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10" r:id="rId1"/>
  </p:sldMasterIdLst>
  <p:notesMasterIdLst>
    <p:notesMasterId r:id="rId10"/>
  </p:notesMasterIdLst>
  <p:handoutMasterIdLst>
    <p:handoutMasterId r:id="rId11"/>
  </p:handoutMasterIdLst>
  <p:sldIdLst>
    <p:sldId id="557" r:id="rId2"/>
    <p:sldId id="616" r:id="rId3"/>
    <p:sldId id="617" r:id="rId4"/>
    <p:sldId id="618" r:id="rId5"/>
    <p:sldId id="619" r:id="rId6"/>
    <p:sldId id="620" r:id="rId7"/>
    <p:sldId id="621" r:id="rId8"/>
    <p:sldId id="623" r:id="rId9"/>
  </p:sldIdLst>
  <p:sldSz cx="9144000" cy="6858000" type="screen4x3"/>
  <p:notesSz cx="6794500" cy="99060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FF"/>
    <a:srgbClr val="C2BAEC"/>
    <a:srgbClr val="B7ADE9"/>
    <a:srgbClr val="FFCC00"/>
    <a:srgbClr val="FFFF66"/>
    <a:srgbClr val="663300"/>
    <a:srgbClr val="FF00FF"/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32" autoAdjust="0"/>
    <p:restoredTop sz="89988" autoAdjust="0"/>
  </p:normalViewPr>
  <p:slideViewPr>
    <p:cSldViewPr snapToGrid="0" snapToObjects="1">
      <p:cViewPr varScale="1">
        <p:scale>
          <a:sx n="86" d="100"/>
          <a:sy n="86" d="100"/>
        </p:scale>
        <p:origin x="-55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-2484" y="-84"/>
      </p:cViewPr>
      <p:guideLst>
        <p:guide orient="horz" pos="3119"/>
        <p:guide pos="2139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3" rIns="92702" bIns="46353" numCol="1" anchor="t" anchorCtr="0" compatLnSpc="1">
            <a:prstTxWarp prst="textNoShape">
              <a:avLst/>
            </a:prstTxWarp>
          </a:bodyPr>
          <a:lstStyle>
            <a:lvl1pPr algn="l" defTabSz="92710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3" rIns="92702" bIns="46353" numCol="1" anchor="t" anchorCtr="0" compatLnSpc="1">
            <a:prstTxWarp prst="textNoShape">
              <a:avLst/>
            </a:prstTxWarp>
          </a:bodyPr>
          <a:lstStyle>
            <a:lvl1pPr algn="r" defTabSz="92710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fld id="{3C313250-5B1C-4553-83A0-B3B5E9492607}" type="datetime1">
              <a:rPr lang="en-US"/>
              <a:pPr/>
              <a:t>2/7/2011</a:t>
            </a:fld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3" rIns="92702" bIns="46353" numCol="1" anchor="b" anchorCtr="0" compatLnSpc="1">
            <a:prstTxWarp prst="textNoShape">
              <a:avLst/>
            </a:prstTxWarp>
          </a:bodyPr>
          <a:lstStyle>
            <a:lvl1pPr algn="l" defTabSz="92710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r>
              <a:rPr lang="en-US"/>
              <a:t>Ladislav Andricek, MPI Munich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1070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3" rIns="92702" bIns="46353" numCol="1" anchor="b" anchorCtr="0" compatLnSpc="1">
            <a:prstTxWarp prst="textNoShape">
              <a:avLst/>
            </a:prstTxWarp>
          </a:bodyPr>
          <a:lstStyle>
            <a:lvl1pPr algn="r" defTabSz="92710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fld id="{C7C97D7E-1420-4C09-97F5-5381E4A781D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3" rIns="92702" bIns="46353" numCol="1" anchor="t" anchorCtr="0" compatLnSpc="1">
            <a:prstTxWarp prst="textNoShape">
              <a:avLst/>
            </a:prstTxWarp>
          </a:bodyPr>
          <a:lstStyle>
            <a:lvl1pPr algn="l" defTabSz="92710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3" rIns="92702" bIns="46353" numCol="1" anchor="t" anchorCtr="0" compatLnSpc="1">
            <a:prstTxWarp prst="textNoShape">
              <a:avLst/>
            </a:prstTxWarp>
          </a:bodyPr>
          <a:lstStyle>
            <a:lvl1pPr algn="r" defTabSz="92710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fld id="{AFBB2129-E484-4BE9-8F9D-C3D07A626106}" type="datetime1">
              <a:rPr lang="en-US"/>
              <a:pPr/>
              <a:t>2/7/2011</a:t>
            </a:fld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05350"/>
            <a:ext cx="498475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3" rIns="92702" bIns="463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3" rIns="92702" bIns="46353" numCol="1" anchor="b" anchorCtr="0" compatLnSpc="1">
            <a:prstTxWarp prst="textNoShape">
              <a:avLst/>
            </a:prstTxWarp>
          </a:bodyPr>
          <a:lstStyle>
            <a:lvl1pPr algn="l" defTabSz="92710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r>
              <a:rPr lang="en-US"/>
              <a:t>Ladislav Andricek, MPI Munich</a:t>
            </a: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1070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3" rIns="92702" bIns="46353" numCol="1" anchor="b" anchorCtr="0" compatLnSpc="1">
            <a:prstTxWarp prst="textNoShape">
              <a:avLst/>
            </a:prstTxWarp>
          </a:bodyPr>
          <a:lstStyle>
            <a:lvl1pPr algn="r" defTabSz="92710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fld id="{1F05B2F4-0180-4FD2-AC10-0A21B05089A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26" name="Rectangle 2"/>
          <p:cNvSpPr>
            <a:spLocks noChangeArrowheads="1"/>
          </p:cNvSpPr>
          <p:nvPr/>
        </p:nvSpPr>
        <p:spPr bwMode="auto">
          <a:xfrm>
            <a:off x="119063" y="0"/>
            <a:ext cx="133350" cy="6669088"/>
          </a:xfrm>
          <a:prstGeom prst="rect">
            <a:avLst/>
          </a:prstGeom>
          <a:solidFill>
            <a:srgbClr val="C9DBD8"/>
          </a:solidFill>
          <a:ln w="9525">
            <a:solidFill>
              <a:srgbClr val="C9DBD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427" name="Rectangle 3"/>
          <p:cNvSpPr>
            <a:spLocks noChangeArrowheads="1"/>
          </p:cNvSpPr>
          <p:nvPr/>
        </p:nvSpPr>
        <p:spPr bwMode="auto">
          <a:xfrm>
            <a:off x="252413" y="0"/>
            <a:ext cx="131762" cy="6858000"/>
          </a:xfrm>
          <a:prstGeom prst="rect">
            <a:avLst/>
          </a:prstGeom>
          <a:solidFill>
            <a:srgbClr val="E6F2F2"/>
          </a:solidFill>
          <a:ln w="9525">
            <a:solidFill>
              <a:srgbClr val="E6F2F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428" name="Rectangle 4"/>
          <p:cNvSpPr>
            <a:spLocks noChangeArrowheads="1"/>
          </p:cNvSpPr>
          <p:nvPr/>
        </p:nvSpPr>
        <p:spPr bwMode="auto">
          <a:xfrm>
            <a:off x="0" y="6669088"/>
            <a:ext cx="9144000" cy="215900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42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39430" name="Rectangle 6"/>
          <p:cNvSpPr>
            <a:spLocks noChangeArrowheads="1"/>
          </p:cNvSpPr>
          <p:nvPr/>
        </p:nvSpPr>
        <p:spPr bwMode="auto">
          <a:xfrm>
            <a:off x="0" y="0"/>
            <a:ext cx="119063" cy="6669088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431" name="Rectangle 7"/>
          <p:cNvSpPr>
            <a:spLocks noChangeArrowheads="1"/>
          </p:cNvSpPr>
          <p:nvPr/>
        </p:nvSpPr>
        <p:spPr bwMode="auto">
          <a:xfrm>
            <a:off x="0" y="-26988"/>
            <a:ext cx="9144000" cy="142876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433" name="Rectangle 9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6th International Workshop on DEPFET Detectors and Applications (February 2011, Bonn, Germany)</a:t>
            </a:r>
            <a:endParaRPr lang="de-DE"/>
          </a:p>
        </p:txBody>
      </p:sp>
      <p:sp>
        <p:nvSpPr>
          <p:cNvPr id="1639434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Jelena Ninkovic, MPI Halbleiterlabor</a:t>
            </a:r>
            <a:endParaRPr lang="de-DE"/>
          </a:p>
        </p:txBody>
      </p:sp>
      <p:sp>
        <p:nvSpPr>
          <p:cNvPr id="1639435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664075"/>
            <a:ext cx="6400800" cy="1285875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1639436" name="Picture 12" descr="hll-logo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142875"/>
            <a:ext cx="1920875" cy="1439863"/>
          </a:xfrm>
          <a:prstGeom prst="rect">
            <a:avLst/>
          </a:prstGeom>
          <a:noFill/>
        </p:spPr>
      </p:pic>
      <p:sp>
        <p:nvSpPr>
          <p:cNvPr id="1639438" name="Rectangle 1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3264600-5445-42E7-AE53-D70644C6C58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639440" name="Picture 16" descr="MPP_os_logo_cmyk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17475"/>
            <a:ext cx="1530350" cy="1462088"/>
          </a:xfrm>
          <a:prstGeom prst="rect">
            <a:avLst/>
          </a:prstGeom>
          <a:noFill/>
        </p:spPr>
      </p:pic>
      <p:sp>
        <p:nvSpPr>
          <p:cNvPr id="1639441" name="Text Box 17"/>
          <p:cNvSpPr txBox="1">
            <a:spLocks noChangeArrowheads="1"/>
          </p:cNvSpPr>
          <p:nvPr userDrawn="1"/>
        </p:nvSpPr>
        <p:spPr bwMode="auto">
          <a:xfrm>
            <a:off x="381000" y="6621463"/>
            <a:ext cx="8632825" cy="6238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Jelena Ninkovi</a:t>
            </a:r>
            <a:r>
              <a:rPr lang="sr-Latn-CS"/>
              <a:t>ć</a:t>
            </a:r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6th International Workshop on DEPFET Detectors and Applications (February 2011, Bonn, Germany)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Jelena Ninkovic, MPI Halbleiterlabor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5DA75-F4A8-43E6-B505-56BAC049E5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1150" y="188913"/>
            <a:ext cx="2090738" cy="58308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5763" y="188913"/>
            <a:ext cx="6122987" cy="58308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6th International Workshop on DEPFET Detectors and Applications (February 2011, Bonn, Germany)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Jelena Ninkovic, MPI Halbleiterlabor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695F4-D8D5-4054-A451-53313872E6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894" y="6669088"/>
            <a:ext cx="6836833" cy="18891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6th International Workshop on DEPFET Detectors and Applications (February 2011, Bonn, Germany)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Jelena Ninkovic, MPI Halbleiterlabor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74911-54B5-48D8-BFD8-E6F850500E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6th International Workshop on DEPFET Detectors and Applications (February 2011, Bonn, Germany)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Jelena Ninkovic, MPI Halbleiterlabor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A4CFF-FB8E-47FB-BB01-AB96C32D9D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2288" y="14938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3288" y="14938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6th International Workshop on DEPFET Detectors and Applications (February 2011, Bonn, Germany)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Jelena Ninkovic, MPI Halbleiterlabor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AA97C4-8D3F-4E06-8AA7-5B1F7428AF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6th International Workshop on DEPFET Detectors and Applications (February 2011, Bonn, Germany)</a:t>
            </a:r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Jelena Ninkovic, MPI Halbleiterlabor</a:t>
            </a: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FF8A6-D84C-47EA-B775-DABD8CB6CF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6th International Workshop on DEPFET Detectors and Applications (February 2011, Bonn, Germany)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Jelena Ninkovic, MPI Halbleiterlabor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B3D034-2A22-4434-BD7A-AB220936C0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6th International Workshop on DEPFET Detectors and Applications (February 2011, Bonn, Germany)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Jelena Ninkovic, MPI Halbleiterlabor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F6DA41-3128-44B8-8A67-5BFB329D6A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6th International Workshop on DEPFET Detectors and Applications (February 2011, Bonn, Germany)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Jelena Ninkovic, MPI Halbleiterlabor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42A913-6632-4ECE-AB29-D4B4AD6270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6th International Workshop on DEPFET Detectors and Applications (February 2011, Bonn, Germany)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Jelena Ninkovic, MPI Halbleiterlabor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3094F6-4688-4601-9C94-8FEA0A0E4B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074" name="Rectangle 2"/>
          <p:cNvSpPr>
            <a:spLocks noChangeArrowheads="1"/>
          </p:cNvSpPr>
          <p:nvPr/>
        </p:nvSpPr>
        <p:spPr bwMode="auto">
          <a:xfrm>
            <a:off x="119063" y="0"/>
            <a:ext cx="133350" cy="6669088"/>
          </a:xfrm>
          <a:prstGeom prst="rect">
            <a:avLst/>
          </a:prstGeom>
          <a:solidFill>
            <a:srgbClr val="C9DBD8"/>
          </a:solidFill>
          <a:ln w="9525">
            <a:solidFill>
              <a:srgbClr val="C9DBD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3075" name="Rectangle 3"/>
          <p:cNvSpPr>
            <a:spLocks noChangeArrowheads="1"/>
          </p:cNvSpPr>
          <p:nvPr/>
        </p:nvSpPr>
        <p:spPr bwMode="auto">
          <a:xfrm>
            <a:off x="252413" y="0"/>
            <a:ext cx="131762" cy="6858000"/>
          </a:xfrm>
          <a:prstGeom prst="rect">
            <a:avLst/>
          </a:prstGeom>
          <a:solidFill>
            <a:srgbClr val="E6F2F2"/>
          </a:solidFill>
          <a:ln w="9525">
            <a:solidFill>
              <a:srgbClr val="E6F2F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3076" name="Rectangle 4"/>
          <p:cNvSpPr>
            <a:spLocks noChangeArrowheads="1"/>
          </p:cNvSpPr>
          <p:nvPr/>
        </p:nvSpPr>
        <p:spPr bwMode="auto">
          <a:xfrm>
            <a:off x="0" y="6669088"/>
            <a:ext cx="9144000" cy="215900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30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85763" y="188913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4008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Title</a:t>
            </a:r>
          </a:p>
        </p:txBody>
      </p:sp>
      <p:sp>
        <p:nvSpPr>
          <p:cNvPr id="1283078" name="Rectangle 6"/>
          <p:cNvSpPr>
            <a:spLocks noChangeArrowheads="1"/>
          </p:cNvSpPr>
          <p:nvPr/>
        </p:nvSpPr>
        <p:spPr bwMode="auto">
          <a:xfrm>
            <a:off x="0" y="0"/>
            <a:ext cx="119063" cy="6669088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3079" name="Rectangle 7"/>
          <p:cNvSpPr>
            <a:spLocks noChangeArrowheads="1"/>
          </p:cNvSpPr>
          <p:nvPr/>
        </p:nvSpPr>
        <p:spPr bwMode="auto">
          <a:xfrm>
            <a:off x="0" y="-26988"/>
            <a:ext cx="9144000" cy="142876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3080" name="Line 8"/>
          <p:cNvSpPr>
            <a:spLocks noChangeShapeType="1"/>
          </p:cNvSpPr>
          <p:nvPr/>
        </p:nvSpPr>
        <p:spPr bwMode="auto">
          <a:xfrm>
            <a:off x="296863" y="908050"/>
            <a:ext cx="7124700" cy="0"/>
          </a:xfrm>
          <a:prstGeom prst="line">
            <a:avLst/>
          </a:prstGeom>
          <a:noFill/>
          <a:ln w="38100">
            <a:solidFill>
              <a:srgbClr val="E6F2F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308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5900" y="6669088"/>
            <a:ext cx="6192838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6th International Workshop on DEPFET Detectors and Applications (February 2011, Bonn, Germany)</a:t>
            </a:r>
            <a:endParaRPr lang="de-DE"/>
          </a:p>
        </p:txBody>
      </p:sp>
      <p:sp>
        <p:nvSpPr>
          <p:cNvPr id="128308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408738" y="6677025"/>
            <a:ext cx="23431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Jelena Ninkovic, MPI Halbleiterlabor</a:t>
            </a:r>
            <a:endParaRPr lang="de-DE"/>
          </a:p>
        </p:txBody>
      </p:sp>
      <p:sp>
        <p:nvSpPr>
          <p:cNvPr id="128308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2288" y="14938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smtClean="0"/>
          </a:p>
        </p:txBody>
      </p:sp>
      <p:pic>
        <p:nvPicPr>
          <p:cNvPr id="1283084" name="Picture 12" descr="hll-logo-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04138" y="142875"/>
            <a:ext cx="1439862" cy="1079500"/>
          </a:xfrm>
          <a:prstGeom prst="rect">
            <a:avLst/>
          </a:prstGeom>
          <a:noFill/>
        </p:spPr>
      </p:pic>
      <p:sp>
        <p:nvSpPr>
          <p:cNvPr id="1283085" name="Oval 13"/>
          <p:cNvSpPr>
            <a:spLocks noChangeArrowheads="1"/>
          </p:cNvSpPr>
          <p:nvPr/>
        </p:nvSpPr>
        <p:spPr bwMode="auto">
          <a:xfrm>
            <a:off x="566738" y="414338"/>
            <a:ext cx="179387" cy="180975"/>
          </a:xfrm>
          <a:prstGeom prst="ellipse">
            <a:avLst/>
          </a:prstGeom>
          <a:gradFill rotWithShape="1">
            <a:gsLst>
              <a:gs pos="0">
                <a:srgbClr val="7CA6A6">
                  <a:gamma/>
                  <a:shade val="46275"/>
                  <a:invGamma/>
                </a:srgbClr>
              </a:gs>
              <a:gs pos="50000">
                <a:srgbClr val="7CA6A6"/>
              </a:gs>
              <a:gs pos="100000">
                <a:srgbClr val="7CA6A6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8308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638925"/>
            <a:ext cx="9144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>
                <a:solidFill>
                  <a:schemeClr val="bg1"/>
                </a:solidFill>
              </a:defRPr>
            </a:lvl1pPr>
          </a:lstStyle>
          <a:p>
            <a:fld id="{ED7966FF-BDB0-4521-A3AF-3F9D6683731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Arial" charset="0"/>
        </a:defRPr>
      </a:lvl9pPr>
    </p:titleStyle>
    <p:bodyStyle>
      <a:lvl1pPr marL="812800" indent="-8128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168400" indent="-7112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defRPr sz="1600">
          <a:solidFill>
            <a:schemeClr val="tx1"/>
          </a:solidFill>
          <a:latin typeface="+mn-lt"/>
        </a:defRPr>
      </a:lvl2pPr>
      <a:lvl3pPr marL="1524000" indent="-609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defRPr sz="1400">
          <a:solidFill>
            <a:schemeClr val="tx1"/>
          </a:solidFill>
          <a:latin typeface="+mn-lt"/>
        </a:defRPr>
      </a:lvl3pPr>
      <a:lvl4pPr marL="1879600" indent="-508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defRPr sz="1400">
          <a:solidFill>
            <a:schemeClr val="tx1"/>
          </a:solidFill>
          <a:latin typeface="+mn-lt"/>
        </a:defRPr>
      </a:lvl4pPr>
      <a:lvl5pPr marL="2336800" indent="-508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defRPr sz="1400">
          <a:solidFill>
            <a:schemeClr val="tx1"/>
          </a:solidFill>
          <a:latin typeface="+mn-lt"/>
        </a:defRPr>
      </a:lvl5pPr>
      <a:lvl6pPr marL="2794000" indent="-508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defRPr sz="1400">
          <a:solidFill>
            <a:schemeClr val="tx1"/>
          </a:solidFill>
          <a:latin typeface="+mn-lt"/>
        </a:defRPr>
      </a:lvl6pPr>
      <a:lvl7pPr marL="3251200" indent="-508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defRPr sz="1400">
          <a:solidFill>
            <a:schemeClr val="tx1"/>
          </a:solidFill>
          <a:latin typeface="+mn-lt"/>
        </a:defRPr>
      </a:lvl7pPr>
      <a:lvl8pPr marL="3708400" indent="-508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defRPr sz="1400">
          <a:solidFill>
            <a:schemeClr val="tx1"/>
          </a:solidFill>
          <a:latin typeface="+mn-lt"/>
        </a:defRPr>
      </a:lvl8pPr>
      <a:lvl9pPr marL="4165600" indent="-508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62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/>
              <a:t>DEPFETs in the Magnetic Field </a:t>
            </a:r>
            <a:br>
              <a:rPr lang="en-US" sz="3200" dirty="0" smtClean="0"/>
            </a:b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2400" dirty="0" err="1" smtClean="0"/>
              <a:t>Jelena</a:t>
            </a:r>
            <a:r>
              <a:rPr lang="en-US" sz="2400" dirty="0" smtClean="0"/>
              <a:t> </a:t>
            </a:r>
            <a:r>
              <a:rPr lang="en-US" sz="2400" dirty="0" err="1" smtClean="0"/>
              <a:t>Ninkovic</a:t>
            </a:r>
            <a:r>
              <a:rPr lang="en-US" sz="2400" dirty="0" smtClean="0"/>
              <a:t> for HLL team </a:t>
            </a:r>
            <a:endParaRPr lang="en-US" sz="2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12800" lvl="1" indent="-812800"/>
            <a:r>
              <a:rPr lang="en-US" sz="1800" dirty="0" smtClean="0"/>
              <a:t>Check if we can observe any deterioration  in the response of DEPFET matrices in the Magnetic field</a:t>
            </a:r>
          </a:p>
          <a:p>
            <a:pPr marL="812800" lvl="1" indent="-812800"/>
            <a:endParaRPr lang="en-US" sz="1800" dirty="0" smtClean="0"/>
          </a:p>
          <a:p>
            <a:pPr marL="812800" lvl="1" indent="-812800"/>
            <a:r>
              <a:rPr lang="en-US" sz="1800" dirty="0" smtClean="0"/>
              <a:t>Belle II PXD:  Gates will be placed in the field along the filed lines  </a:t>
            </a:r>
          </a:p>
          <a:p>
            <a:pPr marL="812800" lvl="1" indent="-812800"/>
            <a:r>
              <a:rPr lang="en-US" sz="1800" dirty="0" smtClean="0"/>
              <a:t>			i.e.  Gate length parallel to the magnetic filed lines </a:t>
            </a:r>
          </a:p>
          <a:p>
            <a:pPr marL="812800" lvl="1" indent="-812800"/>
            <a:r>
              <a:rPr lang="en-US" sz="1800" dirty="0" smtClean="0"/>
              <a:t>		          Field strength : 1.5 T </a:t>
            </a:r>
          </a:p>
          <a:p>
            <a:pPr marL="812800" lvl="1" indent="-812800"/>
            <a:endParaRPr lang="en-US" sz="1800" dirty="0" smtClean="0"/>
          </a:p>
          <a:p>
            <a:pPr marL="812800" lvl="1" indent="-812800"/>
            <a:endParaRPr lang="en-US" sz="1800" dirty="0" smtClean="0"/>
          </a:p>
          <a:p>
            <a:pPr marL="812800" lvl="1" indent="-812800"/>
            <a:endParaRPr lang="en-US" sz="1800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6th International Workshop on DEPFET Detectors and Applications (February 2011, Bonn, Germany)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Jelena Ninkovic, MPI Halbleiterlabor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4911-54B5-48D8-BFD8-E6F850500EC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idea ….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S3B system – at present still more stable and easier to operate </a:t>
            </a:r>
          </a:p>
          <a:p>
            <a:r>
              <a:rPr lang="en-US" dirty="0" smtClean="0"/>
              <a:t>Find a big volume magnetic filed so that the whole box with hybrid and FPGA board can fit inside.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Solution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Use human body MR scanner </a:t>
            </a:r>
          </a:p>
          <a:p>
            <a:endParaRPr lang="en-US" dirty="0" smtClean="0"/>
          </a:p>
          <a:p>
            <a:r>
              <a:rPr lang="en-US" dirty="0" smtClean="0"/>
              <a:t>	</a:t>
            </a:r>
            <a:r>
              <a:rPr lang="en-US" dirty="0" smtClean="0">
                <a:sym typeface="Wingdings" pitchFamily="2" charset="2"/>
              </a:rPr>
              <a:t>Access to the prototype machine PET –MR scanner at </a:t>
            </a:r>
            <a:r>
              <a:rPr lang="en-US" dirty="0" err="1" smtClean="0">
                <a:sym typeface="Wingdings" pitchFamily="2" charset="2"/>
              </a:rPr>
              <a:t>Klinikum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Rechts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der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Isar</a:t>
            </a:r>
            <a:r>
              <a:rPr lang="en-US" dirty="0" smtClean="0">
                <a:sym typeface="Wingdings" pitchFamily="2" charset="2"/>
              </a:rPr>
              <a:t> in Munich 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	to use it  modify the system so that  there are no </a:t>
            </a:r>
            <a:r>
              <a:rPr lang="en-US" dirty="0" err="1" smtClean="0">
                <a:sym typeface="Wingdings" pitchFamily="2" charset="2"/>
              </a:rPr>
              <a:t>feromagnetic</a:t>
            </a:r>
            <a:r>
              <a:rPr lang="en-US" dirty="0" smtClean="0">
                <a:sym typeface="Wingdings" pitchFamily="2" charset="2"/>
              </a:rPr>
              <a:t> parts in the (and close to the) box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	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6th International Workshop on DEPFET Detectors and Applications (February 2011, Bonn, Germany)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Jelena Ninkovic, MPI Halbleiterlabor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4911-54B5-48D8-BFD8-E6F850500EC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6th International Workshop on DEPFET Detectors and Applications (February 2011, Bonn, Germany)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Jelena Ninkovic, MPI Halbleiterlabor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4911-54B5-48D8-BFD8-E6F850500ECE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9" name="Picture 8" descr="PICT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10" y="1138202"/>
            <a:ext cx="8240726" cy="5479206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383925" y="198092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4008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Tx/>
              <a:buNone/>
              <a:tabLst/>
              <a:defRPr/>
            </a:pPr>
            <a:r>
              <a:rPr lang="en-US" sz="20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Siemens PET-MR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64962" y="1267114"/>
            <a:ext cx="348044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B= 3T</a:t>
            </a:r>
          </a:p>
          <a:p>
            <a:r>
              <a:rPr lang="en-US" sz="1800" dirty="0" smtClean="0"/>
              <a:t>Operated with only static B field 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6th International Workshop on DEPFET Detectors and Applications (February 2011, Bonn, Germany)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Jelena Ninkovic, MPI Halbleiterlabor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4911-54B5-48D8-BFD8-E6F850500ECE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 descr="PICT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3" y="1354353"/>
            <a:ext cx="7640320" cy="50800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 rot="5400000">
            <a:off x="4258020" y="2748708"/>
            <a:ext cx="793215" cy="561861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4660677" y="2263699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Cd</a:t>
            </a:r>
            <a:r>
              <a:rPr lang="en-US" sz="1800" baseline="30000" dirty="0" smtClean="0"/>
              <a:t>109</a:t>
            </a:r>
            <a:endParaRPr lang="en-US" sz="1800" baseline="30000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 rot="10800000" flipV="1">
            <a:off x="4660678" y="3238958"/>
            <a:ext cx="1748061" cy="594911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5666009" y="2963536"/>
            <a:ext cx="19848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Hybrid  board H 3.0.15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Diagnostic </a:t>
            </a:r>
            <a:r>
              <a:rPr lang="en-US" dirty="0" smtClean="0"/>
              <a:t>tool and operator … </a:t>
            </a:r>
            <a:endParaRPr lang="en-US" dirty="0"/>
          </a:p>
        </p:txBody>
      </p:sp>
      <p:pic>
        <p:nvPicPr>
          <p:cNvPr id="8" name="Content Placeholder 7" descr="pho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42966" y="2747174"/>
            <a:ext cx="4262281" cy="319671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6th International Workshop on DEPFET Detectors and Applications (February 2011, Bonn, Germany)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Jelena Ninkovic, MPI Halbleiterlabor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4911-54B5-48D8-BFD8-E6F850500EC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Content Placeholder 6" descr="PICT00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914683" y="1253500"/>
            <a:ext cx="3472852" cy="5223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results </a:t>
            </a:r>
            <a:endParaRPr lang="en-US" dirty="0"/>
          </a:p>
        </p:txBody>
      </p:sp>
      <p:pic>
        <p:nvPicPr>
          <p:cNvPr id="7" name="Content Placeholder 6" descr="File6_clSiz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69200" y="1334348"/>
            <a:ext cx="2983230" cy="202311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6th International Workshop on DEPFET Detectors and Applications (February 2011, Bonn, Germany)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Jelena Ninkovic, MPI Halbleiterlabor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4911-54B5-48D8-BFD8-E6F850500ECE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7" descr="File6_noi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1045" y="1334348"/>
            <a:ext cx="2983230" cy="2023110"/>
          </a:xfrm>
          <a:prstGeom prst="rect">
            <a:avLst/>
          </a:prstGeom>
        </p:spPr>
      </p:pic>
      <p:pic>
        <p:nvPicPr>
          <p:cNvPr id="9" name="Picture 8" descr="File2_5x5c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312" y="1334348"/>
            <a:ext cx="2983230" cy="2023110"/>
          </a:xfrm>
          <a:prstGeom prst="rect">
            <a:avLst/>
          </a:prstGeom>
        </p:spPr>
      </p:pic>
      <p:pic>
        <p:nvPicPr>
          <p:cNvPr id="10" name="Picture 9" descr="File2_clSiz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70456" y="3970719"/>
            <a:ext cx="2983230" cy="2023110"/>
          </a:xfrm>
          <a:prstGeom prst="rect">
            <a:avLst/>
          </a:prstGeom>
        </p:spPr>
      </p:pic>
      <p:pic>
        <p:nvPicPr>
          <p:cNvPr id="11" name="Picture 10" descr="File2_nois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41045" y="3970719"/>
            <a:ext cx="2983230" cy="2023110"/>
          </a:xfrm>
          <a:prstGeom prst="rect">
            <a:avLst/>
          </a:prstGeom>
        </p:spPr>
      </p:pic>
      <p:pic>
        <p:nvPicPr>
          <p:cNvPr id="12" name="Picture 11" descr="File6_5x5c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1798" y="3970719"/>
            <a:ext cx="2983230" cy="202311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5763" y="1489822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B=3T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45469" y="1791956"/>
            <a:ext cx="979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Mean 320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751111" y="4394069"/>
            <a:ext cx="979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Mean 325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842030" y="1797599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Mean 13.1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836384" y="4399712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Mean 13.1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827968" y="1791953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Mean 3.32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822322" y="4394066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Mean 3.36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475110" y="1489822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B=3T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064977" y="1502596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B=3T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80117" y="4193536"/>
            <a:ext cx="6174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B=0T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469464" y="4193536"/>
            <a:ext cx="6174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B=0T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059331" y="4206310"/>
            <a:ext cx="6174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B=0T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96535" y="963711"/>
            <a:ext cx="76338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Signal in 5x5 Cluster			Noise			Cluster size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tests 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could use system again if we want. …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6th International Workshop on DEPFET Detectors and Applications (February 2011, Bonn, Germany)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Jelena Ninkovic, MPI Halbleiterlabor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4911-54B5-48D8-BFD8-E6F850500EC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 thin oxide project_v2">
  <a:themeElements>
    <a:clrScheme name="Test facilities PXD6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st facilities PXD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st facilities PXD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 facilities PXD6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 facilities PXD6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 facilities PXD6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 facilities PXD6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 facilities PXD6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 facilities PXD6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 thin oxide project_v2</Template>
  <TotalTime>570</TotalTime>
  <Words>296</Words>
  <Application>Microsoft Office PowerPoint</Application>
  <PresentationFormat>On-screen Show (4:3)</PresentationFormat>
  <Paragraphs>71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The thin oxide project_v2</vt:lpstr>
      <vt:lpstr>DEPFETs in the Magnetic Field    Jelena Ninkovic for HLL team </vt:lpstr>
      <vt:lpstr>Idea</vt:lpstr>
      <vt:lpstr>First idea …. </vt:lpstr>
      <vt:lpstr> </vt:lpstr>
      <vt:lpstr>Patient …..</vt:lpstr>
      <vt:lpstr>Diagnostic tool and operator … </vt:lpstr>
      <vt:lpstr>Preliminary results </vt:lpstr>
      <vt:lpstr>Future tests … </vt:lpstr>
    </vt:vector>
  </TitlesOfParts>
  <Company>hll - mpg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thin oxide project  (PXD_TO)  - pre-irradiation results –    Jelena Ninkovic for HLL team </dc:title>
  <dc:creator>Jelena Ninkovic</dc:creator>
  <cp:lastModifiedBy>Jelena Ninkovic</cp:lastModifiedBy>
  <cp:revision>5</cp:revision>
  <cp:lastPrinted>2001-12-17T12:31:23Z</cp:lastPrinted>
  <dcterms:created xsi:type="dcterms:W3CDTF">2011-02-06T05:24:24Z</dcterms:created>
  <dcterms:modified xsi:type="dcterms:W3CDTF">2011-02-07T09:51:12Z</dcterms:modified>
</cp:coreProperties>
</file>