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344" r:id="rId2"/>
    <p:sldId id="346" r:id="rId3"/>
    <p:sldId id="354" r:id="rId4"/>
    <p:sldId id="347" r:id="rId5"/>
    <p:sldId id="348" r:id="rId6"/>
    <p:sldId id="349" r:id="rId7"/>
    <p:sldId id="352" r:id="rId8"/>
    <p:sldId id="345" r:id="rId9"/>
    <p:sldId id="351" r:id="rId10"/>
    <p:sldId id="353" r:id="rId11"/>
    <p:sldId id="350" r:id="rId12"/>
    <p:sldId id="35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33"/>
    <a:srgbClr val="CCFF99"/>
    <a:srgbClr val="99FF33"/>
    <a:srgbClr val="00CCFF"/>
    <a:srgbClr val="66FFFF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36" autoAdjust="0"/>
  </p:normalViewPr>
  <p:slideViewPr>
    <p:cSldViewPr>
      <p:cViewPr varScale="1">
        <p:scale>
          <a:sx n="73" d="100"/>
          <a:sy n="73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60285F-B202-4328-B760-FF2AEE8A5D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0" y="5589240"/>
            <a:ext cx="13319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7E87E91-82AA-4D24-9F9B-97CA67A1BFAE}" type="slidenum">
              <a:rPr lang="de-DE"/>
              <a:pPr algn="ctr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3675" y="136525"/>
            <a:ext cx="7543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533400" y="0"/>
            <a:ext cx="838200" cy="6858000"/>
          </a:xfrm>
          <a:prstGeom prst="rect">
            <a:avLst/>
          </a:prstGeom>
          <a:solidFill>
            <a:srgbClr val="E8F7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0" y="0"/>
            <a:ext cx="576263" cy="6858000"/>
          </a:xfrm>
          <a:prstGeom prst="rect">
            <a:avLst/>
          </a:prstGeom>
          <a:solidFill>
            <a:srgbClr val="8DD6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7" name="Line 5"/>
          <p:cNvSpPr>
            <a:spLocks noChangeShapeType="1"/>
          </p:cNvSpPr>
          <p:nvPr userDrawn="1"/>
        </p:nvSpPr>
        <p:spPr bwMode="auto">
          <a:xfrm>
            <a:off x="1371600" y="971550"/>
            <a:ext cx="7772400" cy="0"/>
          </a:xfrm>
          <a:prstGeom prst="line">
            <a:avLst/>
          </a:prstGeom>
          <a:noFill/>
          <a:ln w="57150">
            <a:solidFill>
              <a:srgbClr val="8DD6C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7013" y="1009650"/>
            <a:ext cx="7467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				</a:t>
            </a:r>
          </a:p>
        </p:txBody>
      </p:sp>
      <p:pic>
        <p:nvPicPr>
          <p:cNvPr id="3082" name="Picture 10" descr="MPP_os_logo_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025"/>
            <a:ext cx="1331913" cy="1273175"/>
          </a:xfrm>
          <a:prstGeom prst="rect">
            <a:avLst/>
          </a:prstGeom>
          <a:noFill/>
        </p:spPr>
      </p:pic>
      <p:sp>
        <p:nvSpPr>
          <p:cNvPr id="3084" name="Text Box 12"/>
          <p:cNvSpPr txBox="1">
            <a:spLocks noChangeArrowheads="1"/>
          </p:cNvSpPr>
          <p:nvPr userDrawn="1"/>
        </p:nvSpPr>
        <p:spPr bwMode="auto">
          <a:xfrm>
            <a:off x="1" y="6239053"/>
            <a:ext cx="1403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DEPFET</a:t>
            </a:r>
          </a:p>
          <a:p>
            <a:pPr algn="ctr"/>
            <a:r>
              <a:rPr lang="en-US" sz="1200" dirty="0" smtClean="0"/>
              <a:t>Bonn</a:t>
            </a:r>
          </a:p>
          <a:p>
            <a:pPr algn="ctr"/>
            <a:r>
              <a:rPr lang="en-US" sz="1200" dirty="0" smtClean="0"/>
              <a:t>Feb.</a:t>
            </a:r>
            <a:r>
              <a:rPr lang="en-US" sz="1200" baseline="0" dirty="0" smtClean="0"/>
              <a:t> 7-8 2011</a:t>
            </a:r>
            <a:endParaRPr lang="en-US" sz="1200" dirty="0"/>
          </a:p>
        </p:txBody>
      </p:sp>
      <p:sp>
        <p:nvSpPr>
          <p:cNvPr id="3085" name="Text Box 13"/>
          <p:cNvSpPr txBox="1">
            <a:spLocks noChangeArrowheads="1"/>
          </p:cNvSpPr>
          <p:nvPr userDrawn="1"/>
        </p:nvSpPr>
        <p:spPr bwMode="auto">
          <a:xfrm>
            <a:off x="0" y="1916113"/>
            <a:ext cx="13319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Hans-Günther Moser</a:t>
            </a:r>
          </a:p>
          <a:p>
            <a:pPr algn="ctr"/>
            <a:r>
              <a:rPr lang="en-US" sz="1400"/>
              <a:t>MPI für Physik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P-Fotos 089.jpg"/>
          <p:cNvPicPr>
            <a:picLocks noChangeAspect="1"/>
          </p:cNvPicPr>
          <p:nvPr/>
        </p:nvPicPr>
        <p:blipFill>
          <a:blip r:embed="rId2" cstate="print"/>
          <a:srcRect r="12658"/>
          <a:stretch>
            <a:fillRect/>
          </a:stretch>
        </p:blipFill>
        <p:spPr>
          <a:xfrm>
            <a:off x="1349642" y="908720"/>
            <a:ext cx="7794358" cy="594928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Coordination</a:t>
            </a:r>
            <a:endParaRPr lang="en-US" dirty="0"/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600200" y="2060848"/>
            <a:ext cx="71485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Schedule</a:t>
            </a:r>
          </a:p>
          <a:p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Final Production</a:t>
            </a: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ASIC availability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Number of Wafers</a:t>
            </a:r>
          </a:p>
          <a:p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Open issues</a:t>
            </a:r>
          </a:p>
          <a:p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Odds and Ends (Action list, weekly report)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0" y="5589240"/>
            <a:ext cx="13319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7E87E91-82AA-4D24-9F9B-97CA67A1BFAE}" type="slidenum">
              <a:rPr lang="de-DE"/>
              <a:pPr algn="ctr"/>
              <a:t>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list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7421" r="42419" b="13837"/>
          <a:stretch>
            <a:fillRect/>
          </a:stretch>
        </p:blipFill>
        <p:spPr bwMode="auto">
          <a:xfrm>
            <a:off x="1407374" y="2204864"/>
            <a:ext cx="773662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1124744"/>
            <a:ext cx="7686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Gets more and more used (people need to be triggered from time to time)</a:t>
            </a:r>
          </a:p>
          <a:p>
            <a:endParaRPr lang="en-US" dirty="0" smtClean="0"/>
          </a:p>
          <a:p>
            <a:r>
              <a:rPr lang="en-US" dirty="0" smtClean="0"/>
              <a:t>Editor privileges can be granted on request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and Ends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556792"/>
            <a:ext cx="676345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Weekly </a:t>
            </a:r>
            <a:r>
              <a:rPr lang="en-US" dirty="0" smtClean="0"/>
              <a:t>report: 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please </a:t>
            </a:r>
            <a:r>
              <a:rPr lang="en-US" dirty="0" smtClean="0"/>
              <a:t>respond! (even if there is no news</a:t>
            </a:r>
            <a:r>
              <a:rPr lang="en-US" dirty="0" smtClean="0"/>
              <a:t>!)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Twiki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r>
              <a:rPr lang="en-US" dirty="0" smtClean="0"/>
              <a:t>	needs clean up (remove dead wood)</a:t>
            </a:r>
          </a:p>
          <a:p>
            <a:endParaRPr lang="en-US" dirty="0" smtClean="0"/>
          </a:p>
          <a:p>
            <a:r>
              <a:rPr lang="en-US" dirty="0" smtClean="0"/>
              <a:t>	Very useful (especially for newcomers) when up to date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6909" t="19516" r="35332" b="8864"/>
          <a:stretch>
            <a:fillRect/>
          </a:stretch>
        </p:blipFill>
        <p:spPr bwMode="auto">
          <a:xfrm>
            <a:off x="5436096" y="1052736"/>
            <a:ext cx="33843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1556792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the Bonn group for hosting this workshop!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 DEPFET workshop:</a:t>
            </a:r>
          </a:p>
          <a:p>
            <a:endParaRPr lang="en-US" dirty="0" smtClean="0"/>
          </a:p>
          <a:p>
            <a:r>
              <a:rPr lang="en-US" dirty="0" smtClean="0"/>
              <a:t>May 8-11, Ringberg Castle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Don’t miss the </a:t>
            </a:r>
            <a:r>
              <a:rPr lang="en-US" dirty="0" err="1" smtClean="0"/>
              <a:t>superKEKB</a:t>
            </a:r>
            <a:r>
              <a:rPr lang="en-US" dirty="0" smtClean="0"/>
              <a:t> groundbreaking ceremony!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980728"/>
            <a:ext cx="7353295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to start DEPFET production?</a:t>
            </a:r>
          </a:p>
          <a:p>
            <a:endParaRPr lang="en-US" dirty="0" smtClean="0"/>
          </a:p>
          <a:p>
            <a:r>
              <a:rPr lang="en-US" dirty="0" smtClean="0"/>
              <a:t>Original plan: September 2011 – </a:t>
            </a:r>
          </a:p>
          <a:p>
            <a:endParaRPr lang="en-US" dirty="0" smtClean="0"/>
          </a:p>
          <a:p>
            <a:r>
              <a:rPr lang="en-US" dirty="0" smtClean="0"/>
              <a:t>Criticized by referees: test with final electronics before production start</a:t>
            </a:r>
          </a:p>
          <a:p>
            <a:endParaRPr lang="en-US" dirty="0" smtClean="0"/>
          </a:p>
          <a:p>
            <a:r>
              <a:rPr lang="en-US" dirty="0" smtClean="0"/>
              <a:t>ASIC prototypes available: </a:t>
            </a:r>
            <a:r>
              <a:rPr lang="en-US" dirty="0" smtClean="0"/>
              <a:t>Nov</a:t>
            </a:r>
            <a:r>
              <a:rPr lang="en-US" dirty="0" smtClean="0"/>
              <a:t> </a:t>
            </a:r>
            <a:r>
              <a:rPr lang="en-US" dirty="0" smtClean="0"/>
              <a:t>2011 (DCD, Switcher, </a:t>
            </a:r>
            <a:r>
              <a:rPr lang="en-US" dirty="0" err="1" smtClean="0"/>
              <a:t>Test_DHP</a:t>
            </a:r>
            <a:r>
              <a:rPr lang="en-US" dirty="0" smtClean="0"/>
              <a:t>?)</a:t>
            </a:r>
          </a:p>
          <a:p>
            <a:r>
              <a:rPr lang="en-US" dirty="0" smtClean="0"/>
              <a:t>Can this be advanced ? No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Furthermore: SOI availability: needs to be resolved before </a:t>
            </a:r>
            <a:r>
              <a:rPr lang="en-US" dirty="0" smtClean="0"/>
              <a:t>June 2011</a:t>
            </a:r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Processing should start latest ~ November 2011 </a:t>
            </a:r>
          </a:p>
          <a:p>
            <a:endParaRPr lang="en-US" dirty="0" smtClean="0"/>
          </a:p>
          <a:p>
            <a:r>
              <a:rPr lang="en-US" dirty="0" smtClean="0"/>
              <a:t>Otherwise increasing risk to miss installation date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DEPFET  processing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5656" y="1443841"/>
            <a:ext cx="76683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PXD6 Processing: Front Side: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16 Months -&gt; 14 Months (delay due to problems with </a:t>
            </a:r>
            <a:r>
              <a:rPr lang="en-US" dirty="0" err="1" smtClean="0"/>
              <a:t>Tracit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	+ only few wafers</a:t>
            </a:r>
          </a:p>
          <a:p>
            <a:r>
              <a:rPr lang="en-US" dirty="0" smtClean="0"/>
              <a:t>	- 1 person 3days/week</a:t>
            </a:r>
          </a:p>
          <a:p>
            <a:r>
              <a:rPr lang="en-US" dirty="0" smtClean="0"/>
              <a:t>	- complex processing (variations, measurements)</a:t>
            </a:r>
          </a:p>
          <a:p>
            <a:endParaRPr lang="en-US" dirty="0" smtClean="0"/>
          </a:p>
          <a:p>
            <a:r>
              <a:rPr lang="en-US" dirty="0" smtClean="0"/>
              <a:t>PXD6.2:  </a:t>
            </a:r>
            <a:r>
              <a:rPr lang="en-US" dirty="0" smtClean="0"/>
              <a:t>- &gt;24 </a:t>
            </a:r>
            <a:r>
              <a:rPr lang="en-US" dirty="0" smtClean="0"/>
              <a:t>wafers (or more ?)</a:t>
            </a:r>
          </a:p>
          <a:p>
            <a:endParaRPr lang="en-US" dirty="0" smtClean="0"/>
          </a:p>
          <a:p>
            <a:r>
              <a:rPr lang="en-US" dirty="0" smtClean="0"/>
              <a:t>            </a:t>
            </a:r>
            <a:r>
              <a:rPr lang="en-US" dirty="0" smtClean="0"/>
              <a:t>	+ </a:t>
            </a:r>
            <a:r>
              <a:rPr lang="en-US" dirty="0" smtClean="0"/>
              <a:t>2 persons (5 + 3 days/week)</a:t>
            </a:r>
          </a:p>
          <a:p>
            <a:r>
              <a:rPr lang="en-US" dirty="0" smtClean="0"/>
              <a:t>   	+ no variants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Count </a:t>
            </a:r>
            <a:r>
              <a:rPr lang="en-US" dirty="0" smtClean="0"/>
              <a:t>with 14 months as well (for the first sub-batch to be ready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+ copper (UBM ) (?)</a:t>
            </a:r>
            <a:endParaRPr lang="en-US" dirty="0" smtClean="0"/>
          </a:p>
          <a:p>
            <a:r>
              <a:rPr lang="en-US" dirty="0" smtClean="0"/>
              <a:t>+ back thinning (3 months)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9673" y="980728"/>
            <a:ext cx="75243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Processing starts:		November 2011</a:t>
            </a:r>
          </a:p>
          <a:p>
            <a:r>
              <a:rPr lang="en-US" dirty="0" smtClean="0"/>
              <a:t>Processing </a:t>
            </a:r>
            <a:r>
              <a:rPr lang="en-US" dirty="0" smtClean="0"/>
              <a:t>ready:	End December 2012 (14 Months)</a:t>
            </a:r>
          </a:p>
          <a:p>
            <a:r>
              <a:rPr lang="en-US" dirty="0" smtClean="0"/>
              <a:t>Thinning: 		Mid April 2013 (3 ½ Months – like PXD6)</a:t>
            </a:r>
          </a:p>
          <a:p>
            <a:r>
              <a:rPr lang="en-US" dirty="0" smtClean="0"/>
              <a:t>C</a:t>
            </a:r>
            <a:r>
              <a:rPr lang="en-US" dirty="0" smtClean="0"/>
              <a:t>ut</a:t>
            </a:r>
            <a:r>
              <a:rPr lang="en-US" dirty="0" smtClean="0"/>
              <a:t>, test		</a:t>
            </a:r>
            <a:r>
              <a:rPr lang="en-US" dirty="0" smtClean="0"/>
              <a:t>	Mid </a:t>
            </a:r>
            <a:r>
              <a:rPr lang="en-US" dirty="0" smtClean="0"/>
              <a:t>June 2013 (2 ½ Months)</a:t>
            </a:r>
          </a:p>
          <a:p>
            <a:endParaRPr lang="en-US" dirty="0" smtClean="0"/>
          </a:p>
          <a:p>
            <a:r>
              <a:rPr lang="en-US" dirty="0" smtClean="0"/>
              <a:t>Start PXD </a:t>
            </a:r>
            <a:r>
              <a:rPr lang="en-US" dirty="0" smtClean="0"/>
              <a:t>assembly	Nov 2013 </a:t>
            </a:r>
            <a:r>
              <a:rPr lang="en-US" dirty="0" smtClean="0"/>
              <a:t>(finished 1</a:t>
            </a:r>
            <a:r>
              <a:rPr lang="en-US" baseline="30000" dirty="0" smtClean="0"/>
              <a:t>st</a:t>
            </a:r>
            <a:r>
              <a:rPr lang="en-US" dirty="0" smtClean="0"/>
              <a:t> May 2014)</a:t>
            </a:r>
            <a:endParaRPr lang="en-US" dirty="0" smtClean="0"/>
          </a:p>
          <a:p>
            <a:endParaRPr lang="en-US" dirty="0" smtClean="0"/>
          </a:p>
          <a:p>
            <a:pPr>
              <a:buFont typeface="Symbol"/>
              <a:buChar char="Þ"/>
            </a:pPr>
            <a:r>
              <a:rPr lang="en-US" dirty="0" smtClean="0"/>
              <a:t>4 ½ Months to produce 8 good ladders (16 modules)</a:t>
            </a:r>
          </a:p>
          <a:p>
            <a:pPr>
              <a:buFont typeface="Symbol"/>
              <a:buChar char="Þ"/>
            </a:pPr>
            <a:endParaRPr lang="en-US" dirty="0" smtClean="0"/>
          </a:p>
          <a:p>
            <a:r>
              <a:rPr lang="en-US" dirty="0" smtClean="0"/>
              <a:t>Module/ladder Assembly</a:t>
            </a:r>
          </a:p>
          <a:p>
            <a:r>
              <a:rPr lang="en-US" dirty="0" smtClean="0"/>
              <a:t>	module: flip chip bonding of ASICs, caps  	2 weeks (2)</a:t>
            </a:r>
          </a:p>
          <a:p>
            <a:r>
              <a:rPr lang="en-US" dirty="0" smtClean="0"/>
              <a:t>	tests					1 week (2)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kapton</a:t>
            </a:r>
            <a:r>
              <a:rPr lang="en-US" dirty="0" smtClean="0"/>
              <a:t> flex assembly			2 ½ days (2)</a:t>
            </a:r>
          </a:p>
          <a:p>
            <a:r>
              <a:rPr lang="en-US" dirty="0" smtClean="0"/>
              <a:t>	ladder </a:t>
            </a:r>
            <a:r>
              <a:rPr lang="en-US" dirty="0" err="1" smtClean="0"/>
              <a:t>joinig</a:t>
            </a:r>
            <a:r>
              <a:rPr lang="en-US" dirty="0" smtClean="0"/>
              <a:t> &amp; test			1 week (1)</a:t>
            </a:r>
          </a:p>
          <a:p>
            <a:r>
              <a:rPr lang="en-US" dirty="0" smtClean="0"/>
              <a:t>	total					4 ½ weeks (1)	</a:t>
            </a:r>
          </a:p>
          <a:p>
            <a:r>
              <a:rPr lang="en-US" dirty="0" smtClean="0"/>
              <a:t>	one ladder every two weeks:</a:t>
            </a:r>
          </a:p>
          <a:p>
            <a:r>
              <a:rPr lang="en-US" dirty="0" smtClean="0"/>
              <a:t>	=&gt; 4 ½ + 7 x 2 weeks = 18 ½ weeks ~ 4 ½ months</a:t>
            </a:r>
          </a:p>
          <a:p>
            <a:endParaRPr lang="en-US" dirty="0" smtClean="0"/>
          </a:p>
          <a:p>
            <a:r>
              <a:rPr lang="en-US" dirty="0" smtClean="0"/>
              <a:t>after PXD assembly </a:t>
            </a:r>
            <a:r>
              <a:rPr lang="en-US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months ‘buffer</a:t>
            </a:r>
            <a:r>
              <a:rPr lang="en-US" dirty="0" smtClean="0"/>
              <a:t>’ (for ‘tests’)</a:t>
            </a:r>
          </a:p>
          <a:p>
            <a:r>
              <a:rPr lang="en-US" dirty="0" smtClean="0"/>
              <a:t>altogether 4 ½ months of contingency (but better to use it for</a:t>
            </a:r>
          </a:p>
          <a:p>
            <a:r>
              <a:rPr lang="en-US" dirty="0" smtClean="0"/>
              <a:t>tests &amp; commissioning) </a:t>
            </a:r>
            <a:endParaRPr lang="en-US" dirty="0" smtClean="0"/>
          </a:p>
          <a:p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PXD6.2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75060"/>
            <a:ext cx="7596336" cy="451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948264" y="4365104"/>
            <a:ext cx="36004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5696" y="1412776"/>
            <a:ext cx="693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½ months between production end and assemble of first module</a:t>
            </a:r>
          </a:p>
          <a:p>
            <a:r>
              <a:rPr lang="en-US" dirty="0" smtClean="0"/>
              <a:t>Use for tests (however: time for copper…)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47784"/>
            <a:ext cx="7857839" cy="466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380312" y="5877272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7664" y="1052736"/>
            <a:ext cx="7596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Slow scenario: </a:t>
            </a:r>
          </a:p>
          <a:p>
            <a:r>
              <a:rPr lang="en-US" sz="1400" dirty="0" smtClean="0"/>
              <a:t>Produce inner ladders, than outers</a:t>
            </a:r>
          </a:p>
          <a:p>
            <a:r>
              <a:rPr lang="en-US" sz="1400" dirty="0" smtClean="0"/>
              <a:t>start inner/outer layer mounting when complete set of ladders is  produced (ship together)</a:t>
            </a:r>
          </a:p>
          <a:p>
            <a:r>
              <a:rPr lang="en-US" sz="1400" dirty="0" smtClean="0"/>
              <a:t>Speed up scenario: parallel (alternative</a:t>
            </a:r>
            <a:r>
              <a:rPr lang="en-US" sz="1400" smtClean="0"/>
              <a:t>), mount </a:t>
            </a:r>
            <a:r>
              <a:rPr lang="en-US" sz="1400" dirty="0" smtClean="0"/>
              <a:t>as they come: 3 months gained!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7524328" y="6165304"/>
            <a:ext cx="21602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606" y="980728"/>
            <a:ext cx="7673898" cy="529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6453336"/>
            <a:ext cx="729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gain another ~ 6 months (less time to commission (</a:t>
            </a:r>
            <a:r>
              <a:rPr lang="en-US" dirty="0" err="1" smtClean="0"/>
              <a:t>emergancy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547664" y="1844824"/>
            <a:ext cx="2664296" cy="25202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Wafers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124744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Need: 	16 inner layer modules</a:t>
            </a:r>
          </a:p>
          <a:p>
            <a:r>
              <a:rPr lang="en-US" dirty="0" smtClean="0"/>
              <a:t>	24 outer layer modules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126876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Ratio: 2/3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1720" y="3212976"/>
            <a:ext cx="1656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67744" y="3789040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1720" y="2924944"/>
            <a:ext cx="1656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51720" y="2636912"/>
            <a:ext cx="1656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51720" y="2348880"/>
            <a:ext cx="1656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67744" y="2060848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67744" y="4221088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91680" y="4725144"/>
            <a:ext cx="21852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 yield 25</a:t>
            </a:r>
            <a:r>
              <a:rPr lang="en-US" dirty="0" smtClean="0"/>
              <a:t>%</a:t>
            </a:r>
          </a:p>
          <a:p>
            <a:r>
              <a:rPr lang="en-US" dirty="0" smtClean="0"/>
              <a:t>incl. assembly (?)</a:t>
            </a:r>
            <a:endParaRPr lang="en-US" dirty="0" smtClean="0"/>
          </a:p>
          <a:p>
            <a:r>
              <a:rPr lang="en-US" dirty="0" smtClean="0"/>
              <a:t>24 wafers needed</a:t>
            </a:r>
          </a:p>
          <a:p>
            <a:endParaRPr lang="en-US" dirty="0" smtClean="0"/>
          </a:p>
          <a:p>
            <a:r>
              <a:rPr lang="en-US" dirty="0" smtClean="0"/>
              <a:t>18 inner</a:t>
            </a:r>
          </a:p>
          <a:p>
            <a:r>
              <a:rPr lang="en-US" dirty="0" smtClean="0"/>
              <a:t>24 outer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67744" y="3501008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175748" y="429309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Ratio: 3/4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83968" y="4653136"/>
            <a:ext cx="48141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consider dependence of yield on area</a:t>
            </a:r>
          </a:p>
          <a:p>
            <a:r>
              <a:rPr lang="en-US" dirty="0" smtClean="0"/>
              <a:t> y(outer) = y(inner) </a:t>
            </a:r>
            <a:r>
              <a:rPr lang="en-US" baseline="30000" dirty="0" smtClean="0"/>
              <a:t>4/3</a:t>
            </a:r>
          </a:p>
          <a:p>
            <a:r>
              <a:rPr lang="en-US" dirty="0" smtClean="0"/>
              <a:t>     25%      16%            =&gt;  32 wafers needed</a:t>
            </a:r>
          </a:p>
          <a:p>
            <a:endParaRPr lang="en-US" dirty="0" smtClean="0"/>
          </a:p>
          <a:p>
            <a:r>
              <a:rPr lang="en-US" dirty="0" smtClean="0"/>
              <a:t>16 inner</a:t>
            </a:r>
          </a:p>
          <a:p>
            <a:r>
              <a:rPr lang="en-US" dirty="0" smtClean="0"/>
              <a:t>26 outer</a:t>
            </a:r>
          </a:p>
          <a:p>
            <a:endParaRPr lang="en-US" baseline="30000" dirty="0" smtClean="0"/>
          </a:p>
          <a:p>
            <a:endParaRPr lang="en-US" baseline="30000" dirty="0"/>
          </a:p>
        </p:txBody>
      </p:sp>
      <p:sp>
        <p:nvSpPr>
          <p:cNvPr id="30" name="Oval 29"/>
          <p:cNvSpPr/>
          <p:nvPr/>
        </p:nvSpPr>
        <p:spPr>
          <a:xfrm>
            <a:off x="5292080" y="1772816"/>
            <a:ext cx="2664296" cy="25202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96136" y="3140968"/>
            <a:ext cx="1656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12160" y="3717032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96136" y="2852936"/>
            <a:ext cx="1656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96136" y="2564904"/>
            <a:ext cx="1656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96136" y="2276872"/>
            <a:ext cx="1656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12160" y="1988840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12160" y="4149080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796136" y="3429000"/>
            <a:ext cx="1656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992172" y="422108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Ratio: 2/5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484784"/>
            <a:ext cx="60708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 hardness</a:t>
            </a:r>
          </a:p>
          <a:p>
            <a:r>
              <a:rPr lang="en-US" dirty="0" smtClean="0"/>
              <a:t>	nitride thickness</a:t>
            </a:r>
          </a:p>
          <a:p>
            <a:r>
              <a:rPr lang="en-US" dirty="0" smtClean="0"/>
              <a:t>	clear gate </a:t>
            </a:r>
          </a:p>
          <a:p>
            <a:endParaRPr lang="en-US" dirty="0" smtClean="0"/>
          </a:p>
          <a:p>
            <a:r>
              <a:rPr lang="en-US" dirty="0" smtClean="0"/>
              <a:t>Switcher. Reliability</a:t>
            </a:r>
          </a:p>
          <a:p>
            <a:endParaRPr lang="en-US" dirty="0" smtClean="0"/>
          </a:p>
          <a:p>
            <a:r>
              <a:rPr lang="en-US" dirty="0" smtClean="0"/>
              <a:t>DHP process: alternatives to IBM </a:t>
            </a:r>
            <a:r>
              <a:rPr lang="en-US" dirty="0" smtClean="0"/>
              <a:t>90nm?</a:t>
            </a:r>
          </a:p>
          <a:p>
            <a:endParaRPr lang="en-US" dirty="0" smtClean="0"/>
          </a:p>
          <a:p>
            <a:r>
              <a:rPr lang="en-US" dirty="0" smtClean="0"/>
              <a:t>DHP/DCE algorithms need MC data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DCD: hope test chip </a:t>
            </a:r>
            <a:r>
              <a:rPr lang="en-US" dirty="0" smtClean="0"/>
              <a:t>will be</a:t>
            </a:r>
            <a:r>
              <a:rPr lang="en-US" dirty="0" smtClean="0"/>
              <a:t> </a:t>
            </a:r>
            <a:r>
              <a:rPr lang="en-US" dirty="0" smtClean="0"/>
              <a:t>a success</a:t>
            </a:r>
          </a:p>
          <a:p>
            <a:endParaRPr lang="en-US" dirty="0" smtClean="0"/>
          </a:p>
          <a:p>
            <a:r>
              <a:rPr lang="en-US" dirty="0" smtClean="0"/>
              <a:t>SOI: may just be </a:t>
            </a:r>
            <a:r>
              <a:rPr lang="en-US" dirty="0" smtClean="0"/>
              <a:t>in </a:t>
            </a:r>
            <a:r>
              <a:rPr lang="en-US" dirty="0" smtClean="0"/>
              <a:t>time</a:t>
            </a:r>
            <a:r>
              <a:rPr lang="en-US" dirty="0" smtClean="0"/>
              <a:t>…….(my largest worry)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CO2 cooling system(s): who does what where and when?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284</Words>
  <Application>Microsoft Office PowerPoint</Application>
  <PresentationFormat>On-screen Show (4:3)</PresentationFormat>
  <Paragraphs>138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Standarddesign</vt:lpstr>
      <vt:lpstr>Technical Coordination</vt:lpstr>
      <vt:lpstr>Schedule</vt:lpstr>
      <vt:lpstr>DEPFET  processing</vt:lpstr>
      <vt:lpstr>Schedule</vt:lpstr>
      <vt:lpstr>Schedule PXD6.2</vt:lpstr>
      <vt:lpstr>Schedule</vt:lpstr>
      <vt:lpstr>Commissioning</vt:lpstr>
      <vt:lpstr>Number of Wafers</vt:lpstr>
      <vt:lpstr>Open Issues</vt:lpstr>
      <vt:lpstr>Action list</vt:lpstr>
      <vt:lpstr>Odds and Ends</vt:lpstr>
      <vt:lpstr>Thanks!</vt:lpstr>
    </vt:vector>
  </TitlesOfParts>
  <Company>hll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moser</dc:creator>
  <cp:lastModifiedBy>moser</cp:lastModifiedBy>
  <cp:revision>234</cp:revision>
  <dcterms:created xsi:type="dcterms:W3CDTF">2007-05-02T13:23:54Z</dcterms:created>
  <dcterms:modified xsi:type="dcterms:W3CDTF">2011-02-09T07:51:27Z</dcterms:modified>
</cp:coreProperties>
</file>