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9"/>
  </p:notesMasterIdLst>
  <p:sldIdLst>
    <p:sldId id="583" r:id="rId2"/>
    <p:sldId id="630" r:id="rId3"/>
    <p:sldId id="631" r:id="rId4"/>
    <p:sldId id="594" r:id="rId5"/>
    <p:sldId id="622" r:id="rId6"/>
    <p:sldId id="623" r:id="rId7"/>
    <p:sldId id="624" r:id="rId8"/>
    <p:sldId id="625" r:id="rId9"/>
    <p:sldId id="626" r:id="rId10"/>
    <p:sldId id="607" r:id="rId11"/>
    <p:sldId id="627" r:id="rId12"/>
    <p:sldId id="628" r:id="rId13"/>
    <p:sldId id="620" r:id="rId14"/>
    <p:sldId id="621" r:id="rId15"/>
    <p:sldId id="629" r:id="rId16"/>
    <p:sldId id="632" r:id="rId17"/>
    <p:sldId id="616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000000"/>
    <a:srgbClr val="FFFF00"/>
    <a:srgbClr val="FF6600"/>
    <a:srgbClr val="3399FF"/>
    <a:srgbClr val="FF5050"/>
    <a:srgbClr val="FFFF71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8089" autoAdjust="0"/>
  </p:normalViewPr>
  <p:slideViewPr>
    <p:cSldViewPr>
      <p:cViewPr varScale="1">
        <p:scale>
          <a:sx n="68" d="100"/>
          <a:sy n="68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20297462817145E-2"/>
          <c:y val="0.13287037037037036"/>
          <c:w val="0.77132414698162721"/>
          <c:h val="0.742006415864683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Tabelle1!$C$3:$C$11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Tabelle1!$D$3:$D$11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11488"/>
        <c:axId val="51133824"/>
      </c:barChart>
      <c:catAx>
        <c:axId val="473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133824"/>
        <c:crosses val="autoZero"/>
        <c:auto val="1"/>
        <c:lblAlgn val="ctr"/>
        <c:lblOffset val="100"/>
        <c:noMultiLvlLbl val="0"/>
      </c:catAx>
      <c:valAx>
        <c:axId val="5113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11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86964129483821E-2"/>
          <c:y val="0.21157407407407408"/>
          <c:w val="0.81204636920384954"/>
          <c:h val="0.686450860309128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Tabelle1!$C$19:$C$28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Tabelle1!$D$19:$D$28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87264"/>
        <c:axId val="62589952"/>
      </c:barChart>
      <c:catAx>
        <c:axId val="6258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589952"/>
        <c:crosses val="autoZero"/>
        <c:auto val="1"/>
        <c:lblAlgn val="ctr"/>
        <c:lblOffset val="100"/>
        <c:noMultiLvlLbl val="0"/>
      </c:catAx>
      <c:valAx>
        <c:axId val="6258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58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0918635170604E-2"/>
          <c:y val="0.13287037037037036"/>
          <c:w val="0.75743525809273826"/>
          <c:h val="0.742006415864683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Tabelle1!$C$34:$C$40</c:f>
              <c:numCache>
                <c:formatCode>General</c:formatCode>
                <c:ptCount val="7"/>
                <c:pt idx="0">
                  <c:v>70</c:v>
                </c:pt>
                <c:pt idx="1">
                  <c:v>80</c:v>
                </c:pt>
                <c:pt idx="2">
                  <c:v>90</c:v>
                </c:pt>
                <c:pt idx="3">
                  <c:v>100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</c:numCache>
            </c:numRef>
          </c:cat>
          <c:val>
            <c:numRef>
              <c:f>Tabelle1!$D$34:$D$40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56864"/>
        <c:axId val="122358400"/>
      </c:barChart>
      <c:catAx>
        <c:axId val="1223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358400"/>
        <c:crosses val="autoZero"/>
        <c:auto val="1"/>
        <c:lblAlgn val="ctr"/>
        <c:lblOffset val="100"/>
        <c:noMultiLvlLbl val="0"/>
      </c:catAx>
      <c:valAx>
        <c:axId val="12235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356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75853018372702E-2"/>
          <c:y val="0.15601851851851853"/>
          <c:w val="0.81482414698162731"/>
          <c:h val="0.7188582677165353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Tabelle1!$C$49:$C$56</c:f>
              <c:numCache>
                <c:formatCode>General</c:formatCode>
                <c:ptCount val="8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12.5</c:v>
                </c:pt>
                <c:pt idx="5">
                  <c:v>15</c:v>
                </c:pt>
                <c:pt idx="6">
                  <c:v>17.5</c:v>
                </c:pt>
                <c:pt idx="7">
                  <c:v>20</c:v>
                </c:pt>
              </c:numCache>
            </c:numRef>
          </c:cat>
          <c:val>
            <c:numRef>
              <c:f>Tabelle1!$D$49:$D$56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043072"/>
        <c:axId val="61044608"/>
      </c:barChart>
      <c:catAx>
        <c:axId val="6104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044608"/>
        <c:crosses val="autoZero"/>
        <c:auto val="1"/>
        <c:lblAlgn val="ctr"/>
        <c:lblOffset val="100"/>
        <c:noMultiLvlLbl val="0"/>
      </c:catAx>
      <c:valAx>
        <c:axId val="6104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04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</cdr:x>
      <cdr:y>0.18375</cdr:y>
    </cdr:from>
    <cdr:to>
      <cdr:x>0.515</cdr:x>
      <cdr:y>0.51708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440160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/>
            <a:t>Delta z</a:t>
          </a:r>
          <a:endParaRPr lang="en-GB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0.44282</cdr:x>
      <cdr:y>0.1575</cdr:y>
    </cdr:from>
    <cdr:to>
      <cdr:x>0.64282</cdr:x>
      <cdr:y>0.49083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024572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/>
            <a:t>Delta x</a:t>
          </a:r>
          <a:endParaRPr lang="en-GB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4001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21</a:t>
            </a:r>
            <a:r>
              <a:rPr lang="en-US" sz="1100" b="1" baseline="30000" dirty="0" smtClean="0">
                <a:solidFill>
                  <a:schemeClr val="accent2"/>
                </a:solidFill>
              </a:rPr>
              <a:t>th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 DEPFET workshop, </a:t>
            </a:r>
            <a:r>
              <a:rPr lang="en-US" sz="1100" b="1" baseline="0" dirty="0" err="1" smtClean="0">
                <a:solidFill>
                  <a:schemeClr val="accent2"/>
                </a:solidFill>
              </a:rPr>
              <a:t>Ringberg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, May 2017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Ladder Assembly</a:t>
            </a:r>
            <a:endParaRPr lang="en-US" altLang="ja-JP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50" name="Picture 2" descr="D:\Belle II\Assembly Jigs\Trockentest Januar 2017\LUJ Fertigungsablauf\IMG_49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12568" r="146" b="2951"/>
          <a:stretch/>
        </p:blipFill>
        <p:spPr bwMode="auto">
          <a:xfrm>
            <a:off x="0" y="861934"/>
            <a:ext cx="9144000" cy="57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00192" y="4697849"/>
            <a:ext cx="2909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All tools and jigs produced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Glue dispensing works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Pull tests ok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9 dummy ladders assembled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5" y="2780928"/>
            <a:ext cx="3733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86487" y="2339409"/>
            <a:ext cx="345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curing ladder base jig is added</a:t>
            </a:r>
            <a:endParaRPr lang="en-GB" dirty="0"/>
          </a:p>
        </p:txBody>
      </p:sp>
      <p:pic>
        <p:nvPicPr>
          <p:cNvPr id="10243" name="Picture 3" descr="D:\Belle II\Assembly Jigs\Trockentest Januar 2017\LUJ Fertigungsablauf\IMG_4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32" y="1391291"/>
            <a:ext cx="3424355" cy="25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139952" y="1052736"/>
            <a:ext cx="4338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curing the ladder is covered and put apart</a:t>
            </a:r>
            <a:endParaRPr lang="en-GB" dirty="0"/>
          </a:p>
        </p:txBody>
      </p:sp>
      <p:pic>
        <p:nvPicPr>
          <p:cNvPr id="10244" name="Picture 4" descr="D:\Belle II\Assembly Jigs\Trockentest Januar 2017\LUJ Fertigungsablauf\IMG_4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33" y="4077071"/>
            <a:ext cx="3424355" cy="25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828675"/>
          </a:xfrm>
        </p:spPr>
        <p:txBody>
          <a:bodyPr/>
          <a:lstStyle/>
          <a:p>
            <a:r>
              <a:rPr lang="en-GB" dirty="0" smtClean="0"/>
              <a:t>48h later….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Remove vacuum jigs</a:t>
            </a:r>
            <a:endParaRPr lang="en-GB" dirty="0"/>
          </a:p>
        </p:txBody>
      </p:sp>
      <p:pic>
        <p:nvPicPr>
          <p:cNvPr id="11266" name="Picture 2" descr="D:\Belle II\Assembly Jigs\Trockentest Januar 2017\LUJ Fertigungsablauf\IMG_4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r="37807"/>
          <a:stretch/>
        </p:blipFill>
        <p:spPr bwMode="auto">
          <a:xfrm>
            <a:off x="4324369" y="1004887"/>
            <a:ext cx="2047831" cy="31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88840"/>
            <a:ext cx="4143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126876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Fix </a:t>
            </a:r>
            <a:r>
              <a:rPr lang="en-GB" dirty="0" err="1" smtClean="0"/>
              <a:t>kapton</a:t>
            </a:r>
            <a:r>
              <a:rPr lang="en-GB" dirty="0" smtClean="0"/>
              <a:t> jigs to ladder base jig</a:t>
            </a:r>
          </a:p>
          <a:p>
            <a:r>
              <a:rPr lang="en-GB" dirty="0" smtClean="0"/>
              <a:t>Unscrew vacuum jig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4149080"/>
            <a:ext cx="28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Remove ladder and turn over</a:t>
            </a:r>
            <a:endParaRPr lang="en-GB" dirty="0"/>
          </a:p>
        </p:txBody>
      </p:sp>
      <p:pic>
        <p:nvPicPr>
          <p:cNvPr id="11268" name="Picture 4" descr="D:\Belle II\Assembly Jigs\Trockentest Januar 2017\LUJ Fertigungsablauf\IMG_49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r="29126"/>
          <a:stretch/>
        </p:blipFill>
        <p:spPr bwMode="auto">
          <a:xfrm>
            <a:off x="6804248" y="1004887"/>
            <a:ext cx="1543847" cy="31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Belle II\Assembly Jigs\Trockentest Januar 2017\LUJ Fertigungsablauf\IMG_49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9"/>
          <a:stretch/>
        </p:blipFill>
        <p:spPr bwMode="auto">
          <a:xfrm>
            <a:off x="4590256" y="4707649"/>
            <a:ext cx="3563888" cy="21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4" y="4437112"/>
            <a:ext cx="39624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9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 and store </a:t>
            </a:r>
            <a:endParaRPr lang="en-GB" dirty="0"/>
          </a:p>
        </p:txBody>
      </p:sp>
      <p:pic>
        <p:nvPicPr>
          <p:cNvPr id="12290" name="Picture 2" descr="D:\Belle II\Assembly Jigs\Trockentest Januar 2017\LUJ Fertigungsablauf\IMG_4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383360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Belle II\Assembly Jigs\Trockentest Januar 2017\LUJ Fertigungsablauf\IMG_4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383360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7815"/>
            <a:ext cx="3638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27584" y="1196752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cover for sensors</a:t>
            </a:r>
            <a:endParaRPr lang="en-GB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311166" cy="261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79984" y="3547728"/>
            <a:ext cx="270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Put in transport/storage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9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Gluing Tests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26" y="1584176"/>
            <a:ext cx="2459765" cy="18448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1628800"/>
            <a:ext cx="2459765" cy="18448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00730"/>
            <a:ext cx="2422002" cy="18165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3660426"/>
            <a:ext cx="2475741" cy="18568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1268760"/>
            <a:ext cx="25010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Musashi</a:t>
            </a:r>
            <a:r>
              <a:rPr lang="en-GB" dirty="0" smtClean="0"/>
              <a:t> </a:t>
            </a:r>
            <a:r>
              <a:rPr lang="en-GB" dirty="0" err="1" smtClean="0"/>
              <a:t>dispensor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Araldite 2011</a:t>
            </a:r>
          </a:p>
          <a:p>
            <a:endParaRPr lang="en-GB" dirty="0"/>
          </a:p>
          <a:p>
            <a:r>
              <a:rPr lang="en-GB" dirty="0" smtClean="0"/>
              <a:t>200 Pa</a:t>
            </a:r>
          </a:p>
          <a:p>
            <a:r>
              <a:rPr lang="en-GB" dirty="0" smtClean="0"/>
              <a:t>5 mm/s (line)</a:t>
            </a:r>
          </a:p>
          <a:p>
            <a:r>
              <a:rPr lang="en-GB" dirty="0" smtClean="0"/>
              <a:t>Needle: 0.2 mm</a:t>
            </a:r>
          </a:p>
          <a:p>
            <a:endParaRPr lang="en-GB" dirty="0"/>
          </a:p>
          <a:p>
            <a:r>
              <a:rPr lang="en-GB" dirty="0" smtClean="0"/>
              <a:t>Best results:</a:t>
            </a:r>
          </a:p>
          <a:p>
            <a:endParaRPr lang="en-GB" dirty="0"/>
          </a:p>
          <a:p>
            <a:r>
              <a:rPr lang="en-GB" dirty="0" smtClean="0"/>
              <a:t>Line, broken at v-grooves</a:t>
            </a:r>
          </a:p>
          <a:p>
            <a:r>
              <a:rPr lang="en-GB" dirty="0" smtClean="0"/>
              <a:t>for stiffeners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275856" y="1196752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 dispensing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6516216" y="119675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dots</a:t>
            </a:r>
            <a:endParaRPr lang="en-GB" dirty="0"/>
          </a:p>
        </p:txBody>
      </p:sp>
      <p:sp>
        <p:nvSpPr>
          <p:cNvPr id="12" name="Ellipse 11"/>
          <p:cNvSpPr/>
          <p:nvPr/>
        </p:nvSpPr>
        <p:spPr>
          <a:xfrm>
            <a:off x="4572000" y="4513680"/>
            <a:ext cx="432048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7452320" y="4509120"/>
            <a:ext cx="432048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>
            <a:off x="6084168" y="4509120"/>
            <a:ext cx="576064" cy="22058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feld 15"/>
          <p:cNvSpPr txBox="1"/>
          <p:nvPr/>
        </p:nvSpPr>
        <p:spPr>
          <a:xfrm>
            <a:off x="2843808" y="5652537"/>
            <a:ext cx="4897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tests with manual alignment (no control of gap)</a:t>
            </a:r>
          </a:p>
          <a:p>
            <a:r>
              <a:rPr lang="en-GB" dirty="0" smtClean="0"/>
              <a:t>Some (very marginal) spill over (~100 µm width)</a:t>
            </a:r>
          </a:p>
          <a:p>
            <a:r>
              <a:rPr lang="en-GB" dirty="0" smtClean="0"/>
              <a:t>Second test series: no spill over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48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7752" y="142852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kern="0" dirty="0" smtClean="0"/>
              <a:t>Pull </a:t>
            </a:r>
            <a:r>
              <a:rPr lang="en-US" altLang="ja-JP" kern="0" dirty="0"/>
              <a:t>T</a:t>
            </a:r>
            <a:r>
              <a:rPr lang="en-US" altLang="ja-JP" kern="0" dirty="0" smtClean="0"/>
              <a:t>ests</a:t>
            </a:r>
            <a:endParaRPr lang="en-US" altLang="ja-JP" kern="0" dirty="0"/>
          </a:p>
        </p:txBody>
      </p:sp>
      <p:sp>
        <p:nvSpPr>
          <p:cNvPr id="7" name="Textfeld 6"/>
          <p:cNvSpPr txBox="1"/>
          <p:nvPr/>
        </p:nvSpPr>
        <p:spPr>
          <a:xfrm>
            <a:off x="3814216" y="1196752"/>
            <a:ext cx="49322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Strip pattern: breaks at &gt; 3 kg</a:t>
            </a:r>
          </a:p>
          <a:p>
            <a:r>
              <a:rPr lang="en-GB" dirty="0" smtClean="0"/>
              <a:t>Dot pattern weaker (~2 kg)</a:t>
            </a:r>
          </a:p>
          <a:p>
            <a:endParaRPr lang="en-GB" dirty="0"/>
          </a:p>
          <a:p>
            <a:r>
              <a:rPr lang="en-GB" dirty="0" smtClean="0"/>
              <a:t>3 kg is </a:t>
            </a:r>
            <a:r>
              <a:rPr lang="en-GB" dirty="0"/>
              <a:t>considered sufficient (silicon breaks at </a:t>
            </a:r>
            <a:r>
              <a:rPr lang="en-GB" dirty="0" smtClean="0"/>
              <a:t>~3 </a:t>
            </a:r>
            <a:r>
              <a:rPr lang="en-GB" dirty="0"/>
              <a:t>kg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Confirmed by pull test of 1</a:t>
            </a:r>
            <a:r>
              <a:rPr lang="en-GB" baseline="30000" dirty="0" smtClean="0"/>
              <a:t>st</a:t>
            </a:r>
            <a:r>
              <a:rPr lang="en-GB" dirty="0" smtClean="0"/>
              <a:t> glued dummy ladder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Moser\AppData\Local\Microsoft\Windows\Temporary Internet Files\Content.Outlook\EK34SJPG\DSC_0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4386"/>
            <a:ext cx="2520280" cy="44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oser\AppData\Local\Microsoft\Windows\Temporary Internet Files\Content.Outlook\EK34SJPG\DSC_0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2634"/>
            <a:ext cx="3266065" cy="18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419872" y="3931215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=&gt; 3.9 kg =&gt;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29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</a:t>
            </a:r>
            <a:endParaRPr lang="en-GB" dirty="0"/>
          </a:p>
        </p:txBody>
      </p:sp>
      <p:pic>
        <p:nvPicPr>
          <p:cNvPr id="1028" name="Picture 4" descr="D:\talks\Belle II\DEPFET Ringberg 2017\Ladder8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087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alks\Belle II\DEPFET Ringberg 2017\Ladder8g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6671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alks\Belle II\DEPFET Ringberg 2017\Ladder8versat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7" y="4005064"/>
            <a:ext cx="3522047" cy="26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alks\Belle II\DEPFET Ringberg 2017\Ladder8prof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84" y="3972360"/>
            <a:ext cx="3609256" cy="27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64288" y="1877923"/>
            <a:ext cx="101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Glue gap</a:t>
            </a:r>
          </a:p>
          <a:p>
            <a:endParaRPr lang="en-GB" dirty="0"/>
          </a:p>
          <a:p>
            <a:r>
              <a:rPr lang="en-GB" dirty="0" smtClean="0"/>
              <a:t>Delta z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472514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Delta x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2" y="5805264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Delta 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1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534537"/>
              </p:ext>
            </p:extLst>
          </p:nvPr>
        </p:nvGraphicFramePr>
        <p:xfrm>
          <a:off x="107504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009924"/>
              </p:ext>
            </p:extLst>
          </p:nvPr>
        </p:nvGraphicFramePr>
        <p:xfrm>
          <a:off x="4644008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96569"/>
              </p:ext>
            </p:extLst>
          </p:nvPr>
        </p:nvGraphicFramePr>
        <p:xfrm>
          <a:off x="107504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560726"/>
              </p:ext>
            </p:extLst>
          </p:nvPr>
        </p:nvGraphicFramePr>
        <p:xfrm>
          <a:off x="4563652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691680" y="1700808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Delta h</a:t>
            </a:r>
          </a:p>
          <a:p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6228184" y="1700808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Glue gap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851920" y="3789040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in µm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3059832" y="2276872"/>
            <a:ext cx="122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Ok after additional clamp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7752" y="142852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kern="0" dirty="0" smtClean="0"/>
              <a:t>Summary</a:t>
            </a:r>
            <a:endParaRPr lang="en-US" altLang="ja-JP" kern="0" dirty="0"/>
          </a:p>
        </p:txBody>
      </p:sp>
      <p:sp>
        <p:nvSpPr>
          <p:cNvPr id="4" name="Textfeld 3"/>
          <p:cNvSpPr txBox="1"/>
          <p:nvPr/>
        </p:nvSpPr>
        <p:spPr>
          <a:xfrm>
            <a:off x="35496" y="1383154"/>
            <a:ext cx="59170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Module/Ladder assembly procedure defined.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Tooling is designed and produced.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All jigs are produced (for 80 modules &amp; 40 ladders).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Gluing with automatic dispenser tested. Pull strength ok.</a:t>
            </a:r>
          </a:p>
          <a:p>
            <a:r>
              <a:rPr lang="en-GB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9</a:t>
            </a:r>
            <a:r>
              <a:rPr lang="en-GB" sz="1400" dirty="0" smtClean="0"/>
              <a:t> </a:t>
            </a:r>
            <a:r>
              <a:rPr lang="en-GB" sz="1400" dirty="0" smtClean="0"/>
              <a:t>dummy ladders assembled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plain thinned silicon, plastic ‘</a:t>
            </a:r>
            <a:r>
              <a:rPr lang="en-GB" sz="1400" dirty="0" err="1" smtClean="0"/>
              <a:t>kapton</a:t>
            </a:r>
            <a:r>
              <a:rPr lang="en-GB" sz="1400" dirty="0" smtClean="0"/>
              <a:t>’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thinned silicon with copper, real </a:t>
            </a:r>
            <a:r>
              <a:rPr lang="en-GB" sz="1400" dirty="0" err="1" smtClean="0"/>
              <a:t>kapton</a:t>
            </a:r>
            <a:endParaRPr lang="en-GB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Including ASIC dummies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 smtClean="0"/>
              <a:t>Available: 5 outer ladders, 1 inner ladder</a:t>
            </a:r>
          </a:p>
          <a:p>
            <a:pPr lvl="1"/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Assemble more realistic dummy ladders W31OF1, W30 OF1, </a:t>
            </a:r>
            <a:r>
              <a:rPr lang="en-GB" sz="1400" dirty="0" err="1" smtClean="0"/>
              <a:t>xxxxxx</a:t>
            </a:r>
            <a:endParaRPr lang="en-GB" sz="1400" dirty="0"/>
          </a:p>
          <a:p>
            <a:r>
              <a:rPr lang="en-GB" sz="1400" dirty="0" smtClean="0"/>
              <a:t>	(partial) electronic test possible</a:t>
            </a:r>
          </a:p>
        </p:txBody>
      </p:sp>
      <p:pic>
        <p:nvPicPr>
          <p:cNvPr id="5" name="Picture 2" descr="D:\Belle II\Whitebook New\pxd-whitebook\Description\Module\GluedLad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8" y="1340768"/>
            <a:ext cx="291549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2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6" y="4659546"/>
            <a:ext cx="3352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9" y="1161551"/>
            <a:ext cx="4269731" cy="21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7" name="Picture 2" descr="D:\Belle II\Assembly Jigs\106-071800-307-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t="34305" b="24968"/>
          <a:stretch/>
        </p:blipFill>
        <p:spPr bwMode="auto">
          <a:xfrm>
            <a:off x="107504" y="3438552"/>
            <a:ext cx="3897443" cy="14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707904" y="3438552"/>
            <a:ext cx="447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Vacuum jig for turning and ladder gluing</a:t>
            </a:r>
          </a:p>
          <a:p>
            <a:r>
              <a:rPr lang="en-GB" sz="1200" dirty="0" smtClean="0"/>
              <a:t>Fits on top side (cut outs for switcher)</a:t>
            </a:r>
          </a:p>
          <a:p>
            <a:r>
              <a:rPr lang="en-GB" sz="1200" dirty="0" smtClean="0"/>
              <a:t>Mode from microporous plate (gentle vacuum on sensor top side)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Transfer on vacuum jig</a:t>
            </a:r>
            <a:endParaRPr lang="en-US" altLang="ja-JP" dirty="0"/>
          </a:p>
        </p:txBody>
      </p:sp>
      <p:pic>
        <p:nvPicPr>
          <p:cNvPr id="3075" name="Picture 3" descr="D:\Belle II\Assembly Jigs\Trockentest Januar 2017\LUJ Fertigungsablauf\IMG_48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39" y="952184"/>
            <a:ext cx="3039967" cy="22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Belle II\Assembly Jigs\Trockentest Januar 2017\LUJ Fertigungsablauf\IMG_48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41" y="4385222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17876" y="1133128"/>
            <a:ext cx="3212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Modules arrive with </a:t>
            </a:r>
            <a:r>
              <a:rPr lang="en-GB" sz="1200" dirty="0" err="1" smtClean="0"/>
              <a:t>kapton</a:t>
            </a:r>
            <a:r>
              <a:rPr lang="en-GB" sz="1200" dirty="0" smtClean="0"/>
              <a:t> attached (tested</a:t>
            </a:r>
            <a:r>
              <a:rPr lang="en-GB" sz="1400" dirty="0" smtClean="0"/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39752" y="5662989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Vacuum jig on sensor</a:t>
            </a:r>
          </a:p>
          <a:p>
            <a:r>
              <a:rPr lang="en-GB" sz="1200" dirty="0"/>
              <a:t>S</a:t>
            </a:r>
            <a:r>
              <a:rPr lang="en-GB" sz="1200" dirty="0" smtClean="0"/>
              <a:t>crew </a:t>
            </a:r>
            <a:r>
              <a:rPr lang="en-GB" sz="1200" dirty="0" err="1" smtClean="0"/>
              <a:t>kapton</a:t>
            </a:r>
            <a:r>
              <a:rPr lang="en-GB" sz="1200" dirty="0" smtClean="0"/>
              <a:t> jig to vacuum jig</a:t>
            </a:r>
          </a:p>
          <a:p>
            <a:r>
              <a:rPr lang="en-GB" sz="1200" dirty="0" smtClean="0"/>
              <a:t>Unscrew </a:t>
            </a:r>
            <a:r>
              <a:rPr lang="en-GB" sz="1200" dirty="0" err="1" smtClean="0"/>
              <a:t>kapton</a:t>
            </a:r>
            <a:r>
              <a:rPr lang="en-GB" sz="1200" dirty="0" smtClean="0"/>
              <a:t> jig from base jig</a:t>
            </a:r>
          </a:p>
        </p:txBody>
      </p:sp>
    </p:spTree>
    <p:extLst>
      <p:ext uri="{BB962C8B-B14F-4D97-AF65-F5344CB8AC3E}">
        <p14:creationId xmlns:p14="http://schemas.microsoft.com/office/powerpoint/2010/main" val="213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Accident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pSp>
        <p:nvGrpSpPr>
          <p:cNvPr id="10" name="Gruppieren 9"/>
          <p:cNvGrpSpPr/>
          <p:nvPr/>
        </p:nvGrpSpPr>
        <p:grpSpPr>
          <a:xfrm>
            <a:off x="1403648" y="3866929"/>
            <a:ext cx="6192688" cy="2670178"/>
            <a:chOff x="1392702" y="1401013"/>
            <a:chExt cx="6563674" cy="3108107"/>
          </a:xfrm>
        </p:grpSpPr>
        <p:sp>
          <p:nvSpPr>
            <p:cNvPr id="4" name="Rechteck 3"/>
            <p:cNvSpPr/>
            <p:nvPr/>
          </p:nvSpPr>
          <p:spPr>
            <a:xfrm>
              <a:off x="2555776" y="3789040"/>
              <a:ext cx="54006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Base Jig</a:t>
              </a:r>
              <a:endParaRPr lang="en-GB" dirty="0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1392702" y="3224739"/>
              <a:ext cx="2757267" cy="507981"/>
            </a:xfrm>
            <a:custGeom>
              <a:avLst/>
              <a:gdLst>
                <a:gd name="connsiteX0" fmla="*/ 0 w 2757267"/>
                <a:gd name="connsiteY0" fmla="*/ 53033 h 507981"/>
                <a:gd name="connsiteX1" fmla="*/ 1364566 w 2757267"/>
                <a:gd name="connsiteY1" fmla="*/ 38966 h 507981"/>
                <a:gd name="connsiteX2" fmla="*/ 1927273 w 2757267"/>
                <a:gd name="connsiteY2" fmla="*/ 489132 h 507981"/>
                <a:gd name="connsiteX3" fmla="*/ 2588455 w 2757267"/>
                <a:gd name="connsiteY3" fmla="*/ 418793 h 507981"/>
                <a:gd name="connsiteX4" fmla="*/ 2757267 w 2757267"/>
                <a:gd name="connsiteY4" fmla="*/ 376590 h 50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7267" h="507981">
                  <a:moveTo>
                    <a:pt x="0" y="53033"/>
                  </a:moveTo>
                  <a:cubicBezTo>
                    <a:pt x="521677" y="9658"/>
                    <a:pt x="1043354" y="-33717"/>
                    <a:pt x="1364566" y="38966"/>
                  </a:cubicBezTo>
                  <a:cubicBezTo>
                    <a:pt x="1685778" y="111649"/>
                    <a:pt x="1723291" y="425827"/>
                    <a:pt x="1927273" y="489132"/>
                  </a:cubicBezTo>
                  <a:cubicBezTo>
                    <a:pt x="2131255" y="552437"/>
                    <a:pt x="2450123" y="437550"/>
                    <a:pt x="2588455" y="418793"/>
                  </a:cubicBezTo>
                  <a:cubicBezTo>
                    <a:pt x="2726787" y="400036"/>
                    <a:pt x="2742027" y="388313"/>
                    <a:pt x="2757267" y="3765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hteck 5"/>
            <p:cNvSpPr/>
            <p:nvPr/>
          </p:nvSpPr>
          <p:spPr>
            <a:xfrm rot="20845535">
              <a:off x="3635896" y="3250681"/>
              <a:ext cx="4320480" cy="4571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555776" y="2298358"/>
              <a:ext cx="5353762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Vacuum Jig</a:t>
              </a:r>
              <a:endParaRPr lang="en-GB" dirty="0"/>
            </a:p>
          </p:txBody>
        </p:sp>
        <p:sp>
          <p:nvSpPr>
            <p:cNvPr id="8" name="Pfeil nach unten 7"/>
            <p:cNvSpPr/>
            <p:nvPr/>
          </p:nvSpPr>
          <p:spPr>
            <a:xfrm>
              <a:off x="4895031" y="1401013"/>
              <a:ext cx="660657" cy="875859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Gewitterblitz 8"/>
            <p:cNvSpPr/>
            <p:nvPr/>
          </p:nvSpPr>
          <p:spPr>
            <a:xfrm>
              <a:off x="4572000" y="3356992"/>
              <a:ext cx="432048" cy="253991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899592" y="980728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Made 18 transfers without problems…..</a:t>
            </a:r>
          </a:p>
          <a:p>
            <a:r>
              <a:rPr lang="en-GB" dirty="0" smtClean="0"/>
              <a:t>Demonstration to tech, coordinator: module cracked!</a:t>
            </a:r>
          </a:p>
          <a:p>
            <a:endParaRPr lang="en-GB" dirty="0"/>
          </a:p>
          <a:p>
            <a:r>
              <a:rPr lang="en-GB" dirty="0" smtClean="0"/>
              <a:t>Reason: due to stiffness and misalignment of the dummy </a:t>
            </a:r>
            <a:r>
              <a:rPr lang="en-GB" dirty="0" err="1" smtClean="0"/>
              <a:t>kapton</a:t>
            </a:r>
            <a:r>
              <a:rPr lang="en-GB" dirty="0" smtClean="0"/>
              <a:t> modules lifted upwards from base jig</a:t>
            </a:r>
          </a:p>
          <a:p>
            <a:endParaRPr lang="en-GB" dirty="0"/>
          </a:p>
          <a:p>
            <a:r>
              <a:rPr lang="en-GB" dirty="0" smtClean="0"/>
              <a:t>When the vacuum jig was lowered it did not push the module back, but broke it</a:t>
            </a:r>
          </a:p>
          <a:p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Real </a:t>
            </a:r>
            <a:r>
              <a:rPr lang="en-GB" dirty="0" err="1" smtClean="0"/>
              <a:t>kapton</a:t>
            </a:r>
            <a:r>
              <a:rPr lang="en-GB" dirty="0" smtClean="0"/>
              <a:t> much softer and better aligned: this situation should not </a:t>
            </a:r>
            <a:r>
              <a:rPr lang="en-GB" dirty="0" err="1" smtClean="0"/>
              <a:t>occure</a:t>
            </a:r>
            <a:endParaRPr lang="en-GB" dirty="0" smtClean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Anyway: check and counteract if this </a:t>
            </a:r>
            <a:r>
              <a:rPr lang="en-GB" dirty="0" err="1" smtClean="0"/>
              <a:t>happnes</a:t>
            </a:r>
            <a:r>
              <a:rPr lang="en-GB" dirty="0" smtClean="0"/>
              <a:t> nevertheless</a:t>
            </a:r>
          </a:p>
        </p:txBody>
      </p:sp>
    </p:spTree>
    <p:extLst>
      <p:ext uri="{BB962C8B-B14F-4D97-AF65-F5344CB8AC3E}">
        <p14:creationId xmlns:p14="http://schemas.microsoft.com/office/powerpoint/2010/main" val="74728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6625"/>
            <a:ext cx="33051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39752" y="3346305"/>
            <a:ext cx="3185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Turn around and take off base jig</a:t>
            </a:r>
            <a:endParaRPr lang="en-GB" dirty="0"/>
          </a:p>
        </p:txBody>
      </p:sp>
      <p:pic>
        <p:nvPicPr>
          <p:cNvPr id="4099" name="Picture 3" descr="D:\Belle II\Assembly Jigs\Trockentest Januar 2017\LUJ Fertigungsablauf\IMG_48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41273" r="26352" b="26352"/>
          <a:stretch/>
        </p:blipFill>
        <p:spPr bwMode="auto">
          <a:xfrm>
            <a:off x="4355976" y="1100063"/>
            <a:ext cx="4199528" cy="22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Belle II\Assembly Jigs\Trockentest Januar 2017\LUJ Fertigungsablauf\IMG_48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25202" r="-5576"/>
          <a:stretch/>
        </p:blipFill>
        <p:spPr bwMode="auto">
          <a:xfrm>
            <a:off x="4380394" y="3789039"/>
            <a:ext cx="4440078" cy="24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Remove base jig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7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for glue dispensing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432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5101" y="2636912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protective cover</a:t>
            </a:r>
            <a:endParaRPr lang="en-GB" dirty="0"/>
          </a:p>
        </p:txBody>
      </p:sp>
      <p:pic>
        <p:nvPicPr>
          <p:cNvPr id="5123" name="Picture 3" descr="D:\Belle II\Assembly Jigs\Trockentest Januar 2017\LUJ Fertigungsablauf\IMG_48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t="30108"/>
          <a:stretch/>
        </p:blipFill>
        <p:spPr bwMode="auto">
          <a:xfrm>
            <a:off x="5076056" y="1196752"/>
            <a:ext cx="3220834" cy="22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3474981" cy="26062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6056" y="4581128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be sure: module is securely held by</a:t>
            </a:r>
          </a:p>
          <a:p>
            <a:r>
              <a:rPr lang="en-GB" dirty="0" smtClean="0"/>
              <a:t>Vacuum…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Mount on glue dispenser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400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Belle II\Assembly Jigs\Glue tests\Test 28.9.2016\IMG_4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6036" y="14487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328498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module is prepared the same way</a:t>
            </a:r>
          </a:p>
          <a:p>
            <a:endParaRPr lang="en-GB" dirty="0"/>
          </a:p>
          <a:p>
            <a:r>
              <a:rPr lang="en-GB" dirty="0" smtClean="0"/>
              <a:t>Glue is automatically dispensed on both modules in one step</a:t>
            </a:r>
            <a:endParaRPr lang="en-GB" dirty="0"/>
          </a:p>
        </p:txBody>
      </p:sp>
      <p:pic>
        <p:nvPicPr>
          <p:cNvPr id="6148" name="Picture 4" descr="D:\Belle II\Assembly Jigs\Glue tests\Test 28.9.2016\IMG_4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4728740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Belle II\Assembly Jigs\Glue tests\Test 28.9.2016\IMG_40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4728740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Belle II\Assembly Jigs\Glue tests\Test 28.9.2016\IMG_41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4" y="4728740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modules on alignment jig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9544"/>
            <a:ext cx="39719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Belle II\Assembly Jigs\Trockentest Januar 2017\LUJ Fertigungsablauf\IMG_48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6" t="52515"/>
          <a:stretch/>
        </p:blipFill>
        <p:spPr bwMode="auto">
          <a:xfrm>
            <a:off x="4151437" y="2478582"/>
            <a:ext cx="46515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9" y="3774726"/>
            <a:ext cx="40195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3568" y="1340768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</a:t>
            </a:r>
            <a:r>
              <a:rPr lang="en-GB" dirty="0" err="1" smtClean="0"/>
              <a:t>wd</a:t>
            </a:r>
            <a:r>
              <a:rPr lang="en-GB" dirty="0" smtClean="0"/>
              <a:t> module 1</a:t>
            </a:r>
            <a:r>
              <a:rPr lang="en-GB" baseline="30000" dirty="0" smtClean="0"/>
              <a:t>st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22075" y="3605449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</a:t>
            </a:r>
            <a:r>
              <a:rPr lang="en-GB" dirty="0" err="1" smtClean="0"/>
              <a:t>wd</a:t>
            </a:r>
            <a:r>
              <a:rPr lang="en-GB" dirty="0" smtClean="0"/>
              <a:t> module 2</a:t>
            </a:r>
            <a:r>
              <a:rPr lang="en-GB" baseline="30000" dirty="0" smtClean="0"/>
              <a:t>nd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0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elle II\Whitebook New\pxd-whitebook\Description\Module\AlignmentJ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992043" cy="39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 and glue together</a:t>
            </a:r>
            <a:endParaRPr lang="en-GB" dirty="0"/>
          </a:p>
        </p:txBody>
      </p:sp>
      <p:pic>
        <p:nvPicPr>
          <p:cNvPr id="8194" name="Picture 2" descr="D:\Belle II\Assembly Jigs\Trockentest Januar 2017\LUJ Fertigungsablauf\IMG_4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9279" r="16141" b="31711"/>
          <a:stretch/>
        </p:blipFill>
        <p:spPr bwMode="auto">
          <a:xfrm>
            <a:off x="107504" y="980728"/>
            <a:ext cx="3777521" cy="25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Belle II\Assembly Jigs\Trockentest Januar 2017\LUJ Fertigungsablauf\IMG_49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372201" y="168718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Precision achieved:</a:t>
            </a:r>
          </a:p>
          <a:p>
            <a:r>
              <a:rPr lang="en-GB" dirty="0" smtClean="0"/>
              <a:t>10 µm over full length of ladder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508518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Modules are pushed together to 30µm to ensure good contact and distribution of the glue.</a:t>
            </a:r>
          </a:p>
          <a:p>
            <a:endParaRPr lang="en-GB" dirty="0"/>
          </a:p>
          <a:p>
            <a:r>
              <a:rPr lang="en-GB" dirty="0" smtClean="0"/>
              <a:t>Then they are driven apart to the nominal gap of 50µm</a:t>
            </a:r>
          </a:p>
        </p:txBody>
      </p:sp>
    </p:spTree>
    <p:extLst>
      <p:ext uri="{BB962C8B-B14F-4D97-AF65-F5344CB8AC3E}">
        <p14:creationId xmlns:p14="http://schemas.microsoft.com/office/powerpoint/2010/main" val="201846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</a:t>
            </a:r>
            <a:r>
              <a:rPr lang="en-GB" smtClean="0"/>
              <a:t>ceramic stiffeners</a:t>
            </a:r>
            <a:endParaRPr lang="en-GB" dirty="0"/>
          </a:p>
        </p:txBody>
      </p:sp>
      <p:pic>
        <p:nvPicPr>
          <p:cNvPr id="9218" name="Picture 2" descr="D:\Belle II\Assembly Jigs\Trockentest Januar 2017\LUJ Fertigungsablauf\IMG_4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Belle II\Assembly Jigs\Trockentest Januar 2017\LUJ Fertigungsablauf\IMG_4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22048" r="18204" b="17838"/>
          <a:stretch/>
        </p:blipFill>
        <p:spPr bwMode="auto">
          <a:xfrm>
            <a:off x="4788024" y="1125273"/>
            <a:ext cx="3098478" cy="242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Belle II\Assembly Jigs\Trockentest Januar 2017\LUJ Fertigungsablauf\IMG_4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83" y="371703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402655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Stiffeners are handled with a vacuum tool</a:t>
            </a:r>
          </a:p>
          <a:p>
            <a:endParaRPr lang="en-GB" dirty="0" smtClean="0"/>
          </a:p>
          <a:p>
            <a:r>
              <a:rPr lang="en-GB" dirty="0" smtClean="0"/>
              <a:t>Glue is applied with a needle (works better than with a dispenser)</a:t>
            </a:r>
          </a:p>
        </p:txBody>
      </p:sp>
    </p:spTree>
    <p:extLst>
      <p:ext uri="{BB962C8B-B14F-4D97-AF65-F5344CB8AC3E}">
        <p14:creationId xmlns:p14="http://schemas.microsoft.com/office/powerpoint/2010/main" val="2942511674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545</Words>
  <Application>Microsoft Office PowerPoint</Application>
  <PresentationFormat>Bildschirmpräsentation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2_Standarddesign</vt:lpstr>
      <vt:lpstr>Ladder Assembly</vt:lpstr>
      <vt:lpstr>Transfer on vacuum jig</vt:lpstr>
      <vt:lpstr>Accident</vt:lpstr>
      <vt:lpstr>Remove base jig</vt:lpstr>
      <vt:lpstr>Prepare for glue dispensing</vt:lpstr>
      <vt:lpstr>Mount on glue dispenser</vt:lpstr>
      <vt:lpstr>Place modules on alignment jig</vt:lpstr>
      <vt:lpstr>Align and glue together</vt:lpstr>
      <vt:lpstr>Add ceramic stiffeners</vt:lpstr>
      <vt:lpstr>48h later….</vt:lpstr>
      <vt:lpstr>Remove vacuum jigs</vt:lpstr>
      <vt:lpstr>Protect and store </vt:lpstr>
      <vt:lpstr>Gluing Tests</vt:lpstr>
      <vt:lpstr>PowerPoint-Präsentation</vt:lpstr>
      <vt:lpstr>Protocol</vt:lpstr>
      <vt:lpstr>Statistics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2017-05-28T21:51:46Z</dcterms:modified>
</cp:coreProperties>
</file>