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54" r:id="rId1"/>
  </p:sldMasterIdLst>
  <p:notesMasterIdLst>
    <p:notesMasterId r:id="rId21"/>
  </p:notesMasterIdLst>
  <p:handoutMasterIdLst>
    <p:handoutMasterId r:id="rId22"/>
  </p:handoutMasterIdLst>
  <p:sldIdLst>
    <p:sldId id="315" r:id="rId2"/>
    <p:sldId id="445" r:id="rId3"/>
    <p:sldId id="446" r:id="rId4"/>
    <p:sldId id="425" r:id="rId5"/>
    <p:sldId id="453" r:id="rId6"/>
    <p:sldId id="454" r:id="rId7"/>
    <p:sldId id="449" r:id="rId8"/>
    <p:sldId id="441" r:id="rId9"/>
    <p:sldId id="440" r:id="rId10"/>
    <p:sldId id="447" r:id="rId11"/>
    <p:sldId id="448" r:id="rId12"/>
    <p:sldId id="444" r:id="rId13"/>
    <p:sldId id="427" r:id="rId14"/>
    <p:sldId id="452" r:id="rId15"/>
    <p:sldId id="451" r:id="rId16"/>
    <p:sldId id="450" r:id="rId17"/>
    <p:sldId id="426" r:id="rId18"/>
    <p:sldId id="435" r:id="rId19"/>
    <p:sldId id="436" r:id="rId20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AA11A3-8E1C-BA46-B0FA-31FF2D5470FC}">
          <p14:sldIdLst>
            <p14:sldId id="315"/>
            <p14:sldId id="445"/>
            <p14:sldId id="446"/>
            <p14:sldId id="425"/>
            <p14:sldId id="453"/>
            <p14:sldId id="454"/>
            <p14:sldId id="449"/>
            <p14:sldId id="441"/>
            <p14:sldId id="440"/>
            <p14:sldId id="447"/>
            <p14:sldId id="448"/>
            <p14:sldId id="444"/>
            <p14:sldId id="427"/>
            <p14:sldId id="452"/>
            <p14:sldId id="451"/>
            <p14:sldId id="450"/>
            <p14:sldId id="426"/>
            <p14:sldId id="435"/>
            <p14:sldId id="4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3300"/>
    <a:srgbClr val="FF66FF"/>
    <a:srgbClr val="FF9900"/>
    <a:srgbClr val="66FFFF"/>
    <a:srgbClr val="FF0000"/>
    <a:srgbClr val="66FF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0" autoAdjust="0"/>
    <p:restoredTop sz="98568" autoAdjust="0"/>
  </p:normalViewPr>
  <p:slideViewPr>
    <p:cSldViewPr>
      <p:cViewPr>
        <p:scale>
          <a:sx n="100" d="100"/>
          <a:sy n="100" d="100"/>
        </p:scale>
        <p:origin x="-423" y="225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690" y="-108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42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422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2276872"/>
            <a:ext cx="6192688" cy="1143000"/>
          </a:xfrm>
          <a:prstGeom prst="rect">
            <a:avLst/>
          </a:prstGeom>
        </p:spPr>
        <p:txBody>
          <a:bodyPr vert="horz"/>
          <a:lstStyle>
            <a:lvl1pPr>
              <a:defRPr sz="3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2912" y="3573463"/>
            <a:ext cx="3744143" cy="914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 smtClean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CuadroTexto"/>
          <p:cNvSpPr txBox="1">
            <a:spLocks noChangeArrowheads="1"/>
          </p:cNvSpPr>
          <p:nvPr userDrawn="1"/>
        </p:nvSpPr>
        <p:spPr bwMode="auto">
          <a:xfrm>
            <a:off x="57150" y="2699316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err="1" smtClean="0">
                <a:solidFill>
                  <a:schemeClr val="tx2"/>
                </a:solidFill>
                <a:latin typeface="+mj-lt"/>
                <a:ea typeface="+mn-ea"/>
              </a:rPr>
              <a:t>Titel</a:t>
            </a:r>
            <a:endParaRPr lang="en-GB" sz="6000" b="1" dirty="0">
              <a:solidFill>
                <a:schemeClr val="tx2"/>
              </a:solidFill>
              <a:latin typeface="+mj-lt"/>
              <a:ea typeface="+mn-ea"/>
            </a:endParaRPr>
          </a:p>
        </p:txBody>
      </p:sp>
      <p:sp>
        <p:nvSpPr>
          <p:cNvPr id="11" name="5 Rectángulo"/>
          <p:cNvSpPr>
            <a:spLocks noChangeArrowheads="1"/>
          </p:cNvSpPr>
          <p:nvPr userDrawn="1"/>
        </p:nvSpPr>
        <p:spPr bwMode="auto">
          <a:xfrm>
            <a:off x="1039813" y="4050629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err="1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Fabian</a:t>
            </a: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Hügging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 userDrawn="1"/>
        </p:nvSpPr>
        <p:spPr bwMode="auto">
          <a:xfrm>
            <a:off x="57150" y="3284984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rgbClr val="1F497D"/>
                </a:solidFill>
                <a:latin typeface="+mj-lt"/>
                <a:ea typeface="+mn-ea"/>
              </a:rPr>
              <a:t>Thank you</a:t>
            </a:r>
            <a:endParaRPr lang="en-GB" sz="6000" b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6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49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9066212" cy="532859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4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4320480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08" y="980728"/>
            <a:ext cx="4392488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6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908720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556792"/>
            <a:ext cx="4385692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908720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1556792"/>
            <a:ext cx="4457129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0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8504" y="304800"/>
            <a:ext cx="7488832" cy="45990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1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Location - Date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2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5" r:id="rId1"/>
    <p:sldLayoutId id="2147484863" r:id="rId2"/>
    <p:sldLayoutId id="2147484864" r:id="rId3"/>
    <p:sldLayoutId id="2147484856" r:id="rId4"/>
    <p:sldLayoutId id="2147484857" r:id="rId5"/>
    <p:sldLayoutId id="2147484858" r:id="rId6"/>
    <p:sldLayoutId id="2147484859" r:id="rId7"/>
    <p:sldLayoutId id="2147484861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Status </a:t>
            </a:r>
            <a:r>
              <a:rPr lang="en-US" sz="3200" dirty="0"/>
              <a:t>of </a:t>
            </a:r>
            <a:r>
              <a:rPr lang="en-US" sz="3200" dirty="0" err="1"/>
              <a:t>BonnDAQ</a:t>
            </a:r>
            <a:r>
              <a:rPr lang="en-US" sz="3200" dirty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00200" y="3573463"/>
            <a:ext cx="3962400" cy="914400"/>
          </a:xfrm>
        </p:spPr>
        <p:txBody>
          <a:bodyPr/>
          <a:lstStyle/>
          <a:p>
            <a:r>
              <a:rPr lang="en-US" dirty="0" smtClean="0"/>
              <a:t>Florian Lütticke</a:t>
            </a:r>
            <a:endParaRPr lang="en-US" dirty="0"/>
          </a:p>
          <a:p>
            <a:r>
              <a:rPr lang="en-US" sz="1800" b="0" dirty="0" smtClean="0"/>
              <a:t>On behalf of the DEPFET Collaboration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luetticke@physik.uni-bonn.de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Florian\AppData\Local\Microsoft\Windows\INetCache\IE\F7WSAVZH\shopping-cart[1]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8"/>
          <a:stretch/>
        </p:blipFill>
        <p:spPr bwMode="auto">
          <a:xfrm>
            <a:off x="6629400" y="914400"/>
            <a:ext cx="3351723" cy="28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81000" y="919808"/>
            <a:ext cx="6400800" cy="532859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Buy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Hardware</a:t>
            </a:r>
          </a:p>
          <a:p>
            <a:pPr fontAlgn="auto">
              <a:spcAft>
                <a:spcPts val="0"/>
              </a:spcAft>
            </a:pPr>
            <a:r>
              <a:rPr lang="en-US" dirty="0" smtClean="0"/>
              <a:t>Tweak </a:t>
            </a:r>
            <a:r>
              <a:rPr lang="en-US" dirty="0"/>
              <a:t>data format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Format ok for Phase 2, but needs some tweaks for Phase 3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Planned to be downwards compatible</a:t>
            </a:r>
          </a:p>
          <a:p>
            <a:pPr lvl="1" fontAlgn="auto">
              <a:spcAft>
                <a:spcPts val="0"/>
              </a:spcAft>
            </a:pPr>
            <a:r>
              <a:rPr lang="de-DE" dirty="0"/>
              <a:t>(optional) </a:t>
            </a:r>
            <a:r>
              <a:rPr lang="en-US" dirty="0"/>
              <a:t>reduce superfluous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Performance </a:t>
            </a:r>
            <a:r>
              <a:rPr lang="en-US" dirty="0" smtClean="0"/>
              <a:t>tests and unit tests</a:t>
            </a:r>
          </a:p>
          <a:p>
            <a:pPr lvl="1"/>
            <a:r>
              <a:rPr lang="en-US" dirty="0" smtClean="0"/>
              <a:t>PERSY: Lab version proven to  work at 800Mbit</a:t>
            </a:r>
          </a:p>
          <a:p>
            <a:pPr lvl="1"/>
            <a:r>
              <a:rPr lang="en-US" dirty="0" smtClean="0"/>
              <a:t>Currently writing DHC data generators</a:t>
            </a:r>
            <a:endParaRPr lang="en-US" dirty="0"/>
          </a:p>
          <a:p>
            <a:pPr lvl="1"/>
            <a:r>
              <a:rPr lang="en-US" dirty="0" smtClean="0"/>
              <a:t>(worst case): Implement better UDP handling and/or memory management. </a:t>
            </a:r>
            <a:endParaRPr lang="en-US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Integration in run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control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Refine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DQM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Module</a:t>
            </a:r>
          </a:p>
          <a:p>
            <a:r>
              <a:rPr lang="en-US" dirty="0"/>
              <a:t>Integration in log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be done </a:t>
            </a:r>
            <a:endParaRPr lang="en-US" dirty="0"/>
          </a:p>
        </p:txBody>
      </p:sp>
      <p:pic>
        <p:nvPicPr>
          <p:cNvPr id="2051" name="Picture 3" descr="C:\Users\Florian\AppData\Local\Microsoft\Windows\INetCache\IE\PTR6TNOC\Tools-hammer.svg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lorian\AppData\Local\Microsoft\Windows\INetCache\IE\F7WSAVZH\O22lQ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" y="3879885"/>
            <a:ext cx="859246" cy="99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6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lorian\Pictures\ethernet_sfp_modul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053894"/>
            <a:ext cx="2743200" cy="17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Connection to DHC (</a:t>
            </a:r>
            <a:r>
              <a:rPr lang="en-US" sz="2400" dirty="0"/>
              <a:t>Current plan: Ethernet </a:t>
            </a:r>
            <a:r>
              <a:rPr lang="en-US" sz="2400" dirty="0" smtClean="0"/>
              <a:t>1000Base-T)</a:t>
            </a:r>
          </a:p>
          <a:p>
            <a:pPr lvl="1"/>
            <a:r>
              <a:rPr lang="en-US" dirty="0" smtClean="0"/>
              <a:t>Observed broken SFP </a:t>
            </a:r>
            <a:r>
              <a:rPr lang="en-US" dirty="0" smtClean="0"/>
              <a:t>Ethernet modules </a:t>
            </a:r>
            <a:r>
              <a:rPr lang="en-US" dirty="0" smtClean="0"/>
              <a:t>in </a:t>
            </a:r>
            <a:r>
              <a:rPr lang="en-US" dirty="0" smtClean="0"/>
              <a:t>DHE. Reason unknown</a:t>
            </a:r>
          </a:p>
          <a:p>
            <a:pPr lvl="1"/>
            <a:r>
              <a:rPr lang="en-US" dirty="0" smtClean="0"/>
              <a:t>Use optical? If yes, upgrade to 10GBase-T? 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selection for online monitoring</a:t>
            </a:r>
          </a:p>
          <a:p>
            <a:pPr lvl="1"/>
            <a:r>
              <a:rPr lang="en-US" dirty="0" smtClean="0"/>
              <a:t>DHC sends every nth event: Could miss effects happening with same frequency</a:t>
            </a:r>
          </a:p>
          <a:p>
            <a:pPr lvl="1"/>
            <a:r>
              <a:rPr lang="en-US" dirty="0" smtClean="0"/>
              <a:t>Random selection: No full detector events from </a:t>
            </a:r>
            <a:r>
              <a:rPr lang="en-US" dirty="0" err="1" smtClean="0"/>
              <a:t>BonnDAQ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Phase 2: One or two </a:t>
            </a:r>
            <a:r>
              <a:rPr lang="en-US" dirty="0" smtClean="0"/>
              <a:t>DHCs?</a:t>
            </a:r>
            <a:endParaRPr lang="en-US" dirty="0"/>
          </a:p>
          <a:p>
            <a:r>
              <a:rPr lang="en-US" dirty="0" smtClean="0"/>
              <a:t>Storage </a:t>
            </a:r>
            <a:r>
              <a:rPr lang="en-US" dirty="0" smtClean="0"/>
              <a:t>at KEK</a:t>
            </a:r>
          </a:p>
          <a:p>
            <a:pPr lvl="1"/>
            <a:r>
              <a:rPr lang="en-US" dirty="0" smtClean="0"/>
              <a:t>Who to ask at KEK</a:t>
            </a:r>
          </a:p>
          <a:p>
            <a:pPr lvl="2"/>
            <a:r>
              <a:rPr lang="en-US" dirty="0" smtClean="0"/>
              <a:t>for disc storage?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or access to tape backup?</a:t>
            </a:r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histograms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an „Error Interpreter“?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Progress on </a:t>
            </a:r>
            <a:r>
              <a:rPr lang="en-US" dirty="0" err="1" smtClean="0"/>
              <a:t>planing</a:t>
            </a:r>
            <a:r>
              <a:rPr lang="en-US" dirty="0" smtClean="0"/>
              <a:t> for  </a:t>
            </a:r>
            <a:r>
              <a:rPr lang="en-US" dirty="0" err="1" smtClean="0"/>
              <a:t>BonnDAQ</a:t>
            </a:r>
            <a:r>
              <a:rPr lang="en-US" dirty="0" smtClean="0"/>
              <a:t>  @ Belle II</a:t>
            </a:r>
            <a:endParaRPr lang="en-US" dirty="0" smtClean="0"/>
          </a:p>
          <a:p>
            <a:r>
              <a:rPr lang="en-US" dirty="0" smtClean="0"/>
              <a:t>Total data for optimization during lifetime &lt; 200TB</a:t>
            </a:r>
          </a:p>
          <a:p>
            <a:r>
              <a:rPr lang="en-US" dirty="0" smtClean="0"/>
              <a:t>We need to contact KEK computing soon…</a:t>
            </a:r>
          </a:p>
          <a:p>
            <a:r>
              <a:rPr lang="en-US" dirty="0" smtClean="0"/>
              <a:t>Cost estimates: 10K (Server), 20K (Storage), 2K (Backup system</a:t>
            </a:r>
            <a:r>
              <a:rPr lang="en-US" dirty="0" smtClean="0"/>
              <a:t>),      +X if we need our own data backup.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users: Backup has information on data checks, log file format, command line parameters. 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BACkup</a:t>
            </a:r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nhaltsplatzhalter 6"/>
          <p:cNvSpPr>
            <a:spLocks noGrp="1"/>
          </p:cNvSpPr>
          <p:nvPr>
            <p:ph sz="half" idx="1"/>
          </p:nvPr>
        </p:nvSpPr>
        <p:spPr>
          <a:xfrm>
            <a:off x="560513" y="914400"/>
            <a:ext cx="9193087" cy="5400600"/>
          </a:xfrm>
        </p:spPr>
        <p:txBody>
          <a:bodyPr/>
          <a:lstStyle/>
          <a:p>
            <a:r>
              <a:rPr lang="en-US" sz="2000" dirty="0" smtClean="0"/>
              <a:t>Check that frame sequence is correct:</a:t>
            </a:r>
          </a:p>
          <a:p>
            <a:pPr lvl="1"/>
            <a:r>
              <a:rPr lang="en-US" sz="1800" dirty="0" smtClean="0"/>
              <a:t>UDP packets in large </a:t>
            </a:r>
            <a:r>
              <a:rPr lang="en-US" sz="1800" dirty="0"/>
              <a:t>frames correctly ordered</a:t>
            </a:r>
          </a:p>
          <a:p>
            <a:pPr lvl="1"/>
            <a:r>
              <a:rPr lang="en-US" sz="1800" dirty="0" smtClean="0"/>
              <a:t>DHP data encapsulated by DHE Start/End of event</a:t>
            </a:r>
          </a:p>
          <a:p>
            <a:pPr lvl="1"/>
            <a:r>
              <a:rPr lang="en-US" sz="1800" dirty="0" smtClean="0"/>
              <a:t>DHE  data encapsulated by DHC Start/End of event</a:t>
            </a:r>
          </a:p>
          <a:p>
            <a:pPr lvl="1"/>
            <a:r>
              <a:rPr lang="en-US" sz="1800" dirty="0" smtClean="0"/>
              <a:t>DHE ID may not change within DHE data</a:t>
            </a:r>
          </a:p>
          <a:p>
            <a:r>
              <a:rPr lang="en-US" sz="2000" dirty="0" smtClean="0"/>
              <a:t>Check packet size of non-data frames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(14 byte DHE SOE is accepted, old bug…) </a:t>
            </a:r>
          </a:p>
          <a:p>
            <a:r>
              <a:rPr lang="en-US" sz="2000" dirty="0" smtClean="0"/>
              <a:t>Checksums are verified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(Some DHE bugs require to update checksums)</a:t>
            </a:r>
          </a:p>
          <a:p>
            <a:r>
              <a:rPr lang="en-US" sz="2000" dirty="0" smtClean="0"/>
              <a:t>Trigger number are checked to be consecutive</a:t>
            </a:r>
          </a:p>
          <a:p>
            <a:endParaRPr lang="en-US" sz="2000" dirty="0" smtClean="0"/>
          </a:p>
          <a:p>
            <a:r>
              <a:rPr lang="en-US" sz="2000" dirty="0" smtClean="0"/>
              <a:t>Check that DHP ZP data starts with Row header</a:t>
            </a:r>
          </a:p>
          <a:p>
            <a:r>
              <a:rPr lang="en-US" sz="2000" dirty="0" smtClean="0"/>
              <a:t>Check that only one frame type (Raw, ZS, Ghost) is received per event</a:t>
            </a:r>
          </a:p>
          <a:p>
            <a:r>
              <a:rPr lang="en-US" sz="2000" dirty="0" smtClean="0"/>
              <a:t>Check size of DHP raw data is ok</a:t>
            </a:r>
          </a:p>
          <a:p>
            <a:r>
              <a:rPr lang="en-US" sz="2000" dirty="0" smtClean="0"/>
              <a:t>Check that frame size in DHE/DHC End of event</a:t>
            </a:r>
          </a:p>
          <a:p>
            <a:r>
              <a:rPr lang="en-US" sz="2000" dirty="0" smtClean="0"/>
              <a:t>Check DHP header</a:t>
            </a:r>
          </a:p>
          <a:p>
            <a:r>
              <a:rPr lang="en-US" sz="2000" dirty="0" smtClean="0"/>
              <a:t>Redo (most) </a:t>
            </a:r>
            <a:r>
              <a:rPr lang="en-US" sz="2000" dirty="0" err="1" smtClean="0"/>
              <a:t>BonnDAQ</a:t>
            </a:r>
            <a:r>
              <a:rPr lang="en-US" sz="2000" dirty="0" smtClean="0"/>
              <a:t> checks and check </a:t>
            </a:r>
            <a:r>
              <a:rPr lang="en-US" sz="2000" dirty="0" err="1" smtClean="0"/>
              <a:t>BonnDAQ</a:t>
            </a:r>
            <a:r>
              <a:rPr lang="en-US" sz="2000" dirty="0" smtClean="0"/>
              <a:t> data format.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BonnDAQ</a:t>
            </a:r>
            <a:r>
              <a:rPr lang="en-US" dirty="0" smtClean="0"/>
              <a:t> and </a:t>
            </a:r>
            <a:r>
              <a:rPr lang="en-US" dirty="0" err="1" smtClean="0"/>
              <a:t>pyDepfetReader</a:t>
            </a:r>
            <a:r>
              <a:rPr lang="en-US" dirty="0" smtClean="0"/>
              <a:t> Data checks </a:t>
            </a:r>
            <a:endParaRPr lang="en-GB" dirty="0"/>
          </a:p>
        </p:txBody>
      </p:sp>
      <p:sp>
        <p:nvSpPr>
          <p:cNvPr id="19" name="Geschweifte Klammer rechts 18"/>
          <p:cNvSpPr/>
          <p:nvPr/>
        </p:nvSpPr>
        <p:spPr>
          <a:xfrm>
            <a:off x="8286750" y="914400"/>
            <a:ext cx="685800" cy="2743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eschweifte Klammer rechts 20"/>
          <p:cNvSpPr/>
          <p:nvPr/>
        </p:nvSpPr>
        <p:spPr>
          <a:xfrm>
            <a:off x="8153400" y="4143375"/>
            <a:ext cx="685800" cy="218122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feld 19"/>
          <p:cNvSpPr txBox="1"/>
          <p:nvPr/>
        </p:nvSpPr>
        <p:spPr>
          <a:xfrm rot="19140864">
            <a:off x="8498607" y="1848627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BonnDAQ</a:t>
            </a:r>
            <a:endParaRPr lang="en-US" sz="1800" dirty="0"/>
          </a:p>
        </p:txBody>
      </p:sp>
      <p:sp>
        <p:nvSpPr>
          <p:cNvPr id="23" name="Textfeld 22"/>
          <p:cNvSpPr txBox="1"/>
          <p:nvPr/>
        </p:nvSpPr>
        <p:spPr>
          <a:xfrm rot="19140864">
            <a:off x="8393831" y="479244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pyDepfetReader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02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nhaltsplatzhalter 6"/>
          <p:cNvSpPr>
            <a:spLocks noGrp="1"/>
          </p:cNvSpPr>
          <p:nvPr>
            <p:ph sz="half" idx="1"/>
          </p:nvPr>
        </p:nvSpPr>
        <p:spPr>
          <a:xfrm>
            <a:off x="560513" y="980728"/>
            <a:ext cx="9193087" cy="5400600"/>
          </a:xfrm>
        </p:spPr>
        <p:txBody>
          <a:bodyPr/>
          <a:lstStyle/>
          <a:p>
            <a:r>
              <a:rPr lang="en-US" dirty="0" smtClean="0"/>
              <a:t>Change filename</a:t>
            </a:r>
          </a:p>
          <a:p>
            <a:pPr lvl="1"/>
            <a:r>
              <a:rPr lang="en-US" dirty="0" smtClean="0"/>
              <a:t>Explicit filename given with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--file</a:t>
            </a:r>
          </a:p>
          <a:p>
            <a:pPr lvl="1"/>
            <a:r>
              <a:rPr lang="en-US" dirty="0" smtClean="0"/>
              <a:t>Automatic naming: Specify folder with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--path</a:t>
            </a:r>
            <a:r>
              <a:rPr lang="en-US" dirty="0" smtClean="0"/>
              <a:t>, overwrite </a:t>
            </a:r>
            <a:r>
              <a:rPr lang="en-US" dirty="0" err="1" smtClean="0"/>
              <a:t>runnumber</a:t>
            </a:r>
            <a:r>
              <a:rPr lang="en-US" dirty="0" smtClean="0"/>
              <a:t> with           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--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runnumber</a:t>
            </a:r>
            <a:r>
              <a:rPr lang="en-US" dirty="0" smtClean="0"/>
              <a:t>, change file prefix with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--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filePrefix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smtClean="0"/>
              <a:t>DEBUG options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--ignore-missing-trigger</a:t>
            </a:r>
            <a:r>
              <a:rPr lang="en-US" dirty="0" smtClean="0"/>
              <a:t> disables event number correction (i.e. inserting an empty event when event numbers are not consecutive)</a:t>
            </a:r>
          </a:p>
          <a:p>
            <a:pPr lvl="1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--strict-checks</a:t>
            </a:r>
            <a:r>
              <a:rPr lang="en-US" dirty="0" smtClean="0"/>
              <a:t> </a:t>
            </a:r>
            <a:r>
              <a:rPr lang="en-US" b="1" dirty="0" smtClean="0"/>
              <a:t>disables all error correction mechanisms and logs all errors.</a:t>
            </a:r>
          </a:p>
          <a:p>
            <a:r>
              <a:rPr lang="en-US" dirty="0" smtClean="0"/>
              <a:t>Multi DHE/DHC support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--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inputport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sets port where DAQ expects DHE/DHC data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controlport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sets </a:t>
            </a:r>
            <a:r>
              <a:rPr lang="en-US" dirty="0"/>
              <a:t>port </a:t>
            </a:r>
            <a:r>
              <a:rPr lang="en-US" dirty="0" smtClean="0"/>
              <a:t>for </a:t>
            </a:r>
            <a:r>
              <a:rPr lang="en-US" dirty="0" err="1" smtClean="0"/>
              <a:t>remotecontrol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dataport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sets </a:t>
            </a:r>
            <a:r>
              <a:rPr lang="en-US" dirty="0"/>
              <a:t>port where DAQ </a:t>
            </a:r>
            <a:r>
              <a:rPr lang="en-US" dirty="0" smtClean="0"/>
              <a:t>distributes live data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BonnDAQ</a:t>
            </a:r>
            <a:r>
              <a:rPr lang="en-US" dirty="0"/>
              <a:t> </a:t>
            </a:r>
            <a:r>
              <a:rPr lang="en-US" dirty="0" err="1" smtClean="0"/>
              <a:t>Commandline</a:t>
            </a:r>
            <a:r>
              <a:rPr lang="en-US" dirty="0" smtClean="0"/>
              <a:t>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3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nhaltsplatzhalter 6"/>
          <p:cNvSpPr>
            <a:spLocks noGrp="1"/>
          </p:cNvSpPr>
          <p:nvPr>
            <p:ph sz="half" idx="1"/>
          </p:nvPr>
        </p:nvSpPr>
        <p:spPr>
          <a:xfrm>
            <a:off x="560513" y="980728"/>
            <a:ext cx="9193087" cy="2829272"/>
          </a:xfrm>
        </p:spPr>
        <p:txBody>
          <a:bodyPr/>
          <a:lstStyle/>
          <a:p>
            <a:r>
              <a:rPr lang="en-US" dirty="0" smtClean="0"/>
              <a:t>Log warning messages and the offending packets</a:t>
            </a:r>
          </a:p>
          <a:p>
            <a:pPr lvl="1"/>
            <a:r>
              <a:rPr lang="en-US" dirty="0" smtClean="0"/>
              <a:t>At each start up a log file is created (/</a:t>
            </a:r>
            <a:r>
              <a:rPr lang="en-US" dirty="0" err="1" smtClean="0"/>
              <a:t>tmp</a:t>
            </a:r>
            <a:r>
              <a:rPr lang="en-US" dirty="0" smtClean="0"/>
              <a:t>/</a:t>
            </a:r>
            <a:r>
              <a:rPr lang="en-US" dirty="0" err="1" smtClean="0"/>
              <a:t>dhh_daq</a:t>
            </a:r>
            <a:r>
              <a:rPr lang="en-US" dirty="0" smtClean="0"/>
              <a:t>/</a:t>
            </a:r>
            <a:r>
              <a:rPr lang="en-US" dirty="0" err="1" smtClean="0"/>
              <a:t>daq_errors</a:t>
            </a:r>
            <a:r>
              <a:rPr lang="en-US" dirty="0" smtClean="0"/>
              <a:t>&lt;number&gt;.txt).</a:t>
            </a:r>
          </a:p>
          <a:p>
            <a:pPr lvl="1"/>
            <a:r>
              <a:rPr lang="en-US" dirty="0" smtClean="0"/>
              <a:t>Log files contains header „DAQ Error Log Tue May 17 16:12:46 2016”</a:t>
            </a:r>
          </a:p>
          <a:p>
            <a:pPr lvl="1"/>
            <a:r>
              <a:rPr lang="en-US" dirty="0" smtClean="0"/>
              <a:t>Logging is limited to 50 errors / 10 seconds if not in debug mode.</a:t>
            </a:r>
          </a:p>
          <a:p>
            <a:pPr lvl="1"/>
            <a:r>
              <a:rPr lang="en-US" dirty="0" smtClean="0"/>
              <a:t>Error message with number of the offending packet “packet 40: This is a error”</a:t>
            </a:r>
          </a:p>
          <a:p>
            <a:pPr lvl="1"/>
            <a:r>
              <a:rPr lang="en-US" dirty="0" smtClean="0"/>
              <a:t>Each line is a packet. Format: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Time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relative position to offending packet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Data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Logfile</a:t>
            </a:r>
            <a:r>
              <a:rPr lang="en-US" dirty="0" smtClean="0"/>
              <a:t> format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2681804" y="4782741"/>
            <a:ext cx="730039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600" dirty="0"/>
              <a:t>packet 40: This is a </a:t>
            </a:r>
            <a:r>
              <a:rPr lang="en-US" sz="1600" dirty="0" smtClean="0"/>
              <a:t>error</a:t>
            </a:r>
          </a:p>
          <a:p>
            <a:pPr marL="0" lvl="1"/>
            <a:r>
              <a:rPr lang="de-DE" sz="1600" dirty="0" smtClean="0"/>
              <a:t>… </a:t>
            </a:r>
          </a:p>
          <a:p>
            <a:pPr marL="0" lvl="1"/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16:12:46.402434</a:t>
            </a:r>
            <a:r>
              <a:rPr lang="en-US" sz="1600" dirty="0"/>
              <a:t>,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-2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C00000"/>
                </a:solidFill>
              </a:rPr>
              <a:t>71 00 </a:t>
            </a:r>
            <a:r>
              <a:rPr lang="en-US" sz="1600" dirty="0">
                <a:solidFill>
                  <a:srgbClr val="C00000"/>
                </a:solidFill>
              </a:rPr>
              <a:t>00 e6 5e 00 00 1c 45 00 00 30 5f 00 00 82 41 00 00 d0 </a:t>
            </a:r>
            <a:r>
              <a:rPr lang="en-US" sz="1600" dirty="0" smtClean="0">
                <a:solidFill>
                  <a:srgbClr val="C00000"/>
                </a:solidFill>
              </a:rPr>
              <a:t>04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lvl="1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16:12:46.402434</a:t>
            </a:r>
            <a:r>
              <a:rPr lang="en-US" sz="1600" dirty="0"/>
              <a:t>, 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-1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C00000"/>
                </a:solidFill>
              </a:rPr>
              <a:t>00 00 e6 5e 00 00 1c 45 00 00 30 5f 00 00 82 41 00 00 d0 04 00</a:t>
            </a:r>
            <a:r>
              <a:rPr lang="en-US" sz="1600" dirty="0"/>
              <a:t> </a:t>
            </a:r>
            <a:endParaRPr lang="en-US" sz="1600" dirty="0" smtClean="0"/>
          </a:p>
          <a:p>
            <a:pPr marL="0" lvl="1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16:12:46.402434</a:t>
            </a:r>
            <a:r>
              <a:rPr lang="en-US" sz="1600" dirty="0"/>
              <a:t>,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sz="1600" dirty="0"/>
              <a:t>: </a:t>
            </a:r>
            <a:r>
              <a:rPr lang="en-US" sz="1600" dirty="0" smtClean="0">
                <a:solidFill>
                  <a:srgbClr val="C00000"/>
                </a:solidFill>
              </a:rPr>
              <a:t>00 </a:t>
            </a:r>
            <a:r>
              <a:rPr lang="en-US" sz="1600" dirty="0">
                <a:solidFill>
                  <a:srgbClr val="C00000"/>
                </a:solidFill>
              </a:rPr>
              <a:t>e6 5e 00 00 1c 45 00 00 30 5f 00 00 82 41 00 00 d0 04 00 </a:t>
            </a:r>
            <a:r>
              <a:rPr lang="en-US" sz="1600" dirty="0" smtClean="0">
                <a:solidFill>
                  <a:srgbClr val="C00000"/>
                </a:solidFill>
              </a:rPr>
              <a:t>00</a:t>
            </a:r>
          </a:p>
          <a:p>
            <a:pPr marL="0" lvl="1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16:12:46.403955</a:t>
            </a:r>
            <a:r>
              <a:rPr lang="en-US" sz="1600" dirty="0"/>
              <a:t>,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C00000"/>
                </a:solidFill>
              </a:rPr>
              <a:t>e6 5e 00 00 1c 45 00 00 30 5f</a:t>
            </a:r>
            <a:r>
              <a:rPr lang="en-US" sz="1600" dirty="0"/>
              <a:t>  </a:t>
            </a:r>
          </a:p>
          <a:p>
            <a:endParaRPr lang="en-US" sz="1800" dirty="0"/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4815404" y="4403556"/>
            <a:ext cx="609600" cy="5315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5044004" y="4065002"/>
            <a:ext cx="2063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Packet 40 had an error</a:t>
            </a:r>
            <a:endParaRPr lang="en-US" sz="1600" dirty="0"/>
          </a:p>
        </p:txBody>
      </p:sp>
      <p:sp>
        <p:nvSpPr>
          <p:cNvPr id="61" name="Textfeld 60"/>
          <p:cNvSpPr txBox="1"/>
          <p:nvPr/>
        </p:nvSpPr>
        <p:spPr>
          <a:xfrm>
            <a:off x="1146704" y="3895725"/>
            <a:ext cx="1535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This is Packet 40</a:t>
            </a:r>
            <a:endParaRPr lang="en-US" sz="1600" dirty="0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767404" y="5943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V="1">
            <a:off x="1767404" y="4326523"/>
            <a:ext cx="0" cy="16170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1919804" y="4385846"/>
            <a:ext cx="2284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Last packet without error</a:t>
            </a:r>
            <a:endParaRPr lang="en-US" sz="1600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2072204" y="5655677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flipV="1">
            <a:off x="2072204" y="4669348"/>
            <a:ext cx="0" cy="9863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5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luetticke@physik.uni-bonn.de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1524000" y="2326243"/>
            <a:ext cx="8392988" cy="3810000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hteck 67"/>
          <p:cNvSpPr/>
          <p:nvPr/>
        </p:nvSpPr>
        <p:spPr>
          <a:xfrm>
            <a:off x="1910494" y="46884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3129694" y="47875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0" name="Gerade Verbindung mit Pfeil 69"/>
          <p:cNvCxnSpPr/>
          <p:nvPr/>
        </p:nvCxnSpPr>
        <p:spPr>
          <a:xfrm>
            <a:off x="2786794" y="49687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endCxn id="68" idx="0"/>
          </p:cNvCxnSpPr>
          <p:nvPr/>
        </p:nvCxnSpPr>
        <p:spPr>
          <a:xfrm flipH="1">
            <a:off x="2367694" y="3777853"/>
            <a:ext cx="2685429" cy="9105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2824894" y="3736975"/>
            <a:ext cx="4490306" cy="97432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533400" y="51456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4" name="Gerade Verbindung mit Pfeil 73"/>
          <p:cNvCxnSpPr>
            <a:stCxn id="73" idx="3"/>
            <a:endCxn id="68" idx="1"/>
          </p:cNvCxnSpPr>
          <p:nvPr/>
        </p:nvCxnSpPr>
        <p:spPr>
          <a:xfrm>
            <a:off x="1447800" y="5336143"/>
            <a:ext cx="462694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2001092" y="63936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6" name="Gerade Verbindung mit Pfeil 75"/>
          <p:cNvCxnSpPr>
            <a:stCxn id="68" idx="2"/>
            <a:endCxn id="75" idx="0"/>
          </p:cNvCxnSpPr>
          <p:nvPr/>
        </p:nvCxnSpPr>
        <p:spPr>
          <a:xfrm>
            <a:off x="2367694" y="59838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1834294" y="46122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3053494" y="47113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0" name="Gerade Verbindung mit Pfeil 59"/>
          <p:cNvCxnSpPr/>
          <p:nvPr/>
        </p:nvCxnSpPr>
        <p:spPr>
          <a:xfrm>
            <a:off x="2710594" y="48925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endCxn id="58" idx="0"/>
          </p:cNvCxnSpPr>
          <p:nvPr/>
        </p:nvCxnSpPr>
        <p:spPr>
          <a:xfrm flipH="1">
            <a:off x="2291494" y="3777853"/>
            <a:ext cx="2705100" cy="8343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2710594" y="3733800"/>
            <a:ext cx="4604606" cy="90130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Rechteck 62"/>
          <p:cNvSpPr/>
          <p:nvPr/>
        </p:nvSpPr>
        <p:spPr>
          <a:xfrm>
            <a:off x="457200" y="50694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4" name="Gerade Verbindung mit Pfeil 63"/>
          <p:cNvCxnSpPr>
            <a:stCxn id="63" idx="3"/>
            <a:endCxn id="58" idx="1"/>
          </p:cNvCxnSpPr>
          <p:nvPr/>
        </p:nvCxnSpPr>
        <p:spPr>
          <a:xfrm>
            <a:off x="1371600" y="5259943"/>
            <a:ext cx="462694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Rechteck 65"/>
          <p:cNvSpPr/>
          <p:nvPr/>
        </p:nvSpPr>
        <p:spPr>
          <a:xfrm>
            <a:off x="1924892" y="63174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7" name="Gerade Verbindung mit Pfeil 66"/>
          <p:cNvCxnSpPr>
            <a:stCxn id="58" idx="2"/>
            <a:endCxn id="66" idx="0"/>
          </p:cNvCxnSpPr>
          <p:nvPr/>
        </p:nvCxnSpPr>
        <p:spPr>
          <a:xfrm>
            <a:off x="2291494" y="59076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70549" y="945568"/>
            <a:ext cx="8163851" cy="5400600"/>
          </a:xfrm>
        </p:spPr>
        <p:txBody>
          <a:bodyPr/>
          <a:lstStyle/>
          <a:p>
            <a:r>
              <a:rPr lang="en-US" dirty="0" smtClean="0"/>
              <a:t>Suggested solution: Easy to control, one file for full PXD data</a:t>
            </a:r>
          </a:p>
          <a:p>
            <a:r>
              <a:rPr lang="en-US" dirty="0" smtClean="0"/>
              <a:t>Needs work (and testing) for implementation</a:t>
            </a:r>
          </a:p>
          <a:p>
            <a:r>
              <a:rPr lang="en-US" dirty="0" smtClean="0"/>
              <a:t>Needs powerful machine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BonnDAQ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Belle II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7239000" y="2402443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TCP Command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419600" y="2402443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Keyboard Command Decoder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262923" y="3321177"/>
            <a:ext cx="1042877" cy="4157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Statistics</a:t>
            </a:r>
            <a:r>
              <a:rPr lang="de-DE" sz="1400" dirty="0" smtClean="0">
                <a:solidFill>
                  <a:schemeClr val="tx1"/>
                </a:solidFill>
              </a:rPr>
              <a:t>/ </a:t>
            </a:r>
            <a:r>
              <a:rPr lang="de-DE" sz="1400" dirty="0" err="1" smtClean="0">
                <a:solidFill>
                  <a:schemeClr val="tx1"/>
                </a:solidFill>
              </a:rPr>
              <a:t>Health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758094" y="45360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477000" y="45360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Distribu-tion</a:t>
            </a:r>
            <a:r>
              <a:rPr lang="de-DE" sz="1400" dirty="0" smtClean="0">
                <a:solidFill>
                  <a:schemeClr val="tx1"/>
                </a:solidFill>
              </a:rPr>
              <a:t>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915400" y="452461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File Writer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977294" y="46351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772400" y="4635103"/>
            <a:ext cx="7620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2634394" y="48163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7332722" y="4840843"/>
            <a:ext cx="477778" cy="762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5038946" y="3321177"/>
            <a:ext cx="866554" cy="4603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Control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5357923" y="2935843"/>
            <a:ext cx="114300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5486400" y="2935843"/>
            <a:ext cx="2362201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endCxn id="15" idx="0"/>
          </p:cNvCxnSpPr>
          <p:nvPr/>
        </p:nvCxnSpPr>
        <p:spPr>
          <a:xfrm flipH="1">
            <a:off x="2215294" y="3762613"/>
            <a:ext cx="2837829" cy="77343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3" idx="2"/>
            <a:endCxn id="16" idx="0"/>
          </p:cNvCxnSpPr>
          <p:nvPr/>
        </p:nvCxnSpPr>
        <p:spPr>
          <a:xfrm>
            <a:off x="5472223" y="3781532"/>
            <a:ext cx="1461977" cy="75451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5917461" y="3810000"/>
            <a:ext cx="3302739" cy="72604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 flipV="1">
            <a:off x="8305800" y="3736975"/>
            <a:ext cx="1132634" cy="77239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4" idx="2"/>
          </p:cNvCxnSpPr>
          <p:nvPr/>
        </p:nvCxnSpPr>
        <p:spPr>
          <a:xfrm flipV="1">
            <a:off x="6881082" y="3736975"/>
            <a:ext cx="903280" cy="78763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2672494" y="3733800"/>
            <a:ext cx="4642706" cy="80224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4" idx="0"/>
          </p:cNvCxnSpPr>
          <p:nvPr/>
        </p:nvCxnSpPr>
        <p:spPr>
          <a:xfrm flipV="1">
            <a:off x="7784362" y="2935843"/>
            <a:ext cx="417947" cy="38533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381000" y="4993243"/>
            <a:ext cx="914400" cy="381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6477000" y="6241256"/>
            <a:ext cx="914400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r>
              <a:rPr lang="de-DE" sz="1400" dirty="0" smtClean="0">
                <a:solidFill>
                  <a:schemeClr val="tx1"/>
                </a:solidFill>
              </a:rPr>
              <a:t>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Gerade Verbindung mit Pfeil 36"/>
          <p:cNvCxnSpPr>
            <a:stCxn id="16" idx="2"/>
            <a:endCxn id="36" idx="0"/>
          </p:cNvCxnSpPr>
          <p:nvPr/>
        </p:nvCxnSpPr>
        <p:spPr>
          <a:xfrm>
            <a:off x="6934200" y="58314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3" idx="3"/>
            <a:endCxn id="15" idx="1"/>
          </p:cNvCxnSpPr>
          <p:nvPr/>
        </p:nvCxnSpPr>
        <p:spPr>
          <a:xfrm>
            <a:off x="1295400" y="5183743"/>
            <a:ext cx="462694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1848692" y="62412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Gerade Verbindung mit Pfeil 39"/>
          <p:cNvCxnSpPr>
            <a:stCxn id="15" idx="2"/>
            <a:endCxn id="39" idx="0"/>
          </p:cNvCxnSpPr>
          <p:nvPr/>
        </p:nvCxnSpPr>
        <p:spPr>
          <a:xfrm>
            <a:off x="2215294" y="5831443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7620000" y="1545193"/>
            <a:ext cx="914400" cy="54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CMD Client(s)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7924800" y="2021443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8218184" y="2021443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7620000" y="5374243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7683086" y="6241256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7543800" y="5298043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7467600" y="5221843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9" name="Gerade Verbindung mit Pfeil 48"/>
          <p:cNvCxnSpPr>
            <a:stCxn id="48" idx="2"/>
            <a:endCxn id="46" idx="0"/>
          </p:cNvCxnSpPr>
          <p:nvPr/>
        </p:nvCxnSpPr>
        <p:spPr>
          <a:xfrm>
            <a:off x="8038614" y="5717143"/>
            <a:ext cx="11074" cy="5241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9" idx="3"/>
          </p:cNvCxnSpPr>
          <p:nvPr/>
        </p:nvCxnSpPr>
        <p:spPr>
          <a:xfrm>
            <a:off x="8534400" y="4825603"/>
            <a:ext cx="468388" cy="22861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H="1">
            <a:off x="8480944" y="5545693"/>
            <a:ext cx="50755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3848100" y="30511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/>
              <a:t>BonnDAQ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instance</a:t>
            </a:r>
            <a:endParaRPr lang="en-US" sz="1600" b="1" dirty="0"/>
          </a:p>
        </p:txBody>
      </p:sp>
      <p:sp>
        <p:nvSpPr>
          <p:cNvPr id="85" name="Rechteck 84"/>
          <p:cNvSpPr/>
          <p:nvPr/>
        </p:nvSpPr>
        <p:spPr>
          <a:xfrm>
            <a:off x="4114800" y="4574143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Event </a:t>
            </a:r>
            <a:r>
              <a:rPr lang="de-DE" sz="1400" dirty="0" err="1" smtClean="0">
                <a:solidFill>
                  <a:schemeClr val="tx1"/>
                </a:solidFill>
              </a:rPr>
              <a:t>building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err="1" smtClean="0">
                <a:solidFill>
                  <a:schemeClr val="tx1"/>
                </a:solidFill>
              </a:rPr>
              <a:t>and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sorting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7" name="Gerade Verbindung mit Pfeil 86"/>
          <p:cNvCxnSpPr/>
          <p:nvPr/>
        </p:nvCxnSpPr>
        <p:spPr>
          <a:xfrm flipV="1">
            <a:off x="3886200" y="4993243"/>
            <a:ext cx="228600" cy="277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>
            <a:off x="3810000" y="4923154"/>
            <a:ext cx="3048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733800" y="4848464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0" name="Rechteck 89"/>
          <p:cNvSpPr/>
          <p:nvPr/>
        </p:nvSpPr>
        <p:spPr>
          <a:xfrm>
            <a:off x="5367448" y="4711303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1" name="Gerade Verbindung mit Pfeil 90"/>
          <p:cNvCxnSpPr/>
          <p:nvPr/>
        </p:nvCxnSpPr>
        <p:spPr>
          <a:xfrm>
            <a:off x="5024548" y="4892516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Gerade Verbindung mit Pfeil 91"/>
          <p:cNvCxnSpPr/>
          <p:nvPr/>
        </p:nvCxnSpPr>
        <p:spPr>
          <a:xfrm>
            <a:off x="6123954" y="4892516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7" name="Abgerundetes Rechteck 76"/>
          <p:cNvSpPr/>
          <p:nvPr/>
        </p:nvSpPr>
        <p:spPr>
          <a:xfrm>
            <a:off x="76200" y="2421377"/>
            <a:ext cx="2057400" cy="1075174"/>
          </a:xfrm>
          <a:prstGeom prst="roundRect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en-GB" sz="1800" dirty="0"/>
              <a:t> </a:t>
            </a:r>
            <a:r>
              <a:rPr lang="en-GB" sz="1800" dirty="0" smtClean="0"/>
              <a:t>  Other solution:</a:t>
            </a:r>
          </a:p>
          <a:p>
            <a:r>
              <a:rPr lang="en-GB" sz="1800" dirty="0" smtClean="0"/>
              <a:t> Just start existing</a:t>
            </a:r>
          </a:p>
          <a:p>
            <a:r>
              <a:rPr lang="en-GB" sz="1800" dirty="0" smtClean="0"/>
              <a:t> </a:t>
            </a:r>
            <a:r>
              <a:rPr lang="en-GB" sz="1800" dirty="0" err="1" smtClean="0"/>
              <a:t>BonnDAQ</a:t>
            </a:r>
            <a:r>
              <a:rPr lang="en-GB" sz="1800" dirty="0" smtClean="0"/>
              <a:t> 8 times</a:t>
            </a:r>
          </a:p>
        </p:txBody>
      </p:sp>
    </p:spTree>
    <p:extLst>
      <p:ext uri="{BB962C8B-B14F-4D97-AF65-F5344CB8AC3E}">
        <p14:creationId xmlns:p14="http://schemas.microsoft.com/office/powerpoint/2010/main" val="1836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724400" cy="5486400"/>
          </a:xfrm>
        </p:spPr>
        <p:txBody>
          <a:bodyPr/>
          <a:lstStyle/>
          <a:p>
            <a:r>
              <a:rPr lang="en-US" sz="2000" b="1" dirty="0" smtClean="0"/>
              <a:t>Pedestals:</a:t>
            </a:r>
          </a:p>
          <a:p>
            <a:pPr lvl="1"/>
            <a:r>
              <a:rPr lang="en-US" sz="1800" dirty="0" smtClean="0"/>
              <a:t>Once per run, 3 runs/day, 200 days/year, 10 years: 6000 pedestals during lifetime</a:t>
            </a:r>
          </a:p>
          <a:p>
            <a:pPr lvl="1"/>
            <a:r>
              <a:rPr lang="en-US" sz="1800" dirty="0" smtClean="0"/>
              <a:t>100 (1000?) Frames:  760MB (7.5GB) for pedestals</a:t>
            </a:r>
          </a:p>
          <a:p>
            <a:pPr lvl="1"/>
            <a:r>
              <a:rPr lang="en-US" sz="1800" dirty="0" smtClean="0"/>
              <a:t>Total:  4 TB (40 TB)</a:t>
            </a:r>
          </a:p>
          <a:p>
            <a:r>
              <a:rPr lang="en-US" sz="2000" b="1" dirty="0" smtClean="0"/>
              <a:t>Offsets </a:t>
            </a:r>
            <a:endParaRPr lang="en-US" b="1" dirty="0" smtClean="0"/>
          </a:p>
          <a:p>
            <a:pPr lvl="1"/>
            <a:r>
              <a:rPr lang="en-US" sz="1800" dirty="0" smtClean="0"/>
              <a:t>Once per Week, 40 weeks/year, 10 years: 400 Offset per lifetime</a:t>
            </a:r>
          </a:p>
          <a:p>
            <a:pPr lvl="1"/>
            <a:r>
              <a:rPr lang="en-US" sz="1800" dirty="0" smtClean="0"/>
              <a:t>~32 (IPDAC) * 4(OFFSET) * 4(?) * 100 Frames: 100-400 GB for Offsets</a:t>
            </a:r>
          </a:p>
          <a:p>
            <a:pPr lvl="1"/>
            <a:r>
              <a:rPr lang="en-US" sz="1800" dirty="0" smtClean="0"/>
              <a:t>Total:  40-160 TB</a:t>
            </a:r>
          </a:p>
          <a:p>
            <a:r>
              <a:rPr lang="en-US" sz="2000" b="1" dirty="0" smtClean="0"/>
              <a:t>Delays</a:t>
            </a:r>
            <a:endParaRPr lang="en-US" b="1" dirty="0" smtClean="0"/>
          </a:p>
          <a:p>
            <a:pPr lvl="1"/>
            <a:r>
              <a:rPr lang="en-US" sz="1800" dirty="0" smtClean="0"/>
              <a:t>Once a month, 10 months/year</a:t>
            </a:r>
            <a:r>
              <a:rPr lang="en-US" sz="1800" dirty="0"/>
              <a:t>, 10 years: </a:t>
            </a:r>
            <a:r>
              <a:rPr lang="en-US" sz="1800" dirty="0" smtClean="0"/>
              <a:t>100 delays per lifetime</a:t>
            </a:r>
          </a:p>
          <a:p>
            <a:pPr lvl="1"/>
            <a:r>
              <a:rPr lang="en-US" sz="1800" dirty="0" smtClean="0"/>
              <a:t>5 frames * 16 * 16 settings: 10 GB</a:t>
            </a:r>
            <a:endParaRPr lang="en-US" sz="1800" dirty="0"/>
          </a:p>
          <a:p>
            <a:pPr lvl="1"/>
            <a:r>
              <a:rPr lang="en-US" sz="1800" dirty="0"/>
              <a:t>Total:  </a:t>
            </a:r>
            <a:r>
              <a:rPr lang="en-US" sz="1800" dirty="0" smtClean="0"/>
              <a:t>1 TB</a:t>
            </a:r>
            <a:endParaRPr lang="en-US" sz="1800" dirty="0"/>
          </a:p>
          <a:p>
            <a:pPr lvl="1"/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Estimates for calibration </a:t>
            </a:r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876800" y="914400"/>
            <a:ext cx="4876800" cy="2971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b="1" dirty="0" smtClean="0"/>
              <a:t>DCD transfer curves</a:t>
            </a:r>
            <a:endParaRPr lang="en-US" b="1" dirty="0" smtClean="0"/>
          </a:p>
          <a:p>
            <a:pPr lvl="1" fontAlgn="auto">
              <a:spcAft>
                <a:spcPts val="0"/>
              </a:spcAft>
            </a:pPr>
            <a:r>
              <a:rPr lang="en-US" sz="1800" dirty="0" smtClean="0"/>
              <a:t>Once per 2 months, </a:t>
            </a:r>
            <a:r>
              <a:rPr lang="en-US" sz="1800" dirty="0"/>
              <a:t>10 months/year</a:t>
            </a:r>
            <a:r>
              <a:rPr lang="en-US" sz="1800" dirty="0" smtClean="0"/>
              <a:t>, 10 years: 50 measurements</a:t>
            </a:r>
          </a:p>
          <a:p>
            <a:pPr lvl="1" fontAlgn="auto">
              <a:spcAft>
                <a:spcPts val="0"/>
              </a:spcAft>
            </a:pPr>
            <a:r>
              <a:rPr lang="en-US" sz="1800" dirty="0" smtClean="0"/>
              <a:t>80 GB for all ADC channels (2MB channel, 2000 points/channel, 256 values/point),  one setting.  (2 * 25 settings?)</a:t>
            </a:r>
          </a:p>
          <a:p>
            <a:pPr lvl="1" fontAlgn="auto">
              <a:spcAft>
                <a:spcPts val="0"/>
              </a:spcAft>
            </a:pPr>
            <a:r>
              <a:rPr lang="en-US" sz="1800" dirty="0" smtClean="0"/>
              <a:t>Total:  4 TB (200 TB?)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86400" y="3124200"/>
            <a:ext cx="4191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Time estimates:</a:t>
            </a:r>
          </a:p>
          <a:p>
            <a:r>
              <a:rPr lang="en-US" dirty="0" smtClean="0"/>
              <a:t>Pedestals:   1 min DAQ + 1 min </a:t>
            </a:r>
            <a:r>
              <a:rPr lang="en-US" dirty="0" err="1" smtClean="0"/>
              <a:t>calc</a:t>
            </a:r>
            <a:r>
              <a:rPr lang="en-US" dirty="0" smtClean="0"/>
              <a:t> + 2 min upload. </a:t>
            </a:r>
            <a:r>
              <a:rPr lang="en-US" u="sng" dirty="0" smtClean="0"/>
              <a:t>4 min</a:t>
            </a:r>
          </a:p>
          <a:p>
            <a:r>
              <a:rPr lang="en-US" dirty="0" smtClean="0"/>
              <a:t>Offset: 5 sec DAQ/setting * 32*4*4 settings.  </a:t>
            </a:r>
            <a:r>
              <a:rPr lang="en-US" u="sng" dirty="0" smtClean="0"/>
              <a:t>10-40 min </a:t>
            </a:r>
            <a:r>
              <a:rPr lang="en-US" dirty="0" smtClean="0"/>
              <a:t>+ </a:t>
            </a:r>
            <a:r>
              <a:rPr lang="en-US" dirty="0" err="1" smtClean="0"/>
              <a:t>calc</a:t>
            </a:r>
            <a:endParaRPr lang="en-US" dirty="0"/>
          </a:p>
          <a:p>
            <a:r>
              <a:rPr lang="en-US" dirty="0" smtClean="0"/>
              <a:t>Delays: 4 sec DAQ/setting * 16 *16 settings:  </a:t>
            </a:r>
            <a:r>
              <a:rPr lang="en-US" u="sng" dirty="0" smtClean="0"/>
              <a:t>18 min </a:t>
            </a:r>
            <a:r>
              <a:rPr lang="en-US" dirty="0" smtClean="0"/>
              <a:t>+ </a:t>
            </a:r>
            <a:r>
              <a:rPr lang="en-US" dirty="0" err="1" smtClean="0"/>
              <a:t>calc</a:t>
            </a:r>
            <a:endParaRPr lang="en-US" dirty="0" smtClean="0"/>
          </a:p>
          <a:p>
            <a:r>
              <a:rPr lang="en-US" dirty="0" smtClean="0"/>
              <a:t>DCD transfer curves:  DHE current source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10 min (All settings, one channel/DCD)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55 </a:t>
            </a:r>
            <a:r>
              <a:rPr lang="en-US" dirty="0"/>
              <a:t>min </a:t>
            </a:r>
            <a:r>
              <a:rPr lang="en-US" dirty="0" smtClean="0"/>
              <a:t>(one setting, all channel)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u="sng" dirty="0" smtClean="0"/>
              <a:t>42h</a:t>
            </a:r>
            <a:r>
              <a:rPr lang="en-US" dirty="0" smtClean="0"/>
              <a:t> (full scan)</a:t>
            </a:r>
          </a:p>
          <a:p>
            <a:endParaRPr lang="en-US" dirty="0" smtClean="0"/>
          </a:p>
          <a:p>
            <a:r>
              <a:rPr lang="en-US" sz="1600" b="1" dirty="0" smtClean="0"/>
              <a:t>Other Scans</a:t>
            </a:r>
            <a:endParaRPr lang="en-US" sz="1600" b="1" dirty="0"/>
          </a:p>
          <a:p>
            <a:r>
              <a:rPr lang="en-US" sz="1400" b="1" dirty="0" err="1" smtClean="0"/>
              <a:t>SubIn</a:t>
            </a:r>
            <a:r>
              <a:rPr lang="en-US" sz="1400" b="1" dirty="0" smtClean="0"/>
              <a:t>/Gate voltage: </a:t>
            </a:r>
            <a:r>
              <a:rPr lang="en-US" dirty="0"/>
              <a:t>O</a:t>
            </a:r>
            <a:r>
              <a:rPr lang="en-US" dirty="0" smtClean="0"/>
              <a:t>ptimize Gate voltage for switcher pairs and Sub In for DCDs. </a:t>
            </a:r>
            <a:r>
              <a:rPr lang="en-US" dirty="0"/>
              <a:t>C</a:t>
            </a:r>
            <a:r>
              <a:rPr lang="en-US" dirty="0" smtClean="0"/>
              <a:t>an be included in offset, would increase the time by 16 when using 4 voltage values  and 4 </a:t>
            </a:r>
            <a:r>
              <a:rPr lang="en-US" dirty="0" err="1" smtClean="0"/>
              <a:t>SubIn</a:t>
            </a:r>
            <a:r>
              <a:rPr lang="en-US" dirty="0" smtClean="0"/>
              <a:t> values</a:t>
            </a:r>
            <a:br>
              <a:rPr lang="en-US" dirty="0" smtClean="0"/>
            </a:br>
            <a:r>
              <a:rPr lang="en-US" dirty="0" smtClean="0"/>
              <a:t>Else: Separate Short </a:t>
            </a:r>
            <a:r>
              <a:rPr lang="en-US" dirty="0" err="1" smtClean="0"/>
              <a:t>SubIn</a:t>
            </a:r>
            <a:r>
              <a:rPr lang="en-US" dirty="0" smtClean="0"/>
              <a:t> </a:t>
            </a:r>
            <a:r>
              <a:rPr lang="en-US" dirty="0" err="1" smtClean="0"/>
              <a:t>VGateOn</a:t>
            </a:r>
            <a:r>
              <a:rPr lang="en-US" dirty="0" smtClean="0"/>
              <a:t> scan, before offset scan. Much faster, perhaps less pedestal compression</a:t>
            </a:r>
          </a:p>
          <a:p>
            <a:r>
              <a:rPr lang="en-US" dirty="0" smtClean="0"/>
              <a:t>5-40TB over lifetime: 4-16 (</a:t>
            </a:r>
            <a:r>
              <a:rPr lang="en-US" dirty="0" err="1" smtClean="0"/>
              <a:t>GateOn</a:t>
            </a:r>
            <a:r>
              <a:rPr lang="en-US" dirty="0" smtClean="0"/>
              <a:t>) * 4-8 (</a:t>
            </a:r>
            <a:r>
              <a:rPr lang="en-US" dirty="0" err="1" smtClean="0"/>
              <a:t>DACSubIn</a:t>
            </a:r>
            <a:r>
              <a:rPr lang="en-US" dirty="0" smtClean="0"/>
              <a:t>)*100 Frames,  </a:t>
            </a:r>
            <a:r>
              <a:rPr lang="en-US" u="sng" dirty="0" smtClean="0"/>
              <a:t>3-10min</a:t>
            </a:r>
            <a:r>
              <a:rPr lang="en-US" dirty="0" smtClean="0"/>
              <a:t> + </a:t>
            </a:r>
            <a:r>
              <a:rPr lang="en-US" dirty="0" err="1" smtClean="0"/>
              <a:t>calc</a:t>
            </a:r>
            <a:endParaRPr lang="en-US" dirty="0" smtClean="0"/>
          </a:p>
          <a:p>
            <a:r>
              <a:rPr lang="en-US" sz="1400" b="1" dirty="0" smtClean="0"/>
              <a:t>Pedestal verification</a:t>
            </a:r>
            <a:r>
              <a:rPr lang="en-US" dirty="0" smtClean="0"/>
              <a:t>/noisy </a:t>
            </a:r>
            <a:r>
              <a:rPr lang="en-US" dirty="0" err="1" smtClean="0"/>
              <a:t>pixle</a:t>
            </a:r>
            <a:r>
              <a:rPr lang="en-US" dirty="0" smtClean="0"/>
              <a:t> scan: 1 min DAQ, 1 min </a:t>
            </a:r>
            <a:r>
              <a:rPr lang="en-US" dirty="0" err="1" smtClean="0"/>
              <a:t>calc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57912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Live DQM data acquisition</a:t>
            </a:r>
            <a:endParaRPr lang="en-US" sz="1800" b="1" dirty="0"/>
          </a:p>
          <a:p>
            <a:r>
              <a:rPr lang="en-US" sz="1800" dirty="0" smtClean="0"/>
              <a:t>DHP bandwidth: 160*1.6 </a:t>
            </a:r>
            <a:r>
              <a:rPr lang="en-US" sz="1800" dirty="0" err="1" smtClean="0"/>
              <a:t>Gbit</a:t>
            </a:r>
            <a:r>
              <a:rPr lang="en-US" sz="1800" dirty="0" smtClean="0"/>
              <a:t>/s * 8/10 = 204 </a:t>
            </a:r>
            <a:r>
              <a:rPr lang="en-US" sz="1800" dirty="0" err="1" smtClean="0"/>
              <a:t>Gbit</a:t>
            </a:r>
            <a:r>
              <a:rPr lang="en-US" sz="1800" dirty="0" smtClean="0"/>
              <a:t>/s</a:t>
            </a:r>
          </a:p>
          <a:p>
            <a:pPr lvl="1"/>
            <a:r>
              <a:rPr lang="en-US" sz="1600" dirty="0" smtClean="0"/>
              <a:t>Assumes 3% at 30KHz - &gt; realistic occupancy : 0.75%</a:t>
            </a:r>
          </a:p>
          <a:p>
            <a:pPr lvl="1"/>
            <a:r>
              <a:rPr lang="en-US" sz="1600" dirty="0" smtClean="0"/>
              <a:t>Effective bandwidth  50 </a:t>
            </a:r>
            <a:r>
              <a:rPr lang="en-US" sz="1600" dirty="0" err="1" smtClean="0"/>
              <a:t>Gbit</a:t>
            </a:r>
            <a:r>
              <a:rPr lang="en-US" sz="1600" dirty="0" smtClean="0"/>
              <a:t>/s at 30 KHz</a:t>
            </a:r>
          </a:p>
          <a:p>
            <a:pPr lvl="1"/>
            <a:r>
              <a:rPr lang="en-US" sz="1600" dirty="0" smtClean="0"/>
              <a:t>Event: ~ 200-300KByte</a:t>
            </a:r>
          </a:p>
          <a:p>
            <a:r>
              <a:rPr lang="en-US" sz="2000" dirty="0" smtClean="0"/>
              <a:t>Target: 20 Mbit from each detector, 160 Mbit total</a:t>
            </a:r>
          </a:p>
          <a:p>
            <a:pPr lvl="1"/>
            <a:r>
              <a:rPr lang="en-US" sz="1600" dirty="0" smtClean="0"/>
              <a:t>Factor 312 lower than 50Gbit</a:t>
            </a:r>
          </a:p>
          <a:p>
            <a:pPr lvl="1"/>
            <a:r>
              <a:rPr lang="en-US" sz="1600" dirty="0" smtClean="0"/>
              <a:t>Keep every 256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or 512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event</a:t>
            </a:r>
          </a:p>
          <a:p>
            <a:pPr lvl="1"/>
            <a:r>
              <a:rPr lang="en-US" sz="1600" dirty="0" smtClean="0"/>
              <a:t>100 Hz</a:t>
            </a:r>
          </a:p>
          <a:p>
            <a:r>
              <a:rPr lang="en-US" sz="2000" dirty="0" smtClean="0"/>
              <a:t>Data rate:</a:t>
            </a:r>
          </a:p>
          <a:p>
            <a:pPr lvl="1"/>
            <a:r>
              <a:rPr lang="en-US" sz="1600" dirty="0" smtClean="0"/>
              <a:t>20MB/s * 3600 s/h * 6.6h/runs* 3 runs/day  = 1.3 TB/day</a:t>
            </a:r>
          </a:p>
          <a:p>
            <a:pPr lvl="1"/>
            <a:r>
              <a:rPr lang="en-US" sz="1600" dirty="0" smtClean="0"/>
              <a:t>Total runtime (200 * 10 days): 2600 TB=</a:t>
            </a:r>
            <a:r>
              <a:rPr lang="en-US" sz="1600" b="1" dirty="0" smtClean="0">
                <a:solidFill>
                  <a:srgbClr val="FF0000"/>
                </a:solidFill>
              </a:rPr>
              <a:t>2,5 PB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000" dirty="0"/>
              <a:t>Data Reduction </a:t>
            </a:r>
            <a:r>
              <a:rPr lang="en-US" sz="2000" dirty="0" smtClean="0"/>
              <a:t>possibilities:</a:t>
            </a:r>
          </a:p>
          <a:p>
            <a:r>
              <a:rPr lang="en-US" sz="2000" dirty="0" smtClean="0"/>
              <a:t>Keep only triggered elements (which HLT keeps)</a:t>
            </a:r>
          </a:p>
          <a:p>
            <a:r>
              <a:rPr lang="en-US" sz="2000" dirty="0" smtClean="0"/>
              <a:t>Make more sparse with time</a:t>
            </a:r>
          </a:p>
          <a:p>
            <a:r>
              <a:rPr lang="en-US" sz="2000" dirty="0" smtClean="0"/>
              <a:t>Use compression (reduction by ? &lt;2 ?)</a:t>
            </a: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Estimates cont’d</a:t>
            </a:r>
            <a:endParaRPr lang="en-US" dirty="0"/>
          </a:p>
        </p:txBody>
      </p:sp>
      <p:sp>
        <p:nvSpPr>
          <p:cNvPr id="7" name="Abgerundetes Rechteck 6"/>
          <p:cNvSpPr/>
          <p:nvPr/>
        </p:nvSpPr>
        <p:spPr>
          <a:xfrm>
            <a:off x="6248400" y="3810000"/>
            <a:ext cx="2438400" cy="1425388"/>
          </a:xfrm>
          <a:prstGeom prst="roundRect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en-GB" sz="1800" dirty="0" smtClean="0"/>
              <a:t>Should we permanently save DQM data at all?</a:t>
            </a:r>
          </a:p>
          <a:p>
            <a:r>
              <a:rPr lang="en-GB" sz="2000" b="1" u="sng" dirty="0" smtClean="0"/>
              <a:t>Probably not!</a:t>
            </a:r>
            <a:endParaRPr lang="en-GB" sz="2000" b="1" u="sng" dirty="0"/>
          </a:p>
        </p:txBody>
      </p:sp>
      <p:sp>
        <p:nvSpPr>
          <p:cNvPr id="8" name="Abgerundetes Rechteck 7"/>
          <p:cNvSpPr/>
          <p:nvPr/>
        </p:nvSpPr>
        <p:spPr>
          <a:xfrm>
            <a:off x="6238874" y="2447925"/>
            <a:ext cx="1838325" cy="685800"/>
          </a:xfrm>
          <a:prstGeom prst="roundRect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en-GB" sz="1800" dirty="0" smtClean="0"/>
              <a:t>Up to 8Gbit total possible</a:t>
            </a:r>
            <a:endParaRPr lang="en-GB" sz="2000" b="1" u="sng" dirty="0"/>
          </a:p>
        </p:txBody>
      </p:sp>
    </p:spTree>
    <p:extLst>
      <p:ext uri="{BB962C8B-B14F-4D97-AF65-F5344CB8AC3E}">
        <p14:creationId xmlns:p14="http://schemas.microsoft.com/office/powerpoint/2010/main" val="38004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54"/>
          <p:cNvSpPr/>
          <p:nvPr/>
        </p:nvSpPr>
        <p:spPr>
          <a:xfrm>
            <a:off x="381000" y="1359931"/>
            <a:ext cx="4917142" cy="1600200"/>
          </a:xfrm>
          <a:prstGeom prst="rect">
            <a:avLst/>
          </a:prstGeom>
          <a:solidFill>
            <a:srgbClr val="FFFFC8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hteck 144"/>
          <p:cNvSpPr/>
          <p:nvPr/>
        </p:nvSpPr>
        <p:spPr>
          <a:xfrm>
            <a:off x="304800" y="1436131"/>
            <a:ext cx="4917142" cy="1600200"/>
          </a:xfrm>
          <a:prstGeom prst="rect">
            <a:avLst/>
          </a:prstGeom>
          <a:solidFill>
            <a:srgbClr val="FFFFC8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hteck 31"/>
          <p:cNvSpPr/>
          <p:nvPr/>
        </p:nvSpPr>
        <p:spPr>
          <a:xfrm>
            <a:off x="228600" y="1512331"/>
            <a:ext cx="4917142" cy="1600200"/>
          </a:xfrm>
          <a:prstGeom prst="rect">
            <a:avLst/>
          </a:prstGeom>
          <a:solidFill>
            <a:srgbClr val="FFFFC8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88832" cy="459904"/>
          </a:xfrm>
        </p:spPr>
        <p:txBody>
          <a:bodyPr/>
          <a:lstStyle/>
          <a:p>
            <a:r>
              <a:rPr lang="en-GB" dirty="0" smtClean="0"/>
              <a:t>Simplified Belle 2 DAQ </a:t>
            </a:r>
            <a:endParaRPr lang="en-GB" dirty="0"/>
          </a:p>
        </p:txBody>
      </p:sp>
      <p:sp>
        <p:nvSpPr>
          <p:cNvPr id="33" name="Textfeld 32"/>
          <p:cNvSpPr txBox="1"/>
          <p:nvPr/>
        </p:nvSpPr>
        <p:spPr>
          <a:xfrm>
            <a:off x="4597984" y="153985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5" name="Rechteck 34"/>
          <p:cNvSpPr/>
          <p:nvPr/>
        </p:nvSpPr>
        <p:spPr>
          <a:xfrm>
            <a:off x="5942124" y="1902937"/>
            <a:ext cx="915876" cy="44341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ONSEN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7481648" y="1960007"/>
            <a:ext cx="797011" cy="39052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EVB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8839200" y="1819844"/>
            <a:ext cx="903631" cy="60959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Express </a:t>
            </a:r>
            <a:r>
              <a:rPr lang="en-US" sz="1800" dirty="0" err="1" smtClean="0">
                <a:solidFill>
                  <a:schemeClr val="tx1"/>
                </a:solidFill>
              </a:rPr>
              <a:t>Reco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2" name="Gewinkelte Verbindung 51"/>
          <p:cNvCxnSpPr>
            <a:stCxn id="130" idx="3"/>
            <a:endCxn id="35" idx="1"/>
          </p:cNvCxnSpPr>
          <p:nvPr/>
        </p:nvCxnSpPr>
        <p:spPr>
          <a:xfrm flipV="1">
            <a:off x="5085687" y="2124645"/>
            <a:ext cx="856437" cy="2043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winkelte Verbindung 53"/>
          <p:cNvCxnSpPr>
            <a:stCxn id="35" idx="3"/>
            <a:endCxn id="50" idx="1"/>
          </p:cNvCxnSpPr>
          <p:nvPr/>
        </p:nvCxnSpPr>
        <p:spPr>
          <a:xfrm>
            <a:off x="6858000" y="2124645"/>
            <a:ext cx="623648" cy="306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>
            <a:stCxn id="50" idx="3"/>
            <a:endCxn id="51" idx="1"/>
          </p:cNvCxnSpPr>
          <p:nvPr/>
        </p:nvCxnSpPr>
        <p:spPr>
          <a:xfrm flipV="1">
            <a:off x="8278659" y="2124644"/>
            <a:ext cx="560541" cy="30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Inhaltsplatzhalter 6"/>
          <p:cNvSpPr>
            <a:spLocks noGrp="1"/>
          </p:cNvSpPr>
          <p:nvPr>
            <p:ph sz="half" idx="1"/>
          </p:nvPr>
        </p:nvSpPr>
        <p:spPr>
          <a:xfrm>
            <a:off x="3361364" y="5246132"/>
            <a:ext cx="5772813" cy="1447800"/>
          </a:xfrm>
        </p:spPr>
        <p:txBody>
          <a:bodyPr/>
          <a:lstStyle/>
          <a:p>
            <a:r>
              <a:rPr lang="en-GB" sz="2200" dirty="0" smtClean="0"/>
              <a:t>Data reduction using ROI selection: No full frames transmitted</a:t>
            </a:r>
          </a:p>
          <a:p>
            <a:r>
              <a:rPr lang="en-GB" sz="2200" dirty="0" smtClean="0"/>
              <a:t>Local calibration runs need full Belle2 DAQ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52936" y="2968137"/>
            <a:ext cx="797011" cy="542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HLT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5" name="Gewinkelte Verbindung 114"/>
          <p:cNvCxnSpPr>
            <a:stCxn id="102" idx="0"/>
          </p:cNvCxnSpPr>
          <p:nvPr/>
        </p:nvCxnSpPr>
        <p:spPr>
          <a:xfrm rot="16200000" flipV="1">
            <a:off x="6545433" y="2362128"/>
            <a:ext cx="613779" cy="5982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feld 133"/>
          <p:cNvSpPr txBox="1"/>
          <p:nvPr/>
        </p:nvSpPr>
        <p:spPr>
          <a:xfrm rot="708755">
            <a:off x="4292914" y="452087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Simplified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109" name="Rechteck 108"/>
          <p:cNvSpPr/>
          <p:nvPr/>
        </p:nvSpPr>
        <p:spPr>
          <a:xfrm>
            <a:off x="2358632" y="21384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0" name="Gewinkelte Verbindung 109"/>
          <p:cNvCxnSpPr>
            <a:stCxn id="109" idx="3"/>
          </p:cNvCxnSpPr>
          <p:nvPr/>
        </p:nvCxnSpPr>
        <p:spPr>
          <a:xfrm>
            <a:off x="3387332" y="2481358"/>
            <a:ext cx="650605" cy="114300"/>
          </a:xfrm>
          <a:prstGeom prst="bentConnector3">
            <a:avLst>
              <a:gd name="adj1" fmla="val 3926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Gewinkelte Verbindung 110"/>
          <p:cNvCxnSpPr>
            <a:stCxn id="114" idx="3"/>
          </p:cNvCxnSpPr>
          <p:nvPr/>
        </p:nvCxnSpPr>
        <p:spPr>
          <a:xfrm>
            <a:off x="3311132" y="2405158"/>
            <a:ext cx="739898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winkelte Verbindung 111"/>
          <p:cNvCxnSpPr>
            <a:stCxn id="113" idx="3"/>
            <a:endCxn id="109" idx="1"/>
          </p:cNvCxnSpPr>
          <p:nvPr/>
        </p:nvCxnSpPr>
        <p:spPr>
          <a:xfrm>
            <a:off x="1596632" y="24813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hteck 112"/>
          <p:cNvSpPr/>
          <p:nvPr/>
        </p:nvSpPr>
        <p:spPr>
          <a:xfrm>
            <a:off x="567932" y="21384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4" name="Rechteck 113"/>
          <p:cNvSpPr/>
          <p:nvPr/>
        </p:nvSpPr>
        <p:spPr>
          <a:xfrm>
            <a:off x="2282432" y="20622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6" name="Gewinkelte Verbindung 115"/>
          <p:cNvCxnSpPr>
            <a:stCxn id="117" idx="3"/>
            <a:endCxn id="114" idx="1"/>
          </p:cNvCxnSpPr>
          <p:nvPr/>
        </p:nvCxnSpPr>
        <p:spPr>
          <a:xfrm>
            <a:off x="1520432" y="24051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491732" y="20622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8" name="Rechteck 117"/>
          <p:cNvSpPr/>
          <p:nvPr/>
        </p:nvSpPr>
        <p:spPr>
          <a:xfrm>
            <a:off x="2206232" y="19860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9" name="Gewinkelte Verbindung 118"/>
          <p:cNvCxnSpPr>
            <a:stCxn id="120" idx="3"/>
            <a:endCxn id="118" idx="1"/>
          </p:cNvCxnSpPr>
          <p:nvPr/>
        </p:nvCxnSpPr>
        <p:spPr>
          <a:xfrm>
            <a:off x="1444232" y="23289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hteck 119"/>
          <p:cNvSpPr/>
          <p:nvPr/>
        </p:nvSpPr>
        <p:spPr>
          <a:xfrm>
            <a:off x="415532" y="19860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1" name="Rechteck 120"/>
          <p:cNvSpPr/>
          <p:nvPr/>
        </p:nvSpPr>
        <p:spPr>
          <a:xfrm>
            <a:off x="2130032" y="19098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2" name="Gewinkelte Verbindung 121"/>
          <p:cNvCxnSpPr>
            <a:stCxn id="123" idx="3"/>
            <a:endCxn id="121" idx="1"/>
          </p:cNvCxnSpPr>
          <p:nvPr/>
        </p:nvCxnSpPr>
        <p:spPr>
          <a:xfrm>
            <a:off x="1368032" y="22527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echteck 122"/>
          <p:cNvSpPr/>
          <p:nvPr/>
        </p:nvSpPr>
        <p:spPr>
          <a:xfrm>
            <a:off x="339332" y="19098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4" name="Rechteck 123"/>
          <p:cNvSpPr/>
          <p:nvPr/>
        </p:nvSpPr>
        <p:spPr>
          <a:xfrm>
            <a:off x="2053832" y="18336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5" name="Gewinkelte Verbindung 124"/>
          <p:cNvCxnSpPr>
            <a:stCxn id="126" idx="3"/>
            <a:endCxn id="124" idx="1"/>
          </p:cNvCxnSpPr>
          <p:nvPr/>
        </p:nvCxnSpPr>
        <p:spPr>
          <a:xfrm>
            <a:off x="1291832" y="21765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echteck 125"/>
          <p:cNvSpPr/>
          <p:nvPr/>
        </p:nvSpPr>
        <p:spPr>
          <a:xfrm>
            <a:off x="263132" y="18336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7" name="Gewinkelte Verbindung 126"/>
          <p:cNvCxnSpPr>
            <a:stCxn id="118" idx="3"/>
            <a:endCxn id="130" idx="1"/>
          </p:cNvCxnSpPr>
          <p:nvPr/>
        </p:nvCxnSpPr>
        <p:spPr>
          <a:xfrm>
            <a:off x="3234932" y="2328958"/>
            <a:ext cx="822055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Gewinkelte Verbindung 127"/>
          <p:cNvCxnSpPr>
            <a:stCxn id="121" idx="3"/>
          </p:cNvCxnSpPr>
          <p:nvPr/>
        </p:nvCxnSpPr>
        <p:spPr>
          <a:xfrm flipV="1">
            <a:off x="3158732" y="2210639"/>
            <a:ext cx="898255" cy="4211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Gewinkelte Verbindung 128"/>
          <p:cNvCxnSpPr>
            <a:stCxn id="124" idx="3"/>
          </p:cNvCxnSpPr>
          <p:nvPr/>
        </p:nvCxnSpPr>
        <p:spPr>
          <a:xfrm flipV="1">
            <a:off x="3082532" y="2081308"/>
            <a:ext cx="955405" cy="9525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hteck 129"/>
          <p:cNvSpPr/>
          <p:nvPr/>
        </p:nvSpPr>
        <p:spPr>
          <a:xfrm>
            <a:off x="4056987" y="19860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47" name="Textfeld 1046"/>
          <p:cNvSpPr txBox="1"/>
          <p:nvPr/>
        </p:nvSpPr>
        <p:spPr>
          <a:xfrm>
            <a:off x="486709" y="1509072"/>
            <a:ext cx="519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PXD</a:t>
            </a:r>
            <a:endParaRPr lang="en-US" sz="1600" dirty="0"/>
          </a:p>
        </p:txBody>
      </p:sp>
      <p:sp>
        <p:nvSpPr>
          <p:cNvPr id="157" name="Textfeld 156"/>
          <p:cNvSpPr txBox="1"/>
          <p:nvPr/>
        </p:nvSpPr>
        <p:spPr>
          <a:xfrm>
            <a:off x="5562599" y="1457070"/>
            <a:ext cx="1423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Data </a:t>
            </a:r>
            <a:r>
              <a:rPr lang="de-DE" sz="1600" dirty="0" err="1" smtClean="0"/>
              <a:t>reduction</a:t>
            </a:r>
            <a:endParaRPr lang="en-US" sz="1600" dirty="0"/>
          </a:p>
        </p:txBody>
      </p:sp>
      <p:sp>
        <p:nvSpPr>
          <p:cNvPr id="164" name="Rechteck 163"/>
          <p:cNvSpPr/>
          <p:nvPr/>
        </p:nvSpPr>
        <p:spPr>
          <a:xfrm>
            <a:off x="491732" y="3464437"/>
            <a:ext cx="2104420" cy="51873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Strip detector (SVD)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491732" y="4103131"/>
            <a:ext cx="2104420" cy="51873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Drift chamber (CDC)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6" name="Rechteck 165"/>
          <p:cNvSpPr/>
          <p:nvPr/>
        </p:nvSpPr>
        <p:spPr>
          <a:xfrm>
            <a:off x="491732" y="4788931"/>
            <a:ext cx="210442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 err="1" smtClean="0">
                <a:solidFill>
                  <a:schemeClr val="tx1"/>
                </a:solidFill>
              </a:rPr>
              <a:t>Calorimeter</a:t>
            </a:r>
            <a:r>
              <a:rPr lang="de-DE" sz="1800" dirty="0" smtClean="0">
                <a:solidFill>
                  <a:schemeClr val="tx1"/>
                </a:solidFill>
              </a:rPr>
              <a:t>, PID, </a:t>
            </a:r>
            <a:r>
              <a:rPr lang="de-DE" sz="1800" dirty="0" err="1" smtClean="0">
                <a:solidFill>
                  <a:schemeClr val="tx1"/>
                </a:solidFill>
              </a:rPr>
              <a:t>Muon</a:t>
            </a:r>
            <a:r>
              <a:rPr lang="de-DE" sz="1800" dirty="0" smtClean="0">
                <a:solidFill>
                  <a:schemeClr val="tx1"/>
                </a:solidFill>
              </a:rPr>
              <a:t>/K</a:t>
            </a:r>
            <a:r>
              <a:rPr lang="de-DE" sz="1800" baseline="-25000" dirty="0" smtClean="0">
                <a:solidFill>
                  <a:schemeClr val="tx1"/>
                </a:solidFill>
              </a:rPr>
              <a:t>L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7" name="Rechteck 166"/>
          <p:cNvSpPr/>
          <p:nvPr/>
        </p:nvSpPr>
        <p:spPr>
          <a:xfrm>
            <a:off x="5562599" y="2967852"/>
            <a:ext cx="990601" cy="542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DATCON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55" name="Gewinkelte Verbindung 1054"/>
          <p:cNvCxnSpPr>
            <a:stCxn id="164" idx="3"/>
            <a:endCxn id="167" idx="2"/>
          </p:cNvCxnSpPr>
          <p:nvPr/>
        </p:nvCxnSpPr>
        <p:spPr>
          <a:xfrm flipV="1">
            <a:off x="2596152" y="3510777"/>
            <a:ext cx="3461748" cy="21302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9" name="Gewinkelte Verbindung 1058"/>
          <p:cNvCxnSpPr>
            <a:endCxn id="102" idx="2"/>
          </p:cNvCxnSpPr>
          <p:nvPr/>
        </p:nvCxnSpPr>
        <p:spPr>
          <a:xfrm flipV="1">
            <a:off x="6057900" y="3511062"/>
            <a:ext cx="1093542" cy="2127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1" name="Gewinkelte Verbindung 1060"/>
          <p:cNvCxnSpPr/>
          <p:nvPr/>
        </p:nvCxnSpPr>
        <p:spPr>
          <a:xfrm rot="5400000" flipH="1" flipV="1">
            <a:off x="6777197" y="2728602"/>
            <a:ext cx="1369451" cy="620964"/>
          </a:xfrm>
          <a:prstGeom prst="bentConnector3">
            <a:avLst>
              <a:gd name="adj1" fmla="val -42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1" name="Gewinkelte Verbindung 1070"/>
          <p:cNvCxnSpPr>
            <a:stCxn id="165" idx="3"/>
            <a:endCxn id="50" idx="2"/>
          </p:cNvCxnSpPr>
          <p:nvPr/>
        </p:nvCxnSpPr>
        <p:spPr>
          <a:xfrm flipV="1">
            <a:off x="2596152" y="2350531"/>
            <a:ext cx="5284002" cy="201196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3" name="Gewinkelte Verbindung 1072"/>
          <p:cNvCxnSpPr/>
          <p:nvPr/>
        </p:nvCxnSpPr>
        <p:spPr>
          <a:xfrm rot="5400000" flipH="1" flipV="1">
            <a:off x="6599564" y="3730395"/>
            <a:ext cx="2802873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9" name="Gerade Verbindung 1078"/>
          <p:cNvCxnSpPr>
            <a:stCxn id="166" idx="3"/>
          </p:cNvCxnSpPr>
          <p:nvPr/>
        </p:nvCxnSpPr>
        <p:spPr>
          <a:xfrm>
            <a:off x="2596152" y="5131831"/>
            <a:ext cx="54048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Gewinkelte Verbindung 195"/>
          <p:cNvCxnSpPr>
            <a:stCxn id="167" idx="0"/>
            <a:endCxn id="35" idx="2"/>
          </p:cNvCxnSpPr>
          <p:nvPr/>
        </p:nvCxnSpPr>
        <p:spPr>
          <a:xfrm rot="5400000" flipH="1" flipV="1">
            <a:off x="5918231" y="2486021"/>
            <a:ext cx="621500" cy="3421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Rechteck 196"/>
          <p:cNvSpPr/>
          <p:nvPr/>
        </p:nvSpPr>
        <p:spPr>
          <a:xfrm>
            <a:off x="8839200" y="2678860"/>
            <a:ext cx="903631" cy="60959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Storage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98" name="Gewinkelte Verbindung 197"/>
          <p:cNvCxnSpPr>
            <a:stCxn id="50" idx="3"/>
            <a:endCxn id="197" idx="1"/>
          </p:cNvCxnSpPr>
          <p:nvPr/>
        </p:nvCxnSpPr>
        <p:spPr>
          <a:xfrm>
            <a:off x="8278659" y="2155269"/>
            <a:ext cx="560541" cy="8283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eschweifte Klammer rechts 11"/>
          <p:cNvSpPr/>
          <p:nvPr/>
        </p:nvSpPr>
        <p:spPr>
          <a:xfrm rot="16200000">
            <a:off x="3216383" y="-1823750"/>
            <a:ext cx="228602" cy="6138759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Geschweifte Klammer rechts 62"/>
          <p:cNvSpPr/>
          <p:nvPr/>
        </p:nvSpPr>
        <p:spPr>
          <a:xfrm rot="16200000">
            <a:off x="7971507" y="-411394"/>
            <a:ext cx="228603" cy="331404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feld 12"/>
          <p:cNvSpPr txBox="1"/>
          <p:nvPr/>
        </p:nvSpPr>
        <p:spPr>
          <a:xfrm>
            <a:off x="2677483" y="838200"/>
            <a:ext cx="143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/>
              <a:t>Full</a:t>
            </a:r>
            <a:r>
              <a:rPr lang="de-DE" sz="1800" dirty="0" smtClean="0"/>
              <a:t> PXD Data</a:t>
            </a:r>
            <a:endParaRPr lang="en-US" sz="1800" dirty="0"/>
          </a:p>
        </p:txBody>
      </p:sp>
      <p:sp>
        <p:nvSpPr>
          <p:cNvPr id="65" name="Textfeld 64"/>
          <p:cNvSpPr txBox="1"/>
          <p:nvPr/>
        </p:nvSpPr>
        <p:spPr>
          <a:xfrm>
            <a:off x="7391400" y="838200"/>
            <a:ext cx="140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PXD ROI </a:t>
            </a:r>
            <a:r>
              <a:rPr lang="de-DE" sz="1800" dirty="0" err="1" smtClean="0"/>
              <a:t>only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41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luetticke\AppData\Local\Microsoft\Windows\Temporary Internet Files\Content.IE5\A0CULR2W\1149px-Simple_Monitor_Icon.svg[1]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9" t="5154" r="-5889"/>
          <a:stretch/>
        </p:blipFill>
        <p:spPr bwMode="auto">
          <a:xfrm>
            <a:off x="6327380" y="3481450"/>
            <a:ext cx="4084715" cy="34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88832" cy="459904"/>
          </a:xfrm>
        </p:spPr>
        <p:txBody>
          <a:bodyPr/>
          <a:lstStyle/>
          <a:p>
            <a:r>
              <a:rPr lang="en-GB" dirty="0" err="1" smtClean="0"/>
              <a:t>BonnDAQ</a:t>
            </a:r>
            <a:r>
              <a:rPr lang="en-GB" dirty="0" smtClean="0"/>
              <a:t> in Belle II</a:t>
            </a:r>
            <a:endParaRPr lang="en-GB" dirty="0"/>
          </a:p>
        </p:txBody>
      </p:sp>
      <p:pic>
        <p:nvPicPr>
          <p:cNvPr id="1027" name="Picture 3" descr="C:\Dropbox\OnlineMonExampl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060" y="3772464"/>
            <a:ext cx="3036789" cy="232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hteck 69"/>
          <p:cNvSpPr/>
          <p:nvPr/>
        </p:nvSpPr>
        <p:spPr>
          <a:xfrm>
            <a:off x="4191000" y="3532768"/>
            <a:ext cx="1091453" cy="58203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BonnDAQ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6" name="Gewinkelte Verbindung 75"/>
          <p:cNvCxnSpPr>
            <a:stCxn id="70" idx="3"/>
            <a:endCxn id="1029" idx="1"/>
          </p:cNvCxnSpPr>
          <p:nvPr/>
        </p:nvCxnSpPr>
        <p:spPr>
          <a:xfrm>
            <a:off x="5282453" y="3823784"/>
            <a:ext cx="1044927" cy="138404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Inhaltsplatzhalter 6"/>
          <p:cNvSpPr>
            <a:spLocks noGrp="1"/>
          </p:cNvSpPr>
          <p:nvPr>
            <p:ph sz="half" idx="1"/>
          </p:nvPr>
        </p:nvSpPr>
        <p:spPr>
          <a:xfrm>
            <a:off x="304800" y="4114800"/>
            <a:ext cx="6248400" cy="2851779"/>
          </a:xfrm>
        </p:spPr>
        <p:txBody>
          <a:bodyPr/>
          <a:lstStyle/>
          <a:p>
            <a:r>
              <a:rPr lang="en-GB" sz="2200" dirty="0" smtClean="0"/>
              <a:t>Standalone DAQ running without HLT for</a:t>
            </a:r>
          </a:p>
          <a:p>
            <a:pPr lvl="1"/>
            <a:r>
              <a:rPr lang="en-GB" b="1" dirty="0" smtClean="0">
                <a:solidFill>
                  <a:srgbClr val="C00000"/>
                </a:solidFill>
              </a:rPr>
              <a:t>PXD Calibration data</a:t>
            </a:r>
          </a:p>
          <a:p>
            <a:pPr lvl="1"/>
            <a:r>
              <a:rPr lang="en-GB" dirty="0" smtClean="0"/>
              <a:t>PXD DQM on full data (no ROI)</a:t>
            </a:r>
          </a:p>
          <a:p>
            <a:r>
              <a:rPr lang="en-GB" sz="2200" dirty="0" smtClean="0"/>
              <a:t>Proven useful during 2016  and 2017 test beam</a:t>
            </a:r>
            <a:endParaRPr lang="en-GB" sz="2200" dirty="0"/>
          </a:p>
          <a:p>
            <a:r>
              <a:rPr lang="en-GB" sz="2200" dirty="0" smtClean="0"/>
              <a:t>Currently: standard lab tool for measurements</a:t>
            </a:r>
            <a:endParaRPr lang="en-GB" sz="2200" dirty="0"/>
          </a:p>
        </p:txBody>
      </p:sp>
      <p:sp>
        <p:nvSpPr>
          <p:cNvPr id="49" name="Rechteck 48"/>
          <p:cNvSpPr/>
          <p:nvPr/>
        </p:nvSpPr>
        <p:spPr>
          <a:xfrm>
            <a:off x="381000" y="1359931"/>
            <a:ext cx="4917142" cy="1600200"/>
          </a:xfrm>
          <a:prstGeom prst="rect">
            <a:avLst/>
          </a:prstGeom>
          <a:solidFill>
            <a:srgbClr val="FFFFC8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hteck 49"/>
          <p:cNvSpPr/>
          <p:nvPr/>
        </p:nvSpPr>
        <p:spPr>
          <a:xfrm>
            <a:off x="304800" y="1436131"/>
            <a:ext cx="4917142" cy="1600200"/>
          </a:xfrm>
          <a:prstGeom prst="rect">
            <a:avLst/>
          </a:prstGeom>
          <a:solidFill>
            <a:srgbClr val="FFFFC8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hteck 50"/>
          <p:cNvSpPr/>
          <p:nvPr/>
        </p:nvSpPr>
        <p:spPr>
          <a:xfrm>
            <a:off x="228600" y="1512331"/>
            <a:ext cx="4917142" cy="1600200"/>
          </a:xfrm>
          <a:prstGeom prst="rect">
            <a:avLst/>
          </a:prstGeom>
          <a:solidFill>
            <a:srgbClr val="FFFFC8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feld 51"/>
          <p:cNvSpPr txBox="1"/>
          <p:nvPr/>
        </p:nvSpPr>
        <p:spPr>
          <a:xfrm>
            <a:off x="4597984" y="1539850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53" name="Rechteck 52"/>
          <p:cNvSpPr/>
          <p:nvPr/>
        </p:nvSpPr>
        <p:spPr>
          <a:xfrm>
            <a:off x="5942124" y="1902937"/>
            <a:ext cx="915876" cy="44341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ONSEN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7481648" y="1960007"/>
            <a:ext cx="797011" cy="39052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EVB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8839200" y="1819844"/>
            <a:ext cx="903631" cy="60959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Express </a:t>
            </a:r>
            <a:r>
              <a:rPr lang="en-US" sz="1800" dirty="0" err="1" smtClean="0">
                <a:solidFill>
                  <a:schemeClr val="tx1"/>
                </a:solidFill>
              </a:rPr>
              <a:t>Reco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6" name="Gewinkelte Verbindung 55"/>
          <p:cNvCxnSpPr>
            <a:stCxn id="85" idx="3"/>
            <a:endCxn id="53" idx="1"/>
          </p:cNvCxnSpPr>
          <p:nvPr/>
        </p:nvCxnSpPr>
        <p:spPr>
          <a:xfrm flipV="1">
            <a:off x="5085687" y="2124645"/>
            <a:ext cx="856437" cy="2043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winkelte Verbindung 56"/>
          <p:cNvCxnSpPr>
            <a:stCxn id="53" idx="3"/>
            <a:endCxn id="54" idx="1"/>
          </p:cNvCxnSpPr>
          <p:nvPr/>
        </p:nvCxnSpPr>
        <p:spPr>
          <a:xfrm>
            <a:off x="6858000" y="2124645"/>
            <a:ext cx="623648" cy="306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>
            <a:stCxn id="54" idx="3"/>
            <a:endCxn id="55" idx="1"/>
          </p:cNvCxnSpPr>
          <p:nvPr/>
        </p:nvCxnSpPr>
        <p:spPr>
          <a:xfrm flipV="1">
            <a:off x="8278659" y="2124644"/>
            <a:ext cx="560541" cy="30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6752936" y="2968137"/>
            <a:ext cx="797011" cy="542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HLT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Gewinkelte Verbindung 59"/>
          <p:cNvCxnSpPr>
            <a:stCxn id="59" idx="0"/>
          </p:cNvCxnSpPr>
          <p:nvPr/>
        </p:nvCxnSpPr>
        <p:spPr>
          <a:xfrm rot="16200000" flipV="1">
            <a:off x="6545433" y="2362128"/>
            <a:ext cx="613779" cy="5982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hteck 60"/>
          <p:cNvSpPr/>
          <p:nvPr/>
        </p:nvSpPr>
        <p:spPr>
          <a:xfrm>
            <a:off x="2358632" y="21384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2" name="Gewinkelte Verbindung 61"/>
          <p:cNvCxnSpPr>
            <a:stCxn id="61" idx="3"/>
          </p:cNvCxnSpPr>
          <p:nvPr/>
        </p:nvCxnSpPr>
        <p:spPr>
          <a:xfrm>
            <a:off x="3387332" y="2481358"/>
            <a:ext cx="650605" cy="114300"/>
          </a:xfrm>
          <a:prstGeom prst="bentConnector3">
            <a:avLst>
              <a:gd name="adj1" fmla="val 3926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 Verbindung 62"/>
          <p:cNvCxnSpPr>
            <a:stCxn id="66" idx="3"/>
          </p:cNvCxnSpPr>
          <p:nvPr/>
        </p:nvCxnSpPr>
        <p:spPr>
          <a:xfrm>
            <a:off x="3311132" y="2405158"/>
            <a:ext cx="739898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winkelte Verbindung 63"/>
          <p:cNvCxnSpPr>
            <a:stCxn id="65" idx="3"/>
            <a:endCxn id="61" idx="1"/>
          </p:cNvCxnSpPr>
          <p:nvPr/>
        </p:nvCxnSpPr>
        <p:spPr>
          <a:xfrm>
            <a:off x="1596632" y="24813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hteck 64"/>
          <p:cNvSpPr/>
          <p:nvPr/>
        </p:nvSpPr>
        <p:spPr>
          <a:xfrm>
            <a:off x="567932" y="21384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2282432" y="20622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7" name="Gewinkelte Verbindung 66"/>
          <p:cNvCxnSpPr>
            <a:stCxn id="68" idx="3"/>
            <a:endCxn id="66" idx="1"/>
          </p:cNvCxnSpPr>
          <p:nvPr/>
        </p:nvCxnSpPr>
        <p:spPr>
          <a:xfrm>
            <a:off x="1520432" y="24051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hteck 67"/>
          <p:cNvSpPr/>
          <p:nvPr/>
        </p:nvSpPr>
        <p:spPr>
          <a:xfrm>
            <a:off x="491732" y="20622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2206232" y="19860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2" name="Gewinkelte Verbindung 71"/>
          <p:cNvCxnSpPr>
            <a:stCxn id="73" idx="3"/>
            <a:endCxn id="69" idx="1"/>
          </p:cNvCxnSpPr>
          <p:nvPr/>
        </p:nvCxnSpPr>
        <p:spPr>
          <a:xfrm>
            <a:off x="1444232" y="23289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415532" y="19860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2130032" y="19098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5" name="Gewinkelte Verbindung 74"/>
          <p:cNvCxnSpPr>
            <a:stCxn id="77" idx="3"/>
            <a:endCxn id="74" idx="1"/>
          </p:cNvCxnSpPr>
          <p:nvPr/>
        </p:nvCxnSpPr>
        <p:spPr>
          <a:xfrm>
            <a:off x="1368032" y="22527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hteck 76"/>
          <p:cNvSpPr/>
          <p:nvPr/>
        </p:nvSpPr>
        <p:spPr>
          <a:xfrm>
            <a:off x="339332" y="19098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2053832" y="18336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9" name="Gewinkelte Verbindung 78"/>
          <p:cNvCxnSpPr>
            <a:stCxn id="80" idx="3"/>
            <a:endCxn id="78" idx="1"/>
          </p:cNvCxnSpPr>
          <p:nvPr/>
        </p:nvCxnSpPr>
        <p:spPr>
          <a:xfrm>
            <a:off x="1291832" y="2176558"/>
            <a:ext cx="76200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hteck 79"/>
          <p:cNvSpPr/>
          <p:nvPr/>
        </p:nvSpPr>
        <p:spPr>
          <a:xfrm>
            <a:off x="263132" y="18336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1" name="Gewinkelte Verbindung 80"/>
          <p:cNvCxnSpPr>
            <a:stCxn id="69" idx="3"/>
            <a:endCxn id="85" idx="1"/>
          </p:cNvCxnSpPr>
          <p:nvPr/>
        </p:nvCxnSpPr>
        <p:spPr>
          <a:xfrm>
            <a:off x="3234932" y="2328958"/>
            <a:ext cx="822055" cy="127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winkelte Verbindung 81"/>
          <p:cNvCxnSpPr>
            <a:stCxn id="74" idx="3"/>
          </p:cNvCxnSpPr>
          <p:nvPr/>
        </p:nvCxnSpPr>
        <p:spPr>
          <a:xfrm flipV="1">
            <a:off x="3158732" y="2210639"/>
            <a:ext cx="898255" cy="4211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winkelte Verbindung 82"/>
          <p:cNvCxnSpPr>
            <a:stCxn id="78" idx="3"/>
          </p:cNvCxnSpPr>
          <p:nvPr/>
        </p:nvCxnSpPr>
        <p:spPr>
          <a:xfrm flipV="1">
            <a:off x="3082532" y="2081308"/>
            <a:ext cx="955405" cy="9525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hteck 84"/>
          <p:cNvSpPr/>
          <p:nvPr/>
        </p:nvSpPr>
        <p:spPr>
          <a:xfrm>
            <a:off x="4056987" y="1986058"/>
            <a:ext cx="10287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DHC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486709" y="1509072"/>
            <a:ext cx="519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PXD</a:t>
            </a:r>
            <a:endParaRPr lang="en-US" sz="1600" dirty="0"/>
          </a:p>
        </p:txBody>
      </p:sp>
      <p:sp>
        <p:nvSpPr>
          <p:cNvPr id="102" name="Textfeld 101"/>
          <p:cNvSpPr txBox="1"/>
          <p:nvPr/>
        </p:nvSpPr>
        <p:spPr>
          <a:xfrm>
            <a:off x="5562599" y="1457070"/>
            <a:ext cx="1423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Data </a:t>
            </a:r>
            <a:r>
              <a:rPr lang="de-DE" sz="1600" dirty="0" err="1" smtClean="0"/>
              <a:t>reduction</a:t>
            </a:r>
            <a:endParaRPr lang="en-US" sz="1600" dirty="0"/>
          </a:p>
        </p:txBody>
      </p:sp>
      <p:sp>
        <p:nvSpPr>
          <p:cNvPr id="115" name="Rechteck 114"/>
          <p:cNvSpPr/>
          <p:nvPr/>
        </p:nvSpPr>
        <p:spPr>
          <a:xfrm>
            <a:off x="5562599" y="2967852"/>
            <a:ext cx="990601" cy="5429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DATCON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Gewinkelte Verbindung 122"/>
          <p:cNvCxnSpPr>
            <a:stCxn id="115" idx="0"/>
            <a:endCxn id="53" idx="2"/>
          </p:cNvCxnSpPr>
          <p:nvPr/>
        </p:nvCxnSpPr>
        <p:spPr>
          <a:xfrm rot="5400000" flipH="1" flipV="1">
            <a:off x="5918231" y="2486021"/>
            <a:ext cx="621500" cy="3421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hteck 124"/>
          <p:cNvSpPr/>
          <p:nvPr/>
        </p:nvSpPr>
        <p:spPr>
          <a:xfrm>
            <a:off x="8839200" y="2678860"/>
            <a:ext cx="903631" cy="60959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Storage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26" name="Gewinkelte Verbindung 125"/>
          <p:cNvCxnSpPr>
            <a:stCxn id="54" idx="3"/>
            <a:endCxn id="125" idx="1"/>
          </p:cNvCxnSpPr>
          <p:nvPr/>
        </p:nvCxnSpPr>
        <p:spPr>
          <a:xfrm>
            <a:off x="8278659" y="2155269"/>
            <a:ext cx="560541" cy="8283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Geschweifte Klammer rechts 126"/>
          <p:cNvSpPr/>
          <p:nvPr/>
        </p:nvSpPr>
        <p:spPr>
          <a:xfrm rot="16200000">
            <a:off x="3216383" y="-1823750"/>
            <a:ext cx="228602" cy="6138759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Geschweifte Klammer rechts 130"/>
          <p:cNvSpPr/>
          <p:nvPr/>
        </p:nvSpPr>
        <p:spPr>
          <a:xfrm rot="16200000">
            <a:off x="7971507" y="-411394"/>
            <a:ext cx="228603" cy="331404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feld 131"/>
          <p:cNvSpPr txBox="1"/>
          <p:nvPr/>
        </p:nvSpPr>
        <p:spPr>
          <a:xfrm>
            <a:off x="2677483" y="838200"/>
            <a:ext cx="143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/>
              <a:t>Full</a:t>
            </a:r>
            <a:r>
              <a:rPr lang="de-DE" sz="1800" dirty="0" smtClean="0"/>
              <a:t> PXD Data</a:t>
            </a:r>
            <a:endParaRPr lang="en-US" sz="1800" dirty="0"/>
          </a:p>
        </p:txBody>
      </p:sp>
      <p:sp>
        <p:nvSpPr>
          <p:cNvPr id="133" name="Textfeld 132"/>
          <p:cNvSpPr txBox="1"/>
          <p:nvPr/>
        </p:nvSpPr>
        <p:spPr>
          <a:xfrm>
            <a:off x="7391400" y="838200"/>
            <a:ext cx="140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PXD ROI </a:t>
            </a:r>
            <a:r>
              <a:rPr lang="de-DE" sz="1800" dirty="0" err="1" smtClean="0"/>
              <a:t>only</a:t>
            </a:r>
            <a:endParaRPr lang="en-US" sz="1800" dirty="0"/>
          </a:p>
        </p:txBody>
      </p:sp>
      <p:cxnSp>
        <p:nvCxnSpPr>
          <p:cNvPr id="134" name="Gewinkelte Verbindung 133"/>
          <p:cNvCxnSpPr>
            <a:stCxn id="85" idx="2"/>
            <a:endCxn id="70" idx="0"/>
          </p:cNvCxnSpPr>
          <p:nvPr/>
        </p:nvCxnSpPr>
        <p:spPr>
          <a:xfrm rot="16200000" flipH="1">
            <a:off x="4223577" y="3019618"/>
            <a:ext cx="860910" cy="1653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438400" y="3242846"/>
            <a:ext cx="2308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Subset</a:t>
            </a:r>
            <a:r>
              <a:rPr lang="de-DE" sz="1600" dirty="0" smtClean="0"/>
              <a:t> off </a:t>
            </a:r>
            <a:r>
              <a:rPr lang="de-DE" sz="1600" dirty="0" err="1" smtClean="0"/>
              <a:t>full</a:t>
            </a:r>
            <a:r>
              <a:rPr lang="de-DE" sz="1600" dirty="0" smtClean="0"/>
              <a:t> PXD </a:t>
            </a:r>
            <a:r>
              <a:rPr lang="de-DE" sz="1600" dirty="0" err="1" smtClean="0"/>
              <a:t>events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71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70550" y="945568"/>
            <a:ext cx="3724358" cy="2811092"/>
          </a:xfrm>
        </p:spPr>
        <p:txBody>
          <a:bodyPr/>
          <a:lstStyle/>
          <a:p>
            <a:r>
              <a:rPr lang="en-US" dirty="0" smtClean="0"/>
              <a:t>Single DHE/DHC</a:t>
            </a:r>
          </a:p>
          <a:p>
            <a:r>
              <a:rPr lang="en-US" dirty="0" smtClean="0"/>
              <a:t>Controlled over TCP</a:t>
            </a:r>
          </a:p>
          <a:p>
            <a:r>
              <a:rPr lang="en-US" dirty="0" smtClean="0"/>
              <a:t>Writes (compressed) files</a:t>
            </a:r>
          </a:p>
          <a:p>
            <a:r>
              <a:rPr lang="en-US" dirty="0" smtClean="0"/>
              <a:t>Live data distribution</a:t>
            </a:r>
          </a:p>
          <a:p>
            <a:r>
              <a:rPr lang="en-US" dirty="0" smtClean="0"/>
              <a:t>Integrated statistics</a:t>
            </a:r>
          </a:p>
          <a:p>
            <a:r>
              <a:rPr lang="en-US" dirty="0" smtClean="0"/>
              <a:t>Integrated logging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72164" y="6492875"/>
            <a:ext cx="1145332" cy="365125"/>
          </a:xfrm>
        </p:spPr>
        <p:txBody>
          <a:bodyPr/>
          <a:lstStyle/>
          <a:p>
            <a:fld id="{9528AB73-45B1-EF46-9695-5E2C4287C79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</a:t>
            </a:r>
            <a:r>
              <a:rPr lang="en-US" dirty="0" err="1" smtClean="0"/>
              <a:t>BonnDAQ</a:t>
            </a:r>
            <a:r>
              <a:rPr lang="en-US" dirty="0" smtClean="0"/>
              <a:t> (05/2017)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3810000" y="2305050"/>
            <a:ext cx="6106988" cy="3657600"/>
          </a:xfrm>
          <a:prstGeom prst="rect">
            <a:avLst/>
          </a:prstGeom>
          <a:solidFill>
            <a:schemeClr val="bg2"/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7239000" y="2381250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TCP Command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419600" y="2381250"/>
            <a:ext cx="1676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Keyboard Command Decoder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643922" y="3295472"/>
            <a:ext cx="1042877" cy="4573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Statistics</a:t>
            </a:r>
            <a:r>
              <a:rPr lang="de-DE" sz="1400" dirty="0" smtClean="0">
                <a:solidFill>
                  <a:schemeClr val="tx1"/>
                </a:solidFill>
              </a:rPr>
              <a:t>/ </a:t>
            </a:r>
            <a:r>
              <a:rPr lang="de-DE" sz="1400" dirty="0" err="1" smtClean="0">
                <a:solidFill>
                  <a:schemeClr val="tx1"/>
                </a:solidFill>
              </a:rPr>
              <a:t>Health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886200" y="4514850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DHE/DHC Receiver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286500" y="4514850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Distribu-tion</a:t>
            </a:r>
            <a:r>
              <a:rPr lang="de-DE" sz="1400" dirty="0" smtClean="0">
                <a:solidFill>
                  <a:schemeClr val="tx1"/>
                </a:solidFill>
              </a:rPr>
              <a:t> Server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915400" y="4503420"/>
            <a:ext cx="9144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File Writer Thread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5257800" y="4613910"/>
            <a:ext cx="756506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dirty="0" smtClean="0">
                <a:solidFill>
                  <a:schemeClr val="tx1"/>
                </a:solidFill>
              </a:rPr>
              <a:t>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641176" y="4613910"/>
            <a:ext cx="817024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Buffer</a:t>
            </a:r>
            <a:r>
              <a:rPr lang="de-DE" sz="1400" smtClean="0">
                <a:solidFill>
                  <a:schemeClr val="tx1"/>
                </a:solidFill>
              </a:rPr>
              <a:t> 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4724400" y="4827270"/>
            <a:ext cx="5715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7124700" y="4827270"/>
            <a:ext cx="5715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5943600" y="4819650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6190629" y="3292493"/>
            <a:ext cx="866554" cy="4603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Control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5357923" y="2914650"/>
            <a:ext cx="1119077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6889543" y="2914650"/>
            <a:ext cx="959057" cy="38082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endCxn id="15" idx="0"/>
          </p:cNvCxnSpPr>
          <p:nvPr/>
        </p:nvCxnSpPr>
        <p:spPr>
          <a:xfrm flipH="1">
            <a:off x="4343400" y="3752848"/>
            <a:ext cx="1981200" cy="76200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endCxn id="16" idx="0"/>
          </p:cNvCxnSpPr>
          <p:nvPr/>
        </p:nvCxnSpPr>
        <p:spPr>
          <a:xfrm>
            <a:off x="6553199" y="3829050"/>
            <a:ext cx="190501" cy="6858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6889543" y="3756660"/>
            <a:ext cx="2330657" cy="7581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 flipV="1">
            <a:off x="8458200" y="3741420"/>
            <a:ext cx="980234" cy="74676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6881082" y="3756660"/>
            <a:ext cx="1424718" cy="74676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4724400" y="3752848"/>
            <a:ext cx="3124200" cy="750572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V="1">
            <a:off x="8202309" y="2914650"/>
            <a:ext cx="0" cy="40767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2965450" y="4876800"/>
            <a:ext cx="615950" cy="51435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DHE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DHC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6286500" y="6220063"/>
            <a:ext cx="914400" cy="464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</a:t>
            </a:r>
            <a:r>
              <a:rPr lang="de-DE" sz="1400" dirty="0" err="1" smtClean="0">
                <a:solidFill>
                  <a:schemeClr val="tx1"/>
                </a:solidFill>
              </a:rPr>
              <a:t>listener</a:t>
            </a:r>
            <a:r>
              <a:rPr lang="de-DE" sz="1400" dirty="0" smtClean="0">
                <a:solidFill>
                  <a:schemeClr val="tx1"/>
                </a:solidFill>
              </a:rPr>
              <a:t>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Gerade Verbindung mit Pfeil 36"/>
          <p:cNvCxnSpPr>
            <a:stCxn id="16" idx="2"/>
            <a:endCxn id="36" idx="0"/>
          </p:cNvCxnSpPr>
          <p:nvPr/>
        </p:nvCxnSpPr>
        <p:spPr>
          <a:xfrm>
            <a:off x="6743700" y="5810250"/>
            <a:ext cx="0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3" idx="3"/>
            <a:endCxn id="15" idx="1"/>
          </p:cNvCxnSpPr>
          <p:nvPr/>
        </p:nvCxnSpPr>
        <p:spPr>
          <a:xfrm>
            <a:off x="3581400" y="5133975"/>
            <a:ext cx="304800" cy="28575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3971979" y="6220063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Error log </a:t>
            </a:r>
            <a:r>
              <a:rPr lang="de-DE" sz="1400" dirty="0" err="1" smtClean="0">
                <a:solidFill>
                  <a:schemeClr val="tx1"/>
                </a:solidFill>
              </a:rPr>
              <a:t>file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Gerade Verbindung mit Pfeil 39"/>
          <p:cNvCxnSpPr>
            <a:stCxn id="15" idx="2"/>
            <a:endCxn id="39" idx="0"/>
          </p:cNvCxnSpPr>
          <p:nvPr/>
        </p:nvCxnSpPr>
        <p:spPr>
          <a:xfrm flipH="1">
            <a:off x="4338581" y="5810250"/>
            <a:ext cx="4819" cy="4098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7620000" y="1524000"/>
            <a:ext cx="914400" cy="54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CMD Client(s)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7924800" y="200025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8218184" y="200025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7620000" y="5353050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7683086" y="6220063"/>
            <a:ext cx="733204" cy="4643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Data 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7543800" y="5276850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7467600" y="5200650"/>
            <a:ext cx="1142028" cy="495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</a:rPr>
              <a:t>Compression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thread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pool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9" name="Gerade Verbindung mit Pfeil 48"/>
          <p:cNvCxnSpPr>
            <a:stCxn id="48" idx="2"/>
            <a:endCxn id="46" idx="0"/>
          </p:cNvCxnSpPr>
          <p:nvPr/>
        </p:nvCxnSpPr>
        <p:spPr>
          <a:xfrm>
            <a:off x="8038614" y="5695950"/>
            <a:ext cx="11074" cy="52411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8421451" y="4827270"/>
            <a:ext cx="581337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H="1">
            <a:off x="8480944" y="5524500"/>
            <a:ext cx="507556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3848100" y="3029932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/>
              <a:t>BonnDAQ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instance</a:t>
            </a:r>
            <a:endParaRPr lang="en-US" sz="1600" b="1" dirty="0"/>
          </a:p>
        </p:txBody>
      </p:sp>
      <p:sp>
        <p:nvSpPr>
          <p:cNvPr id="51" name="Rechteck 50"/>
          <p:cNvSpPr/>
          <p:nvPr/>
        </p:nvSpPr>
        <p:spPr>
          <a:xfrm>
            <a:off x="242139" y="4950278"/>
            <a:ext cx="1104696" cy="3937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Thread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242139" y="5506628"/>
            <a:ext cx="1104696" cy="38989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Data </a:t>
            </a:r>
            <a:r>
              <a:rPr lang="de-DE" sz="1400" b="1" dirty="0" err="1" smtClean="0">
                <a:solidFill>
                  <a:schemeClr val="tx1"/>
                </a:solidFill>
              </a:rPr>
              <a:t>structure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53" name="Gerade Verbindung mit Pfeil 52"/>
          <p:cNvCxnSpPr/>
          <p:nvPr/>
        </p:nvCxnSpPr>
        <p:spPr>
          <a:xfrm>
            <a:off x="1548334" y="6272438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176734" y="5964661"/>
            <a:ext cx="1275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Write/Control</a:t>
            </a:r>
            <a:endParaRPr lang="en-US" sz="1400" b="1" dirty="0"/>
          </a:p>
        </p:txBody>
      </p:sp>
      <p:cxnSp>
        <p:nvCxnSpPr>
          <p:cNvPr id="55" name="Gerade Verbindung mit Pfeil 54"/>
          <p:cNvCxnSpPr/>
          <p:nvPr/>
        </p:nvCxnSpPr>
        <p:spPr>
          <a:xfrm>
            <a:off x="329134" y="6272438"/>
            <a:ext cx="990600" cy="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1472134" y="5968471"/>
            <a:ext cx="1046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Read/</a:t>
            </a:r>
            <a:r>
              <a:rPr lang="de-DE" sz="1400" b="1" dirty="0" err="1" smtClean="0"/>
              <a:t>React</a:t>
            </a:r>
            <a:endParaRPr lang="en-US" sz="1400" b="1" dirty="0"/>
          </a:p>
        </p:txBody>
      </p:sp>
      <p:sp>
        <p:nvSpPr>
          <p:cNvPr id="57" name="Rechteck 56"/>
          <p:cNvSpPr/>
          <p:nvPr/>
        </p:nvSpPr>
        <p:spPr>
          <a:xfrm>
            <a:off x="1483110" y="4950278"/>
            <a:ext cx="1102360" cy="39379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Socket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483110" y="5502728"/>
            <a:ext cx="1102360" cy="39378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File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14400" y="4488180"/>
            <a:ext cx="972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Legend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644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2828646"/>
            <a:ext cx="6285795" cy="3953154"/>
          </a:xfrm>
          <a:prstGeom prst="rect">
            <a:avLst/>
          </a:prstGeom>
        </p:spPr>
      </p:pic>
      <p:sp>
        <p:nvSpPr>
          <p:cNvPr id="64" name="Inhaltsplatzhalter 6"/>
          <p:cNvSpPr>
            <a:spLocks noGrp="1"/>
          </p:cNvSpPr>
          <p:nvPr>
            <p:ph sz="half" idx="1"/>
          </p:nvPr>
        </p:nvSpPr>
        <p:spPr>
          <a:xfrm>
            <a:off x="228600" y="980728"/>
            <a:ext cx="5486400" cy="5400600"/>
          </a:xfrm>
        </p:spPr>
        <p:txBody>
          <a:bodyPr/>
          <a:lstStyle/>
          <a:p>
            <a:r>
              <a:rPr lang="en-GB" sz="2200" dirty="0" smtClean="0"/>
              <a:t>DAQ Health module </a:t>
            </a:r>
            <a:r>
              <a:rPr lang="en-GB" sz="2200" dirty="0"/>
              <a:t>(python + CS-Studio)</a:t>
            </a:r>
          </a:p>
          <a:p>
            <a:pPr lvl="1"/>
            <a:r>
              <a:rPr lang="en-GB" sz="1800" dirty="0" smtClean="0"/>
              <a:t>Shows status of threads, filename, file size, </a:t>
            </a:r>
            <a:r>
              <a:rPr lang="en-GB" sz="1800" dirty="0"/>
              <a:t>connected clients (for live data</a:t>
            </a:r>
            <a:r>
              <a:rPr lang="en-GB" sz="1800" dirty="0" smtClean="0"/>
              <a:t>), </a:t>
            </a:r>
            <a:r>
              <a:rPr lang="en-GB" sz="1800" dirty="0"/>
              <a:t>buffer fill </a:t>
            </a:r>
            <a:r>
              <a:rPr lang="en-GB" sz="1800" dirty="0" smtClean="0"/>
              <a:t>status, error counts etc.</a:t>
            </a:r>
          </a:p>
          <a:p>
            <a:pPr lvl="1"/>
            <a:r>
              <a:rPr lang="en-GB" sz="1800" dirty="0" smtClean="0"/>
              <a:t>Creates EPICs server, requests DAQ status and publishes EPICS variables.</a:t>
            </a:r>
          </a:p>
          <a:p>
            <a:pPr lvl="1"/>
            <a:r>
              <a:rPr lang="en-GB" sz="1800" dirty="0" smtClean="0"/>
              <a:t>OPI display available</a:t>
            </a:r>
          </a:p>
          <a:p>
            <a:pPr lvl="1"/>
            <a:r>
              <a:rPr lang="en-GB" sz="1800" dirty="0"/>
              <a:t>Used in </a:t>
            </a:r>
            <a:r>
              <a:rPr lang="en-GB" sz="1800" dirty="0" smtClean="0"/>
              <a:t>2016 and 2017</a:t>
            </a:r>
          </a:p>
          <a:p>
            <a:pPr marL="457200" lvl="1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</a:t>
            </a:r>
            <a:r>
              <a:rPr lang="en-GB" sz="1800" dirty="0" err="1" smtClean="0"/>
              <a:t>testbeam</a:t>
            </a:r>
            <a:endParaRPr lang="en-GB" sz="18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BonnDAQ</a:t>
            </a:r>
            <a:r>
              <a:rPr lang="en-GB" dirty="0" smtClean="0"/>
              <a:t>: EPICS Integration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0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nhaltsplatzhalter 6"/>
          <p:cNvSpPr>
            <a:spLocks noGrp="1"/>
          </p:cNvSpPr>
          <p:nvPr>
            <p:ph sz="half" idx="1"/>
          </p:nvPr>
        </p:nvSpPr>
        <p:spPr>
          <a:xfrm>
            <a:off x="228601" y="980728"/>
            <a:ext cx="4542666" cy="4353272"/>
          </a:xfrm>
        </p:spPr>
        <p:txBody>
          <a:bodyPr/>
          <a:lstStyle/>
          <a:p>
            <a:r>
              <a:rPr lang="en-GB" sz="2200" dirty="0" smtClean="0"/>
              <a:t>DQM display (python + CS-Studio)</a:t>
            </a:r>
          </a:p>
          <a:p>
            <a:pPr lvl="1"/>
            <a:r>
              <a:rPr lang="en-GB" sz="1800" dirty="0" smtClean="0"/>
              <a:t>Uses </a:t>
            </a:r>
            <a:r>
              <a:rPr lang="en-GB" sz="1800" dirty="0" err="1" smtClean="0"/>
              <a:t>pyDepfetReader.TcpReader</a:t>
            </a:r>
            <a:endParaRPr lang="en-GB" sz="1800" dirty="0" smtClean="0"/>
          </a:p>
          <a:p>
            <a:pPr lvl="1"/>
            <a:r>
              <a:rPr lang="en-GB" sz="1800" dirty="0" smtClean="0"/>
              <a:t>Gets live data and calculates </a:t>
            </a:r>
            <a:r>
              <a:rPr lang="en-GB" sz="1800" dirty="0" smtClean="0"/>
              <a:t>histogram</a:t>
            </a:r>
            <a:endParaRPr lang="en-GB" sz="1800" dirty="0" smtClean="0"/>
          </a:p>
          <a:p>
            <a:pPr lvl="1"/>
            <a:r>
              <a:rPr lang="en-GB" sz="1800" dirty="0" smtClean="0"/>
              <a:t>Creates EPICs server and publishes results</a:t>
            </a:r>
          </a:p>
          <a:p>
            <a:pPr lvl="1"/>
            <a:r>
              <a:rPr lang="en-GB" sz="1800" dirty="0" smtClean="0"/>
              <a:t>OPI display available</a:t>
            </a:r>
          </a:p>
          <a:p>
            <a:pPr lvl="1"/>
            <a:r>
              <a:rPr lang="en-GB" sz="1800" dirty="0"/>
              <a:t>Used in </a:t>
            </a:r>
            <a:r>
              <a:rPr lang="en-GB" sz="1800" dirty="0" smtClean="0"/>
              <a:t>2016 and 2017 </a:t>
            </a:r>
            <a:r>
              <a:rPr lang="en-GB" sz="1800" dirty="0" err="1" smtClean="0"/>
              <a:t>testbeam</a:t>
            </a:r>
            <a:endParaRPr lang="en-GB" sz="1800" dirty="0"/>
          </a:p>
          <a:p>
            <a:pPr lvl="1"/>
            <a:r>
              <a:rPr lang="en-GB" sz="1800" dirty="0" smtClean="0"/>
              <a:t>~500 frames/sec</a:t>
            </a:r>
          </a:p>
          <a:p>
            <a:pPr lvl="2"/>
            <a:r>
              <a:rPr lang="en-GB" sz="1800" dirty="0" smtClean="0"/>
              <a:t>two PXD modules, single thread</a:t>
            </a:r>
          </a:p>
          <a:p>
            <a:pPr lvl="2"/>
            <a:r>
              <a:rPr lang="en-GB" sz="1800" dirty="0" smtClean="0"/>
              <a:t>~25 frames/sec for 40 </a:t>
            </a:r>
            <a:r>
              <a:rPr lang="en-GB" sz="1800" dirty="0" smtClean="0"/>
              <a:t>modules</a:t>
            </a:r>
            <a:endParaRPr lang="en-GB" dirty="0" smtClean="0"/>
          </a:p>
          <a:p>
            <a:pPr lvl="1"/>
            <a:r>
              <a:rPr lang="en-GB" dirty="0" smtClean="0"/>
              <a:t>Currently standalone. Not integrated in histogram archiver</a:t>
            </a:r>
            <a:endParaRPr lang="en-GB" dirty="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BonnDAQ</a:t>
            </a:r>
            <a:r>
              <a:rPr lang="en-GB" dirty="0" smtClean="0"/>
              <a:t>: EPICS Integration status</a:t>
            </a:r>
            <a:endParaRPr lang="en-GB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400"/>
            <a:ext cx="5105400" cy="403801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419600" y="51816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Currently available histograms:</a:t>
            </a:r>
          </a:p>
          <a:p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Seed signal, cluster signal, cluster size, common mode, cluster per frame,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sz="1800" b="1" dirty="0" err="1" smtClean="0">
                <a:solidFill>
                  <a:schemeClr val="tx2">
                    <a:lumMod val="75000"/>
                  </a:schemeClr>
                </a:solidFill>
              </a:rPr>
              <a:t>itmap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, Occupancy (1D)</a:t>
            </a: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Phase 2</a:t>
            </a:r>
          </a:p>
          <a:p>
            <a:r>
              <a:rPr lang="en-US" dirty="0" smtClean="0"/>
              <a:t>2 DHCs</a:t>
            </a:r>
          </a:p>
          <a:p>
            <a:pPr lvl="1"/>
            <a:r>
              <a:rPr lang="en-US" dirty="0" smtClean="0"/>
              <a:t>2 DHEs each</a:t>
            </a:r>
          </a:p>
          <a:p>
            <a:r>
              <a:rPr lang="en-US" dirty="0" smtClean="0"/>
              <a:t>16 DHPs total</a:t>
            </a:r>
          </a:p>
          <a:p>
            <a:r>
              <a:rPr lang="en-US" dirty="0"/>
              <a:t>Using </a:t>
            </a:r>
            <a:r>
              <a:rPr lang="en-US" dirty="0" err="1"/>
              <a:t>Gbit</a:t>
            </a:r>
            <a:r>
              <a:rPr lang="en-US" dirty="0"/>
              <a:t> Ethernet: </a:t>
            </a:r>
            <a:r>
              <a:rPr lang="en-US" dirty="0" smtClean="0"/>
              <a:t>200-250Hz </a:t>
            </a:r>
            <a:r>
              <a:rPr lang="en-US" dirty="0"/>
              <a:t>for pedestals</a:t>
            </a:r>
          </a:p>
          <a:p>
            <a:endParaRPr lang="en-US" dirty="0" smtClean="0"/>
          </a:p>
          <a:p>
            <a:r>
              <a:rPr lang="en-US" dirty="0" smtClean="0"/>
              <a:t>Planned: Unified </a:t>
            </a:r>
            <a:r>
              <a:rPr lang="en-US" dirty="0"/>
              <a:t>solution. </a:t>
            </a:r>
            <a:endParaRPr lang="en-US" dirty="0" smtClean="0"/>
          </a:p>
          <a:p>
            <a:r>
              <a:rPr lang="en-US" dirty="0" smtClean="0"/>
              <a:t>Fallback: One instance per DHC</a:t>
            </a:r>
          </a:p>
          <a:p>
            <a:r>
              <a:rPr lang="en-US" dirty="0" smtClean="0"/>
              <a:t>Max 250 MB/sec: Good SSD required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Phase 3</a:t>
            </a:r>
          </a:p>
          <a:p>
            <a:r>
              <a:rPr lang="en-US" dirty="0" smtClean="0"/>
              <a:t>8 </a:t>
            </a:r>
            <a:r>
              <a:rPr lang="en-US" dirty="0"/>
              <a:t>DHCs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DHEs </a:t>
            </a:r>
            <a:r>
              <a:rPr lang="en-US" dirty="0" smtClean="0"/>
              <a:t>each</a:t>
            </a:r>
          </a:p>
          <a:p>
            <a:r>
              <a:rPr lang="en-US" dirty="0" smtClean="0"/>
              <a:t>160 DHCs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Gbit</a:t>
            </a:r>
            <a:r>
              <a:rPr lang="en-US" dirty="0" smtClean="0"/>
              <a:t> Ethernet: 80-100Hz for pedestals</a:t>
            </a:r>
          </a:p>
          <a:p>
            <a:endParaRPr lang="en-US" dirty="0"/>
          </a:p>
          <a:p>
            <a:r>
              <a:rPr lang="en-US" dirty="0" smtClean="0"/>
              <a:t>Unified solution. One program connecting to all DHCs</a:t>
            </a:r>
          </a:p>
          <a:p>
            <a:endParaRPr lang="en-US" dirty="0"/>
          </a:p>
          <a:p>
            <a:r>
              <a:rPr lang="en-US" dirty="0"/>
              <a:t>Max </a:t>
            </a:r>
            <a:r>
              <a:rPr lang="en-US" dirty="0" smtClean="0"/>
              <a:t>1 GB/sec</a:t>
            </a:r>
            <a:r>
              <a:rPr lang="en-US" dirty="0"/>
              <a:t>: </a:t>
            </a:r>
            <a:r>
              <a:rPr lang="en-US" dirty="0" smtClean="0"/>
              <a:t>Enterprise storage required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BonnDAQ</a:t>
            </a:r>
            <a:r>
              <a:rPr lang="en-US" dirty="0" smtClean="0"/>
              <a:t> at Phase 2 and 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95300" y="1143000"/>
            <a:ext cx="9066212" cy="2372072"/>
          </a:xfrm>
        </p:spPr>
        <p:txBody>
          <a:bodyPr/>
          <a:lstStyle/>
          <a:p>
            <a:r>
              <a:rPr lang="en-US" dirty="0" smtClean="0"/>
              <a:t>Data per Scan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Data estimates</a:t>
            </a:r>
            <a:endParaRPr lang="en-US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176171"/>
              </p:ext>
            </p:extLst>
          </p:nvPr>
        </p:nvGraphicFramePr>
        <p:xfrm>
          <a:off x="609600" y="1651000"/>
          <a:ext cx="883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Strong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Pedestal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r>
                        <a:rPr lang="en-US" baseline="0" dirty="0" smtClean="0"/>
                        <a:t>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0.008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</a:t>
                      </a:r>
                      <a:r>
                        <a:rPr lang="en-US" baseline="0" dirty="0" smtClean="0"/>
                        <a:t>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GB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(0.1GB)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r>
                        <a:rPr lang="en-US" baseline="0" dirty="0" smtClean="0"/>
                        <a:t>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0.0001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ADC curve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(8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GB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 GB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78688"/>
              </p:ext>
            </p:extLst>
          </p:nvPr>
        </p:nvGraphicFramePr>
        <p:xfrm>
          <a:off x="609600" y="4038600"/>
          <a:ext cx="883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Strong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Pedestal x 6000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r>
                        <a:rPr lang="en-US" baseline="0" dirty="0" smtClean="0"/>
                        <a:t> 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0.84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0.048 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Offset x 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 TB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~80 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8 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0.004 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Delays x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(0.01TB)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r>
                        <a:rPr lang="en-US" baseline="0" dirty="0" smtClean="0"/>
                        <a:t> 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0.00001 TB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ADC curve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(20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T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TB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 TB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Inhaltsplatzhalter 7"/>
          <p:cNvSpPr txBox="1">
            <a:spLocks/>
          </p:cNvSpPr>
          <p:nvPr/>
        </p:nvSpPr>
        <p:spPr>
          <a:xfrm>
            <a:off x="495300" y="3571528"/>
            <a:ext cx="9066212" cy="23720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Data for Belle 2 lifetime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3124200" y="5966936"/>
            <a:ext cx="62192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 </a:t>
            </a:r>
            <a:r>
              <a:rPr lang="en-US" sz="1400" dirty="0" smtClean="0"/>
              <a:t>Single Setting, all ADCs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** </a:t>
            </a:r>
            <a:r>
              <a:rPr lang="en-US" sz="1400" dirty="0" smtClean="0"/>
              <a:t>Assuming 50 Scans during lifetime with </a:t>
            </a:r>
            <a:r>
              <a:rPr lang="en-US" sz="1400" dirty="0" err="1" smtClean="0"/>
              <a:t>RefIn</a:t>
            </a:r>
            <a:r>
              <a:rPr lang="en-US" sz="1400" dirty="0" smtClean="0"/>
              <a:t>/</a:t>
            </a:r>
            <a:r>
              <a:rPr lang="en-US" sz="1400" dirty="0" err="1" smtClean="0"/>
              <a:t>AmpLow</a:t>
            </a:r>
            <a:r>
              <a:rPr lang="en-US" sz="1400" dirty="0" smtClean="0"/>
              <a:t>, </a:t>
            </a:r>
            <a:r>
              <a:rPr lang="en-US" sz="1400" dirty="0" err="1" smtClean="0"/>
              <a:t>IPSource</a:t>
            </a:r>
            <a:r>
              <a:rPr lang="en-US" sz="1400" dirty="0" smtClean="0"/>
              <a:t>/IPSource2, 5 values for each setting (2 * 5 * 5 measurements), scan over all channels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00075" y="5966936"/>
            <a:ext cx="2390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</a:rPr>
              <a:t>BonnDAQ</a:t>
            </a:r>
            <a:r>
              <a:rPr lang="en-US" sz="1600" b="1" dirty="0" smtClean="0">
                <a:solidFill>
                  <a:srgbClr val="FF0000"/>
                </a:solidFill>
              </a:rPr>
              <a:t> compression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3" name="Gerade Verbindung mit Pfeil 2"/>
          <p:cNvCxnSpPr/>
          <p:nvPr/>
        </p:nvCxnSpPr>
        <p:spPr>
          <a:xfrm flipH="1">
            <a:off x="2590800" y="5867400"/>
            <a:ext cx="609600" cy="268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990850" y="990600"/>
            <a:ext cx="89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Raw</a:t>
            </a:r>
            <a:endParaRPr lang="en-US" sz="1800" dirty="0"/>
          </a:p>
        </p:txBody>
      </p:sp>
      <p:sp>
        <p:nvSpPr>
          <p:cNvPr id="15" name="Textfeld 14"/>
          <p:cNvSpPr txBox="1"/>
          <p:nvPr/>
        </p:nvSpPr>
        <p:spPr>
          <a:xfrm>
            <a:off x="4267200" y="99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Processed</a:t>
            </a:r>
            <a:endParaRPr lang="en-US" sz="1800" dirty="0"/>
          </a:p>
        </p:txBody>
      </p:sp>
      <p:sp>
        <p:nvSpPr>
          <p:cNvPr id="16" name="Textfeld 15"/>
          <p:cNvSpPr txBox="1"/>
          <p:nvPr/>
        </p:nvSpPr>
        <p:spPr>
          <a:xfrm>
            <a:off x="5943600" y="99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Results and quality</a:t>
            </a:r>
            <a:endParaRPr lang="en-US" sz="1800" dirty="0"/>
          </a:p>
        </p:txBody>
      </p:sp>
      <p:sp>
        <p:nvSpPr>
          <p:cNvPr id="17" name="Textfeld 16"/>
          <p:cNvSpPr txBox="1"/>
          <p:nvPr/>
        </p:nvSpPr>
        <p:spPr>
          <a:xfrm>
            <a:off x="7791450" y="990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Results only</a:t>
            </a:r>
            <a:endParaRPr lang="en-US" sz="1800" dirty="0"/>
          </a:p>
        </p:txBody>
      </p:sp>
      <p:cxnSp>
        <p:nvCxnSpPr>
          <p:cNvPr id="19" name="Gerade Verbindung mit Pfeil 18"/>
          <p:cNvCxnSpPr>
            <a:stCxn id="14" idx="2"/>
          </p:cNvCxnSpPr>
          <p:nvPr/>
        </p:nvCxnSpPr>
        <p:spPr>
          <a:xfrm flipH="1">
            <a:off x="3276600" y="1359932"/>
            <a:ext cx="161925" cy="276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4724400" y="1371600"/>
            <a:ext cx="161925" cy="276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>
            <a:off x="8381999" y="1382076"/>
            <a:ext cx="161925" cy="276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6781800" y="1371600"/>
            <a:ext cx="161925" cy="2769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2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625280" cy="5181600"/>
          </a:xfrm>
        </p:spPr>
        <p:txBody>
          <a:bodyPr/>
          <a:lstStyle/>
          <a:p>
            <a:r>
              <a:rPr lang="en-US" sz="2000" dirty="0"/>
              <a:t>Server:</a:t>
            </a:r>
          </a:p>
          <a:p>
            <a:pPr lvl="1"/>
            <a:r>
              <a:rPr lang="en-US" sz="1800" dirty="0" smtClean="0"/>
              <a:t>8+1   </a:t>
            </a:r>
            <a:r>
              <a:rPr lang="en-US" sz="1800" dirty="0"/>
              <a:t>1Gbit Ethernet for DHC and User</a:t>
            </a:r>
          </a:p>
          <a:p>
            <a:pPr lvl="1"/>
            <a:r>
              <a:rPr lang="en-US" sz="1800" dirty="0" smtClean="0"/>
              <a:t>2    </a:t>
            </a:r>
            <a:r>
              <a:rPr lang="en-US" sz="1800" dirty="0"/>
              <a:t>10Gbit Ethernet for </a:t>
            </a:r>
            <a:r>
              <a:rPr lang="en-US" sz="1800" dirty="0" smtClean="0"/>
              <a:t>Raid/User</a:t>
            </a:r>
            <a:endParaRPr lang="en-US" sz="1800" dirty="0"/>
          </a:p>
          <a:p>
            <a:pPr lvl="1"/>
            <a:r>
              <a:rPr lang="en-US" sz="1800" dirty="0" smtClean="0"/>
              <a:t>2 * 12 Core CPU</a:t>
            </a:r>
            <a:endParaRPr lang="en-US" sz="1800" dirty="0"/>
          </a:p>
          <a:p>
            <a:pPr lvl="1"/>
            <a:r>
              <a:rPr lang="en-US" sz="1800" dirty="0" smtClean="0"/>
              <a:t>8*8 GB RAM CPU</a:t>
            </a:r>
          </a:p>
          <a:p>
            <a:pPr lvl="1"/>
            <a:r>
              <a:rPr lang="en-US" sz="1800" u="sng" dirty="0" smtClean="0"/>
              <a:t>Est. price: 10K</a:t>
            </a:r>
            <a:r>
              <a:rPr lang="en-US" sz="1800" dirty="0" smtClean="0"/>
              <a:t> (24 Core, 3GHz, 64 GB RAM)</a:t>
            </a:r>
          </a:p>
          <a:p>
            <a:endParaRPr lang="en-US" sz="2000" dirty="0" smtClean="0"/>
          </a:p>
          <a:p>
            <a:r>
              <a:rPr lang="en-US" sz="2000" dirty="0" smtClean="0"/>
              <a:t>Fallback solution (Redundancy):</a:t>
            </a:r>
          </a:p>
          <a:p>
            <a:pPr lvl="1"/>
            <a:r>
              <a:rPr lang="en-US" sz="1800" dirty="0" smtClean="0"/>
              <a:t>Powerful lab PC (800 Euro)</a:t>
            </a:r>
          </a:p>
          <a:p>
            <a:pPr lvl="1"/>
            <a:r>
              <a:rPr lang="en-US" sz="1800" dirty="0" smtClean="0"/>
              <a:t>9  1Gbit </a:t>
            </a:r>
            <a:r>
              <a:rPr lang="en-US" sz="1800" dirty="0"/>
              <a:t>Ethernet </a:t>
            </a:r>
            <a:r>
              <a:rPr lang="en-US" sz="1800" dirty="0" smtClean="0"/>
              <a:t>for </a:t>
            </a:r>
            <a:r>
              <a:rPr lang="en-US" sz="1800" dirty="0"/>
              <a:t>DHC and </a:t>
            </a:r>
            <a:r>
              <a:rPr lang="en-US" sz="1800" dirty="0" smtClean="0"/>
              <a:t>User (400 Euro)</a:t>
            </a:r>
          </a:p>
          <a:p>
            <a:pPr lvl="1"/>
            <a:r>
              <a:rPr lang="en-US" sz="1800" dirty="0" smtClean="0"/>
              <a:t>1 TB SSD  (400 Euro)</a:t>
            </a:r>
          </a:p>
          <a:p>
            <a:pPr lvl="1"/>
            <a:r>
              <a:rPr lang="en-US" sz="1800" dirty="0" smtClean="0"/>
              <a:t>&lt;2000 </a:t>
            </a:r>
            <a:r>
              <a:rPr lang="en-US" sz="1800" dirty="0" smtClean="0"/>
              <a:t>Euro</a:t>
            </a:r>
            <a:endParaRPr lang="en-US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5025008" y="980728"/>
            <a:ext cx="4652392" cy="5496272"/>
          </a:xfrm>
        </p:spPr>
        <p:txBody>
          <a:bodyPr/>
          <a:lstStyle/>
          <a:p>
            <a:r>
              <a:rPr lang="en-US" sz="2000" dirty="0" smtClean="0"/>
              <a:t>Storage:</a:t>
            </a:r>
          </a:p>
          <a:p>
            <a:pPr lvl="1"/>
            <a:r>
              <a:rPr lang="en-US" sz="1800" dirty="0" smtClean="0"/>
              <a:t>Discs: 50-60euro/TB </a:t>
            </a:r>
          </a:p>
          <a:p>
            <a:pPr lvl="1"/>
            <a:r>
              <a:rPr lang="en-US" sz="1800" dirty="0" smtClean="0"/>
              <a:t>Depending on Size: 5-10K for server</a:t>
            </a:r>
          </a:p>
          <a:p>
            <a:pPr lvl="1"/>
            <a:r>
              <a:rPr lang="en-US" sz="1800" u="sng" dirty="0" smtClean="0"/>
              <a:t>~ 20K for 200TB</a:t>
            </a:r>
            <a:endParaRPr lang="en-US" sz="1800" u="sng" dirty="0"/>
          </a:p>
          <a:p>
            <a:pPr lvl="1"/>
            <a:r>
              <a:rPr lang="en-US" sz="1800" b="1" u="sng" dirty="0" smtClean="0"/>
              <a:t>Not certain about the price</a:t>
            </a:r>
          </a:p>
          <a:p>
            <a:pPr marL="457200" lvl="1" indent="0">
              <a:buNone/>
            </a:pPr>
            <a:endParaRPr lang="en-US" sz="1800" b="1" u="sng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If only “small” storage: Single Server?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luetticke@physik.uni-bonn.de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Cost estimates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ab_uni_bonn_24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66">
            <a:alpha val="10000"/>
          </a:srgbClr>
        </a:solidFill>
        <a:ln w="1905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SiLab_uni_bonn_24pt</Template>
  <TotalTime>0</TotalTime>
  <Words>1937</Words>
  <Application>Microsoft Office PowerPoint</Application>
  <PresentationFormat>A4-Papier (210x297 mm)</PresentationFormat>
  <Paragraphs>423</Paragraphs>
  <Slides>19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SiLab_uni_bonn_24pt</vt:lpstr>
      <vt:lpstr>Status of BonnDAQ </vt:lpstr>
      <vt:lpstr>Simplified Belle 2 DAQ </vt:lpstr>
      <vt:lpstr>BonnDAQ in Belle II</vt:lpstr>
      <vt:lpstr>Structure of BonnDAQ (05/2017)</vt:lpstr>
      <vt:lpstr>BonnDAQ: EPICS Integration status</vt:lpstr>
      <vt:lpstr>BonnDAQ: EPICS Integration status</vt:lpstr>
      <vt:lpstr>BonnDAQ at Phase 2 and Phase 3</vt:lpstr>
      <vt:lpstr>Reminder: Data estimates</vt:lpstr>
      <vt:lpstr>Reminder: Cost estimates</vt:lpstr>
      <vt:lpstr>Things to be done </vt:lpstr>
      <vt:lpstr>Open Questions</vt:lpstr>
      <vt:lpstr>Conclusion</vt:lpstr>
      <vt:lpstr>BACkup</vt:lpstr>
      <vt:lpstr>BonnDAQ and pyDepfetReader Data checks </vt:lpstr>
      <vt:lpstr>BonnDAQ Commandline options</vt:lpstr>
      <vt:lpstr>Logfile format</vt:lpstr>
      <vt:lpstr>BonnDAQ for Belle II</vt:lpstr>
      <vt:lpstr>Data Estimates for calibration </vt:lpstr>
      <vt:lpstr>Data Estimates cont’d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Lütticke</dc:creator>
  <cp:lastModifiedBy>Florian Lütticke</cp:lastModifiedBy>
  <cp:revision>343</cp:revision>
  <dcterms:created xsi:type="dcterms:W3CDTF">2016-02-03T12:40:16Z</dcterms:created>
  <dcterms:modified xsi:type="dcterms:W3CDTF">2017-05-30T08:05:23Z</dcterms:modified>
</cp:coreProperties>
</file>