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5" r:id="rId5"/>
  </p:sldMasterIdLst>
  <p:notesMasterIdLst>
    <p:notesMasterId r:id="rId15"/>
  </p:notesMasterIdLst>
  <p:handoutMasterIdLst>
    <p:handoutMasterId r:id="rId16"/>
  </p:handoutMasterIdLst>
  <p:sldIdLst>
    <p:sldId id="260" r:id="rId6"/>
    <p:sldId id="298" r:id="rId7"/>
    <p:sldId id="294" r:id="rId8"/>
    <p:sldId id="293" r:id="rId9"/>
    <p:sldId id="292" r:id="rId10"/>
    <p:sldId id="295" r:id="rId11"/>
    <p:sldId id="296" r:id="rId12"/>
    <p:sldId id="297" r:id="rId13"/>
    <p:sldId id="299" r:id="rId14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E80"/>
    <a:srgbClr val="FFFF66"/>
    <a:srgbClr val="646464"/>
    <a:srgbClr val="009682"/>
    <a:srgbClr val="32A189"/>
    <a:srgbClr val="5A6EB4"/>
    <a:srgbClr val="50AAE6"/>
    <a:srgbClr val="A00078"/>
    <a:srgbClr val="A01E28"/>
    <a:srgbClr val="A08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4" autoAdjust="0"/>
    <p:restoredTop sz="91212" autoAdjust="0"/>
  </p:normalViewPr>
  <p:slideViewPr>
    <p:cSldViewPr>
      <p:cViewPr varScale="1">
        <p:scale>
          <a:sx n="75" d="100"/>
          <a:sy n="75" d="100"/>
        </p:scale>
        <p:origin x="10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>
      <p:cViewPr>
        <p:scale>
          <a:sx n="100" d="100"/>
          <a:sy n="100" d="100"/>
        </p:scale>
        <p:origin x="-1650" y="72"/>
      </p:cViewPr>
      <p:guideLst>
        <p:guide orient="horz" pos="3126"/>
        <p:guide pos="2141"/>
      </p:guideLst>
    </p:cSldViewPr>
  </p:notesViewPr>
  <p:gridSpacing cx="76330" cy="7633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KIT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44" y="117208"/>
            <a:ext cx="1071578" cy="7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99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D630CB-DB41-4475-AE04-E9463A4441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0296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2948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7348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918853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DD4B50-344F-4A0B-B1F1-C91C0D7D7CE0}" type="slidenum">
              <a:rPr lang="en-US" altLang="de-DE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de-DE" sz="1300">
              <a:latin typeface="Times New Roman" panose="02020603050405020304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9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F3551C-0DFE-4380-B816-606BCD15FE8D}" type="slidenum">
              <a:rPr lang="en-US" altLang="de-DE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de-DE" sz="1300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2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9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64530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:\Dokumentation\KIT Bilder\Bilderwelten\rgb_nr01.jpg"/>
          <p:cNvPicPr>
            <a:picLocks noChangeAspect="1" noChangeArrowheads="1"/>
          </p:cNvPicPr>
          <p:nvPr userDrawn="1"/>
        </p:nvPicPr>
        <p:blipFill>
          <a:blip r:embed="rId2" cstate="print"/>
          <a:srcRect l="18918" r="1267" b="31250"/>
          <a:stretch>
            <a:fillRect/>
          </a:stretch>
        </p:blipFill>
        <p:spPr bwMode="auto">
          <a:xfrm>
            <a:off x="71412" y="1043030"/>
            <a:ext cx="9001188" cy="5814970"/>
          </a:xfrm>
          <a:prstGeom prst="rect">
            <a:avLst/>
          </a:prstGeom>
          <a:noFill/>
        </p:spPr>
      </p:pic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38748" y="6475434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DE" sz="800" dirty="0"/>
              <a:t>KIT – Universität des Landes Baden-Württemberg und</a:t>
            </a:r>
          </a:p>
          <a:p>
            <a:r>
              <a:rPr lang="de-DE" sz="800" dirty="0"/>
              <a:t>nationales </a:t>
            </a:r>
            <a:r>
              <a:rPr lang="de-DE" sz="800" dirty="0" smtClean="0"/>
              <a:t>Forschungszentrum </a:t>
            </a:r>
            <a:r>
              <a:rPr lang="de-DE" sz="800" dirty="0"/>
              <a:t>in der Helmholtz-Gemeinschaft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277738" y="6487500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600" b="1" dirty="0">
                <a:solidFill>
                  <a:schemeClr val="bg1"/>
                </a:solidFill>
              </a:rPr>
              <a:t>www.kit.edu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35"/>
            <a:ext cx="8389937" cy="64928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47"/>
            <a:ext cx="8370888" cy="62071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0" name="Picture 11" descr="KIT-Logo-rgb_d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67823" cy="21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8953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94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45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941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19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109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80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75688" y="6453188"/>
            <a:ext cx="433387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4D75E0F-2AA7-472A-BA92-4FD557B2C55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661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75688" y="6453188"/>
            <a:ext cx="433387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2654AA5-EAFF-474E-8CF9-999FFA0463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113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onboth\Pictures\Bilderwelten\rgb_nr2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7" t="24524" r="2021" b="36329"/>
          <a:stretch/>
        </p:blipFill>
        <p:spPr bwMode="auto">
          <a:xfrm>
            <a:off x="0" y="3356992"/>
            <a:ext cx="9144000" cy="32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" y="-12700"/>
            <a:ext cx="9144000" cy="68707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44096" y="6475414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smtClean="0">
                <a:solidFill>
                  <a:srgbClr val="000000"/>
                </a:solidFill>
              </a:rPr>
              <a:t>KIT – Die Forschungsuniversität in der Helmholtz-Gemeinschaft</a:t>
            </a:r>
          </a:p>
          <a:p>
            <a:endParaRPr lang="de-DE" sz="800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067183" y="6497639"/>
            <a:ext cx="172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097" y="1268414"/>
            <a:ext cx="8389937" cy="649287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2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5683" y="2232026"/>
            <a:ext cx="8370888" cy="62071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6835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  <a:lvl2pPr>
              <a:defRPr sz="1200"/>
            </a:lvl2pPr>
          </a:lstStyle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2817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67360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9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r>
              <a:rPr lang="de-DE" sz="900" dirty="0" smtClean="0"/>
              <a:t>…</a:t>
            </a:r>
            <a:endParaRPr lang="de-DE" sz="90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53188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712F7C11-687B-4130-A395-20A4F279E4E6}" type="slidenum">
              <a:rPr lang="de-DE" sz="900" b="1"/>
              <a:pPr>
                <a:spcBef>
                  <a:spcPct val="50000"/>
                </a:spcBef>
              </a:pPr>
              <a:t>‹Nr.›</a:t>
            </a:fld>
            <a:endParaRPr lang="de-DE" sz="900" b="1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54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endParaRPr lang="de-DE" altLang="de-DE" dirty="0" smtClean="0"/>
          </a:p>
        </p:txBody>
      </p:sp>
      <p:sp>
        <p:nvSpPr>
          <p:cNvPr id="2" name="Rechteck 1"/>
          <p:cNvSpPr/>
          <p:nvPr userDrawn="1"/>
        </p:nvSpPr>
        <p:spPr>
          <a:xfrm>
            <a:off x="0" y="0"/>
            <a:ext cx="9144000" cy="452130"/>
          </a:xfrm>
          <a:prstGeom prst="rect">
            <a:avLst/>
          </a:prstGeom>
          <a:solidFill>
            <a:srgbClr val="64646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170" y="70480"/>
            <a:ext cx="765201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pic>
        <p:nvPicPr>
          <p:cNvPr id="8195" name="Picture 3" descr="C:\Users\ivan\Desktop\ADLDesigns\KITLogoGrey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" y="146033"/>
            <a:ext cx="491287" cy="22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ivan\Desktop\ADLDesigns\ADL_Logo3v0_100216_white_grey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70" y="99638"/>
            <a:ext cx="722935" cy="2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rade Verbindung 14"/>
          <p:cNvCxnSpPr/>
          <p:nvPr userDrawn="1"/>
        </p:nvCxnSpPr>
        <p:spPr bwMode="auto">
          <a:xfrm flipH="1">
            <a:off x="686970" y="375800"/>
            <a:ext cx="7625200" cy="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5" r:id="rId3"/>
    <p:sldLayoutId id="2147483666" r:id="rId4"/>
    <p:sldLayoutId id="2147483767" r:id="rId5"/>
    <p:sldLayoutId id="2147483768" r:id="rId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0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1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4" y="6453189"/>
            <a:ext cx="32543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712F7C11-687B-4130-A395-20A4F279E4E6}" type="slidenum">
              <a:rPr lang="de-DE" sz="900" b="1"/>
              <a:pPr>
                <a:spcBef>
                  <a:spcPct val="50000"/>
                </a:spcBef>
              </a:pPr>
              <a:t>‹Nr.›</a:t>
            </a:fld>
            <a:endParaRPr lang="de-DE" sz="900" b="1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64090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3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low</a:t>
            </a:r>
            <a:r>
              <a:rPr lang="de-DE" dirty="0"/>
              <a:t>-</a:t>
            </a:r>
            <a:r>
              <a:rPr lang="de-DE" dirty="0" smtClean="0"/>
              <a:t>power DCD </a:t>
            </a:r>
            <a:r>
              <a:rPr lang="de-DE" dirty="0" err="1" smtClean="0"/>
              <a:t>chip</a:t>
            </a:r>
            <a:r>
              <a:rPr lang="de-DE" dirty="0" smtClean="0"/>
              <a:t> - DCDC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Ivan Peric, Roberto Blanco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6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Reticle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 bwMode="auto">
          <a:xfrm>
            <a:off x="1143000" y="1828800"/>
            <a:ext cx="5334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DCDI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828800" y="1828800"/>
            <a:ext cx="5334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DCDIII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514600" y="1828800"/>
            <a:ext cx="5334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DCDII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143000" y="2971800"/>
            <a:ext cx="5334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logo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828800" y="2971800"/>
            <a:ext cx="533400" cy="9906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DCDIII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2514600" y="2971800"/>
            <a:ext cx="5334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DCDC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1143000" y="4114800"/>
            <a:ext cx="5334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DCDEI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828800" y="4114800"/>
            <a:ext cx="5334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DCDEII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2514600" y="4114800"/>
            <a:ext cx="5334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DCDEC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143000" y="685800"/>
            <a:ext cx="19050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3200400" y="1828800"/>
            <a:ext cx="9906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3200400" y="685800"/>
            <a:ext cx="9906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200400" y="2971800"/>
            <a:ext cx="9906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3200400" y="4114800"/>
            <a:ext cx="9906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4343400" y="1828800"/>
            <a:ext cx="9906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4343400" y="685800"/>
            <a:ext cx="9906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4343400" y="2971800"/>
            <a:ext cx="9906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4343400" y="4114800"/>
            <a:ext cx="9906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2362200" y="685800"/>
            <a:ext cx="1524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1676400" y="685800"/>
            <a:ext cx="1524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990600" y="563418"/>
            <a:ext cx="4495800" cy="469438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 flipH="1">
            <a:off x="2892740" y="3810650"/>
            <a:ext cx="38928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flipH="1">
            <a:off x="2892740" y="3810650"/>
            <a:ext cx="3892830" cy="457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28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DCDC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91900"/>
          </a:xfrm>
        </p:spPr>
        <p:txBody>
          <a:bodyPr/>
          <a:lstStyle/>
          <a:p>
            <a:r>
              <a:rPr lang="en-US" sz="1600" dirty="0" smtClean="0"/>
              <a:t>DCDC chip is based on capacitive SAR ADC</a:t>
            </a:r>
          </a:p>
          <a:p>
            <a:r>
              <a:rPr lang="en-US" sz="1600" dirty="0"/>
              <a:t>Front end is the same as for DCDB4.2</a:t>
            </a:r>
          </a:p>
          <a:p>
            <a:r>
              <a:rPr lang="en-US" sz="1600" dirty="0"/>
              <a:t>DCDC is fully compatible (pins, configuration, readout) with DCDB4.2</a:t>
            </a:r>
          </a:p>
          <a:p>
            <a:r>
              <a:rPr lang="en-US" sz="1600" dirty="0"/>
              <a:t>Several DAC settings are different (only three DAC settings needed for analog part of ADC)</a:t>
            </a:r>
          </a:p>
          <a:p>
            <a:r>
              <a:rPr lang="en-US" sz="1600" dirty="0"/>
              <a:t>No </a:t>
            </a:r>
            <a:r>
              <a:rPr lang="en-US" sz="1600" dirty="0" err="1"/>
              <a:t>RefIn</a:t>
            </a:r>
            <a:r>
              <a:rPr lang="en-US" sz="1600" dirty="0"/>
              <a:t> current </a:t>
            </a:r>
            <a:r>
              <a:rPr lang="en-US" sz="1600" dirty="0" smtClean="0"/>
              <a:t>consumption (used as threshold)</a:t>
            </a:r>
            <a:endParaRPr lang="en-US" sz="1600" dirty="0"/>
          </a:p>
          <a:p>
            <a:r>
              <a:rPr lang="en-US" sz="1600" dirty="0" smtClean="0"/>
              <a:t>Radiation </a:t>
            </a:r>
            <a:r>
              <a:rPr lang="en-US" sz="1600" dirty="0"/>
              <a:t>tolerant </a:t>
            </a:r>
            <a:r>
              <a:rPr lang="en-US" sz="1600" dirty="0" smtClean="0"/>
              <a:t>design</a:t>
            </a:r>
          </a:p>
          <a:p>
            <a:r>
              <a:rPr lang="en-US" sz="1600" dirty="0" smtClean="0"/>
              <a:t>It was measured on probe station with PC22</a:t>
            </a:r>
          </a:p>
          <a:p>
            <a:r>
              <a:rPr lang="en-US" sz="1600" dirty="0" smtClean="0"/>
              <a:t>Measurement frequency was between 100MHz and 320MHz</a:t>
            </a:r>
          </a:p>
          <a:p>
            <a:r>
              <a:rPr lang="en-US" sz="1600" dirty="0" smtClean="0"/>
              <a:t>Analog power consumption 75mA (where DCDBv2 has 300mA)</a:t>
            </a:r>
          </a:p>
          <a:p>
            <a:r>
              <a:rPr lang="en-US" sz="1600" dirty="0" smtClean="0"/>
              <a:t>Power consumption per chip about 350mW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27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DCDC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91900"/>
          </a:xfrm>
        </p:spPr>
        <p:txBody>
          <a:bodyPr/>
          <a:lstStyle/>
          <a:p>
            <a:r>
              <a:rPr lang="en-US" sz="1600" dirty="0" smtClean="0"/>
              <a:t>Measurement with Heidelberg PC with SPARTAN FPGA – good linearity – 100MHz</a:t>
            </a:r>
          </a:p>
          <a:p>
            <a:endParaRPr lang="en-US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0" y="1978730"/>
            <a:ext cx="6701440" cy="41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DCDC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91900"/>
          </a:xfrm>
        </p:spPr>
        <p:txBody>
          <a:bodyPr/>
          <a:lstStyle/>
          <a:p>
            <a:r>
              <a:rPr lang="en-US" sz="1600" dirty="0"/>
              <a:t>Measurement with </a:t>
            </a:r>
            <a:r>
              <a:rPr lang="en-US" sz="1600" dirty="0" smtClean="0"/>
              <a:t>PTSL PC22 </a:t>
            </a:r>
            <a:r>
              <a:rPr lang="en-US" sz="1600" dirty="0"/>
              <a:t>with </a:t>
            </a:r>
            <a:r>
              <a:rPr lang="en-US" sz="1600" dirty="0" smtClean="0"/>
              <a:t>faster NEXYS </a:t>
            </a:r>
            <a:r>
              <a:rPr lang="en-US" sz="1600" dirty="0"/>
              <a:t>FPGA – </a:t>
            </a:r>
            <a:r>
              <a:rPr lang="en-US" sz="1600" dirty="0" smtClean="0"/>
              <a:t>320MHz</a:t>
            </a:r>
            <a:endParaRPr lang="en-US" sz="1600" dirty="0"/>
          </a:p>
          <a:p>
            <a:r>
              <a:rPr lang="en-US" sz="1600" dirty="0" smtClean="0"/>
              <a:t>Nonlinearity is probably caused by the contact problems – not an issue of DCD and </a:t>
            </a:r>
            <a:r>
              <a:rPr lang="en-US" sz="1600" dirty="0" smtClean="0"/>
              <a:t>speed</a:t>
            </a:r>
            <a:endParaRPr lang="en-US" sz="1600" dirty="0" smtClean="0"/>
          </a:p>
          <a:p>
            <a:r>
              <a:rPr lang="en-US" sz="1600" dirty="0" smtClean="0"/>
              <a:t>PC22 shows nonlinearities even at frequencies where Heidelberg PC makes nice linear ADC lines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0" y="2689657"/>
            <a:ext cx="5945940" cy="371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20C0A6C-AC85-4171-8923-14EA5BA52B28}" type="slidenum">
              <a:rPr lang="de-DE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400"/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 flipV="1">
            <a:off x="4787900" y="2997200"/>
            <a:ext cx="792163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4643438" y="3573463"/>
            <a:ext cx="792162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1692275" y="2276475"/>
            <a:ext cx="1150938" cy="1296988"/>
          </a:xfrm>
          <a:prstGeom prst="rect">
            <a:avLst/>
          </a:prstGeom>
          <a:solidFill>
            <a:srgbClr val="FFFF66"/>
          </a:solidFill>
          <a:ln w="222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DAC</a:t>
            </a:r>
          </a:p>
        </p:txBody>
      </p:sp>
      <p:sp>
        <p:nvSpPr>
          <p:cNvPr id="26632" name="AutoShape 7"/>
          <p:cNvSpPr>
            <a:spLocks noChangeArrowheads="1"/>
          </p:cNvSpPr>
          <p:nvPr/>
        </p:nvSpPr>
        <p:spPr bwMode="auto">
          <a:xfrm rot="5400000">
            <a:off x="3491706" y="2493169"/>
            <a:ext cx="719138" cy="4318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222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rot="10800000" vert="eaVert"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K</a:t>
            </a:r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2843213" y="2924175"/>
            <a:ext cx="7921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3348038" y="1700213"/>
            <a:ext cx="0" cy="7921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3348038" y="24923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4067175" y="2708275"/>
            <a:ext cx="431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Oval 12"/>
          <p:cNvSpPr>
            <a:spLocks noChangeArrowheads="1"/>
          </p:cNvSpPr>
          <p:nvPr/>
        </p:nvSpPr>
        <p:spPr bwMode="auto">
          <a:xfrm>
            <a:off x="3492500" y="2852738"/>
            <a:ext cx="142875" cy="144462"/>
          </a:xfrm>
          <a:prstGeom prst="ellipse">
            <a:avLst/>
          </a:prstGeom>
          <a:solidFill>
            <a:srgbClr val="FBFE80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6638" name="Line 70"/>
          <p:cNvSpPr>
            <a:spLocks noChangeShapeType="1"/>
          </p:cNvSpPr>
          <p:nvPr/>
        </p:nvSpPr>
        <p:spPr bwMode="auto">
          <a:xfrm>
            <a:off x="900113" y="2924175"/>
            <a:ext cx="7921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71"/>
          <p:cNvSpPr txBox="1">
            <a:spLocks noChangeArrowheads="1"/>
          </p:cNvSpPr>
          <p:nvPr/>
        </p:nvSpPr>
        <p:spPr bwMode="auto">
          <a:xfrm>
            <a:off x="3348038" y="1773238"/>
            <a:ext cx="396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Tahoma" panose="020B0604030504040204" pitchFamily="34" charset="0"/>
              </a:rPr>
              <a:t>Ain</a:t>
            </a:r>
          </a:p>
        </p:txBody>
      </p:sp>
      <p:sp>
        <p:nvSpPr>
          <p:cNvPr id="26640" name="Text Box 72"/>
          <p:cNvSpPr txBox="1">
            <a:spLocks noChangeArrowheads="1"/>
          </p:cNvSpPr>
          <p:nvPr/>
        </p:nvSpPr>
        <p:spPr bwMode="auto">
          <a:xfrm>
            <a:off x="954088" y="2636838"/>
            <a:ext cx="2873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Tahoma" panose="020B0604030504040204" pitchFamily="34" charset="0"/>
              </a:rPr>
              <a:t>D</a:t>
            </a:r>
          </a:p>
        </p:txBody>
      </p:sp>
      <p:sp>
        <p:nvSpPr>
          <p:cNvPr id="26641" name="Text Box 73"/>
          <p:cNvSpPr txBox="1">
            <a:spLocks noChangeArrowheads="1"/>
          </p:cNvSpPr>
          <p:nvPr/>
        </p:nvSpPr>
        <p:spPr bwMode="auto">
          <a:xfrm>
            <a:off x="4281488" y="2420938"/>
            <a:ext cx="255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Tahoma" panose="020B0604030504040204" pitchFamily="34" charset="0"/>
              </a:rPr>
              <a:t>?</a:t>
            </a:r>
          </a:p>
        </p:txBody>
      </p:sp>
      <p:sp>
        <p:nvSpPr>
          <p:cNvPr id="26642" name="Text Box 87"/>
          <p:cNvSpPr txBox="1">
            <a:spLocks noChangeArrowheads="1"/>
          </p:cNvSpPr>
          <p:nvPr/>
        </p:nvSpPr>
        <p:spPr bwMode="auto">
          <a:xfrm>
            <a:off x="3532188" y="3213100"/>
            <a:ext cx="971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Tahoma" panose="020B0604030504040204" pitchFamily="34" charset="0"/>
              </a:rPr>
              <a:t>Komparator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489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F702AB4-2188-49F6-8481-DB883C475F03}" type="slidenum">
              <a:rPr lang="de-DE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400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059113" y="1484313"/>
            <a:ext cx="1152525" cy="649287"/>
          </a:xfrm>
          <a:prstGeom prst="rect">
            <a:avLst/>
          </a:prstGeom>
          <a:solidFill>
            <a:srgbClr val="FBFE80"/>
          </a:solidFill>
          <a:ln w="222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/>
              <a:t>B(n-i) =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/>
              <a:t>VDA+=Vref/2</a:t>
            </a:r>
            <a:r>
              <a:rPr lang="en-US" altLang="de-DE" sz="1200" baseline="30000"/>
              <a:t>i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4859338" y="3357563"/>
            <a:ext cx="1152525" cy="720725"/>
          </a:xfrm>
          <a:prstGeom prst="rect">
            <a:avLst/>
          </a:prstGeom>
          <a:solidFill>
            <a:srgbClr val="FBFE80"/>
          </a:solidFill>
          <a:ln w="222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/>
              <a:t>B(n-</a:t>
            </a:r>
            <a:r>
              <a:rPr lang="en-US" altLang="de-DE" sz="1200" dirty="0" err="1"/>
              <a:t>i</a:t>
            </a:r>
            <a:r>
              <a:rPr lang="en-US" altLang="de-DE" sz="1200" dirty="0"/>
              <a:t>) = 0</a:t>
            </a: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2916238" y="5084763"/>
            <a:ext cx="1439862" cy="720725"/>
          </a:xfrm>
          <a:prstGeom prst="rect">
            <a:avLst/>
          </a:prstGeom>
          <a:solidFill>
            <a:srgbClr val="FBFE80"/>
          </a:solidFill>
          <a:ln w="222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/>
              <a:t>i = i +1</a:t>
            </a:r>
          </a:p>
        </p:txBody>
      </p:sp>
      <p:sp>
        <p:nvSpPr>
          <p:cNvPr id="27655" name="Line 9"/>
          <p:cNvSpPr>
            <a:spLocks noChangeShapeType="1"/>
          </p:cNvSpPr>
          <p:nvPr/>
        </p:nvSpPr>
        <p:spPr bwMode="auto">
          <a:xfrm flipH="1">
            <a:off x="2051050" y="5445125"/>
            <a:ext cx="8651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10"/>
          <p:cNvSpPr>
            <a:spLocks noChangeShapeType="1"/>
          </p:cNvSpPr>
          <p:nvPr/>
        </p:nvSpPr>
        <p:spPr bwMode="auto">
          <a:xfrm flipV="1">
            <a:off x="2051050" y="1773238"/>
            <a:ext cx="0" cy="36718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11"/>
          <p:cNvSpPr>
            <a:spLocks noChangeShapeType="1"/>
          </p:cNvSpPr>
          <p:nvPr/>
        </p:nvSpPr>
        <p:spPr bwMode="auto">
          <a:xfrm>
            <a:off x="2051050" y="1773238"/>
            <a:ext cx="10080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2"/>
          <p:cNvSpPr>
            <a:spLocks noChangeShapeType="1"/>
          </p:cNvSpPr>
          <p:nvPr/>
        </p:nvSpPr>
        <p:spPr bwMode="auto">
          <a:xfrm>
            <a:off x="3635375" y="21336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3"/>
          <p:cNvSpPr>
            <a:spLocks noChangeShapeType="1"/>
          </p:cNvSpPr>
          <p:nvPr/>
        </p:nvSpPr>
        <p:spPr bwMode="auto">
          <a:xfrm>
            <a:off x="4211638" y="2708275"/>
            <a:ext cx="12239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4"/>
          <p:cNvSpPr>
            <a:spLocks noChangeShapeType="1"/>
          </p:cNvSpPr>
          <p:nvPr/>
        </p:nvSpPr>
        <p:spPr bwMode="auto">
          <a:xfrm>
            <a:off x="5435600" y="2708275"/>
            <a:ext cx="0" cy="6492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5"/>
          <p:cNvSpPr>
            <a:spLocks noChangeShapeType="1"/>
          </p:cNvSpPr>
          <p:nvPr/>
        </p:nvSpPr>
        <p:spPr bwMode="auto">
          <a:xfrm flipH="1">
            <a:off x="5435600" y="4076700"/>
            <a:ext cx="0" cy="13684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6"/>
          <p:cNvSpPr>
            <a:spLocks noChangeShapeType="1"/>
          </p:cNvSpPr>
          <p:nvPr/>
        </p:nvSpPr>
        <p:spPr bwMode="auto">
          <a:xfrm flipH="1">
            <a:off x="4356100" y="5445125"/>
            <a:ext cx="10795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Text Box 17"/>
          <p:cNvSpPr txBox="1">
            <a:spLocks noChangeArrowheads="1"/>
          </p:cNvSpPr>
          <p:nvPr/>
        </p:nvSpPr>
        <p:spPr bwMode="auto">
          <a:xfrm>
            <a:off x="4572000" y="2420938"/>
            <a:ext cx="471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>
                <a:latin typeface="Tahoma" panose="020B0604030504040204" pitchFamily="34" charset="0"/>
              </a:rPr>
              <a:t>nein</a:t>
            </a:r>
          </a:p>
        </p:txBody>
      </p:sp>
      <p:sp>
        <p:nvSpPr>
          <p:cNvPr id="27664" name="AutoShape 18"/>
          <p:cNvSpPr>
            <a:spLocks noChangeArrowheads="1"/>
          </p:cNvSpPr>
          <p:nvPr/>
        </p:nvSpPr>
        <p:spPr bwMode="auto">
          <a:xfrm>
            <a:off x="3059113" y="2420938"/>
            <a:ext cx="1152525" cy="576262"/>
          </a:xfrm>
          <a:prstGeom prst="hexagon">
            <a:avLst>
              <a:gd name="adj" fmla="val 50000"/>
              <a:gd name="vf" fmla="val 115470"/>
            </a:avLst>
          </a:prstGeom>
          <a:solidFill>
            <a:srgbClr val="FBFE80"/>
          </a:solidFill>
          <a:ln w="222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/>
              <a:t>Vin&gt;VDA</a:t>
            </a:r>
          </a:p>
        </p:txBody>
      </p:sp>
      <p:sp>
        <p:nvSpPr>
          <p:cNvPr id="27665" name="Line 19"/>
          <p:cNvSpPr>
            <a:spLocks noChangeShapeType="1"/>
          </p:cNvSpPr>
          <p:nvPr/>
        </p:nvSpPr>
        <p:spPr bwMode="auto">
          <a:xfrm>
            <a:off x="3635375" y="2997200"/>
            <a:ext cx="0" cy="1079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15"/>
          <p:cNvSpPr>
            <a:spLocks noChangeShapeType="1"/>
          </p:cNvSpPr>
          <p:nvPr/>
        </p:nvSpPr>
        <p:spPr bwMode="auto">
          <a:xfrm flipH="1">
            <a:off x="3635375" y="4076700"/>
            <a:ext cx="1588" cy="10080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667" name="Gerade Verbindung 21"/>
          <p:cNvCxnSpPr>
            <a:cxnSpLocks noChangeShapeType="1"/>
          </p:cNvCxnSpPr>
          <p:nvPr/>
        </p:nvCxnSpPr>
        <p:spPr bwMode="auto">
          <a:xfrm>
            <a:off x="6011863" y="2708275"/>
            <a:ext cx="22320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68" name="Gerade Verbindung 22"/>
          <p:cNvCxnSpPr>
            <a:cxnSpLocks noChangeShapeType="1"/>
          </p:cNvCxnSpPr>
          <p:nvPr/>
        </p:nvCxnSpPr>
        <p:spPr bwMode="auto">
          <a:xfrm flipV="1">
            <a:off x="6011863" y="1268413"/>
            <a:ext cx="0" cy="1439862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69" name="Gerade Verbindung 23"/>
          <p:cNvCxnSpPr>
            <a:cxnSpLocks noChangeShapeType="1"/>
          </p:cNvCxnSpPr>
          <p:nvPr/>
        </p:nvCxnSpPr>
        <p:spPr bwMode="auto">
          <a:xfrm>
            <a:off x="6011863" y="1989138"/>
            <a:ext cx="7207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0" name="Gerade Verbindung 24"/>
          <p:cNvCxnSpPr>
            <a:cxnSpLocks noChangeShapeType="1"/>
          </p:cNvCxnSpPr>
          <p:nvPr/>
        </p:nvCxnSpPr>
        <p:spPr bwMode="auto">
          <a:xfrm>
            <a:off x="6732588" y="1989138"/>
            <a:ext cx="0" cy="360362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1" name="Gerade Verbindung 25"/>
          <p:cNvCxnSpPr>
            <a:cxnSpLocks noChangeShapeType="1"/>
          </p:cNvCxnSpPr>
          <p:nvPr/>
        </p:nvCxnSpPr>
        <p:spPr bwMode="auto">
          <a:xfrm>
            <a:off x="6732588" y="2349500"/>
            <a:ext cx="719137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2" name="Gerade Verbindung 26"/>
          <p:cNvCxnSpPr>
            <a:cxnSpLocks noChangeShapeType="1"/>
          </p:cNvCxnSpPr>
          <p:nvPr/>
        </p:nvCxnSpPr>
        <p:spPr bwMode="auto">
          <a:xfrm>
            <a:off x="7451725" y="21336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3" name="Gerade Verbindung 27"/>
          <p:cNvCxnSpPr>
            <a:cxnSpLocks noChangeShapeType="1"/>
          </p:cNvCxnSpPr>
          <p:nvPr/>
        </p:nvCxnSpPr>
        <p:spPr bwMode="auto">
          <a:xfrm>
            <a:off x="7451725" y="2133600"/>
            <a:ext cx="7207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6011863" y="2205038"/>
            <a:ext cx="2160587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675" name="Text Box 17"/>
          <p:cNvSpPr txBox="1">
            <a:spLocks noChangeArrowheads="1"/>
          </p:cNvSpPr>
          <p:nvPr/>
        </p:nvSpPr>
        <p:spPr bwMode="auto">
          <a:xfrm>
            <a:off x="7758113" y="2708275"/>
            <a:ext cx="4365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>
                <a:latin typeface="Tahoma" panose="020B0604030504040204" pitchFamily="34" charset="0"/>
              </a:rPr>
              <a:t>Zeit</a:t>
            </a:r>
          </a:p>
        </p:txBody>
      </p:sp>
      <p:sp>
        <p:nvSpPr>
          <p:cNvPr id="27676" name="Text Box 17"/>
          <p:cNvSpPr txBox="1">
            <a:spLocks noChangeArrowheads="1"/>
          </p:cNvSpPr>
          <p:nvPr/>
        </p:nvSpPr>
        <p:spPr bwMode="auto">
          <a:xfrm>
            <a:off x="6011863" y="1700213"/>
            <a:ext cx="4730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>
                <a:latin typeface="Tahoma" panose="020B0604030504040204" pitchFamily="34" charset="0"/>
              </a:rPr>
              <a:t>VDA</a:t>
            </a:r>
          </a:p>
        </p:txBody>
      </p:sp>
      <p:sp>
        <p:nvSpPr>
          <p:cNvPr id="27677" name="Text Box 17"/>
          <p:cNvSpPr txBox="1">
            <a:spLocks noChangeArrowheads="1"/>
          </p:cNvSpPr>
          <p:nvPr/>
        </p:nvSpPr>
        <p:spPr bwMode="auto">
          <a:xfrm>
            <a:off x="6011863" y="2205038"/>
            <a:ext cx="3984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>
                <a:latin typeface="Tahoma" panose="020B0604030504040204" pitchFamily="34" charset="0"/>
              </a:rPr>
              <a:t>Vin</a:t>
            </a:r>
          </a:p>
        </p:txBody>
      </p:sp>
      <p:cxnSp>
        <p:nvCxnSpPr>
          <p:cNvPr id="27678" name="Gerade Verbindung mit Pfeil 2"/>
          <p:cNvCxnSpPr>
            <a:cxnSpLocks noChangeShapeType="1"/>
          </p:cNvCxnSpPr>
          <p:nvPr/>
        </p:nvCxnSpPr>
        <p:spPr bwMode="auto">
          <a:xfrm flipV="1">
            <a:off x="5867400" y="1268413"/>
            <a:ext cx="0" cy="1439862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79" name="Text Box 17"/>
          <p:cNvSpPr txBox="1">
            <a:spLocks noChangeArrowheads="1"/>
          </p:cNvSpPr>
          <p:nvPr/>
        </p:nvSpPr>
        <p:spPr bwMode="auto">
          <a:xfrm>
            <a:off x="5297488" y="1268413"/>
            <a:ext cx="4619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>
                <a:latin typeface="Tahoma" panose="020B0604030504040204" pitchFamily="34" charset="0"/>
              </a:rPr>
              <a:t>Vref</a:t>
            </a:r>
          </a:p>
        </p:txBody>
      </p:sp>
      <p:sp>
        <p:nvSpPr>
          <p:cNvPr id="27680" name="Rectangle 3"/>
          <p:cNvSpPr>
            <a:spLocks noChangeArrowheads="1"/>
          </p:cNvSpPr>
          <p:nvPr/>
        </p:nvSpPr>
        <p:spPr bwMode="auto">
          <a:xfrm>
            <a:off x="3059113" y="908050"/>
            <a:ext cx="1152525" cy="433388"/>
          </a:xfrm>
          <a:prstGeom prst="rect">
            <a:avLst/>
          </a:prstGeom>
          <a:solidFill>
            <a:srgbClr val="FBFE80"/>
          </a:solidFill>
          <a:ln w="222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/>
              <a:t>i=1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/>
              <a:t>VDA=0</a:t>
            </a:r>
          </a:p>
        </p:txBody>
      </p:sp>
      <p:sp>
        <p:nvSpPr>
          <p:cNvPr id="27681" name="Rectangle 3"/>
          <p:cNvSpPr>
            <a:spLocks noChangeArrowheads="1"/>
          </p:cNvSpPr>
          <p:nvPr/>
        </p:nvSpPr>
        <p:spPr bwMode="auto">
          <a:xfrm>
            <a:off x="4859338" y="4365625"/>
            <a:ext cx="1152525" cy="647700"/>
          </a:xfrm>
          <a:prstGeom prst="rect">
            <a:avLst/>
          </a:prstGeom>
          <a:solidFill>
            <a:srgbClr val="FBFE80"/>
          </a:solidFill>
          <a:ln w="222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/>
              <a:t>B(n-</a:t>
            </a:r>
            <a:r>
              <a:rPr lang="en-US" altLang="de-DE" sz="1200" dirty="0" err="1"/>
              <a:t>i</a:t>
            </a:r>
            <a:r>
              <a:rPr lang="en-US" altLang="de-DE" sz="1200" dirty="0"/>
              <a:t>) =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/>
              <a:t>VDA-=</a:t>
            </a:r>
            <a:r>
              <a:rPr lang="en-US" altLang="de-DE" sz="1200" dirty="0" err="1"/>
              <a:t>Vref</a:t>
            </a:r>
            <a:r>
              <a:rPr lang="en-US" altLang="de-DE" sz="1200" dirty="0"/>
              <a:t>/2</a:t>
            </a:r>
            <a:r>
              <a:rPr lang="en-US" altLang="de-DE" sz="1200" baseline="30000" dirty="0"/>
              <a:t>i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04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C:\Ivan\3DLayout\gdsto3d-20070815-win32-bin\DCD\CAPDCD\CapADCexampleM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5939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374A3D5-73C4-4608-AC90-457771FEEC38}" type="slidenum">
              <a:rPr lang="de-DE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400"/>
          </a:p>
        </p:txBody>
      </p:sp>
    </p:spTree>
    <p:extLst>
      <p:ext uri="{BB962C8B-B14F-4D97-AF65-F5344CB8AC3E}">
        <p14:creationId xmlns:p14="http://schemas.microsoft.com/office/powerpoint/2010/main" val="2769041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DCDC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91900"/>
          </a:xfrm>
        </p:spPr>
        <p:txBody>
          <a:bodyPr/>
          <a:lstStyle/>
          <a:p>
            <a:r>
              <a:rPr lang="en-US" sz="1600" dirty="0" smtClean="0"/>
              <a:t>New DCD chip based on capacitive SAR ADC was successfully tested at probe station at full speed</a:t>
            </a:r>
          </a:p>
          <a:p>
            <a:r>
              <a:rPr lang="en-US" sz="1600" dirty="0" smtClean="0"/>
              <a:t>Front end is the same as for DCDB4.2</a:t>
            </a:r>
          </a:p>
          <a:p>
            <a:r>
              <a:rPr lang="en-US" sz="1600" dirty="0" smtClean="0"/>
              <a:t>DCDC is fully compatible (pins, configuration, readout) with DCDB4.2</a:t>
            </a:r>
          </a:p>
          <a:p>
            <a:r>
              <a:rPr lang="en-US" sz="1600" dirty="0" smtClean="0"/>
              <a:t>Several DAC settings are different (only three DAC settings needed for analog part of ADC)</a:t>
            </a:r>
          </a:p>
          <a:p>
            <a:r>
              <a:rPr lang="en-US" sz="1600" dirty="0" smtClean="0"/>
              <a:t>No </a:t>
            </a:r>
            <a:r>
              <a:rPr lang="en-US" sz="1600" dirty="0" err="1" smtClean="0"/>
              <a:t>RefIn</a:t>
            </a:r>
            <a:r>
              <a:rPr lang="en-US" sz="1600" dirty="0" smtClean="0"/>
              <a:t> current consumption</a:t>
            </a:r>
          </a:p>
          <a:p>
            <a:r>
              <a:rPr lang="en-US" sz="1600" dirty="0" smtClean="0"/>
              <a:t>Reduced power consumption by 500mW</a:t>
            </a:r>
          </a:p>
          <a:p>
            <a:r>
              <a:rPr lang="en-US" sz="1600" dirty="0" smtClean="0"/>
              <a:t>Radiation </a:t>
            </a:r>
            <a:r>
              <a:rPr lang="en-US" sz="1600" smtClean="0"/>
              <a:t>tolerant </a:t>
            </a:r>
            <a:r>
              <a:rPr lang="en-US" sz="1600" smtClean="0"/>
              <a:t>design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2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IT_master_ppt200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6452EFABA4C442A06FD66636A1FFF7" ma:contentTypeVersion="0" ma:contentTypeDescription="Ein neues Dokument erstellen." ma:contentTypeScope="" ma:versionID="2b8cb84810ac37d2a411a7725b5318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B57E249-3153-4465-B6C1-8BDE801BF3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5455B3-230F-4F8D-BDD1-A431AC039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24F3EF-CA98-432C-BF1E-0F68A3EE9E9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KIT_master_ppt2003_de</Template>
  <TotalTime>0</TotalTime>
  <Words>280</Words>
  <Application>Microsoft Office PowerPoint</Application>
  <PresentationFormat>Bildschirmpräsentation (4:3)</PresentationFormat>
  <Paragraphs>66</Paragraphs>
  <Slides>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Tahoma</vt:lpstr>
      <vt:lpstr>Times New Roman</vt:lpstr>
      <vt:lpstr>KIT_master_ppt2003_de</vt:lpstr>
      <vt:lpstr>1_KIT_master_ppt2003_de</vt:lpstr>
      <vt:lpstr>New low-power DCD chip - DCDC</vt:lpstr>
      <vt:lpstr>Reticle</vt:lpstr>
      <vt:lpstr>DCDC</vt:lpstr>
      <vt:lpstr>DCDC</vt:lpstr>
      <vt:lpstr>DCDC</vt:lpstr>
      <vt:lpstr>PowerPoint-Präsentation</vt:lpstr>
      <vt:lpstr>PowerPoint-Präsentation</vt:lpstr>
      <vt:lpstr>PowerPoint-Präsentation</vt:lpstr>
      <vt:lpstr>DCDC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Folientitel: Arial 26pt fett 2-zeilig: Arial 22pt fett</dc:title>
  <dc:creator>Robin Gessmann</dc:creator>
  <cp:lastModifiedBy>Peric, Ivan (IPE)</cp:lastModifiedBy>
  <cp:revision>574</cp:revision>
  <cp:lastPrinted>2015-10-22T12:15:42Z</cp:lastPrinted>
  <dcterms:created xsi:type="dcterms:W3CDTF">2009-10-06T08:56:36Z</dcterms:created>
  <dcterms:modified xsi:type="dcterms:W3CDTF">2017-05-29T07:34:30Z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0x0101001D6452EFABA4C442A06FD66636A1FFF7</vt:lpwstr>
  </property>
</Properties>
</file>