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sldIdLst>
    <p:sldId id="404" r:id="rId2"/>
    <p:sldId id="405" r:id="rId3"/>
    <p:sldId id="406" r:id="rId4"/>
    <p:sldId id="408" r:id="rId5"/>
    <p:sldId id="409" r:id="rId6"/>
    <p:sldId id="412" r:id="rId7"/>
    <p:sldId id="407" r:id="rId8"/>
    <p:sldId id="410" r:id="rId9"/>
    <p:sldId id="411" r:id="rId10"/>
    <p:sldId id="414" r:id="rId11"/>
    <p:sldId id="413" r:id="rId12"/>
    <p:sldId id="416" r:id="rId13"/>
    <p:sldId id="417" r:id="rId14"/>
    <p:sldId id="418" r:id="rId15"/>
    <p:sldId id="419" r:id="rId16"/>
    <p:sldId id="420" r:id="rId17"/>
    <p:sldId id="421" r:id="rId18"/>
    <p:sldId id="423" r:id="rId19"/>
    <p:sldId id="427" r:id="rId20"/>
    <p:sldId id="428" r:id="rId21"/>
    <p:sldId id="422" r:id="rId22"/>
    <p:sldId id="429" r:id="rId23"/>
    <p:sldId id="424" r:id="rId24"/>
    <p:sldId id="425" r:id="rId25"/>
    <p:sldId id="426" r:id="rId2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00"/>
    <a:srgbClr val="FF3399"/>
    <a:srgbClr val="3399FF"/>
    <a:srgbClr val="FF6600"/>
    <a:srgbClr val="66CCFF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4" autoAdjust="0"/>
    <p:restoredTop sz="93073" autoAdjust="0"/>
  </p:normalViewPr>
  <p:slideViewPr>
    <p:cSldViewPr>
      <p:cViewPr varScale="1">
        <p:scale>
          <a:sx n="82" d="100"/>
          <a:sy n="82" d="100"/>
        </p:scale>
        <p:origin x="-170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A575-866A-478F-B5D7-2CD6E755B11A}" type="datetime1">
              <a:rPr lang="de-DE" smtClean="0"/>
              <a:t>29.05.2017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55EF-6A29-4B8E-84B9-DF875144B55D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8F69-8460-4C5C-BD06-D65A8DA490E9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4F41-E2E7-4DBC-846C-EE40CF8A69A4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DFA1-3759-4138-9C3C-81AF3DEB0520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7C23-66AE-4278-A17A-BCCD0FE32F5A}" type="datetime1">
              <a:rPr lang="de-DE" smtClean="0"/>
              <a:t>29.05.2017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B050-3C63-4F4F-9509-27CDD849233F}" type="datetime1">
              <a:rPr lang="de-DE" smtClean="0"/>
              <a:t>29.05.2017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3EB-972D-422E-A53A-922E1BF0F466}" type="datetime1">
              <a:rPr lang="de-DE" smtClean="0"/>
              <a:t>29.05.2017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83E0-9738-4F7C-A50D-FAEF5004FAA5}" type="datetime1">
              <a:rPr lang="de-DE" smtClean="0"/>
              <a:t>29.05.2017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803E-B13C-4B64-98D6-8058DB968431}" type="datetime1">
              <a:rPr lang="de-DE" smtClean="0"/>
              <a:t>29.05.2017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7E47-B505-4486-8B49-77FB4C7B307E}" type="datetime1">
              <a:rPr lang="de-DE" smtClean="0"/>
              <a:t>29.05.2017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3780-CB03-42A5-B75C-2F47405E4857}" type="datetime1">
              <a:rPr lang="de-DE" smtClean="0"/>
              <a:t>29.05.2017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299E28-9BCF-4313-8618-462D36BB1EC3}" type="datetime1">
              <a:rPr lang="de-DE" smtClean="0"/>
              <a:t>29.05.2017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Felix Müller, CONFERENCE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88175"/>
            <a:ext cx="3159076" cy="225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74295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Gated Mode - System Aspects</a:t>
            </a:r>
            <a:endParaRPr lang="en-US" sz="4000" dirty="0" smtClean="0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311875"/>
            <a:ext cx="6552902" cy="1752600"/>
          </a:xfrm>
        </p:spPr>
        <p:txBody>
          <a:bodyPr/>
          <a:lstStyle/>
          <a:p>
            <a:r>
              <a:rPr lang="de-DE" sz="2400" b="1" dirty="0" smtClean="0">
                <a:latin typeface="Arial" charset="0"/>
              </a:rPr>
              <a:t>Felix Müller </a:t>
            </a:r>
            <a:r>
              <a:rPr lang="de-DE" sz="2400" dirty="0" smtClean="0">
                <a:latin typeface="Arial" charset="0"/>
              </a:rPr>
              <a:t>on behalf </a:t>
            </a:r>
            <a:r>
              <a:rPr lang="de-DE" sz="2400" dirty="0" err="1" smtClean="0">
                <a:latin typeface="Arial" charset="0"/>
              </a:rPr>
              <a:t>of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de-DE" sz="2400" dirty="0" err="1" smtClean="0">
                <a:latin typeface="Arial" charset="0"/>
              </a:rPr>
              <a:t>the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de-DE" sz="2400" dirty="0" err="1" smtClean="0">
                <a:latin typeface="Arial" charset="0"/>
              </a:rPr>
              <a:t>Gated</a:t>
            </a:r>
            <a:r>
              <a:rPr lang="de-DE" sz="2400" dirty="0" smtClean="0">
                <a:latin typeface="Arial" charset="0"/>
              </a:rPr>
              <a:t> Mode </a:t>
            </a:r>
            <a:r>
              <a:rPr lang="de-DE" sz="2400" dirty="0" err="1" smtClean="0">
                <a:latin typeface="Arial" charset="0"/>
              </a:rPr>
              <a:t>crew</a:t>
            </a:r>
            <a:r>
              <a:rPr lang="de-DE" sz="2400" dirty="0">
                <a:latin typeface="Arial" charset="0"/>
              </a:rPr>
              <a:t> </a:t>
            </a:r>
            <a:r>
              <a:rPr lang="de-DE" sz="2400" dirty="0" smtClean="0">
                <a:latin typeface="Arial" charset="0"/>
              </a:rPr>
              <a:t>(Christian Koffmane, Philipp Leitl, Luigi Li Gioi)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64704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3929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631637" y="5091947"/>
            <a:ext cx="54220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alt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Workshop on DEPFET Detectors and Applications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alt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31</a:t>
            </a:r>
            <a:r>
              <a:rPr lang="en-GB" alt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Ringberg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Gated</a:t>
            </a:r>
            <a:r>
              <a:rPr lang="de-DE" dirty="0" smtClean="0"/>
              <a:t> Mode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64704"/>
            <a:ext cx="7056784" cy="56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1195474"/>
            <a:ext cx="8803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W37-IB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6300192" y="3731021"/>
            <a:ext cx="187262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substrate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V="1">
            <a:off x="7236506" y="2852937"/>
            <a:ext cx="575854" cy="8780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362141" y="1637807"/>
            <a:ext cx="995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SWB18v2.1</a:t>
            </a:r>
          </a:p>
        </p:txBody>
      </p:sp>
    </p:spTree>
    <p:extLst>
      <p:ext uri="{BB962C8B-B14F-4D97-AF65-F5344CB8AC3E}">
        <p14:creationId xmlns:p14="http://schemas.microsoft.com/office/powerpoint/2010/main" val="19845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eck 91"/>
          <p:cNvSpPr/>
          <p:nvPr/>
        </p:nvSpPr>
        <p:spPr bwMode="auto">
          <a:xfrm>
            <a:off x="5869616" y="3504607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 bwMode="auto">
          <a:xfrm>
            <a:off x="6282403" y="322990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7123778" y="323042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1055429" y="350303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1468216" y="322832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2309591" y="322885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2664408" y="3503557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5" name="Rechteck 84"/>
          <p:cNvSpPr/>
          <p:nvPr/>
        </p:nvSpPr>
        <p:spPr bwMode="auto">
          <a:xfrm>
            <a:off x="3077195" y="322885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3918570" y="322937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4263626" y="350408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9" name="Rechteck 88"/>
          <p:cNvSpPr/>
          <p:nvPr/>
        </p:nvSpPr>
        <p:spPr bwMode="auto">
          <a:xfrm>
            <a:off x="4676413" y="3229376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5517788" y="3229901"/>
            <a:ext cx="142117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pedestal oscillations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12474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Stop GCK after switching back to normal mode for 1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synchronization with offsets and pedestals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readout time from 20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22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021835" y="278185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1885931" y="220747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1885931" y="2214178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>
            <a:off x="2750027" y="2791172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3614123" y="2216792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>
            <a:off x="3614123" y="2223492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2750027" y="2214178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4499992" y="2772544"/>
            <a:ext cx="2592288" cy="931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7092280" y="2216792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7092280" y="2223492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4499992" y="2204864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7938550" y="2223492"/>
            <a:ext cx="0" cy="5676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4478219" y="2997882"/>
            <a:ext cx="2614061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5413202" y="2492896"/>
            <a:ext cx="6976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139534" y="2362677"/>
            <a:ext cx="62869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GCK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1058188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 bwMode="auto">
          <a:xfrm>
            <a:off x="940488" y="4943192"/>
            <a:ext cx="715056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2332411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2665922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426362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588966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feld 52"/>
          <p:cNvSpPr txBox="1"/>
          <p:nvPr/>
        </p:nvSpPr>
        <p:spPr>
          <a:xfrm>
            <a:off x="3974163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553397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Gerade Verbindung 54"/>
          <p:cNvCxnSpPr/>
          <p:nvPr/>
        </p:nvCxnSpPr>
        <p:spPr bwMode="auto">
          <a:xfrm>
            <a:off x="1069801" y="4807560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755576" y="5112103"/>
            <a:ext cx="57740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>
            <a:off x="7492889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feld 57"/>
          <p:cNvSpPr txBox="1"/>
          <p:nvPr/>
        </p:nvSpPr>
        <p:spPr>
          <a:xfrm>
            <a:off x="7156620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8075381" y="3511916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readout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8112351" y="4107773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421137" y="5830525"/>
            <a:ext cx="2932213" cy="3385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from DHE, DHP?</a:t>
            </a:r>
          </a:p>
        </p:txBody>
      </p:sp>
      <p:sp>
        <p:nvSpPr>
          <p:cNvPr id="62" name="Rechteck 61"/>
          <p:cNvSpPr/>
          <p:nvPr/>
        </p:nvSpPr>
        <p:spPr bwMode="auto">
          <a:xfrm>
            <a:off x="1610333" y="4090004"/>
            <a:ext cx="71273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2464615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2872745" y="4081120"/>
            <a:ext cx="204065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3219312" y="4090004"/>
            <a:ext cx="71273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4064344" y="4081120"/>
            <a:ext cx="622958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4822437" y="4090004"/>
            <a:ext cx="71273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5665104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6073234" y="4081120"/>
            <a:ext cx="209169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6424520" y="4081120"/>
            <a:ext cx="699257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7265895" y="4081120"/>
            <a:ext cx="408130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79" name="Gerade Verbindung 78"/>
          <p:cNvCxnSpPr/>
          <p:nvPr/>
        </p:nvCxnSpPr>
        <p:spPr bwMode="auto">
          <a:xfrm>
            <a:off x="4687302" y="4077071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>
            <a:off x="6073234" y="4077072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 Verbindung 95"/>
          <p:cNvCxnSpPr/>
          <p:nvPr/>
        </p:nvCxnSpPr>
        <p:spPr bwMode="auto">
          <a:xfrm>
            <a:off x="4263626" y="3512966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96"/>
          <p:cNvCxnSpPr/>
          <p:nvPr/>
        </p:nvCxnSpPr>
        <p:spPr bwMode="auto">
          <a:xfrm>
            <a:off x="5874119" y="3504607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/>
          <p:cNvCxnSpPr/>
          <p:nvPr/>
        </p:nvCxnSpPr>
        <p:spPr bwMode="auto">
          <a:xfrm>
            <a:off x="2668680" y="3514016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>
            <a:off x="2872745" y="4107773"/>
            <a:ext cx="0" cy="5056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feld 99"/>
          <p:cNvSpPr txBox="1"/>
          <p:nvPr/>
        </p:nvSpPr>
        <p:spPr>
          <a:xfrm>
            <a:off x="1332978" y="2923666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73" grpId="0" animBg="1"/>
      <p:bldP spid="75" grpId="0" animBg="1"/>
      <p:bldP spid="85" grpId="0" animBg="1"/>
      <p:bldP spid="86" grpId="0" animBg="1"/>
      <p:bldP spid="89" grpId="0" animBg="1"/>
      <p:bldP spid="90" grpId="0" animBg="1"/>
      <p:bldP spid="4" grpId="0"/>
      <p:bldP spid="33" grpId="0"/>
      <p:bldP spid="34" grpId="0"/>
      <p:bldP spid="35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pedestal oscillations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340768"/>
            <a:ext cx="4640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GCK, stop Switcher sequence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Switcher Sequence with empty signals, i.e., stop continuous rolling shutter mode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sync with offsets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sync with pedestals (occupancy </a:t>
            </a:r>
            <a:r>
              <a:rPr lang="en-US" sz="1600" dirty="0" smtClean="0">
                <a:solidFill>
                  <a:srgbClr val="002060"/>
                </a:solidFill>
                <a:latin typeface="Arial"/>
                <a:cs typeface="Arial"/>
              </a:rPr>
              <a:t>↑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82877"/>
              </p:ext>
            </p:extLst>
          </p:nvPr>
        </p:nvGraphicFramePr>
        <p:xfrm>
          <a:off x="6084168" y="1157034"/>
          <a:ext cx="280831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44"/>
                <a:gridCol w="641012"/>
                <a:gridCol w="831508"/>
                <a:gridCol w="57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Signal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Pedestal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Offset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echteck 71"/>
          <p:cNvSpPr/>
          <p:nvPr/>
        </p:nvSpPr>
        <p:spPr bwMode="auto">
          <a:xfrm>
            <a:off x="6052363" y="1916832"/>
            <a:ext cx="792088" cy="732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pSp>
        <p:nvGrpSpPr>
          <p:cNvPr id="73" name="Gruppieren 72"/>
          <p:cNvGrpSpPr/>
          <p:nvPr/>
        </p:nvGrpSpPr>
        <p:grpSpPr>
          <a:xfrm>
            <a:off x="6156175" y="1599768"/>
            <a:ext cx="2664296" cy="221763"/>
            <a:chOff x="1115615" y="1839734"/>
            <a:chExt cx="2664296" cy="221763"/>
          </a:xfrm>
        </p:grpSpPr>
        <p:sp>
          <p:nvSpPr>
            <p:cNvPr id="74" name="Rechteck 73"/>
            <p:cNvSpPr/>
            <p:nvPr/>
          </p:nvSpPr>
          <p:spPr bwMode="auto">
            <a:xfrm>
              <a:off x="1115615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5" name="Rechteck 74"/>
            <p:cNvSpPr/>
            <p:nvPr/>
          </p:nvSpPr>
          <p:spPr bwMode="auto">
            <a:xfrm>
              <a:off x="1844822" y="1841011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2543574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7" name="Rechteck 76"/>
            <p:cNvSpPr/>
            <p:nvPr/>
          </p:nvSpPr>
          <p:spPr bwMode="auto">
            <a:xfrm>
              <a:off x="3307576" y="1841011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84" name="Rechteck 83"/>
          <p:cNvSpPr/>
          <p:nvPr/>
        </p:nvSpPr>
        <p:spPr bwMode="auto">
          <a:xfrm>
            <a:off x="6156171" y="3063221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5" name="Rechteck 84"/>
          <p:cNvSpPr/>
          <p:nvPr/>
        </p:nvSpPr>
        <p:spPr bwMode="auto">
          <a:xfrm>
            <a:off x="6885378" y="3064498"/>
            <a:ext cx="535861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7584130" y="3063221"/>
            <a:ext cx="648072" cy="2204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8348132" y="3064498"/>
            <a:ext cx="472335" cy="2204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9" name="Rechteck 88"/>
          <p:cNvSpPr/>
          <p:nvPr/>
        </p:nvSpPr>
        <p:spPr bwMode="auto">
          <a:xfrm>
            <a:off x="6885380" y="2343141"/>
            <a:ext cx="535861" cy="220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7584132" y="2341864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1" name="Rechteck 90"/>
          <p:cNvSpPr/>
          <p:nvPr/>
        </p:nvSpPr>
        <p:spPr bwMode="auto">
          <a:xfrm>
            <a:off x="8348134" y="2343141"/>
            <a:ext cx="472335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2" name="Rechteck 91"/>
          <p:cNvSpPr/>
          <p:nvPr/>
        </p:nvSpPr>
        <p:spPr bwMode="auto">
          <a:xfrm>
            <a:off x="6156175" y="4216626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>
            <a:off x="6885379" y="2704458"/>
            <a:ext cx="535861" cy="2204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7584131" y="2703181"/>
            <a:ext cx="648072" cy="220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8348133" y="2704458"/>
            <a:ext cx="472335" cy="2204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6156175" y="2132856"/>
            <a:ext cx="51648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hteck 98"/>
          <p:cNvSpPr/>
          <p:nvPr/>
        </p:nvSpPr>
        <p:spPr bwMode="auto">
          <a:xfrm>
            <a:off x="6156171" y="4564292"/>
            <a:ext cx="648072" cy="22048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02" name="Gerade Verbindung mit Pfeil 101"/>
          <p:cNvCxnSpPr/>
          <p:nvPr/>
        </p:nvCxnSpPr>
        <p:spPr bwMode="auto">
          <a:xfrm>
            <a:off x="5164528" y="4664868"/>
            <a:ext cx="792088" cy="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Gerade Verbindung mit Pfeil 104"/>
          <p:cNvCxnSpPr/>
          <p:nvPr/>
        </p:nvCxnSpPr>
        <p:spPr bwMode="auto">
          <a:xfrm>
            <a:off x="5144083" y="2833962"/>
            <a:ext cx="792088" cy="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Rechteck 105"/>
          <p:cNvSpPr/>
          <p:nvPr/>
        </p:nvSpPr>
        <p:spPr bwMode="auto">
          <a:xfrm>
            <a:off x="971600" y="3356992"/>
            <a:ext cx="1368152" cy="26642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7" name="Rechteck 106"/>
          <p:cNvSpPr/>
          <p:nvPr/>
        </p:nvSpPr>
        <p:spPr bwMode="auto">
          <a:xfrm>
            <a:off x="3419872" y="3371396"/>
            <a:ext cx="1368152" cy="26642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8" name="Rechteck 107"/>
          <p:cNvSpPr/>
          <p:nvPr/>
        </p:nvSpPr>
        <p:spPr bwMode="auto">
          <a:xfrm>
            <a:off x="971600" y="3717032"/>
            <a:ext cx="1368152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9" name="Rechteck 108"/>
          <p:cNvSpPr/>
          <p:nvPr/>
        </p:nvSpPr>
        <p:spPr bwMode="auto">
          <a:xfrm>
            <a:off x="3419872" y="3941440"/>
            <a:ext cx="1368152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899592" y="2971579"/>
            <a:ext cx="149752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readout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3355185" y="2988510"/>
            <a:ext cx="18838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Pedestals memory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6885378" y="1992353"/>
            <a:ext cx="535861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7584130" y="1991076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8348132" y="1992353"/>
            <a:ext cx="472335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156175" y="2704458"/>
            <a:ext cx="648072" cy="2204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 rot="20359790">
            <a:off x="1431035" y="3036818"/>
            <a:ext cx="548419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</a:t>
            </a:r>
            <a:endParaRPr lang="de-DE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9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/>
      <p:bldP spid="35" grpId="0" animBg="1"/>
      <p:bldP spid="36" grpId="0" animBg="1"/>
      <p:bldP spid="37" grpId="0" animBg="1"/>
      <p:bldP spid="38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FSYNC signal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90872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reads / writes data in the next memory line every 8 clock cycles</a:t>
            </a:r>
          </a:p>
          <a:p>
            <a:pPr>
              <a:lnSpc>
                <a:spcPct val="150000"/>
              </a:lnSpc>
            </a:pPr>
            <a:r>
              <a:rPr lang="en-US" sz="1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is stored in gate 190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if the Gated Mode without readout is applied during gate 190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6494166" y="3704211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hteck 14"/>
          <p:cNvSpPr/>
          <p:nvPr/>
        </p:nvSpPr>
        <p:spPr bwMode="auto">
          <a:xfrm>
            <a:off x="5377239" y="2696099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94166" y="3740661"/>
            <a:ext cx="5261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8244408" y="2806474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hteck 17"/>
          <p:cNvSpPr/>
          <p:nvPr/>
        </p:nvSpPr>
        <p:spPr bwMode="auto">
          <a:xfrm>
            <a:off x="7127481" y="2661819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423625" y="2804557"/>
            <a:ext cx="29848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55576" y="2708920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H="1">
            <a:off x="1907704" y="3309891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hteck 22"/>
          <p:cNvSpPr/>
          <p:nvPr/>
        </p:nvSpPr>
        <p:spPr bwMode="auto">
          <a:xfrm>
            <a:off x="2555776" y="2696099"/>
            <a:ext cx="1080120" cy="18722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H="1">
            <a:off x="3707904" y="3453907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6457359" y="2301140"/>
            <a:ext cx="87716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FSYNC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12439" y="5098369"/>
            <a:ext cx="3763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FSYNC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resets all memory pointers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(Switcher sequence, offsets, pedestals)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1536 clock cycles (8*192)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55576" y="3597923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555776" y="3597923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5378859" y="3581030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7154502" y="3597923"/>
            <a:ext cx="360040" cy="72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9609" y="2372509"/>
            <a:ext cx="14120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8" grpId="0" animBg="1"/>
      <p:bldP spid="19" grpId="0"/>
      <p:bldP spid="23" grpId="0" animBg="1"/>
      <p:bldP spid="25" grpId="0"/>
      <p:bldP spid="26" grpId="0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“missing next frame”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836712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Extend Switcher sequence and build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CLK after normal GM sequence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475656" y="2780928"/>
            <a:ext cx="1080120" cy="22322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600725" y="3429000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2600725" y="4005064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1475656" y="3481849"/>
            <a:ext cx="1080120" cy="5232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3848" y="328434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GM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3897052"/>
            <a:ext cx="151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GM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08308" y="3189461"/>
            <a:ext cx="3712164" cy="15696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GM sequence: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Clock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How fast can we write to JTAG that DHP should read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VETO Switcher Sequence?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73095" y="1340768"/>
            <a:ext cx="666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DHPT1.2 allows to decide whether the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used from normal switcher sequence or from Gated Mode switcher sequence: configuration via JTAG command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07704" y="5157192"/>
            <a:ext cx="6268649" cy="10772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 needs to sent the FSYNC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1536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cycles. Otherwise the memory pointer within the DHP is reset.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DHE allow variable lengths of FSYNC for one frame?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two fixed lengths?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309689" y="2383783"/>
            <a:ext cx="14120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solve problems – “missing next frame”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8366" y="137126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Extend Switcher sequence and build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CLK after normal GM sequence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sync with pedestals, offsets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sync with machine – Problems?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1058188" y="4081120"/>
            <a:ext cx="1857628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055429" y="350303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668680" y="3501008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79173" y="3501008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5889666" y="3503032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940488" y="4943192"/>
            <a:ext cx="715056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2332411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2665922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426362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5889666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3974163" y="508720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53397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1069801" y="4807560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feld 27"/>
          <p:cNvSpPr txBox="1"/>
          <p:nvPr/>
        </p:nvSpPr>
        <p:spPr>
          <a:xfrm>
            <a:off x="755576" y="5112103"/>
            <a:ext cx="57740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7492889" y="4799176"/>
            <a:ext cx="0" cy="2880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7156620" y="5085612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075381" y="3511916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readout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112351" y="4107773"/>
            <a:ext cx="115163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2905277" y="4081120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4511543" y="4081120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22036" y="4081120"/>
            <a:ext cx="1610493" cy="504056"/>
          </a:xfrm>
          <a:prstGeom prst="rect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6122036" y="4081120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515770" y="4081120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5889666" y="3503032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4279809" y="3501008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2905277" y="4081120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2665922" y="3496566"/>
            <a:ext cx="0" cy="5129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hteck 59"/>
          <p:cNvSpPr/>
          <p:nvPr/>
        </p:nvSpPr>
        <p:spPr bwMode="auto">
          <a:xfrm>
            <a:off x="2532916" y="3503032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2532915" y="4090005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2843808" y="4081120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4139952" y="3509892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4355976" y="4098889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5724128" y="3503032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5989300" y="4090005"/>
            <a:ext cx="45719" cy="4951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2441887" y="3212976"/>
            <a:ext cx="189735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4045084" y="3212976"/>
            <a:ext cx="189735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5629260" y="3212976"/>
            <a:ext cx="189735" cy="283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544022" y="2923666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de-DE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1857730" y="3605962"/>
            <a:ext cx="67518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endParaRPr lang="de-DE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2" grpId="0" animBg="1"/>
      <p:bldP spid="61" grpId="0" animBg="1"/>
      <p:bldP spid="62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with readout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" y="2420888"/>
            <a:ext cx="8314393" cy="379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2483768" y="2996952"/>
            <a:ext cx="3766418" cy="3384376"/>
          </a:xfrm>
          <a:prstGeom prst="rect">
            <a:avLst/>
          </a:prstGeom>
          <a:solidFill>
            <a:srgbClr val="00B05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089150" y="2996952"/>
            <a:ext cx="394618" cy="3384376"/>
          </a:xfrm>
          <a:prstGeom prst="rect">
            <a:avLst/>
          </a:prstGeom>
          <a:solidFill>
            <a:srgbClr val="0070C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250186" y="2996952"/>
            <a:ext cx="394618" cy="3384376"/>
          </a:xfrm>
          <a:prstGeom prst="rect">
            <a:avLst/>
          </a:prstGeom>
          <a:solidFill>
            <a:srgbClr val="0070C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624" y="836712"/>
            <a:ext cx="7035900" cy="1542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readout during Gated Mode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read DEPFET values due to pedestal oscillations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315 ns for (de)-activation in theory (20 ns for GM without readout)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330 ns / 335 ns for (de)-activation in practice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shielding time in steps of 105 ns (3.27 ns for GM without readout)</a:t>
            </a:r>
          </a:p>
        </p:txBody>
      </p:sp>
    </p:spTree>
    <p:extLst>
      <p:ext uri="{BB962C8B-B14F-4D97-AF65-F5344CB8AC3E}">
        <p14:creationId xmlns:p14="http://schemas.microsoft.com/office/powerpoint/2010/main" val="32581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Gated</a:t>
            </a:r>
            <a:r>
              <a:rPr lang="de-DE" dirty="0" smtClean="0"/>
              <a:t> Mode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2"/>
            <a:ext cx="7106669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195474"/>
            <a:ext cx="8803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W37-IB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6300192" y="3731021"/>
            <a:ext cx="187262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substrate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>
            <a:stCxn id="6" idx="0"/>
          </p:cNvCxnSpPr>
          <p:nvPr/>
        </p:nvCxnSpPr>
        <p:spPr bwMode="auto">
          <a:xfrm flipV="1">
            <a:off x="7236506" y="2852937"/>
            <a:ext cx="575854" cy="8780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139952" y="2348880"/>
            <a:ext cx="995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SWB18v2.1</a:t>
            </a:r>
          </a:p>
        </p:txBody>
      </p:sp>
      <p:sp>
        <p:nvSpPr>
          <p:cNvPr id="3" name="Textfeld 2"/>
          <p:cNvSpPr txBox="1"/>
          <p:nvPr/>
        </p:nvSpPr>
        <p:spPr>
          <a:xfrm rot="16200000">
            <a:off x="1618076" y="1699849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2063978" y="1848057"/>
            <a:ext cx="100036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2556096" y="1916512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2987505" y="2023014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4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3780232" y="5012856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211002" y="4940848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4631361" y="4868840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5076376" y="4796832"/>
            <a:ext cx="100875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4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– 2 Possibilities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Gated Mode with readout (GM w/ RO):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315 ns in theory (330 ns measured)  to enable the GM, i.e., to shield all pixels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315 ns in theory (335 ns measured) to disable the GM, i.e., to switch to normal operation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can apply the GM for all pixels in steps of 105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total time for GM: </a:t>
            </a:r>
            <a:r>
              <a:rPr lang="en-US" b="1" dirty="0" smtClean="0"/>
              <a:t>~ 870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additionally, the read-out of the pedestals currents after the GM show oscillations (increased spread), </a:t>
            </a:r>
            <a:r>
              <a:rPr lang="en-US" dirty="0"/>
              <a:t>which </a:t>
            </a:r>
            <a:r>
              <a:rPr lang="en-US" dirty="0" smtClean="0"/>
              <a:t>take </a:t>
            </a:r>
            <a:r>
              <a:rPr lang="en-US" dirty="0"/>
              <a:t>~ 1µs (</a:t>
            </a:r>
            <a:r>
              <a:rPr lang="en-US" u="sng" dirty="0"/>
              <a:t>must be measured again in more detail</a:t>
            </a:r>
            <a:r>
              <a:rPr lang="en-US" dirty="0"/>
              <a:t>)</a:t>
            </a:r>
            <a:endParaRPr lang="en-US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total Gated Mode (enabling, gating, disabling, time to normal operation): </a:t>
            </a:r>
            <a:r>
              <a:rPr lang="en-US" b="1" dirty="0" smtClean="0">
                <a:solidFill>
                  <a:srgbClr val="FF0000"/>
                </a:solidFill>
              </a:rPr>
              <a:t>1.6 µs – 1.9µs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Gated Mode without readout (GM w/o RO):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20 ns in theory (75 ns measured)  to enable the GM, i.e., to shield all pixels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needs 20 ns in theory (90 ns measured) to disable the GM, i.e., to switch to normal operation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can apply the GM for all pixels in steps of 3.27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total time for GM: </a:t>
            </a:r>
            <a:r>
              <a:rPr lang="en-US" b="1" dirty="0" smtClean="0"/>
              <a:t>~ 370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additional </a:t>
            </a:r>
            <a:r>
              <a:rPr lang="en-US" dirty="0"/>
              <a:t>pedestals currents after the GM : </a:t>
            </a:r>
            <a:r>
              <a:rPr lang="en-US" dirty="0" smtClean="0"/>
              <a:t>~1 µs (</a:t>
            </a:r>
            <a:r>
              <a:rPr lang="en-US" u="sng" dirty="0"/>
              <a:t>must be measured again in more detail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otal Gated Mode (enabling, gating, disabling, time to normal operation): </a:t>
            </a:r>
            <a:r>
              <a:rPr lang="en-US" b="1" dirty="0" smtClean="0">
                <a:solidFill>
                  <a:srgbClr val="FF0000"/>
                </a:solidFill>
              </a:rPr>
              <a:t>1.4 µs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0" y="862644"/>
            <a:ext cx="382188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on W37-IB (PXD9-7 with SWB18v2.1)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5" y="764704"/>
            <a:ext cx="3819425" cy="27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change – PXD9-7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4838" cy="1136600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 err="1" smtClean="0"/>
              <a:t>ohmic</a:t>
            </a:r>
            <a:r>
              <a:rPr lang="en-US" dirty="0" smtClean="0"/>
              <a:t> resistance from Switcher Substrate net</a:t>
            </a:r>
          </a:p>
          <a:p>
            <a:r>
              <a:rPr lang="en-US" dirty="0" smtClean="0"/>
              <a:t>PXD9-6: 55</a:t>
            </a:r>
            <a:r>
              <a:rPr lang="el-GR" dirty="0" smtClean="0"/>
              <a:t> Ω</a:t>
            </a:r>
            <a:r>
              <a:rPr lang="en-US" dirty="0" smtClean="0"/>
              <a:t> for Switcher 1, 172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</a:p>
          <a:p>
            <a:r>
              <a:rPr lang="en-US" dirty="0" smtClean="0"/>
              <a:t>PXD9-7: 10</a:t>
            </a:r>
            <a:r>
              <a:rPr lang="el-GR" dirty="0" smtClean="0"/>
              <a:t> Ω</a:t>
            </a:r>
            <a:r>
              <a:rPr lang="en-US" dirty="0" smtClean="0"/>
              <a:t> for Switcher 1, 27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38490"/>
            <a:ext cx="3672408" cy="28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5" y="3490194"/>
            <a:ext cx="3819425" cy="2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79712" y="2145342"/>
            <a:ext cx="995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-OF1</a:t>
            </a:r>
            <a:endParaRPr lang="el-GR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</a:t>
            </a:r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Mode - Theory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2695"/>
            <a:ext cx="8280920" cy="32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259632" y="4880073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Continuous top-up injection with 50 Hz, i.e., every 20 ms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Bunch revolution time: 10 μs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Shield detector during passing of noisy bunches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Limit by other sub-detectors: 1 μs</a:t>
            </a:r>
          </a:p>
          <a:p>
            <a:pPr marL="342900" indent="-342900" defTabSz="12191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  <a:latin typeface="Calibri"/>
                <a:cs typeface="+mn-cs"/>
              </a:rPr>
              <a:t>BEAST Phase 2 will bring more information about damping time</a:t>
            </a:r>
            <a:endParaRPr lang="en-US" sz="180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54481" y="4039143"/>
            <a:ext cx="72968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KEKB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change – PXD9-7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4838" cy="1136600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 err="1" smtClean="0"/>
              <a:t>ohmic</a:t>
            </a:r>
            <a:r>
              <a:rPr lang="en-US" dirty="0" smtClean="0"/>
              <a:t> resistance from Switcher Substrate net</a:t>
            </a:r>
          </a:p>
          <a:p>
            <a:r>
              <a:rPr lang="en-US" dirty="0" smtClean="0"/>
              <a:t>PXD9-6: 55</a:t>
            </a:r>
            <a:r>
              <a:rPr lang="el-GR" dirty="0" smtClean="0"/>
              <a:t> Ω</a:t>
            </a:r>
            <a:r>
              <a:rPr lang="en-US" dirty="0" smtClean="0"/>
              <a:t> for Switcher 1, 172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</a:p>
          <a:p>
            <a:r>
              <a:rPr lang="en-US" dirty="0" smtClean="0"/>
              <a:t>PXD9-7: 10</a:t>
            </a:r>
            <a:r>
              <a:rPr lang="el-GR" dirty="0" smtClean="0"/>
              <a:t> Ω</a:t>
            </a:r>
            <a:r>
              <a:rPr lang="en-US" dirty="0" smtClean="0"/>
              <a:t> for Switcher 1, 27</a:t>
            </a:r>
            <a:r>
              <a:rPr lang="el-GR" dirty="0" smtClean="0"/>
              <a:t> Ω</a:t>
            </a:r>
            <a:r>
              <a:rPr lang="en-US" dirty="0" smtClean="0"/>
              <a:t> for Switcher 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38490"/>
            <a:ext cx="3672408" cy="28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5" y="3490194"/>
            <a:ext cx="3819425" cy="2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79712" y="2145342"/>
            <a:ext cx="995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-OF1</a:t>
            </a:r>
            <a:endParaRPr lang="el-GR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DHPT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DCDBv4.2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SWB18v2.</a:t>
            </a:r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8025248" cy="57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11760" y="879004"/>
            <a:ext cx="5019675" cy="501675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764704"/>
            <a:ext cx="8136904" cy="38884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Gated Mode without readout is faster but there is the “missing next frames” problem</a:t>
            </a:r>
          </a:p>
          <a:p>
            <a:pPr marL="896938" indent="-896938">
              <a:buClr>
                <a:srgbClr val="002060"/>
              </a:buClr>
              <a:buSzPct val="100000"/>
            </a:pPr>
            <a:r>
              <a:rPr lang="en-US" sz="1600" dirty="0" smtClean="0"/>
              <a:t>		Ideas to shift frame, increase frame time – need to consider system aspects from DHE/DHP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Need to measure pedestal oscillation time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 err="1" smtClean="0"/>
              <a:t>Testing</a:t>
            </a:r>
            <a:r>
              <a:rPr lang="de-DE" sz="1600" dirty="0" smtClean="0"/>
              <a:t> </a:t>
            </a:r>
            <a:r>
              <a:rPr lang="de-DE" sz="1600" dirty="0" err="1" smtClean="0"/>
              <a:t>procedures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GM </a:t>
            </a:r>
            <a:r>
              <a:rPr lang="de-DE" sz="1600" dirty="0" err="1" smtClean="0"/>
              <a:t>mass</a:t>
            </a:r>
            <a:r>
              <a:rPr lang="de-DE" sz="1600" dirty="0" smtClean="0"/>
              <a:t> </a:t>
            </a:r>
            <a:r>
              <a:rPr lang="de-DE" sz="1600" dirty="0" err="1" smtClean="0"/>
              <a:t>testing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evaluated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?</a:t>
            </a:r>
            <a:endParaRPr lang="en-US" sz="1600" dirty="0" smtClean="0"/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Wait after “mass testing”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Is </a:t>
            </a:r>
            <a:r>
              <a:rPr lang="en-US" sz="1600" dirty="0">
                <a:solidFill>
                  <a:srgbClr val="002060"/>
                </a:solidFill>
              </a:rPr>
              <a:t>it better to use GM w/o RO and lose in </a:t>
            </a:r>
            <a:r>
              <a:rPr lang="en-US" sz="1600" dirty="0">
                <a:solidFill>
                  <a:srgbClr val="FF0000"/>
                </a:solidFill>
              </a:rPr>
              <a:t>1.6%</a:t>
            </a:r>
            <a:r>
              <a:rPr lang="en-US" sz="1600" dirty="0">
                <a:solidFill>
                  <a:srgbClr val="002060"/>
                </a:solidFill>
              </a:rPr>
              <a:t> of the cases the 4 </a:t>
            </a:r>
            <a:r>
              <a:rPr lang="en-US" sz="1600" dirty="0" err="1">
                <a:solidFill>
                  <a:srgbClr val="002060"/>
                </a:solidFill>
              </a:rPr>
              <a:t>ms</a:t>
            </a:r>
            <a:r>
              <a:rPr lang="en-US" sz="1600" dirty="0">
                <a:solidFill>
                  <a:srgbClr val="002060"/>
                </a:solidFill>
              </a:rPr>
              <a:t> (200 frames) with gating time of </a:t>
            </a:r>
            <a:r>
              <a:rPr lang="en-US" sz="1600" dirty="0">
                <a:solidFill>
                  <a:srgbClr val="FF0000"/>
                </a:solidFill>
              </a:rPr>
              <a:t>1.4 </a:t>
            </a:r>
            <a:r>
              <a:rPr lang="en-US" sz="1600" dirty="0" smtClean="0">
                <a:solidFill>
                  <a:srgbClr val="FF0000"/>
                </a:solidFill>
              </a:rPr>
              <a:t>µs  </a:t>
            </a:r>
            <a:r>
              <a:rPr lang="en-US" sz="1600" b="1" dirty="0" smtClean="0">
                <a:solidFill>
                  <a:srgbClr val="002060"/>
                </a:solidFill>
              </a:rPr>
              <a:t>OR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</a:rPr>
              <a:t>is it better to use GM w/ RO, do not lose consecutive frames but with a gating time of </a:t>
            </a:r>
            <a:r>
              <a:rPr lang="en-US" sz="1600" dirty="0">
                <a:solidFill>
                  <a:srgbClr val="FF0000"/>
                </a:solidFill>
              </a:rPr>
              <a:t>1.9 µs (preliminary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sz="1600" b="1" dirty="0">
                <a:solidFill>
                  <a:srgbClr val="002060"/>
                </a:solidFill>
              </a:rPr>
              <a:t>⇒ </a:t>
            </a:r>
            <a:r>
              <a:rPr lang="de-DE" sz="1600" dirty="0" err="1" smtClean="0">
                <a:solidFill>
                  <a:srgbClr val="002060"/>
                </a:solidFill>
              </a:rPr>
              <a:t>Planned</a:t>
            </a:r>
            <a:r>
              <a:rPr lang="de-DE" sz="1600" dirty="0" smtClean="0">
                <a:solidFill>
                  <a:srgbClr val="002060"/>
                </a:solidFill>
              </a:rPr>
              <a:t>: </a:t>
            </a:r>
            <a:r>
              <a:rPr lang="en-US" sz="1600" dirty="0"/>
              <a:t>Effect of the PXD </a:t>
            </a:r>
            <a:r>
              <a:rPr lang="en-US" sz="1600" dirty="0" smtClean="0"/>
              <a:t>Gated </a:t>
            </a:r>
            <a:r>
              <a:rPr lang="en-US" sz="1600" dirty="0"/>
              <a:t>M</a:t>
            </a:r>
            <a:r>
              <a:rPr lang="en-US" sz="1600" dirty="0" smtClean="0"/>
              <a:t>ode </a:t>
            </a:r>
            <a:r>
              <a:rPr lang="en-US" sz="1600" dirty="0"/>
              <a:t>on Physics should be evaluated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96451"/>
              </p:ext>
            </p:extLst>
          </p:nvPr>
        </p:nvGraphicFramePr>
        <p:xfrm>
          <a:off x="827584" y="4585465"/>
          <a:ext cx="8136904" cy="2083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8452"/>
                <a:gridCol w="4068452"/>
              </a:tblGrid>
              <a:tr h="5294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Gated Mode w/o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</a:t>
                      </a: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Gated Mode w/ RO</a:t>
                      </a: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3335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(De)activation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 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 of gating time in steps of 3.27 ns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time for GM 370 ns + pedestal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oscillations</a:t>
                      </a: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De(activation)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needs 335 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 of gating time in steps of 105 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time for GM 870 ns + pedestal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oscillations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Source and Laser setup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36" y="2996952"/>
            <a:ext cx="5123360" cy="28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7960" y="1052736"/>
            <a:ext cx="7744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Laser (980 nm) to cover entire module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be installed (Laser safety 3B)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setup to study clear efficiencies and gated mode operation, not in pixel scan, no laser setup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14.09.2016 - 10th Belle II VXD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directions</a:t>
            </a:r>
            <a:r>
              <a:rPr lang="de-DE" dirty="0" smtClean="0"/>
              <a:t> (1)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751400" cy="50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03648" y="951001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BWD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52320" y="941219"/>
            <a:ext cx="9364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19872" y="1700808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BWD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36096" y="1726954"/>
            <a:ext cx="9364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FWD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043608" y="1556792"/>
            <a:ext cx="1" cy="33843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5580112" y="2348880"/>
            <a:ext cx="1" cy="25202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4572000" y="2348880"/>
            <a:ext cx="0" cy="25202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8244408" y="1556792"/>
            <a:ext cx="0" cy="32403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19"/>
          <p:cNvSpPr txBox="1"/>
          <p:nvPr/>
        </p:nvSpPr>
        <p:spPr>
          <a:xfrm>
            <a:off x="3110042" y="1071500"/>
            <a:ext cx="3355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Arrows depict the readout direction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directions (2)</a:t>
            </a:r>
            <a:endParaRPr lang="en-US" dirty="0"/>
          </a:p>
        </p:txBody>
      </p:sp>
      <p:pic>
        <p:nvPicPr>
          <p:cNvPr id="7170" name="Picture 2" descr="Z:\thesis\pxd\pxd_2mod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8117632" cy="30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43808" y="3513639"/>
            <a:ext cx="108395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40152" y="3532886"/>
            <a:ext cx="9364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411760" y="3284984"/>
            <a:ext cx="247464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5004048" y="3279453"/>
            <a:ext cx="247464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2915816" y="4077072"/>
            <a:ext cx="178701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4770323" y="4076450"/>
            <a:ext cx="178701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3110042" y="5373216"/>
            <a:ext cx="3355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Arrows depict the readout direction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 Arrangement</a:t>
            </a:r>
            <a:endParaRPr lang="en-US" dirty="0"/>
          </a:p>
        </p:txBody>
      </p:sp>
      <p:pic>
        <p:nvPicPr>
          <p:cNvPr id="8194" name="Picture 2" descr="Z:\thesis\pxd\px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26" y="836713"/>
            <a:ext cx="7623029" cy="56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5940152" y="2213829"/>
            <a:ext cx="1391243" cy="63910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Ellipse 8"/>
          <p:cNvSpPr/>
          <p:nvPr/>
        </p:nvSpPr>
        <p:spPr bwMode="auto">
          <a:xfrm>
            <a:off x="7331395" y="2096852"/>
            <a:ext cx="216024" cy="216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>
            <a:off x="3707904" y="3490404"/>
            <a:ext cx="1070012" cy="5146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5580112" y="5805264"/>
            <a:ext cx="3355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Arrows depict the readout direction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ußzeilenplatzhalter 2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Müller, Christian Koffmane</a:t>
            </a:r>
            <a:endParaRPr lang="en-GB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7547419" y="1777298"/>
            <a:ext cx="695621" cy="31955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59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 bwMode="auto">
          <a:xfrm>
            <a:off x="2193585" y="1340768"/>
            <a:ext cx="1656184" cy="388843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193585" y="4581128"/>
            <a:ext cx="1656184" cy="36004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2049569" y="1340768"/>
            <a:ext cx="0" cy="38884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Abgerundetes Rechteck 12"/>
          <p:cNvSpPr/>
          <p:nvPr/>
        </p:nvSpPr>
        <p:spPr bwMode="auto">
          <a:xfrm>
            <a:off x="2193585" y="2276872"/>
            <a:ext cx="1656184" cy="36004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4137801" y="2636912"/>
            <a:ext cx="0" cy="23042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4157192" y="3464365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µs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6082017" y="2276872"/>
            <a:ext cx="0" cy="360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298041" y="2079370"/>
            <a:ext cx="21259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time: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µs – 1.9 µs</a:t>
            </a:r>
          </a:p>
          <a:p>
            <a:pPr>
              <a:lnSpc>
                <a:spcPct val="120000"/>
              </a:lnSpc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→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of sensitive area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→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of sensitive area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27584" y="1120848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>
            <a:off x="4857881" y="1340768"/>
            <a:ext cx="0" cy="38884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4966770" y="2872038"/>
            <a:ext cx="6912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3777761" y="2276872"/>
            <a:ext cx="2376264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>
            <a:off x="3849769" y="2636912"/>
            <a:ext cx="230425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2364285" y="2312237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364285" y="4616493"/>
            <a:ext cx="131478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Gated Mode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58111" y="1047563"/>
            <a:ext cx="192713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 sensitive area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5877272"/>
            <a:ext cx="666689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time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Shielding of DEPFETs and Pedestal oscillations / relaxation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3814642" y="4941168"/>
            <a:ext cx="230425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02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/>
      <p:bldP spid="19" grpId="0"/>
      <p:bldP spid="31" grpId="0"/>
      <p:bldP spid="3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DHP – DCD – </a:t>
            </a:r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03877"/>
              </p:ext>
            </p:extLst>
          </p:nvPr>
        </p:nvGraphicFramePr>
        <p:xfrm>
          <a:off x="1043608" y="1397000"/>
          <a:ext cx="28083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44"/>
                <a:gridCol w="641012"/>
                <a:gridCol w="831508"/>
                <a:gridCol w="57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Signal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Pedestal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Offset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 flipH="1">
            <a:off x="3892115" y="1988840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357837" y="2596655"/>
            <a:ext cx="686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3868261" y="310198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335684" y="2957334"/>
            <a:ext cx="9204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i+1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3884080" y="342963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4351503" y="3284984"/>
            <a:ext cx="9204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i+2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3892115" y="414971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4359538" y="4005064"/>
            <a:ext cx="98296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3884080" y="2741310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374770" y="1844185"/>
            <a:ext cx="75533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eschweifte Klammer rechts 17"/>
          <p:cNvSpPr/>
          <p:nvPr/>
        </p:nvSpPr>
        <p:spPr bwMode="auto">
          <a:xfrm>
            <a:off x="3868261" y="4365104"/>
            <a:ext cx="311886" cy="108012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83968" y="4653136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256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898254" y="2476553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75856" y="2456805"/>
            <a:ext cx="516487" cy="612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de-D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07604" y="2464797"/>
            <a:ext cx="81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128bit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461209" y="2456805"/>
            <a:ext cx="814647" cy="612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&lt;, &gt;</a:t>
            </a:r>
          </a:p>
          <a:p>
            <a:pPr algn="ctr">
              <a:lnSpc>
                <a:spcPct val="150000"/>
              </a:lnSpc>
            </a:pP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900909" y="760397"/>
            <a:ext cx="228791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changes every 8 clock cycles of GCK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295"/>
              </p:ext>
            </p:extLst>
          </p:nvPr>
        </p:nvGraphicFramePr>
        <p:xfrm>
          <a:off x="6444208" y="1240846"/>
          <a:ext cx="93610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Gerade Verbindung 33"/>
          <p:cNvCxnSpPr/>
          <p:nvPr/>
        </p:nvCxnSpPr>
        <p:spPr bwMode="auto">
          <a:xfrm>
            <a:off x="6012160" y="3861048"/>
            <a:ext cx="165618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Geschweifte Klammer rechts 34"/>
          <p:cNvSpPr/>
          <p:nvPr/>
        </p:nvSpPr>
        <p:spPr bwMode="auto">
          <a:xfrm>
            <a:off x="7452320" y="1628800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956376" y="2564265"/>
            <a:ext cx="5261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eschweifte Klammer rechts 36"/>
          <p:cNvSpPr/>
          <p:nvPr/>
        </p:nvSpPr>
        <p:spPr bwMode="auto">
          <a:xfrm>
            <a:off x="7524328" y="3941440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028384" y="4876905"/>
            <a:ext cx="5261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 rot="19520398">
            <a:off x="6526483" y="2708919"/>
            <a:ext cx="81144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 rot="19520398">
            <a:off x="6562808" y="4965574"/>
            <a:ext cx="73879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89718" y="957374"/>
            <a:ext cx="205004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 – DCD – Switcher principle for GM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50530"/>
              </p:ext>
            </p:extLst>
          </p:nvPr>
        </p:nvGraphicFramePr>
        <p:xfrm>
          <a:off x="1043608" y="1397000"/>
          <a:ext cx="280831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44"/>
                <a:gridCol w="641012"/>
                <a:gridCol w="831508"/>
                <a:gridCol w="57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Switcher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Signal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Pedestal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Offset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 flipH="1">
            <a:off x="3880042" y="2280695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362697" y="2136040"/>
            <a:ext cx="6864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868261" y="64068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changes every 8 clock cycles of GCK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811842" y="3999505"/>
            <a:ext cx="2260370" cy="2423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>
            <a:off x="3880042" y="4220449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feld 40"/>
          <p:cNvSpPr txBox="1"/>
          <p:nvPr/>
        </p:nvSpPr>
        <p:spPr>
          <a:xfrm>
            <a:off x="4362697" y="4075794"/>
            <a:ext cx="9204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i+1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 bwMode="auto">
          <a:xfrm flipH="1">
            <a:off x="3868261" y="4509120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feld 42"/>
          <p:cNvSpPr txBox="1"/>
          <p:nvPr/>
        </p:nvSpPr>
        <p:spPr>
          <a:xfrm>
            <a:off x="4336848" y="4365104"/>
            <a:ext cx="90922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i+k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H="1">
            <a:off x="3885652" y="3428361"/>
            <a:ext cx="43204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feld 44"/>
          <p:cNvSpPr txBox="1"/>
          <p:nvPr/>
        </p:nvSpPr>
        <p:spPr>
          <a:xfrm>
            <a:off x="4368307" y="3283706"/>
            <a:ext cx="114326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i+k+1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011803" y="2511231"/>
            <a:ext cx="792088" cy="732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auto">
          <a:xfrm>
            <a:off x="971600" y="3999505"/>
            <a:ext cx="312446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uppieren 19"/>
          <p:cNvGrpSpPr/>
          <p:nvPr/>
        </p:nvGrpSpPr>
        <p:grpSpPr>
          <a:xfrm>
            <a:off x="1115615" y="1839734"/>
            <a:ext cx="2664296" cy="221763"/>
            <a:chOff x="1115615" y="1839734"/>
            <a:chExt cx="2664296" cy="221763"/>
          </a:xfrm>
        </p:grpSpPr>
        <p:sp>
          <p:nvSpPr>
            <p:cNvPr id="9" name="Rechteck 8"/>
            <p:cNvSpPr/>
            <p:nvPr/>
          </p:nvSpPr>
          <p:spPr bwMode="auto">
            <a:xfrm>
              <a:off x="1115615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1844822" y="1841011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2543574" y="183973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3307576" y="1841011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115614" y="2217130"/>
            <a:ext cx="2664296" cy="221763"/>
            <a:chOff x="1115614" y="2217130"/>
            <a:chExt cx="2664296" cy="221763"/>
          </a:xfrm>
        </p:grpSpPr>
        <p:sp>
          <p:nvSpPr>
            <p:cNvPr id="49" name="Rechteck 48"/>
            <p:cNvSpPr/>
            <p:nvPr/>
          </p:nvSpPr>
          <p:spPr bwMode="auto">
            <a:xfrm>
              <a:off x="1115614" y="2217130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1844821" y="2218407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2543573" y="2217130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3307575" y="2218407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115611" y="3316841"/>
            <a:ext cx="2664296" cy="221763"/>
            <a:chOff x="1115611" y="3316841"/>
            <a:chExt cx="2664296" cy="221763"/>
          </a:xfrm>
        </p:grpSpPr>
        <p:sp>
          <p:nvSpPr>
            <p:cNvPr id="61" name="Rechteck 60"/>
            <p:cNvSpPr/>
            <p:nvPr/>
          </p:nvSpPr>
          <p:spPr bwMode="auto">
            <a:xfrm>
              <a:off x="1115611" y="3316841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1844818" y="3318118"/>
              <a:ext cx="535861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2543570" y="3316841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4" name="Rechteck 63"/>
            <p:cNvSpPr/>
            <p:nvPr/>
          </p:nvSpPr>
          <p:spPr bwMode="auto">
            <a:xfrm>
              <a:off x="3307572" y="3318118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115615" y="2563627"/>
            <a:ext cx="2664294" cy="1731376"/>
            <a:chOff x="1115615" y="2563627"/>
            <a:chExt cx="2664294" cy="1731376"/>
          </a:xfrm>
        </p:grpSpPr>
        <p:sp>
          <p:nvSpPr>
            <p:cNvPr id="54" name="Rechteck 53"/>
            <p:cNvSpPr/>
            <p:nvPr/>
          </p:nvSpPr>
          <p:spPr bwMode="auto">
            <a:xfrm>
              <a:off x="1844820" y="2564904"/>
              <a:ext cx="535861" cy="2204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2543572" y="2563627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3307574" y="2564904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5" name="Rechteck 64"/>
            <p:cNvSpPr/>
            <p:nvPr/>
          </p:nvSpPr>
          <p:spPr bwMode="auto">
            <a:xfrm>
              <a:off x="1115615" y="4074517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115611" y="2924944"/>
            <a:ext cx="2664297" cy="1726914"/>
            <a:chOff x="1115611" y="2924944"/>
            <a:chExt cx="2664297" cy="1726914"/>
          </a:xfrm>
        </p:grpSpPr>
        <p:sp>
          <p:nvSpPr>
            <p:cNvPr id="58" name="Rechteck 57"/>
            <p:cNvSpPr/>
            <p:nvPr/>
          </p:nvSpPr>
          <p:spPr bwMode="auto">
            <a:xfrm>
              <a:off x="1844819" y="2926221"/>
              <a:ext cx="535861" cy="2204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2543571" y="2924944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3307573" y="2926221"/>
              <a:ext cx="472335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9" name="Rechteck 68"/>
            <p:cNvSpPr/>
            <p:nvPr/>
          </p:nvSpPr>
          <p:spPr bwMode="auto">
            <a:xfrm>
              <a:off x="1115611" y="4431372"/>
              <a:ext cx="648072" cy="22048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3" name="Geschweifte Klammer rechts 52"/>
          <p:cNvSpPr/>
          <p:nvPr/>
        </p:nvSpPr>
        <p:spPr bwMode="auto">
          <a:xfrm>
            <a:off x="5470603" y="1797561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" name="Geschweifte Klammer rechts 56"/>
          <p:cNvSpPr/>
          <p:nvPr/>
        </p:nvSpPr>
        <p:spPr bwMode="auto">
          <a:xfrm>
            <a:off x="5470603" y="3952301"/>
            <a:ext cx="432048" cy="216024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012160" y="2756664"/>
            <a:ext cx="179087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012160" y="4921802"/>
            <a:ext cx="191590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sequence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5615" y="2733026"/>
            <a:ext cx="51648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Apply Clear On voltage at all DEPFET pixels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Switch Off the DEPFET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192 Switcher outputs in total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Four groups to (de)-activate the Gated Mode, each Switcher has 4 groups:</a:t>
            </a:r>
          </a:p>
          <a:p>
            <a:pPr>
              <a:lnSpc>
                <a:spcPct val="20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Each Switcher (de)-activate the Gated Mode for 8 gates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1313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Gated Mode w/o readout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498485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40426" y="1988840"/>
            <a:ext cx="3498882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Readout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gating there is no readout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readout after gating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in sync with offsets, pedestals and machine =&gt; Fast clocking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3" y="4725144"/>
            <a:ext cx="3095985" cy="154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w/o readout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989243" cy="18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 flipH="1" flipV="1">
            <a:off x="5076056" y="1556792"/>
            <a:ext cx="576064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0072" y="3108473"/>
            <a:ext cx="1296144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clocking to get in sync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059832" y="980728"/>
            <a:ext cx="648072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752020" y="2420888"/>
            <a:ext cx="648072" cy="1260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2267744" y="1484784"/>
            <a:ext cx="864096" cy="144016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2339752" y="2672916"/>
            <a:ext cx="2412268" cy="34623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1259633" y="3108473"/>
            <a:ext cx="3816423" cy="183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“Missing next frame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(Missing all frames during the damping time of noisy bunches (which prevent the sampling of the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signal)) problem</a:t>
            </a:r>
          </a:p>
          <a:p>
            <a:pPr algn="just">
              <a:lnSpc>
                <a:spcPct val="120000"/>
              </a:lnSpc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 requires high clock for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Mode w/o readout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u="sng" dirty="0" smtClean="0"/>
              <a:t>Advantages</a:t>
            </a:r>
            <a:r>
              <a:rPr lang="en-US" dirty="0" smtClean="0"/>
              <a:t>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Can ramp up/down the Switcher groups with steps of 7.56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Adjust the length of activating the GM in steps of 3.26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Fast (de)-activation: 20 ns in theory for (de)-activation, and (90 ns) 75 ns are measured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u="sng" dirty="0" smtClean="0"/>
              <a:t>Disadvantage(s)</a:t>
            </a:r>
            <a:r>
              <a:rPr lang="en-US" dirty="0" smtClean="0"/>
              <a:t>: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Missing “next frame” problem </a:t>
            </a:r>
            <a:r>
              <a:rPr lang="en-US" dirty="0"/>
              <a:t>/ Missing all frames during the damping time of noisy bunches (which prevent the sampling of the </a:t>
            </a:r>
            <a:r>
              <a:rPr lang="en-US" dirty="0" err="1"/>
              <a:t>SerIn</a:t>
            </a:r>
            <a:r>
              <a:rPr lang="en-US" dirty="0"/>
              <a:t> </a:t>
            </a:r>
            <a:r>
              <a:rPr lang="en-US" dirty="0" smtClean="0"/>
              <a:t>signal)</a:t>
            </a:r>
          </a:p>
          <a:p>
            <a:endParaRPr lang="en-US" dirty="0" smtClean="0"/>
          </a:p>
          <a:p>
            <a:r>
              <a:rPr lang="en-US" b="1" dirty="0" smtClean="0"/>
              <a:t>In addition</a:t>
            </a:r>
            <a:r>
              <a:rPr lang="en-US" dirty="0" smtClean="0"/>
              <a:t>: Pedestal oscillation, i.e., require extra time for relaxation of pedestals, ~ 1</a:t>
            </a:r>
            <a:r>
              <a:rPr lang="de-DE" dirty="0" smtClean="0"/>
              <a:t>µs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/>
              <a:t>must be measured again in more </a:t>
            </a:r>
            <a:r>
              <a:rPr lang="en-US" u="sng" dirty="0" smtClean="0"/>
              <a:t>detail with newest generation of ASICs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total time for GM: </a:t>
            </a:r>
            <a:r>
              <a:rPr lang="en-US" b="1" dirty="0"/>
              <a:t>~ 370 ns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total Gated Mode (enabling, gating, disabling, time to normal operation): </a:t>
            </a:r>
            <a:r>
              <a:rPr lang="en-US" b="1" dirty="0">
                <a:solidFill>
                  <a:srgbClr val="FF0000"/>
                </a:solidFill>
              </a:rPr>
              <a:t>1.4 µs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1490</Words>
  <Application>Microsoft Office PowerPoint</Application>
  <PresentationFormat>Bildschirmpräsentation (4:3)</PresentationFormat>
  <Paragraphs>291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MPP_HLL</vt:lpstr>
      <vt:lpstr>Gated Mode - System Aspects</vt:lpstr>
      <vt:lpstr>Gated Mode - Theory</vt:lpstr>
      <vt:lpstr>Gated Mode</vt:lpstr>
      <vt:lpstr>DHP – DCD – Switcher principle</vt:lpstr>
      <vt:lpstr>DHP – DCD – Switcher principle for GM</vt:lpstr>
      <vt:lpstr>Gated Mode</vt:lpstr>
      <vt:lpstr>Gated Mode w/o readout</vt:lpstr>
      <vt:lpstr>Gated Mode w/o readout</vt:lpstr>
      <vt:lpstr>Gated Mode w/o readout</vt:lpstr>
      <vt:lpstr>Gated Mode without readout</vt:lpstr>
      <vt:lpstr>Ideas to solve problems – pedestal oscillations</vt:lpstr>
      <vt:lpstr>Ideas to solve problems – pedestal oscillations</vt:lpstr>
      <vt:lpstr>FSYNC signal</vt:lpstr>
      <vt:lpstr>Ideas to solve problems – “missing next frame”</vt:lpstr>
      <vt:lpstr>Ideas to solve problems – “missing next frame”</vt:lpstr>
      <vt:lpstr>Gated Mode with readout</vt:lpstr>
      <vt:lpstr>Gated Mode with readout</vt:lpstr>
      <vt:lpstr>Gated Mode – 2 Possibilities</vt:lpstr>
      <vt:lpstr>Layout change – PXD9-7</vt:lpstr>
      <vt:lpstr>Layout change – PXD9-7</vt:lpstr>
      <vt:lpstr>Summary and Outlook</vt:lpstr>
      <vt:lpstr>Radioactive Source and Laser setup</vt:lpstr>
      <vt:lpstr>Readout directions (1)</vt:lpstr>
      <vt:lpstr>Readout directions (2)</vt:lpstr>
      <vt:lpstr>PXD Arrangement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Gated Mode - System Aspects</dc:title>
  <dc:creator>Felix Müller</dc:creator>
  <cp:lastModifiedBy>Felix Müller</cp:lastModifiedBy>
  <cp:revision>32</cp:revision>
  <cp:lastPrinted>2012-02-06T08:36:01Z</cp:lastPrinted>
  <dcterms:created xsi:type="dcterms:W3CDTF">2017-05-24T14:13:50Z</dcterms:created>
  <dcterms:modified xsi:type="dcterms:W3CDTF">2017-05-29T12:36:54Z</dcterms:modified>
</cp:coreProperties>
</file>