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41" r:id="rId2"/>
    <p:sldId id="370" r:id="rId3"/>
    <p:sldId id="340" r:id="rId4"/>
    <p:sldId id="353" r:id="rId5"/>
    <p:sldId id="371" r:id="rId6"/>
    <p:sldId id="352" r:id="rId7"/>
    <p:sldId id="265" r:id="rId8"/>
    <p:sldId id="267" r:id="rId9"/>
    <p:sldId id="349" r:id="rId10"/>
    <p:sldId id="409" r:id="rId11"/>
    <p:sldId id="410" r:id="rId12"/>
    <p:sldId id="411" r:id="rId13"/>
    <p:sldId id="412" r:id="rId14"/>
    <p:sldId id="413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32" r:id="rId24"/>
    <p:sldId id="423" r:id="rId25"/>
    <p:sldId id="424" r:id="rId26"/>
    <p:sldId id="425" r:id="rId27"/>
    <p:sldId id="437" r:id="rId28"/>
    <p:sldId id="337" r:id="rId29"/>
    <p:sldId id="360" r:id="rId30"/>
    <p:sldId id="407" r:id="rId31"/>
    <p:sldId id="377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3912" autoAdjust="0"/>
  </p:normalViewPr>
  <p:slideViewPr>
    <p:cSldViewPr snapToObjects="1">
      <p:cViewPr>
        <p:scale>
          <a:sx n="66" d="100"/>
          <a:sy n="66" d="100"/>
        </p:scale>
        <p:origin x="-2030" y="-25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918F5-6203-45D5-85C1-A6475BA02E89}" type="datetimeFigureOut">
              <a:rPr lang="en-US" smtClean="0"/>
              <a:t>5/28/2017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97A92-59F1-497F-A52C-DA51609C27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venture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</a:t>
            </a:r>
            <a:r>
              <a:rPr lang="de-DE" baseline="0" dirty="0" smtClean="0"/>
              <a:t> at EST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24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 </a:t>
            </a:r>
            <a:r>
              <a:rPr lang="de-DE" dirty="0" err="1" smtClean="0"/>
              <a:t>optimization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adaption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implants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60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Georgia" panose="02040502050405020303" pitchFamily="18" charset="0"/>
              </a:rPr>
              <a:t>PSF </a:t>
            </a:r>
            <a:r>
              <a:rPr lang="de-DE" sz="1200" dirty="0" err="1" smtClean="0">
                <a:latin typeface="Georgia" panose="02040502050405020303" pitchFamily="18" charset="0"/>
              </a:rPr>
              <a:t>asymmetric</a:t>
            </a:r>
            <a:endParaRPr lang="en-US" sz="1200" dirty="0" smtClean="0">
              <a:latin typeface="Georgia" panose="020405020504050203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latin typeface="Georgia" panose="02040502050405020303" pitchFamily="18" charset="0"/>
              </a:rPr>
              <a:t>blurred</a:t>
            </a:r>
            <a:r>
              <a:rPr lang="de-DE" sz="1200" dirty="0" smtClean="0">
                <a:latin typeface="Georgia" panose="02040502050405020303" pitchFamily="18" charset="0"/>
              </a:rPr>
              <a:t> </a:t>
            </a:r>
            <a:r>
              <a:rPr lang="de-DE" sz="1200" dirty="0" err="1" smtClean="0">
                <a:latin typeface="Georgia" panose="02040502050405020303" pitchFamily="18" charset="0"/>
              </a:rPr>
              <a:t>into</a:t>
            </a:r>
            <a:r>
              <a:rPr lang="de-DE" sz="1200" dirty="0" smtClean="0">
                <a:latin typeface="Georgia" panose="02040502050405020303" pitchFamily="18" charset="0"/>
              </a:rPr>
              <a:t> </a:t>
            </a:r>
            <a:r>
              <a:rPr lang="de-DE" sz="1200" dirty="0" err="1" smtClean="0">
                <a:latin typeface="Georgia" panose="02040502050405020303" pitchFamily="18" charset="0"/>
              </a:rPr>
              <a:t>direction</a:t>
            </a:r>
            <a:r>
              <a:rPr lang="de-DE" sz="1200" dirty="0" smtClean="0">
                <a:latin typeface="Georgia" panose="02040502050405020303" pitchFamily="18" charset="0"/>
              </a:rPr>
              <a:t> </a:t>
            </a:r>
            <a:r>
              <a:rPr lang="de-DE" sz="1200" dirty="0" err="1" smtClean="0">
                <a:latin typeface="Georgia" panose="02040502050405020303" pitchFamily="18" charset="0"/>
              </a:rPr>
              <a:t>of</a:t>
            </a:r>
            <a:r>
              <a:rPr lang="de-DE" sz="1200" dirty="0" smtClean="0">
                <a:latin typeface="Georgia" panose="02040502050405020303" pitchFamily="18" charset="0"/>
              </a:rPr>
              <a:t> positive Drain</a:t>
            </a:r>
            <a:endParaRPr lang="en-US" sz="1200" dirty="0" smtClean="0">
              <a:latin typeface="Georgia" panose="02040502050405020303" pitchFamily="18" charset="0"/>
            </a:endParaRPr>
          </a:p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on </a:t>
            </a:r>
            <a:r>
              <a:rPr lang="de-DE" dirty="0" err="1" smtClean="0"/>
              <a:t>polarimetric</a:t>
            </a:r>
            <a:r>
              <a:rPr lang="de-DE" dirty="0" smtClean="0"/>
              <a:t> </a:t>
            </a:r>
            <a:r>
              <a:rPr lang="de-DE" dirty="0" err="1" smtClean="0"/>
              <a:t>capabilities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evaluated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0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latin typeface="Georgia" panose="02040502050405020303" pitchFamily="18" charset="0"/>
              </a:rPr>
              <a:t>assymetry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reduces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sz="1200" baseline="0" dirty="0" err="1" smtClean="0">
                <a:latin typeface="Georgia" panose="02040502050405020303" pitchFamily="18" charset="0"/>
              </a:rPr>
              <a:t>for</a:t>
            </a:r>
            <a:r>
              <a:rPr lang="de-DE" sz="1200" baseline="0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/>
              <a:t>thinner</a:t>
            </a:r>
            <a:r>
              <a:rPr lang="de-DE" dirty="0" smtClean="0"/>
              <a:t> material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0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proposed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polarimetric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sensor</a:t>
            </a:r>
            <a:endParaRPr lang="de-DE" baseline="0" dirty="0" smtClean="0"/>
          </a:p>
          <a:p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Quadropix</a:t>
            </a:r>
            <a:r>
              <a:rPr lang="de-DE" baseline="0" dirty="0" smtClean="0"/>
              <a:t> DEPFET</a:t>
            </a:r>
          </a:p>
          <a:p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Central Anode DEPFET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8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88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Central Anode </a:t>
            </a:r>
            <a:r>
              <a:rPr lang="de-DE" dirty="0" err="1" smtClean="0"/>
              <a:t>device</a:t>
            </a:r>
            <a:r>
              <a:rPr lang="de-DE" dirty="0" smtClean="0"/>
              <a:t> 80x80µm²</a:t>
            </a:r>
          </a:p>
          <a:p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thickness</a:t>
            </a:r>
            <a:r>
              <a:rPr lang="de-DE" dirty="0" smtClean="0"/>
              <a:t> = 350µm</a:t>
            </a:r>
          </a:p>
          <a:p>
            <a:r>
              <a:rPr lang="de-DE" dirty="0" smtClean="0"/>
              <a:t>Analytical </a:t>
            </a:r>
            <a:r>
              <a:rPr lang="de-DE" dirty="0" err="1" smtClean="0"/>
              <a:t>Gaussian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implants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1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80x80µm²</a:t>
            </a:r>
          </a:p>
          <a:p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thickness</a:t>
            </a:r>
            <a:r>
              <a:rPr lang="de-DE" dirty="0" smtClean="0"/>
              <a:t> = 350µm</a:t>
            </a:r>
          </a:p>
          <a:p>
            <a:r>
              <a:rPr lang="de-DE" dirty="0" smtClean="0"/>
              <a:t>Analytical </a:t>
            </a:r>
            <a:r>
              <a:rPr lang="de-DE" dirty="0" err="1" smtClean="0"/>
              <a:t>Gaussian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implants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93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Feasability</a:t>
            </a:r>
            <a:r>
              <a:rPr lang="de-DE" dirty="0" smtClean="0"/>
              <a:t> Study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8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Georgia" panose="02040502050405020303" pitchFamily="18" charset="0"/>
              </a:rPr>
              <a:t>- </a:t>
            </a:r>
            <a:r>
              <a:rPr lang="de-DE" dirty="0" err="1" smtClean="0">
                <a:latin typeface="Georgia" panose="02040502050405020303" pitchFamily="18" charset="0"/>
              </a:rPr>
              <a:t>largest</a:t>
            </a:r>
            <a:r>
              <a:rPr lang="de-DE" dirty="0" smtClean="0">
                <a:latin typeface="Georgia" panose="02040502050405020303" pitchFamily="18" charset="0"/>
              </a:rPr>
              <a:t> solar </a:t>
            </a:r>
            <a:r>
              <a:rPr lang="de-DE" dirty="0" err="1" smtClean="0">
                <a:latin typeface="Georgia" panose="02040502050405020303" pitchFamily="18" charset="0"/>
              </a:rPr>
              <a:t>telescope</a:t>
            </a:r>
            <a:r>
              <a:rPr lang="de-DE" dirty="0" smtClean="0">
                <a:latin typeface="Georgia" panose="02040502050405020303" pitchFamily="18" charset="0"/>
              </a:rPr>
              <a:t> in </a:t>
            </a:r>
            <a:r>
              <a:rPr lang="de-DE" dirty="0" err="1" smtClean="0">
                <a:latin typeface="Georgia" panose="02040502050405020303" pitchFamily="18" charset="0"/>
              </a:rPr>
              <a:t>europe</a:t>
            </a:r>
            <a:endParaRPr lang="de-DE" dirty="0" smtClean="0">
              <a:latin typeface="Georgia" panose="02040502050405020303" pitchFamily="18" charset="0"/>
            </a:endParaRPr>
          </a:p>
          <a:p>
            <a:r>
              <a:rPr lang="de-DE" dirty="0" smtClean="0">
                <a:latin typeface="Georgia" panose="02040502050405020303" pitchFamily="18" charset="0"/>
              </a:rPr>
              <a:t>- multiple </a:t>
            </a:r>
            <a:r>
              <a:rPr lang="de-DE" dirty="0" err="1" smtClean="0">
                <a:latin typeface="Georgia" panose="02040502050405020303" pitchFamily="18" charset="0"/>
              </a:rPr>
              <a:t>exchangeable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instruments</a:t>
            </a:r>
            <a:endParaRPr lang="de-DE" dirty="0" smtClean="0">
              <a:latin typeface="Georgia" panose="02040502050405020303" pitchFamily="18" charset="0"/>
            </a:endParaRPr>
          </a:p>
          <a:p>
            <a:r>
              <a:rPr lang="de-DE" dirty="0" smtClean="0">
                <a:latin typeface="Georgia" panose="02040502050405020303" pitchFamily="18" charset="0"/>
              </a:rPr>
              <a:t>- </a:t>
            </a:r>
            <a:r>
              <a:rPr lang="de-DE" dirty="0" err="1" smtClean="0">
                <a:latin typeface="Georgia" panose="02040502050405020303" pitchFamily="18" charset="0"/>
              </a:rPr>
              <a:t>located</a:t>
            </a:r>
            <a:r>
              <a:rPr lang="de-DE" dirty="0" smtClean="0">
                <a:latin typeface="Georgia" panose="02040502050405020303" pitchFamily="18" charset="0"/>
              </a:rPr>
              <a:t> on </a:t>
            </a:r>
            <a:r>
              <a:rPr lang="de-DE" dirty="0" err="1" smtClean="0">
                <a:latin typeface="Georgia" panose="02040502050405020303" pitchFamily="18" charset="0"/>
              </a:rPr>
              <a:t>the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canary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islands</a:t>
            </a:r>
            <a:endParaRPr lang="de-DE" dirty="0" smtClean="0">
              <a:latin typeface="Georgia" panose="02040502050405020303" pitchFamily="18" charset="0"/>
            </a:endParaRPr>
          </a:p>
          <a:p>
            <a:r>
              <a:rPr lang="de-DE" dirty="0" smtClean="0">
                <a:latin typeface="Georgia" panose="02040502050405020303" pitchFamily="18" charset="0"/>
              </a:rPr>
              <a:t>- </a:t>
            </a:r>
            <a:r>
              <a:rPr lang="de-DE" dirty="0" err="1" smtClean="0">
                <a:latin typeface="Georgia" panose="02040502050405020303" pitchFamily="18" charset="0"/>
              </a:rPr>
              <a:t>start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of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construction</a:t>
            </a:r>
            <a:r>
              <a:rPr lang="de-DE" dirty="0" smtClean="0">
                <a:latin typeface="Georgia" panose="02040502050405020303" pitchFamily="18" charset="0"/>
              </a:rPr>
              <a:t> ~2020</a:t>
            </a:r>
          </a:p>
          <a:p>
            <a:pPr marL="171450" indent="-171450">
              <a:buFontTx/>
              <a:buChar char="-"/>
            </a:pPr>
            <a:r>
              <a:rPr lang="de-DE" dirty="0" err="1" smtClean="0">
                <a:latin typeface="Georgia" panose="02040502050405020303" pitchFamily="18" charset="0"/>
              </a:rPr>
              <a:t>start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of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operation</a:t>
            </a:r>
            <a:r>
              <a:rPr lang="de-DE" dirty="0" smtClean="0">
                <a:latin typeface="Georgia" panose="02040502050405020303" pitchFamily="18" charset="0"/>
              </a:rPr>
              <a:t> ~2027</a:t>
            </a:r>
          </a:p>
          <a:p>
            <a:pPr marL="171450" indent="-171450">
              <a:buFontTx/>
              <a:buChar char="-"/>
            </a:pPr>
            <a:r>
              <a:rPr lang="de-DE" dirty="0" err="1" smtClean="0">
                <a:latin typeface="Georgia" panose="02040502050405020303" pitchFamily="18" charset="0"/>
              </a:rPr>
              <a:t>our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contribution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here</a:t>
            </a:r>
            <a:r>
              <a:rPr lang="de-DE" dirty="0" smtClean="0">
                <a:latin typeface="Georgia" panose="02040502050405020303" pitchFamily="18" charset="0"/>
              </a:rPr>
              <a:t> will </a:t>
            </a:r>
            <a:r>
              <a:rPr lang="de-DE" dirty="0" err="1" smtClean="0">
                <a:latin typeface="Georgia" panose="02040502050405020303" pitchFamily="18" charset="0"/>
              </a:rPr>
              <a:t>be</a:t>
            </a:r>
            <a:r>
              <a:rPr lang="de-DE" dirty="0" smtClean="0">
                <a:latin typeface="Georgia" panose="02040502050405020303" pitchFamily="18" charset="0"/>
              </a:rPr>
              <a:t> a high </a:t>
            </a:r>
            <a:r>
              <a:rPr lang="de-DE" dirty="0" err="1" smtClean="0">
                <a:latin typeface="Georgia" panose="02040502050405020303" pitchFamily="18" charset="0"/>
              </a:rPr>
              <a:t>precision</a:t>
            </a:r>
            <a:r>
              <a:rPr lang="de-DE" baseline="0" dirty="0" smtClean="0">
                <a:latin typeface="Georgia" panose="02040502050405020303" pitchFamily="18" charset="0"/>
              </a:rPr>
              <a:t> </a:t>
            </a:r>
            <a:r>
              <a:rPr lang="de-DE" baseline="0" dirty="0" err="1" smtClean="0">
                <a:latin typeface="Georgia" panose="02040502050405020303" pitchFamily="18" charset="0"/>
              </a:rPr>
              <a:t>polarimetric</a:t>
            </a:r>
            <a:r>
              <a:rPr lang="de-DE" baseline="0" dirty="0" smtClean="0">
                <a:latin typeface="Georgia" panose="02040502050405020303" pitchFamily="18" charset="0"/>
              </a:rPr>
              <a:t> </a:t>
            </a:r>
            <a:r>
              <a:rPr lang="de-DE" baseline="0" dirty="0" err="1" smtClean="0">
                <a:latin typeface="Georgia" panose="02040502050405020303" pitchFamily="18" charset="0"/>
              </a:rPr>
              <a:t>camera</a:t>
            </a:r>
            <a:endParaRPr lang="de-DE" dirty="0" smtClean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4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Through</a:t>
            </a:r>
            <a:r>
              <a:rPr lang="de-DE" baseline="0" dirty="0" smtClean="0"/>
              <a:t> Modulator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Analyzer,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polarisation</a:t>
            </a:r>
            <a:r>
              <a:rPr lang="de-DE" baseline="0" dirty="0" smtClean="0"/>
              <a:t> at a </a:t>
            </a:r>
            <a:r>
              <a:rPr lang="de-DE" baseline="0" dirty="0" err="1" smtClean="0"/>
              <a:t>given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in time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encoded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variation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4 different </a:t>
            </a:r>
            <a:r>
              <a:rPr lang="de-DE" baseline="0" dirty="0" err="1" smtClean="0"/>
              <a:t>polarization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retrieved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sensors</a:t>
            </a:r>
            <a:r>
              <a:rPr lang="de-DE" baseline="0" dirty="0" smtClean="0"/>
              <a:t> Modulation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Frame rate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coupled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built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sensor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decouple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modulation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frequency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frame</a:t>
            </a:r>
            <a:r>
              <a:rPr lang="de-DE" baseline="0" dirty="0" smtClean="0"/>
              <a:t> rate.</a:t>
            </a:r>
          </a:p>
          <a:p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?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proposed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polarimetric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sensor</a:t>
            </a:r>
            <a:endParaRPr lang="de-DE" baseline="0" dirty="0" smtClean="0"/>
          </a:p>
          <a:p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Quadropix</a:t>
            </a:r>
            <a:r>
              <a:rPr lang="de-DE" baseline="0" dirty="0" smtClean="0"/>
              <a:t> DEPFET</a:t>
            </a:r>
          </a:p>
          <a:p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Central Anode DEPFET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8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8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First a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explanation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principle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devices</a:t>
            </a:r>
            <a:endParaRPr lang="de-DE" baseline="0" dirty="0" smtClean="0"/>
          </a:p>
          <a:p>
            <a:r>
              <a:rPr lang="de-DE" dirty="0" smtClean="0"/>
              <a:t>so in </a:t>
            </a: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4 DEPFET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subpixel</a:t>
            </a:r>
            <a:r>
              <a:rPr lang="de-DE" baseline="0" dirty="0" smtClean="0"/>
              <a:t> per </a:t>
            </a:r>
            <a:r>
              <a:rPr lang="de-DE" baseline="0" dirty="0" err="1" smtClean="0"/>
              <a:t>superpixel</a:t>
            </a:r>
            <a:endParaRPr lang="de-DE" baseline="0" dirty="0" smtClean="0"/>
          </a:p>
          <a:p>
            <a:r>
              <a:rPr lang="de-DE" baseline="0" dirty="0" err="1" smtClean="0"/>
              <a:t>voltages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charge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9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lets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subpixels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7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collected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insensitive</a:t>
            </a:r>
            <a:r>
              <a:rPr lang="de-DE" dirty="0" smtClean="0"/>
              <a:t> </a:t>
            </a:r>
            <a:r>
              <a:rPr lang="de-DE" dirty="0" err="1" smtClean="0"/>
              <a:t>subpixels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a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respect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photon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97A92-59F1-497F-A52C-DA51609C27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3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g h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6618" y="6658578"/>
            <a:ext cx="3311525" cy="188912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Internal, December 2016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Alexander Bähr, MPG Halbleiterlabor</a:t>
            </a:r>
            <a:endParaRPr lang="de-DE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Wingdings 3" panose="05040102010807070707" pitchFamily="18" charset="2"/>
              <a:buChar char=""/>
              <a:defRPr/>
            </a:lvl1pPr>
            <a:lvl2pPr marL="715963" indent="-355600">
              <a:buFont typeface="Wingdings 3" panose="05040102010807070707" pitchFamily="18" charset="2"/>
              <a:buChar char=""/>
              <a:defRPr/>
            </a:lvl2pPr>
            <a:lvl3pPr marL="1254125" indent="-355600">
              <a:buSzPct val="100000"/>
              <a:buFont typeface="Wingdings 3" panose="05040102010807070707" pitchFamily="18" charset="2"/>
              <a:buChar char=""/>
              <a:defRPr sz="1400"/>
            </a:lvl3pPr>
            <a:lvl4pPr marL="1793875" indent="-355600">
              <a:buSzPct val="100000"/>
              <a:buFont typeface="Wingdings 3" panose="05040102010807070707" pitchFamily="18" charset="2"/>
              <a:buChar char=""/>
              <a:defRPr sz="1400"/>
            </a:lvl4pPr>
            <a:lvl5pPr marL="2332038" indent="-360363">
              <a:buSzPct val="100000"/>
              <a:buFont typeface="Wingdings 3" panose="05040102010807070707" pitchFamily="18" charset="2"/>
              <a:buChar char=""/>
              <a:defRPr sz="14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7649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913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913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A. Bähr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14399" y="6481834"/>
            <a:ext cx="673093" cy="376166"/>
          </a:xfrm>
          <a:prstGeom prst="rect">
            <a:avLst/>
          </a:prstGeom>
        </p:spPr>
        <p:txBody>
          <a:bodyPr/>
          <a:lstStyle/>
          <a:p>
            <a:fld id="{529C6F9D-61E9-4088-AD75-D2DBFB290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1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38" y="157628"/>
            <a:ext cx="1126298" cy="69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797709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119062" y="6664107"/>
            <a:ext cx="1752637" cy="206004"/>
          </a:xfrm>
          <a:prstGeom prst="rect">
            <a:avLst/>
          </a:prstGeom>
          <a:ln/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Internal, December 2016</a:t>
            </a:r>
            <a:endParaRPr lang="de-DE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6376936" y="6653597"/>
            <a:ext cx="2767064" cy="180974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Alexander Bähr, MPG Halbleiterlabor</a:t>
            </a:r>
            <a:endParaRPr lang="de-DE" dirty="0"/>
          </a:p>
        </p:txBody>
      </p:sp>
      <p:sp>
        <p:nvSpPr>
          <p:cNvPr id="17" name="Rectangle 10"/>
          <p:cNvSpPr txBox="1">
            <a:spLocks noChangeArrowheads="1"/>
          </p:cNvSpPr>
          <p:nvPr/>
        </p:nvSpPr>
        <p:spPr bwMode="auto">
          <a:xfrm>
            <a:off x="4139952" y="6669360"/>
            <a:ext cx="384631" cy="1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2C74C0C-8C4F-4B0C-A0DA-A4D8859FA67C}" type="slidenum">
              <a:rPr lang="de-DE" sz="100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ctr">
                <a:defRPr/>
              </a:pPr>
              <a:t>‹Nr.›</a:t>
            </a:fld>
            <a:endParaRPr lang="de-DE" sz="10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Segoe UI Symbol" panose="020B0502040204020203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55" y="3124200"/>
            <a:ext cx="7772400" cy="609600"/>
          </a:xfrm>
        </p:spPr>
        <p:txBody>
          <a:bodyPr/>
          <a:lstStyle/>
          <a:p>
            <a:pPr algn="ctr"/>
            <a:r>
              <a:rPr lang="de-DE" sz="4000" dirty="0" smtClean="0">
                <a:latin typeface="Georgia" panose="02040502050405020303" pitchFamily="18" charset="0"/>
              </a:rPr>
              <a:t>GREST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40529" y="4175760"/>
            <a:ext cx="4062942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de-DE" sz="2400" dirty="0" smtClean="0">
                <a:latin typeface="Georgia" panose="02040502050405020303" pitchFamily="18" charset="0"/>
              </a:rPr>
              <a:t>- </a:t>
            </a:r>
            <a:r>
              <a:rPr lang="de-DE" sz="2400" dirty="0" err="1" smtClean="0">
                <a:latin typeface="Georgia" panose="02040502050405020303" pitchFamily="18" charset="0"/>
              </a:rPr>
              <a:t>Multistorage</a:t>
            </a:r>
            <a:r>
              <a:rPr lang="de-DE" sz="2400" dirty="0" smtClean="0">
                <a:latin typeface="Georgia" panose="02040502050405020303" pitchFamily="18" charset="0"/>
              </a:rPr>
              <a:t> DEPFET Devices -</a:t>
            </a:r>
            <a:endParaRPr lang="en-US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50" y="1718808"/>
            <a:ext cx="4783824" cy="418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27" y="1600200"/>
            <a:ext cx="425967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8610" y="2975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 smtClean="0">
                <a:latin typeface="Georgia" panose="02040502050405020303" pitchFamily="18" charset="0"/>
              </a:rPr>
              <a:t>Simulations</a:t>
            </a:r>
            <a:r>
              <a:rPr lang="de-DE" dirty="0" smtClean="0">
                <a:latin typeface="Georgia" panose="02040502050405020303" pitchFamily="18" charset="0"/>
              </a:rPr>
              <a:t> - </a:t>
            </a:r>
            <a:r>
              <a:rPr lang="de-DE" dirty="0" err="1" smtClean="0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:\axb\grest\3DSim\PotentialQu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601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8610" y="2975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642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6484" y="26024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9684" y="27548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981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:\axb\grest\3DSim\PotentialQu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601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8610" y="2975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642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6484" y="26024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9684" y="27548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981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2028" y="1600200"/>
            <a:ext cx="4301971" cy="4876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 smtClean="0">
                <a:latin typeface="Georgia" panose="02040502050405020303" pitchFamily="18" charset="0"/>
              </a:rPr>
              <a:t>- </a:t>
            </a:r>
            <a:r>
              <a:rPr lang="de-DE" sz="2000" dirty="0" err="1" smtClean="0">
                <a:latin typeface="Georgia" panose="02040502050405020303" pitchFamily="18" charset="0"/>
              </a:rPr>
              <a:t>Selectability</a:t>
            </a:r>
            <a:endParaRPr lang="de-DE" sz="2000" dirty="0" smtClean="0">
              <a:latin typeface="Georgia" panose="02040502050405020303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2000" dirty="0">
              <a:latin typeface="Georgia" panose="02040502050405020303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 smtClean="0">
                <a:latin typeface="Georgia" panose="02040502050405020303" pitchFamily="18" charset="0"/>
              </a:rPr>
              <a:t>- Charge </a:t>
            </a:r>
            <a:r>
              <a:rPr lang="de-DE" sz="2000" dirty="0" err="1" smtClean="0">
                <a:latin typeface="Georgia" panose="02040502050405020303" pitchFamily="18" charset="0"/>
              </a:rPr>
              <a:t>Spreading</a:t>
            </a:r>
            <a:endParaRPr lang="en-US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:\axb\grest\3DSim\PotentialQu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601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625" y="3048000"/>
            <a:ext cx="4631374" cy="32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0841" y="3059668"/>
            <a:ext cx="1579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Georgia" panose="02040502050405020303" pitchFamily="18" charset="0"/>
              </a:rPr>
              <a:t>Vback=-73V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7642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484" y="26024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684" y="27548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981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2029" y="1600200"/>
            <a:ext cx="4301971" cy="11869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>
                <a:latin typeface="Georgia" panose="02040502050405020303" pitchFamily="18" charset="0"/>
              </a:rPr>
              <a:t>- </a:t>
            </a:r>
            <a:r>
              <a:rPr lang="de-DE" sz="2000" dirty="0" err="1">
                <a:latin typeface="Georgia" panose="02040502050405020303" pitchFamily="18" charset="0"/>
              </a:rPr>
              <a:t>Selectability</a:t>
            </a:r>
            <a:endParaRPr lang="de-DE" sz="2000" dirty="0">
              <a:latin typeface="Georgia" panose="02040502050405020303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2000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6912260" y="6039290"/>
            <a:ext cx="90010" cy="13501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42029" y="1600200"/>
            <a:ext cx="4301971" cy="4876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>
                <a:latin typeface="Georgia" panose="02040502050405020303" pitchFamily="18" charset="0"/>
              </a:rPr>
              <a:t>- </a:t>
            </a:r>
            <a:r>
              <a:rPr lang="de-DE" sz="2000" dirty="0" err="1">
                <a:latin typeface="Georgia" panose="02040502050405020303" pitchFamily="18" charset="0"/>
              </a:rPr>
              <a:t>Selectability</a:t>
            </a:r>
            <a:endParaRPr lang="de-DE" sz="2000" dirty="0">
              <a:latin typeface="Georgia" panose="02040502050405020303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2000" dirty="0"/>
          </a:p>
        </p:txBody>
      </p:sp>
      <p:pic>
        <p:nvPicPr>
          <p:cNvPr id="11270" name="Picture 6" descr="D:\axb\grest\3DSim\PotentialQu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601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624" y="3048000"/>
            <a:ext cx="4631376" cy="32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3028890"/>
            <a:ext cx="4544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Georgia" panose="02040502050405020303" pitchFamily="18" charset="0"/>
              </a:rPr>
              <a:t>operation window for backside voltage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7642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6484" y="26024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9684" y="27548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1981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4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:\axb\grest\3DSim\PotentialQu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601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8610" y="2975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286000" y="17642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806484" y="26024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739684" y="27548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066800" y="1981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842028" y="1600200"/>
            <a:ext cx="4301971" cy="4876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 smtClean="0">
                <a:latin typeface="Georgia" panose="02040502050405020303" pitchFamily="18" charset="0"/>
              </a:rPr>
              <a:t>- </a:t>
            </a:r>
            <a:r>
              <a:rPr lang="de-DE" sz="2000" dirty="0" err="1" smtClean="0">
                <a:latin typeface="Georgia" panose="02040502050405020303" pitchFamily="18" charset="0"/>
              </a:rPr>
              <a:t>Selectability</a:t>
            </a:r>
            <a:endParaRPr lang="de-DE" sz="2000" dirty="0" smtClean="0">
              <a:latin typeface="Georgia" panose="02040502050405020303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2000" dirty="0">
              <a:latin typeface="Georgia" panose="02040502050405020303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 smtClean="0">
                <a:latin typeface="Georgia" panose="02040502050405020303" pitchFamily="18" charset="0"/>
              </a:rPr>
              <a:t>- Charge </a:t>
            </a:r>
            <a:r>
              <a:rPr lang="de-DE" sz="2000" dirty="0" err="1" smtClean="0">
                <a:latin typeface="Georgia" panose="02040502050405020303" pitchFamily="18" charset="0"/>
              </a:rPr>
              <a:t>Spreading</a:t>
            </a:r>
            <a:endParaRPr lang="en-US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8610" y="2975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2029" y="998730"/>
            <a:ext cx="4301971" cy="54782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>
                <a:latin typeface="Georgia" panose="02040502050405020303" pitchFamily="18" charset="0"/>
              </a:rPr>
              <a:t>- Charge </a:t>
            </a:r>
            <a:r>
              <a:rPr lang="de-DE" sz="2000" dirty="0" err="1">
                <a:latin typeface="Georgia" panose="02040502050405020303" pitchFamily="18" charset="0"/>
              </a:rPr>
              <a:t>Spreading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830" y="2576822"/>
            <a:ext cx="2786209" cy="17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"/>
          <p:cNvSpPr txBox="1"/>
          <p:nvPr/>
        </p:nvSpPr>
        <p:spPr>
          <a:xfrm>
            <a:off x="4928072" y="297561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3961557" y="32907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3491880" y="293975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4465003" y="26225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8610" y="2975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1178750"/>
            <a:ext cx="8426449" cy="54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62000" y="121920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Georgia" panose="02040502050405020303" pitchFamily="18" charset="0"/>
              </a:rPr>
              <a:t>3x3 Array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928072" y="297561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3961557" y="32907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491880" y="293975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4465003" y="26225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Georgia" panose="02040502050405020303" pitchFamily="18" charset="0"/>
              </a:rPr>
              <a:t>Alexander Bähr, MPG Halbleiterlabor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474" y="1372925"/>
            <a:ext cx="713105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660907" y="54102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0/0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124200" y="54102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1/0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317762" y="54102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2/0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739309" y="541020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3/0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58919" y="41148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0/1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660907" y="29718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0/2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660907" y="167640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0/3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739310" y="16764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3/3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62000" y="14478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3x3 Array</a:t>
            </a:r>
            <a:endParaRPr lang="en-US" dirty="0">
              <a:latin typeface="Georgia" panose="02040502050405020303" pitchFamily="18" charset="0"/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5299380" y="2209800"/>
            <a:ext cx="1939620" cy="64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5638800" y="2628900"/>
            <a:ext cx="16002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5181600" y="3124200"/>
            <a:ext cx="20574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5181600" y="3543300"/>
            <a:ext cx="20574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239000" y="199286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Gate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239000" y="244423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Drain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239000" y="293953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Source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239000" y="335863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Clear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5" name="TextBox 2"/>
          <p:cNvSpPr txBox="1"/>
          <p:nvPr/>
        </p:nvSpPr>
        <p:spPr>
          <a:xfrm>
            <a:off x="4118610" y="2975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4138065" y="37479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3452976" y="37479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extBox 10"/>
          <p:cNvSpPr txBox="1"/>
          <p:nvPr/>
        </p:nvSpPr>
        <p:spPr>
          <a:xfrm>
            <a:off x="3446875" y="324433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4155525" y="324433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55" y="3124200"/>
            <a:ext cx="7772400" cy="609600"/>
          </a:xfrm>
        </p:spPr>
        <p:txBody>
          <a:bodyPr/>
          <a:lstStyle/>
          <a:p>
            <a:pPr algn="ctr"/>
            <a:r>
              <a:rPr lang="de-DE" sz="2500" dirty="0" err="1" smtClean="0">
                <a:latin typeface="Georgia" panose="02040502050405020303" pitchFamily="18" charset="0"/>
              </a:rPr>
              <a:t>Getting</a:t>
            </a:r>
            <a:r>
              <a:rPr lang="de-DE" sz="2500" dirty="0" smtClean="0">
                <a:latin typeface="Georgia" panose="02040502050405020303" pitchFamily="18" charset="0"/>
              </a:rPr>
              <a:t> </a:t>
            </a:r>
            <a:r>
              <a:rPr lang="de-DE" sz="2500" dirty="0" err="1" smtClean="0">
                <a:latin typeface="Georgia" panose="02040502050405020303" pitchFamily="18" charset="0"/>
              </a:rPr>
              <a:t>Ready</a:t>
            </a:r>
            <a:r>
              <a:rPr lang="de-DE" sz="2500" dirty="0" smtClean="0">
                <a:latin typeface="Georgia" panose="02040502050405020303" pitchFamily="18" charset="0"/>
              </a:rPr>
              <a:t> </a:t>
            </a:r>
            <a:r>
              <a:rPr lang="de-DE" sz="2500" dirty="0" err="1" smtClean="0">
                <a:latin typeface="Georgia" panose="02040502050405020303" pitchFamily="18" charset="0"/>
              </a:rPr>
              <a:t>for</a:t>
            </a:r>
            <a:r>
              <a:rPr lang="de-DE" sz="2500" dirty="0" smtClean="0">
                <a:latin typeface="Georgia" panose="02040502050405020303" pitchFamily="18" charset="0"/>
              </a:rPr>
              <a:t> </a:t>
            </a:r>
            <a:r>
              <a:rPr lang="de-DE" sz="2500" dirty="0" err="1" smtClean="0">
                <a:latin typeface="Georgia" panose="02040502050405020303" pitchFamily="18" charset="0"/>
              </a:rPr>
              <a:t>the</a:t>
            </a:r>
            <a:r>
              <a:rPr lang="de-DE" sz="2500" dirty="0" smtClean="0">
                <a:latin typeface="Georgia" panose="02040502050405020303" pitchFamily="18" charset="0"/>
              </a:rPr>
              <a:t> European Solar </a:t>
            </a:r>
            <a:r>
              <a:rPr lang="de-DE" sz="2500" dirty="0" err="1" smtClean="0">
                <a:latin typeface="Georgia" panose="02040502050405020303" pitchFamily="18" charset="0"/>
              </a:rPr>
              <a:t>Telescope</a:t>
            </a:r>
            <a:endParaRPr lang="en-US" sz="2500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7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1006474" y="1372925"/>
            <a:ext cx="7131050" cy="5041900"/>
            <a:chOff x="1006474" y="1372925"/>
            <a:chExt cx="7131050" cy="50419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6474" y="1372925"/>
              <a:ext cx="7131050" cy="504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1660907" y="5410200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Georgia" panose="02040502050405020303" pitchFamily="18" charset="0"/>
                </a:rPr>
                <a:t>0/0</a:t>
              </a: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124200" y="541020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Georgia" panose="02040502050405020303" pitchFamily="18" charset="0"/>
                </a:rPr>
                <a:t>1/0</a:t>
              </a: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317762" y="5410200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Georgia" panose="02040502050405020303" pitchFamily="18" charset="0"/>
                </a:rPr>
                <a:t>2/0</a:t>
              </a: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739309" y="541020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Georgia" panose="02040502050405020303" pitchFamily="18" charset="0"/>
                </a:rPr>
                <a:t>3/0</a:t>
              </a: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658919" y="411480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Georgia" panose="02040502050405020303" pitchFamily="18" charset="0"/>
                </a:rPr>
                <a:t>0/1</a:t>
              </a: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660907" y="2971800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Georgia" panose="02040502050405020303" pitchFamily="18" charset="0"/>
                </a:rPr>
                <a:t>0/2</a:t>
              </a: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660907" y="167640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Georgia" panose="02040502050405020303" pitchFamily="18" charset="0"/>
                </a:rPr>
                <a:t>0/3</a:t>
              </a: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739310" y="1676400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Georgia" panose="02040502050405020303" pitchFamily="18" charset="0"/>
                </a:rPr>
                <a:t>3/3</a:t>
              </a: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819400" y="2667000"/>
              <a:ext cx="2362200" cy="21336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orgia" panose="02040502050405020303" pitchFamily="18" charset="0"/>
              </a:endParaRPr>
            </a:p>
          </p:txBody>
        </p:sp>
      </p:grpSp>
      <p:cxnSp>
        <p:nvCxnSpPr>
          <p:cNvPr id="17" name="Gerade Verbindung 16"/>
          <p:cNvCxnSpPr>
            <a:stCxn id="16" idx="3"/>
          </p:cNvCxnSpPr>
          <p:nvPr/>
        </p:nvCxnSpPr>
        <p:spPr>
          <a:xfrm flipV="1">
            <a:off x="5181600" y="2971800"/>
            <a:ext cx="1295400" cy="7620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477000" y="2787134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Georgia" panose="02040502050405020303" pitchFamily="18" charset="0"/>
              </a:rPr>
              <a:t>Charge </a:t>
            </a:r>
            <a:r>
              <a:rPr lang="de-DE" sz="2000" dirty="0" err="1" smtClean="0">
                <a:latin typeface="Georgia" panose="02040502050405020303" pitchFamily="18" charset="0"/>
              </a:rPr>
              <a:t>Injection</a:t>
            </a:r>
            <a:r>
              <a:rPr lang="de-DE" sz="2000" dirty="0" smtClean="0">
                <a:latin typeface="Georgia" panose="02040502050405020303" pitchFamily="18" charset="0"/>
              </a:rPr>
              <a:t> Area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62000" y="14478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3x3 Array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6376936" y="6653597"/>
            <a:ext cx="2767064" cy="180974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>
                <a:latin typeface="Georgia" panose="02040502050405020303" pitchFamily="18" charset="0"/>
              </a:rPr>
              <a:t>Alexander Bähr, MPG Halbleiterlabor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555" y="2443271"/>
            <a:ext cx="5745845" cy="406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560447" y="1581090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Georgia" panose="02040502050405020303" pitchFamily="18" charset="0"/>
              </a:rPr>
              <a:t>CSF </a:t>
            </a:r>
            <a:r>
              <a:rPr lang="de-DE" sz="2000" dirty="0" err="1" smtClean="0">
                <a:latin typeface="Georgia" panose="02040502050405020303" pitchFamily="18" charset="0"/>
              </a:rPr>
              <a:t>for</a:t>
            </a:r>
            <a:r>
              <a:rPr lang="de-DE" sz="2000" dirty="0" smtClean="0">
                <a:latin typeface="Georgia" panose="02040502050405020303" pitchFamily="18" charset="0"/>
              </a:rPr>
              <a:t> Pixel 2/2</a:t>
            </a:r>
            <a:endParaRPr lang="en-US" sz="2000" dirty="0">
              <a:latin typeface="Georgia" panose="02040502050405020303" pitchFamily="18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006474" y="1372925"/>
            <a:ext cx="2626199" cy="1968207"/>
            <a:chOff x="1006474" y="1372925"/>
            <a:chExt cx="7131050" cy="50419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6474" y="1372925"/>
              <a:ext cx="7131050" cy="504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1660906" y="5410199"/>
              <a:ext cx="888826" cy="551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0/0</a:t>
              </a:r>
              <a:endParaRPr lang="en-US" sz="8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124200" y="5410199"/>
              <a:ext cx="888826" cy="551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1/0</a:t>
              </a:r>
              <a:endParaRPr lang="en-US" sz="8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17762" y="5410199"/>
              <a:ext cx="888826" cy="551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2/0</a:t>
              </a:r>
              <a:endParaRPr lang="en-US" sz="8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739308" y="5410199"/>
              <a:ext cx="888826" cy="551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3/0</a:t>
              </a:r>
              <a:endParaRPr lang="en-US" sz="8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658918" y="4114800"/>
              <a:ext cx="888826" cy="551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0/1</a:t>
              </a:r>
              <a:endParaRPr lang="en-US" sz="8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660906" y="2971800"/>
              <a:ext cx="888826" cy="551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0/2</a:t>
              </a:r>
              <a:endParaRPr lang="en-US" sz="8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660906" y="1676401"/>
              <a:ext cx="888826" cy="551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0/3</a:t>
              </a:r>
              <a:endParaRPr lang="en-US" sz="8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739310" y="1676401"/>
              <a:ext cx="888826" cy="551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3/3</a:t>
              </a:r>
              <a:endParaRPr lang="en-US" sz="800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2819400" y="2667000"/>
              <a:ext cx="2362200" cy="21336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21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- </a:t>
            </a:r>
            <a:r>
              <a:rPr lang="de-DE" dirty="0" err="1">
                <a:latin typeface="Georgia" panose="02040502050405020303" pitchFamily="18" charset="0"/>
              </a:rPr>
              <a:t>Quadropix</a:t>
            </a:r>
            <a:endParaRPr lang="de-DE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59" y="2904666"/>
            <a:ext cx="2881474" cy="20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33" y="2904665"/>
            <a:ext cx="2881474" cy="20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107" y="2904666"/>
            <a:ext cx="2881474" cy="20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52756" y="2251720"/>
            <a:ext cx="252028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 err="1" smtClean="0">
                <a:latin typeface="Georgia" panose="02040502050405020303" pitchFamily="18" charset="0"/>
              </a:rPr>
              <a:t>standard</a:t>
            </a:r>
            <a:r>
              <a:rPr lang="de-DE" sz="2000" dirty="0" smtClean="0">
                <a:latin typeface="Georgia" panose="02040502050405020303" pitchFamily="18" charset="0"/>
              </a:rPr>
              <a:t> (</a:t>
            </a:r>
            <a:r>
              <a:rPr lang="en-US" sz="2000" dirty="0" smtClean="0">
                <a:latin typeface="Georgia" panose="02040502050405020303" pitchFamily="18" charset="0"/>
              </a:rPr>
              <a:t>450 µm bulk)</a:t>
            </a:r>
            <a:endParaRPr lang="de-DE" sz="2000" dirty="0" smtClean="0">
              <a:latin typeface="Georgia" panose="02040502050405020303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34230" y="2251720"/>
            <a:ext cx="252028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 err="1" smtClean="0">
                <a:latin typeface="Georgia" panose="02040502050405020303" pitchFamily="18" charset="0"/>
              </a:rPr>
              <a:t>thin</a:t>
            </a:r>
            <a:r>
              <a:rPr lang="de-DE" sz="2000" dirty="0" smtClean="0">
                <a:latin typeface="Georgia" panose="02040502050405020303" pitchFamily="18" charset="0"/>
              </a:rPr>
              <a:t> (</a:t>
            </a:r>
            <a:r>
              <a:rPr lang="en-US" sz="2000" dirty="0" smtClean="0">
                <a:latin typeface="Georgia" panose="02040502050405020303" pitchFamily="18" charset="0"/>
              </a:rPr>
              <a:t>50 µm bulk)</a:t>
            </a:r>
            <a:endParaRPr lang="de-DE" sz="2000" dirty="0" smtClean="0">
              <a:latin typeface="Georgia" panose="02040502050405020303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054510" y="2251720"/>
            <a:ext cx="252028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 err="1" smtClean="0">
                <a:latin typeface="Georgia" panose="02040502050405020303" pitchFamily="18" charset="0"/>
              </a:rPr>
              <a:t>thin</a:t>
            </a:r>
            <a:r>
              <a:rPr lang="de-DE" sz="2000" dirty="0" smtClean="0">
                <a:latin typeface="Georgia" panose="02040502050405020303" pitchFamily="18" charset="0"/>
              </a:rPr>
              <a:t> (</a:t>
            </a:r>
            <a:r>
              <a:rPr lang="en-US" sz="2000" dirty="0" smtClean="0">
                <a:latin typeface="Georgia" panose="02040502050405020303" pitchFamily="18" charset="0"/>
              </a:rPr>
              <a:t>50 µm bulk)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Georgia" panose="02040502050405020303" pitchFamily="18" charset="0"/>
              </a:rPr>
              <a:t>+ </a:t>
            </a:r>
            <a:r>
              <a:rPr lang="en-US" sz="2000" dirty="0" err="1" smtClean="0">
                <a:latin typeface="Georgia" panose="02040502050405020303" pitchFamily="18" charset="0"/>
              </a:rPr>
              <a:t>focussing</a:t>
            </a:r>
            <a:r>
              <a:rPr lang="en-US" sz="2000" dirty="0" smtClean="0">
                <a:latin typeface="Georgia" panose="02040502050405020303" pitchFamily="18" charset="0"/>
              </a:rPr>
              <a:t> implant</a:t>
            </a:r>
            <a:endParaRPr lang="de-DE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7861" y="2191252"/>
            <a:ext cx="2610290" cy="472663"/>
          </a:xfrm>
        </p:spPr>
        <p:txBody>
          <a:bodyPr/>
          <a:lstStyle/>
          <a:p>
            <a:pPr algn="ctr"/>
            <a:r>
              <a:rPr lang="de-DE" sz="2000" dirty="0" err="1" smtClean="0">
                <a:latin typeface="Georgia" panose="02040502050405020303" pitchFamily="18" charset="0"/>
              </a:rPr>
              <a:t>Quadropix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D:\axb\grest\AnnualMeeting2016\Vortrag\CentralAnodeTrajecto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0" y="3203974"/>
            <a:ext cx="329181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203974"/>
            <a:ext cx="329172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722853" y="2233887"/>
            <a:ext cx="2610290" cy="472663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2000" kern="0" dirty="0" smtClean="0">
                <a:latin typeface="Georgia" panose="02040502050405020303" pitchFamily="18" charset="0"/>
              </a:rPr>
              <a:t>Central Anode</a:t>
            </a:r>
            <a:endParaRPr lang="en-US" sz="2000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smtClean="0">
                <a:latin typeface="Georgia" panose="02040502050405020303" pitchFamily="18" charset="0"/>
              </a:rPr>
              <a:t>– Central Anode</a:t>
            </a:r>
            <a:endParaRPr lang="de-DE" dirty="0">
              <a:latin typeface="Georgia" panose="02040502050405020303" pitchFamily="18" charset="0"/>
            </a:endParaRPr>
          </a:p>
        </p:txBody>
      </p:sp>
      <p:pic>
        <p:nvPicPr>
          <p:cNvPr id="6" name="Picture 2" descr="D:\axb\grest\AnnualMeeting2016\Vortrag\CentralAnodeTrajecto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50" y="1853824"/>
            <a:ext cx="4866992" cy="42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26696"/>
            <a:ext cx="4260128" cy="34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5562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smtClean="0">
                <a:latin typeface="Georgia" panose="02040502050405020303" pitchFamily="18" charset="0"/>
              </a:rPr>
              <a:t>– Central Anode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841006" y="269926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0" y="3429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2000" y="311785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16576" y="24078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88496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26696"/>
            <a:ext cx="4260128" cy="34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625" y="3048000"/>
            <a:ext cx="4631374" cy="32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1763815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Georgia" panose="02040502050405020303" pitchFamily="18" charset="0"/>
              </a:rPr>
              <a:t>Central Anode </a:t>
            </a:r>
            <a:r>
              <a:rPr lang="de-DE" sz="2000" dirty="0" err="1" smtClean="0">
                <a:latin typeface="Georgia" panose="02040502050405020303" pitchFamily="18" charset="0"/>
              </a:rPr>
              <a:t>device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4028071" y="2188906"/>
            <a:ext cx="5121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Georgia" panose="02040502050405020303" pitchFamily="18" charset="0"/>
              </a:rPr>
              <a:t>Charge collection for Vback=-70V and -95V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smtClean="0">
                <a:latin typeface="Georgia" panose="02040502050405020303" pitchFamily="18" charset="0"/>
              </a:rPr>
              <a:t>– Central Anode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841006" y="269926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2286000" y="3429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62000" y="311785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1416576" y="24078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1828800" y="288496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912260" y="6039290"/>
            <a:ext cx="90010" cy="13501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26696"/>
            <a:ext cx="4260128" cy="34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625" y="3048000"/>
            <a:ext cx="4631373" cy="32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55253" y="2208252"/>
            <a:ext cx="509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Georgia" panose="02040502050405020303" pitchFamily="18" charset="0"/>
              </a:rPr>
              <a:t>Charge transfer for Vdrain=-3 and Vsep=-3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1006" y="269926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429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11785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6576" y="24078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88496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err="1">
                <a:latin typeface="Georgia" panose="02040502050405020303" pitchFamily="18" charset="0"/>
              </a:rPr>
              <a:t>Simulations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smtClean="0">
                <a:latin typeface="Georgia" panose="02040502050405020303" pitchFamily="18" charset="0"/>
              </a:rPr>
              <a:t>– Central Anode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912260" y="6039290"/>
            <a:ext cx="90010" cy="13501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5562600" y="1763815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Georgia" panose="02040502050405020303" pitchFamily="18" charset="0"/>
              </a:rPr>
              <a:t>Central Anode </a:t>
            </a:r>
            <a:r>
              <a:rPr lang="de-DE" sz="2000" dirty="0" err="1" smtClean="0">
                <a:latin typeface="Georgia" panose="02040502050405020303" pitchFamily="18" charset="0"/>
              </a:rPr>
              <a:t>device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5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26680" y="31268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67055" y="6653596"/>
            <a:ext cx="4076945" cy="20440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Johannes Treis, Alexander Bähr, MPG Halbleiterlabor</a:t>
            </a:r>
            <a:endParaRPr lang="de-DE" dirty="0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smtClean="0">
                <a:latin typeface="Georgia" panose="02040502050405020303" pitchFamily="18" charset="0"/>
              </a:rPr>
              <a:t>Measurement Setup</a:t>
            </a:r>
            <a:endParaRPr lang="de-DE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853825"/>
            <a:ext cx="8312255" cy="469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570" y="1358770"/>
            <a:ext cx="2070230" cy="495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2000" dirty="0" smtClean="0">
                <a:latin typeface="Georgia" panose="02040502050405020303" pitchFamily="18" charset="0"/>
              </a:rPr>
              <a:t>mechanical design</a:t>
            </a:r>
            <a:endParaRPr lang="en-US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26680" y="31268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67055" y="6653596"/>
            <a:ext cx="4076945" cy="20440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Johannes Treis, Alexander Bähr, MPG Halbleiterlabor</a:t>
            </a:r>
            <a:endParaRPr lang="de-DE" dirty="0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dirty="0" smtClean="0">
                <a:latin typeface="Georgia" panose="02040502050405020303" pitchFamily="18" charset="0"/>
              </a:rPr>
              <a:t>Measurement Setup</a:t>
            </a:r>
            <a:endParaRPr lang="de-DE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1500" y="221164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255518" y="140596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01970" y="1386690"/>
            <a:ext cx="23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233079" y="3985437"/>
            <a:ext cx="240000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01970" y="3978937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64" y="130899"/>
            <a:ext cx="7772400" cy="609600"/>
          </a:xfrm>
        </p:spPr>
        <p:txBody>
          <a:bodyPr/>
          <a:lstStyle/>
          <a:p>
            <a:r>
              <a:rPr lang="de-DE" dirty="0" smtClean="0">
                <a:latin typeface="Georgia" panose="02040502050405020303" pitchFamily="18" charset="0"/>
              </a:rPr>
              <a:t>GREST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738" y="1043735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>
                <a:latin typeface="Georgia" panose="02040502050405020303" pitchFamily="18" charset="0"/>
              </a:rPr>
              <a:t>EST</a:t>
            </a:r>
            <a:r>
              <a:rPr lang="de-DE" sz="2000" dirty="0" smtClean="0"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r>
              <a:rPr lang="de-DE" sz="2000" dirty="0">
                <a:latin typeface="Georgia" panose="02040502050405020303" pitchFamily="18" charset="0"/>
              </a:rPr>
              <a:t>	</a:t>
            </a:r>
            <a:endParaRPr lang="de-DE" sz="2000" dirty="0" smtClean="0">
              <a:latin typeface="Georgia" panose="02040502050405020303" pitchFamily="18" charset="0"/>
            </a:endParaRPr>
          </a:p>
        </p:txBody>
      </p:sp>
      <p:pic>
        <p:nvPicPr>
          <p:cNvPr id="1026" name="Picture 2" descr="D:\axb\KonferenzenUndMeetings\Ringberg2016\E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403775"/>
            <a:ext cx="8160088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695251" y="2438890"/>
            <a:ext cx="5753498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kern="0" dirty="0" smtClean="0">
                <a:latin typeface="Georgia" panose="02040502050405020303" pitchFamily="18" charset="0"/>
              </a:rPr>
              <a:t>Outlook</a:t>
            </a:r>
          </a:p>
          <a:p>
            <a:endParaRPr lang="de-DE" sz="2000" kern="0" dirty="0">
              <a:latin typeface="Georgia" panose="02040502050405020303" pitchFamily="18" charset="0"/>
            </a:endParaRPr>
          </a:p>
          <a:p>
            <a:pPr algn="ctr"/>
            <a:r>
              <a:rPr lang="de-DE" sz="2000" kern="0" dirty="0" err="1" smtClean="0">
                <a:latin typeface="Georgia" panose="02040502050405020303" pitchFamily="18" charset="0"/>
              </a:rPr>
              <a:t>m</a:t>
            </a:r>
            <a:r>
              <a:rPr lang="de-DE" sz="2000" kern="0" dirty="0" err="1" smtClean="0">
                <a:latin typeface="Georgia" panose="02040502050405020303" pitchFamily="18" charset="0"/>
              </a:rPr>
              <a:t>easurements</a:t>
            </a:r>
            <a:r>
              <a:rPr lang="de-DE" sz="2000" kern="0" dirty="0" smtClean="0">
                <a:latin typeface="Georgia" panose="02040502050405020303" pitchFamily="18" charset="0"/>
              </a:rPr>
              <a:t> (</a:t>
            </a:r>
            <a:r>
              <a:rPr lang="de-DE" sz="2000" kern="0" dirty="0" err="1" smtClean="0">
                <a:latin typeface="Georgia" panose="02040502050405020303" pitchFamily="18" charset="0"/>
              </a:rPr>
              <a:t>and</a:t>
            </a:r>
            <a:r>
              <a:rPr lang="de-DE" sz="2000" kern="0" dirty="0" smtClean="0">
                <a:latin typeface="Georgia" panose="02040502050405020303" pitchFamily="18" charset="0"/>
              </a:rPr>
              <a:t> </a:t>
            </a:r>
            <a:r>
              <a:rPr lang="de-DE" sz="2000" kern="0" dirty="0" err="1" smtClean="0">
                <a:latin typeface="Georgia" panose="02040502050405020303" pitchFamily="18" charset="0"/>
              </a:rPr>
              <a:t>comparision</a:t>
            </a:r>
            <a:r>
              <a:rPr lang="de-DE" sz="2000" kern="0" dirty="0" smtClean="0">
                <a:latin typeface="Georgia" panose="02040502050405020303" pitchFamily="18" charset="0"/>
              </a:rPr>
              <a:t> </a:t>
            </a:r>
            <a:r>
              <a:rPr lang="de-DE" sz="2000" kern="0" dirty="0" err="1" smtClean="0">
                <a:latin typeface="Georgia" panose="02040502050405020303" pitchFamily="18" charset="0"/>
              </a:rPr>
              <a:t>to</a:t>
            </a:r>
            <a:r>
              <a:rPr lang="de-DE" sz="2000" kern="0" dirty="0" smtClean="0">
                <a:latin typeface="Georgia" panose="02040502050405020303" pitchFamily="18" charset="0"/>
              </a:rPr>
              <a:t> </a:t>
            </a:r>
            <a:r>
              <a:rPr lang="de-DE" sz="2000" kern="0" dirty="0" err="1" smtClean="0">
                <a:latin typeface="Georgia" panose="02040502050405020303" pitchFamily="18" charset="0"/>
              </a:rPr>
              <a:t>simulations</a:t>
            </a:r>
            <a:r>
              <a:rPr lang="de-DE" sz="2000" kern="0" dirty="0" smtClean="0">
                <a:latin typeface="Georgia" panose="02040502050405020303" pitchFamily="18" charset="0"/>
              </a:rPr>
              <a:t>)</a:t>
            </a:r>
          </a:p>
          <a:p>
            <a:pPr algn="ctr"/>
            <a:endParaRPr lang="de-DE" sz="2000" kern="0" dirty="0" smtClean="0">
              <a:latin typeface="Georgia" panose="02040502050405020303" pitchFamily="18" charset="0"/>
            </a:endParaRPr>
          </a:p>
          <a:p>
            <a:pPr algn="ctr"/>
            <a:r>
              <a:rPr lang="de-DE" sz="2000" kern="0" dirty="0" err="1" smtClean="0">
                <a:latin typeface="Georgia" panose="02040502050405020303" pitchFamily="18" charset="0"/>
              </a:rPr>
              <a:t>smaller</a:t>
            </a:r>
            <a:r>
              <a:rPr lang="de-DE" sz="2000" kern="0" dirty="0" smtClean="0">
                <a:latin typeface="Georgia" panose="02040502050405020303" pitchFamily="18" charset="0"/>
              </a:rPr>
              <a:t> </a:t>
            </a:r>
            <a:r>
              <a:rPr lang="de-DE" sz="2000" kern="0" dirty="0" err="1" smtClean="0">
                <a:latin typeface="Georgia" panose="02040502050405020303" pitchFamily="18" charset="0"/>
              </a:rPr>
              <a:t>pixel</a:t>
            </a:r>
            <a:r>
              <a:rPr lang="de-DE" sz="2000" kern="0" dirty="0" smtClean="0">
                <a:latin typeface="Georgia" panose="02040502050405020303" pitchFamily="18" charset="0"/>
              </a:rPr>
              <a:t> </a:t>
            </a:r>
            <a:r>
              <a:rPr lang="de-DE" sz="2000" kern="0" dirty="0" err="1" smtClean="0">
                <a:latin typeface="Georgia" panose="02040502050405020303" pitchFamily="18" charset="0"/>
              </a:rPr>
              <a:t>size</a:t>
            </a:r>
            <a:r>
              <a:rPr lang="de-DE" sz="2000" kern="0" dirty="0" smtClean="0">
                <a:latin typeface="Georgia" panose="02040502050405020303" pitchFamily="18" charset="0"/>
              </a:rPr>
              <a:t>?</a:t>
            </a:r>
          </a:p>
          <a:p>
            <a:pPr algn="ctr"/>
            <a:r>
              <a:rPr lang="de-DE" sz="2000" kern="0" dirty="0" err="1" smtClean="0">
                <a:latin typeface="Georgia" panose="02040502050405020303" pitchFamily="18" charset="0"/>
              </a:rPr>
              <a:t>more</a:t>
            </a:r>
            <a:r>
              <a:rPr lang="de-DE" sz="2000" kern="0" dirty="0" smtClean="0">
                <a:latin typeface="Georgia" panose="02040502050405020303" pitchFamily="18" charset="0"/>
              </a:rPr>
              <a:t> </a:t>
            </a:r>
            <a:r>
              <a:rPr lang="de-DE" sz="2000" kern="0" dirty="0" err="1" smtClean="0">
                <a:latin typeface="Georgia" panose="02040502050405020303" pitchFamily="18" charset="0"/>
              </a:rPr>
              <a:t>storage</a:t>
            </a:r>
            <a:r>
              <a:rPr lang="de-DE" sz="2000" kern="0" dirty="0" smtClean="0">
                <a:latin typeface="Georgia" panose="02040502050405020303" pitchFamily="18" charset="0"/>
              </a:rPr>
              <a:t> </a:t>
            </a:r>
            <a:r>
              <a:rPr lang="de-DE" sz="2000" kern="0" dirty="0" err="1" smtClean="0">
                <a:latin typeface="Georgia" panose="02040502050405020303" pitchFamily="18" charset="0"/>
              </a:rPr>
              <a:t>regions</a:t>
            </a:r>
            <a:r>
              <a:rPr lang="de-DE" sz="2000" kern="0" dirty="0" smtClean="0">
                <a:latin typeface="Georgia" panose="02040502050405020303" pitchFamily="18" charset="0"/>
              </a:rPr>
              <a:t>?</a:t>
            </a:r>
            <a:endParaRPr lang="de-DE" sz="2000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7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26680" y="31268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624172" y="3023955"/>
            <a:ext cx="5895655" cy="8100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4000" dirty="0" smtClean="0">
                <a:latin typeface="Georgia" panose="02040502050405020303" pitchFamily="18" charset="0"/>
              </a:rPr>
              <a:t>Thanks for your attention</a:t>
            </a:r>
            <a:endParaRPr lang="en-US" sz="4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Georgia" panose="02040502050405020303" pitchFamily="18" charset="0"/>
              </a:rPr>
              <a:t>GREST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10" y="998730"/>
            <a:ext cx="4925792" cy="55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Georgia" panose="02040502050405020303" pitchFamily="18" charset="0"/>
              </a:rPr>
              <a:t>GREST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Georgia" panose="02040502050405020303" pitchFamily="18" charset="0"/>
              </a:rPr>
              <a:t>Alexander Bähr, MPG Halbleiterlabor</a:t>
            </a:r>
            <a:endParaRPr lang="de-DE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10" y="998730"/>
            <a:ext cx="4925792" cy="55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787135" y="1538790"/>
            <a:ext cx="2371028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latin typeface="Georgia" panose="02040502050405020303" pitchFamily="18" charset="0"/>
              </a:rPr>
              <a:t>Modulation ~ 10 kHz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>
                <a:latin typeface="Georgia" panose="02040502050405020303" pitchFamily="18" charset="0"/>
              </a:rPr>
              <a:t>Frame-Rate ~ 400 Hz</a:t>
            </a:r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9227" y="3001453"/>
            <a:ext cx="4905545" cy="855094"/>
          </a:xfrm>
        </p:spPr>
        <p:txBody>
          <a:bodyPr/>
          <a:lstStyle/>
          <a:p>
            <a:pPr algn="ctr"/>
            <a:r>
              <a:rPr lang="de-DE" sz="4000" dirty="0" smtClean="0">
                <a:latin typeface="Georgia" panose="02040502050405020303" pitchFamily="18" charset="0"/>
              </a:rPr>
              <a:t>DEPFET</a:t>
            </a:r>
            <a:r>
              <a:rPr lang="de-DE" sz="4000" dirty="0" smtClean="0"/>
              <a:t> Principle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58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Georgia" panose="02040502050405020303" pitchFamily="18" charset="0"/>
              </a:rPr>
              <a:t>DEPFET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Georgia" panose="02040502050405020303" pitchFamily="18" charset="0"/>
              </a:rPr>
              <a:t>intrinsic amplification</a:t>
            </a:r>
          </a:p>
          <a:p>
            <a:r>
              <a:rPr lang="de-DE" sz="2000" dirty="0" smtClean="0">
                <a:latin typeface="Georgia" panose="02040502050405020303" pitchFamily="18" charset="0"/>
              </a:rPr>
              <a:t>low noise </a:t>
            </a:r>
          </a:p>
          <a:p>
            <a:r>
              <a:rPr lang="de-DE" sz="2000" dirty="0" smtClean="0">
                <a:latin typeface="Georgia" panose="02040502050405020303" pitchFamily="18" charset="0"/>
              </a:rPr>
              <a:t>backside illumination</a:t>
            </a:r>
          </a:p>
          <a:p>
            <a:r>
              <a:rPr lang="de-DE" sz="2000" dirty="0" smtClean="0">
                <a:latin typeface="Georgia" panose="02040502050405020303" pitchFamily="18" charset="0"/>
              </a:rPr>
              <a:t>100% fill-factor</a:t>
            </a:r>
          </a:p>
          <a:p>
            <a:endParaRPr lang="de-DE" sz="2000" dirty="0"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101" y="1447800"/>
            <a:ext cx="350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257800" y="3886200"/>
            <a:ext cx="3748088" cy="1636601"/>
          </a:xfrm>
          <a:prstGeom prst="rect">
            <a:avLst/>
          </a:prstGeom>
        </p:spPr>
        <p:txBody>
          <a:bodyPr>
            <a:normAutofit/>
          </a:bodyPr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000" kern="0" dirty="0" smtClean="0">
                <a:latin typeface="Georgia" panose="02040502050405020303" pitchFamily="18" charset="0"/>
              </a:rPr>
              <a:t>intrinsic amplification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low noise 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backside illumination</a:t>
            </a:r>
          </a:p>
          <a:p>
            <a:r>
              <a:rPr lang="de-DE" sz="2000" kern="0" dirty="0" smtClean="0">
                <a:latin typeface="Georgia" panose="02040502050405020303" pitchFamily="18" charset="0"/>
              </a:rPr>
              <a:t>100% fill-factor</a:t>
            </a:r>
          </a:p>
          <a:p>
            <a:endParaRPr lang="de-DE" sz="2000" kern="0" dirty="0">
              <a:latin typeface="Georgia" panose="02040502050405020303" pitchFamily="18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64" y="1592537"/>
            <a:ext cx="4500500" cy="434818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254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de-DE" dirty="0" smtClean="0">
                <a:latin typeface="Georgia" panose="02040502050405020303" pitchFamily="18" charset="0"/>
              </a:rPr>
              <a:t>DEPFET</a:t>
            </a:r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57800" y="3886200"/>
            <a:ext cx="3748088" cy="1636601"/>
          </a:xfrm>
        </p:spPr>
        <p:txBody>
          <a:bodyPr>
            <a:normAutofit/>
          </a:bodyPr>
          <a:lstStyle/>
          <a:p>
            <a:pPr algn="just"/>
            <a:r>
              <a:rPr lang="de-DE" sz="2000" dirty="0" smtClean="0">
                <a:latin typeface="Georgia" panose="02040502050405020303" pitchFamily="18" charset="0"/>
              </a:rPr>
              <a:t>intrinsic amplification</a:t>
            </a:r>
          </a:p>
          <a:p>
            <a:pPr algn="just"/>
            <a:r>
              <a:rPr lang="de-DE" sz="2000" dirty="0" smtClean="0">
                <a:latin typeface="Georgia" panose="02040502050405020303" pitchFamily="18" charset="0"/>
              </a:rPr>
              <a:t>low noise </a:t>
            </a:r>
          </a:p>
          <a:p>
            <a:pPr algn="just"/>
            <a:r>
              <a:rPr lang="de-DE" sz="2000" dirty="0" smtClean="0">
                <a:latin typeface="Georgia" panose="02040502050405020303" pitchFamily="18" charset="0"/>
              </a:rPr>
              <a:t>backside illumination</a:t>
            </a:r>
          </a:p>
          <a:p>
            <a:pPr algn="just"/>
            <a:r>
              <a:rPr lang="de-DE" sz="2000" dirty="0" smtClean="0">
                <a:latin typeface="Georgia" panose="02040502050405020303" pitchFamily="18" charset="0"/>
              </a:rPr>
              <a:t>100% fill-factor</a:t>
            </a:r>
          </a:p>
          <a:p>
            <a:pPr algn="just"/>
            <a:endParaRPr lang="de-DE" sz="2000" dirty="0"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101" y="1447800"/>
            <a:ext cx="350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pic>
        <p:nvPicPr>
          <p:cNvPr id="8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63" y="2033845"/>
            <a:ext cx="4357526" cy="40504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765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76936" y="6653597"/>
            <a:ext cx="2767064" cy="180974"/>
          </a:xfrm>
        </p:spPr>
        <p:txBody>
          <a:bodyPr/>
          <a:lstStyle/>
          <a:p>
            <a:pPr>
              <a:defRPr/>
            </a:pPr>
            <a:r>
              <a:rPr lang="de-DE" smtClean="0"/>
              <a:t>Alexander Bähr, MPG Halbleiterlabor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7861" y="2191252"/>
            <a:ext cx="2610290" cy="472663"/>
          </a:xfrm>
        </p:spPr>
        <p:txBody>
          <a:bodyPr/>
          <a:lstStyle/>
          <a:p>
            <a:pPr algn="ctr"/>
            <a:r>
              <a:rPr lang="de-DE" sz="2000" dirty="0" err="1" smtClean="0">
                <a:latin typeface="Georgia" panose="02040502050405020303" pitchFamily="18" charset="0"/>
              </a:rPr>
              <a:t>Quadropix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D:\axb\grest\AnnualMeeting2016\Vortrag\CentralAnodeTrajecto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0" y="3203974"/>
            <a:ext cx="329181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203974"/>
            <a:ext cx="329172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722853" y="2233887"/>
            <a:ext cx="2610290" cy="472663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2000" kern="0" dirty="0" smtClean="0">
                <a:latin typeface="Georgia" panose="02040502050405020303" pitchFamily="18" charset="0"/>
              </a:rPr>
              <a:t>Central Anode</a:t>
            </a:r>
            <a:endParaRPr lang="en-US" sz="2000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g hll default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2D2DB9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771</Words>
  <Application>Microsoft Office PowerPoint</Application>
  <PresentationFormat>Bildschirmpräsentation (4:3)</PresentationFormat>
  <Paragraphs>246</Paragraphs>
  <Slides>31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mpg hll default</vt:lpstr>
      <vt:lpstr>GREST</vt:lpstr>
      <vt:lpstr>Getting Ready for the European Solar Telescope</vt:lpstr>
      <vt:lpstr>GREST</vt:lpstr>
      <vt:lpstr>GREST</vt:lpstr>
      <vt:lpstr>GREST</vt:lpstr>
      <vt:lpstr>PowerPoint-Präsentation</vt:lpstr>
      <vt:lpstr>DEPFET</vt:lpstr>
      <vt:lpstr>DEPFET</vt:lpstr>
      <vt:lpstr>PowerPoint-Präsentation</vt:lpstr>
      <vt:lpstr>Simulations - Quadropix</vt:lpstr>
      <vt:lpstr>Simulations - Quadropix</vt:lpstr>
      <vt:lpstr>Simulations - Quadropix</vt:lpstr>
      <vt:lpstr>Simulations - Quadropix</vt:lpstr>
      <vt:lpstr>Simulations - Quadropix</vt:lpstr>
      <vt:lpstr>Simulations - Quadropix</vt:lpstr>
      <vt:lpstr>Simulations - Quadropix</vt:lpstr>
      <vt:lpstr>Simulations - Quadropix</vt:lpstr>
      <vt:lpstr>Simulations - Quadropix</vt:lpstr>
      <vt:lpstr>Simulations - Quadropix</vt:lpstr>
      <vt:lpstr>Simulations - Quadropix</vt:lpstr>
      <vt:lpstr>Simulations - Quadropix</vt:lpstr>
      <vt:lpstr>Simulations - Quadropix</vt:lpstr>
      <vt:lpstr>PowerPoint-Präsentation</vt:lpstr>
      <vt:lpstr>Simulations – Central Anode</vt:lpstr>
      <vt:lpstr>Simulations – Central Anode</vt:lpstr>
      <vt:lpstr>Simulations – Central Anode</vt:lpstr>
      <vt:lpstr>Simulations – Central Anode</vt:lpstr>
      <vt:lpstr>Measurement Setup</vt:lpstr>
      <vt:lpstr>Measurement Setup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Laci</dc:creator>
  <cp:lastModifiedBy>axb</cp:lastModifiedBy>
  <cp:revision>158</cp:revision>
  <dcterms:created xsi:type="dcterms:W3CDTF">2014-03-18T20:20:31Z</dcterms:created>
  <dcterms:modified xsi:type="dcterms:W3CDTF">2017-05-30T09:59:58Z</dcterms:modified>
</cp:coreProperties>
</file>