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0" r:id="rId2"/>
    <p:sldId id="359" r:id="rId3"/>
    <p:sldId id="351" r:id="rId4"/>
    <p:sldId id="352" r:id="rId5"/>
    <p:sldId id="349" r:id="rId6"/>
    <p:sldId id="331" r:id="rId7"/>
    <p:sldId id="355" r:id="rId8"/>
    <p:sldId id="332" r:id="rId9"/>
    <p:sldId id="333" r:id="rId10"/>
    <p:sldId id="357" r:id="rId11"/>
    <p:sldId id="344" r:id="rId12"/>
    <p:sldId id="345" r:id="rId13"/>
    <p:sldId id="329" r:id="rId14"/>
    <p:sldId id="337" r:id="rId15"/>
    <p:sldId id="338" r:id="rId16"/>
    <p:sldId id="339" r:id="rId17"/>
    <p:sldId id="340" r:id="rId18"/>
    <p:sldId id="341" r:id="rId19"/>
    <p:sldId id="342" r:id="rId20"/>
    <p:sldId id="330" r:id="rId21"/>
    <p:sldId id="347" r:id="rId22"/>
    <p:sldId id="348" r:id="rId23"/>
    <p:sldId id="343" r:id="rId24"/>
    <p:sldId id="354" r:id="rId25"/>
    <p:sldId id="358" r:id="rId26"/>
    <p:sldId id="312" r:id="rId27"/>
    <p:sldId id="336" r:id="rId28"/>
    <p:sldId id="356" r:id="rId29"/>
    <p:sldId id="334" r:id="rId30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F9F"/>
    <a:srgbClr val="FFFF66"/>
    <a:srgbClr val="FF0000"/>
    <a:srgbClr val="FF9900"/>
    <a:srgbClr val="FF3300"/>
    <a:srgbClr val="FF66FF"/>
    <a:srgbClr val="66FFFF"/>
    <a:srgbClr val="66FF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3" autoAdjust="0"/>
    <p:restoredTop sz="94675" autoAdjust="0"/>
  </p:normalViewPr>
  <p:slideViewPr>
    <p:cSldViewPr>
      <p:cViewPr varScale="1">
        <p:scale>
          <a:sx n="68" d="100"/>
          <a:sy n="68" d="100"/>
        </p:scale>
        <p:origin x="437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fld id="{9A634F0C-0B52-0C40-879D-97E3704B0495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3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fld id="{9B7E7108-E737-3E42-A3FC-06C1B2A9CD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121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62BDBC-9514-4A28-8983-8052C40D4CCC}" type="slidenum">
              <a:t>28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cxnSp>
        <p:nvCxnSpPr>
          <p:cNvPr id="11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688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yourname@uni-bonn.de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1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4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688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yourname@uni-bonn.de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4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cxnSp>
        <p:nvCxnSpPr>
          <p:cNvPr id="11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688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yourname@uni-bonn.de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6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BBC-6A2D-4E1F-9E75-F5CE96E409D4}" type="datetimeFigureOut">
              <a:rPr lang="de-DE" smtClean="0"/>
              <a:t>29.05.2017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9954-048C-4357-9658-8B12197667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2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152400"/>
            <a:ext cx="8674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Titelformat</a:t>
            </a:r>
            <a:endParaRPr lang="en-US" noProof="0" dirty="0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12750" y="836712"/>
            <a:ext cx="9220770" cy="1488"/>
          </a:xfrm>
          <a:prstGeom prst="line">
            <a:avLst/>
          </a:prstGeom>
          <a:noFill/>
          <a:ln w="19050" cmpd="sng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031" name="Picture 5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8"/>
          <p:cNvCxnSpPr/>
          <p:nvPr/>
        </p:nvCxnSpPr>
        <p:spPr>
          <a:xfrm flipV="1">
            <a:off x="0" y="6457527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6688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yourname@uni-bonn.de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>
              <a:lumMod val="75000"/>
            </a:schemeClr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ebäude, draußen enthält.&#10;&#10;Mit sehr hoher Zuverlässigkeit generierte Beschreibu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72" y="-27384"/>
            <a:ext cx="10477164" cy="6984776"/>
          </a:xfrm>
          <a:prstGeom prst="rect">
            <a:avLst/>
          </a:prstGeom>
        </p:spPr>
      </p:pic>
      <p:sp>
        <p:nvSpPr>
          <p:cNvPr id="16392" name="5 Rectángulo"/>
          <p:cNvSpPr>
            <a:spLocks noChangeArrowheads="1"/>
          </p:cNvSpPr>
          <p:nvPr/>
        </p:nvSpPr>
        <p:spPr bwMode="auto">
          <a:xfrm>
            <a:off x="2864768" y="1812880"/>
            <a:ext cx="61926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>
                <a:solidFill>
                  <a:schemeClr val="bg1"/>
                </a:solidFill>
                <a:ea typeface="+mn-ea"/>
              </a:rPr>
              <a:t>21</a:t>
            </a:r>
            <a:r>
              <a:rPr lang="en-GB" altLang="en-US" sz="3600" b="1" baseline="30000" dirty="0">
                <a:solidFill>
                  <a:schemeClr val="bg1"/>
                </a:solidFill>
                <a:ea typeface="+mn-ea"/>
              </a:rPr>
              <a:t>st</a:t>
            </a:r>
            <a:r>
              <a:rPr lang="en-GB" altLang="en-US" sz="3600" b="1" dirty="0">
                <a:solidFill>
                  <a:schemeClr val="bg1"/>
                </a:solidFill>
                <a:ea typeface="+mn-ea"/>
              </a:rPr>
              <a:t> International Workshop on DEPFET Detectors and Applications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b="1" dirty="0">
              <a:solidFill>
                <a:schemeClr val="bg1"/>
              </a:solidFill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>
                <a:solidFill>
                  <a:schemeClr val="bg1"/>
                </a:solidFill>
                <a:ea typeface="+mn-ea"/>
              </a:rPr>
              <a:t>28</a:t>
            </a:r>
            <a:r>
              <a:rPr lang="en-GB" altLang="en-US" sz="3600" b="1" baseline="30000" dirty="0">
                <a:solidFill>
                  <a:schemeClr val="bg1"/>
                </a:solidFill>
                <a:ea typeface="+mn-ea"/>
              </a:rPr>
              <a:t>th</a:t>
            </a:r>
            <a:r>
              <a:rPr lang="en-GB" altLang="en-US" sz="3600" b="1" dirty="0">
                <a:solidFill>
                  <a:schemeClr val="bg1"/>
                </a:solidFill>
                <a:ea typeface="+mn-ea"/>
              </a:rPr>
              <a:t> – 31</a:t>
            </a:r>
            <a:r>
              <a:rPr lang="en-GB" altLang="en-US" sz="3600" b="1" baseline="30000" dirty="0">
                <a:solidFill>
                  <a:schemeClr val="bg1"/>
                </a:solidFill>
                <a:ea typeface="+mn-ea"/>
              </a:rPr>
              <a:t>th</a:t>
            </a:r>
            <a:r>
              <a:rPr lang="en-GB" altLang="en-US" sz="3600" b="1" dirty="0">
                <a:solidFill>
                  <a:schemeClr val="bg1"/>
                </a:solidFill>
                <a:ea typeface="+mn-ea"/>
              </a:rPr>
              <a:t>  May 2017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 err="1">
                <a:solidFill>
                  <a:schemeClr val="bg1"/>
                </a:solidFill>
                <a:ea typeface="+mn-ea"/>
              </a:rPr>
              <a:t>Ringberg</a:t>
            </a:r>
            <a:r>
              <a:rPr lang="en-GB" altLang="en-US" sz="3600" b="1" dirty="0">
                <a:solidFill>
                  <a:schemeClr val="bg1"/>
                </a:solidFill>
                <a:ea typeface="+mn-ea"/>
              </a:rPr>
              <a:t> Castle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8544" y="1586002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DHE</a:t>
            </a:r>
          </a:p>
        </p:txBody>
      </p:sp>
      <p:sp>
        <p:nvSpPr>
          <p:cNvPr id="14" name="Freihandform: Form 13"/>
          <p:cNvSpPr/>
          <p:nvPr/>
        </p:nvSpPr>
        <p:spPr>
          <a:xfrm>
            <a:off x="1369443" y="3187666"/>
            <a:ext cx="2215405" cy="2594115"/>
          </a:xfrm>
          <a:custGeom>
            <a:avLst/>
            <a:gdLst>
              <a:gd name="connsiteX0" fmla="*/ 87501 w 2215405"/>
              <a:gd name="connsiteY0" fmla="*/ 0 h 1426464"/>
              <a:gd name="connsiteX1" fmla="*/ 57021 w 2215405"/>
              <a:gd name="connsiteY1" fmla="*/ 48768 h 1426464"/>
              <a:gd name="connsiteX2" fmla="*/ 38733 w 2215405"/>
              <a:gd name="connsiteY2" fmla="*/ 91440 h 1426464"/>
              <a:gd name="connsiteX3" fmla="*/ 20445 w 2215405"/>
              <a:gd name="connsiteY3" fmla="*/ 164592 h 1426464"/>
              <a:gd name="connsiteX4" fmla="*/ 8253 w 2215405"/>
              <a:gd name="connsiteY4" fmla="*/ 231648 h 1426464"/>
              <a:gd name="connsiteX5" fmla="*/ 8253 w 2215405"/>
              <a:gd name="connsiteY5" fmla="*/ 493776 h 1426464"/>
              <a:gd name="connsiteX6" fmla="*/ 14349 w 2215405"/>
              <a:gd name="connsiteY6" fmla="*/ 512064 h 1426464"/>
              <a:gd name="connsiteX7" fmla="*/ 32637 w 2215405"/>
              <a:gd name="connsiteY7" fmla="*/ 560832 h 1426464"/>
              <a:gd name="connsiteX8" fmla="*/ 44829 w 2215405"/>
              <a:gd name="connsiteY8" fmla="*/ 603504 h 1426464"/>
              <a:gd name="connsiteX9" fmla="*/ 57021 w 2215405"/>
              <a:gd name="connsiteY9" fmla="*/ 621792 h 1426464"/>
              <a:gd name="connsiteX10" fmla="*/ 75309 w 2215405"/>
              <a:gd name="connsiteY10" fmla="*/ 658368 h 1426464"/>
              <a:gd name="connsiteX11" fmla="*/ 105789 w 2215405"/>
              <a:gd name="connsiteY11" fmla="*/ 707136 h 1426464"/>
              <a:gd name="connsiteX12" fmla="*/ 111885 w 2215405"/>
              <a:gd name="connsiteY12" fmla="*/ 725424 h 1426464"/>
              <a:gd name="connsiteX13" fmla="*/ 166749 w 2215405"/>
              <a:gd name="connsiteY13" fmla="*/ 804672 h 1426464"/>
              <a:gd name="connsiteX14" fmla="*/ 197229 w 2215405"/>
              <a:gd name="connsiteY14" fmla="*/ 859536 h 1426464"/>
              <a:gd name="connsiteX15" fmla="*/ 215517 w 2215405"/>
              <a:gd name="connsiteY15" fmla="*/ 877824 h 1426464"/>
              <a:gd name="connsiteX16" fmla="*/ 239901 w 2215405"/>
              <a:gd name="connsiteY16" fmla="*/ 908304 h 1426464"/>
              <a:gd name="connsiteX17" fmla="*/ 276477 w 2215405"/>
              <a:gd name="connsiteY17" fmla="*/ 957072 h 1426464"/>
              <a:gd name="connsiteX18" fmla="*/ 306957 w 2215405"/>
              <a:gd name="connsiteY18" fmla="*/ 987552 h 1426464"/>
              <a:gd name="connsiteX19" fmla="*/ 319149 w 2215405"/>
              <a:gd name="connsiteY19" fmla="*/ 1005840 h 1426464"/>
              <a:gd name="connsiteX20" fmla="*/ 398397 w 2215405"/>
              <a:gd name="connsiteY20" fmla="*/ 1085088 h 1426464"/>
              <a:gd name="connsiteX21" fmla="*/ 502029 w 2215405"/>
              <a:gd name="connsiteY21" fmla="*/ 1182624 h 1426464"/>
              <a:gd name="connsiteX22" fmla="*/ 556893 w 2215405"/>
              <a:gd name="connsiteY22" fmla="*/ 1219200 h 1426464"/>
              <a:gd name="connsiteX23" fmla="*/ 660525 w 2215405"/>
              <a:gd name="connsiteY23" fmla="*/ 1292352 h 1426464"/>
              <a:gd name="connsiteX24" fmla="*/ 764157 w 2215405"/>
              <a:gd name="connsiteY24" fmla="*/ 1347216 h 1426464"/>
              <a:gd name="connsiteX25" fmla="*/ 819021 w 2215405"/>
              <a:gd name="connsiteY25" fmla="*/ 1365504 h 1426464"/>
              <a:gd name="connsiteX26" fmla="*/ 953133 w 2215405"/>
              <a:gd name="connsiteY26" fmla="*/ 1395984 h 1426464"/>
              <a:gd name="connsiteX27" fmla="*/ 977517 w 2215405"/>
              <a:gd name="connsiteY27" fmla="*/ 1402080 h 1426464"/>
              <a:gd name="connsiteX28" fmla="*/ 1020189 w 2215405"/>
              <a:gd name="connsiteY28" fmla="*/ 1414272 h 1426464"/>
              <a:gd name="connsiteX29" fmla="*/ 1129917 w 2215405"/>
              <a:gd name="connsiteY29" fmla="*/ 1426464 h 1426464"/>
              <a:gd name="connsiteX30" fmla="*/ 1337181 w 2215405"/>
              <a:gd name="connsiteY30" fmla="*/ 1420368 h 1426464"/>
              <a:gd name="connsiteX31" fmla="*/ 1367661 w 2215405"/>
              <a:gd name="connsiteY31" fmla="*/ 1414272 h 1426464"/>
              <a:gd name="connsiteX32" fmla="*/ 1410333 w 2215405"/>
              <a:gd name="connsiteY32" fmla="*/ 1395984 h 1426464"/>
              <a:gd name="connsiteX33" fmla="*/ 1459101 w 2215405"/>
              <a:gd name="connsiteY33" fmla="*/ 1377696 h 1426464"/>
              <a:gd name="connsiteX34" fmla="*/ 1568829 w 2215405"/>
              <a:gd name="connsiteY34" fmla="*/ 1316736 h 1426464"/>
              <a:gd name="connsiteX35" fmla="*/ 1587117 w 2215405"/>
              <a:gd name="connsiteY35" fmla="*/ 1310640 h 1426464"/>
              <a:gd name="connsiteX36" fmla="*/ 1605405 w 2215405"/>
              <a:gd name="connsiteY36" fmla="*/ 1298448 h 1426464"/>
              <a:gd name="connsiteX37" fmla="*/ 1629789 w 2215405"/>
              <a:gd name="connsiteY37" fmla="*/ 1286256 h 1426464"/>
              <a:gd name="connsiteX38" fmla="*/ 1648077 w 2215405"/>
              <a:gd name="connsiteY38" fmla="*/ 1274064 h 1426464"/>
              <a:gd name="connsiteX39" fmla="*/ 1666365 w 2215405"/>
              <a:gd name="connsiteY39" fmla="*/ 1267968 h 1426464"/>
              <a:gd name="connsiteX40" fmla="*/ 1709037 w 2215405"/>
              <a:gd name="connsiteY40" fmla="*/ 1237488 h 1426464"/>
              <a:gd name="connsiteX41" fmla="*/ 1745613 w 2215405"/>
              <a:gd name="connsiteY41" fmla="*/ 1219200 h 1426464"/>
              <a:gd name="connsiteX42" fmla="*/ 1788285 w 2215405"/>
              <a:gd name="connsiteY42" fmla="*/ 1182624 h 1426464"/>
              <a:gd name="connsiteX43" fmla="*/ 1806573 w 2215405"/>
              <a:gd name="connsiteY43" fmla="*/ 1176528 h 1426464"/>
              <a:gd name="connsiteX44" fmla="*/ 1837053 w 2215405"/>
              <a:gd name="connsiteY44" fmla="*/ 1146048 h 1426464"/>
              <a:gd name="connsiteX45" fmla="*/ 1873629 w 2215405"/>
              <a:gd name="connsiteY45" fmla="*/ 1115568 h 1426464"/>
              <a:gd name="connsiteX46" fmla="*/ 1885821 w 2215405"/>
              <a:gd name="connsiteY46" fmla="*/ 1097280 h 1426464"/>
              <a:gd name="connsiteX47" fmla="*/ 1910205 w 2215405"/>
              <a:gd name="connsiteY47" fmla="*/ 1078992 h 1426464"/>
              <a:gd name="connsiteX48" fmla="*/ 1946781 w 2215405"/>
              <a:gd name="connsiteY48" fmla="*/ 1054608 h 1426464"/>
              <a:gd name="connsiteX49" fmla="*/ 1965069 w 2215405"/>
              <a:gd name="connsiteY49" fmla="*/ 1036320 h 1426464"/>
              <a:gd name="connsiteX50" fmla="*/ 2019933 w 2215405"/>
              <a:gd name="connsiteY50" fmla="*/ 993648 h 1426464"/>
              <a:gd name="connsiteX51" fmla="*/ 2038221 w 2215405"/>
              <a:gd name="connsiteY51" fmla="*/ 969264 h 1426464"/>
              <a:gd name="connsiteX52" fmla="*/ 2050413 w 2215405"/>
              <a:gd name="connsiteY52" fmla="*/ 950976 h 1426464"/>
              <a:gd name="connsiteX53" fmla="*/ 2086989 w 2215405"/>
              <a:gd name="connsiteY53" fmla="*/ 914400 h 1426464"/>
              <a:gd name="connsiteX54" fmla="*/ 2117469 w 2215405"/>
              <a:gd name="connsiteY54" fmla="*/ 871728 h 1426464"/>
              <a:gd name="connsiteX55" fmla="*/ 2129661 w 2215405"/>
              <a:gd name="connsiteY55" fmla="*/ 847344 h 1426464"/>
              <a:gd name="connsiteX56" fmla="*/ 2160141 w 2215405"/>
              <a:gd name="connsiteY56" fmla="*/ 792480 h 1426464"/>
              <a:gd name="connsiteX57" fmla="*/ 2172333 w 2215405"/>
              <a:gd name="connsiteY57" fmla="*/ 762000 h 1426464"/>
              <a:gd name="connsiteX58" fmla="*/ 2184525 w 2215405"/>
              <a:gd name="connsiteY58" fmla="*/ 743712 h 1426464"/>
              <a:gd name="connsiteX59" fmla="*/ 2196717 w 2215405"/>
              <a:gd name="connsiteY59" fmla="*/ 701040 h 1426464"/>
              <a:gd name="connsiteX60" fmla="*/ 2215005 w 2215405"/>
              <a:gd name="connsiteY60" fmla="*/ 664464 h 1426464"/>
              <a:gd name="connsiteX61" fmla="*/ 2215005 w 2215405"/>
              <a:gd name="connsiteY61" fmla="*/ 615696 h 1426464"/>
              <a:gd name="connsiteX62" fmla="*/ 2208909 w 2215405"/>
              <a:gd name="connsiteY62" fmla="*/ 591312 h 1426464"/>
              <a:gd name="connsiteX63" fmla="*/ 2208909 w 2215405"/>
              <a:gd name="connsiteY63" fmla="*/ 548640 h 1426464"/>
              <a:gd name="connsiteX64" fmla="*/ 2215005 w 2215405"/>
              <a:gd name="connsiteY64" fmla="*/ 530352 h 1426464"/>
              <a:gd name="connsiteX65" fmla="*/ 2208909 w 2215405"/>
              <a:gd name="connsiteY65" fmla="*/ 530352 h 142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15405" h="1426464">
                <a:moveTo>
                  <a:pt x="87501" y="0"/>
                </a:moveTo>
                <a:cubicBezTo>
                  <a:pt x="77341" y="16256"/>
                  <a:pt x="65594" y="31622"/>
                  <a:pt x="57021" y="48768"/>
                </a:cubicBezTo>
                <a:cubicBezTo>
                  <a:pt x="17656" y="127497"/>
                  <a:pt x="83111" y="24873"/>
                  <a:pt x="38733" y="91440"/>
                </a:cubicBezTo>
                <a:cubicBezTo>
                  <a:pt x="32637" y="115824"/>
                  <a:pt x="23563" y="139652"/>
                  <a:pt x="20445" y="164592"/>
                </a:cubicBezTo>
                <a:cubicBezTo>
                  <a:pt x="13552" y="219736"/>
                  <a:pt x="19530" y="197818"/>
                  <a:pt x="8253" y="231648"/>
                </a:cubicBezTo>
                <a:cubicBezTo>
                  <a:pt x="-3423" y="348412"/>
                  <a:pt x="-2059" y="308167"/>
                  <a:pt x="8253" y="493776"/>
                </a:cubicBezTo>
                <a:cubicBezTo>
                  <a:pt x="8609" y="500192"/>
                  <a:pt x="12584" y="505885"/>
                  <a:pt x="14349" y="512064"/>
                </a:cubicBezTo>
                <a:cubicBezTo>
                  <a:pt x="39385" y="599690"/>
                  <a:pt x="-1454" y="469921"/>
                  <a:pt x="32637" y="560832"/>
                </a:cubicBezTo>
                <a:cubicBezTo>
                  <a:pt x="38497" y="576457"/>
                  <a:pt x="37460" y="588767"/>
                  <a:pt x="44829" y="603504"/>
                </a:cubicBezTo>
                <a:cubicBezTo>
                  <a:pt x="48106" y="610057"/>
                  <a:pt x="53463" y="615388"/>
                  <a:pt x="57021" y="621792"/>
                </a:cubicBezTo>
                <a:cubicBezTo>
                  <a:pt x="63641" y="633708"/>
                  <a:pt x="68689" y="646452"/>
                  <a:pt x="75309" y="658368"/>
                </a:cubicBezTo>
                <a:cubicBezTo>
                  <a:pt x="99488" y="701890"/>
                  <a:pt x="74975" y="645508"/>
                  <a:pt x="105789" y="707136"/>
                </a:cubicBezTo>
                <a:cubicBezTo>
                  <a:pt x="108663" y="712883"/>
                  <a:pt x="108479" y="719975"/>
                  <a:pt x="111885" y="725424"/>
                </a:cubicBezTo>
                <a:cubicBezTo>
                  <a:pt x="128913" y="752669"/>
                  <a:pt x="151146" y="776586"/>
                  <a:pt x="166749" y="804672"/>
                </a:cubicBezTo>
                <a:cubicBezTo>
                  <a:pt x="176909" y="822960"/>
                  <a:pt x="185624" y="842129"/>
                  <a:pt x="197229" y="859536"/>
                </a:cubicBezTo>
                <a:cubicBezTo>
                  <a:pt x="202011" y="866709"/>
                  <a:pt x="209840" y="871336"/>
                  <a:pt x="215517" y="877824"/>
                </a:cubicBezTo>
                <a:cubicBezTo>
                  <a:pt x="224085" y="887616"/>
                  <a:pt x="232094" y="897895"/>
                  <a:pt x="239901" y="908304"/>
                </a:cubicBezTo>
                <a:cubicBezTo>
                  <a:pt x="263675" y="940003"/>
                  <a:pt x="239765" y="916281"/>
                  <a:pt x="276477" y="957072"/>
                </a:cubicBezTo>
                <a:cubicBezTo>
                  <a:pt x="286089" y="967752"/>
                  <a:pt x="297495" y="976739"/>
                  <a:pt x="306957" y="987552"/>
                </a:cubicBezTo>
                <a:cubicBezTo>
                  <a:pt x="311782" y="993066"/>
                  <a:pt x="314138" y="1000495"/>
                  <a:pt x="319149" y="1005840"/>
                </a:cubicBezTo>
                <a:cubicBezTo>
                  <a:pt x="344700" y="1033094"/>
                  <a:pt x="377675" y="1054004"/>
                  <a:pt x="398397" y="1085088"/>
                </a:cubicBezTo>
                <a:cubicBezTo>
                  <a:pt x="428735" y="1130594"/>
                  <a:pt x="428327" y="1133489"/>
                  <a:pt x="502029" y="1182624"/>
                </a:cubicBezTo>
                <a:cubicBezTo>
                  <a:pt x="520317" y="1194816"/>
                  <a:pt x="539730" y="1205470"/>
                  <a:pt x="556893" y="1219200"/>
                </a:cubicBezTo>
                <a:cubicBezTo>
                  <a:pt x="645455" y="1290050"/>
                  <a:pt x="585936" y="1247598"/>
                  <a:pt x="660525" y="1292352"/>
                </a:cubicBezTo>
                <a:cubicBezTo>
                  <a:pt x="703235" y="1317978"/>
                  <a:pt x="681126" y="1319539"/>
                  <a:pt x="764157" y="1347216"/>
                </a:cubicBezTo>
                <a:cubicBezTo>
                  <a:pt x="782445" y="1353312"/>
                  <a:pt x="800319" y="1360829"/>
                  <a:pt x="819021" y="1365504"/>
                </a:cubicBezTo>
                <a:cubicBezTo>
                  <a:pt x="953810" y="1399201"/>
                  <a:pt x="833284" y="1370302"/>
                  <a:pt x="953133" y="1395984"/>
                </a:cubicBezTo>
                <a:cubicBezTo>
                  <a:pt x="961325" y="1397739"/>
                  <a:pt x="969434" y="1399876"/>
                  <a:pt x="977517" y="1402080"/>
                </a:cubicBezTo>
                <a:cubicBezTo>
                  <a:pt x="991789" y="1405972"/>
                  <a:pt x="1005582" y="1411935"/>
                  <a:pt x="1020189" y="1414272"/>
                </a:cubicBezTo>
                <a:cubicBezTo>
                  <a:pt x="1056528" y="1420086"/>
                  <a:pt x="1093341" y="1422400"/>
                  <a:pt x="1129917" y="1426464"/>
                </a:cubicBezTo>
                <a:cubicBezTo>
                  <a:pt x="1199005" y="1424432"/>
                  <a:pt x="1268154" y="1423908"/>
                  <a:pt x="1337181" y="1420368"/>
                </a:cubicBezTo>
                <a:cubicBezTo>
                  <a:pt x="1347529" y="1419837"/>
                  <a:pt x="1357831" y="1417549"/>
                  <a:pt x="1367661" y="1414272"/>
                </a:cubicBezTo>
                <a:cubicBezTo>
                  <a:pt x="1382342" y="1409378"/>
                  <a:pt x="1395965" y="1401731"/>
                  <a:pt x="1410333" y="1395984"/>
                </a:cubicBezTo>
                <a:cubicBezTo>
                  <a:pt x="1433300" y="1386797"/>
                  <a:pt x="1432365" y="1391645"/>
                  <a:pt x="1459101" y="1377696"/>
                </a:cubicBezTo>
                <a:cubicBezTo>
                  <a:pt x="1496197" y="1358342"/>
                  <a:pt x="1529135" y="1329967"/>
                  <a:pt x="1568829" y="1316736"/>
                </a:cubicBezTo>
                <a:cubicBezTo>
                  <a:pt x="1574925" y="1314704"/>
                  <a:pt x="1581370" y="1313514"/>
                  <a:pt x="1587117" y="1310640"/>
                </a:cubicBezTo>
                <a:cubicBezTo>
                  <a:pt x="1593670" y="1307363"/>
                  <a:pt x="1599044" y="1302083"/>
                  <a:pt x="1605405" y="1298448"/>
                </a:cubicBezTo>
                <a:cubicBezTo>
                  <a:pt x="1613295" y="1293939"/>
                  <a:pt x="1621899" y="1290765"/>
                  <a:pt x="1629789" y="1286256"/>
                </a:cubicBezTo>
                <a:cubicBezTo>
                  <a:pt x="1636150" y="1282621"/>
                  <a:pt x="1641524" y="1277341"/>
                  <a:pt x="1648077" y="1274064"/>
                </a:cubicBezTo>
                <a:cubicBezTo>
                  <a:pt x="1653824" y="1271190"/>
                  <a:pt x="1660618" y="1270842"/>
                  <a:pt x="1666365" y="1267968"/>
                </a:cubicBezTo>
                <a:cubicBezTo>
                  <a:pt x="1685235" y="1258533"/>
                  <a:pt x="1689708" y="1248533"/>
                  <a:pt x="1709037" y="1237488"/>
                </a:cubicBezTo>
                <a:cubicBezTo>
                  <a:pt x="1744029" y="1217493"/>
                  <a:pt x="1710858" y="1248162"/>
                  <a:pt x="1745613" y="1219200"/>
                </a:cubicBezTo>
                <a:cubicBezTo>
                  <a:pt x="1769198" y="1199546"/>
                  <a:pt x="1759229" y="1199228"/>
                  <a:pt x="1788285" y="1182624"/>
                </a:cubicBezTo>
                <a:cubicBezTo>
                  <a:pt x="1793864" y="1179436"/>
                  <a:pt x="1800477" y="1178560"/>
                  <a:pt x="1806573" y="1176528"/>
                </a:cubicBezTo>
                <a:cubicBezTo>
                  <a:pt x="1828925" y="1143000"/>
                  <a:pt x="1806573" y="1171448"/>
                  <a:pt x="1837053" y="1146048"/>
                </a:cubicBezTo>
                <a:cubicBezTo>
                  <a:pt x="1883990" y="1106934"/>
                  <a:pt x="1828223" y="1145838"/>
                  <a:pt x="1873629" y="1115568"/>
                </a:cubicBezTo>
                <a:cubicBezTo>
                  <a:pt x="1877693" y="1109472"/>
                  <a:pt x="1880640" y="1102461"/>
                  <a:pt x="1885821" y="1097280"/>
                </a:cubicBezTo>
                <a:cubicBezTo>
                  <a:pt x="1893005" y="1090096"/>
                  <a:pt x="1901882" y="1084818"/>
                  <a:pt x="1910205" y="1078992"/>
                </a:cubicBezTo>
                <a:cubicBezTo>
                  <a:pt x="1922209" y="1070589"/>
                  <a:pt x="1936420" y="1064969"/>
                  <a:pt x="1946781" y="1054608"/>
                </a:cubicBezTo>
                <a:cubicBezTo>
                  <a:pt x="1952877" y="1048512"/>
                  <a:pt x="1958264" y="1041613"/>
                  <a:pt x="1965069" y="1036320"/>
                </a:cubicBezTo>
                <a:cubicBezTo>
                  <a:pt x="2000449" y="1008802"/>
                  <a:pt x="1996208" y="1021327"/>
                  <a:pt x="2019933" y="993648"/>
                </a:cubicBezTo>
                <a:cubicBezTo>
                  <a:pt x="2026545" y="985934"/>
                  <a:pt x="2032316" y="977532"/>
                  <a:pt x="2038221" y="969264"/>
                </a:cubicBezTo>
                <a:cubicBezTo>
                  <a:pt x="2042479" y="963302"/>
                  <a:pt x="2045546" y="956452"/>
                  <a:pt x="2050413" y="950976"/>
                </a:cubicBezTo>
                <a:cubicBezTo>
                  <a:pt x="2061868" y="938089"/>
                  <a:pt x="2076644" y="928194"/>
                  <a:pt x="2086989" y="914400"/>
                </a:cubicBezTo>
                <a:cubicBezTo>
                  <a:pt x="2094839" y="903933"/>
                  <a:pt x="2110338" y="884207"/>
                  <a:pt x="2117469" y="871728"/>
                </a:cubicBezTo>
                <a:cubicBezTo>
                  <a:pt x="2121978" y="863838"/>
                  <a:pt x="2125152" y="855234"/>
                  <a:pt x="2129661" y="847344"/>
                </a:cubicBezTo>
                <a:cubicBezTo>
                  <a:pt x="2155237" y="802586"/>
                  <a:pt x="2127743" y="863755"/>
                  <a:pt x="2160141" y="792480"/>
                </a:cubicBezTo>
                <a:cubicBezTo>
                  <a:pt x="2164669" y="782518"/>
                  <a:pt x="2167439" y="771787"/>
                  <a:pt x="2172333" y="762000"/>
                </a:cubicBezTo>
                <a:cubicBezTo>
                  <a:pt x="2175610" y="755447"/>
                  <a:pt x="2181248" y="750265"/>
                  <a:pt x="2184525" y="743712"/>
                </a:cubicBezTo>
                <a:cubicBezTo>
                  <a:pt x="2196388" y="719986"/>
                  <a:pt x="2184998" y="728384"/>
                  <a:pt x="2196717" y="701040"/>
                </a:cubicBezTo>
                <a:cubicBezTo>
                  <a:pt x="2232169" y="618319"/>
                  <a:pt x="2189318" y="741525"/>
                  <a:pt x="2215005" y="664464"/>
                </a:cubicBezTo>
                <a:cubicBezTo>
                  <a:pt x="2198749" y="599440"/>
                  <a:pt x="2215005" y="680720"/>
                  <a:pt x="2215005" y="615696"/>
                </a:cubicBezTo>
                <a:cubicBezTo>
                  <a:pt x="2215005" y="607318"/>
                  <a:pt x="2210941" y="599440"/>
                  <a:pt x="2208909" y="591312"/>
                </a:cubicBezTo>
                <a:cubicBezTo>
                  <a:pt x="2223525" y="547464"/>
                  <a:pt x="2208909" y="602221"/>
                  <a:pt x="2208909" y="548640"/>
                </a:cubicBezTo>
                <a:cubicBezTo>
                  <a:pt x="2208909" y="542214"/>
                  <a:pt x="2215005" y="536778"/>
                  <a:pt x="2215005" y="530352"/>
                </a:cubicBezTo>
                <a:cubicBezTo>
                  <a:pt x="2215005" y="528320"/>
                  <a:pt x="2210941" y="530352"/>
                  <a:pt x="2208909" y="530352"/>
                </a:cubicBezTo>
              </a:path>
            </a:pathLst>
          </a:custGeom>
          <a:noFill/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ihandform: Form 11"/>
          <p:cNvSpPr/>
          <p:nvPr/>
        </p:nvSpPr>
        <p:spPr>
          <a:xfrm>
            <a:off x="920553" y="4365104"/>
            <a:ext cx="2880320" cy="1584176"/>
          </a:xfrm>
          <a:custGeom>
            <a:avLst/>
            <a:gdLst>
              <a:gd name="connsiteX0" fmla="*/ 36576 w 2207981"/>
              <a:gd name="connsiteY0" fmla="*/ 0 h 1645920"/>
              <a:gd name="connsiteX1" fmla="*/ 24384 w 2207981"/>
              <a:gd name="connsiteY1" fmla="*/ 103632 h 1645920"/>
              <a:gd name="connsiteX2" fmla="*/ 12192 w 2207981"/>
              <a:gd name="connsiteY2" fmla="*/ 256032 h 1645920"/>
              <a:gd name="connsiteX3" fmla="*/ 0 w 2207981"/>
              <a:gd name="connsiteY3" fmla="*/ 426720 h 1645920"/>
              <a:gd name="connsiteX4" fmla="*/ 6096 w 2207981"/>
              <a:gd name="connsiteY4" fmla="*/ 749808 h 1645920"/>
              <a:gd name="connsiteX5" fmla="*/ 24384 w 2207981"/>
              <a:gd name="connsiteY5" fmla="*/ 926592 h 1645920"/>
              <a:gd name="connsiteX6" fmla="*/ 30480 w 2207981"/>
              <a:gd name="connsiteY6" fmla="*/ 1011936 h 1645920"/>
              <a:gd name="connsiteX7" fmla="*/ 36576 w 2207981"/>
              <a:gd name="connsiteY7" fmla="*/ 1054608 h 1645920"/>
              <a:gd name="connsiteX8" fmla="*/ 48768 w 2207981"/>
              <a:gd name="connsiteY8" fmla="*/ 1152144 h 1645920"/>
              <a:gd name="connsiteX9" fmla="*/ 67056 w 2207981"/>
              <a:gd name="connsiteY9" fmla="*/ 1225296 h 1645920"/>
              <a:gd name="connsiteX10" fmla="*/ 73152 w 2207981"/>
              <a:gd name="connsiteY10" fmla="*/ 1255776 h 1645920"/>
              <a:gd name="connsiteX11" fmla="*/ 85344 w 2207981"/>
              <a:gd name="connsiteY11" fmla="*/ 1274064 h 1645920"/>
              <a:gd name="connsiteX12" fmla="*/ 109728 w 2207981"/>
              <a:gd name="connsiteY12" fmla="*/ 1322832 h 1645920"/>
              <a:gd name="connsiteX13" fmla="*/ 121920 w 2207981"/>
              <a:gd name="connsiteY13" fmla="*/ 1341120 h 1645920"/>
              <a:gd name="connsiteX14" fmla="*/ 201168 w 2207981"/>
              <a:gd name="connsiteY14" fmla="*/ 1463040 h 1645920"/>
              <a:gd name="connsiteX15" fmla="*/ 292608 w 2207981"/>
              <a:gd name="connsiteY15" fmla="*/ 1536192 h 1645920"/>
              <a:gd name="connsiteX16" fmla="*/ 365760 w 2207981"/>
              <a:gd name="connsiteY16" fmla="*/ 1566672 h 1645920"/>
              <a:gd name="connsiteX17" fmla="*/ 384048 w 2207981"/>
              <a:gd name="connsiteY17" fmla="*/ 1578864 h 1645920"/>
              <a:gd name="connsiteX18" fmla="*/ 420624 w 2207981"/>
              <a:gd name="connsiteY18" fmla="*/ 1584960 h 1645920"/>
              <a:gd name="connsiteX19" fmla="*/ 451104 w 2207981"/>
              <a:gd name="connsiteY19" fmla="*/ 1591056 h 1645920"/>
              <a:gd name="connsiteX20" fmla="*/ 548640 w 2207981"/>
              <a:gd name="connsiteY20" fmla="*/ 1615440 h 1645920"/>
              <a:gd name="connsiteX21" fmla="*/ 615696 w 2207981"/>
              <a:gd name="connsiteY21" fmla="*/ 1621536 h 1645920"/>
              <a:gd name="connsiteX22" fmla="*/ 658368 w 2207981"/>
              <a:gd name="connsiteY22" fmla="*/ 1633728 h 1645920"/>
              <a:gd name="connsiteX23" fmla="*/ 774192 w 2207981"/>
              <a:gd name="connsiteY23" fmla="*/ 1639824 h 1645920"/>
              <a:gd name="connsiteX24" fmla="*/ 816864 w 2207981"/>
              <a:gd name="connsiteY24" fmla="*/ 1645920 h 1645920"/>
              <a:gd name="connsiteX25" fmla="*/ 1274064 w 2207981"/>
              <a:gd name="connsiteY25" fmla="*/ 1627632 h 1645920"/>
              <a:gd name="connsiteX26" fmla="*/ 1298448 w 2207981"/>
              <a:gd name="connsiteY26" fmla="*/ 1621536 h 1645920"/>
              <a:gd name="connsiteX27" fmla="*/ 1475232 w 2207981"/>
              <a:gd name="connsiteY27" fmla="*/ 1572768 h 1645920"/>
              <a:gd name="connsiteX28" fmla="*/ 1499616 w 2207981"/>
              <a:gd name="connsiteY28" fmla="*/ 1566672 h 1645920"/>
              <a:gd name="connsiteX29" fmla="*/ 1560576 w 2207981"/>
              <a:gd name="connsiteY29" fmla="*/ 1548384 h 1645920"/>
              <a:gd name="connsiteX30" fmla="*/ 1670304 w 2207981"/>
              <a:gd name="connsiteY30" fmla="*/ 1511808 h 1645920"/>
              <a:gd name="connsiteX31" fmla="*/ 1706880 w 2207981"/>
              <a:gd name="connsiteY31" fmla="*/ 1505712 h 1645920"/>
              <a:gd name="connsiteX32" fmla="*/ 1773936 w 2207981"/>
              <a:gd name="connsiteY32" fmla="*/ 1475232 h 1645920"/>
              <a:gd name="connsiteX33" fmla="*/ 1798320 w 2207981"/>
              <a:gd name="connsiteY33" fmla="*/ 1469136 h 1645920"/>
              <a:gd name="connsiteX34" fmla="*/ 1889760 w 2207981"/>
              <a:gd name="connsiteY34" fmla="*/ 1432560 h 1645920"/>
              <a:gd name="connsiteX35" fmla="*/ 1950720 w 2207981"/>
              <a:gd name="connsiteY35" fmla="*/ 1402080 h 1645920"/>
              <a:gd name="connsiteX36" fmla="*/ 1969008 w 2207981"/>
              <a:gd name="connsiteY36" fmla="*/ 1395984 h 1645920"/>
              <a:gd name="connsiteX37" fmla="*/ 1975104 w 2207981"/>
              <a:gd name="connsiteY37" fmla="*/ 1377696 h 1645920"/>
              <a:gd name="connsiteX38" fmla="*/ 2005584 w 2207981"/>
              <a:gd name="connsiteY38" fmla="*/ 1341120 h 1645920"/>
              <a:gd name="connsiteX39" fmla="*/ 2017776 w 2207981"/>
              <a:gd name="connsiteY39" fmla="*/ 1304544 h 1645920"/>
              <a:gd name="connsiteX40" fmla="*/ 2036064 w 2207981"/>
              <a:gd name="connsiteY40" fmla="*/ 1255776 h 1645920"/>
              <a:gd name="connsiteX41" fmla="*/ 2048256 w 2207981"/>
              <a:gd name="connsiteY41" fmla="*/ 1194816 h 1645920"/>
              <a:gd name="connsiteX42" fmla="*/ 2060448 w 2207981"/>
              <a:gd name="connsiteY42" fmla="*/ 1158240 h 1645920"/>
              <a:gd name="connsiteX43" fmla="*/ 2072640 w 2207981"/>
              <a:gd name="connsiteY43" fmla="*/ 981456 h 1645920"/>
              <a:gd name="connsiteX44" fmla="*/ 2078736 w 2207981"/>
              <a:gd name="connsiteY44" fmla="*/ 963168 h 1645920"/>
              <a:gd name="connsiteX45" fmla="*/ 2090928 w 2207981"/>
              <a:gd name="connsiteY45" fmla="*/ 835152 h 1645920"/>
              <a:gd name="connsiteX46" fmla="*/ 2103120 w 2207981"/>
              <a:gd name="connsiteY46" fmla="*/ 810768 h 1645920"/>
              <a:gd name="connsiteX47" fmla="*/ 2109216 w 2207981"/>
              <a:gd name="connsiteY47" fmla="*/ 755904 h 1645920"/>
              <a:gd name="connsiteX48" fmla="*/ 2121408 w 2207981"/>
              <a:gd name="connsiteY48" fmla="*/ 701040 h 1645920"/>
              <a:gd name="connsiteX49" fmla="*/ 2127504 w 2207981"/>
              <a:gd name="connsiteY49" fmla="*/ 664464 h 1645920"/>
              <a:gd name="connsiteX50" fmla="*/ 2133600 w 2207981"/>
              <a:gd name="connsiteY50" fmla="*/ 646176 h 1645920"/>
              <a:gd name="connsiteX51" fmla="*/ 2145792 w 2207981"/>
              <a:gd name="connsiteY51" fmla="*/ 597408 h 1645920"/>
              <a:gd name="connsiteX52" fmla="*/ 2164080 w 2207981"/>
              <a:gd name="connsiteY52" fmla="*/ 536448 h 1645920"/>
              <a:gd name="connsiteX53" fmla="*/ 2170176 w 2207981"/>
              <a:gd name="connsiteY53" fmla="*/ 518160 h 1645920"/>
              <a:gd name="connsiteX54" fmla="*/ 2176272 w 2207981"/>
              <a:gd name="connsiteY54" fmla="*/ 487680 h 1645920"/>
              <a:gd name="connsiteX55" fmla="*/ 2188464 w 2207981"/>
              <a:gd name="connsiteY55" fmla="*/ 451104 h 1645920"/>
              <a:gd name="connsiteX56" fmla="*/ 2200656 w 2207981"/>
              <a:gd name="connsiteY56" fmla="*/ 402336 h 1645920"/>
              <a:gd name="connsiteX57" fmla="*/ 2200656 w 2207981"/>
              <a:gd name="connsiteY57" fmla="*/ 371856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07981" h="1645920">
                <a:moveTo>
                  <a:pt x="36576" y="0"/>
                </a:moveTo>
                <a:cubicBezTo>
                  <a:pt x="27452" y="54741"/>
                  <a:pt x="30397" y="31482"/>
                  <a:pt x="24384" y="103632"/>
                </a:cubicBezTo>
                <a:cubicBezTo>
                  <a:pt x="20152" y="154418"/>
                  <a:pt x="16027" y="205214"/>
                  <a:pt x="12192" y="256032"/>
                </a:cubicBezTo>
                <a:cubicBezTo>
                  <a:pt x="7899" y="312911"/>
                  <a:pt x="0" y="426720"/>
                  <a:pt x="0" y="426720"/>
                </a:cubicBezTo>
                <a:cubicBezTo>
                  <a:pt x="2032" y="534416"/>
                  <a:pt x="3225" y="642131"/>
                  <a:pt x="6096" y="749808"/>
                </a:cubicBezTo>
                <a:cubicBezTo>
                  <a:pt x="9778" y="887899"/>
                  <a:pt x="918" y="844461"/>
                  <a:pt x="24384" y="926592"/>
                </a:cubicBezTo>
                <a:cubicBezTo>
                  <a:pt x="26416" y="955040"/>
                  <a:pt x="27776" y="983544"/>
                  <a:pt x="30480" y="1011936"/>
                </a:cubicBezTo>
                <a:cubicBezTo>
                  <a:pt x="31842" y="1026240"/>
                  <a:pt x="34718" y="1040360"/>
                  <a:pt x="36576" y="1054608"/>
                </a:cubicBezTo>
                <a:cubicBezTo>
                  <a:pt x="40814" y="1087098"/>
                  <a:pt x="43591" y="1119790"/>
                  <a:pt x="48768" y="1152144"/>
                </a:cubicBezTo>
                <a:cubicBezTo>
                  <a:pt x="67363" y="1268360"/>
                  <a:pt x="53318" y="1170343"/>
                  <a:pt x="67056" y="1225296"/>
                </a:cubicBezTo>
                <a:cubicBezTo>
                  <a:pt x="69569" y="1235348"/>
                  <a:pt x="69514" y="1246074"/>
                  <a:pt x="73152" y="1255776"/>
                </a:cubicBezTo>
                <a:cubicBezTo>
                  <a:pt x="75724" y="1262636"/>
                  <a:pt x="81836" y="1267632"/>
                  <a:pt x="85344" y="1274064"/>
                </a:cubicBezTo>
                <a:cubicBezTo>
                  <a:pt x="94047" y="1290020"/>
                  <a:pt x="101025" y="1306876"/>
                  <a:pt x="109728" y="1322832"/>
                </a:cubicBezTo>
                <a:cubicBezTo>
                  <a:pt x="113236" y="1329264"/>
                  <a:pt x="118362" y="1334716"/>
                  <a:pt x="121920" y="1341120"/>
                </a:cubicBezTo>
                <a:cubicBezTo>
                  <a:pt x="146512" y="1385386"/>
                  <a:pt x="156215" y="1427077"/>
                  <a:pt x="201168" y="1463040"/>
                </a:cubicBezTo>
                <a:cubicBezTo>
                  <a:pt x="231648" y="1487424"/>
                  <a:pt x="257695" y="1518736"/>
                  <a:pt x="292608" y="1536192"/>
                </a:cubicBezTo>
                <a:cubicBezTo>
                  <a:pt x="384986" y="1582381"/>
                  <a:pt x="208249" y="1495076"/>
                  <a:pt x="365760" y="1566672"/>
                </a:cubicBezTo>
                <a:cubicBezTo>
                  <a:pt x="372430" y="1569704"/>
                  <a:pt x="377097" y="1576547"/>
                  <a:pt x="384048" y="1578864"/>
                </a:cubicBezTo>
                <a:cubicBezTo>
                  <a:pt x="395774" y="1582773"/>
                  <a:pt x="408463" y="1582749"/>
                  <a:pt x="420624" y="1584960"/>
                </a:cubicBezTo>
                <a:cubicBezTo>
                  <a:pt x="430818" y="1586813"/>
                  <a:pt x="441052" y="1588543"/>
                  <a:pt x="451104" y="1591056"/>
                </a:cubicBezTo>
                <a:cubicBezTo>
                  <a:pt x="470792" y="1595978"/>
                  <a:pt x="521095" y="1611997"/>
                  <a:pt x="548640" y="1615440"/>
                </a:cubicBezTo>
                <a:cubicBezTo>
                  <a:pt x="570911" y="1618224"/>
                  <a:pt x="593344" y="1619504"/>
                  <a:pt x="615696" y="1621536"/>
                </a:cubicBezTo>
                <a:cubicBezTo>
                  <a:pt x="629920" y="1625600"/>
                  <a:pt x="643672" y="1632032"/>
                  <a:pt x="658368" y="1633728"/>
                </a:cubicBezTo>
                <a:cubicBezTo>
                  <a:pt x="696775" y="1638160"/>
                  <a:pt x="735644" y="1636859"/>
                  <a:pt x="774192" y="1639824"/>
                </a:cubicBezTo>
                <a:cubicBezTo>
                  <a:pt x="788518" y="1640926"/>
                  <a:pt x="802640" y="1643888"/>
                  <a:pt x="816864" y="1645920"/>
                </a:cubicBezTo>
                <a:cubicBezTo>
                  <a:pt x="1030468" y="1641648"/>
                  <a:pt x="1091654" y="1646502"/>
                  <a:pt x="1274064" y="1627632"/>
                </a:cubicBezTo>
                <a:cubicBezTo>
                  <a:pt x="1282398" y="1626770"/>
                  <a:pt x="1290269" y="1623353"/>
                  <a:pt x="1298448" y="1621536"/>
                </a:cubicBezTo>
                <a:cubicBezTo>
                  <a:pt x="1445323" y="1588897"/>
                  <a:pt x="1322934" y="1620862"/>
                  <a:pt x="1475232" y="1572768"/>
                </a:cubicBezTo>
                <a:cubicBezTo>
                  <a:pt x="1483221" y="1570245"/>
                  <a:pt x="1491560" y="1568974"/>
                  <a:pt x="1499616" y="1566672"/>
                </a:cubicBezTo>
                <a:cubicBezTo>
                  <a:pt x="1520014" y="1560844"/>
                  <a:pt x="1540450" y="1555093"/>
                  <a:pt x="1560576" y="1548384"/>
                </a:cubicBezTo>
                <a:cubicBezTo>
                  <a:pt x="1597866" y="1535954"/>
                  <a:pt x="1632130" y="1519443"/>
                  <a:pt x="1670304" y="1511808"/>
                </a:cubicBezTo>
                <a:cubicBezTo>
                  <a:pt x="1682424" y="1509384"/>
                  <a:pt x="1694688" y="1507744"/>
                  <a:pt x="1706880" y="1505712"/>
                </a:cubicBezTo>
                <a:cubicBezTo>
                  <a:pt x="1730838" y="1493733"/>
                  <a:pt x="1747209" y="1484951"/>
                  <a:pt x="1773936" y="1475232"/>
                </a:cubicBezTo>
                <a:cubicBezTo>
                  <a:pt x="1781810" y="1472369"/>
                  <a:pt x="1790372" y="1471785"/>
                  <a:pt x="1798320" y="1469136"/>
                </a:cubicBezTo>
                <a:cubicBezTo>
                  <a:pt x="1814850" y="1463626"/>
                  <a:pt x="1866671" y="1446991"/>
                  <a:pt x="1889760" y="1432560"/>
                </a:cubicBezTo>
                <a:cubicBezTo>
                  <a:pt x="1939282" y="1401609"/>
                  <a:pt x="1885713" y="1423749"/>
                  <a:pt x="1950720" y="1402080"/>
                </a:cubicBezTo>
                <a:lnTo>
                  <a:pt x="1969008" y="1395984"/>
                </a:lnTo>
                <a:cubicBezTo>
                  <a:pt x="1971040" y="1389888"/>
                  <a:pt x="1971540" y="1383043"/>
                  <a:pt x="1975104" y="1377696"/>
                </a:cubicBezTo>
                <a:cubicBezTo>
                  <a:pt x="1994245" y="1348985"/>
                  <a:pt x="1992288" y="1371037"/>
                  <a:pt x="2005584" y="1341120"/>
                </a:cubicBezTo>
                <a:cubicBezTo>
                  <a:pt x="2010803" y="1329376"/>
                  <a:pt x="2013264" y="1316577"/>
                  <a:pt x="2017776" y="1304544"/>
                </a:cubicBezTo>
                <a:cubicBezTo>
                  <a:pt x="2023872" y="1288288"/>
                  <a:pt x="2031417" y="1272504"/>
                  <a:pt x="2036064" y="1255776"/>
                </a:cubicBezTo>
                <a:cubicBezTo>
                  <a:pt x="2041610" y="1235810"/>
                  <a:pt x="2041703" y="1214475"/>
                  <a:pt x="2048256" y="1194816"/>
                </a:cubicBezTo>
                <a:lnTo>
                  <a:pt x="2060448" y="1158240"/>
                </a:lnTo>
                <a:cubicBezTo>
                  <a:pt x="2063285" y="1090158"/>
                  <a:pt x="2057755" y="1040996"/>
                  <a:pt x="2072640" y="981456"/>
                </a:cubicBezTo>
                <a:cubicBezTo>
                  <a:pt x="2074198" y="975222"/>
                  <a:pt x="2076704" y="969264"/>
                  <a:pt x="2078736" y="963168"/>
                </a:cubicBezTo>
                <a:cubicBezTo>
                  <a:pt x="2080899" y="924227"/>
                  <a:pt x="2074000" y="874650"/>
                  <a:pt x="2090928" y="835152"/>
                </a:cubicBezTo>
                <a:cubicBezTo>
                  <a:pt x="2094508" y="826799"/>
                  <a:pt x="2099056" y="818896"/>
                  <a:pt x="2103120" y="810768"/>
                </a:cubicBezTo>
                <a:cubicBezTo>
                  <a:pt x="2105152" y="792480"/>
                  <a:pt x="2106614" y="774120"/>
                  <a:pt x="2109216" y="755904"/>
                </a:cubicBezTo>
                <a:cubicBezTo>
                  <a:pt x="2114539" y="718641"/>
                  <a:pt x="2114752" y="734318"/>
                  <a:pt x="2121408" y="701040"/>
                </a:cubicBezTo>
                <a:cubicBezTo>
                  <a:pt x="2123832" y="688920"/>
                  <a:pt x="2124823" y="676530"/>
                  <a:pt x="2127504" y="664464"/>
                </a:cubicBezTo>
                <a:cubicBezTo>
                  <a:pt x="2128898" y="658191"/>
                  <a:pt x="2131909" y="652375"/>
                  <a:pt x="2133600" y="646176"/>
                </a:cubicBezTo>
                <a:cubicBezTo>
                  <a:pt x="2138009" y="630010"/>
                  <a:pt x="2140493" y="613304"/>
                  <a:pt x="2145792" y="597408"/>
                </a:cubicBezTo>
                <a:cubicBezTo>
                  <a:pt x="2159597" y="555992"/>
                  <a:pt x="2143144" y="606234"/>
                  <a:pt x="2164080" y="536448"/>
                </a:cubicBezTo>
                <a:cubicBezTo>
                  <a:pt x="2165926" y="530293"/>
                  <a:pt x="2168618" y="524394"/>
                  <a:pt x="2170176" y="518160"/>
                </a:cubicBezTo>
                <a:cubicBezTo>
                  <a:pt x="2172689" y="508108"/>
                  <a:pt x="2173546" y="497676"/>
                  <a:pt x="2176272" y="487680"/>
                </a:cubicBezTo>
                <a:cubicBezTo>
                  <a:pt x="2179653" y="475281"/>
                  <a:pt x="2185944" y="463706"/>
                  <a:pt x="2188464" y="451104"/>
                </a:cubicBezTo>
                <a:cubicBezTo>
                  <a:pt x="2200858" y="389135"/>
                  <a:pt x="2188159" y="446074"/>
                  <a:pt x="2200656" y="402336"/>
                </a:cubicBezTo>
                <a:cubicBezTo>
                  <a:pt x="2208204" y="375919"/>
                  <a:pt x="2212417" y="383617"/>
                  <a:pt x="2200656" y="371856"/>
                </a:cubicBezTo>
              </a:path>
            </a:pathLst>
          </a:custGeom>
          <a:noFill/>
          <a:ln w="730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520952" y="1124744"/>
            <a:ext cx="5052998" cy="5213412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r>
              <a:rPr lang="en-GB" dirty="0">
                <a:solidFill>
                  <a:srgbClr val="004F9F"/>
                </a:solidFill>
              </a:rPr>
              <a:t>For proper operation AC coupling capacitors </a:t>
            </a:r>
            <a:r>
              <a:rPr lang="de-DE" dirty="0" err="1">
                <a:solidFill>
                  <a:srgbClr val="004F9F"/>
                </a:solidFill>
              </a:rPr>
              <a:t>have</a:t>
            </a:r>
            <a:r>
              <a:rPr lang="de-DE" dirty="0">
                <a:solidFill>
                  <a:srgbClr val="004F9F"/>
                </a:solidFill>
              </a:rPr>
              <a:t> </a:t>
            </a:r>
            <a:r>
              <a:rPr lang="de-DE" dirty="0" err="1">
                <a:solidFill>
                  <a:srgbClr val="004F9F"/>
                </a:solidFill>
              </a:rPr>
              <a:t>been</a:t>
            </a:r>
            <a:r>
              <a:rPr lang="de-DE" dirty="0">
                <a:solidFill>
                  <a:srgbClr val="004F9F"/>
                </a:solidFill>
              </a:rPr>
              <a:t> </a:t>
            </a:r>
            <a:r>
              <a:rPr lang="de-DE" dirty="0" err="1">
                <a:solidFill>
                  <a:srgbClr val="004F9F"/>
                </a:solidFill>
              </a:rPr>
              <a:t>exchanged</a:t>
            </a:r>
            <a:r>
              <a:rPr lang="de-DE" dirty="0">
                <a:solidFill>
                  <a:srgbClr val="004F9F"/>
                </a:solidFill>
              </a:rPr>
              <a:t> </a:t>
            </a:r>
            <a:r>
              <a:rPr lang="de-DE" dirty="0" err="1">
                <a:solidFill>
                  <a:srgbClr val="004F9F"/>
                </a:solidFill>
              </a:rPr>
              <a:t>by</a:t>
            </a:r>
            <a:r>
              <a:rPr lang="de-DE" dirty="0">
                <a:solidFill>
                  <a:srgbClr val="004F9F"/>
                </a:solidFill>
              </a:rPr>
              <a:t> </a:t>
            </a:r>
            <a:r>
              <a:rPr lang="en-GB" dirty="0">
                <a:solidFill>
                  <a:srgbClr val="004F9F"/>
                </a:solidFill>
              </a:rPr>
              <a:t>0</a:t>
            </a:r>
            <a:r>
              <a:rPr lang="el-GR" dirty="0">
                <a:solidFill>
                  <a:srgbClr val="004F9F"/>
                </a:solidFill>
              </a:rPr>
              <a:t>Ω</a:t>
            </a:r>
            <a:r>
              <a:rPr lang="de-DE" dirty="0">
                <a:solidFill>
                  <a:srgbClr val="004F9F"/>
                </a:solidFill>
              </a:rPr>
              <a:t> </a:t>
            </a:r>
            <a:r>
              <a:rPr lang="de-DE" dirty="0" err="1">
                <a:solidFill>
                  <a:srgbClr val="004F9F"/>
                </a:solidFill>
              </a:rPr>
              <a:t>bridges</a:t>
            </a:r>
            <a:r>
              <a:rPr lang="de-DE" dirty="0">
                <a:solidFill>
                  <a:srgbClr val="004F9F"/>
                </a:solidFill>
              </a:rPr>
              <a:t> (GCK, Trigger)</a:t>
            </a:r>
          </a:p>
          <a:p>
            <a:endParaRPr lang="de-DE" dirty="0">
              <a:solidFill>
                <a:srgbClr val="004F9F"/>
              </a:solidFill>
            </a:endParaRPr>
          </a:p>
          <a:p>
            <a:r>
              <a:rPr lang="de-DE" u="sng" dirty="0" err="1">
                <a:solidFill>
                  <a:srgbClr val="004F9F"/>
                </a:solidFill>
              </a:rPr>
              <a:t>Only</a:t>
            </a:r>
            <a:r>
              <a:rPr lang="de-DE" u="sng" dirty="0">
                <a:solidFill>
                  <a:srgbClr val="004F9F"/>
                </a:solidFill>
              </a:rPr>
              <a:t> DHP1</a:t>
            </a:r>
            <a:r>
              <a:rPr lang="de-DE" dirty="0">
                <a:solidFill>
                  <a:srgbClr val="004F9F"/>
                </a:solidFill>
              </a:rPr>
              <a:t> </a:t>
            </a:r>
            <a:r>
              <a:rPr lang="de-DE" dirty="0" err="1">
                <a:solidFill>
                  <a:srgbClr val="004F9F"/>
                </a:solidFill>
              </a:rPr>
              <a:t>has</a:t>
            </a:r>
            <a:r>
              <a:rPr lang="de-DE" dirty="0">
                <a:solidFill>
                  <a:srgbClr val="004F9F"/>
                </a:solidFill>
              </a:rPr>
              <a:t> </a:t>
            </a:r>
            <a:r>
              <a:rPr lang="de-DE" dirty="0" err="1">
                <a:solidFill>
                  <a:srgbClr val="004F9F"/>
                </a:solidFill>
              </a:rPr>
              <a:t>been</a:t>
            </a:r>
            <a:r>
              <a:rPr lang="de-DE" dirty="0">
                <a:solidFill>
                  <a:srgbClr val="004F9F"/>
                </a:solidFill>
              </a:rPr>
              <a:t> </a:t>
            </a:r>
            <a:r>
              <a:rPr lang="de-DE" dirty="0" err="1">
                <a:solidFill>
                  <a:srgbClr val="004F9F"/>
                </a:solidFill>
              </a:rPr>
              <a:t>probed</a:t>
            </a:r>
            <a:endParaRPr lang="de-DE" dirty="0">
              <a:solidFill>
                <a:srgbClr val="004F9F"/>
              </a:solidFill>
            </a:endParaRPr>
          </a:p>
          <a:p>
            <a:endParaRPr lang="de-DE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152400"/>
            <a:ext cx="8674100" cy="609600"/>
          </a:xfrm>
        </p:spPr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Test Setup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10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224808" y="1268760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PXD9-EMCM2</a:t>
            </a:r>
          </a:p>
          <a:p>
            <a:pPr algn="ctr"/>
            <a:r>
              <a:rPr lang="en-US" dirty="0"/>
              <a:t>W29-OB1</a:t>
            </a:r>
          </a:p>
        </p:txBody>
      </p:sp>
      <p:sp>
        <p:nvSpPr>
          <p:cNvPr id="10" name="Rechteck 9"/>
          <p:cNvSpPr/>
          <p:nvPr/>
        </p:nvSpPr>
        <p:spPr>
          <a:xfrm>
            <a:off x="3538724" y="2780928"/>
            <a:ext cx="207640" cy="1698982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Kapton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383136" y="4281144"/>
            <a:ext cx="547440" cy="57606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83080" y="3098170"/>
            <a:ext cx="144016" cy="2028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1810042" y="5960313"/>
            <a:ext cx="1050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2m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2124411" y="5384249"/>
            <a:ext cx="727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Ethernet</a:t>
            </a:r>
          </a:p>
        </p:txBody>
      </p:sp>
      <p:sp>
        <p:nvSpPr>
          <p:cNvPr id="20" name="Rechteck 19"/>
          <p:cNvSpPr/>
          <p:nvPr/>
        </p:nvSpPr>
        <p:spPr>
          <a:xfrm>
            <a:off x="560512" y="4509120"/>
            <a:ext cx="718123" cy="57606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HS</a:t>
            </a:r>
          </a:p>
          <a:p>
            <a:pPr algn="ctr"/>
            <a:r>
              <a:rPr lang="en-US" dirty="0"/>
              <a:t>Probing</a:t>
            </a:r>
          </a:p>
        </p:txBody>
      </p:sp>
      <p:sp>
        <p:nvSpPr>
          <p:cNvPr id="22" name="Rechteck 21"/>
          <p:cNvSpPr/>
          <p:nvPr/>
        </p:nvSpPr>
        <p:spPr>
          <a:xfrm>
            <a:off x="776536" y="4983580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ihandform: Form 10"/>
          <p:cNvSpPr/>
          <p:nvPr/>
        </p:nvSpPr>
        <p:spPr>
          <a:xfrm>
            <a:off x="920552" y="3242186"/>
            <a:ext cx="157653" cy="1338942"/>
          </a:xfrm>
          <a:custGeom>
            <a:avLst/>
            <a:gdLst>
              <a:gd name="connsiteX0" fmla="*/ 165465 w 165465"/>
              <a:gd name="connsiteY0" fmla="*/ 0 h 1164982"/>
              <a:gd name="connsiteX1" fmla="*/ 159369 w 165465"/>
              <a:gd name="connsiteY1" fmla="*/ 30480 h 1164982"/>
              <a:gd name="connsiteX2" fmla="*/ 147177 w 165465"/>
              <a:gd name="connsiteY2" fmla="*/ 402336 h 1164982"/>
              <a:gd name="connsiteX3" fmla="*/ 134985 w 165465"/>
              <a:gd name="connsiteY3" fmla="*/ 481584 h 1164982"/>
              <a:gd name="connsiteX4" fmla="*/ 128889 w 165465"/>
              <a:gd name="connsiteY4" fmla="*/ 499872 h 1164982"/>
              <a:gd name="connsiteX5" fmla="*/ 122793 w 165465"/>
              <a:gd name="connsiteY5" fmla="*/ 536448 h 1164982"/>
              <a:gd name="connsiteX6" fmla="*/ 104505 w 165465"/>
              <a:gd name="connsiteY6" fmla="*/ 597408 h 1164982"/>
              <a:gd name="connsiteX7" fmla="*/ 98409 w 165465"/>
              <a:gd name="connsiteY7" fmla="*/ 670560 h 1164982"/>
              <a:gd name="connsiteX8" fmla="*/ 86217 w 165465"/>
              <a:gd name="connsiteY8" fmla="*/ 725424 h 1164982"/>
              <a:gd name="connsiteX9" fmla="*/ 80121 w 165465"/>
              <a:gd name="connsiteY9" fmla="*/ 755904 h 1164982"/>
              <a:gd name="connsiteX10" fmla="*/ 74025 w 165465"/>
              <a:gd name="connsiteY10" fmla="*/ 835152 h 1164982"/>
              <a:gd name="connsiteX11" fmla="*/ 55737 w 165465"/>
              <a:gd name="connsiteY11" fmla="*/ 896112 h 1164982"/>
              <a:gd name="connsiteX12" fmla="*/ 49641 w 165465"/>
              <a:gd name="connsiteY12" fmla="*/ 920496 h 1164982"/>
              <a:gd name="connsiteX13" fmla="*/ 37449 w 165465"/>
              <a:gd name="connsiteY13" fmla="*/ 957072 h 1164982"/>
              <a:gd name="connsiteX14" fmla="*/ 43545 w 165465"/>
              <a:gd name="connsiteY14" fmla="*/ 975360 h 1164982"/>
              <a:gd name="connsiteX15" fmla="*/ 25257 w 165465"/>
              <a:gd name="connsiteY15" fmla="*/ 1011936 h 1164982"/>
              <a:gd name="connsiteX16" fmla="*/ 19161 w 165465"/>
              <a:gd name="connsiteY16" fmla="*/ 1048512 h 1164982"/>
              <a:gd name="connsiteX17" fmla="*/ 13065 w 165465"/>
              <a:gd name="connsiteY17" fmla="*/ 1066800 h 1164982"/>
              <a:gd name="connsiteX18" fmla="*/ 6969 w 165465"/>
              <a:gd name="connsiteY18" fmla="*/ 1109472 h 1164982"/>
              <a:gd name="connsiteX19" fmla="*/ 13065 w 165465"/>
              <a:gd name="connsiteY19" fmla="*/ 1127760 h 1164982"/>
              <a:gd name="connsiteX20" fmla="*/ 6969 w 165465"/>
              <a:gd name="connsiteY20" fmla="*/ 1158240 h 116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465" h="1164982">
                <a:moveTo>
                  <a:pt x="165465" y="0"/>
                </a:moveTo>
                <a:cubicBezTo>
                  <a:pt x="163433" y="10160"/>
                  <a:pt x="159839" y="20129"/>
                  <a:pt x="159369" y="30480"/>
                </a:cubicBezTo>
                <a:cubicBezTo>
                  <a:pt x="153738" y="154371"/>
                  <a:pt x="166035" y="279760"/>
                  <a:pt x="147177" y="402336"/>
                </a:cubicBezTo>
                <a:cubicBezTo>
                  <a:pt x="143113" y="428752"/>
                  <a:pt x="139910" y="455315"/>
                  <a:pt x="134985" y="481584"/>
                </a:cubicBezTo>
                <a:cubicBezTo>
                  <a:pt x="133801" y="487900"/>
                  <a:pt x="130283" y="493599"/>
                  <a:pt x="128889" y="499872"/>
                </a:cubicBezTo>
                <a:cubicBezTo>
                  <a:pt x="126208" y="511938"/>
                  <a:pt x="125791" y="524457"/>
                  <a:pt x="122793" y="536448"/>
                </a:cubicBezTo>
                <a:cubicBezTo>
                  <a:pt x="117648" y="557029"/>
                  <a:pt x="110601" y="577088"/>
                  <a:pt x="104505" y="597408"/>
                </a:cubicBezTo>
                <a:cubicBezTo>
                  <a:pt x="102473" y="621792"/>
                  <a:pt x="101869" y="646337"/>
                  <a:pt x="98409" y="670560"/>
                </a:cubicBezTo>
                <a:cubicBezTo>
                  <a:pt x="95760" y="689106"/>
                  <a:pt x="90142" y="707106"/>
                  <a:pt x="86217" y="725424"/>
                </a:cubicBezTo>
                <a:cubicBezTo>
                  <a:pt x="84046" y="735555"/>
                  <a:pt x="82153" y="745744"/>
                  <a:pt x="80121" y="755904"/>
                </a:cubicBezTo>
                <a:cubicBezTo>
                  <a:pt x="78089" y="782320"/>
                  <a:pt x="77121" y="808839"/>
                  <a:pt x="74025" y="835152"/>
                </a:cubicBezTo>
                <a:cubicBezTo>
                  <a:pt x="71875" y="853428"/>
                  <a:pt x="59744" y="880082"/>
                  <a:pt x="55737" y="896112"/>
                </a:cubicBezTo>
                <a:cubicBezTo>
                  <a:pt x="53705" y="904240"/>
                  <a:pt x="52048" y="912471"/>
                  <a:pt x="49641" y="920496"/>
                </a:cubicBezTo>
                <a:cubicBezTo>
                  <a:pt x="45948" y="932806"/>
                  <a:pt x="37449" y="957072"/>
                  <a:pt x="37449" y="957072"/>
                </a:cubicBezTo>
                <a:cubicBezTo>
                  <a:pt x="39481" y="963168"/>
                  <a:pt x="43545" y="968934"/>
                  <a:pt x="43545" y="975360"/>
                </a:cubicBezTo>
                <a:cubicBezTo>
                  <a:pt x="43545" y="987979"/>
                  <a:pt x="31421" y="1002690"/>
                  <a:pt x="25257" y="1011936"/>
                </a:cubicBezTo>
                <a:cubicBezTo>
                  <a:pt x="23225" y="1024128"/>
                  <a:pt x="21842" y="1036446"/>
                  <a:pt x="19161" y="1048512"/>
                </a:cubicBezTo>
                <a:cubicBezTo>
                  <a:pt x="17767" y="1054785"/>
                  <a:pt x="14325" y="1060499"/>
                  <a:pt x="13065" y="1066800"/>
                </a:cubicBezTo>
                <a:cubicBezTo>
                  <a:pt x="10247" y="1080889"/>
                  <a:pt x="9001" y="1095248"/>
                  <a:pt x="6969" y="1109472"/>
                </a:cubicBezTo>
                <a:cubicBezTo>
                  <a:pt x="9001" y="1115568"/>
                  <a:pt x="13775" y="1121374"/>
                  <a:pt x="13065" y="1127760"/>
                </a:cubicBezTo>
                <a:cubicBezTo>
                  <a:pt x="9790" y="1157237"/>
                  <a:pt x="-10411" y="1175620"/>
                  <a:pt x="6969" y="1158240"/>
                </a:cubicBezTo>
              </a:path>
            </a:pathLst>
          </a:custGeom>
          <a:noFill/>
          <a:ln w="666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776536" y="4437112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944936" y="3183380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250820" y="3429000"/>
            <a:ext cx="81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1m </a:t>
            </a:r>
          </a:p>
          <a:p>
            <a:pPr algn="r"/>
            <a:r>
              <a:rPr lang="en-US" dirty="0" err="1"/>
              <a:t>Infiniband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7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Screenshot enthält.&#10;&#10;Mit sehr hoher Zuverlässigkeit generierte Beschreibu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2070230"/>
            <a:ext cx="5268077" cy="3951058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 on PXD9-EMCM2 (W29-OB1)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AWG24, HS link scan 0.1s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4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11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568624" y="256490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04573" y="3290501"/>
            <a:ext cx="943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Eye diagram</a:t>
            </a:r>
          </a:p>
        </p:txBody>
      </p:sp>
      <p:sp>
        <p:nvSpPr>
          <p:cNvPr id="15" name="Rechteck 14"/>
          <p:cNvSpPr/>
          <p:nvPr/>
        </p:nvSpPr>
        <p:spPr>
          <a:xfrm>
            <a:off x="1424608" y="2492897"/>
            <a:ext cx="43204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8" y="2060848"/>
            <a:ext cx="5268077" cy="395105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580816" y="25770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pieren 10"/>
          <p:cNvGrpSpPr/>
          <p:nvPr/>
        </p:nvGrpSpPr>
        <p:grpSpPr>
          <a:xfrm>
            <a:off x="4826755" y="2204864"/>
            <a:ext cx="630301" cy="3744416"/>
            <a:chOff x="4826755" y="2204864"/>
            <a:chExt cx="630301" cy="3744416"/>
          </a:xfrm>
        </p:grpSpPr>
        <p:sp>
          <p:nvSpPr>
            <p:cNvPr id="9" name="Rechteck 8"/>
            <p:cNvSpPr/>
            <p:nvPr/>
          </p:nvSpPr>
          <p:spPr>
            <a:xfrm>
              <a:off x="4953000" y="2204864"/>
              <a:ext cx="425515" cy="3744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826755" y="2237519"/>
              <a:ext cx="6303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200mV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826755" y="3944089"/>
              <a:ext cx="6303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100mV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826755" y="5672281"/>
              <a:ext cx="473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0mV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15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r="887"/>
          <a:stretch/>
        </p:blipFill>
        <p:spPr>
          <a:xfrm>
            <a:off x="5248531" y="2204864"/>
            <a:ext cx="4509290" cy="1715387"/>
          </a:xfrm>
          <a:prstGeom prst="rect">
            <a:avLst/>
          </a:prstGeom>
        </p:spPr>
      </p:pic>
      <p:pic>
        <p:nvPicPr>
          <p:cNvPr id="17" name="Grafik 16" descr="Ein Bild, das Screenshot enthält.&#10;&#10;Mit sehr hoher Zuverlässigkeit generierte Beschreibu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2070230"/>
            <a:ext cx="5268077" cy="3951058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 on PXD9-EMCM2 (W29-OB1)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AWG24, HS link scan 0.1s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Opening ~ 220mV @ t=0ps (nominal)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Why Asymmetry ?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Why large Jitter content ?</a:t>
            </a:r>
            <a:r>
              <a:rPr lang="en-GB" sz="1600" dirty="0">
                <a:solidFill>
                  <a:srgbClr val="004F9F"/>
                </a:solidFill>
              </a:rPr>
              <a:t>  </a:t>
            </a:r>
          </a:p>
          <a:p>
            <a:endParaRPr lang="en-GB" sz="24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12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568624" y="256490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04573" y="3290501"/>
            <a:ext cx="943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Eye diagram</a:t>
            </a:r>
          </a:p>
        </p:txBody>
      </p:sp>
      <p:sp>
        <p:nvSpPr>
          <p:cNvPr id="15" name="Rechteck 14"/>
          <p:cNvSpPr/>
          <p:nvPr/>
        </p:nvSpPr>
        <p:spPr>
          <a:xfrm>
            <a:off x="1424608" y="2492897"/>
            <a:ext cx="43204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8" y="2060848"/>
            <a:ext cx="5268077" cy="3951057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669095" y="242088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424608" y="2237519"/>
            <a:ext cx="576064" cy="471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ieren 15"/>
          <p:cNvGrpSpPr/>
          <p:nvPr/>
        </p:nvGrpSpPr>
        <p:grpSpPr>
          <a:xfrm>
            <a:off x="4826755" y="2204864"/>
            <a:ext cx="630301" cy="3744416"/>
            <a:chOff x="4826755" y="2204864"/>
            <a:chExt cx="630301" cy="3744416"/>
          </a:xfrm>
        </p:grpSpPr>
        <p:sp>
          <p:nvSpPr>
            <p:cNvPr id="18" name="Rechteck 17"/>
            <p:cNvSpPr/>
            <p:nvPr/>
          </p:nvSpPr>
          <p:spPr>
            <a:xfrm>
              <a:off x="4953000" y="2204864"/>
              <a:ext cx="425515" cy="3744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826755" y="2237519"/>
              <a:ext cx="6303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200mV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4826755" y="3944089"/>
              <a:ext cx="6303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100mV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4826755" y="5672281"/>
              <a:ext cx="473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0mV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57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 on PXD9-EMCM2 (W29-OB1)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AWG24, HS link scan 5min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13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15461"/>
              </p:ext>
            </p:extLst>
          </p:nvPr>
        </p:nvGraphicFramePr>
        <p:xfrm>
          <a:off x="5313040" y="2602200"/>
          <a:ext cx="4260912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1195207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27791647"/>
                    </a:ext>
                  </a:extLst>
                </a:gridCol>
                <a:gridCol w="1251468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35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B, </a:t>
                      </a:r>
                      <a:r>
                        <a:rPr lang="en-US" sz="1600" dirty="0" err="1"/>
                        <a:t>bd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 err="1"/>
                        <a:t>dly</a:t>
                      </a:r>
                      <a:r>
                        <a:rPr lang="en-US" sz="1600" dirty="0"/>
                        <a:t>=0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Vertical</a:t>
                      </a:r>
                    </a:p>
                    <a:p>
                      <a:pPr algn="ctr"/>
                      <a:r>
                        <a:rPr lang="en-US" sz="1600" dirty="0"/>
                        <a:t>Opening [mV] </a:t>
                      </a:r>
                      <a:r>
                        <a:rPr lang="en-US" sz="1600" dirty="0" err="1"/>
                        <a:t>stdDev</a:t>
                      </a:r>
                      <a:r>
                        <a:rPr lang="en-US" sz="1600" dirty="0"/>
                        <a:t> 10mv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Jitter</a:t>
                      </a:r>
                    </a:p>
                    <a:p>
                      <a:pPr algn="ctr"/>
                      <a:r>
                        <a:rPr lang="en-US" sz="1600" dirty="0"/>
                        <a:t>Deter. [</a:t>
                      </a:r>
                      <a:r>
                        <a:rPr lang="en-US" sz="1600" dirty="0" err="1"/>
                        <a:t>ps</a:t>
                      </a:r>
                      <a:r>
                        <a:rPr lang="en-US" sz="1600" dirty="0"/>
                        <a:t>]</a:t>
                      </a:r>
                    </a:p>
                    <a:p>
                      <a:pPr algn="ctr"/>
                      <a:r>
                        <a:rPr lang="en-US" sz="1600" dirty="0" err="1"/>
                        <a:t>stdDev</a:t>
                      </a:r>
                      <a:r>
                        <a:rPr lang="en-US" sz="1600" dirty="0"/>
                        <a:t> 2ps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Jitter</a:t>
                      </a:r>
                    </a:p>
                    <a:p>
                      <a:pPr algn="ctr"/>
                      <a:r>
                        <a:rPr lang="en-US" sz="1600" dirty="0"/>
                        <a:t>Rand. [</a:t>
                      </a:r>
                      <a:r>
                        <a:rPr lang="en-US" sz="1600" dirty="0" err="1"/>
                        <a:t>ps</a:t>
                      </a:r>
                      <a:r>
                        <a:rPr lang="en-US" sz="1600" dirty="0"/>
                        <a:t>]</a:t>
                      </a:r>
                    </a:p>
                    <a:p>
                      <a:pPr algn="ctr"/>
                      <a:r>
                        <a:rPr lang="en-US" sz="1600" dirty="0" err="1"/>
                        <a:t>stdDev</a:t>
                      </a:r>
                      <a:r>
                        <a:rPr lang="en-US" sz="1600" dirty="0"/>
                        <a:t> 0.5ps 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200,100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200,150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66908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255,100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5240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255,150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63691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225,125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36009"/>
                  </a:ext>
                </a:extLst>
              </a:tr>
            </a:tbl>
          </a:graphicData>
        </a:graphic>
      </p:graphicFrame>
      <p:pic>
        <p:nvPicPr>
          <p:cNvPr id="30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8" y="2060848"/>
            <a:ext cx="5268076" cy="3951057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4826755" y="2204864"/>
            <a:ext cx="630301" cy="3744416"/>
            <a:chOff x="4826755" y="2204864"/>
            <a:chExt cx="630301" cy="3744416"/>
          </a:xfrm>
        </p:grpSpPr>
        <p:sp>
          <p:nvSpPr>
            <p:cNvPr id="17" name="Rechteck 16"/>
            <p:cNvSpPr/>
            <p:nvPr/>
          </p:nvSpPr>
          <p:spPr>
            <a:xfrm>
              <a:off x="4953000" y="2204864"/>
              <a:ext cx="425515" cy="3744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826755" y="2237519"/>
              <a:ext cx="6303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200mV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826755" y="3944089"/>
              <a:ext cx="6303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100mV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4826755" y="5672281"/>
              <a:ext cx="473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0mV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65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One cause of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ata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ependent </a:t>
            </a:r>
            <a:r>
              <a:rPr lang="en-GB" u="sng" dirty="0">
                <a:solidFill>
                  <a:srgbClr val="004F9F"/>
                </a:solidFill>
              </a:rPr>
              <a:t>J</a:t>
            </a:r>
            <a:r>
              <a:rPr lang="en-GB" dirty="0">
                <a:solidFill>
                  <a:srgbClr val="004F9F"/>
                </a:solidFill>
              </a:rPr>
              <a:t>itter (included in deterministic jitter)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Inter-symbol interference</a:t>
            </a:r>
          </a:p>
          <a:p>
            <a:pPr marL="2743200" lvl="6" indent="0">
              <a:buNone/>
            </a:pPr>
            <a:r>
              <a:rPr lang="en-GB" dirty="0">
                <a:solidFill>
                  <a:srgbClr val="004F9F"/>
                </a:solidFill>
              </a:rPr>
              <a:t>				    Data rate </a:t>
            </a:r>
          </a:p>
          <a:p>
            <a:pPr marL="2743200" lvl="6" indent="0">
              <a:buNone/>
            </a:pPr>
            <a:r>
              <a:rPr lang="en-GB" dirty="0">
                <a:solidFill>
                  <a:srgbClr val="004F9F"/>
                </a:solidFill>
              </a:rPr>
              <a:t>				    1e10 Hz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Simulation Examples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14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pic>
        <p:nvPicPr>
          <p:cNvPr id="24" name="Grafik 23" descr="Ein Bild, das Screenshot enthält.&#10;&#10;Mit sehr hoher Zuverlässigkeit generierte Beschreibu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24" y="2420888"/>
            <a:ext cx="7494588" cy="3171545"/>
          </a:xfrm>
          <a:prstGeom prst="rect">
            <a:avLst/>
          </a:prstGeom>
          <a:ln w="12700">
            <a:solidFill>
              <a:srgbClr val="004F9F"/>
            </a:solidFill>
          </a:ln>
        </p:spPr>
      </p:pic>
      <p:cxnSp>
        <p:nvCxnSpPr>
          <p:cNvPr id="28" name="Gerader Verbinder 27"/>
          <p:cNvCxnSpPr/>
          <p:nvPr/>
        </p:nvCxnSpPr>
        <p:spPr>
          <a:xfrm>
            <a:off x="8007816" y="1844824"/>
            <a:ext cx="0" cy="3240360"/>
          </a:xfrm>
          <a:prstGeom prst="line">
            <a:avLst/>
          </a:prstGeom>
          <a:ln w="38100">
            <a:solidFill>
              <a:srgbClr val="004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9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One cause of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ata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ependent </a:t>
            </a:r>
            <a:r>
              <a:rPr lang="en-GB" u="sng" dirty="0">
                <a:solidFill>
                  <a:srgbClr val="004F9F"/>
                </a:solidFill>
              </a:rPr>
              <a:t>J</a:t>
            </a:r>
            <a:r>
              <a:rPr lang="en-GB" dirty="0">
                <a:solidFill>
                  <a:srgbClr val="004F9F"/>
                </a:solidFill>
              </a:rPr>
              <a:t>itter (included in deterministic jitter)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Inter-symbol interference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Simulation Examples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15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pic>
        <p:nvPicPr>
          <p:cNvPr id="19" name="Grafik 18" descr="Ein Bild, das Objekt, Ding enthält.&#10;&#10;Mit hoher Zuverlässigkeit generierte Beschreibu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7"/>
          <a:stretch/>
        </p:blipFill>
        <p:spPr>
          <a:xfrm>
            <a:off x="1305025" y="1844824"/>
            <a:ext cx="7200800" cy="4390662"/>
          </a:xfrm>
          <a:prstGeom prst="rect">
            <a:avLst/>
          </a:prstGeom>
          <a:ln w="12700">
            <a:solidFill>
              <a:srgbClr val="004F9F"/>
            </a:solidFill>
          </a:ln>
        </p:spPr>
      </p:pic>
    </p:spTree>
    <p:extLst>
      <p:ext uri="{BB962C8B-B14F-4D97-AF65-F5344CB8AC3E}">
        <p14:creationId xmlns:p14="http://schemas.microsoft.com/office/powerpoint/2010/main" val="287494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One cause of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ata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ependent </a:t>
            </a:r>
            <a:r>
              <a:rPr lang="en-GB" u="sng" dirty="0">
                <a:solidFill>
                  <a:srgbClr val="004F9F"/>
                </a:solidFill>
              </a:rPr>
              <a:t>J</a:t>
            </a:r>
            <a:r>
              <a:rPr lang="en-GB" dirty="0">
                <a:solidFill>
                  <a:srgbClr val="004F9F"/>
                </a:solidFill>
              </a:rPr>
              <a:t>itter (included in deterministic jitter)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Inter-symbol interference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Simulation Examples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16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25" y="1847271"/>
            <a:ext cx="7200800" cy="4385767"/>
          </a:xfrm>
          <a:prstGeom prst="rect">
            <a:avLst/>
          </a:prstGeom>
          <a:ln w="12700">
            <a:solidFill>
              <a:srgbClr val="004F9F"/>
            </a:solidFill>
          </a:ln>
        </p:spPr>
      </p:pic>
      <p:sp>
        <p:nvSpPr>
          <p:cNvPr id="7" name="Ellipse 6"/>
          <p:cNvSpPr/>
          <p:nvPr/>
        </p:nvSpPr>
        <p:spPr>
          <a:xfrm>
            <a:off x="4520952" y="3861048"/>
            <a:ext cx="360040" cy="360040"/>
          </a:xfrm>
          <a:prstGeom prst="ellipse">
            <a:avLst/>
          </a:prstGeom>
          <a:noFill/>
          <a:ln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4808984" y="3800073"/>
            <a:ext cx="1279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4F9F"/>
                </a:solidFill>
              </a:rPr>
              <a:t>Zero crossing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09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One cause of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ata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ependent </a:t>
            </a:r>
            <a:r>
              <a:rPr lang="en-GB" u="sng" dirty="0">
                <a:solidFill>
                  <a:srgbClr val="004F9F"/>
                </a:solidFill>
              </a:rPr>
              <a:t>J</a:t>
            </a:r>
            <a:r>
              <a:rPr lang="en-GB" dirty="0">
                <a:solidFill>
                  <a:srgbClr val="004F9F"/>
                </a:solidFill>
              </a:rPr>
              <a:t>itter (included in deterministic jitter)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Inter-symbol interference (ISI)</a:t>
            </a:r>
          </a:p>
          <a:p>
            <a:endParaRPr lang="en-GB" dirty="0">
              <a:solidFill>
                <a:srgbClr val="004F9F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Cure ISI with limiting bandwidth (low frequency suppression)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8b/10b encoding (max. 4/5bits of equal value)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004F9F"/>
                </a:solidFill>
              </a:rPr>
              <a:t>Example </a:t>
            </a:r>
            <a:r>
              <a:rPr lang="en-GB" dirty="0">
                <a:solidFill>
                  <a:srgbClr val="004F9F"/>
                </a:solidFill>
                <a:highlight>
                  <a:srgbClr val="FFFF66"/>
                </a:highlight>
              </a:rPr>
              <a:t>Simulation</a:t>
            </a:r>
            <a:r>
              <a:rPr lang="en-GB" dirty="0">
                <a:solidFill>
                  <a:srgbClr val="004F9F"/>
                </a:solidFill>
              </a:rPr>
              <a:t>:</a:t>
            </a:r>
          </a:p>
          <a:p>
            <a:pPr lvl="1"/>
            <a:endParaRPr lang="en-GB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Simulation Examples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17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84125"/>
              </p:ext>
            </p:extLst>
          </p:nvPr>
        </p:nvGraphicFramePr>
        <p:xfrm>
          <a:off x="1352600" y="3140968"/>
          <a:ext cx="316835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528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456824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35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Jitter</a:t>
                      </a:r>
                    </a:p>
                    <a:p>
                      <a:pPr algn="ctr"/>
                      <a:r>
                        <a:rPr lang="en-US" sz="1600" dirty="0"/>
                        <a:t>Deter. [</a:t>
                      </a:r>
                      <a:r>
                        <a:rPr lang="en-US" sz="1600" dirty="0" err="1"/>
                        <a:t>ps</a:t>
                      </a:r>
                      <a:r>
                        <a:rPr lang="en-US" sz="1600" dirty="0"/>
                        <a:t>]</a:t>
                      </a:r>
                    </a:p>
                    <a:p>
                      <a:pPr algn="ctr"/>
                      <a:r>
                        <a:rPr lang="en-US" sz="1600" dirty="0"/>
                        <a:t>7 bit LFSR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Jitter</a:t>
                      </a:r>
                    </a:p>
                    <a:p>
                      <a:pPr algn="ctr"/>
                      <a:r>
                        <a:rPr lang="en-US" sz="1600" dirty="0"/>
                        <a:t>Deter. [</a:t>
                      </a:r>
                      <a:r>
                        <a:rPr lang="en-US" sz="1600" dirty="0" err="1"/>
                        <a:t>ps</a:t>
                      </a:r>
                      <a:r>
                        <a:rPr lang="en-US" sz="1600" dirty="0"/>
                        <a:t>]</a:t>
                      </a:r>
                    </a:p>
                    <a:p>
                      <a:pPr algn="ctr"/>
                      <a:r>
                        <a:rPr lang="en-US" sz="1600" dirty="0"/>
                        <a:t>Data 8b/10b 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~260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~180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2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One cause of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ata </a:t>
            </a:r>
            <a:r>
              <a:rPr lang="en-GB" u="sng" dirty="0">
                <a:solidFill>
                  <a:srgbClr val="004F9F"/>
                </a:solidFill>
              </a:rPr>
              <a:t>D</a:t>
            </a:r>
            <a:r>
              <a:rPr lang="en-GB" dirty="0">
                <a:solidFill>
                  <a:srgbClr val="004F9F"/>
                </a:solidFill>
              </a:rPr>
              <a:t>ependent </a:t>
            </a:r>
            <a:r>
              <a:rPr lang="en-GB" u="sng" dirty="0">
                <a:solidFill>
                  <a:srgbClr val="004F9F"/>
                </a:solidFill>
              </a:rPr>
              <a:t>J</a:t>
            </a:r>
            <a:r>
              <a:rPr lang="en-GB" dirty="0">
                <a:solidFill>
                  <a:srgbClr val="004F9F"/>
                </a:solidFill>
              </a:rPr>
              <a:t>itter (included in deterministic jitter)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Inter-symbol interference (ISI)</a:t>
            </a:r>
          </a:p>
          <a:p>
            <a:endParaRPr lang="en-GB" dirty="0">
              <a:solidFill>
                <a:srgbClr val="004F9F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Cure ISI with limiting bandwidth (low frequency suppression)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8b/10b encoding (max. 4/5bits of equal value)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004F9F"/>
                </a:solidFill>
              </a:rPr>
              <a:t>Example </a:t>
            </a:r>
            <a:r>
              <a:rPr lang="en-GB" dirty="0">
                <a:solidFill>
                  <a:srgbClr val="004F9F"/>
                </a:solidFill>
                <a:highlight>
                  <a:srgbClr val="FFFF66"/>
                </a:highlight>
              </a:rPr>
              <a:t>Simulation</a:t>
            </a:r>
            <a:r>
              <a:rPr lang="en-GB" dirty="0">
                <a:solidFill>
                  <a:srgbClr val="004F9F"/>
                </a:solidFill>
              </a:rPr>
              <a:t>:</a:t>
            </a: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Additional cause: Asymmetric edges (rise and fall times)</a:t>
            </a:r>
          </a:p>
          <a:p>
            <a:pPr marL="0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Simulation Examples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18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05822"/>
              </p:ext>
            </p:extLst>
          </p:nvPr>
        </p:nvGraphicFramePr>
        <p:xfrm>
          <a:off x="1352600" y="3140968"/>
          <a:ext cx="316835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528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456824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35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Jitter</a:t>
                      </a:r>
                    </a:p>
                    <a:p>
                      <a:pPr algn="ctr"/>
                      <a:r>
                        <a:rPr lang="en-US" sz="1600" dirty="0"/>
                        <a:t>Deter. [</a:t>
                      </a:r>
                      <a:r>
                        <a:rPr lang="en-US" sz="1600" dirty="0" err="1"/>
                        <a:t>ps</a:t>
                      </a:r>
                      <a:r>
                        <a:rPr lang="en-US" sz="1600" dirty="0"/>
                        <a:t>]</a:t>
                      </a:r>
                    </a:p>
                    <a:p>
                      <a:pPr algn="ctr"/>
                      <a:r>
                        <a:rPr lang="en-US" sz="1600" dirty="0"/>
                        <a:t>7 bit LFSR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Jitter</a:t>
                      </a:r>
                    </a:p>
                    <a:p>
                      <a:pPr algn="ctr"/>
                      <a:r>
                        <a:rPr lang="en-US" sz="1600" dirty="0"/>
                        <a:t>Deter. [</a:t>
                      </a:r>
                      <a:r>
                        <a:rPr lang="en-US" sz="1600" dirty="0" err="1"/>
                        <a:t>ps</a:t>
                      </a:r>
                      <a:r>
                        <a:rPr lang="en-US" sz="1600" dirty="0"/>
                        <a:t>]</a:t>
                      </a:r>
                    </a:p>
                    <a:p>
                      <a:pPr algn="ctr"/>
                      <a:r>
                        <a:rPr lang="en-US" sz="1600" dirty="0"/>
                        <a:t>Data 8b/10b 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~260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~180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891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One cause of asymmetric edges (included in deterministic jitter)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Simulation Examples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19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19" y="1848184"/>
            <a:ext cx="4193894" cy="4385767"/>
          </a:xfrm>
          <a:prstGeom prst="rect">
            <a:avLst/>
          </a:prstGeom>
          <a:ln w="12700">
            <a:solidFill>
              <a:srgbClr val="004F9F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5313040" y="3059817"/>
            <a:ext cx="3600400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550355" y="2492896"/>
            <a:ext cx="12677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4F9F"/>
                </a:solidFill>
              </a:rPr>
              <a:t>asymmetric</a:t>
            </a:r>
          </a:p>
          <a:p>
            <a:pPr algn="ctr"/>
            <a:endParaRPr lang="en-GB" sz="1600" dirty="0">
              <a:solidFill>
                <a:srgbClr val="004F9F"/>
              </a:solidFill>
            </a:endParaRPr>
          </a:p>
          <a:p>
            <a:pPr algn="ctr"/>
            <a:r>
              <a:rPr lang="en-GB" sz="1600" dirty="0">
                <a:solidFill>
                  <a:srgbClr val="004F9F"/>
                </a:solidFill>
              </a:rPr>
              <a:t>Region of </a:t>
            </a:r>
          </a:p>
          <a:p>
            <a:pPr algn="ctr"/>
            <a:r>
              <a:rPr lang="en-GB" sz="1600" dirty="0" err="1">
                <a:solidFill>
                  <a:srgbClr val="004F9F"/>
                </a:solidFill>
              </a:rPr>
              <a:t>histograming</a:t>
            </a:r>
            <a:endParaRPr lang="en-US" sz="16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2" y="1844824"/>
            <a:ext cx="4270128" cy="4389127"/>
          </a:xfrm>
          <a:prstGeom prst="rect">
            <a:avLst/>
          </a:prstGeom>
          <a:ln w="12700">
            <a:solidFill>
              <a:srgbClr val="004F9F"/>
            </a:solidFill>
          </a:ln>
        </p:spPr>
      </p:pic>
      <p:sp>
        <p:nvSpPr>
          <p:cNvPr id="12" name="Rechteck 11"/>
          <p:cNvSpPr/>
          <p:nvPr/>
        </p:nvSpPr>
        <p:spPr>
          <a:xfrm>
            <a:off x="896903" y="3095249"/>
            <a:ext cx="3600400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2134218" y="2564904"/>
            <a:ext cx="12677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4F9F"/>
                </a:solidFill>
              </a:rPr>
              <a:t>symmetric</a:t>
            </a:r>
          </a:p>
          <a:p>
            <a:pPr algn="ctr"/>
            <a:endParaRPr lang="en-GB" sz="1600" dirty="0">
              <a:solidFill>
                <a:srgbClr val="004F9F"/>
              </a:solidFill>
            </a:endParaRPr>
          </a:p>
          <a:p>
            <a:pPr algn="ctr"/>
            <a:r>
              <a:rPr lang="en-GB" sz="1600" dirty="0">
                <a:solidFill>
                  <a:srgbClr val="004F9F"/>
                </a:solidFill>
              </a:rPr>
              <a:t>Region of </a:t>
            </a:r>
          </a:p>
          <a:p>
            <a:pPr algn="ctr"/>
            <a:r>
              <a:rPr lang="en-GB" sz="1600" dirty="0" err="1">
                <a:solidFill>
                  <a:srgbClr val="004F9F"/>
                </a:solidFill>
              </a:rPr>
              <a:t>histograming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37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906000" cy="6604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57150" y="2420888"/>
            <a:ext cx="6899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004F9F"/>
                </a:solidFill>
                <a:latin typeface="+mj-lt"/>
                <a:ea typeface="+mn-ea"/>
              </a:rPr>
              <a:t>Status DHPT 1.2b</a:t>
            </a:r>
            <a:endParaRPr lang="en-GB" sz="2800" dirty="0">
              <a:solidFill>
                <a:srgbClr val="004F9F"/>
              </a:solidFill>
              <a:latin typeface="+mj-lt"/>
              <a:ea typeface="+mn-ea"/>
            </a:endParaRPr>
          </a:p>
        </p:txBody>
      </p:sp>
      <p:sp>
        <p:nvSpPr>
          <p:cNvPr id="16392" name="5 Rectángulo"/>
          <p:cNvSpPr>
            <a:spLocks noChangeArrowheads="1"/>
          </p:cNvSpPr>
          <p:nvPr/>
        </p:nvSpPr>
        <p:spPr bwMode="auto">
          <a:xfrm>
            <a:off x="1039813" y="3772201"/>
            <a:ext cx="4953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Leonard Germic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, B.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Paschen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, F.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Lütticke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T.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Hemperek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, C. Marinas, H.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Krüger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and Norbert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Wermes</a:t>
            </a:r>
            <a:endParaRPr lang="en-GB" altLang="en-US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21</a:t>
            </a:r>
            <a:r>
              <a:rPr lang="en-GB" altLang="en-US" sz="1600" b="1" baseline="30000" dirty="0">
                <a:solidFill>
                  <a:schemeClr val="bg1">
                    <a:lumMod val="50000"/>
                  </a:schemeClr>
                </a:solidFill>
                <a:ea typeface="+mn-ea"/>
              </a:rPr>
              <a:t>st</a:t>
            </a: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International Workshop on DEPFET Detectors and Applications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1600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28</a:t>
            </a:r>
            <a:r>
              <a:rPr lang="en-GB" altLang="en-US" sz="1600" b="1" baseline="30000" dirty="0">
                <a:solidFill>
                  <a:schemeClr val="bg1">
                    <a:lumMod val="50000"/>
                  </a:schemeClr>
                </a:solidFill>
                <a:ea typeface="+mn-ea"/>
              </a:rPr>
              <a:t>th</a:t>
            </a: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– 31</a:t>
            </a:r>
            <a:r>
              <a:rPr lang="en-GB" altLang="en-US" sz="1600" b="1" baseline="30000" dirty="0">
                <a:solidFill>
                  <a:schemeClr val="bg1">
                    <a:lumMod val="50000"/>
                  </a:schemeClr>
                </a:solidFill>
                <a:ea typeface="+mn-ea"/>
              </a:rPr>
              <a:t>th</a:t>
            </a: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 May 2017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Ringberg</a:t>
            </a: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Castle</a:t>
            </a:r>
          </a:p>
        </p:txBody>
      </p:sp>
      <p:pic>
        <p:nvPicPr>
          <p:cNvPr id="10" name="Picture 10" descr="https://silab-redmine.physik.uni-bonn.de/images/silab/SilabLog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758825"/>
            <a:ext cx="2209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upload.wikimedia.org/wikipedia/en/thumb/7/72/Universit%C3%A4t_Bonn.svg/2000px-Universit%C3%A4t_Bon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8013"/>
            <a:ext cx="26749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332656"/>
            <a:ext cx="2748514" cy="14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11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30" y="1052736"/>
            <a:ext cx="3906457" cy="2929843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6" y="1052736"/>
            <a:ext cx="3906458" cy="292984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76470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                  AWG 24 fast scan 0.1s                    vs 	      AWG 28 fast scan 0.1s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166688" y="6156648"/>
            <a:ext cx="7327900" cy="2524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473950" y="6156648"/>
            <a:ext cx="2063750" cy="252412"/>
          </a:xfrm>
        </p:spPr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20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26324"/>
              </p:ext>
            </p:extLst>
          </p:nvPr>
        </p:nvGraphicFramePr>
        <p:xfrm>
          <a:off x="404056" y="3946118"/>
          <a:ext cx="42609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1195207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27791647"/>
                    </a:ext>
                  </a:extLst>
                </a:gridCol>
                <a:gridCol w="1251468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B, </a:t>
                      </a:r>
                      <a:r>
                        <a:rPr lang="en-US" sz="1400" dirty="0" err="1"/>
                        <a:t>bd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 err="1"/>
                        <a:t>dly</a:t>
                      </a:r>
                      <a:r>
                        <a:rPr lang="en-US" sz="1400" dirty="0"/>
                        <a:t>=0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Vertical</a:t>
                      </a:r>
                    </a:p>
                    <a:p>
                      <a:pPr algn="ctr"/>
                      <a:r>
                        <a:rPr lang="en-US" sz="1400" dirty="0"/>
                        <a:t>Opening [mV]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Deter.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Rand.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  <a:p>
                      <a:pPr algn="ctr"/>
                      <a:r>
                        <a:rPr lang="en-US" sz="1400" dirty="0"/>
                        <a:t> 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6690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52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63691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36009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55668"/>
              </p:ext>
            </p:extLst>
          </p:nvPr>
        </p:nvGraphicFramePr>
        <p:xfrm>
          <a:off x="5300600" y="3946118"/>
          <a:ext cx="42609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1195207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27791647"/>
                    </a:ext>
                  </a:extLst>
                </a:gridCol>
                <a:gridCol w="1251468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B, </a:t>
                      </a:r>
                      <a:r>
                        <a:rPr lang="en-US" sz="1400" dirty="0" err="1"/>
                        <a:t>bd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 err="1"/>
                        <a:t>dly</a:t>
                      </a:r>
                      <a:r>
                        <a:rPr lang="en-US" sz="1400" dirty="0"/>
                        <a:t>=0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Vertical</a:t>
                      </a:r>
                    </a:p>
                    <a:p>
                      <a:pPr algn="ctr"/>
                      <a:r>
                        <a:rPr lang="en-US" sz="1400" dirty="0"/>
                        <a:t>Opening [mV]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Deter.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Rand.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 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6690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52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63691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36009"/>
                  </a:ext>
                </a:extLst>
              </a:tr>
            </a:tbl>
          </a:graphicData>
        </a:graphic>
      </p:graphicFrame>
      <p:grpSp>
        <p:nvGrpSpPr>
          <p:cNvPr id="11" name="Gruppieren 10"/>
          <p:cNvGrpSpPr/>
          <p:nvPr/>
        </p:nvGrpSpPr>
        <p:grpSpPr>
          <a:xfrm>
            <a:off x="4160912" y="1124744"/>
            <a:ext cx="461407" cy="2812856"/>
            <a:chOff x="4160912" y="1484784"/>
            <a:chExt cx="461407" cy="2812856"/>
          </a:xfrm>
        </p:grpSpPr>
        <p:sp>
          <p:nvSpPr>
            <p:cNvPr id="12" name="Rechteck 11"/>
            <p:cNvSpPr/>
            <p:nvPr/>
          </p:nvSpPr>
          <p:spPr>
            <a:xfrm>
              <a:off x="4232920" y="1484784"/>
              <a:ext cx="311495" cy="2812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160912" y="1504377"/>
              <a:ext cx="461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200mV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160912" y="2780928"/>
              <a:ext cx="461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100mV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160912" y="4065418"/>
              <a:ext cx="346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0mV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9057456" y="1124744"/>
            <a:ext cx="461407" cy="2812856"/>
            <a:chOff x="4160912" y="1484784"/>
            <a:chExt cx="461407" cy="2812856"/>
          </a:xfrm>
        </p:grpSpPr>
        <p:sp>
          <p:nvSpPr>
            <p:cNvPr id="18" name="Rechteck 17"/>
            <p:cNvSpPr/>
            <p:nvPr/>
          </p:nvSpPr>
          <p:spPr>
            <a:xfrm>
              <a:off x="4232920" y="1484784"/>
              <a:ext cx="311495" cy="2812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160912" y="1504377"/>
              <a:ext cx="461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200mV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160912" y="2780928"/>
              <a:ext cx="461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100mV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4160912" y="4065418"/>
              <a:ext cx="346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0mV</a:t>
              </a:r>
            </a:p>
          </p:txBody>
        </p:sp>
      </p:grpSp>
      <p:sp>
        <p:nvSpPr>
          <p:cNvPr id="7" name="Rechteck 6"/>
          <p:cNvSpPr/>
          <p:nvPr/>
        </p:nvSpPr>
        <p:spPr>
          <a:xfrm>
            <a:off x="7854363" y="2916233"/>
            <a:ext cx="77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Broken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On PP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30" y="1052736"/>
            <a:ext cx="3906457" cy="2929843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6" y="1052736"/>
            <a:ext cx="3906458" cy="292984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76470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           AWG 24 stability scan 5min                 vs               AWG 28 stability scan 5min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21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33109"/>
              </p:ext>
            </p:extLst>
          </p:nvPr>
        </p:nvGraphicFramePr>
        <p:xfrm>
          <a:off x="404056" y="3946118"/>
          <a:ext cx="42609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1195207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27791647"/>
                    </a:ext>
                  </a:extLst>
                </a:gridCol>
                <a:gridCol w="1251468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B, </a:t>
                      </a:r>
                      <a:r>
                        <a:rPr lang="en-US" sz="1400" dirty="0" err="1"/>
                        <a:t>bd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 err="1"/>
                        <a:t>dly</a:t>
                      </a:r>
                      <a:r>
                        <a:rPr lang="en-US" sz="1400" dirty="0"/>
                        <a:t>=0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Vertical</a:t>
                      </a:r>
                    </a:p>
                    <a:p>
                      <a:pPr algn="ctr"/>
                      <a:r>
                        <a:rPr lang="en-US" sz="1400" dirty="0"/>
                        <a:t>Opening [mV]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Deter.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Rand.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6690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52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63691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36009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39430"/>
              </p:ext>
            </p:extLst>
          </p:nvPr>
        </p:nvGraphicFramePr>
        <p:xfrm>
          <a:off x="5300600" y="3946118"/>
          <a:ext cx="42609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1195207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27791647"/>
                    </a:ext>
                  </a:extLst>
                </a:gridCol>
                <a:gridCol w="1251468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B, </a:t>
                      </a:r>
                      <a:r>
                        <a:rPr lang="en-US" sz="1400" dirty="0" err="1"/>
                        <a:t>bd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 err="1"/>
                        <a:t>dly</a:t>
                      </a:r>
                      <a:r>
                        <a:rPr lang="en-US" sz="1400" dirty="0"/>
                        <a:t>=0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Vertical</a:t>
                      </a:r>
                    </a:p>
                    <a:p>
                      <a:pPr algn="ctr"/>
                      <a:r>
                        <a:rPr lang="en-US" sz="1400" dirty="0"/>
                        <a:t>Opening [mV] 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Deter.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Rand.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6690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52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63691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36009"/>
                  </a:ext>
                </a:extLst>
              </a:tr>
            </a:tbl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4160912" y="1124744"/>
            <a:ext cx="461407" cy="2812856"/>
            <a:chOff x="4160912" y="1484784"/>
            <a:chExt cx="461407" cy="2812856"/>
          </a:xfrm>
        </p:grpSpPr>
        <p:sp>
          <p:nvSpPr>
            <p:cNvPr id="12" name="Rechteck 11"/>
            <p:cNvSpPr/>
            <p:nvPr/>
          </p:nvSpPr>
          <p:spPr>
            <a:xfrm>
              <a:off x="4232920" y="1484784"/>
              <a:ext cx="311495" cy="2812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160912" y="1504377"/>
              <a:ext cx="461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200mV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160912" y="2780928"/>
              <a:ext cx="461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100mV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160912" y="4065418"/>
              <a:ext cx="346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0mV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9057456" y="1124744"/>
            <a:ext cx="461407" cy="2812856"/>
            <a:chOff x="4160912" y="1484784"/>
            <a:chExt cx="461407" cy="2812856"/>
          </a:xfrm>
        </p:grpSpPr>
        <p:sp>
          <p:nvSpPr>
            <p:cNvPr id="18" name="Rechteck 17"/>
            <p:cNvSpPr/>
            <p:nvPr/>
          </p:nvSpPr>
          <p:spPr>
            <a:xfrm>
              <a:off x="4232920" y="1484784"/>
              <a:ext cx="311495" cy="2812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160912" y="1504377"/>
              <a:ext cx="461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200mV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160912" y="2780928"/>
              <a:ext cx="461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100mV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4160912" y="4065418"/>
              <a:ext cx="346407" cy="20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4F9F"/>
                  </a:solidFill>
                </a:rPr>
                <a:t>0mV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7854363" y="2916233"/>
            <a:ext cx="77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Broken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On PP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27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                AWG24 opt. eye                              vs 	     AWG 28 opt. eye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					</a:t>
            </a:r>
            <a:endParaRPr lang="en-GB" sz="20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22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85104"/>
              </p:ext>
            </p:extLst>
          </p:nvPr>
        </p:nvGraphicFramePr>
        <p:xfrm>
          <a:off x="404056" y="3645024"/>
          <a:ext cx="426091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1195207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27791647"/>
                    </a:ext>
                  </a:extLst>
                </a:gridCol>
                <a:gridCol w="1251468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B, </a:t>
                      </a:r>
                      <a:r>
                        <a:rPr lang="en-US" sz="1400" dirty="0" err="1"/>
                        <a:t>bd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 err="1"/>
                        <a:t>dly</a:t>
                      </a:r>
                      <a:r>
                        <a:rPr lang="en-US" sz="1400" dirty="0"/>
                        <a:t>=0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Vertical</a:t>
                      </a:r>
                    </a:p>
                    <a:p>
                      <a:pPr algn="ctr"/>
                      <a:r>
                        <a:rPr lang="en-US" sz="1400" dirty="0"/>
                        <a:t>Opening [mV]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Deter.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Rand.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6690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52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63691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225,125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36009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34584"/>
              </p:ext>
            </p:extLst>
          </p:nvPr>
        </p:nvGraphicFramePr>
        <p:xfrm>
          <a:off x="5300600" y="3645024"/>
          <a:ext cx="426091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1195207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27791647"/>
                    </a:ext>
                  </a:extLst>
                </a:gridCol>
                <a:gridCol w="1251468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B, </a:t>
                      </a:r>
                      <a:r>
                        <a:rPr lang="en-US" sz="1400" dirty="0" err="1"/>
                        <a:t>bd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 err="1"/>
                        <a:t>dly</a:t>
                      </a:r>
                      <a:r>
                        <a:rPr lang="en-US" sz="1400" dirty="0"/>
                        <a:t>=0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Vertical</a:t>
                      </a:r>
                    </a:p>
                    <a:p>
                      <a:pPr algn="ctr"/>
                      <a:r>
                        <a:rPr lang="en-US" sz="1400" dirty="0"/>
                        <a:t>Opening [mV]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Deter.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Jitter</a:t>
                      </a:r>
                    </a:p>
                    <a:p>
                      <a:pPr algn="ctr"/>
                      <a:r>
                        <a:rPr lang="en-US" sz="1400" dirty="0"/>
                        <a:t>Rand. [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] 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66908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5240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63691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225,125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36009"/>
                  </a:ext>
                </a:extLst>
              </a:tr>
              <a:tr h="200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255,255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F9F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79852"/>
                  </a:ext>
                </a:extLst>
              </a:tr>
            </a:tbl>
          </a:graphicData>
        </a:graphic>
      </p:graphicFrame>
      <p:pic>
        <p:nvPicPr>
          <p:cNvPr id="30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853537"/>
            <a:ext cx="4694110" cy="1754008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1982309"/>
            <a:ext cx="4267370" cy="1512168"/>
          </a:xfrm>
          <a:prstGeom prst="rect">
            <a:avLst/>
          </a:prstGeom>
        </p:spPr>
      </p:pic>
      <p:cxnSp>
        <p:nvCxnSpPr>
          <p:cNvPr id="8" name="Gerader Verbinder 7"/>
          <p:cNvCxnSpPr>
            <a:cxnSpLocks/>
          </p:cNvCxnSpPr>
          <p:nvPr/>
        </p:nvCxnSpPr>
        <p:spPr>
          <a:xfrm>
            <a:off x="560512" y="2741575"/>
            <a:ext cx="9001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>
            <a:cxnSpLocks/>
          </p:cNvCxnSpPr>
          <p:nvPr/>
        </p:nvCxnSpPr>
        <p:spPr>
          <a:xfrm>
            <a:off x="560512" y="2564904"/>
            <a:ext cx="9001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>
            <a:cxnSpLocks/>
          </p:cNvCxnSpPr>
          <p:nvPr/>
        </p:nvCxnSpPr>
        <p:spPr>
          <a:xfrm>
            <a:off x="560512" y="2931475"/>
            <a:ext cx="9001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cxnSpLocks/>
          </p:cNvCxnSpPr>
          <p:nvPr/>
        </p:nvCxnSpPr>
        <p:spPr>
          <a:xfrm>
            <a:off x="7368617" y="1700808"/>
            <a:ext cx="0" cy="1800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cxnSpLocks/>
          </p:cNvCxnSpPr>
          <p:nvPr/>
        </p:nvCxnSpPr>
        <p:spPr>
          <a:xfrm>
            <a:off x="2701159" y="1700808"/>
            <a:ext cx="0" cy="1800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1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Signal Integrity measurements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23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3" r="21697"/>
          <a:stretch/>
        </p:blipFill>
        <p:spPr>
          <a:xfrm>
            <a:off x="810320" y="1949229"/>
            <a:ext cx="3609979" cy="252568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r="20964"/>
          <a:stretch/>
        </p:blipFill>
        <p:spPr>
          <a:xfrm>
            <a:off x="5597929" y="2094887"/>
            <a:ext cx="3637327" cy="2283279"/>
          </a:xfrm>
          <a:prstGeom prst="rect">
            <a:avLst/>
          </a:prstGeom>
        </p:spPr>
      </p:pic>
      <p:pic>
        <p:nvPicPr>
          <p:cNvPr id="31" name="Grafik 30" descr="Ein Bild, das Karte, Text enthält.&#10;&#10;Mit sehr hoher Zuverlässigkeit generierte Beschreib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4960259"/>
            <a:ext cx="3610380" cy="1349061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4960260"/>
            <a:ext cx="3610380" cy="1349060"/>
          </a:xfrm>
          <a:prstGeom prst="rect">
            <a:avLst/>
          </a:prstGeom>
        </p:spPr>
      </p:pic>
      <p:sp>
        <p:nvSpPr>
          <p:cNvPr id="34" name="Subtitle 1"/>
          <p:cNvSpPr txBox="1">
            <a:spLocks/>
          </p:cNvSpPr>
          <p:nvPr/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>
                <a:solidFill>
                  <a:srgbClr val="004F9F"/>
                </a:solidFill>
              </a:rPr>
              <a:t>                        AWG 28 7bit LFSR                     vs 	          AWG 28 8b/10b</a:t>
            </a:r>
          </a:p>
          <a:p>
            <a:pPr marL="0" indent="0">
              <a:buFontTx/>
              <a:buNone/>
            </a:pPr>
            <a:r>
              <a:rPr lang="en-GB" kern="0" dirty="0">
                <a:solidFill>
                  <a:srgbClr val="004F9F"/>
                </a:solidFill>
              </a:rPr>
              <a:t>                         200 mV, DJ 273ps		                          220mV, DJ 240ps</a:t>
            </a:r>
          </a:p>
          <a:p>
            <a:pPr marL="457200" lvl="1" indent="0">
              <a:buFontTx/>
              <a:buNone/>
            </a:pPr>
            <a:r>
              <a:rPr lang="en-GB" sz="1800" kern="0" dirty="0">
                <a:solidFill>
                  <a:srgbClr val="004F9F"/>
                </a:solidFill>
              </a:rPr>
              <a:t>	</a:t>
            </a:r>
          </a:p>
          <a:p>
            <a:pPr marL="457200" lvl="1" indent="0">
              <a:buFontTx/>
              <a:buNone/>
            </a:pPr>
            <a:r>
              <a:rPr lang="en-GB" sz="1800" kern="0" dirty="0">
                <a:solidFill>
                  <a:srgbClr val="004F9F"/>
                </a:solidFill>
              </a:rPr>
              <a:t>						</a:t>
            </a:r>
            <a:endParaRPr lang="en-GB" sz="2000" kern="0" dirty="0">
              <a:solidFill>
                <a:srgbClr val="004F9F"/>
              </a:solidFill>
            </a:endParaRPr>
          </a:p>
        </p:txBody>
      </p:sp>
      <p:cxnSp>
        <p:nvCxnSpPr>
          <p:cNvPr id="12" name="Gerader Verbinder 11"/>
          <p:cNvCxnSpPr>
            <a:cxnSpLocks/>
          </p:cNvCxnSpPr>
          <p:nvPr/>
        </p:nvCxnSpPr>
        <p:spPr>
          <a:xfrm>
            <a:off x="783067" y="3199914"/>
            <a:ext cx="8409384" cy="4588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>
            <a:cxnSpLocks/>
          </p:cNvCxnSpPr>
          <p:nvPr/>
        </p:nvCxnSpPr>
        <p:spPr>
          <a:xfrm>
            <a:off x="783067" y="2912049"/>
            <a:ext cx="8424936" cy="7200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cxnSpLocks/>
          </p:cNvCxnSpPr>
          <p:nvPr/>
        </p:nvCxnSpPr>
        <p:spPr>
          <a:xfrm>
            <a:off x="783067" y="3546892"/>
            <a:ext cx="842493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cxnSpLocks/>
          </p:cNvCxnSpPr>
          <p:nvPr/>
        </p:nvCxnSpPr>
        <p:spPr>
          <a:xfrm>
            <a:off x="2629151" y="2564904"/>
            <a:ext cx="0" cy="1800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>
            <a:cxnSpLocks/>
          </p:cNvCxnSpPr>
          <p:nvPr/>
        </p:nvCxnSpPr>
        <p:spPr>
          <a:xfrm>
            <a:off x="7401272" y="2564904"/>
            <a:ext cx="0" cy="1800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992560" y="3199914"/>
            <a:ext cx="1584176" cy="1885270"/>
          </a:xfrm>
          <a:prstGeom prst="line">
            <a:avLst/>
          </a:prstGeom>
          <a:ln w="19050">
            <a:solidFill>
              <a:srgbClr val="004F9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5817096" y="3212976"/>
            <a:ext cx="1584176" cy="1885270"/>
          </a:xfrm>
          <a:prstGeom prst="line">
            <a:avLst/>
          </a:prstGeom>
          <a:ln w="19050">
            <a:solidFill>
              <a:srgbClr val="004F9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56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We conclude…</a:t>
            </a:r>
          </a:p>
          <a:p>
            <a:pPr marL="0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r>
              <a:rPr lang="en-GB" dirty="0">
                <a:solidFill>
                  <a:srgbClr val="004F9F"/>
                </a:solidFill>
              </a:rPr>
              <a:t>Eye opening of PDPP_L2BWD-03 </a:t>
            </a:r>
            <a:r>
              <a:rPr lang="en-GB" dirty="0">
                <a:solidFill>
                  <a:srgbClr val="004F9F"/>
                </a:solidFill>
                <a:highlight>
                  <a:srgbClr val="FFFF66"/>
                </a:highlight>
              </a:rPr>
              <a:t>(AWG 24) ~ 230mV</a:t>
            </a:r>
          </a:p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	compared to </a:t>
            </a:r>
          </a:p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      Eye opening of PDPP_L2BWD-04 </a:t>
            </a:r>
            <a:r>
              <a:rPr lang="en-GB" dirty="0">
                <a:solidFill>
                  <a:srgbClr val="004F9F"/>
                </a:solidFill>
                <a:highlight>
                  <a:srgbClr val="FFFF66"/>
                </a:highlight>
              </a:rPr>
              <a:t>(AWG 28) ~ 200mV</a:t>
            </a:r>
          </a:p>
          <a:p>
            <a:pPr marL="0" indent="0">
              <a:buNone/>
            </a:pPr>
            <a:endParaRPr lang="en-GB" dirty="0">
              <a:solidFill>
                <a:srgbClr val="004F9F"/>
              </a:solidFill>
            </a:endParaRPr>
          </a:p>
          <a:p>
            <a:r>
              <a:rPr lang="en-GB" dirty="0">
                <a:solidFill>
                  <a:srgbClr val="004F9F"/>
                </a:solidFill>
              </a:rPr>
              <a:t>High jitter though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Further investigation needed</a:t>
            </a:r>
          </a:p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 </a:t>
            </a:r>
          </a:p>
          <a:p>
            <a:endParaRPr lang="en-GB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Summary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24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What have we learned so far?</a:t>
            </a:r>
          </a:p>
          <a:p>
            <a:r>
              <a:rPr lang="en-GB" dirty="0">
                <a:solidFill>
                  <a:srgbClr val="004F9F"/>
                </a:solidFill>
              </a:rPr>
              <a:t>Signal integrity highly depends on system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Hybrid 5 (</a:t>
            </a:r>
            <a:r>
              <a:rPr lang="en-GB" dirty="0" err="1">
                <a:solidFill>
                  <a:srgbClr val="004F9F"/>
                </a:solidFill>
              </a:rPr>
              <a:t>Infiniband</a:t>
            </a:r>
            <a:r>
              <a:rPr lang="en-GB" dirty="0">
                <a:solidFill>
                  <a:srgbClr val="004F9F"/>
                </a:solidFill>
              </a:rPr>
              <a:t> only) vs EMCM2 (</a:t>
            </a:r>
            <a:r>
              <a:rPr lang="en-GB" dirty="0" err="1">
                <a:solidFill>
                  <a:srgbClr val="004F9F"/>
                </a:solidFill>
              </a:rPr>
              <a:t>Kapton+PP+Infiniband</a:t>
            </a:r>
            <a:r>
              <a:rPr lang="en-GB" dirty="0">
                <a:solidFill>
                  <a:srgbClr val="004F9F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Impedance discontinuities has a high impact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4F9F"/>
                </a:solidFill>
              </a:rPr>
              <a:t>	</a:t>
            </a:r>
            <a:r>
              <a:rPr lang="en-GB" dirty="0">
                <a:solidFill>
                  <a:srgbClr val="004F9F"/>
                </a:solidFill>
                <a:sym typeface="Wingdings" panose="05000000000000000000" pitchFamily="2" charset="2"/>
              </a:rPr>
              <a:t> Quality control of PP (soldering, etc.)</a:t>
            </a:r>
          </a:p>
          <a:p>
            <a:pPr marL="457200" lvl="1" indent="0">
              <a:buNone/>
            </a:pPr>
            <a:endParaRPr lang="en-GB" dirty="0">
              <a:solidFill>
                <a:srgbClr val="004F9F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004F9F"/>
                </a:solidFill>
                <a:sym typeface="Wingdings" panose="05000000000000000000" pitchFamily="2" charset="2"/>
              </a:rPr>
              <a:t>Additional optimization</a:t>
            </a:r>
          </a:p>
          <a:p>
            <a:pPr lvl="1"/>
            <a:r>
              <a:rPr lang="en-GB" dirty="0">
                <a:solidFill>
                  <a:srgbClr val="004F9F"/>
                </a:solidFill>
                <a:sym typeface="Wingdings" panose="05000000000000000000" pitchFamily="2" charset="2"/>
              </a:rPr>
              <a:t>Understanding the source of jitter (GCK, DHPT PLL, …)</a:t>
            </a:r>
          </a:p>
          <a:p>
            <a:pPr lvl="1"/>
            <a:r>
              <a:rPr lang="en-GB" dirty="0">
                <a:solidFill>
                  <a:srgbClr val="004F9F"/>
                </a:solidFill>
                <a:sym typeface="Wingdings" panose="05000000000000000000" pitchFamily="2" charset="2"/>
              </a:rPr>
              <a:t>Bit Error Rate for region of interest</a:t>
            </a:r>
          </a:p>
          <a:p>
            <a:pPr lvl="2"/>
            <a:r>
              <a:rPr lang="en-GB" dirty="0">
                <a:solidFill>
                  <a:srgbClr val="004F9F"/>
                </a:solidFill>
                <a:sym typeface="Wingdings" panose="05000000000000000000" pitchFamily="2" charset="2"/>
              </a:rPr>
              <a:t>HS link scan does not give sufficient information </a:t>
            </a:r>
          </a:p>
          <a:p>
            <a:pPr lvl="1"/>
            <a:r>
              <a:rPr lang="en-GB" dirty="0">
                <a:solidFill>
                  <a:srgbClr val="004F9F"/>
                </a:solidFill>
              </a:rPr>
              <a:t>Increase statistics </a:t>
            </a:r>
          </a:p>
          <a:p>
            <a:pPr lvl="2"/>
            <a:r>
              <a:rPr lang="en-GB" dirty="0">
                <a:solidFill>
                  <a:srgbClr val="004F9F"/>
                </a:solidFill>
              </a:rPr>
              <a:t>Probe all DHP HS links</a:t>
            </a:r>
          </a:p>
          <a:p>
            <a:pPr lvl="2"/>
            <a:r>
              <a:rPr lang="en-GB" dirty="0">
                <a:solidFill>
                  <a:srgbClr val="004F9F"/>
                </a:solidFill>
              </a:rPr>
              <a:t>Test multiple PP assemblies</a:t>
            </a:r>
          </a:p>
          <a:p>
            <a:pPr marL="0" indent="0">
              <a:buNone/>
            </a:pPr>
            <a:endParaRPr lang="en-GB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Summary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25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96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906000" cy="6604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57150" y="3284984"/>
            <a:ext cx="6899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4F9F"/>
                </a:solidFill>
                <a:latin typeface="+mj-lt"/>
                <a:ea typeface="+mn-ea"/>
              </a:rPr>
              <a:t>Thank you</a:t>
            </a:r>
          </a:p>
        </p:txBody>
      </p:sp>
      <p:pic>
        <p:nvPicPr>
          <p:cNvPr id="7" name="Picture 10" descr="https://silab-redmine.physik.uni-bonn.de/images/silab/SilabLog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758825"/>
            <a:ext cx="2209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upload.wikimedia.org/wikipedia/en/thumb/7/72/Universit%C3%A4t_Bonn.svg/2000px-Universit%C3%A4t_Bon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8013"/>
            <a:ext cx="26749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332656"/>
            <a:ext cx="2748514" cy="14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7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906000" cy="6604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57150" y="3284984"/>
            <a:ext cx="6899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4F9F"/>
                </a:solidFill>
                <a:latin typeface="+mj-lt"/>
                <a:ea typeface="+mn-ea"/>
              </a:rPr>
              <a:t>Backup</a:t>
            </a:r>
          </a:p>
        </p:txBody>
      </p:sp>
      <p:pic>
        <p:nvPicPr>
          <p:cNvPr id="7" name="Picture 10" descr="https://silab-redmine.physik.uni-bonn.de/images/silab/SilabLog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758825"/>
            <a:ext cx="2209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upload.wikimedia.org/wikipedia/en/thumb/7/72/Universit%C3%A4t_Bonn.svg/2000px-Universit%C3%A4t_Bon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8013"/>
            <a:ext cx="26749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332656"/>
            <a:ext cx="2748514" cy="14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3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sz="1800" b="0" dirty="0" err="1">
                <a:solidFill>
                  <a:srgbClr val="004F9F"/>
                </a:solidFill>
                <a:latin typeface="Arial" pitchFamily="34"/>
              </a:rPr>
              <a:t>Mass</a:t>
            </a:r>
            <a:r>
              <a:rPr lang="de-DE" sz="1800" b="0" dirty="0">
                <a:solidFill>
                  <a:srgbClr val="004F9F"/>
                </a:solidFill>
                <a:latin typeface="Arial" pitchFamily="34"/>
              </a:rPr>
              <a:t> </a:t>
            </a:r>
            <a:r>
              <a:rPr lang="de-DE" sz="1800" b="0" dirty="0" err="1">
                <a:solidFill>
                  <a:srgbClr val="004F9F"/>
                </a:solidFill>
                <a:latin typeface="Arial" pitchFamily="34"/>
              </a:rPr>
              <a:t>production</a:t>
            </a:r>
            <a:r>
              <a:rPr lang="de-DE" sz="1800" b="0" dirty="0">
                <a:solidFill>
                  <a:srgbClr val="004F9F"/>
                </a:solidFill>
                <a:latin typeface="Arial" pitchFamily="34"/>
              </a:rPr>
              <a:t> - </a:t>
            </a:r>
            <a:r>
              <a:rPr lang="de-DE" sz="1800" b="0" dirty="0" err="1">
                <a:solidFill>
                  <a:srgbClr val="004F9F"/>
                </a:solidFill>
                <a:latin typeface="Arial" pitchFamily="34"/>
              </a:rPr>
              <a:t>What</a:t>
            </a:r>
            <a:r>
              <a:rPr lang="de-DE" sz="1800" b="0" dirty="0">
                <a:solidFill>
                  <a:srgbClr val="004F9F"/>
                </a:solidFill>
                <a:latin typeface="Arial" pitchFamily="34"/>
              </a:rPr>
              <a:t> </a:t>
            </a:r>
            <a:r>
              <a:rPr lang="de-DE" sz="1800" b="0" dirty="0" err="1">
                <a:solidFill>
                  <a:srgbClr val="004F9F"/>
                </a:solidFill>
                <a:latin typeface="Arial" pitchFamily="34"/>
              </a:rPr>
              <a:t>is</a:t>
            </a:r>
            <a:r>
              <a:rPr lang="de-DE" sz="1800" b="0" dirty="0">
                <a:solidFill>
                  <a:srgbClr val="004F9F"/>
                </a:solidFill>
                <a:latin typeface="Arial" pitchFamily="34"/>
              </a:rPr>
              <a:t> </a:t>
            </a:r>
            <a:r>
              <a:rPr lang="de-DE" sz="1800" b="0" dirty="0" err="1">
                <a:solidFill>
                  <a:srgbClr val="004F9F"/>
                </a:solidFill>
                <a:latin typeface="Arial" pitchFamily="34"/>
              </a:rPr>
              <a:t>tested</a:t>
            </a:r>
            <a:r>
              <a:rPr lang="de-DE" sz="1800" b="0" dirty="0">
                <a:solidFill>
                  <a:srgbClr val="004F9F"/>
                </a:solidFill>
                <a:latin typeface="Arial" pitchFamily="34"/>
              </a:rPr>
              <a:t>?</a:t>
            </a:r>
          </a:p>
        </p:txBody>
      </p:sp>
      <p:sp>
        <p:nvSpPr>
          <p:cNvPr id="3" name="3 Marcador de pie de página"/>
          <p:cNvSpPr txBox="1"/>
          <p:nvPr/>
        </p:nvSpPr>
        <p:spPr>
          <a:xfrm>
            <a:off x="166676" y="6516718"/>
            <a:ext cx="7327443" cy="25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/>
                <a:cs typeface="Tahoma" pitchFamily="2"/>
              </a:rPr>
              <a:t>germic@physik.uni-bonn.de</a:t>
            </a:r>
          </a:p>
        </p:txBody>
      </p:sp>
      <p:sp>
        <p:nvSpPr>
          <p:cNvPr id="4" name="4 Marcador de número de diapositiva"/>
          <p:cNvSpPr txBox="1"/>
          <p:nvPr/>
        </p:nvSpPr>
        <p:spPr>
          <a:xfrm>
            <a:off x="7473958" y="6516718"/>
            <a:ext cx="2063517" cy="25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9AD2FD-461F-4FF7-97B7-583B8AE10190}" type="slidenum">
              <a:t>28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ＭＳ Ｐゴシック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99" y="966603"/>
            <a:ext cx="9072000" cy="60001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Sanity check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Power consumption, visual inspection (mechanical damage)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4F9F"/>
              </a:solidFill>
              <a:uFillTx/>
              <a:latin typeface="+mn-lt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Internal chip functionality</a:t>
            </a: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: DHP digital logic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JTAG registers (programmability of DHP)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Memory qualification (SRAM testing) </a:t>
            </a:r>
          </a:p>
          <a:p>
            <a:pPr marL="457200" marR="0" lvl="2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Raw data mem., Offset data mem. And </a:t>
            </a:r>
            <a:r>
              <a:rPr lang="en-GB" sz="1800" b="0" i="0" u="none" strike="noStrike" kern="1200" cap="none" spc="0" baseline="0" dirty="0" err="1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Sw</a:t>
            </a: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data mem.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Digital logic:</a:t>
            </a:r>
          </a:p>
          <a:p>
            <a:pPr marL="45720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Data processing</a:t>
            </a:r>
          </a:p>
          <a:p>
            <a:pPr marL="457200" marR="0" lvl="4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Common mode (CM) correction</a:t>
            </a:r>
          </a:p>
          <a:p>
            <a:pPr marL="0" marR="0" lvl="4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Test data with simulated CM</a:t>
            </a:r>
          </a:p>
          <a:p>
            <a:pPr marL="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Trigger zero-suppressed data</a:t>
            </a:r>
          </a:p>
          <a:p>
            <a:pPr marL="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4F9F"/>
              </a:solidFill>
              <a:uFillTx/>
              <a:latin typeface="+mn-lt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 err="1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Interchip</a:t>
            </a:r>
            <a:r>
              <a:rPr lang="en-GB" sz="1800" b="1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communication</a:t>
            </a: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: DHP&lt;-&gt;DCD, DHP-&gt;Switcher and DHP&lt;-&gt;DHE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I/O </a:t>
            </a:r>
            <a:r>
              <a:rPr lang="en-GB" sz="1800" b="0" i="0" u="none" strike="noStrike" kern="1200" cap="none" spc="0" baseline="0" dirty="0" err="1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en</a:t>
            </a: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-/disabling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Data transmission;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DHP-&gt;DCD, DHP&lt;-DCD, DHP-&gt;Switcher and DHP-&gt;DHE, DHP&lt;-DHE</a:t>
            </a:r>
          </a:p>
          <a:p>
            <a:pPr marL="0" marR="0" lvl="2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Test pattern generation and r/w by FPGA based system</a:t>
            </a:r>
          </a:p>
          <a:p>
            <a:pPr marL="0" marR="0" lvl="2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4F9F"/>
                </a:solidFill>
                <a:uFillTx/>
                <a:latin typeface="+mn-lt"/>
                <a:ea typeface="Microsoft YaHei" pitchFamily="2"/>
                <a:cs typeface="Mangal" pitchFamily="2"/>
              </a:rPr>
              <a:t> Signal integrity, i.e. Bit Error Rate</a:t>
            </a:r>
          </a:p>
          <a:p>
            <a:pPr marL="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4F9F"/>
              </a:solidFill>
              <a:uFillTx/>
              <a:latin typeface="+mn-lt"/>
              <a:ea typeface="Microsoft YaHei" pitchFamily="2"/>
              <a:cs typeface="Mangal" pitchFamily="2"/>
            </a:endParaRP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4F9F"/>
              </a:solidFill>
              <a:uFillTx/>
              <a:latin typeface="+mn-lt"/>
              <a:ea typeface="Microsoft YaHei" pitchFamily="2"/>
              <a:cs typeface="Mangal" pitchFamily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1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1" y="2661628"/>
            <a:ext cx="3614647" cy="13506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8" y="875838"/>
            <a:ext cx="3614647" cy="135065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385585" y="815516"/>
            <a:ext cx="172472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75" dirty="0"/>
              <a:t>DHE&lt;-&gt;BB==</a:t>
            </a:r>
            <a:r>
              <a:rPr lang="de-DE" sz="975" b="1" dirty="0"/>
              <a:t>Probe&lt;-&gt;Hyb5</a:t>
            </a:r>
          </a:p>
          <a:p>
            <a:r>
              <a:rPr lang="de-DE" sz="975" dirty="0"/>
              <a:t>       1m                   </a:t>
            </a:r>
            <a:r>
              <a:rPr lang="de-DE" sz="975" b="1" dirty="0" err="1"/>
              <a:t>1m</a:t>
            </a:r>
            <a:r>
              <a:rPr lang="de-DE" sz="975" dirty="0"/>
              <a:t> </a:t>
            </a:r>
          </a:p>
        </p:txBody>
      </p:sp>
      <p:sp>
        <p:nvSpPr>
          <p:cNvPr id="11" name="Rechteck 10"/>
          <p:cNvSpPr/>
          <p:nvPr/>
        </p:nvSpPr>
        <p:spPr>
          <a:xfrm>
            <a:off x="32446" y="2933498"/>
            <a:ext cx="19885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75" dirty="0"/>
              <a:t>Bias   65</a:t>
            </a:r>
          </a:p>
          <a:p>
            <a:r>
              <a:rPr lang="de-DE" sz="975" dirty="0" err="1"/>
              <a:t>Biasd</a:t>
            </a:r>
            <a:r>
              <a:rPr lang="de-DE" sz="975" dirty="0"/>
              <a:t> 255</a:t>
            </a:r>
          </a:p>
          <a:p>
            <a:r>
              <a:rPr lang="de-DE" sz="975" dirty="0" err="1"/>
              <a:t>Biasdly</a:t>
            </a:r>
            <a:r>
              <a:rPr lang="de-DE" sz="975" dirty="0"/>
              <a:t>  0</a:t>
            </a:r>
          </a:p>
          <a:p>
            <a:r>
              <a:rPr lang="de-DE" sz="975" dirty="0" err="1"/>
              <a:t>opening</a:t>
            </a:r>
            <a:r>
              <a:rPr lang="de-DE" sz="975" dirty="0"/>
              <a:t> ~ 117mV</a:t>
            </a:r>
          </a:p>
        </p:txBody>
      </p:sp>
      <p:sp>
        <p:nvSpPr>
          <p:cNvPr id="12" name="Rechteck 11"/>
          <p:cNvSpPr/>
          <p:nvPr/>
        </p:nvSpPr>
        <p:spPr>
          <a:xfrm>
            <a:off x="8398650" y="1213572"/>
            <a:ext cx="1659450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75" dirty="0"/>
              <a:t>Bias   255</a:t>
            </a:r>
          </a:p>
          <a:p>
            <a:r>
              <a:rPr lang="de-DE" sz="975" dirty="0" err="1"/>
              <a:t>Biasd</a:t>
            </a:r>
            <a:r>
              <a:rPr lang="de-DE" sz="975" dirty="0"/>
              <a:t> 0</a:t>
            </a:r>
          </a:p>
          <a:p>
            <a:r>
              <a:rPr lang="de-DE" sz="975" dirty="0" err="1"/>
              <a:t>Biasdly</a:t>
            </a:r>
            <a:r>
              <a:rPr lang="de-DE" sz="975" dirty="0"/>
              <a:t>  0		</a:t>
            </a:r>
          </a:p>
          <a:p>
            <a:r>
              <a:rPr lang="de-DE" sz="975" dirty="0" err="1"/>
              <a:t>opening</a:t>
            </a:r>
            <a:r>
              <a:rPr lang="de-DE" sz="975" dirty="0"/>
              <a:t> ~ 656mV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8" y="2661628"/>
            <a:ext cx="3614647" cy="135065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385585" y="2562208"/>
            <a:ext cx="16725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75" dirty="0"/>
              <a:t>DHE&lt;-&gt;BB==</a:t>
            </a:r>
            <a:r>
              <a:rPr lang="de-DE" sz="975" b="1" dirty="0"/>
              <a:t>Probe&lt;-&gt;Hyb5</a:t>
            </a:r>
          </a:p>
          <a:p>
            <a:r>
              <a:rPr lang="de-DE" sz="975" dirty="0"/>
              <a:t>       1m                   </a:t>
            </a:r>
            <a:r>
              <a:rPr lang="de-DE" sz="975" b="1" dirty="0"/>
              <a:t>10m</a:t>
            </a:r>
            <a:r>
              <a:rPr lang="de-DE" sz="975" dirty="0"/>
              <a:t> </a:t>
            </a:r>
          </a:p>
        </p:txBody>
      </p:sp>
      <p:sp>
        <p:nvSpPr>
          <p:cNvPr id="15" name="Rechteck 14"/>
          <p:cNvSpPr/>
          <p:nvPr/>
        </p:nvSpPr>
        <p:spPr>
          <a:xfrm>
            <a:off x="8320795" y="2949653"/>
            <a:ext cx="1659450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75" dirty="0"/>
              <a:t>Bias   120</a:t>
            </a:r>
          </a:p>
          <a:p>
            <a:r>
              <a:rPr lang="de-DE" sz="975" dirty="0" err="1"/>
              <a:t>Biasd</a:t>
            </a:r>
            <a:r>
              <a:rPr lang="de-DE" sz="975" dirty="0"/>
              <a:t> 255</a:t>
            </a:r>
          </a:p>
          <a:p>
            <a:r>
              <a:rPr lang="de-DE" sz="975" dirty="0" err="1"/>
              <a:t>Biasdly</a:t>
            </a:r>
            <a:r>
              <a:rPr lang="de-DE" sz="975" dirty="0"/>
              <a:t>  0		</a:t>
            </a:r>
          </a:p>
          <a:p>
            <a:r>
              <a:rPr lang="de-DE" sz="975" dirty="0" err="1"/>
              <a:t>opening</a:t>
            </a:r>
            <a:r>
              <a:rPr lang="de-DE" sz="975" dirty="0"/>
              <a:t> ~ 285mV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8" y="4447417"/>
            <a:ext cx="3614647" cy="1350655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8385585" y="4417017"/>
            <a:ext cx="159466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75" dirty="0"/>
              <a:t>DHE&lt;-&gt;BB==</a:t>
            </a:r>
            <a:r>
              <a:rPr lang="de-DE" sz="975" b="1" dirty="0"/>
              <a:t>Probe&lt;-&gt;Hyb5</a:t>
            </a:r>
          </a:p>
          <a:p>
            <a:r>
              <a:rPr lang="de-DE" sz="975" dirty="0"/>
              <a:t>       1m                   </a:t>
            </a:r>
            <a:r>
              <a:rPr lang="de-DE" sz="975" b="1" dirty="0"/>
              <a:t>15m</a:t>
            </a:r>
            <a:r>
              <a:rPr lang="de-DE" sz="975" dirty="0"/>
              <a:t> </a:t>
            </a:r>
          </a:p>
        </p:txBody>
      </p:sp>
      <p:sp>
        <p:nvSpPr>
          <p:cNvPr id="18" name="Rechteck 17"/>
          <p:cNvSpPr/>
          <p:nvPr/>
        </p:nvSpPr>
        <p:spPr>
          <a:xfrm>
            <a:off x="8320795" y="4804461"/>
            <a:ext cx="1659450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75" dirty="0"/>
              <a:t>Bias   120</a:t>
            </a:r>
          </a:p>
          <a:p>
            <a:r>
              <a:rPr lang="de-DE" sz="975" dirty="0" err="1"/>
              <a:t>Biasd</a:t>
            </a:r>
            <a:r>
              <a:rPr lang="de-DE" sz="975" dirty="0"/>
              <a:t> 255</a:t>
            </a:r>
          </a:p>
          <a:p>
            <a:r>
              <a:rPr lang="de-DE" sz="975" dirty="0" err="1"/>
              <a:t>Biasdly</a:t>
            </a:r>
            <a:r>
              <a:rPr lang="de-DE" sz="975" dirty="0"/>
              <a:t>  0		</a:t>
            </a:r>
          </a:p>
          <a:p>
            <a:r>
              <a:rPr lang="de-DE" sz="975" dirty="0" err="1"/>
              <a:t>opening</a:t>
            </a:r>
            <a:r>
              <a:rPr lang="de-DE" sz="975" dirty="0"/>
              <a:t> ~ 172mV</a:t>
            </a:r>
          </a:p>
        </p:txBody>
      </p:sp>
      <p:sp>
        <p:nvSpPr>
          <p:cNvPr id="19" name="Rechteck 18"/>
          <p:cNvSpPr/>
          <p:nvPr/>
        </p:nvSpPr>
        <p:spPr>
          <a:xfrm>
            <a:off x="5989811" y="642937"/>
            <a:ext cx="930063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75" b="1" dirty="0">
                <a:solidFill>
                  <a:srgbClr val="FF0000"/>
                </a:solidFill>
              </a:rPr>
              <a:t>(4 </a:t>
            </a:r>
            <a:r>
              <a:rPr lang="de-DE" sz="975" b="1" dirty="0" err="1">
                <a:solidFill>
                  <a:srgbClr val="FF0000"/>
                </a:solidFill>
              </a:rPr>
              <a:t>connectors</a:t>
            </a:r>
            <a:r>
              <a:rPr lang="de-DE" sz="975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Rechteck 19"/>
          <p:cNvSpPr/>
          <p:nvPr/>
        </p:nvSpPr>
        <p:spPr>
          <a:xfrm>
            <a:off x="2101706" y="666304"/>
            <a:ext cx="930063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75" b="1" dirty="0">
                <a:solidFill>
                  <a:srgbClr val="FF0000"/>
                </a:solidFill>
              </a:rPr>
              <a:t>(6 </a:t>
            </a:r>
            <a:r>
              <a:rPr lang="de-DE" sz="975" b="1" dirty="0" err="1">
                <a:solidFill>
                  <a:srgbClr val="FF0000"/>
                </a:solidFill>
              </a:rPr>
              <a:t>connectors</a:t>
            </a:r>
            <a:r>
              <a:rPr lang="de-DE" sz="975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2" name="Gerader Verbinder 21"/>
          <p:cNvCxnSpPr/>
          <p:nvPr/>
        </p:nvCxnSpPr>
        <p:spPr>
          <a:xfrm>
            <a:off x="4684696" y="729615"/>
            <a:ext cx="0" cy="5262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2446" y="2366722"/>
            <a:ext cx="34576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75" dirty="0"/>
              <a:t>DHE&lt;-&gt;BB&lt;-&gt;</a:t>
            </a:r>
            <a:r>
              <a:rPr lang="de-DE" sz="975" b="1" dirty="0"/>
              <a:t>Probe&lt;-&gt;Hyb5		</a:t>
            </a:r>
          </a:p>
          <a:p>
            <a:r>
              <a:rPr lang="de-DE" sz="975" dirty="0"/>
              <a:t>       1m      </a:t>
            </a:r>
            <a:r>
              <a:rPr lang="de-DE" sz="975" dirty="0" err="1"/>
              <a:t>1m</a:t>
            </a:r>
            <a:r>
              <a:rPr lang="de-DE" sz="975" dirty="0"/>
              <a:t>        </a:t>
            </a:r>
            <a:r>
              <a:rPr lang="de-DE" sz="975" b="1" dirty="0"/>
              <a:t>10m</a:t>
            </a:r>
            <a:r>
              <a:rPr lang="de-DE" sz="975" dirty="0"/>
              <a:t> 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200 chips tested (2 Wafers) – yield 97%</a:t>
            </a:r>
          </a:p>
          <a:p>
            <a:pPr lvl="1" indent="-342900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6 not working </a:t>
            </a:r>
          </a:p>
          <a:p>
            <a:pPr lvl="2" indent="-342900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3/6 no </a:t>
            </a:r>
            <a:r>
              <a:rPr lang="en-US" dirty="0" err="1">
                <a:solidFill>
                  <a:srgbClr val="004F9F"/>
                </a:solidFill>
              </a:rPr>
              <a:t>jtag</a:t>
            </a:r>
            <a:r>
              <a:rPr lang="en-US" dirty="0">
                <a:solidFill>
                  <a:srgbClr val="004F9F"/>
                </a:solidFill>
              </a:rPr>
              <a:t> response</a:t>
            </a:r>
          </a:p>
          <a:p>
            <a:pPr lvl="2" indent="-342900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2/6 memory errors</a:t>
            </a:r>
          </a:p>
          <a:p>
            <a:pPr lvl="2" indent="-342900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1/6 low power consumption (not responding)</a:t>
            </a:r>
          </a:p>
          <a:p>
            <a:pPr lvl="2" indent="-342900">
              <a:buFont typeface="Wingdings" charset="2"/>
              <a:buChar char="§"/>
            </a:pPr>
            <a:endParaRPr lang="en-US" dirty="0">
              <a:solidFill>
                <a:srgbClr val="004F9F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Temperature sensor 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Script is ready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Used for Hybrid 5 and PXD-EMCM2</a:t>
            </a: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4F9F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Read out is limited by DHE software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Number of JTAG clock cycles is 2.5M instead of 120k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rgbClr val="004F9F"/>
                </a:solidFill>
              </a:rPr>
              <a:t>Cycles send in bursts of 655 and Period of 5ms </a:t>
            </a:r>
            <a:r>
              <a:rPr lang="en-US" dirty="0">
                <a:solidFill>
                  <a:srgbClr val="004F9F"/>
                </a:solidFill>
                <a:sym typeface="Wingdings" panose="05000000000000000000" pitchFamily="2" charset="2"/>
              </a:rPr>
              <a:t> overall time ~20s</a:t>
            </a:r>
          </a:p>
          <a:p>
            <a:pPr marL="914400" lvl="2" indent="0">
              <a:buNone/>
            </a:pPr>
            <a:endParaRPr lang="en-US" dirty="0">
              <a:solidFill>
                <a:srgbClr val="004F9F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4F9F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4F9F"/>
              </a:solidFill>
            </a:endParaRPr>
          </a:p>
          <a:p>
            <a:pPr marL="800100" lvl="2" indent="0">
              <a:buNone/>
            </a:pPr>
            <a:r>
              <a:rPr lang="en-US" dirty="0">
                <a:solidFill>
                  <a:srgbClr val="004F9F"/>
                </a:solidFill>
              </a:rPr>
              <a:t> </a:t>
            </a:r>
          </a:p>
          <a:p>
            <a:pPr marL="342900" indent="-342900" algn="l">
              <a:buFont typeface="Wingdings" charset="2"/>
              <a:buChar char="§"/>
            </a:pPr>
            <a:endParaRPr lang="en-US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Status DHPT 1.2b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3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4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if __name__ == "__main__":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‘’’ Here you have to load the conig.ini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‘’’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irefTrim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=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config.getint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("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param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","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iref_trimming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")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nbits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=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config.getint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("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param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","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nbits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")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gain     =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config.getint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("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param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","gain")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rp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   =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config.getint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("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param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","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vrp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")</a:t>
            </a:r>
          </a:p>
          <a:p>
            <a:pPr marL="0" indent="0">
              <a:buNone/>
            </a:pPr>
            <a:endParaRPr lang="en-US" sz="1800" dirty="0">
              <a:solidFill>
                <a:srgbClr val="004F9F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params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= [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irefTrim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nbits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, gain, </a:t>
            </a:r>
            <a:r>
              <a:rPr lang="en-US" sz="1800" dirty="0" err="1">
                <a:solidFill>
                  <a:srgbClr val="004F9F"/>
                </a:solidFill>
                <a:sym typeface="Wingdings" panose="05000000000000000000" pitchFamily="2" charset="2"/>
              </a:rPr>
              <a:t>rp</a:t>
            </a: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]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sensor = UBTEMP(</a:t>
            </a:r>
            <a:r>
              <a:rPr lang="en-US" sz="1800" dirty="0" err="1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dhePrefix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=</a:t>
            </a:r>
            <a:r>
              <a:rPr lang="en-US" sz="1800" dirty="0" err="1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dhe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asicpair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=</a:t>
            </a:r>
            <a:r>
              <a:rPr lang="en-US" sz="1800" dirty="0" err="1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asicpair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params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=</a:t>
            </a:r>
            <a:r>
              <a:rPr lang="en-US" sz="1800" dirty="0" err="1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params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, verbose=False)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4F9F"/>
                </a:solidFill>
                <a:sym typeface="Wingdings" panose="05000000000000000000" pitchFamily="2" charset="2"/>
              </a:rPr>
              <a:t>    print </a:t>
            </a:r>
            <a:r>
              <a:rPr lang="en-US" sz="1800" dirty="0" err="1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sensor.updateTemperature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()</a:t>
            </a:r>
            <a:endParaRPr lang="en-US" sz="1800" dirty="0">
              <a:solidFill>
                <a:srgbClr val="004F9F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Script - Temp Sensor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4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6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906000" cy="6604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57150" y="2420888"/>
            <a:ext cx="68992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004F9F"/>
                </a:solidFill>
                <a:latin typeface="+mj-lt"/>
                <a:ea typeface="+mn-ea"/>
              </a:rPr>
              <a:t>DHPT - Signal Integrity </a:t>
            </a:r>
          </a:p>
          <a:p>
            <a:pPr algn="ctr">
              <a:defRPr/>
            </a:pPr>
            <a:r>
              <a:rPr lang="en-GB" sz="2800" dirty="0">
                <a:solidFill>
                  <a:srgbClr val="004F9F"/>
                </a:solidFill>
                <a:latin typeface="+mj-lt"/>
                <a:ea typeface="+mn-ea"/>
              </a:rPr>
              <a:t>PXD9-EMCM2 modules</a:t>
            </a:r>
          </a:p>
        </p:txBody>
      </p:sp>
      <p:sp>
        <p:nvSpPr>
          <p:cNvPr id="16392" name="5 Rectángulo"/>
          <p:cNvSpPr>
            <a:spLocks noChangeArrowheads="1"/>
          </p:cNvSpPr>
          <p:nvPr/>
        </p:nvSpPr>
        <p:spPr bwMode="auto">
          <a:xfrm>
            <a:off x="1039813" y="3772201"/>
            <a:ext cx="4953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Leonard Germic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, B.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Paschen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, F.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Lütticke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T.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Hemperek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, C. Marinas, H.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Krüger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and Norbert </a:t>
            </a:r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Wermes</a:t>
            </a:r>
            <a:endParaRPr lang="en-GB" altLang="en-US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21</a:t>
            </a:r>
            <a:r>
              <a:rPr lang="en-GB" altLang="en-US" sz="1600" b="1" baseline="30000" dirty="0">
                <a:solidFill>
                  <a:schemeClr val="bg1">
                    <a:lumMod val="50000"/>
                  </a:schemeClr>
                </a:solidFill>
                <a:ea typeface="+mn-ea"/>
              </a:rPr>
              <a:t>st</a:t>
            </a: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International Workshop on DEPFET Detectors and Applications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1600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28</a:t>
            </a:r>
            <a:r>
              <a:rPr lang="en-GB" altLang="en-US" sz="1600" b="1" baseline="30000" dirty="0">
                <a:solidFill>
                  <a:schemeClr val="bg1">
                    <a:lumMod val="50000"/>
                  </a:schemeClr>
                </a:solidFill>
                <a:ea typeface="+mn-ea"/>
              </a:rPr>
              <a:t>th</a:t>
            </a: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– 31</a:t>
            </a:r>
            <a:r>
              <a:rPr lang="en-GB" altLang="en-US" sz="1600" b="1" baseline="30000" dirty="0">
                <a:solidFill>
                  <a:schemeClr val="bg1">
                    <a:lumMod val="50000"/>
                  </a:schemeClr>
                </a:solidFill>
                <a:ea typeface="+mn-ea"/>
              </a:rPr>
              <a:t>th</a:t>
            </a: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 May 2017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Ringberg</a:t>
            </a:r>
            <a:r>
              <a:rPr lang="en-GB" altLang="en-US" sz="1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 Castle</a:t>
            </a:r>
          </a:p>
        </p:txBody>
      </p:sp>
      <p:pic>
        <p:nvPicPr>
          <p:cNvPr id="10" name="Picture 10" descr="https://silab-redmine.physik.uni-bonn.de/images/silab/SilabLog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758825"/>
            <a:ext cx="2209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upload.wikimedia.org/wikipedia/en/thumb/7/72/Universit%C3%A4t_Bonn.svg/2000px-Universit%C3%A4t_Bon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8013"/>
            <a:ext cx="26749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332656"/>
            <a:ext cx="2748514" cy="14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7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704528" y="2708920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DHE</a:t>
            </a:r>
          </a:p>
        </p:txBody>
      </p:sp>
      <p:sp>
        <p:nvSpPr>
          <p:cNvPr id="14" name="Freihandform: Form 13"/>
          <p:cNvSpPr/>
          <p:nvPr/>
        </p:nvSpPr>
        <p:spPr>
          <a:xfrm>
            <a:off x="1290195" y="4273296"/>
            <a:ext cx="2215405" cy="1426464"/>
          </a:xfrm>
          <a:custGeom>
            <a:avLst/>
            <a:gdLst>
              <a:gd name="connsiteX0" fmla="*/ 87501 w 2215405"/>
              <a:gd name="connsiteY0" fmla="*/ 0 h 1426464"/>
              <a:gd name="connsiteX1" fmla="*/ 57021 w 2215405"/>
              <a:gd name="connsiteY1" fmla="*/ 48768 h 1426464"/>
              <a:gd name="connsiteX2" fmla="*/ 38733 w 2215405"/>
              <a:gd name="connsiteY2" fmla="*/ 91440 h 1426464"/>
              <a:gd name="connsiteX3" fmla="*/ 20445 w 2215405"/>
              <a:gd name="connsiteY3" fmla="*/ 164592 h 1426464"/>
              <a:gd name="connsiteX4" fmla="*/ 8253 w 2215405"/>
              <a:gd name="connsiteY4" fmla="*/ 231648 h 1426464"/>
              <a:gd name="connsiteX5" fmla="*/ 8253 w 2215405"/>
              <a:gd name="connsiteY5" fmla="*/ 493776 h 1426464"/>
              <a:gd name="connsiteX6" fmla="*/ 14349 w 2215405"/>
              <a:gd name="connsiteY6" fmla="*/ 512064 h 1426464"/>
              <a:gd name="connsiteX7" fmla="*/ 32637 w 2215405"/>
              <a:gd name="connsiteY7" fmla="*/ 560832 h 1426464"/>
              <a:gd name="connsiteX8" fmla="*/ 44829 w 2215405"/>
              <a:gd name="connsiteY8" fmla="*/ 603504 h 1426464"/>
              <a:gd name="connsiteX9" fmla="*/ 57021 w 2215405"/>
              <a:gd name="connsiteY9" fmla="*/ 621792 h 1426464"/>
              <a:gd name="connsiteX10" fmla="*/ 75309 w 2215405"/>
              <a:gd name="connsiteY10" fmla="*/ 658368 h 1426464"/>
              <a:gd name="connsiteX11" fmla="*/ 105789 w 2215405"/>
              <a:gd name="connsiteY11" fmla="*/ 707136 h 1426464"/>
              <a:gd name="connsiteX12" fmla="*/ 111885 w 2215405"/>
              <a:gd name="connsiteY12" fmla="*/ 725424 h 1426464"/>
              <a:gd name="connsiteX13" fmla="*/ 166749 w 2215405"/>
              <a:gd name="connsiteY13" fmla="*/ 804672 h 1426464"/>
              <a:gd name="connsiteX14" fmla="*/ 197229 w 2215405"/>
              <a:gd name="connsiteY14" fmla="*/ 859536 h 1426464"/>
              <a:gd name="connsiteX15" fmla="*/ 215517 w 2215405"/>
              <a:gd name="connsiteY15" fmla="*/ 877824 h 1426464"/>
              <a:gd name="connsiteX16" fmla="*/ 239901 w 2215405"/>
              <a:gd name="connsiteY16" fmla="*/ 908304 h 1426464"/>
              <a:gd name="connsiteX17" fmla="*/ 276477 w 2215405"/>
              <a:gd name="connsiteY17" fmla="*/ 957072 h 1426464"/>
              <a:gd name="connsiteX18" fmla="*/ 306957 w 2215405"/>
              <a:gd name="connsiteY18" fmla="*/ 987552 h 1426464"/>
              <a:gd name="connsiteX19" fmla="*/ 319149 w 2215405"/>
              <a:gd name="connsiteY19" fmla="*/ 1005840 h 1426464"/>
              <a:gd name="connsiteX20" fmla="*/ 398397 w 2215405"/>
              <a:gd name="connsiteY20" fmla="*/ 1085088 h 1426464"/>
              <a:gd name="connsiteX21" fmla="*/ 502029 w 2215405"/>
              <a:gd name="connsiteY21" fmla="*/ 1182624 h 1426464"/>
              <a:gd name="connsiteX22" fmla="*/ 556893 w 2215405"/>
              <a:gd name="connsiteY22" fmla="*/ 1219200 h 1426464"/>
              <a:gd name="connsiteX23" fmla="*/ 660525 w 2215405"/>
              <a:gd name="connsiteY23" fmla="*/ 1292352 h 1426464"/>
              <a:gd name="connsiteX24" fmla="*/ 764157 w 2215405"/>
              <a:gd name="connsiteY24" fmla="*/ 1347216 h 1426464"/>
              <a:gd name="connsiteX25" fmla="*/ 819021 w 2215405"/>
              <a:gd name="connsiteY25" fmla="*/ 1365504 h 1426464"/>
              <a:gd name="connsiteX26" fmla="*/ 953133 w 2215405"/>
              <a:gd name="connsiteY26" fmla="*/ 1395984 h 1426464"/>
              <a:gd name="connsiteX27" fmla="*/ 977517 w 2215405"/>
              <a:gd name="connsiteY27" fmla="*/ 1402080 h 1426464"/>
              <a:gd name="connsiteX28" fmla="*/ 1020189 w 2215405"/>
              <a:gd name="connsiteY28" fmla="*/ 1414272 h 1426464"/>
              <a:gd name="connsiteX29" fmla="*/ 1129917 w 2215405"/>
              <a:gd name="connsiteY29" fmla="*/ 1426464 h 1426464"/>
              <a:gd name="connsiteX30" fmla="*/ 1337181 w 2215405"/>
              <a:gd name="connsiteY30" fmla="*/ 1420368 h 1426464"/>
              <a:gd name="connsiteX31" fmla="*/ 1367661 w 2215405"/>
              <a:gd name="connsiteY31" fmla="*/ 1414272 h 1426464"/>
              <a:gd name="connsiteX32" fmla="*/ 1410333 w 2215405"/>
              <a:gd name="connsiteY32" fmla="*/ 1395984 h 1426464"/>
              <a:gd name="connsiteX33" fmla="*/ 1459101 w 2215405"/>
              <a:gd name="connsiteY33" fmla="*/ 1377696 h 1426464"/>
              <a:gd name="connsiteX34" fmla="*/ 1568829 w 2215405"/>
              <a:gd name="connsiteY34" fmla="*/ 1316736 h 1426464"/>
              <a:gd name="connsiteX35" fmla="*/ 1587117 w 2215405"/>
              <a:gd name="connsiteY35" fmla="*/ 1310640 h 1426464"/>
              <a:gd name="connsiteX36" fmla="*/ 1605405 w 2215405"/>
              <a:gd name="connsiteY36" fmla="*/ 1298448 h 1426464"/>
              <a:gd name="connsiteX37" fmla="*/ 1629789 w 2215405"/>
              <a:gd name="connsiteY37" fmla="*/ 1286256 h 1426464"/>
              <a:gd name="connsiteX38" fmla="*/ 1648077 w 2215405"/>
              <a:gd name="connsiteY38" fmla="*/ 1274064 h 1426464"/>
              <a:gd name="connsiteX39" fmla="*/ 1666365 w 2215405"/>
              <a:gd name="connsiteY39" fmla="*/ 1267968 h 1426464"/>
              <a:gd name="connsiteX40" fmla="*/ 1709037 w 2215405"/>
              <a:gd name="connsiteY40" fmla="*/ 1237488 h 1426464"/>
              <a:gd name="connsiteX41" fmla="*/ 1745613 w 2215405"/>
              <a:gd name="connsiteY41" fmla="*/ 1219200 h 1426464"/>
              <a:gd name="connsiteX42" fmla="*/ 1788285 w 2215405"/>
              <a:gd name="connsiteY42" fmla="*/ 1182624 h 1426464"/>
              <a:gd name="connsiteX43" fmla="*/ 1806573 w 2215405"/>
              <a:gd name="connsiteY43" fmla="*/ 1176528 h 1426464"/>
              <a:gd name="connsiteX44" fmla="*/ 1837053 w 2215405"/>
              <a:gd name="connsiteY44" fmla="*/ 1146048 h 1426464"/>
              <a:gd name="connsiteX45" fmla="*/ 1873629 w 2215405"/>
              <a:gd name="connsiteY45" fmla="*/ 1115568 h 1426464"/>
              <a:gd name="connsiteX46" fmla="*/ 1885821 w 2215405"/>
              <a:gd name="connsiteY46" fmla="*/ 1097280 h 1426464"/>
              <a:gd name="connsiteX47" fmla="*/ 1910205 w 2215405"/>
              <a:gd name="connsiteY47" fmla="*/ 1078992 h 1426464"/>
              <a:gd name="connsiteX48" fmla="*/ 1946781 w 2215405"/>
              <a:gd name="connsiteY48" fmla="*/ 1054608 h 1426464"/>
              <a:gd name="connsiteX49" fmla="*/ 1965069 w 2215405"/>
              <a:gd name="connsiteY49" fmla="*/ 1036320 h 1426464"/>
              <a:gd name="connsiteX50" fmla="*/ 2019933 w 2215405"/>
              <a:gd name="connsiteY50" fmla="*/ 993648 h 1426464"/>
              <a:gd name="connsiteX51" fmla="*/ 2038221 w 2215405"/>
              <a:gd name="connsiteY51" fmla="*/ 969264 h 1426464"/>
              <a:gd name="connsiteX52" fmla="*/ 2050413 w 2215405"/>
              <a:gd name="connsiteY52" fmla="*/ 950976 h 1426464"/>
              <a:gd name="connsiteX53" fmla="*/ 2086989 w 2215405"/>
              <a:gd name="connsiteY53" fmla="*/ 914400 h 1426464"/>
              <a:gd name="connsiteX54" fmla="*/ 2117469 w 2215405"/>
              <a:gd name="connsiteY54" fmla="*/ 871728 h 1426464"/>
              <a:gd name="connsiteX55" fmla="*/ 2129661 w 2215405"/>
              <a:gd name="connsiteY55" fmla="*/ 847344 h 1426464"/>
              <a:gd name="connsiteX56" fmla="*/ 2160141 w 2215405"/>
              <a:gd name="connsiteY56" fmla="*/ 792480 h 1426464"/>
              <a:gd name="connsiteX57" fmla="*/ 2172333 w 2215405"/>
              <a:gd name="connsiteY57" fmla="*/ 762000 h 1426464"/>
              <a:gd name="connsiteX58" fmla="*/ 2184525 w 2215405"/>
              <a:gd name="connsiteY58" fmla="*/ 743712 h 1426464"/>
              <a:gd name="connsiteX59" fmla="*/ 2196717 w 2215405"/>
              <a:gd name="connsiteY59" fmla="*/ 701040 h 1426464"/>
              <a:gd name="connsiteX60" fmla="*/ 2215005 w 2215405"/>
              <a:gd name="connsiteY60" fmla="*/ 664464 h 1426464"/>
              <a:gd name="connsiteX61" fmla="*/ 2215005 w 2215405"/>
              <a:gd name="connsiteY61" fmla="*/ 615696 h 1426464"/>
              <a:gd name="connsiteX62" fmla="*/ 2208909 w 2215405"/>
              <a:gd name="connsiteY62" fmla="*/ 591312 h 1426464"/>
              <a:gd name="connsiteX63" fmla="*/ 2208909 w 2215405"/>
              <a:gd name="connsiteY63" fmla="*/ 548640 h 1426464"/>
              <a:gd name="connsiteX64" fmla="*/ 2215005 w 2215405"/>
              <a:gd name="connsiteY64" fmla="*/ 530352 h 1426464"/>
              <a:gd name="connsiteX65" fmla="*/ 2208909 w 2215405"/>
              <a:gd name="connsiteY65" fmla="*/ 530352 h 142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15405" h="1426464">
                <a:moveTo>
                  <a:pt x="87501" y="0"/>
                </a:moveTo>
                <a:cubicBezTo>
                  <a:pt x="77341" y="16256"/>
                  <a:pt x="65594" y="31622"/>
                  <a:pt x="57021" y="48768"/>
                </a:cubicBezTo>
                <a:cubicBezTo>
                  <a:pt x="17656" y="127497"/>
                  <a:pt x="83111" y="24873"/>
                  <a:pt x="38733" y="91440"/>
                </a:cubicBezTo>
                <a:cubicBezTo>
                  <a:pt x="32637" y="115824"/>
                  <a:pt x="23563" y="139652"/>
                  <a:pt x="20445" y="164592"/>
                </a:cubicBezTo>
                <a:cubicBezTo>
                  <a:pt x="13552" y="219736"/>
                  <a:pt x="19530" y="197818"/>
                  <a:pt x="8253" y="231648"/>
                </a:cubicBezTo>
                <a:cubicBezTo>
                  <a:pt x="-3423" y="348412"/>
                  <a:pt x="-2059" y="308167"/>
                  <a:pt x="8253" y="493776"/>
                </a:cubicBezTo>
                <a:cubicBezTo>
                  <a:pt x="8609" y="500192"/>
                  <a:pt x="12584" y="505885"/>
                  <a:pt x="14349" y="512064"/>
                </a:cubicBezTo>
                <a:cubicBezTo>
                  <a:pt x="39385" y="599690"/>
                  <a:pt x="-1454" y="469921"/>
                  <a:pt x="32637" y="560832"/>
                </a:cubicBezTo>
                <a:cubicBezTo>
                  <a:pt x="38497" y="576457"/>
                  <a:pt x="37460" y="588767"/>
                  <a:pt x="44829" y="603504"/>
                </a:cubicBezTo>
                <a:cubicBezTo>
                  <a:pt x="48106" y="610057"/>
                  <a:pt x="53463" y="615388"/>
                  <a:pt x="57021" y="621792"/>
                </a:cubicBezTo>
                <a:cubicBezTo>
                  <a:pt x="63641" y="633708"/>
                  <a:pt x="68689" y="646452"/>
                  <a:pt x="75309" y="658368"/>
                </a:cubicBezTo>
                <a:cubicBezTo>
                  <a:pt x="99488" y="701890"/>
                  <a:pt x="74975" y="645508"/>
                  <a:pt x="105789" y="707136"/>
                </a:cubicBezTo>
                <a:cubicBezTo>
                  <a:pt x="108663" y="712883"/>
                  <a:pt x="108479" y="719975"/>
                  <a:pt x="111885" y="725424"/>
                </a:cubicBezTo>
                <a:cubicBezTo>
                  <a:pt x="128913" y="752669"/>
                  <a:pt x="151146" y="776586"/>
                  <a:pt x="166749" y="804672"/>
                </a:cubicBezTo>
                <a:cubicBezTo>
                  <a:pt x="176909" y="822960"/>
                  <a:pt x="185624" y="842129"/>
                  <a:pt x="197229" y="859536"/>
                </a:cubicBezTo>
                <a:cubicBezTo>
                  <a:pt x="202011" y="866709"/>
                  <a:pt x="209840" y="871336"/>
                  <a:pt x="215517" y="877824"/>
                </a:cubicBezTo>
                <a:cubicBezTo>
                  <a:pt x="224085" y="887616"/>
                  <a:pt x="232094" y="897895"/>
                  <a:pt x="239901" y="908304"/>
                </a:cubicBezTo>
                <a:cubicBezTo>
                  <a:pt x="263675" y="940003"/>
                  <a:pt x="239765" y="916281"/>
                  <a:pt x="276477" y="957072"/>
                </a:cubicBezTo>
                <a:cubicBezTo>
                  <a:pt x="286089" y="967752"/>
                  <a:pt x="297495" y="976739"/>
                  <a:pt x="306957" y="987552"/>
                </a:cubicBezTo>
                <a:cubicBezTo>
                  <a:pt x="311782" y="993066"/>
                  <a:pt x="314138" y="1000495"/>
                  <a:pt x="319149" y="1005840"/>
                </a:cubicBezTo>
                <a:cubicBezTo>
                  <a:pt x="344700" y="1033094"/>
                  <a:pt x="377675" y="1054004"/>
                  <a:pt x="398397" y="1085088"/>
                </a:cubicBezTo>
                <a:cubicBezTo>
                  <a:pt x="428735" y="1130594"/>
                  <a:pt x="428327" y="1133489"/>
                  <a:pt x="502029" y="1182624"/>
                </a:cubicBezTo>
                <a:cubicBezTo>
                  <a:pt x="520317" y="1194816"/>
                  <a:pt x="539730" y="1205470"/>
                  <a:pt x="556893" y="1219200"/>
                </a:cubicBezTo>
                <a:cubicBezTo>
                  <a:pt x="645455" y="1290050"/>
                  <a:pt x="585936" y="1247598"/>
                  <a:pt x="660525" y="1292352"/>
                </a:cubicBezTo>
                <a:cubicBezTo>
                  <a:pt x="703235" y="1317978"/>
                  <a:pt x="681126" y="1319539"/>
                  <a:pt x="764157" y="1347216"/>
                </a:cubicBezTo>
                <a:cubicBezTo>
                  <a:pt x="782445" y="1353312"/>
                  <a:pt x="800319" y="1360829"/>
                  <a:pt x="819021" y="1365504"/>
                </a:cubicBezTo>
                <a:cubicBezTo>
                  <a:pt x="953810" y="1399201"/>
                  <a:pt x="833284" y="1370302"/>
                  <a:pt x="953133" y="1395984"/>
                </a:cubicBezTo>
                <a:cubicBezTo>
                  <a:pt x="961325" y="1397739"/>
                  <a:pt x="969434" y="1399876"/>
                  <a:pt x="977517" y="1402080"/>
                </a:cubicBezTo>
                <a:cubicBezTo>
                  <a:pt x="991789" y="1405972"/>
                  <a:pt x="1005582" y="1411935"/>
                  <a:pt x="1020189" y="1414272"/>
                </a:cubicBezTo>
                <a:cubicBezTo>
                  <a:pt x="1056528" y="1420086"/>
                  <a:pt x="1093341" y="1422400"/>
                  <a:pt x="1129917" y="1426464"/>
                </a:cubicBezTo>
                <a:cubicBezTo>
                  <a:pt x="1199005" y="1424432"/>
                  <a:pt x="1268154" y="1423908"/>
                  <a:pt x="1337181" y="1420368"/>
                </a:cubicBezTo>
                <a:cubicBezTo>
                  <a:pt x="1347529" y="1419837"/>
                  <a:pt x="1357831" y="1417549"/>
                  <a:pt x="1367661" y="1414272"/>
                </a:cubicBezTo>
                <a:cubicBezTo>
                  <a:pt x="1382342" y="1409378"/>
                  <a:pt x="1395965" y="1401731"/>
                  <a:pt x="1410333" y="1395984"/>
                </a:cubicBezTo>
                <a:cubicBezTo>
                  <a:pt x="1433300" y="1386797"/>
                  <a:pt x="1432365" y="1391645"/>
                  <a:pt x="1459101" y="1377696"/>
                </a:cubicBezTo>
                <a:cubicBezTo>
                  <a:pt x="1496197" y="1358342"/>
                  <a:pt x="1529135" y="1329967"/>
                  <a:pt x="1568829" y="1316736"/>
                </a:cubicBezTo>
                <a:cubicBezTo>
                  <a:pt x="1574925" y="1314704"/>
                  <a:pt x="1581370" y="1313514"/>
                  <a:pt x="1587117" y="1310640"/>
                </a:cubicBezTo>
                <a:cubicBezTo>
                  <a:pt x="1593670" y="1307363"/>
                  <a:pt x="1599044" y="1302083"/>
                  <a:pt x="1605405" y="1298448"/>
                </a:cubicBezTo>
                <a:cubicBezTo>
                  <a:pt x="1613295" y="1293939"/>
                  <a:pt x="1621899" y="1290765"/>
                  <a:pt x="1629789" y="1286256"/>
                </a:cubicBezTo>
                <a:cubicBezTo>
                  <a:pt x="1636150" y="1282621"/>
                  <a:pt x="1641524" y="1277341"/>
                  <a:pt x="1648077" y="1274064"/>
                </a:cubicBezTo>
                <a:cubicBezTo>
                  <a:pt x="1653824" y="1271190"/>
                  <a:pt x="1660618" y="1270842"/>
                  <a:pt x="1666365" y="1267968"/>
                </a:cubicBezTo>
                <a:cubicBezTo>
                  <a:pt x="1685235" y="1258533"/>
                  <a:pt x="1689708" y="1248533"/>
                  <a:pt x="1709037" y="1237488"/>
                </a:cubicBezTo>
                <a:cubicBezTo>
                  <a:pt x="1744029" y="1217493"/>
                  <a:pt x="1710858" y="1248162"/>
                  <a:pt x="1745613" y="1219200"/>
                </a:cubicBezTo>
                <a:cubicBezTo>
                  <a:pt x="1769198" y="1199546"/>
                  <a:pt x="1759229" y="1199228"/>
                  <a:pt x="1788285" y="1182624"/>
                </a:cubicBezTo>
                <a:cubicBezTo>
                  <a:pt x="1793864" y="1179436"/>
                  <a:pt x="1800477" y="1178560"/>
                  <a:pt x="1806573" y="1176528"/>
                </a:cubicBezTo>
                <a:cubicBezTo>
                  <a:pt x="1828925" y="1143000"/>
                  <a:pt x="1806573" y="1171448"/>
                  <a:pt x="1837053" y="1146048"/>
                </a:cubicBezTo>
                <a:cubicBezTo>
                  <a:pt x="1883990" y="1106934"/>
                  <a:pt x="1828223" y="1145838"/>
                  <a:pt x="1873629" y="1115568"/>
                </a:cubicBezTo>
                <a:cubicBezTo>
                  <a:pt x="1877693" y="1109472"/>
                  <a:pt x="1880640" y="1102461"/>
                  <a:pt x="1885821" y="1097280"/>
                </a:cubicBezTo>
                <a:cubicBezTo>
                  <a:pt x="1893005" y="1090096"/>
                  <a:pt x="1901882" y="1084818"/>
                  <a:pt x="1910205" y="1078992"/>
                </a:cubicBezTo>
                <a:cubicBezTo>
                  <a:pt x="1922209" y="1070589"/>
                  <a:pt x="1936420" y="1064969"/>
                  <a:pt x="1946781" y="1054608"/>
                </a:cubicBezTo>
                <a:cubicBezTo>
                  <a:pt x="1952877" y="1048512"/>
                  <a:pt x="1958264" y="1041613"/>
                  <a:pt x="1965069" y="1036320"/>
                </a:cubicBezTo>
                <a:cubicBezTo>
                  <a:pt x="2000449" y="1008802"/>
                  <a:pt x="1996208" y="1021327"/>
                  <a:pt x="2019933" y="993648"/>
                </a:cubicBezTo>
                <a:cubicBezTo>
                  <a:pt x="2026545" y="985934"/>
                  <a:pt x="2032316" y="977532"/>
                  <a:pt x="2038221" y="969264"/>
                </a:cubicBezTo>
                <a:cubicBezTo>
                  <a:pt x="2042479" y="963302"/>
                  <a:pt x="2045546" y="956452"/>
                  <a:pt x="2050413" y="950976"/>
                </a:cubicBezTo>
                <a:cubicBezTo>
                  <a:pt x="2061868" y="938089"/>
                  <a:pt x="2076644" y="928194"/>
                  <a:pt x="2086989" y="914400"/>
                </a:cubicBezTo>
                <a:cubicBezTo>
                  <a:pt x="2094839" y="903933"/>
                  <a:pt x="2110338" y="884207"/>
                  <a:pt x="2117469" y="871728"/>
                </a:cubicBezTo>
                <a:cubicBezTo>
                  <a:pt x="2121978" y="863838"/>
                  <a:pt x="2125152" y="855234"/>
                  <a:pt x="2129661" y="847344"/>
                </a:cubicBezTo>
                <a:cubicBezTo>
                  <a:pt x="2155237" y="802586"/>
                  <a:pt x="2127743" y="863755"/>
                  <a:pt x="2160141" y="792480"/>
                </a:cubicBezTo>
                <a:cubicBezTo>
                  <a:pt x="2164669" y="782518"/>
                  <a:pt x="2167439" y="771787"/>
                  <a:pt x="2172333" y="762000"/>
                </a:cubicBezTo>
                <a:cubicBezTo>
                  <a:pt x="2175610" y="755447"/>
                  <a:pt x="2181248" y="750265"/>
                  <a:pt x="2184525" y="743712"/>
                </a:cubicBezTo>
                <a:cubicBezTo>
                  <a:pt x="2196388" y="719986"/>
                  <a:pt x="2184998" y="728384"/>
                  <a:pt x="2196717" y="701040"/>
                </a:cubicBezTo>
                <a:cubicBezTo>
                  <a:pt x="2232169" y="618319"/>
                  <a:pt x="2189318" y="741525"/>
                  <a:pt x="2215005" y="664464"/>
                </a:cubicBezTo>
                <a:cubicBezTo>
                  <a:pt x="2198749" y="599440"/>
                  <a:pt x="2215005" y="680720"/>
                  <a:pt x="2215005" y="615696"/>
                </a:cubicBezTo>
                <a:cubicBezTo>
                  <a:pt x="2215005" y="607318"/>
                  <a:pt x="2210941" y="599440"/>
                  <a:pt x="2208909" y="591312"/>
                </a:cubicBezTo>
                <a:cubicBezTo>
                  <a:pt x="2223525" y="547464"/>
                  <a:pt x="2208909" y="602221"/>
                  <a:pt x="2208909" y="548640"/>
                </a:cubicBezTo>
                <a:cubicBezTo>
                  <a:pt x="2208909" y="542214"/>
                  <a:pt x="2215005" y="536778"/>
                  <a:pt x="2215005" y="530352"/>
                </a:cubicBezTo>
                <a:cubicBezTo>
                  <a:pt x="2215005" y="528320"/>
                  <a:pt x="2210941" y="530352"/>
                  <a:pt x="2208909" y="530352"/>
                </a:cubicBezTo>
              </a:path>
            </a:pathLst>
          </a:custGeom>
          <a:noFill/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ihandform: Form 11"/>
          <p:cNvSpPr/>
          <p:nvPr/>
        </p:nvSpPr>
        <p:spPr>
          <a:xfrm>
            <a:off x="920553" y="4365104"/>
            <a:ext cx="2880320" cy="1584176"/>
          </a:xfrm>
          <a:custGeom>
            <a:avLst/>
            <a:gdLst>
              <a:gd name="connsiteX0" fmla="*/ 36576 w 2207981"/>
              <a:gd name="connsiteY0" fmla="*/ 0 h 1645920"/>
              <a:gd name="connsiteX1" fmla="*/ 24384 w 2207981"/>
              <a:gd name="connsiteY1" fmla="*/ 103632 h 1645920"/>
              <a:gd name="connsiteX2" fmla="*/ 12192 w 2207981"/>
              <a:gd name="connsiteY2" fmla="*/ 256032 h 1645920"/>
              <a:gd name="connsiteX3" fmla="*/ 0 w 2207981"/>
              <a:gd name="connsiteY3" fmla="*/ 426720 h 1645920"/>
              <a:gd name="connsiteX4" fmla="*/ 6096 w 2207981"/>
              <a:gd name="connsiteY4" fmla="*/ 749808 h 1645920"/>
              <a:gd name="connsiteX5" fmla="*/ 24384 w 2207981"/>
              <a:gd name="connsiteY5" fmla="*/ 926592 h 1645920"/>
              <a:gd name="connsiteX6" fmla="*/ 30480 w 2207981"/>
              <a:gd name="connsiteY6" fmla="*/ 1011936 h 1645920"/>
              <a:gd name="connsiteX7" fmla="*/ 36576 w 2207981"/>
              <a:gd name="connsiteY7" fmla="*/ 1054608 h 1645920"/>
              <a:gd name="connsiteX8" fmla="*/ 48768 w 2207981"/>
              <a:gd name="connsiteY8" fmla="*/ 1152144 h 1645920"/>
              <a:gd name="connsiteX9" fmla="*/ 67056 w 2207981"/>
              <a:gd name="connsiteY9" fmla="*/ 1225296 h 1645920"/>
              <a:gd name="connsiteX10" fmla="*/ 73152 w 2207981"/>
              <a:gd name="connsiteY10" fmla="*/ 1255776 h 1645920"/>
              <a:gd name="connsiteX11" fmla="*/ 85344 w 2207981"/>
              <a:gd name="connsiteY11" fmla="*/ 1274064 h 1645920"/>
              <a:gd name="connsiteX12" fmla="*/ 109728 w 2207981"/>
              <a:gd name="connsiteY12" fmla="*/ 1322832 h 1645920"/>
              <a:gd name="connsiteX13" fmla="*/ 121920 w 2207981"/>
              <a:gd name="connsiteY13" fmla="*/ 1341120 h 1645920"/>
              <a:gd name="connsiteX14" fmla="*/ 201168 w 2207981"/>
              <a:gd name="connsiteY14" fmla="*/ 1463040 h 1645920"/>
              <a:gd name="connsiteX15" fmla="*/ 292608 w 2207981"/>
              <a:gd name="connsiteY15" fmla="*/ 1536192 h 1645920"/>
              <a:gd name="connsiteX16" fmla="*/ 365760 w 2207981"/>
              <a:gd name="connsiteY16" fmla="*/ 1566672 h 1645920"/>
              <a:gd name="connsiteX17" fmla="*/ 384048 w 2207981"/>
              <a:gd name="connsiteY17" fmla="*/ 1578864 h 1645920"/>
              <a:gd name="connsiteX18" fmla="*/ 420624 w 2207981"/>
              <a:gd name="connsiteY18" fmla="*/ 1584960 h 1645920"/>
              <a:gd name="connsiteX19" fmla="*/ 451104 w 2207981"/>
              <a:gd name="connsiteY19" fmla="*/ 1591056 h 1645920"/>
              <a:gd name="connsiteX20" fmla="*/ 548640 w 2207981"/>
              <a:gd name="connsiteY20" fmla="*/ 1615440 h 1645920"/>
              <a:gd name="connsiteX21" fmla="*/ 615696 w 2207981"/>
              <a:gd name="connsiteY21" fmla="*/ 1621536 h 1645920"/>
              <a:gd name="connsiteX22" fmla="*/ 658368 w 2207981"/>
              <a:gd name="connsiteY22" fmla="*/ 1633728 h 1645920"/>
              <a:gd name="connsiteX23" fmla="*/ 774192 w 2207981"/>
              <a:gd name="connsiteY23" fmla="*/ 1639824 h 1645920"/>
              <a:gd name="connsiteX24" fmla="*/ 816864 w 2207981"/>
              <a:gd name="connsiteY24" fmla="*/ 1645920 h 1645920"/>
              <a:gd name="connsiteX25" fmla="*/ 1274064 w 2207981"/>
              <a:gd name="connsiteY25" fmla="*/ 1627632 h 1645920"/>
              <a:gd name="connsiteX26" fmla="*/ 1298448 w 2207981"/>
              <a:gd name="connsiteY26" fmla="*/ 1621536 h 1645920"/>
              <a:gd name="connsiteX27" fmla="*/ 1475232 w 2207981"/>
              <a:gd name="connsiteY27" fmla="*/ 1572768 h 1645920"/>
              <a:gd name="connsiteX28" fmla="*/ 1499616 w 2207981"/>
              <a:gd name="connsiteY28" fmla="*/ 1566672 h 1645920"/>
              <a:gd name="connsiteX29" fmla="*/ 1560576 w 2207981"/>
              <a:gd name="connsiteY29" fmla="*/ 1548384 h 1645920"/>
              <a:gd name="connsiteX30" fmla="*/ 1670304 w 2207981"/>
              <a:gd name="connsiteY30" fmla="*/ 1511808 h 1645920"/>
              <a:gd name="connsiteX31" fmla="*/ 1706880 w 2207981"/>
              <a:gd name="connsiteY31" fmla="*/ 1505712 h 1645920"/>
              <a:gd name="connsiteX32" fmla="*/ 1773936 w 2207981"/>
              <a:gd name="connsiteY32" fmla="*/ 1475232 h 1645920"/>
              <a:gd name="connsiteX33" fmla="*/ 1798320 w 2207981"/>
              <a:gd name="connsiteY33" fmla="*/ 1469136 h 1645920"/>
              <a:gd name="connsiteX34" fmla="*/ 1889760 w 2207981"/>
              <a:gd name="connsiteY34" fmla="*/ 1432560 h 1645920"/>
              <a:gd name="connsiteX35" fmla="*/ 1950720 w 2207981"/>
              <a:gd name="connsiteY35" fmla="*/ 1402080 h 1645920"/>
              <a:gd name="connsiteX36" fmla="*/ 1969008 w 2207981"/>
              <a:gd name="connsiteY36" fmla="*/ 1395984 h 1645920"/>
              <a:gd name="connsiteX37" fmla="*/ 1975104 w 2207981"/>
              <a:gd name="connsiteY37" fmla="*/ 1377696 h 1645920"/>
              <a:gd name="connsiteX38" fmla="*/ 2005584 w 2207981"/>
              <a:gd name="connsiteY38" fmla="*/ 1341120 h 1645920"/>
              <a:gd name="connsiteX39" fmla="*/ 2017776 w 2207981"/>
              <a:gd name="connsiteY39" fmla="*/ 1304544 h 1645920"/>
              <a:gd name="connsiteX40" fmla="*/ 2036064 w 2207981"/>
              <a:gd name="connsiteY40" fmla="*/ 1255776 h 1645920"/>
              <a:gd name="connsiteX41" fmla="*/ 2048256 w 2207981"/>
              <a:gd name="connsiteY41" fmla="*/ 1194816 h 1645920"/>
              <a:gd name="connsiteX42" fmla="*/ 2060448 w 2207981"/>
              <a:gd name="connsiteY42" fmla="*/ 1158240 h 1645920"/>
              <a:gd name="connsiteX43" fmla="*/ 2072640 w 2207981"/>
              <a:gd name="connsiteY43" fmla="*/ 981456 h 1645920"/>
              <a:gd name="connsiteX44" fmla="*/ 2078736 w 2207981"/>
              <a:gd name="connsiteY44" fmla="*/ 963168 h 1645920"/>
              <a:gd name="connsiteX45" fmla="*/ 2090928 w 2207981"/>
              <a:gd name="connsiteY45" fmla="*/ 835152 h 1645920"/>
              <a:gd name="connsiteX46" fmla="*/ 2103120 w 2207981"/>
              <a:gd name="connsiteY46" fmla="*/ 810768 h 1645920"/>
              <a:gd name="connsiteX47" fmla="*/ 2109216 w 2207981"/>
              <a:gd name="connsiteY47" fmla="*/ 755904 h 1645920"/>
              <a:gd name="connsiteX48" fmla="*/ 2121408 w 2207981"/>
              <a:gd name="connsiteY48" fmla="*/ 701040 h 1645920"/>
              <a:gd name="connsiteX49" fmla="*/ 2127504 w 2207981"/>
              <a:gd name="connsiteY49" fmla="*/ 664464 h 1645920"/>
              <a:gd name="connsiteX50" fmla="*/ 2133600 w 2207981"/>
              <a:gd name="connsiteY50" fmla="*/ 646176 h 1645920"/>
              <a:gd name="connsiteX51" fmla="*/ 2145792 w 2207981"/>
              <a:gd name="connsiteY51" fmla="*/ 597408 h 1645920"/>
              <a:gd name="connsiteX52" fmla="*/ 2164080 w 2207981"/>
              <a:gd name="connsiteY52" fmla="*/ 536448 h 1645920"/>
              <a:gd name="connsiteX53" fmla="*/ 2170176 w 2207981"/>
              <a:gd name="connsiteY53" fmla="*/ 518160 h 1645920"/>
              <a:gd name="connsiteX54" fmla="*/ 2176272 w 2207981"/>
              <a:gd name="connsiteY54" fmla="*/ 487680 h 1645920"/>
              <a:gd name="connsiteX55" fmla="*/ 2188464 w 2207981"/>
              <a:gd name="connsiteY55" fmla="*/ 451104 h 1645920"/>
              <a:gd name="connsiteX56" fmla="*/ 2200656 w 2207981"/>
              <a:gd name="connsiteY56" fmla="*/ 402336 h 1645920"/>
              <a:gd name="connsiteX57" fmla="*/ 2200656 w 2207981"/>
              <a:gd name="connsiteY57" fmla="*/ 371856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07981" h="1645920">
                <a:moveTo>
                  <a:pt x="36576" y="0"/>
                </a:moveTo>
                <a:cubicBezTo>
                  <a:pt x="27452" y="54741"/>
                  <a:pt x="30397" y="31482"/>
                  <a:pt x="24384" y="103632"/>
                </a:cubicBezTo>
                <a:cubicBezTo>
                  <a:pt x="20152" y="154418"/>
                  <a:pt x="16027" y="205214"/>
                  <a:pt x="12192" y="256032"/>
                </a:cubicBezTo>
                <a:cubicBezTo>
                  <a:pt x="7899" y="312911"/>
                  <a:pt x="0" y="426720"/>
                  <a:pt x="0" y="426720"/>
                </a:cubicBezTo>
                <a:cubicBezTo>
                  <a:pt x="2032" y="534416"/>
                  <a:pt x="3225" y="642131"/>
                  <a:pt x="6096" y="749808"/>
                </a:cubicBezTo>
                <a:cubicBezTo>
                  <a:pt x="9778" y="887899"/>
                  <a:pt x="918" y="844461"/>
                  <a:pt x="24384" y="926592"/>
                </a:cubicBezTo>
                <a:cubicBezTo>
                  <a:pt x="26416" y="955040"/>
                  <a:pt x="27776" y="983544"/>
                  <a:pt x="30480" y="1011936"/>
                </a:cubicBezTo>
                <a:cubicBezTo>
                  <a:pt x="31842" y="1026240"/>
                  <a:pt x="34718" y="1040360"/>
                  <a:pt x="36576" y="1054608"/>
                </a:cubicBezTo>
                <a:cubicBezTo>
                  <a:pt x="40814" y="1087098"/>
                  <a:pt x="43591" y="1119790"/>
                  <a:pt x="48768" y="1152144"/>
                </a:cubicBezTo>
                <a:cubicBezTo>
                  <a:pt x="67363" y="1268360"/>
                  <a:pt x="53318" y="1170343"/>
                  <a:pt x="67056" y="1225296"/>
                </a:cubicBezTo>
                <a:cubicBezTo>
                  <a:pt x="69569" y="1235348"/>
                  <a:pt x="69514" y="1246074"/>
                  <a:pt x="73152" y="1255776"/>
                </a:cubicBezTo>
                <a:cubicBezTo>
                  <a:pt x="75724" y="1262636"/>
                  <a:pt x="81836" y="1267632"/>
                  <a:pt x="85344" y="1274064"/>
                </a:cubicBezTo>
                <a:cubicBezTo>
                  <a:pt x="94047" y="1290020"/>
                  <a:pt x="101025" y="1306876"/>
                  <a:pt x="109728" y="1322832"/>
                </a:cubicBezTo>
                <a:cubicBezTo>
                  <a:pt x="113236" y="1329264"/>
                  <a:pt x="118362" y="1334716"/>
                  <a:pt x="121920" y="1341120"/>
                </a:cubicBezTo>
                <a:cubicBezTo>
                  <a:pt x="146512" y="1385386"/>
                  <a:pt x="156215" y="1427077"/>
                  <a:pt x="201168" y="1463040"/>
                </a:cubicBezTo>
                <a:cubicBezTo>
                  <a:pt x="231648" y="1487424"/>
                  <a:pt x="257695" y="1518736"/>
                  <a:pt x="292608" y="1536192"/>
                </a:cubicBezTo>
                <a:cubicBezTo>
                  <a:pt x="384986" y="1582381"/>
                  <a:pt x="208249" y="1495076"/>
                  <a:pt x="365760" y="1566672"/>
                </a:cubicBezTo>
                <a:cubicBezTo>
                  <a:pt x="372430" y="1569704"/>
                  <a:pt x="377097" y="1576547"/>
                  <a:pt x="384048" y="1578864"/>
                </a:cubicBezTo>
                <a:cubicBezTo>
                  <a:pt x="395774" y="1582773"/>
                  <a:pt x="408463" y="1582749"/>
                  <a:pt x="420624" y="1584960"/>
                </a:cubicBezTo>
                <a:cubicBezTo>
                  <a:pt x="430818" y="1586813"/>
                  <a:pt x="441052" y="1588543"/>
                  <a:pt x="451104" y="1591056"/>
                </a:cubicBezTo>
                <a:cubicBezTo>
                  <a:pt x="470792" y="1595978"/>
                  <a:pt x="521095" y="1611997"/>
                  <a:pt x="548640" y="1615440"/>
                </a:cubicBezTo>
                <a:cubicBezTo>
                  <a:pt x="570911" y="1618224"/>
                  <a:pt x="593344" y="1619504"/>
                  <a:pt x="615696" y="1621536"/>
                </a:cubicBezTo>
                <a:cubicBezTo>
                  <a:pt x="629920" y="1625600"/>
                  <a:pt x="643672" y="1632032"/>
                  <a:pt x="658368" y="1633728"/>
                </a:cubicBezTo>
                <a:cubicBezTo>
                  <a:pt x="696775" y="1638160"/>
                  <a:pt x="735644" y="1636859"/>
                  <a:pt x="774192" y="1639824"/>
                </a:cubicBezTo>
                <a:cubicBezTo>
                  <a:pt x="788518" y="1640926"/>
                  <a:pt x="802640" y="1643888"/>
                  <a:pt x="816864" y="1645920"/>
                </a:cubicBezTo>
                <a:cubicBezTo>
                  <a:pt x="1030468" y="1641648"/>
                  <a:pt x="1091654" y="1646502"/>
                  <a:pt x="1274064" y="1627632"/>
                </a:cubicBezTo>
                <a:cubicBezTo>
                  <a:pt x="1282398" y="1626770"/>
                  <a:pt x="1290269" y="1623353"/>
                  <a:pt x="1298448" y="1621536"/>
                </a:cubicBezTo>
                <a:cubicBezTo>
                  <a:pt x="1445323" y="1588897"/>
                  <a:pt x="1322934" y="1620862"/>
                  <a:pt x="1475232" y="1572768"/>
                </a:cubicBezTo>
                <a:cubicBezTo>
                  <a:pt x="1483221" y="1570245"/>
                  <a:pt x="1491560" y="1568974"/>
                  <a:pt x="1499616" y="1566672"/>
                </a:cubicBezTo>
                <a:cubicBezTo>
                  <a:pt x="1520014" y="1560844"/>
                  <a:pt x="1540450" y="1555093"/>
                  <a:pt x="1560576" y="1548384"/>
                </a:cubicBezTo>
                <a:cubicBezTo>
                  <a:pt x="1597866" y="1535954"/>
                  <a:pt x="1632130" y="1519443"/>
                  <a:pt x="1670304" y="1511808"/>
                </a:cubicBezTo>
                <a:cubicBezTo>
                  <a:pt x="1682424" y="1509384"/>
                  <a:pt x="1694688" y="1507744"/>
                  <a:pt x="1706880" y="1505712"/>
                </a:cubicBezTo>
                <a:cubicBezTo>
                  <a:pt x="1730838" y="1493733"/>
                  <a:pt x="1747209" y="1484951"/>
                  <a:pt x="1773936" y="1475232"/>
                </a:cubicBezTo>
                <a:cubicBezTo>
                  <a:pt x="1781810" y="1472369"/>
                  <a:pt x="1790372" y="1471785"/>
                  <a:pt x="1798320" y="1469136"/>
                </a:cubicBezTo>
                <a:cubicBezTo>
                  <a:pt x="1814850" y="1463626"/>
                  <a:pt x="1866671" y="1446991"/>
                  <a:pt x="1889760" y="1432560"/>
                </a:cubicBezTo>
                <a:cubicBezTo>
                  <a:pt x="1939282" y="1401609"/>
                  <a:pt x="1885713" y="1423749"/>
                  <a:pt x="1950720" y="1402080"/>
                </a:cubicBezTo>
                <a:lnTo>
                  <a:pt x="1969008" y="1395984"/>
                </a:lnTo>
                <a:cubicBezTo>
                  <a:pt x="1971040" y="1389888"/>
                  <a:pt x="1971540" y="1383043"/>
                  <a:pt x="1975104" y="1377696"/>
                </a:cubicBezTo>
                <a:cubicBezTo>
                  <a:pt x="1994245" y="1348985"/>
                  <a:pt x="1992288" y="1371037"/>
                  <a:pt x="2005584" y="1341120"/>
                </a:cubicBezTo>
                <a:cubicBezTo>
                  <a:pt x="2010803" y="1329376"/>
                  <a:pt x="2013264" y="1316577"/>
                  <a:pt x="2017776" y="1304544"/>
                </a:cubicBezTo>
                <a:cubicBezTo>
                  <a:pt x="2023872" y="1288288"/>
                  <a:pt x="2031417" y="1272504"/>
                  <a:pt x="2036064" y="1255776"/>
                </a:cubicBezTo>
                <a:cubicBezTo>
                  <a:pt x="2041610" y="1235810"/>
                  <a:pt x="2041703" y="1214475"/>
                  <a:pt x="2048256" y="1194816"/>
                </a:cubicBezTo>
                <a:lnTo>
                  <a:pt x="2060448" y="1158240"/>
                </a:lnTo>
                <a:cubicBezTo>
                  <a:pt x="2063285" y="1090158"/>
                  <a:pt x="2057755" y="1040996"/>
                  <a:pt x="2072640" y="981456"/>
                </a:cubicBezTo>
                <a:cubicBezTo>
                  <a:pt x="2074198" y="975222"/>
                  <a:pt x="2076704" y="969264"/>
                  <a:pt x="2078736" y="963168"/>
                </a:cubicBezTo>
                <a:cubicBezTo>
                  <a:pt x="2080899" y="924227"/>
                  <a:pt x="2074000" y="874650"/>
                  <a:pt x="2090928" y="835152"/>
                </a:cubicBezTo>
                <a:cubicBezTo>
                  <a:pt x="2094508" y="826799"/>
                  <a:pt x="2099056" y="818896"/>
                  <a:pt x="2103120" y="810768"/>
                </a:cubicBezTo>
                <a:cubicBezTo>
                  <a:pt x="2105152" y="792480"/>
                  <a:pt x="2106614" y="774120"/>
                  <a:pt x="2109216" y="755904"/>
                </a:cubicBezTo>
                <a:cubicBezTo>
                  <a:pt x="2114539" y="718641"/>
                  <a:pt x="2114752" y="734318"/>
                  <a:pt x="2121408" y="701040"/>
                </a:cubicBezTo>
                <a:cubicBezTo>
                  <a:pt x="2123832" y="688920"/>
                  <a:pt x="2124823" y="676530"/>
                  <a:pt x="2127504" y="664464"/>
                </a:cubicBezTo>
                <a:cubicBezTo>
                  <a:pt x="2128898" y="658191"/>
                  <a:pt x="2131909" y="652375"/>
                  <a:pt x="2133600" y="646176"/>
                </a:cubicBezTo>
                <a:cubicBezTo>
                  <a:pt x="2138009" y="630010"/>
                  <a:pt x="2140493" y="613304"/>
                  <a:pt x="2145792" y="597408"/>
                </a:cubicBezTo>
                <a:cubicBezTo>
                  <a:pt x="2159597" y="555992"/>
                  <a:pt x="2143144" y="606234"/>
                  <a:pt x="2164080" y="536448"/>
                </a:cubicBezTo>
                <a:cubicBezTo>
                  <a:pt x="2165926" y="530293"/>
                  <a:pt x="2168618" y="524394"/>
                  <a:pt x="2170176" y="518160"/>
                </a:cubicBezTo>
                <a:cubicBezTo>
                  <a:pt x="2172689" y="508108"/>
                  <a:pt x="2173546" y="497676"/>
                  <a:pt x="2176272" y="487680"/>
                </a:cubicBezTo>
                <a:cubicBezTo>
                  <a:pt x="2179653" y="475281"/>
                  <a:pt x="2185944" y="463706"/>
                  <a:pt x="2188464" y="451104"/>
                </a:cubicBezTo>
                <a:cubicBezTo>
                  <a:pt x="2200858" y="389135"/>
                  <a:pt x="2188159" y="446074"/>
                  <a:pt x="2200656" y="402336"/>
                </a:cubicBezTo>
                <a:cubicBezTo>
                  <a:pt x="2208204" y="375919"/>
                  <a:pt x="2212417" y="383617"/>
                  <a:pt x="2200656" y="371856"/>
                </a:cubicBezTo>
              </a:path>
            </a:pathLst>
          </a:custGeom>
          <a:noFill/>
          <a:ln w="730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4F9F"/>
                </a:solidFill>
              </a:rPr>
              <a:t>				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4F9F"/>
                </a:solidFill>
              </a:rPr>
              <a:t>					</a:t>
            </a:r>
            <a:r>
              <a:rPr lang="en-GB" dirty="0">
                <a:solidFill>
                  <a:srgbClr val="004F9F"/>
                </a:solidFill>
              </a:rPr>
              <a:t>One </a:t>
            </a:r>
            <a:r>
              <a:rPr lang="en-GB" dirty="0" err="1">
                <a:solidFill>
                  <a:srgbClr val="004F9F"/>
                </a:solidFill>
              </a:rPr>
              <a:t>Infiniband</a:t>
            </a:r>
            <a:r>
              <a:rPr lang="en-GB" dirty="0">
                <a:solidFill>
                  <a:srgbClr val="004F9F"/>
                </a:solidFill>
              </a:rPr>
              <a:t> connector</a:t>
            </a:r>
          </a:p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					</a:t>
            </a:r>
            <a:r>
              <a:rPr lang="en-GB" dirty="0" err="1">
                <a:solidFill>
                  <a:srgbClr val="004F9F"/>
                </a:solidFill>
              </a:rPr>
              <a:t>Kapton</a:t>
            </a:r>
            <a:r>
              <a:rPr lang="en-GB" dirty="0">
                <a:solidFill>
                  <a:srgbClr val="004F9F"/>
                </a:solidFill>
              </a:rPr>
              <a:t> + 2m </a:t>
            </a:r>
            <a:r>
              <a:rPr lang="en-GB" dirty="0" err="1">
                <a:solidFill>
                  <a:srgbClr val="004F9F"/>
                </a:solidFill>
              </a:rPr>
              <a:t>Infiniband</a:t>
            </a:r>
            <a:endParaRPr lang="en-GB" dirty="0">
              <a:solidFill>
                <a:srgbClr val="004F9F"/>
              </a:solidFill>
            </a:endParaRPr>
          </a:p>
          <a:p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Test Setup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6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224808" y="1268760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PXD9-EMCM2</a:t>
            </a:r>
          </a:p>
          <a:p>
            <a:pPr algn="ctr"/>
            <a:r>
              <a:rPr lang="en-US" dirty="0"/>
              <a:t>W29-OB1</a:t>
            </a:r>
          </a:p>
        </p:txBody>
      </p:sp>
      <p:sp>
        <p:nvSpPr>
          <p:cNvPr id="10" name="Rechteck 9"/>
          <p:cNvSpPr/>
          <p:nvPr/>
        </p:nvSpPr>
        <p:spPr>
          <a:xfrm>
            <a:off x="3538724" y="2780928"/>
            <a:ext cx="207640" cy="1698982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Kapton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383136" y="4281144"/>
            <a:ext cx="547440" cy="57606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13" name="Rechteck 12"/>
          <p:cNvSpPr/>
          <p:nvPr/>
        </p:nvSpPr>
        <p:spPr>
          <a:xfrm>
            <a:off x="800920" y="4306298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1239064" y="4221088"/>
            <a:ext cx="144016" cy="2028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1810042" y="5960313"/>
            <a:ext cx="1050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2m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2124411" y="5384249"/>
            <a:ext cx="727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Ethernet</a:t>
            </a:r>
          </a:p>
        </p:txBody>
      </p:sp>
      <p:pic>
        <p:nvPicPr>
          <p:cNvPr id="19" name="Grafik 18" descr="Ein Bild, das Ding enthält.&#10;&#10;Mit hoher Zuverlässigkeit generierte Beschreibu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1268760"/>
            <a:ext cx="2232248" cy="3968441"/>
          </a:xfrm>
          <a:prstGeom prst="rect">
            <a:avLst/>
          </a:prstGeom>
          <a:ln w="34925">
            <a:solidFill>
              <a:srgbClr val="004F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 descr="Ein Bild, das drinnen, Ding, Badezimmer, Wan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20868" r="23403" b="17197"/>
          <a:stretch/>
        </p:blipFill>
        <p:spPr>
          <a:xfrm>
            <a:off x="7473280" y="1975818"/>
            <a:ext cx="1516407" cy="3253382"/>
          </a:xfrm>
          <a:prstGeom prst="rect">
            <a:avLst/>
          </a:prstGeom>
          <a:ln w="38100">
            <a:solidFill>
              <a:srgbClr val="004F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01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704528" y="2708920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DHE</a:t>
            </a:r>
          </a:p>
        </p:txBody>
      </p:sp>
      <p:sp>
        <p:nvSpPr>
          <p:cNvPr id="14" name="Freihandform: Form 13"/>
          <p:cNvSpPr/>
          <p:nvPr/>
        </p:nvSpPr>
        <p:spPr>
          <a:xfrm>
            <a:off x="1290195" y="4273296"/>
            <a:ext cx="2215405" cy="1426464"/>
          </a:xfrm>
          <a:custGeom>
            <a:avLst/>
            <a:gdLst>
              <a:gd name="connsiteX0" fmla="*/ 87501 w 2215405"/>
              <a:gd name="connsiteY0" fmla="*/ 0 h 1426464"/>
              <a:gd name="connsiteX1" fmla="*/ 57021 w 2215405"/>
              <a:gd name="connsiteY1" fmla="*/ 48768 h 1426464"/>
              <a:gd name="connsiteX2" fmla="*/ 38733 w 2215405"/>
              <a:gd name="connsiteY2" fmla="*/ 91440 h 1426464"/>
              <a:gd name="connsiteX3" fmla="*/ 20445 w 2215405"/>
              <a:gd name="connsiteY3" fmla="*/ 164592 h 1426464"/>
              <a:gd name="connsiteX4" fmla="*/ 8253 w 2215405"/>
              <a:gd name="connsiteY4" fmla="*/ 231648 h 1426464"/>
              <a:gd name="connsiteX5" fmla="*/ 8253 w 2215405"/>
              <a:gd name="connsiteY5" fmla="*/ 493776 h 1426464"/>
              <a:gd name="connsiteX6" fmla="*/ 14349 w 2215405"/>
              <a:gd name="connsiteY6" fmla="*/ 512064 h 1426464"/>
              <a:gd name="connsiteX7" fmla="*/ 32637 w 2215405"/>
              <a:gd name="connsiteY7" fmla="*/ 560832 h 1426464"/>
              <a:gd name="connsiteX8" fmla="*/ 44829 w 2215405"/>
              <a:gd name="connsiteY8" fmla="*/ 603504 h 1426464"/>
              <a:gd name="connsiteX9" fmla="*/ 57021 w 2215405"/>
              <a:gd name="connsiteY9" fmla="*/ 621792 h 1426464"/>
              <a:gd name="connsiteX10" fmla="*/ 75309 w 2215405"/>
              <a:gd name="connsiteY10" fmla="*/ 658368 h 1426464"/>
              <a:gd name="connsiteX11" fmla="*/ 105789 w 2215405"/>
              <a:gd name="connsiteY11" fmla="*/ 707136 h 1426464"/>
              <a:gd name="connsiteX12" fmla="*/ 111885 w 2215405"/>
              <a:gd name="connsiteY12" fmla="*/ 725424 h 1426464"/>
              <a:gd name="connsiteX13" fmla="*/ 166749 w 2215405"/>
              <a:gd name="connsiteY13" fmla="*/ 804672 h 1426464"/>
              <a:gd name="connsiteX14" fmla="*/ 197229 w 2215405"/>
              <a:gd name="connsiteY14" fmla="*/ 859536 h 1426464"/>
              <a:gd name="connsiteX15" fmla="*/ 215517 w 2215405"/>
              <a:gd name="connsiteY15" fmla="*/ 877824 h 1426464"/>
              <a:gd name="connsiteX16" fmla="*/ 239901 w 2215405"/>
              <a:gd name="connsiteY16" fmla="*/ 908304 h 1426464"/>
              <a:gd name="connsiteX17" fmla="*/ 276477 w 2215405"/>
              <a:gd name="connsiteY17" fmla="*/ 957072 h 1426464"/>
              <a:gd name="connsiteX18" fmla="*/ 306957 w 2215405"/>
              <a:gd name="connsiteY18" fmla="*/ 987552 h 1426464"/>
              <a:gd name="connsiteX19" fmla="*/ 319149 w 2215405"/>
              <a:gd name="connsiteY19" fmla="*/ 1005840 h 1426464"/>
              <a:gd name="connsiteX20" fmla="*/ 398397 w 2215405"/>
              <a:gd name="connsiteY20" fmla="*/ 1085088 h 1426464"/>
              <a:gd name="connsiteX21" fmla="*/ 502029 w 2215405"/>
              <a:gd name="connsiteY21" fmla="*/ 1182624 h 1426464"/>
              <a:gd name="connsiteX22" fmla="*/ 556893 w 2215405"/>
              <a:gd name="connsiteY22" fmla="*/ 1219200 h 1426464"/>
              <a:gd name="connsiteX23" fmla="*/ 660525 w 2215405"/>
              <a:gd name="connsiteY23" fmla="*/ 1292352 h 1426464"/>
              <a:gd name="connsiteX24" fmla="*/ 764157 w 2215405"/>
              <a:gd name="connsiteY24" fmla="*/ 1347216 h 1426464"/>
              <a:gd name="connsiteX25" fmla="*/ 819021 w 2215405"/>
              <a:gd name="connsiteY25" fmla="*/ 1365504 h 1426464"/>
              <a:gd name="connsiteX26" fmla="*/ 953133 w 2215405"/>
              <a:gd name="connsiteY26" fmla="*/ 1395984 h 1426464"/>
              <a:gd name="connsiteX27" fmla="*/ 977517 w 2215405"/>
              <a:gd name="connsiteY27" fmla="*/ 1402080 h 1426464"/>
              <a:gd name="connsiteX28" fmla="*/ 1020189 w 2215405"/>
              <a:gd name="connsiteY28" fmla="*/ 1414272 h 1426464"/>
              <a:gd name="connsiteX29" fmla="*/ 1129917 w 2215405"/>
              <a:gd name="connsiteY29" fmla="*/ 1426464 h 1426464"/>
              <a:gd name="connsiteX30" fmla="*/ 1337181 w 2215405"/>
              <a:gd name="connsiteY30" fmla="*/ 1420368 h 1426464"/>
              <a:gd name="connsiteX31" fmla="*/ 1367661 w 2215405"/>
              <a:gd name="connsiteY31" fmla="*/ 1414272 h 1426464"/>
              <a:gd name="connsiteX32" fmla="*/ 1410333 w 2215405"/>
              <a:gd name="connsiteY32" fmla="*/ 1395984 h 1426464"/>
              <a:gd name="connsiteX33" fmla="*/ 1459101 w 2215405"/>
              <a:gd name="connsiteY33" fmla="*/ 1377696 h 1426464"/>
              <a:gd name="connsiteX34" fmla="*/ 1568829 w 2215405"/>
              <a:gd name="connsiteY34" fmla="*/ 1316736 h 1426464"/>
              <a:gd name="connsiteX35" fmla="*/ 1587117 w 2215405"/>
              <a:gd name="connsiteY35" fmla="*/ 1310640 h 1426464"/>
              <a:gd name="connsiteX36" fmla="*/ 1605405 w 2215405"/>
              <a:gd name="connsiteY36" fmla="*/ 1298448 h 1426464"/>
              <a:gd name="connsiteX37" fmla="*/ 1629789 w 2215405"/>
              <a:gd name="connsiteY37" fmla="*/ 1286256 h 1426464"/>
              <a:gd name="connsiteX38" fmla="*/ 1648077 w 2215405"/>
              <a:gd name="connsiteY38" fmla="*/ 1274064 h 1426464"/>
              <a:gd name="connsiteX39" fmla="*/ 1666365 w 2215405"/>
              <a:gd name="connsiteY39" fmla="*/ 1267968 h 1426464"/>
              <a:gd name="connsiteX40" fmla="*/ 1709037 w 2215405"/>
              <a:gd name="connsiteY40" fmla="*/ 1237488 h 1426464"/>
              <a:gd name="connsiteX41" fmla="*/ 1745613 w 2215405"/>
              <a:gd name="connsiteY41" fmla="*/ 1219200 h 1426464"/>
              <a:gd name="connsiteX42" fmla="*/ 1788285 w 2215405"/>
              <a:gd name="connsiteY42" fmla="*/ 1182624 h 1426464"/>
              <a:gd name="connsiteX43" fmla="*/ 1806573 w 2215405"/>
              <a:gd name="connsiteY43" fmla="*/ 1176528 h 1426464"/>
              <a:gd name="connsiteX44" fmla="*/ 1837053 w 2215405"/>
              <a:gd name="connsiteY44" fmla="*/ 1146048 h 1426464"/>
              <a:gd name="connsiteX45" fmla="*/ 1873629 w 2215405"/>
              <a:gd name="connsiteY45" fmla="*/ 1115568 h 1426464"/>
              <a:gd name="connsiteX46" fmla="*/ 1885821 w 2215405"/>
              <a:gd name="connsiteY46" fmla="*/ 1097280 h 1426464"/>
              <a:gd name="connsiteX47" fmla="*/ 1910205 w 2215405"/>
              <a:gd name="connsiteY47" fmla="*/ 1078992 h 1426464"/>
              <a:gd name="connsiteX48" fmla="*/ 1946781 w 2215405"/>
              <a:gd name="connsiteY48" fmla="*/ 1054608 h 1426464"/>
              <a:gd name="connsiteX49" fmla="*/ 1965069 w 2215405"/>
              <a:gd name="connsiteY49" fmla="*/ 1036320 h 1426464"/>
              <a:gd name="connsiteX50" fmla="*/ 2019933 w 2215405"/>
              <a:gd name="connsiteY50" fmla="*/ 993648 h 1426464"/>
              <a:gd name="connsiteX51" fmla="*/ 2038221 w 2215405"/>
              <a:gd name="connsiteY51" fmla="*/ 969264 h 1426464"/>
              <a:gd name="connsiteX52" fmla="*/ 2050413 w 2215405"/>
              <a:gd name="connsiteY52" fmla="*/ 950976 h 1426464"/>
              <a:gd name="connsiteX53" fmla="*/ 2086989 w 2215405"/>
              <a:gd name="connsiteY53" fmla="*/ 914400 h 1426464"/>
              <a:gd name="connsiteX54" fmla="*/ 2117469 w 2215405"/>
              <a:gd name="connsiteY54" fmla="*/ 871728 h 1426464"/>
              <a:gd name="connsiteX55" fmla="*/ 2129661 w 2215405"/>
              <a:gd name="connsiteY55" fmla="*/ 847344 h 1426464"/>
              <a:gd name="connsiteX56" fmla="*/ 2160141 w 2215405"/>
              <a:gd name="connsiteY56" fmla="*/ 792480 h 1426464"/>
              <a:gd name="connsiteX57" fmla="*/ 2172333 w 2215405"/>
              <a:gd name="connsiteY57" fmla="*/ 762000 h 1426464"/>
              <a:gd name="connsiteX58" fmla="*/ 2184525 w 2215405"/>
              <a:gd name="connsiteY58" fmla="*/ 743712 h 1426464"/>
              <a:gd name="connsiteX59" fmla="*/ 2196717 w 2215405"/>
              <a:gd name="connsiteY59" fmla="*/ 701040 h 1426464"/>
              <a:gd name="connsiteX60" fmla="*/ 2215005 w 2215405"/>
              <a:gd name="connsiteY60" fmla="*/ 664464 h 1426464"/>
              <a:gd name="connsiteX61" fmla="*/ 2215005 w 2215405"/>
              <a:gd name="connsiteY61" fmla="*/ 615696 h 1426464"/>
              <a:gd name="connsiteX62" fmla="*/ 2208909 w 2215405"/>
              <a:gd name="connsiteY62" fmla="*/ 591312 h 1426464"/>
              <a:gd name="connsiteX63" fmla="*/ 2208909 w 2215405"/>
              <a:gd name="connsiteY63" fmla="*/ 548640 h 1426464"/>
              <a:gd name="connsiteX64" fmla="*/ 2215005 w 2215405"/>
              <a:gd name="connsiteY64" fmla="*/ 530352 h 1426464"/>
              <a:gd name="connsiteX65" fmla="*/ 2208909 w 2215405"/>
              <a:gd name="connsiteY65" fmla="*/ 530352 h 142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15405" h="1426464">
                <a:moveTo>
                  <a:pt x="87501" y="0"/>
                </a:moveTo>
                <a:cubicBezTo>
                  <a:pt x="77341" y="16256"/>
                  <a:pt x="65594" y="31622"/>
                  <a:pt x="57021" y="48768"/>
                </a:cubicBezTo>
                <a:cubicBezTo>
                  <a:pt x="17656" y="127497"/>
                  <a:pt x="83111" y="24873"/>
                  <a:pt x="38733" y="91440"/>
                </a:cubicBezTo>
                <a:cubicBezTo>
                  <a:pt x="32637" y="115824"/>
                  <a:pt x="23563" y="139652"/>
                  <a:pt x="20445" y="164592"/>
                </a:cubicBezTo>
                <a:cubicBezTo>
                  <a:pt x="13552" y="219736"/>
                  <a:pt x="19530" y="197818"/>
                  <a:pt x="8253" y="231648"/>
                </a:cubicBezTo>
                <a:cubicBezTo>
                  <a:pt x="-3423" y="348412"/>
                  <a:pt x="-2059" y="308167"/>
                  <a:pt x="8253" y="493776"/>
                </a:cubicBezTo>
                <a:cubicBezTo>
                  <a:pt x="8609" y="500192"/>
                  <a:pt x="12584" y="505885"/>
                  <a:pt x="14349" y="512064"/>
                </a:cubicBezTo>
                <a:cubicBezTo>
                  <a:pt x="39385" y="599690"/>
                  <a:pt x="-1454" y="469921"/>
                  <a:pt x="32637" y="560832"/>
                </a:cubicBezTo>
                <a:cubicBezTo>
                  <a:pt x="38497" y="576457"/>
                  <a:pt x="37460" y="588767"/>
                  <a:pt x="44829" y="603504"/>
                </a:cubicBezTo>
                <a:cubicBezTo>
                  <a:pt x="48106" y="610057"/>
                  <a:pt x="53463" y="615388"/>
                  <a:pt x="57021" y="621792"/>
                </a:cubicBezTo>
                <a:cubicBezTo>
                  <a:pt x="63641" y="633708"/>
                  <a:pt x="68689" y="646452"/>
                  <a:pt x="75309" y="658368"/>
                </a:cubicBezTo>
                <a:cubicBezTo>
                  <a:pt x="99488" y="701890"/>
                  <a:pt x="74975" y="645508"/>
                  <a:pt x="105789" y="707136"/>
                </a:cubicBezTo>
                <a:cubicBezTo>
                  <a:pt x="108663" y="712883"/>
                  <a:pt x="108479" y="719975"/>
                  <a:pt x="111885" y="725424"/>
                </a:cubicBezTo>
                <a:cubicBezTo>
                  <a:pt x="128913" y="752669"/>
                  <a:pt x="151146" y="776586"/>
                  <a:pt x="166749" y="804672"/>
                </a:cubicBezTo>
                <a:cubicBezTo>
                  <a:pt x="176909" y="822960"/>
                  <a:pt x="185624" y="842129"/>
                  <a:pt x="197229" y="859536"/>
                </a:cubicBezTo>
                <a:cubicBezTo>
                  <a:pt x="202011" y="866709"/>
                  <a:pt x="209840" y="871336"/>
                  <a:pt x="215517" y="877824"/>
                </a:cubicBezTo>
                <a:cubicBezTo>
                  <a:pt x="224085" y="887616"/>
                  <a:pt x="232094" y="897895"/>
                  <a:pt x="239901" y="908304"/>
                </a:cubicBezTo>
                <a:cubicBezTo>
                  <a:pt x="263675" y="940003"/>
                  <a:pt x="239765" y="916281"/>
                  <a:pt x="276477" y="957072"/>
                </a:cubicBezTo>
                <a:cubicBezTo>
                  <a:pt x="286089" y="967752"/>
                  <a:pt x="297495" y="976739"/>
                  <a:pt x="306957" y="987552"/>
                </a:cubicBezTo>
                <a:cubicBezTo>
                  <a:pt x="311782" y="993066"/>
                  <a:pt x="314138" y="1000495"/>
                  <a:pt x="319149" y="1005840"/>
                </a:cubicBezTo>
                <a:cubicBezTo>
                  <a:pt x="344700" y="1033094"/>
                  <a:pt x="377675" y="1054004"/>
                  <a:pt x="398397" y="1085088"/>
                </a:cubicBezTo>
                <a:cubicBezTo>
                  <a:pt x="428735" y="1130594"/>
                  <a:pt x="428327" y="1133489"/>
                  <a:pt x="502029" y="1182624"/>
                </a:cubicBezTo>
                <a:cubicBezTo>
                  <a:pt x="520317" y="1194816"/>
                  <a:pt x="539730" y="1205470"/>
                  <a:pt x="556893" y="1219200"/>
                </a:cubicBezTo>
                <a:cubicBezTo>
                  <a:pt x="645455" y="1290050"/>
                  <a:pt x="585936" y="1247598"/>
                  <a:pt x="660525" y="1292352"/>
                </a:cubicBezTo>
                <a:cubicBezTo>
                  <a:pt x="703235" y="1317978"/>
                  <a:pt x="681126" y="1319539"/>
                  <a:pt x="764157" y="1347216"/>
                </a:cubicBezTo>
                <a:cubicBezTo>
                  <a:pt x="782445" y="1353312"/>
                  <a:pt x="800319" y="1360829"/>
                  <a:pt x="819021" y="1365504"/>
                </a:cubicBezTo>
                <a:cubicBezTo>
                  <a:pt x="953810" y="1399201"/>
                  <a:pt x="833284" y="1370302"/>
                  <a:pt x="953133" y="1395984"/>
                </a:cubicBezTo>
                <a:cubicBezTo>
                  <a:pt x="961325" y="1397739"/>
                  <a:pt x="969434" y="1399876"/>
                  <a:pt x="977517" y="1402080"/>
                </a:cubicBezTo>
                <a:cubicBezTo>
                  <a:pt x="991789" y="1405972"/>
                  <a:pt x="1005582" y="1411935"/>
                  <a:pt x="1020189" y="1414272"/>
                </a:cubicBezTo>
                <a:cubicBezTo>
                  <a:pt x="1056528" y="1420086"/>
                  <a:pt x="1093341" y="1422400"/>
                  <a:pt x="1129917" y="1426464"/>
                </a:cubicBezTo>
                <a:cubicBezTo>
                  <a:pt x="1199005" y="1424432"/>
                  <a:pt x="1268154" y="1423908"/>
                  <a:pt x="1337181" y="1420368"/>
                </a:cubicBezTo>
                <a:cubicBezTo>
                  <a:pt x="1347529" y="1419837"/>
                  <a:pt x="1357831" y="1417549"/>
                  <a:pt x="1367661" y="1414272"/>
                </a:cubicBezTo>
                <a:cubicBezTo>
                  <a:pt x="1382342" y="1409378"/>
                  <a:pt x="1395965" y="1401731"/>
                  <a:pt x="1410333" y="1395984"/>
                </a:cubicBezTo>
                <a:cubicBezTo>
                  <a:pt x="1433300" y="1386797"/>
                  <a:pt x="1432365" y="1391645"/>
                  <a:pt x="1459101" y="1377696"/>
                </a:cubicBezTo>
                <a:cubicBezTo>
                  <a:pt x="1496197" y="1358342"/>
                  <a:pt x="1529135" y="1329967"/>
                  <a:pt x="1568829" y="1316736"/>
                </a:cubicBezTo>
                <a:cubicBezTo>
                  <a:pt x="1574925" y="1314704"/>
                  <a:pt x="1581370" y="1313514"/>
                  <a:pt x="1587117" y="1310640"/>
                </a:cubicBezTo>
                <a:cubicBezTo>
                  <a:pt x="1593670" y="1307363"/>
                  <a:pt x="1599044" y="1302083"/>
                  <a:pt x="1605405" y="1298448"/>
                </a:cubicBezTo>
                <a:cubicBezTo>
                  <a:pt x="1613295" y="1293939"/>
                  <a:pt x="1621899" y="1290765"/>
                  <a:pt x="1629789" y="1286256"/>
                </a:cubicBezTo>
                <a:cubicBezTo>
                  <a:pt x="1636150" y="1282621"/>
                  <a:pt x="1641524" y="1277341"/>
                  <a:pt x="1648077" y="1274064"/>
                </a:cubicBezTo>
                <a:cubicBezTo>
                  <a:pt x="1653824" y="1271190"/>
                  <a:pt x="1660618" y="1270842"/>
                  <a:pt x="1666365" y="1267968"/>
                </a:cubicBezTo>
                <a:cubicBezTo>
                  <a:pt x="1685235" y="1258533"/>
                  <a:pt x="1689708" y="1248533"/>
                  <a:pt x="1709037" y="1237488"/>
                </a:cubicBezTo>
                <a:cubicBezTo>
                  <a:pt x="1744029" y="1217493"/>
                  <a:pt x="1710858" y="1248162"/>
                  <a:pt x="1745613" y="1219200"/>
                </a:cubicBezTo>
                <a:cubicBezTo>
                  <a:pt x="1769198" y="1199546"/>
                  <a:pt x="1759229" y="1199228"/>
                  <a:pt x="1788285" y="1182624"/>
                </a:cubicBezTo>
                <a:cubicBezTo>
                  <a:pt x="1793864" y="1179436"/>
                  <a:pt x="1800477" y="1178560"/>
                  <a:pt x="1806573" y="1176528"/>
                </a:cubicBezTo>
                <a:cubicBezTo>
                  <a:pt x="1828925" y="1143000"/>
                  <a:pt x="1806573" y="1171448"/>
                  <a:pt x="1837053" y="1146048"/>
                </a:cubicBezTo>
                <a:cubicBezTo>
                  <a:pt x="1883990" y="1106934"/>
                  <a:pt x="1828223" y="1145838"/>
                  <a:pt x="1873629" y="1115568"/>
                </a:cubicBezTo>
                <a:cubicBezTo>
                  <a:pt x="1877693" y="1109472"/>
                  <a:pt x="1880640" y="1102461"/>
                  <a:pt x="1885821" y="1097280"/>
                </a:cubicBezTo>
                <a:cubicBezTo>
                  <a:pt x="1893005" y="1090096"/>
                  <a:pt x="1901882" y="1084818"/>
                  <a:pt x="1910205" y="1078992"/>
                </a:cubicBezTo>
                <a:cubicBezTo>
                  <a:pt x="1922209" y="1070589"/>
                  <a:pt x="1936420" y="1064969"/>
                  <a:pt x="1946781" y="1054608"/>
                </a:cubicBezTo>
                <a:cubicBezTo>
                  <a:pt x="1952877" y="1048512"/>
                  <a:pt x="1958264" y="1041613"/>
                  <a:pt x="1965069" y="1036320"/>
                </a:cubicBezTo>
                <a:cubicBezTo>
                  <a:pt x="2000449" y="1008802"/>
                  <a:pt x="1996208" y="1021327"/>
                  <a:pt x="2019933" y="993648"/>
                </a:cubicBezTo>
                <a:cubicBezTo>
                  <a:pt x="2026545" y="985934"/>
                  <a:pt x="2032316" y="977532"/>
                  <a:pt x="2038221" y="969264"/>
                </a:cubicBezTo>
                <a:cubicBezTo>
                  <a:pt x="2042479" y="963302"/>
                  <a:pt x="2045546" y="956452"/>
                  <a:pt x="2050413" y="950976"/>
                </a:cubicBezTo>
                <a:cubicBezTo>
                  <a:pt x="2061868" y="938089"/>
                  <a:pt x="2076644" y="928194"/>
                  <a:pt x="2086989" y="914400"/>
                </a:cubicBezTo>
                <a:cubicBezTo>
                  <a:pt x="2094839" y="903933"/>
                  <a:pt x="2110338" y="884207"/>
                  <a:pt x="2117469" y="871728"/>
                </a:cubicBezTo>
                <a:cubicBezTo>
                  <a:pt x="2121978" y="863838"/>
                  <a:pt x="2125152" y="855234"/>
                  <a:pt x="2129661" y="847344"/>
                </a:cubicBezTo>
                <a:cubicBezTo>
                  <a:pt x="2155237" y="802586"/>
                  <a:pt x="2127743" y="863755"/>
                  <a:pt x="2160141" y="792480"/>
                </a:cubicBezTo>
                <a:cubicBezTo>
                  <a:pt x="2164669" y="782518"/>
                  <a:pt x="2167439" y="771787"/>
                  <a:pt x="2172333" y="762000"/>
                </a:cubicBezTo>
                <a:cubicBezTo>
                  <a:pt x="2175610" y="755447"/>
                  <a:pt x="2181248" y="750265"/>
                  <a:pt x="2184525" y="743712"/>
                </a:cubicBezTo>
                <a:cubicBezTo>
                  <a:pt x="2196388" y="719986"/>
                  <a:pt x="2184998" y="728384"/>
                  <a:pt x="2196717" y="701040"/>
                </a:cubicBezTo>
                <a:cubicBezTo>
                  <a:pt x="2232169" y="618319"/>
                  <a:pt x="2189318" y="741525"/>
                  <a:pt x="2215005" y="664464"/>
                </a:cubicBezTo>
                <a:cubicBezTo>
                  <a:pt x="2198749" y="599440"/>
                  <a:pt x="2215005" y="680720"/>
                  <a:pt x="2215005" y="615696"/>
                </a:cubicBezTo>
                <a:cubicBezTo>
                  <a:pt x="2215005" y="607318"/>
                  <a:pt x="2210941" y="599440"/>
                  <a:pt x="2208909" y="591312"/>
                </a:cubicBezTo>
                <a:cubicBezTo>
                  <a:pt x="2223525" y="547464"/>
                  <a:pt x="2208909" y="602221"/>
                  <a:pt x="2208909" y="548640"/>
                </a:cubicBezTo>
                <a:cubicBezTo>
                  <a:pt x="2208909" y="542214"/>
                  <a:pt x="2215005" y="536778"/>
                  <a:pt x="2215005" y="530352"/>
                </a:cubicBezTo>
                <a:cubicBezTo>
                  <a:pt x="2215005" y="528320"/>
                  <a:pt x="2210941" y="530352"/>
                  <a:pt x="2208909" y="530352"/>
                </a:cubicBezTo>
              </a:path>
            </a:pathLst>
          </a:custGeom>
          <a:noFill/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ihandform: Form 11"/>
          <p:cNvSpPr/>
          <p:nvPr/>
        </p:nvSpPr>
        <p:spPr>
          <a:xfrm>
            <a:off x="920553" y="4365104"/>
            <a:ext cx="2880320" cy="1584176"/>
          </a:xfrm>
          <a:custGeom>
            <a:avLst/>
            <a:gdLst>
              <a:gd name="connsiteX0" fmla="*/ 36576 w 2207981"/>
              <a:gd name="connsiteY0" fmla="*/ 0 h 1645920"/>
              <a:gd name="connsiteX1" fmla="*/ 24384 w 2207981"/>
              <a:gd name="connsiteY1" fmla="*/ 103632 h 1645920"/>
              <a:gd name="connsiteX2" fmla="*/ 12192 w 2207981"/>
              <a:gd name="connsiteY2" fmla="*/ 256032 h 1645920"/>
              <a:gd name="connsiteX3" fmla="*/ 0 w 2207981"/>
              <a:gd name="connsiteY3" fmla="*/ 426720 h 1645920"/>
              <a:gd name="connsiteX4" fmla="*/ 6096 w 2207981"/>
              <a:gd name="connsiteY4" fmla="*/ 749808 h 1645920"/>
              <a:gd name="connsiteX5" fmla="*/ 24384 w 2207981"/>
              <a:gd name="connsiteY5" fmla="*/ 926592 h 1645920"/>
              <a:gd name="connsiteX6" fmla="*/ 30480 w 2207981"/>
              <a:gd name="connsiteY6" fmla="*/ 1011936 h 1645920"/>
              <a:gd name="connsiteX7" fmla="*/ 36576 w 2207981"/>
              <a:gd name="connsiteY7" fmla="*/ 1054608 h 1645920"/>
              <a:gd name="connsiteX8" fmla="*/ 48768 w 2207981"/>
              <a:gd name="connsiteY8" fmla="*/ 1152144 h 1645920"/>
              <a:gd name="connsiteX9" fmla="*/ 67056 w 2207981"/>
              <a:gd name="connsiteY9" fmla="*/ 1225296 h 1645920"/>
              <a:gd name="connsiteX10" fmla="*/ 73152 w 2207981"/>
              <a:gd name="connsiteY10" fmla="*/ 1255776 h 1645920"/>
              <a:gd name="connsiteX11" fmla="*/ 85344 w 2207981"/>
              <a:gd name="connsiteY11" fmla="*/ 1274064 h 1645920"/>
              <a:gd name="connsiteX12" fmla="*/ 109728 w 2207981"/>
              <a:gd name="connsiteY12" fmla="*/ 1322832 h 1645920"/>
              <a:gd name="connsiteX13" fmla="*/ 121920 w 2207981"/>
              <a:gd name="connsiteY13" fmla="*/ 1341120 h 1645920"/>
              <a:gd name="connsiteX14" fmla="*/ 201168 w 2207981"/>
              <a:gd name="connsiteY14" fmla="*/ 1463040 h 1645920"/>
              <a:gd name="connsiteX15" fmla="*/ 292608 w 2207981"/>
              <a:gd name="connsiteY15" fmla="*/ 1536192 h 1645920"/>
              <a:gd name="connsiteX16" fmla="*/ 365760 w 2207981"/>
              <a:gd name="connsiteY16" fmla="*/ 1566672 h 1645920"/>
              <a:gd name="connsiteX17" fmla="*/ 384048 w 2207981"/>
              <a:gd name="connsiteY17" fmla="*/ 1578864 h 1645920"/>
              <a:gd name="connsiteX18" fmla="*/ 420624 w 2207981"/>
              <a:gd name="connsiteY18" fmla="*/ 1584960 h 1645920"/>
              <a:gd name="connsiteX19" fmla="*/ 451104 w 2207981"/>
              <a:gd name="connsiteY19" fmla="*/ 1591056 h 1645920"/>
              <a:gd name="connsiteX20" fmla="*/ 548640 w 2207981"/>
              <a:gd name="connsiteY20" fmla="*/ 1615440 h 1645920"/>
              <a:gd name="connsiteX21" fmla="*/ 615696 w 2207981"/>
              <a:gd name="connsiteY21" fmla="*/ 1621536 h 1645920"/>
              <a:gd name="connsiteX22" fmla="*/ 658368 w 2207981"/>
              <a:gd name="connsiteY22" fmla="*/ 1633728 h 1645920"/>
              <a:gd name="connsiteX23" fmla="*/ 774192 w 2207981"/>
              <a:gd name="connsiteY23" fmla="*/ 1639824 h 1645920"/>
              <a:gd name="connsiteX24" fmla="*/ 816864 w 2207981"/>
              <a:gd name="connsiteY24" fmla="*/ 1645920 h 1645920"/>
              <a:gd name="connsiteX25" fmla="*/ 1274064 w 2207981"/>
              <a:gd name="connsiteY25" fmla="*/ 1627632 h 1645920"/>
              <a:gd name="connsiteX26" fmla="*/ 1298448 w 2207981"/>
              <a:gd name="connsiteY26" fmla="*/ 1621536 h 1645920"/>
              <a:gd name="connsiteX27" fmla="*/ 1475232 w 2207981"/>
              <a:gd name="connsiteY27" fmla="*/ 1572768 h 1645920"/>
              <a:gd name="connsiteX28" fmla="*/ 1499616 w 2207981"/>
              <a:gd name="connsiteY28" fmla="*/ 1566672 h 1645920"/>
              <a:gd name="connsiteX29" fmla="*/ 1560576 w 2207981"/>
              <a:gd name="connsiteY29" fmla="*/ 1548384 h 1645920"/>
              <a:gd name="connsiteX30" fmla="*/ 1670304 w 2207981"/>
              <a:gd name="connsiteY30" fmla="*/ 1511808 h 1645920"/>
              <a:gd name="connsiteX31" fmla="*/ 1706880 w 2207981"/>
              <a:gd name="connsiteY31" fmla="*/ 1505712 h 1645920"/>
              <a:gd name="connsiteX32" fmla="*/ 1773936 w 2207981"/>
              <a:gd name="connsiteY32" fmla="*/ 1475232 h 1645920"/>
              <a:gd name="connsiteX33" fmla="*/ 1798320 w 2207981"/>
              <a:gd name="connsiteY33" fmla="*/ 1469136 h 1645920"/>
              <a:gd name="connsiteX34" fmla="*/ 1889760 w 2207981"/>
              <a:gd name="connsiteY34" fmla="*/ 1432560 h 1645920"/>
              <a:gd name="connsiteX35" fmla="*/ 1950720 w 2207981"/>
              <a:gd name="connsiteY35" fmla="*/ 1402080 h 1645920"/>
              <a:gd name="connsiteX36" fmla="*/ 1969008 w 2207981"/>
              <a:gd name="connsiteY36" fmla="*/ 1395984 h 1645920"/>
              <a:gd name="connsiteX37" fmla="*/ 1975104 w 2207981"/>
              <a:gd name="connsiteY37" fmla="*/ 1377696 h 1645920"/>
              <a:gd name="connsiteX38" fmla="*/ 2005584 w 2207981"/>
              <a:gd name="connsiteY38" fmla="*/ 1341120 h 1645920"/>
              <a:gd name="connsiteX39" fmla="*/ 2017776 w 2207981"/>
              <a:gd name="connsiteY39" fmla="*/ 1304544 h 1645920"/>
              <a:gd name="connsiteX40" fmla="*/ 2036064 w 2207981"/>
              <a:gd name="connsiteY40" fmla="*/ 1255776 h 1645920"/>
              <a:gd name="connsiteX41" fmla="*/ 2048256 w 2207981"/>
              <a:gd name="connsiteY41" fmla="*/ 1194816 h 1645920"/>
              <a:gd name="connsiteX42" fmla="*/ 2060448 w 2207981"/>
              <a:gd name="connsiteY42" fmla="*/ 1158240 h 1645920"/>
              <a:gd name="connsiteX43" fmla="*/ 2072640 w 2207981"/>
              <a:gd name="connsiteY43" fmla="*/ 981456 h 1645920"/>
              <a:gd name="connsiteX44" fmla="*/ 2078736 w 2207981"/>
              <a:gd name="connsiteY44" fmla="*/ 963168 h 1645920"/>
              <a:gd name="connsiteX45" fmla="*/ 2090928 w 2207981"/>
              <a:gd name="connsiteY45" fmla="*/ 835152 h 1645920"/>
              <a:gd name="connsiteX46" fmla="*/ 2103120 w 2207981"/>
              <a:gd name="connsiteY46" fmla="*/ 810768 h 1645920"/>
              <a:gd name="connsiteX47" fmla="*/ 2109216 w 2207981"/>
              <a:gd name="connsiteY47" fmla="*/ 755904 h 1645920"/>
              <a:gd name="connsiteX48" fmla="*/ 2121408 w 2207981"/>
              <a:gd name="connsiteY48" fmla="*/ 701040 h 1645920"/>
              <a:gd name="connsiteX49" fmla="*/ 2127504 w 2207981"/>
              <a:gd name="connsiteY49" fmla="*/ 664464 h 1645920"/>
              <a:gd name="connsiteX50" fmla="*/ 2133600 w 2207981"/>
              <a:gd name="connsiteY50" fmla="*/ 646176 h 1645920"/>
              <a:gd name="connsiteX51" fmla="*/ 2145792 w 2207981"/>
              <a:gd name="connsiteY51" fmla="*/ 597408 h 1645920"/>
              <a:gd name="connsiteX52" fmla="*/ 2164080 w 2207981"/>
              <a:gd name="connsiteY52" fmla="*/ 536448 h 1645920"/>
              <a:gd name="connsiteX53" fmla="*/ 2170176 w 2207981"/>
              <a:gd name="connsiteY53" fmla="*/ 518160 h 1645920"/>
              <a:gd name="connsiteX54" fmla="*/ 2176272 w 2207981"/>
              <a:gd name="connsiteY54" fmla="*/ 487680 h 1645920"/>
              <a:gd name="connsiteX55" fmla="*/ 2188464 w 2207981"/>
              <a:gd name="connsiteY55" fmla="*/ 451104 h 1645920"/>
              <a:gd name="connsiteX56" fmla="*/ 2200656 w 2207981"/>
              <a:gd name="connsiteY56" fmla="*/ 402336 h 1645920"/>
              <a:gd name="connsiteX57" fmla="*/ 2200656 w 2207981"/>
              <a:gd name="connsiteY57" fmla="*/ 371856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07981" h="1645920">
                <a:moveTo>
                  <a:pt x="36576" y="0"/>
                </a:moveTo>
                <a:cubicBezTo>
                  <a:pt x="27452" y="54741"/>
                  <a:pt x="30397" y="31482"/>
                  <a:pt x="24384" y="103632"/>
                </a:cubicBezTo>
                <a:cubicBezTo>
                  <a:pt x="20152" y="154418"/>
                  <a:pt x="16027" y="205214"/>
                  <a:pt x="12192" y="256032"/>
                </a:cubicBezTo>
                <a:cubicBezTo>
                  <a:pt x="7899" y="312911"/>
                  <a:pt x="0" y="426720"/>
                  <a:pt x="0" y="426720"/>
                </a:cubicBezTo>
                <a:cubicBezTo>
                  <a:pt x="2032" y="534416"/>
                  <a:pt x="3225" y="642131"/>
                  <a:pt x="6096" y="749808"/>
                </a:cubicBezTo>
                <a:cubicBezTo>
                  <a:pt x="9778" y="887899"/>
                  <a:pt x="918" y="844461"/>
                  <a:pt x="24384" y="926592"/>
                </a:cubicBezTo>
                <a:cubicBezTo>
                  <a:pt x="26416" y="955040"/>
                  <a:pt x="27776" y="983544"/>
                  <a:pt x="30480" y="1011936"/>
                </a:cubicBezTo>
                <a:cubicBezTo>
                  <a:pt x="31842" y="1026240"/>
                  <a:pt x="34718" y="1040360"/>
                  <a:pt x="36576" y="1054608"/>
                </a:cubicBezTo>
                <a:cubicBezTo>
                  <a:pt x="40814" y="1087098"/>
                  <a:pt x="43591" y="1119790"/>
                  <a:pt x="48768" y="1152144"/>
                </a:cubicBezTo>
                <a:cubicBezTo>
                  <a:pt x="67363" y="1268360"/>
                  <a:pt x="53318" y="1170343"/>
                  <a:pt x="67056" y="1225296"/>
                </a:cubicBezTo>
                <a:cubicBezTo>
                  <a:pt x="69569" y="1235348"/>
                  <a:pt x="69514" y="1246074"/>
                  <a:pt x="73152" y="1255776"/>
                </a:cubicBezTo>
                <a:cubicBezTo>
                  <a:pt x="75724" y="1262636"/>
                  <a:pt x="81836" y="1267632"/>
                  <a:pt x="85344" y="1274064"/>
                </a:cubicBezTo>
                <a:cubicBezTo>
                  <a:pt x="94047" y="1290020"/>
                  <a:pt x="101025" y="1306876"/>
                  <a:pt x="109728" y="1322832"/>
                </a:cubicBezTo>
                <a:cubicBezTo>
                  <a:pt x="113236" y="1329264"/>
                  <a:pt x="118362" y="1334716"/>
                  <a:pt x="121920" y="1341120"/>
                </a:cubicBezTo>
                <a:cubicBezTo>
                  <a:pt x="146512" y="1385386"/>
                  <a:pt x="156215" y="1427077"/>
                  <a:pt x="201168" y="1463040"/>
                </a:cubicBezTo>
                <a:cubicBezTo>
                  <a:pt x="231648" y="1487424"/>
                  <a:pt x="257695" y="1518736"/>
                  <a:pt x="292608" y="1536192"/>
                </a:cubicBezTo>
                <a:cubicBezTo>
                  <a:pt x="384986" y="1582381"/>
                  <a:pt x="208249" y="1495076"/>
                  <a:pt x="365760" y="1566672"/>
                </a:cubicBezTo>
                <a:cubicBezTo>
                  <a:pt x="372430" y="1569704"/>
                  <a:pt x="377097" y="1576547"/>
                  <a:pt x="384048" y="1578864"/>
                </a:cubicBezTo>
                <a:cubicBezTo>
                  <a:pt x="395774" y="1582773"/>
                  <a:pt x="408463" y="1582749"/>
                  <a:pt x="420624" y="1584960"/>
                </a:cubicBezTo>
                <a:cubicBezTo>
                  <a:pt x="430818" y="1586813"/>
                  <a:pt x="441052" y="1588543"/>
                  <a:pt x="451104" y="1591056"/>
                </a:cubicBezTo>
                <a:cubicBezTo>
                  <a:pt x="470792" y="1595978"/>
                  <a:pt x="521095" y="1611997"/>
                  <a:pt x="548640" y="1615440"/>
                </a:cubicBezTo>
                <a:cubicBezTo>
                  <a:pt x="570911" y="1618224"/>
                  <a:pt x="593344" y="1619504"/>
                  <a:pt x="615696" y="1621536"/>
                </a:cubicBezTo>
                <a:cubicBezTo>
                  <a:pt x="629920" y="1625600"/>
                  <a:pt x="643672" y="1632032"/>
                  <a:pt x="658368" y="1633728"/>
                </a:cubicBezTo>
                <a:cubicBezTo>
                  <a:pt x="696775" y="1638160"/>
                  <a:pt x="735644" y="1636859"/>
                  <a:pt x="774192" y="1639824"/>
                </a:cubicBezTo>
                <a:cubicBezTo>
                  <a:pt x="788518" y="1640926"/>
                  <a:pt x="802640" y="1643888"/>
                  <a:pt x="816864" y="1645920"/>
                </a:cubicBezTo>
                <a:cubicBezTo>
                  <a:pt x="1030468" y="1641648"/>
                  <a:pt x="1091654" y="1646502"/>
                  <a:pt x="1274064" y="1627632"/>
                </a:cubicBezTo>
                <a:cubicBezTo>
                  <a:pt x="1282398" y="1626770"/>
                  <a:pt x="1290269" y="1623353"/>
                  <a:pt x="1298448" y="1621536"/>
                </a:cubicBezTo>
                <a:cubicBezTo>
                  <a:pt x="1445323" y="1588897"/>
                  <a:pt x="1322934" y="1620862"/>
                  <a:pt x="1475232" y="1572768"/>
                </a:cubicBezTo>
                <a:cubicBezTo>
                  <a:pt x="1483221" y="1570245"/>
                  <a:pt x="1491560" y="1568974"/>
                  <a:pt x="1499616" y="1566672"/>
                </a:cubicBezTo>
                <a:cubicBezTo>
                  <a:pt x="1520014" y="1560844"/>
                  <a:pt x="1540450" y="1555093"/>
                  <a:pt x="1560576" y="1548384"/>
                </a:cubicBezTo>
                <a:cubicBezTo>
                  <a:pt x="1597866" y="1535954"/>
                  <a:pt x="1632130" y="1519443"/>
                  <a:pt x="1670304" y="1511808"/>
                </a:cubicBezTo>
                <a:cubicBezTo>
                  <a:pt x="1682424" y="1509384"/>
                  <a:pt x="1694688" y="1507744"/>
                  <a:pt x="1706880" y="1505712"/>
                </a:cubicBezTo>
                <a:cubicBezTo>
                  <a:pt x="1730838" y="1493733"/>
                  <a:pt x="1747209" y="1484951"/>
                  <a:pt x="1773936" y="1475232"/>
                </a:cubicBezTo>
                <a:cubicBezTo>
                  <a:pt x="1781810" y="1472369"/>
                  <a:pt x="1790372" y="1471785"/>
                  <a:pt x="1798320" y="1469136"/>
                </a:cubicBezTo>
                <a:cubicBezTo>
                  <a:pt x="1814850" y="1463626"/>
                  <a:pt x="1866671" y="1446991"/>
                  <a:pt x="1889760" y="1432560"/>
                </a:cubicBezTo>
                <a:cubicBezTo>
                  <a:pt x="1939282" y="1401609"/>
                  <a:pt x="1885713" y="1423749"/>
                  <a:pt x="1950720" y="1402080"/>
                </a:cubicBezTo>
                <a:lnTo>
                  <a:pt x="1969008" y="1395984"/>
                </a:lnTo>
                <a:cubicBezTo>
                  <a:pt x="1971040" y="1389888"/>
                  <a:pt x="1971540" y="1383043"/>
                  <a:pt x="1975104" y="1377696"/>
                </a:cubicBezTo>
                <a:cubicBezTo>
                  <a:pt x="1994245" y="1348985"/>
                  <a:pt x="1992288" y="1371037"/>
                  <a:pt x="2005584" y="1341120"/>
                </a:cubicBezTo>
                <a:cubicBezTo>
                  <a:pt x="2010803" y="1329376"/>
                  <a:pt x="2013264" y="1316577"/>
                  <a:pt x="2017776" y="1304544"/>
                </a:cubicBezTo>
                <a:cubicBezTo>
                  <a:pt x="2023872" y="1288288"/>
                  <a:pt x="2031417" y="1272504"/>
                  <a:pt x="2036064" y="1255776"/>
                </a:cubicBezTo>
                <a:cubicBezTo>
                  <a:pt x="2041610" y="1235810"/>
                  <a:pt x="2041703" y="1214475"/>
                  <a:pt x="2048256" y="1194816"/>
                </a:cubicBezTo>
                <a:lnTo>
                  <a:pt x="2060448" y="1158240"/>
                </a:lnTo>
                <a:cubicBezTo>
                  <a:pt x="2063285" y="1090158"/>
                  <a:pt x="2057755" y="1040996"/>
                  <a:pt x="2072640" y="981456"/>
                </a:cubicBezTo>
                <a:cubicBezTo>
                  <a:pt x="2074198" y="975222"/>
                  <a:pt x="2076704" y="969264"/>
                  <a:pt x="2078736" y="963168"/>
                </a:cubicBezTo>
                <a:cubicBezTo>
                  <a:pt x="2080899" y="924227"/>
                  <a:pt x="2074000" y="874650"/>
                  <a:pt x="2090928" y="835152"/>
                </a:cubicBezTo>
                <a:cubicBezTo>
                  <a:pt x="2094508" y="826799"/>
                  <a:pt x="2099056" y="818896"/>
                  <a:pt x="2103120" y="810768"/>
                </a:cubicBezTo>
                <a:cubicBezTo>
                  <a:pt x="2105152" y="792480"/>
                  <a:pt x="2106614" y="774120"/>
                  <a:pt x="2109216" y="755904"/>
                </a:cubicBezTo>
                <a:cubicBezTo>
                  <a:pt x="2114539" y="718641"/>
                  <a:pt x="2114752" y="734318"/>
                  <a:pt x="2121408" y="701040"/>
                </a:cubicBezTo>
                <a:cubicBezTo>
                  <a:pt x="2123832" y="688920"/>
                  <a:pt x="2124823" y="676530"/>
                  <a:pt x="2127504" y="664464"/>
                </a:cubicBezTo>
                <a:cubicBezTo>
                  <a:pt x="2128898" y="658191"/>
                  <a:pt x="2131909" y="652375"/>
                  <a:pt x="2133600" y="646176"/>
                </a:cubicBezTo>
                <a:cubicBezTo>
                  <a:pt x="2138009" y="630010"/>
                  <a:pt x="2140493" y="613304"/>
                  <a:pt x="2145792" y="597408"/>
                </a:cubicBezTo>
                <a:cubicBezTo>
                  <a:pt x="2159597" y="555992"/>
                  <a:pt x="2143144" y="606234"/>
                  <a:pt x="2164080" y="536448"/>
                </a:cubicBezTo>
                <a:cubicBezTo>
                  <a:pt x="2165926" y="530293"/>
                  <a:pt x="2168618" y="524394"/>
                  <a:pt x="2170176" y="518160"/>
                </a:cubicBezTo>
                <a:cubicBezTo>
                  <a:pt x="2172689" y="508108"/>
                  <a:pt x="2173546" y="497676"/>
                  <a:pt x="2176272" y="487680"/>
                </a:cubicBezTo>
                <a:cubicBezTo>
                  <a:pt x="2179653" y="475281"/>
                  <a:pt x="2185944" y="463706"/>
                  <a:pt x="2188464" y="451104"/>
                </a:cubicBezTo>
                <a:cubicBezTo>
                  <a:pt x="2200858" y="389135"/>
                  <a:pt x="2188159" y="446074"/>
                  <a:pt x="2200656" y="402336"/>
                </a:cubicBezTo>
                <a:cubicBezTo>
                  <a:pt x="2208204" y="375919"/>
                  <a:pt x="2212417" y="383617"/>
                  <a:pt x="2200656" y="371856"/>
                </a:cubicBezTo>
              </a:path>
            </a:pathLst>
          </a:custGeom>
          <a:noFill/>
          <a:ln w="730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4F9F"/>
                </a:solidFill>
              </a:rPr>
              <a:t>				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4F9F"/>
                </a:solidFill>
              </a:rPr>
              <a:t>					</a:t>
            </a: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Test Setup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7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224808" y="1268760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PXD9-EMCM2</a:t>
            </a:r>
          </a:p>
          <a:p>
            <a:pPr algn="ctr"/>
            <a:r>
              <a:rPr lang="en-US" dirty="0"/>
              <a:t>W29-OB1</a:t>
            </a:r>
          </a:p>
        </p:txBody>
      </p:sp>
      <p:sp>
        <p:nvSpPr>
          <p:cNvPr id="10" name="Rechteck 9"/>
          <p:cNvSpPr/>
          <p:nvPr/>
        </p:nvSpPr>
        <p:spPr>
          <a:xfrm>
            <a:off x="3538724" y="2780928"/>
            <a:ext cx="207640" cy="1698982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Kapton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383136" y="4281144"/>
            <a:ext cx="547440" cy="57606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13" name="Rechteck 12"/>
          <p:cNvSpPr/>
          <p:nvPr/>
        </p:nvSpPr>
        <p:spPr>
          <a:xfrm>
            <a:off x="800920" y="4306298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1239064" y="4221088"/>
            <a:ext cx="144016" cy="2028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1810042" y="5960313"/>
            <a:ext cx="1050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2m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2124411" y="5384249"/>
            <a:ext cx="727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Ethernet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74374"/>
              </p:ext>
            </p:extLst>
          </p:nvPr>
        </p:nvGraphicFramePr>
        <p:xfrm>
          <a:off x="4675522" y="2261592"/>
          <a:ext cx="474197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160">
                  <a:extLst>
                    <a:ext uri="{9D8B030D-6E8A-4147-A177-3AD203B41FA5}">
                      <a16:colId xmlns:a16="http://schemas.microsoft.com/office/drawing/2014/main" val="3349513803"/>
                    </a:ext>
                  </a:extLst>
                </a:gridCol>
                <a:gridCol w="1465709">
                  <a:extLst>
                    <a:ext uri="{9D8B030D-6E8A-4147-A177-3AD203B41FA5}">
                      <a16:colId xmlns:a16="http://schemas.microsoft.com/office/drawing/2014/main" val="2816234260"/>
                    </a:ext>
                  </a:extLst>
                </a:gridCol>
                <a:gridCol w="1613105">
                  <a:extLst>
                    <a:ext uri="{9D8B030D-6E8A-4147-A177-3AD203B41FA5}">
                      <a16:colId xmlns:a16="http://schemas.microsoft.com/office/drawing/2014/main" val="4053591314"/>
                    </a:ext>
                  </a:extLst>
                </a:gridCol>
              </a:tblGrid>
              <a:tr h="635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Transmissionline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 err="1"/>
                        <a:t>Kapton</a:t>
                      </a:r>
                      <a:r>
                        <a:rPr lang="en-US" sz="1600" dirty="0"/>
                        <a:t> +</a:t>
                      </a:r>
                    </a:p>
                    <a:p>
                      <a:pPr algn="ctr"/>
                      <a:r>
                        <a:rPr lang="en-US" sz="1600" u="sng" dirty="0" err="1"/>
                        <a:t>Infiniband</a:t>
                      </a:r>
                      <a:endParaRPr lang="en-US" sz="1600" u="sng" dirty="0"/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PDPP_L2BWD-04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PDPP_L2BWD-03 </a:t>
                      </a:r>
                    </a:p>
                  </a:txBody>
                  <a:tcPr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40518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AWG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62640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Diameter [mm]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0.511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0.321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66908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Cross section [mm²]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0.205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100%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4F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0.081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5240"/>
                  </a:ext>
                </a:extLst>
              </a:tr>
              <a:tr h="31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4F9F"/>
                          </a:solidFill>
                        </a:rPr>
                        <a:t>Madison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4F9F"/>
                          </a:solidFill>
                        </a:rPr>
                        <a:t>Meritec</a:t>
                      </a:r>
                      <a:endParaRPr lang="en-US" sz="1600" dirty="0">
                        <a:solidFill>
                          <a:srgbClr val="004F9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63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1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8544" y="1586002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DHE</a:t>
            </a:r>
          </a:p>
        </p:txBody>
      </p:sp>
      <p:sp>
        <p:nvSpPr>
          <p:cNvPr id="14" name="Freihandform: Form 13"/>
          <p:cNvSpPr/>
          <p:nvPr/>
        </p:nvSpPr>
        <p:spPr>
          <a:xfrm>
            <a:off x="1369443" y="3187666"/>
            <a:ext cx="2215405" cy="2594115"/>
          </a:xfrm>
          <a:custGeom>
            <a:avLst/>
            <a:gdLst>
              <a:gd name="connsiteX0" fmla="*/ 87501 w 2215405"/>
              <a:gd name="connsiteY0" fmla="*/ 0 h 1426464"/>
              <a:gd name="connsiteX1" fmla="*/ 57021 w 2215405"/>
              <a:gd name="connsiteY1" fmla="*/ 48768 h 1426464"/>
              <a:gd name="connsiteX2" fmla="*/ 38733 w 2215405"/>
              <a:gd name="connsiteY2" fmla="*/ 91440 h 1426464"/>
              <a:gd name="connsiteX3" fmla="*/ 20445 w 2215405"/>
              <a:gd name="connsiteY3" fmla="*/ 164592 h 1426464"/>
              <a:gd name="connsiteX4" fmla="*/ 8253 w 2215405"/>
              <a:gd name="connsiteY4" fmla="*/ 231648 h 1426464"/>
              <a:gd name="connsiteX5" fmla="*/ 8253 w 2215405"/>
              <a:gd name="connsiteY5" fmla="*/ 493776 h 1426464"/>
              <a:gd name="connsiteX6" fmla="*/ 14349 w 2215405"/>
              <a:gd name="connsiteY6" fmla="*/ 512064 h 1426464"/>
              <a:gd name="connsiteX7" fmla="*/ 32637 w 2215405"/>
              <a:gd name="connsiteY7" fmla="*/ 560832 h 1426464"/>
              <a:gd name="connsiteX8" fmla="*/ 44829 w 2215405"/>
              <a:gd name="connsiteY8" fmla="*/ 603504 h 1426464"/>
              <a:gd name="connsiteX9" fmla="*/ 57021 w 2215405"/>
              <a:gd name="connsiteY9" fmla="*/ 621792 h 1426464"/>
              <a:gd name="connsiteX10" fmla="*/ 75309 w 2215405"/>
              <a:gd name="connsiteY10" fmla="*/ 658368 h 1426464"/>
              <a:gd name="connsiteX11" fmla="*/ 105789 w 2215405"/>
              <a:gd name="connsiteY11" fmla="*/ 707136 h 1426464"/>
              <a:gd name="connsiteX12" fmla="*/ 111885 w 2215405"/>
              <a:gd name="connsiteY12" fmla="*/ 725424 h 1426464"/>
              <a:gd name="connsiteX13" fmla="*/ 166749 w 2215405"/>
              <a:gd name="connsiteY13" fmla="*/ 804672 h 1426464"/>
              <a:gd name="connsiteX14" fmla="*/ 197229 w 2215405"/>
              <a:gd name="connsiteY14" fmla="*/ 859536 h 1426464"/>
              <a:gd name="connsiteX15" fmla="*/ 215517 w 2215405"/>
              <a:gd name="connsiteY15" fmla="*/ 877824 h 1426464"/>
              <a:gd name="connsiteX16" fmla="*/ 239901 w 2215405"/>
              <a:gd name="connsiteY16" fmla="*/ 908304 h 1426464"/>
              <a:gd name="connsiteX17" fmla="*/ 276477 w 2215405"/>
              <a:gd name="connsiteY17" fmla="*/ 957072 h 1426464"/>
              <a:gd name="connsiteX18" fmla="*/ 306957 w 2215405"/>
              <a:gd name="connsiteY18" fmla="*/ 987552 h 1426464"/>
              <a:gd name="connsiteX19" fmla="*/ 319149 w 2215405"/>
              <a:gd name="connsiteY19" fmla="*/ 1005840 h 1426464"/>
              <a:gd name="connsiteX20" fmla="*/ 398397 w 2215405"/>
              <a:gd name="connsiteY20" fmla="*/ 1085088 h 1426464"/>
              <a:gd name="connsiteX21" fmla="*/ 502029 w 2215405"/>
              <a:gd name="connsiteY21" fmla="*/ 1182624 h 1426464"/>
              <a:gd name="connsiteX22" fmla="*/ 556893 w 2215405"/>
              <a:gd name="connsiteY22" fmla="*/ 1219200 h 1426464"/>
              <a:gd name="connsiteX23" fmla="*/ 660525 w 2215405"/>
              <a:gd name="connsiteY23" fmla="*/ 1292352 h 1426464"/>
              <a:gd name="connsiteX24" fmla="*/ 764157 w 2215405"/>
              <a:gd name="connsiteY24" fmla="*/ 1347216 h 1426464"/>
              <a:gd name="connsiteX25" fmla="*/ 819021 w 2215405"/>
              <a:gd name="connsiteY25" fmla="*/ 1365504 h 1426464"/>
              <a:gd name="connsiteX26" fmla="*/ 953133 w 2215405"/>
              <a:gd name="connsiteY26" fmla="*/ 1395984 h 1426464"/>
              <a:gd name="connsiteX27" fmla="*/ 977517 w 2215405"/>
              <a:gd name="connsiteY27" fmla="*/ 1402080 h 1426464"/>
              <a:gd name="connsiteX28" fmla="*/ 1020189 w 2215405"/>
              <a:gd name="connsiteY28" fmla="*/ 1414272 h 1426464"/>
              <a:gd name="connsiteX29" fmla="*/ 1129917 w 2215405"/>
              <a:gd name="connsiteY29" fmla="*/ 1426464 h 1426464"/>
              <a:gd name="connsiteX30" fmla="*/ 1337181 w 2215405"/>
              <a:gd name="connsiteY30" fmla="*/ 1420368 h 1426464"/>
              <a:gd name="connsiteX31" fmla="*/ 1367661 w 2215405"/>
              <a:gd name="connsiteY31" fmla="*/ 1414272 h 1426464"/>
              <a:gd name="connsiteX32" fmla="*/ 1410333 w 2215405"/>
              <a:gd name="connsiteY32" fmla="*/ 1395984 h 1426464"/>
              <a:gd name="connsiteX33" fmla="*/ 1459101 w 2215405"/>
              <a:gd name="connsiteY33" fmla="*/ 1377696 h 1426464"/>
              <a:gd name="connsiteX34" fmla="*/ 1568829 w 2215405"/>
              <a:gd name="connsiteY34" fmla="*/ 1316736 h 1426464"/>
              <a:gd name="connsiteX35" fmla="*/ 1587117 w 2215405"/>
              <a:gd name="connsiteY35" fmla="*/ 1310640 h 1426464"/>
              <a:gd name="connsiteX36" fmla="*/ 1605405 w 2215405"/>
              <a:gd name="connsiteY36" fmla="*/ 1298448 h 1426464"/>
              <a:gd name="connsiteX37" fmla="*/ 1629789 w 2215405"/>
              <a:gd name="connsiteY37" fmla="*/ 1286256 h 1426464"/>
              <a:gd name="connsiteX38" fmla="*/ 1648077 w 2215405"/>
              <a:gd name="connsiteY38" fmla="*/ 1274064 h 1426464"/>
              <a:gd name="connsiteX39" fmla="*/ 1666365 w 2215405"/>
              <a:gd name="connsiteY39" fmla="*/ 1267968 h 1426464"/>
              <a:gd name="connsiteX40" fmla="*/ 1709037 w 2215405"/>
              <a:gd name="connsiteY40" fmla="*/ 1237488 h 1426464"/>
              <a:gd name="connsiteX41" fmla="*/ 1745613 w 2215405"/>
              <a:gd name="connsiteY41" fmla="*/ 1219200 h 1426464"/>
              <a:gd name="connsiteX42" fmla="*/ 1788285 w 2215405"/>
              <a:gd name="connsiteY42" fmla="*/ 1182624 h 1426464"/>
              <a:gd name="connsiteX43" fmla="*/ 1806573 w 2215405"/>
              <a:gd name="connsiteY43" fmla="*/ 1176528 h 1426464"/>
              <a:gd name="connsiteX44" fmla="*/ 1837053 w 2215405"/>
              <a:gd name="connsiteY44" fmla="*/ 1146048 h 1426464"/>
              <a:gd name="connsiteX45" fmla="*/ 1873629 w 2215405"/>
              <a:gd name="connsiteY45" fmla="*/ 1115568 h 1426464"/>
              <a:gd name="connsiteX46" fmla="*/ 1885821 w 2215405"/>
              <a:gd name="connsiteY46" fmla="*/ 1097280 h 1426464"/>
              <a:gd name="connsiteX47" fmla="*/ 1910205 w 2215405"/>
              <a:gd name="connsiteY47" fmla="*/ 1078992 h 1426464"/>
              <a:gd name="connsiteX48" fmla="*/ 1946781 w 2215405"/>
              <a:gd name="connsiteY48" fmla="*/ 1054608 h 1426464"/>
              <a:gd name="connsiteX49" fmla="*/ 1965069 w 2215405"/>
              <a:gd name="connsiteY49" fmla="*/ 1036320 h 1426464"/>
              <a:gd name="connsiteX50" fmla="*/ 2019933 w 2215405"/>
              <a:gd name="connsiteY50" fmla="*/ 993648 h 1426464"/>
              <a:gd name="connsiteX51" fmla="*/ 2038221 w 2215405"/>
              <a:gd name="connsiteY51" fmla="*/ 969264 h 1426464"/>
              <a:gd name="connsiteX52" fmla="*/ 2050413 w 2215405"/>
              <a:gd name="connsiteY52" fmla="*/ 950976 h 1426464"/>
              <a:gd name="connsiteX53" fmla="*/ 2086989 w 2215405"/>
              <a:gd name="connsiteY53" fmla="*/ 914400 h 1426464"/>
              <a:gd name="connsiteX54" fmla="*/ 2117469 w 2215405"/>
              <a:gd name="connsiteY54" fmla="*/ 871728 h 1426464"/>
              <a:gd name="connsiteX55" fmla="*/ 2129661 w 2215405"/>
              <a:gd name="connsiteY55" fmla="*/ 847344 h 1426464"/>
              <a:gd name="connsiteX56" fmla="*/ 2160141 w 2215405"/>
              <a:gd name="connsiteY56" fmla="*/ 792480 h 1426464"/>
              <a:gd name="connsiteX57" fmla="*/ 2172333 w 2215405"/>
              <a:gd name="connsiteY57" fmla="*/ 762000 h 1426464"/>
              <a:gd name="connsiteX58" fmla="*/ 2184525 w 2215405"/>
              <a:gd name="connsiteY58" fmla="*/ 743712 h 1426464"/>
              <a:gd name="connsiteX59" fmla="*/ 2196717 w 2215405"/>
              <a:gd name="connsiteY59" fmla="*/ 701040 h 1426464"/>
              <a:gd name="connsiteX60" fmla="*/ 2215005 w 2215405"/>
              <a:gd name="connsiteY60" fmla="*/ 664464 h 1426464"/>
              <a:gd name="connsiteX61" fmla="*/ 2215005 w 2215405"/>
              <a:gd name="connsiteY61" fmla="*/ 615696 h 1426464"/>
              <a:gd name="connsiteX62" fmla="*/ 2208909 w 2215405"/>
              <a:gd name="connsiteY62" fmla="*/ 591312 h 1426464"/>
              <a:gd name="connsiteX63" fmla="*/ 2208909 w 2215405"/>
              <a:gd name="connsiteY63" fmla="*/ 548640 h 1426464"/>
              <a:gd name="connsiteX64" fmla="*/ 2215005 w 2215405"/>
              <a:gd name="connsiteY64" fmla="*/ 530352 h 1426464"/>
              <a:gd name="connsiteX65" fmla="*/ 2208909 w 2215405"/>
              <a:gd name="connsiteY65" fmla="*/ 530352 h 142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15405" h="1426464">
                <a:moveTo>
                  <a:pt x="87501" y="0"/>
                </a:moveTo>
                <a:cubicBezTo>
                  <a:pt x="77341" y="16256"/>
                  <a:pt x="65594" y="31622"/>
                  <a:pt x="57021" y="48768"/>
                </a:cubicBezTo>
                <a:cubicBezTo>
                  <a:pt x="17656" y="127497"/>
                  <a:pt x="83111" y="24873"/>
                  <a:pt x="38733" y="91440"/>
                </a:cubicBezTo>
                <a:cubicBezTo>
                  <a:pt x="32637" y="115824"/>
                  <a:pt x="23563" y="139652"/>
                  <a:pt x="20445" y="164592"/>
                </a:cubicBezTo>
                <a:cubicBezTo>
                  <a:pt x="13552" y="219736"/>
                  <a:pt x="19530" y="197818"/>
                  <a:pt x="8253" y="231648"/>
                </a:cubicBezTo>
                <a:cubicBezTo>
                  <a:pt x="-3423" y="348412"/>
                  <a:pt x="-2059" y="308167"/>
                  <a:pt x="8253" y="493776"/>
                </a:cubicBezTo>
                <a:cubicBezTo>
                  <a:pt x="8609" y="500192"/>
                  <a:pt x="12584" y="505885"/>
                  <a:pt x="14349" y="512064"/>
                </a:cubicBezTo>
                <a:cubicBezTo>
                  <a:pt x="39385" y="599690"/>
                  <a:pt x="-1454" y="469921"/>
                  <a:pt x="32637" y="560832"/>
                </a:cubicBezTo>
                <a:cubicBezTo>
                  <a:pt x="38497" y="576457"/>
                  <a:pt x="37460" y="588767"/>
                  <a:pt x="44829" y="603504"/>
                </a:cubicBezTo>
                <a:cubicBezTo>
                  <a:pt x="48106" y="610057"/>
                  <a:pt x="53463" y="615388"/>
                  <a:pt x="57021" y="621792"/>
                </a:cubicBezTo>
                <a:cubicBezTo>
                  <a:pt x="63641" y="633708"/>
                  <a:pt x="68689" y="646452"/>
                  <a:pt x="75309" y="658368"/>
                </a:cubicBezTo>
                <a:cubicBezTo>
                  <a:pt x="99488" y="701890"/>
                  <a:pt x="74975" y="645508"/>
                  <a:pt x="105789" y="707136"/>
                </a:cubicBezTo>
                <a:cubicBezTo>
                  <a:pt x="108663" y="712883"/>
                  <a:pt x="108479" y="719975"/>
                  <a:pt x="111885" y="725424"/>
                </a:cubicBezTo>
                <a:cubicBezTo>
                  <a:pt x="128913" y="752669"/>
                  <a:pt x="151146" y="776586"/>
                  <a:pt x="166749" y="804672"/>
                </a:cubicBezTo>
                <a:cubicBezTo>
                  <a:pt x="176909" y="822960"/>
                  <a:pt x="185624" y="842129"/>
                  <a:pt x="197229" y="859536"/>
                </a:cubicBezTo>
                <a:cubicBezTo>
                  <a:pt x="202011" y="866709"/>
                  <a:pt x="209840" y="871336"/>
                  <a:pt x="215517" y="877824"/>
                </a:cubicBezTo>
                <a:cubicBezTo>
                  <a:pt x="224085" y="887616"/>
                  <a:pt x="232094" y="897895"/>
                  <a:pt x="239901" y="908304"/>
                </a:cubicBezTo>
                <a:cubicBezTo>
                  <a:pt x="263675" y="940003"/>
                  <a:pt x="239765" y="916281"/>
                  <a:pt x="276477" y="957072"/>
                </a:cubicBezTo>
                <a:cubicBezTo>
                  <a:pt x="286089" y="967752"/>
                  <a:pt x="297495" y="976739"/>
                  <a:pt x="306957" y="987552"/>
                </a:cubicBezTo>
                <a:cubicBezTo>
                  <a:pt x="311782" y="993066"/>
                  <a:pt x="314138" y="1000495"/>
                  <a:pt x="319149" y="1005840"/>
                </a:cubicBezTo>
                <a:cubicBezTo>
                  <a:pt x="344700" y="1033094"/>
                  <a:pt x="377675" y="1054004"/>
                  <a:pt x="398397" y="1085088"/>
                </a:cubicBezTo>
                <a:cubicBezTo>
                  <a:pt x="428735" y="1130594"/>
                  <a:pt x="428327" y="1133489"/>
                  <a:pt x="502029" y="1182624"/>
                </a:cubicBezTo>
                <a:cubicBezTo>
                  <a:pt x="520317" y="1194816"/>
                  <a:pt x="539730" y="1205470"/>
                  <a:pt x="556893" y="1219200"/>
                </a:cubicBezTo>
                <a:cubicBezTo>
                  <a:pt x="645455" y="1290050"/>
                  <a:pt x="585936" y="1247598"/>
                  <a:pt x="660525" y="1292352"/>
                </a:cubicBezTo>
                <a:cubicBezTo>
                  <a:pt x="703235" y="1317978"/>
                  <a:pt x="681126" y="1319539"/>
                  <a:pt x="764157" y="1347216"/>
                </a:cubicBezTo>
                <a:cubicBezTo>
                  <a:pt x="782445" y="1353312"/>
                  <a:pt x="800319" y="1360829"/>
                  <a:pt x="819021" y="1365504"/>
                </a:cubicBezTo>
                <a:cubicBezTo>
                  <a:pt x="953810" y="1399201"/>
                  <a:pt x="833284" y="1370302"/>
                  <a:pt x="953133" y="1395984"/>
                </a:cubicBezTo>
                <a:cubicBezTo>
                  <a:pt x="961325" y="1397739"/>
                  <a:pt x="969434" y="1399876"/>
                  <a:pt x="977517" y="1402080"/>
                </a:cubicBezTo>
                <a:cubicBezTo>
                  <a:pt x="991789" y="1405972"/>
                  <a:pt x="1005582" y="1411935"/>
                  <a:pt x="1020189" y="1414272"/>
                </a:cubicBezTo>
                <a:cubicBezTo>
                  <a:pt x="1056528" y="1420086"/>
                  <a:pt x="1093341" y="1422400"/>
                  <a:pt x="1129917" y="1426464"/>
                </a:cubicBezTo>
                <a:cubicBezTo>
                  <a:pt x="1199005" y="1424432"/>
                  <a:pt x="1268154" y="1423908"/>
                  <a:pt x="1337181" y="1420368"/>
                </a:cubicBezTo>
                <a:cubicBezTo>
                  <a:pt x="1347529" y="1419837"/>
                  <a:pt x="1357831" y="1417549"/>
                  <a:pt x="1367661" y="1414272"/>
                </a:cubicBezTo>
                <a:cubicBezTo>
                  <a:pt x="1382342" y="1409378"/>
                  <a:pt x="1395965" y="1401731"/>
                  <a:pt x="1410333" y="1395984"/>
                </a:cubicBezTo>
                <a:cubicBezTo>
                  <a:pt x="1433300" y="1386797"/>
                  <a:pt x="1432365" y="1391645"/>
                  <a:pt x="1459101" y="1377696"/>
                </a:cubicBezTo>
                <a:cubicBezTo>
                  <a:pt x="1496197" y="1358342"/>
                  <a:pt x="1529135" y="1329967"/>
                  <a:pt x="1568829" y="1316736"/>
                </a:cubicBezTo>
                <a:cubicBezTo>
                  <a:pt x="1574925" y="1314704"/>
                  <a:pt x="1581370" y="1313514"/>
                  <a:pt x="1587117" y="1310640"/>
                </a:cubicBezTo>
                <a:cubicBezTo>
                  <a:pt x="1593670" y="1307363"/>
                  <a:pt x="1599044" y="1302083"/>
                  <a:pt x="1605405" y="1298448"/>
                </a:cubicBezTo>
                <a:cubicBezTo>
                  <a:pt x="1613295" y="1293939"/>
                  <a:pt x="1621899" y="1290765"/>
                  <a:pt x="1629789" y="1286256"/>
                </a:cubicBezTo>
                <a:cubicBezTo>
                  <a:pt x="1636150" y="1282621"/>
                  <a:pt x="1641524" y="1277341"/>
                  <a:pt x="1648077" y="1274064"/>
                </a:cubicBezTo>
                <a:cubicBezTo>
                  <a:pt x="1653824" y="1271190"/>
                  <a:pt x="1660618" y="1270842"/>
                  <a:pt x="1666365" y="1267968"/>
                </a:cubicBezTo>
                <a:cubicBezTo>
                  <a:pt x="1685235" y="1258533"/>
                  <a:pt x="1689708" y="1248533"/>
                  <a:pt x="1709037" y="1237488"/>
                </a:cubicBezTo>
                <a:cubicBezTo>
                  <a:pt x="1744029" y="1217493"/>
                  <a:pt x="1710858" y="1248162"/>
                  <a:pt x="1745613" y="1219200"/>
                </a:cubicBezTo>
                <a:cubicBezTo>
                  <a:pt x="1769198" y="1199546"/>
                  <a:pt x="1759229" y="1199228"/>
                  <a:pt x="1788285" y="1182624"/>
                </a:cubicBezTo>
                <a:cubicBezTo>
                  <a:pt x="1793864" y="1179436"/>
                  <a:pt x="1800477" y="1178560"/>
                  <a:pt x="1806573" y="1176528"/>
                </a:cubicBezTo>
                <a:cubicBezTo>
                  <a:pt x="1828925" y="1143000"/>
                  <a:pt x="1806573" y="1171448"/>
                  <a:pt x="1837053" y="1146048"/>
                </a:cubicBezTo>
                <a:cubicBezTo>
                  <a:pt x="1883990" y="1106934"/>
                  <a:pt x="1828223" y="1145838"/>
                  <a:pt x="1873629" y="1115568"/>
                </a:cubicBezTo>
                <a:cubicBezTo>
                  <a:pt x="1877693" y="1109472"/>
                  <a:pt x="1880640" y="1102461"/>
                  <a:pt x="1885821" y="1097280"/>
                </a:cubicBezTo>
                <a:cubicBezTo>
                  <a:pt x="1893005" y="1090096"/>
                  <a:pt x="1901882" y="1084818"/>
                  <a:pt x="1910205" y="1078992"/>
                </a:cubicBezTo>
                <a:cubicBezTo>
                  <a:pt x="1922209" y="1070589"/>
                  <a:pt x="1936420" y="1064969"/>
                  <a:pt x="1946781" y="1054608"/>
                </a:cubicBezTo>
                <a:cubicBezTo>
                  <a:pt x="1952877" y="1048512"/>
                  <a:pt x="1958264" y="1041613"/>
                  <a:pt x="1965069" y="1036320"/>
                </a:cubicBezTo>
                <a:cubicBezTo>
                  <a:pt x="2000449" y="1008802"/>
                  <a:pt x="1996208" y="1021327"/>
                  <a:pt x="2019933" y="993648"/>
                </a:cubicBezTo>
                <a:cubicBezTo>
                  <a:pt x="2026545" y="985934"/>
                  <a:pt x="2032316" y="977532"/>
                  <a:pt x="2038221" y="969264"/>
                </a:cubicBezTo>
                <a:cubicBezTo>
                  <a:pt x="2042479" y="963302"/>
                  <a:pt x="2045546" y="956452"/>
                  <a:pt x="2050413" y="950976"/>
                </a:cubicBezTo>
                <a:cubicBezTo>
                  <a:pt x="2061868" y="938089"/>
                  <a:pt x="2076644" y="928194"/>
                  <a:pt x="2086989" y="914400"/>
                </a:cubicBezTo>
                <a:cubicBezTo>
                  <a:pt x="2094839" y="903933"/>
                  <a:pt x="2110338" y="884207"/>
                  <a:pt x="2117469" y="871728"/>
                </a:cubicBezTo>
                <a:cubicBezTo>
                  <a:pt x="2121978" y="863838"/>
                  <a:pt x="2125152" y="855234"/>
                  <a:pt x="2129661" y="847344"/>
                </a:cubicBezTo>
                <a:cubicBezTo>
                  <a:pt x="2155237" y="802586"/>
                  <a:pt x="2127743" y="863755"/>
                  <a:pt x="2160141" y="792480"/>
                </a:cubicBezTo>
                <a:cubicBezTo>
                  <a:pt x="2164669" y="782518"/>
                  <a:pt x="2167439" y="771787"/>
                  <a:pt x="2172333" y="762000"/>
                </a:cubicBezTo>
                <a:cubicBezTo>
                  <a:pt x="2175610" y="755447"/>
                  <a:pt x="2181248" y="750265"/>
                  <a:pt x="2184525" y="743712"/>
                </a:cubicBezTo>
                <a:cubicBezTo>
                  <a:pt x="2196388" y="719986"/>
                  <a:pt x="2184998" y="728384"/>
                  <a:pt x="2196717" y="701040"/>
                </a:cubicBezTo>
                <a:cubicBezTo>
                  <a:pt x="2232169" y="618319"/>
                  <a:pt x="2189318" y="741525"/>
                  <a:pt x="2215005" y="664464"/>
                </a:cubicBezTo>
                <a:cubicBezTo>
                  <a:pt x="2198749" y="599440"/>
                  <a:pt x="2215005" y="680720"/>
                  <a:pt x="2215005" y="615696"/>
                </a:cubicBezTo>
                <a:cubicBezTo>
                  <a:pt x="2215005" y="607318"/>
                  <a:pt x="2210941" y="599440"/>
                  <a:pt x="2208909" y="591312"/>
                </a:cubicBezTo>
                <a:cubicBezTo>
                  <a:pt x="2223525" y="547464"/>
                  <a:pt x="2208909" y="602221"/>
                  <a:pt x="2208909" y="548640"/>
                </a:cubicBezTo>
                <a:cubicBezTo>
                  <a:pt x="2208909" y="542214"/>
                  <a:pt x="2215005" y="536778"/>
                  <a:pt x="2215005" y="530352"/>
                </a:cubicBezTo>
                <a:cubicBezTo>
                  <a:pt x="2215005" y="528320"/>
                  <a:pt x="2210941" y="530352"/>
                  <a:pt x="2208909" y="530352"/>
                </a:cubicBezTo>
              </a:path>
            </a:pathLst>
          </a:custGeom>
          <a:noFill/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ihandform: Form 11"/>
          <p:cNvSpPr/>
          <p:nvPr/>
        </p:nvSpPr>
        <p:spPr>
          <a:xfrm>
            <a:off x="920553" y="4365104"/>
            <a:ext cx="2880320" cy="1584176"/>
          </a:xfrm>
          <a:custGeom>
            <a:avLst/>
            <a:gdLst>
              <a:gd name="connsiteX0" fmla="*/ 36576 w 2207981"/>
              <a:gd name="connsiteY0" fmla="*/ 0 h 1645920"/>
              <a:gd name="connsiteX1" fmla="*/ 24384 w 2207981"/>
              <a:gd name="connsiteY1" fmla="*/ 103632 h 1645920"/>
              <a:gd name="connsiteX2" fmla="*/ 12192 w 2207981"/>
              <a:gd name="connsiteY2" fmla="*/ 256032 h 1645920"/>
              <a:gd name="connsiteX3" fmla="*/ 0 w 2207981"/>
              <a:gd name="connsiteY3" fmla="*/ 426720 h 1645920"/>
              <a:gd name="connsiteX4" fmla="*/ 6096 w 2207981"/>
              <a:gd name="connsiteY4" fmla="*/ 749808 h 1645920"/>
              <a:gd name="connsiteX5" fmla="*/ 24384 w 2207981"/>
              <a:gd name="connsiteY5" fmla="*/ 926592 h 1645920"/>
              <a:gd name="connsiteX6" fmla="*/ 30480 w 2207981"/>
              <a:gd name="connsiteY6" fmla="*/ 1011936 h 1645920"/>
              <a:gd name="connsiteX7" fmla="*/ 36576 w 2207981"/>
              <a:gd name="connsiteY7" fmla="*/ 1054608 h 1645920"/>
              <a:gd name="connsiteX8" fmla="*/ 48768 w 2207981"/>
              <a:gd name="connsiteY8" fmla="*/ 1152144 h 1645920"/>
              <a:gd name="connsiteX9" fmla="*/ 67056 w 2207981"/>
              <a:gd name="connsiteY9" fmla="*/ 1225296 h 1645920"/>
              <a:gd name="connsiteX10" fmla="*/ 73152 w 2207981"/>
              <a:gd name="connsiteY10" fmla="*/ 1255776 h 1645920"/>
              <a:gd name="connsiteX11" fmla="*/ 85344 w 2207981"/>
              <a:gd name="connsiteY11" fmla="*/ 1274064 h 1645920"/>
              <a:gd name="connsiteX12" fmla="*/ 109728 w 2207981"/>
              <a:gd name="connsiteY12" fmla="*/ 1322832 h 1645920"/>
              <a:gd name="connsiteX13" fmla="*/ 121920 w 2207981"/>
              <a:gd name="connsiteY13" fmla="*/ 1341120 h 1645920"/>
              <a:gd name="connsiteX14" fmla="*/ 201168 w 2207981"/>
              <a:gd name="connsiteY14" fmla="*/ 1463040 h 1645920"/>
              <a:gd name="connsiteX15" fmla="*/ 292608 w 2207981"/>
              <a:gd name="connsiteY15" fmla="*/ 1536192 h 1645920"/>
              <a:gd name="connsiteX16" fmla="*/ 365760 w 2207981"/>
              <a:gd name="connsiteY16" fmla="*/ 1566672 h 1645920"/>
              <a:gd name="connsiteX17" fmla="*/ 384048 w 2207981"/>
              <a:gd name="connsiteY17" fmla="*/ 1578864 h 1645920"/>
              <a:gd name="connsiteX18" fmla="*/ 420624 w 2207981"/>
              <a:gd name="connsiteY18" fmla="*/ 1584960 h 1645920"/>
              <a:gd name="connsiteX19" fmla="*/ 451104 w 2207981"/>
              <a:gd name="connsiteY19" fmla="*/ 1591056 h 1645920"/>
              <a:gd name="connsiteX20" fmla="*/ 548640 w 2207981"/>
              <a:gd name="connsiteY20" fmla="*/ 1615440 h 1645920"/>
              <a:gd name="connsiteX21" fmla="*/ 615696 w 2207981"/>
              <a:gd name="connsiteY21" fmla="*/ 1621536 h 1645920"/>
              <a:gd name="connsiteX22" fmla="*/ 658368 w 2207981"/>
              <a:gd name="connsiteY22" fmla="*/ 1633728 h 1645920"/>
              <a:gd name="connsiteX23" fmla="*/ 774192 w 2207981"/>
              <a:gd name="connsiteY23" fmla="*/ 1639824 h 1645920"/>
              <a:gd name="connsiteX24" fmla="*/ 816864 w 2207981"/>
              <a:gd name="connsiteY24" fmla="*/ 1645920 h 1645920"/>
              <a:gd name="connsiteX25" fmla="*/ 1274064 w 2207981"/>
              <a:gd name="connsiteY25" fmla="*/ 1627632 h 1645920"/>
              <a:gd name="connsiteX26" fmla="*/ 1298448 w 2207981"/>
              <a:gd name="connsiteY26" fmla="*/ 1621536 h 1645920"/>
              <a:gd name="connsiteX27" fmla="*/ 1475232 w 2207981"/>
              <a:gd name="connsiteY27" fmla="*/ 1572768 h 1645920"/>
              <a:gd name="connsiteX28" fmla="*/ 1499616 w 2207981"/>
              <a:gd name="connsiteY28" fmla="*/ 1566672 h 1645920"/>
              <a:gd name="connsiteX29" fmla="*/ 1560576 w 2207981"/>
              <a:gd name="connsiteY29" fmla="*/ 1548384 h 1645920"/>
              <a:gd name="connsiteX30" fmla="*/ 1670304 w 2207981"/>
              <a:gd name="connsiteY30" fmla="*/ 1511808 h 1645920"/>
              <a:gd name="connsiteX31" fmla="*/ 1706880 w 2207981"/>
              <a:gd name="connsiteY31" fmla="*/ 1505712 h 1645920"/>
              <a:gd name="connsiteX32" fmla="*/ 1773936 w 2207981"/>
              <a:gd name="connsiteY32" fmla="*/ 1475232 h 1645920"/>
              <a:gd name="connsiteX33" fmla="*/ 1798320 w 2207981"/>
              <a:gd name="connsiteY33" fmla="*/ 1469136 h 1645920"/>
              <a:gd name="connsiteX34" fmla="*/ 1889760 w 2207981"/>
              <a:gd name="connsiteY34" fmla="*/ 1432560 h 1645920"/>
              <a:gd name="connsiteX35" fmla="*/ 1950720 w 2207981"/>
              <a:gd name="connsiteY35" fmla="*/ 1402080 h 1645920"/>
              <a:gd name="connsiteX36" fmla="*/ 1969008 w 2207981"/>
              <a:gd name="connsiteY36" fmla="*/ 1395984 h 1645920"/>
              <a:gd name="connsiteX37" fmla="*/ 1975104 w 2207981"/>
              <a:gd name="connsiteY37" fmla="*/ 1377696 h 1645920"/>
              <a:gd name="connsiteX38" fmla="*/ 2005584 w 2207981"/>
              <a:gd name="connsiteY38" fmla="*/ 1341120 h 1645920"/>
              <a:gd name="connsiteX39" fmla="*/ 2017776 w 2207981"/>
              <a:gd name="connsiteY39" fmla="*/ 1304544 h 1645920"/>
              <a:gd name="connsiteX40" fmla="*/ 2036064 w 2207981"/>
              <a:gd name="connsiteY40" fmla="*/ 1255776 h 1645920"/>
              <a:gd name="connsiteX41" fmla="*/ 2048256 w 2207981"/>
              <a:gd name="connsiteY41" fmla="*/ 1194816 h 1645920"/>
              <a:gd name="connsiteX42" fmla="*/ 2060448 w 2207981"/>
              <a:gd name="connsiteY42" fmla="*/ 1158240 h 1645920"/>
              <a:gd name="connsiteX43" fmla="*/ 2072640 w 2207981"/>
              <a:gd name="connsiteY43" fmla="*/ 981456 h 1645920"/>
              <a:gd name="connsiteX44" fmla="*/ 2078736 w 2207981"/>
              <a:gd name="connsiteY44" fmla="*/ 963168 h 1645920"/>
              <a:gd name="connsiteX45" fmla="*/ 2090928 w 2207981"/>
              <a:gd name="connsiteY45" fmla="*/ 835152 h 1645920"/>
              <a:gd name="connsiteX46" fmla="*/ 2103120 w 2207981"/>
              <a:gd name="connsiteY46" fmla="*/ 810768 h 1645920"/>
              <a:gd name="connsiteX47" fmla="*/ 2109216 w 2207981"/>
              <a:gd name="connsiteY47" fmla="*/ 755904 h 1645920"/>
              <a:gd name="connsiteX48" fmla="*/ 2121408 w 2207981"/>
              <a:gd name="connsiteY48" fmla="*/ 701040 h 1645920"/>
              <a:gd name="connsiteX49" fmla="*/ 2127504 w 2207981"/>
              <a:gd name="connsiteY49" fmla="*/ 664464 h 1645920"/>
              <a:gd name="connsiteX50" fmla="*/ 2133600 w 2207981"/>
              <a:gd name="connsiteY50" fmla="*/ 646176 h 1645920"/>
              <a:gd name="connsiteX51" fmla="*/ 2145792 w 2207981"/>
              <a:gd name="connsiteY51" fmla="*/ 597408 h 1645920"/>
              <a:gd name="connsiteX52" fmla="*/ 2164080 w 2207981"/>
              <a:gd name="connsiteY52" fmla="*/ 536448 h 1645920"/>
              <a:gd name="connsiteX53" fmla="*/ 2170176 w 2207981"/>
              <a:gd name="connsiteY53" fmla="*/ 518160 h 1645920"/>
              <a:gd name="connsiteX54" fmla="*/ 2176272 w 2207981"/>
              <a:gd name="connsiteY54" fmla="*/ 487680 h 1645920"/>
              <a:gd name="connsiteX55" fmla="*/ 2188464 w 2207981"/>
              <a:gd name="connsiteY55" fmla="*/ 451104 h 1645920"/>
              <a:gd name="connsiteX56" fmla="*/ 2200656 w 2207981"/>
              <a:gd name="connsiteY56" fmla="*/ 402336 h 1645920"/>
              <a:gd name="connsiteX57" fmla="*/ 2200656 w 2207981"/>
              <a:gd name="connsiteY57" fmla="*/ 371856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07981" h="1645920">
                <a:moveTo>
                  <a:pt x="36576" y="0"/>
                </a:moveTo>
                <a:cubicBezTo>
                  <a:pt x="27452" y="54741"/>
                  <a:pt x="30397" y="31482"/>
                  <a:pt x="24384" y="103632"/>
                </a:cubicBezTo>
                <a:cubicBezTo>
                  <a:pt x="20152" y="154418"/>
                  <a:pt x="16027" y="205214"/>
                  <a:pt x="12192" y="256032"/>
                </a:cubicBezTo>
                <a:cubicBezTo>
                  <a:pt x="7899" y="312911"/>
                  <a:pt x="0" y="426720"/>
                  <a:pt x="0" y="426720"/>
                </a:cubicBezTo>
                <a:cubicBezTo>
                  <a:pt x="2032" y="534416"/>
                  <a:pt x="3225" y="642131"/>
                  <a:pt x="6096" y="749808"/>
                </a:cubicBezTo>
                <a:cubicBezTo>
                  <a:pt x="9778" y="887899"/>
                  <a:pt x="918" y="844461"/>
                  <a:pt x="24384" y="926592"/>
                </a:cubicBezTo>
                <a:cubicBezTo>
                  <a:pt x="26416" y="955040"/>
                  <a:pt x="27776" y="983544"/>
                  <a:pt x="30480" y="1011936"/>
                </a:cubicBezTo>
                <a:cubicBezTo>
                  <a:pt x="31842" y="1026240"/>
                  <a:pt x="34718" y="1040360"/>
                  <a:pt x="36576" y="1054608"/>
                </a:cubicBezTo>
                <a:cubicBezTo>
                  <a:pt x="40814" y="1087098"/>
                  <a:pt x="43591" y="1119790"/>
                  <a:pt x="48768" y="1152144"/>
                </a:cubicBezTo>
                <a:cubicBezTo>
                  <a:pt x="67363" y="1268360"/>
                  <a:pt x="53318" y="1170343"/>
                  <a:pt x="67056" y="1225296"/>
                </a:cubicBezTo>
                <a:cubicBezTo>
                  <a:pt x="69569" y="1235348"/>
                  <a:pt x="69514" y="1246074"/>
                  <a:pt x="73152" y="1255776"/>
                </a:cubicBezTo>
                <a:cubicBezTo>
                  <a:pt x="75724" y="1262636"/>
                  <a:pt x="81836" y="1267632"/>
                  <a:pt x="85344" y="1274064"/>
                </a:cubicBezTo>
                <a:cubicBezTo>
                  <a:pt x="94047" y="1290020"/>
                  <a:pt x="101025" y="1306876"/>
                  <a:pt x="109728" y="1322832"/>
                </a:cubicBezTo>
                <a:cubicBezTo>
                  <a:pt x="113236" y="1329264"/>
                  <a:pt x="118362" y="1334716"/>
                  <a:pt x="121920" y="1341120"/>
                </a:cubicBezTo>
                <a:cubicBezTo>
                  <a:pt x="146512" y="1385386"/>
                  <a:pt x="156215" y="1427077"/>
                  <a:pt x="201168" y="1463040"/>
                </a:cubicBezTo>
                <a:cubicBezTo>
                  <a:pt x="231648" y="1487424"/>
                  <a:pt x="257695" y="1518736"/>
                  <a:pt x="292608" y="1536192"/>
                </a:cubicBezTo>
                <a:cubicBezTo>
                  <a:pt x="384986" y="1582381"/>
                  <a:pt x="208249" y="1495076"/>
                  <a:pt x="365760" y="1566672"/>
                </a:cubicBezTo>
                <a:cubicBezTo>
                  <a:pt x="372430" y="1569704"/>
                  <a:pt x="377097" y="1576547"/>
                  <a:pt x="384048" y="1578864"/>
                </a:cubicBezTo>
                <a:cubicBezTo>
                  <a:pt x="395774" y="1582773"/>
                  <a:pt x="408463" y="1582749"/>
                  <a:pt x="420624" y="1584960"/>
                </a:cubicBezTo>
                <a:cubicBezTo>
                  <a:pt x="430818" y="1586813"/>
                  <a:pt x="441052" y="1588543"/>
                  <a:pt x="451104" y="1591056"/>
                </a:cubicBezTo>
                <a:cubicBezTo>
                  <a:pt x="470792" y="1595978"/>
                  <a:pt x="521095" y="1611997"/>
                  <a:pt x="548640" y="1615440"/>
                </a:cubicBezTo>
                <a:cubicBezTo>
                  <a:pt x="570911" y="1618224"/>
                  <a:pt x="593344" y="1619504"/>
                  <a:pt x="615696" y="1621536"/>
                </a:cubicBezTo>
                <a:cubicBezTo>
                  <a:pt x="629920" y="1625600"/>
                  <a:pt x="643672" y="1632032"/>
                  <a:pt x="658368" y="1633728"/>
                </a:cubicBezTo>
                <a:cubicBezTo>
                  <a:pt x="696775" y="1638160"/>
                  <a:pt x="735644" y="1636859"/>
                  <a:pt x="774192" y="1639824"/>
                </a:cubicBezTo>
                <a:cubicBezTo>
                  <a:pt x="788518" y="1640926"/>
                  <a:pt x="802640" y="1643888"/>
                  <a:pt x="816864" y="1645920"/>
                </a:cubicBezTo>
                <a:cubicBezTo>
                  <a:pt x="1030468" y="1641648"/>
                  <a:pt x="1091654" y="1646502"/>
                  <a:pt x="1274064" y="1627632"/>
                </a:cubicBezTo>
                <a:cubicBezTo>
                  <a:pt x="1282398" y="1626770"/>
                  <a:pt x="1290269" y="1623353"/>
                  <a:pt x="1298448" y="1621536"/>
                </a:cubicBezTo>
                <a:cubicBezTo>
                  <a:pt x="1445323" y="1588897"/>
                  <a:pt x="1322934" y="1620862"/>
                  <a:pt x="1475232" y="1572768"/>
                </a:cubicBezTo>
                <a:cubicBezTo>
                  <a:pt x="1483221" y="1570245"/>
                  <a:pt x="1491560" y="1568974"/>
                  <a:pt x="1499616" y="1566672"/>
                </a:cubicBezTo>
                <a:cubicBezTo>
                  <a:pt x="1520014" y="1560844"/>
                  <a:pt x="1540450" y="1555093"/>
                  <a:pt x="1560576" y="1548384"/>
                </a:cubicBezTo>
                <a:cubicBezTo>
                  <a:pt x="1597866" y="1535954"/>
                  <a:pt x="1632130" y="1519443"/>
                  <a:pt x="1670304" y="1511808"/>
                </a:cubicBezTo>
                <a:cubicBezTo>
                  <a:pt x="1682424" y="1509384"/>
                  <a:pt x="1694688" y="1507744"/>
                  <a:pt x="1706880" y="1505712"/>
                </a:cubicBezTo>
                <a:cubicBezTo>
                  <a:pt x="1730838" y="1493733"/>
                  <a:pt x="1747209" y="1484951"/>
                  <a:pt x="1773936" y="1475232"/>
                </a:cubicBezTo>
                <a:cubicBezTo>
                  <a:pt x="1781810" y="1472369"/>
                  <a:pt x="1790372" y="1471785"/>
                  <a:pt x="1798320" y="1469136"/>
                </a:cubicBezTo>
                <a:cubicBezTo>
                  <a:pt x="1814850" y="1463626"/>
                  <a:pt x="1866671" y="1446991"/>
                  <a:pt x="1889760" y="1432560"/>
                </a:cubicBezTo>
                <a:cubicBezTo>
                  <a:pt x="1939282" y="1401609"/>
                  <a:pt x="1885713" y="1423749"/>
                  <a:pt x="1950720" y="1402080"/>
                </a:cubicBezTo>
                <a:lnTo>
                  <a:pt x="1969008" y="1395984"/>
                </a:lnTo>
                <a:cubicBezTo>
                  <a:pt x="1971040" y="1389888"/>
                  <a:pt x="1971540" y="1383043"/>
                  <a:pt x="1975104" y="1377696"/>
                </a:cubicBezTo>
                <a:cubicBezTo>
                  <a:pt x="1994245" y="1348985"/>
                  <a:pt x="1992288" y="1371037"/>
                  <a:pt x="2005584" y="1341120"/>
                </a:cubicBezTo>
                <a:cubicBezTo>
                  <a:pt x="2010803" y="1329376"/>
                  <a:pt x="2013264" y="1316577"/>
                  <a:pt x="2017776" y="1304544"/>
                </a:cubicBezTo>
                <a:cubicBezTo>
                  <a:pt x="2023872" y="1288288"/>
                  <a:pt x="2031417" y="1272504"/>
                  <a:pt x="2036064" y="1255776"/>
                </a:cubicBezTo>
                <a:cubicBezTo>
                  <a:pt x="2041610" y="1235810"/>
                  <a:pt x="2041703" y="1214475"/>
                  <a:pt x="2048256" y="1194816"/>
                </a:cubicBezTo>
                <a:lnTo>
                  <a:pt x="2060448" y="1158240"/>
                </a:lnTo>
                <a:cubicBezTo>
                  <a:pt x="2063285" y="1090158"/>
                  <a:pt x="2057755" y="1040996"/>
                  <a:pt x="2072640" y="981456"/>
                </a:cubicBezTo>
                <a:cubicBezTo>
                  <a:pt x="2074198" y="975222"/>
                  <a:pt x="2076704" y="969264"/>
                  <a:pt x="2078736" y="963168"/>
                </a:cubicBezTo>
                <a:cubicBezTo>
                  <a:pt x="2080899" y="924227"/>
                  <a:pt x="2074000" y="874650"/>
                  <a:pt x="2090928" y="835152"/>
                </a:cubicBezTo>
                <a:cubicBezTo>
                  <a:pt x="2094508" y="826799"/>
                  <a:pt x="2099056" y="818896"/>
                  <a:pt x="2103120" y="810768"/>
                </a:cubicBezTo>
                <a:cubicBezTo>
                  <a:pt x="2105152" y="792480"/>
                  <a:pt x="2106614" y="774120"/>
                  <a:pt x="2109216" y="755904"/>
                </a:cubicBezTo>
                <a:cubicBezTo>
                  <a:pt x="2114539" y="718641"/>
                  <a:pt x="2114752" y="734318"/>
                  <a:pt x="2121408" y="701040"/>
                </a:cubicBezTo>
                <a:cubicBezTo>
                  <a:pt x="2123832" y="688920"/>
                  <a:pt x="2124823" y="676530"/>
                  <a:pt x="2127504" y="664464"/>
                </a:cubicBezTo>
                <a:cubicBezTo>
                  <a:pt x="2128898" y="658191"/>
                  <a:pt x="2131909" y="652375"/>
                  <a:pt x="2133600" y="646176"/>
                </a:cubicBezTo>
                <a:cubicBezTo>
                  <a:pt x="2138009" y="630010"/>
                  <a:pt x="2140493" y="613304"/>
                  <a:pt x="2145792" y="597408"/>
                </a:cubicBezTo>
                <a:cubicBezTo>
                  <a:pt x="2159597" y="555992"/>
                  <a:pt x="2143144" y="606234"/>
                  <a:pt x="2164080" y="536448"/>
                </a:cubicBezTo>
                <a:cubicBezTo>
                  <a:pt x="2165926" y="530293"/>
                  <a:pt x="2168618" y="524394"/>
                  <a:pt x="2170176" y="518160"/>
                </a:cubicBezTo>
                <a:cubicBezTo>
                  <a:pt x="2172689" y="508108"/>
                  <a:pt x="2173546" y="497676"/>
                  <a:pt x="2176272" y="487680"/>
                </a:cubicBezTo>
                <a:cubicBezTo>
                  <a:pt x="2179653" y="475281"/>
                  <a:pt x="2185944" y="463706"/>
                  <a:pt x="2188464" y="451104"/>
                </a:cubicBezTo>
                <a:cubicBezTo>
                  <a:pt x="2200858" y="389135"/>
                  <a:pt x="2188159" y="446074"/>
                  <a:pt x="2200656" y="402336"/>
                </a:cubicBezTo>
                <a:cubicBezTo>
                  <a:pt x="2208204" y="375919"/>
                  <a:pt x="2212417" y="383617"/>
                  <a:pt x="2200656" y="371856"/>
                </a:cubicBezTo>
              </a:path>
            </a:pathLst>
          </a:custGeom>
          <a:noFill/>
          <a:ln w="730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4F9F"/>
                </a:solidFill>
              </a:rPr>
              <a:t>					</a:t>
            </a:r>
            <a:r>
              <a:rPr lang="en-GB" dirty="0">
                <a:solidFill>
                  <a:srgbClr val="004F9F"/>
                </a:solidFill>
              </a:rPr>
              <a:t>									Three </a:t>
            </a:r>
            <a:r>
              <a:rPr lang="en-GB" dirty="0" err="1">
                <a:solidFill>
                  <a:srgbClr val="004F9F"/>
                </a:solidFill>
              </a:rPr>
              <a:t>Infiniband</a:t>
            </a:r>
            <a:r>
              <a:rPr lang="en-GB" dirty="0">
                <a:solidFill>
                  <a:srgbClr val="004F9F"/>
                </a:solidFill>
              </a:rPr>
              <a:t> connectors</a:t>
            </a:r>
          </a:p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					</a:t>
            </a:r>
            <a:r>
              <a:rPr lang="en-GB" dirty="0" err="1">
                <a:solidFill>
                  <a:srgbClr val="004F9F"/>
                </a:solidFill>
              </a:rPr>
              <a:t>Kapton</a:t>
            </a:r>
            <a:r>
              <a:rPr lang="en-GB" dirty="0">
                <a:solidFill>
                  <a:srgbClr val="004F9F"/>
                </a:solidFill>
              </a:rPr>
              <a:t> + 2m </a:t>
            </a:r>
            <a:r>
              <a:rPr lang="en-GB" dirty="0" err="1">
                <a:solidFill>
                  <a:srgbClr val="004F9F"/>
                </a:solidFill>
              </a:rPr>
              <a:t>Infiniband</a:t>
            </a:r>
            <a:r>
              <a:rPr lang="en-GB" dirty="0">
                <a:solidFill>
                  <a:srgbClr val="004F9F"/>
                </a:solidFill>
              </a:rPr>
              <a:t> + 1m </a:t>
            </a:r>
            <a:r>
              <a:rPr lang="en-GB" dirty="0" err="1">
                <a:solidFill>
                  <a:srgbClr val="004F9F"/>
                </a:solidFill>
              </a:rPr>
              <a:t>Infiniband</a:t>
            </a:r>
            <a:endParaRPr lang="en-GB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Test Setup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8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224808" y="1268760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PXD9-EMCM2</a:t>
            </a:r>
          </a:p>
          <a:p>
            <a:pPr algn="ctr"/>
            <a:r>
              <a:rPr lang="en-US" dirty="0"/>
              <a:t>W29-OB1</a:t>
            </a:r>
          </a:p>
        </p:txBody>
      </p:sp>
      <p:sp>
        <p:nvSpPr>
          <p:cNvPr id="10" name="Rechteck 9"/>
          <p:cNvSpPr/>
          <p:nvPr/>
        </p:nvSpPr>
        <p:spPr>
          <a:xfrm>
            <a:off x="3538724" y="2780928"/>
            <a:ext cx="207640" cy="1698982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Kapton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383136" y="4281144"/>
            <a:ext cx="547440" cy="57606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83080" y="3098170"/>
            <a:ext cx="144016" cy="2028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1810042" y="5960313"/>
            <a:ext cx="1050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2m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2124411" y="5384249"/>
            <a:ext cx="727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Ethernet</a:t>
            </a:r>
          </a:p>
        </p:txBody>
      </p:sp>
      <p:sp>
        <p:nvSpPr>
          <p:cNvPr id="20" name="Rechteck 19"/>
          <p:cNvSpPr/>
          <p:nvPr/>
        </p:nvSpPr>
        <p:spPr>
          <a:xfrm>
            <a:off x="560512" y="4509120"/>
            <a:ext cx="718123" cy="57606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HS</a:t>
            </a:r>
          </a:p>
          <a:p>
            <a:pPr algn="ctr"/>
            <a:r>
              <a:rPr lang="en-US" dirty="0"/>
              <a:t>Probing</a:t>
            </a:r>
          </a:p>
        </p:txBody>
      </p:sp>
      <p:sp>
        <p:nvSpPr>
          <p:cNvPr id="22" name="Rechteck 21"/>
          <p:cNvSpPr/>
          <p:nvPr/>
        </p:nvSpPr>
        <p:spPr>
          <a:xfrm>
            <a:off x="776536" y="4983580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ihandform: Form 10"/>
          <p:cNvSpPr/>
          <p:nvPr/>
        </p:nvSpPr>
        <p:spPr>
          <a:xfrm>
            <a:off x="920552" y="3242186"/>
            <a:ext cx="157653" cy="1338942"/>
          </a:xfrm>
          <a:custGeom>
            <a:avLst/>
            <a:gdLst>
              <a:gd name="connsiteX0" fmla="*/ 165465 w 165465"/>
              <a:gd name="connsiteY0" fmla="*/ 0 h 1164982"/>
              <a:gd name="connsiteX1" fmla="*/ 159369 w 165465"/>
              <a:gd name="connsiteY1" fmla="*/ 30480 h 1164982"/>
              <a:gd name="connsiteX2" fmla="*/ 147177 w 165465"/>
              <a:gd name="connsiteY2" fmla="*/ 402336 h 1164982"/>
              <a:gd name="connsiteX3" fmla="*/ 134985 w 165465"/>
              <a:gd name="connsiteY3" fmla="*/ 481584 h 1164982"/>
              <a:gd name="connsiteX4" fmla="*/ 128889 w 165465"/>
              <a:gd name="connsiteY4" fmla="*/ 499872 h 1164982"/>
              <a:gd name="connsiteX5" fmla="*/ 122793 w 165465"/>
              <a:gd name="connsiteY5" fmla="*/ 536448 h 1164982"/>
              <a:gd name="connsiteX6" fmla="*/ 104505 w 165465"/>
              <a:gd name="connsiteY6" fmla="*/ 597408 h 1164982"/>
              <a:gd name="connsiteX7" fmla="*/ 98409 w 165465"/>
              <a:gd name="connsiteY7" fmla="*/ 670560 h 1164982"/>
              <a:gd name="connsiteX8" fmla="*/ 86217 w 165465"/>
              <a:gd name="connsiteY8" fmla="*/ 725424 h 1164982"/>
              <a:gd name="connsiteX9" fmla="*/ 80121 w 165465"/>
              <a:gd name="connsiteY9" fmla="*/ 755904 h 1164982"/>
              <a:gd name="connsiteX10" fmla="*/ 74025 w 165465"/>
              <a:gd name="connsiteY10" fmla="*/ 835152 h 1164982"/>
              <a:gd name="connsiteX11" fmla="*/ 55737 w 165465"/>
              <a:gd name="connsiteY11" fmla="*/ 896112 h 1164982"/>
              <a:gd name="connsiteX12" fmla="*/ 49641 w 165465"/>
              <a:gd name="connsiteY12" fmla="*/ 920496 h 1164982"/>
              <a:gd name="connsiteX13" fmla="*/ 37449 w 165465"/>
              <a:gd name="connsiteY13" fmla="*/ 957072 h 1164982"/>
              <a:gd name="connsiteX14" fmla="*/ 43545 w 165465"/>
              <a:gd name="connsiteY14" fmla="*/ 975360 h 1164982"/>
              <a:gd name="connsiteX15" fmla="*/ 25257 w 165465"/>
              <a:gd name="connsiteY15" fmla="*/ 1011936 h 1164982"/>
              <a:gd name="connsiteX16" fmla="*/ 19161 w 165465"/>
              <a:gd name="connsiteY16" fmla="*/ 1048512 h 1164982"/>
              <a:gd name="connsiteX17" fmla="*/ 13065 w 165465"/>
              <a:gd name="connsiteY17" fmla="*/ 1066800 h 1164982"/>
              <a:gd name="connsiteX18" fmla="*/ 6969 w 165465"/>
              <a:gd name="connsiteY18" fmla="*/ 1109472 h 1164982"/>
              <a:gd name="connsiteX19" fmla="*/ 13065 w 165465"/>
              <a:gd name="connsiteY19" fmla="*/ 1127760 h 1164982"/>
              <a:gd name="connsiteX20" fmla="*/ 6969 w 165465"/>
              <a:gd name="connsiteY20" fmla="*/ 1158240 h 116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465" h="1164982">
                <a:moveTo>
                  <a:pt x="165465" y="0"/>
                </a:moveTo>
                <a:cubicBezTo>
                  <a:pt x="163433" y="10160"/>
                  <a:pt x="159839" y="20129"/>
                  <a:pt x="159369" y="30480"/>
                </a:cubicBezTo>
                <a:cubicBezTo>
                  <a:pt x="153738" y="154371"/>
                  <a:pt x="166035" y="279760"/>
                  <a:pt x="147177" y="402336"/>
                </a:cubicBezTo>
                <a:cubicBezTo>
                  <a:pt x="143113" y="428752"/>
                  <a:pt x="139910" y="455315"/>
                  <a:pt x="134985" y="481584"/>
                </a:cubicBezTo>
                <a:cubicBezTo>
                  <a:pt x="133801" y="487900"/>
                  <a:pt x="130283" y="493599"/>
                  <a:pt x="128889" y="499872"/>
                </a:cubicBezTo>
                <a:cubicBezTo>
                  <a:pt x="126208" y="511938"/>
                  <a:pt x="125791" y="524457"/>
                  <a:pt x="122793" y="536448"/>
                </a:cubicBezTo>
                <a:cubicBezTo>
                  <a:pt x="117648" y="557029"/>
                  <a:pt x="110601" y="577088"/>
                  <a:pt x="104505" y="597408"/>
                </a:cubicBezTo>
                <a:cubicBezTo>
                  <a:pt x="102473" y="621792"/>
                  <a:pt x="101869" y="646337"/>
                  <a:pt x="98409" y="670560"/>
                </a:cubicBezTo>
                <a:cubicBezTo>
                  <a:pt x="95760" y="689106"/>
                  <a:pt x="90142" y="707106"/>
                  <a:pt x="86217" y="725424"/>
                </a:cubicBezTo>
                <a:cubicBezTo>
                  <a:pt x="84046" y="735555"/>
                  <a:pt x="82153" y="745744"/>
                  <a:pt x="80121" y="755904"/>
                </a:cubicBezTo>
                <a:cubicBezTo>
                  <a:pt x="78089" y="782320"/>
                  <a:pt x="77121" y="808839"/>
                  <a:pt x="74025" y="835152"/>
                </a:cubicBezTo>
                <a:cubicBezTo>
                  <a:pt x="71875" y="853428"/>
                  <a:pt x="59744" y="880082"/>
                  <a:pt x="55737" y="896112"/>
                </a:cubicBezTo>
                <a:cubicBezTo>
                  <a:pt x="53705" y="904240"/>
                  <a:pt x="52048" y="912471"/>
                  <a:pt x="49641" y="920496"/>
                </a:cubicBezTo>
                <a:cubicBezTo>
                  <a:pt x="45948" y="932806"/>
                  <a:pt x="37449" y="957072"/>
                  <a:pt x="37449" y="957072"/>
                </a:cubicBezTo>
                <a:cubicBezTo>
                  <a:pt x="39481" y="963168"/>
                  <a:pt x="43545" y="968934"/>
                  <a:pt x="43545" y="975360"/>
                </a:cubicBezTo>
                <a:cubicBezTo>
                  <a:pt x="43545" y="987979"/>
                  <a:pt x="31421" y="1002690"/>
                  <a:pt x="25257" y="1011936"/>
                </a:cubicBezTo>
                <a:cubicBezTo>
                  <a:pt x="23225" y="1024128"/>
                  <a:pt x="21842" y="1036446"/>
                  <a:pt x="19161" y="1048512"/>
                </a:cubicBezTo>
                <a:cubicBezTo>
                  <a:pt x="17767" y="1054785"/>
                  <a:pt x="14325" y="1060499"/>
                  <a:pt x="13065" y="1066800"/>
                </a:cubicBezTo>
                <a:cubicBezTo>
                  <a:pt x="10247" y="1080889"/>
                  <a:pt x="9001" y="1095248"/>
                  <a:pt x="6969" y="1109472"/>
                </a:cubicBezTo>
                <a:cubicBezTo>
                  <a:pt x="9001" y="1115568"/>
                  <a:pt x="13775" y="1121374"/>
                  <a:pt x="13065" y="1127760"/>
                </a:cubicBezTo>
                <a:cubicBezTo>
                  <a:pt x="9790" y="1157237"/>
                  <a:pt x="-10411" y="1175620"/>
                  <a:pt x="6969" y="1158240"/>
                </a:cubicBezTo>
              </a:path>
            </a:pathLst>
          </a:custGeom>
          <a:noFill/>
          <a:ln w="666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776536" y="4437112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944936" y="3183380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250820" y="3429000"/>
            <a:ext cx="81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1m </a:t>
            </a:r>
          </a:p>
          <a:p>
            <a:pPr algn="r"/>
            <a:r>
              <a:rPr lang="en-US" dirty="0" err="1"/>
              <a:t>Infiniband</a:t>
            </a:r>
            <a:endParaRPr lang="en-US" dirty="0"/>
          </a:p>
        </p:txBody>
      </p:sp>
      <p:pic>
        <p:nvPicPr>
          <p:cNvPr id="25" name="Grafik 24" descr="Ein Bild, das Ding enthält.&#10;&#10;Mit hoher Zuverlässigkeit generierte Beschreibu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20" y="2126814"/>
            <a:ext cx="5097016" cy="2867072"/>
          </a:xfrm>
          <a:prstGeom prst="rect">
            <a:avLst/>
          </a:prstGeom>
          <a:ln w="38100">
            <a:solidFill>
              <a:srgbClr val="004F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88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8544" y="1586002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DHE</a:t>
            </a:r>
          </a:p>
        </p:txBody>
      </p:sp>
      <p:sp>
        <p:nvSpPr>
          <p:cNvPr id="14" name="Freihandform: Form 13"/>
          <p:cNvSpPr/>
          <p:nvPr/>
        </p:nvSpPr>
        <p:spPr>
          <a:xfrm>
            <a:off x="1369443" y="3187666"/>
            <a:ext cx="2215405" cy="2594115"/>
          </a:xfrm>
          <a:custGeom>
            <a:avLst/>
            <a:gdLst>
              <a:gd name="connsiteX0" fmla="*/ 87501 w 2215405"/>
              <a:gd name="connsiteY0" fmla="*/ 0 h 1426464"/>
              <a:gd name="connsiteX1" fmla="*/ 57021 w 2215405"/>
              <a:gd name="connsiteY1" fmla="*/ 48768 h 1426464"/>
              <a:gd name="connsiteX2" fmla="*/ 38733 w 2215405"/>
              <a:gd name="connsiteY2" fmla="*/ 91440 h 1426464"/>
              <a:gd name="connsiteX3" fmla="*/ 20445 w 2215405"/>
              <a:gd name="connsiteY3" fmla="*/ 164592 h 1426464"/>
              <a:gd name="connsiteX4" fmla="*/ 8253 w 2215405"/>
              <a:gd name="connsiteY4" fmla="*/ 231648 h 1426464"/>
              <a:gd name="connsiteX5" fmla="*/ 8253 w 2215405"/>
              <a:gd name="connsiteY5" fmla="*/ 493776 h 1426464"/>
              <a:gd name="connsiteX6" fmla="*/ 14349 w 2215405"/>
              <a:gd name="connsiteY6" fmla="*/ 512064 h 1426464"/>
              <a:gd name="connsiteX7" fmla="*/ 32637 w 2215405"/>
              <a:gd name="connsiteY7" fmla="*/ 560832 h 1426464"/>
              <a:gd name="connsiteX8" fmla="*/ 44829 w 2215405"/>
              <a:gd name="connsiteY8" fmla="*/ 603504 h 1426464"/>
              <a:gd name="connsiteX9" fmla="*/ 57021 w 2215405"/>
              <a:gd name="connsiteY9" fmla="*/ 621792 h 1426464"/>
              <a:gd name="connsiteX10" fmla="*/ 75309 w 2215405"/>
              <a:gd name="connsiteY10" fmla="*/ 658368 h 1426464"/>
              <a:gd name="connsiteX11" fmla="*/ 105789 w 2215405"/>
              <a:gd name="connsiteY11" fmla="*/ 707136 h 1426464"/>
              <a:gd name="connsiteX12" fmla="*/ 111885 w 2215405"/>
              <a:gd name="connsiteY12" fmla="*/ 725424 h 1426464"/>
              <a:gd name="connsiteX13" fmla="*/ 166749 w 2215405"/>
              <a:gd name="connsiteY13" fmla="*/ 804672 h 1426464"/>
              <a:gd name="connsiteX14" fmla="*/ 197229 w 2215405"/>
              <a:gd name="connsiteY14" fmla="*/ 859536 h 1426464"/>
              <a:gd name="connsiteX15" fmla="*/ 215517 w 2215405"/>
              <a:gd name="connsiteY15" fmla="*/ 877824 h 1426464"/>
              <a:gd name="connsiteX16" fmla="*/ 239901 w 2215405"/>
              <a:gd name="connsiteY16" fmla="*/ 908304 h 1426464"/>
              <a:gd name="connsiteX17" fmla="*/ 276477 w 2215405"/>
              <a:gd name="connsiteY17" fmla="*/ 957072 h 1426464"/>
              <a:gd name="connsiteX18" fmla="*/ 306957 w 2215405"/>
              <a:gd name="connsiteY18" fmla="*/ 987552 h 1426464"/>
              <a:gd name="connsiteX19" fmla="*/ 319149 w 2215405"/>
              <a:gd name="connsiteY19" fmla="*/ 1005840 h 1426464"/>
              <a:gd name="connsiteX20" fmla="*/ 398397 w 2215405"/>
              <a:gd name="connsiteY20" fmla="*/ 1085088 h 1426464"/>
              <a:gd name="connsiteX21" fmla="*/ 502029 w 2215405"/>
              <a:gd name="connsiteY21" fmla="*/ 1182624 h 1426464"/>
              <a:gd name="connsiteX22" fmla="*/ 556893 w 2215405"/>
              <a:gd name="connsiteY22" fmla="*/ 1219200 h 1426464"/>
              <a:gd name="connsiteX23" fmla="*/ 660525 w 2215405"/>
              <a:gd name="connsiteY23" fmla="*/ 1292352 h 1426464"/>
              <a:gd name="connsiteX24" fmla="*/ 764157 w 2215405"/>
              <a:gd name="connsiteY24" fmla="*/ 1347216 h 1426464"/>
              <a:gd name="connsiteX25" fmla="*/ 819021 w 2215405"/>
              <a:gd name="connsiteY25" fmla="*/ 1365504 h 1426464"/>
              <a:gd name="connsiteX26" fmla="*/ 953133 w 2215405"/>
              <a:gd name="connsiteY26" fmla="*/ 1395984 h 1426464"/>
              <a:gd name="connsiteX27" fmla="*/ 977517 w 2215405"/>
              <a:gd name="connsiteY27" fmla="*/ 1402080 h 1426464"/>
              <a:gd name="connsiteX28" fmla="*/ 1020189 w 2215405"/>
              <a:gd name="connsiteY28" fmla="*/ 1414272 h 1426464"/>
              <a:gd name="connsiteX29" fmla="*/ 1129917 w 2215405"/>
              <a:gd name="connsiteY29" fmla="*/ 1426464 h 1426464"/>
              <a:gd name="connsiteX30" fmla="*/ 1337181 w 2215405"/>
              <a:gd name="connsiteY30" fmla="*/ 1420368 h 1426464"/>
              <a:gd name="connsiteX31" fmla="*/ 1367661 w 2215405"/>
              <a:gd name="connsiteY31" fmla="*/ 1414272 h 1426464"/>
              <a:gd name="connsiteX32" fmla="*/ 1410333 w 2215405"/>
              <a:gd name="connsiteY32" fmla="*/ 1395984 h 1426464"/>
              <a:gd name="connsiteX33" fmla="*/ 1459101 w 2215405"/>
              <a:gd name="connsiteY33" fmla="*/ 1377696 h 1426464"/>
              <a:gd name="connsiteX34" fmla="*/ 1568829 w 2215405"/>
              <a:gd name="connsiteY34" fmla="*/ 1316736 h 1426464"/>
              <a:gd name="connsiteX35" fmla="*/ 1587117 w 2215405"/>
              <a:gd name="connsiteY35" fmla="*/ 1310640 h 1426464"/>
              <a:gd name="connsiteX36" fmla="*/ 1605405 w 2215405"/>
              <a:gd name="connsiteY36" fmla="*/ 1298448 h 1426464"/>
              <a:gd name="connsiteX37" fmla="*/ 1629789 w 2215405"/>
              <a:gd name="connsiteY37" fmla="*/ 1286256 h 1426464"/>
              <a:gd name="connsiteX38" fmla="*/ 1648077 w 2215405"/>
              <a:gd name="connsiteY38" fmla="*/ 1274064 h 1426464"/>
              <a:gd name="connsiteX39" fmla="*/ 1666365 w 2215405"/>
              <a:gd name="connsiteY39" fmla="*/ 1267968 h 1426464"/>
              <a:gd name="connsiteX40" fmla="*/ 1709037 w 2215405"/>
              <a:gd name="connsiteY40" fmla="*/ 1237488 h 1426464"/>
              <a:gd name="connsiteX41" fmla="*/ 1745613 w 2215405"/>
              <a:gd name="connsiteY41" fmla="*/ 1219200 h 1426464"/>
              <a:gd name="connsiteX42" fmla="*/ 1788285 w 2215405"/>
              <a:gd name="connsiteY42" fmla="*/ 1182624 h 1426464"/>
              <a:gd name="connsiteX43" fmla="*/ 1806573 w 2215405"/>
              <a:gd name="connsiteY43" fmla="*/ 1176528 h 1426464"/>
              <a:gd name="connsiteX44" fmla="*/ 1837053 w 2215405"/>
              <a:gd name="connsiteY44" fmla="*/ 1146048 h 1426464"/>
              <a:gd name="connsiteX45" fmla="*/ 1873629 w 2215405"/>
              <a:gd name="connsiteY45" fmla="*/ 1115568 h 1426464"/>
              <a:gd name="connsiteX46" fmla="*/ 1885821 w 2215405"/>
              <a:gd name="connsiteY46" fmla="*/ 1097280 h 1426464"/>
              <a:gd name="connsiteX47" fmla="*/ 1910205 w 2215405"/>
              <a:gd name="connsiteY47" fmla="*/ 1078992 h 1426464"/>
              <a:gd name="connsiteX48" fmla="*/ 1946781 w 2215405"/>
              <a:gd name="connsiteY48" fmla="*/ 1054608 h 1426464"/>
              <a:gd name="connsiteX49" fmla="*/ 1965069 w 2215405"/>
              <a:gd name="connsiteY49" fmla="*/ 1036320 h 1426464"/>
              <a:gd name="connsiteX50" fmla="*/ 2019933 w 2215405"/>
              <a:gd name="connsiteY50" fmla="*/ 993648 h 1426464"/>
              <a:gd name="connsiteX51" fmla="*/ 2038221 w 2215405"/>
              <a:gd name="connsiteY51" fmla="*/ 969264 h 1426464"/>
              <a:gd name="connsiteX52" fmla="*/ 2050413 w 2215405"/>
              <a:gd name="connsiteY52" fmla="*/ 950976 h 1426464"/>
              <a:gd name="connsiteX53" fmla="*/ 2086989 w 2215405"/>
              <a:gd name="connsiteY53" fmla="*/ 914400 h 1426464"/>
              <a:gd name="connsiteX54" fmla="*/ 2117469 w 2215405"/>
              <a:gd name="connsiteY54" fmla="*/ 871728 h 1426464"/>
              <a:gd name="connsiteX55" fmla="*/ 2129661 w 2215405"/>
              <a:gd name="connsiteY55" fmla="*/ 847344 h 1426464"/>
              <a:gd name="connsiteX56" fmla="*/ 2160141 w 2215405"/>
              <a:gd name="connsiteY56" fmla="*/ 792480 h 1426464"/>
              <a:gd name="connsiteX57" fmla="*/ 2172333 w 2215405"/>
              <a:gd name="connsiteY57" fmla="*/ 762000 h 1426464"/>
              <a:gd name="connsiteX58" fmla="*/ 2184525 w 2215405"/>
              <a:gd name="connsiteY58" fmla="*/ 743712 h 1426464"/>
              <a:gd name="connsiteX59" fmla="*/ 2196717 w 2215405"/>
              <a:gd name="connsiteY59" fmla="*/ 701040 h 1426464"/>
              <a:gd name="connsiteX60" fmla="*/ 2215005 w 2215405"/>
              <a:gd name="connsiteY60" fmla="*/ 664464 h 1426464"/>
              <a:gd name="connsiteX61" fmla="*/ 2215005 w 2215405"/>
              <a:gd name="connsiteY61" fmla="*/ 615696 h 1426464"/>
              <a:gd name="connsiteX62" fmla="*/ 2208909 w 2215405"/>
              <a:gd name="connsiteY62" fmla="*/ 591312 h 1426464"/>
              <a:gd name="connsiteX63" fmla="*/ 2208909 w 2215405"/>
              <a:gd name="connsiteY63" fmla="*/ 548640 h 1426464"/>
              <a:gd name="connsiteX64" fmla="*/ 2215005 w 2215405"/>
              <a:gd name="connsiteY64" fmla="*/ 530352 h 1426464"/>
              <a:gd name="connsiteX65" fmla="*/ 2208909 w 2215405"/>
              <a:gd name="connsiteY65" fmla="*/ 530352 h 142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15405" h="1426464">
                <a:moveTo>
                  <a:pt x="87501" y="0"/>
                </a:moveTo>
                <a:cubicBezTo>
                  <a:pt x="77341" y="16256"/>
                  <a:pt x="65594" y="31622"/>
                  <a:pt x="57021" y="48768"/>
                </a:cubicBezTo>
                <a:cubicBezTo>
                  <a:pt x="17656" y="127497"/>
                  <a:pt x="83111" y="24873"/>
                  <a:pt x="38733" y="91440"/>
                </a:cubicBezTo>
                <a:cubicBezTo>
                  <a:pt x="32637" y="115824"/>
                  <a:pt x="23563" y="139652"/>
                  <a:pt x="20445" y="164592"/>
                </a:cubicBezTo>
                <a:cubicBezTo>
                  <a:pt x="13552" y="219736"/>
                  <a:pt x="19530" y="197818"/>
                  <a:pt x="8253" y="231648"/>
                </a:cubicBezTo>
                <a:cubicBezTo>
                  <a:pt x="-3423" y="348412"/>
                  <a:pt x="-2059" y="308167"/>
                  <a:pt x="8253" y="493776"/>
                </a:cubicBezTo>
                <a:cubicBezTo>
                  <a:pt x="8609" y="500192"/>
                  <a:pt x="12584" y="505885"/>
                  <a:pt x="14349" y="512064"/>
                </a:cubicBezTo>
                <a:cubicBezTo>
                  <a:pt x="39385" y="599690"/>
                  <a:pt x="-1454" y="469921"/>
                  <a:pt x="32637" y="560832"/>
                </a:cubicBezTo>
                <a:cubicBezTo>
                  <a:pt x="38497" y="576457"/>
                  <a:pt x="37460" y="588767"/>
                  <a:pt x="44829" y="603504"/>
                </a:cubicBezTo>
                <a:cubicBezTo>
                  <a:pt x="48106" y="610057"/>
                  <a:pt x="53463" y="615388"/>
                  <a:pt x="57021" y="621792"/>
                </a:cubicBezTo>
                <a:cubicBezTo>
                  <a:pt x="63641" y="633708"/>
                  <a:pt x="68689" y="646452"/>
                  <a:pt x="75309" y="658368"/>
                </a:cubicBezTo>
                <a:cubicBezTo>
                  <a:pt x="99488" y="701890"/>
                  <a:pt x="74975" y="645508"/>
                  <a:pt x="105789" y="707136"/>
                </a:cubicBezTo>
                <a:cubicBezTo>
                  <a:pt x="108663" y="712883"/>
                  <a:pt x="108479" y="719975"/>
                  <a:pt x="111885" y="725424"/>
                </a:cubicBezTo>
                <a:cubicBezTo>
                  <a:pt x="128913" y="752669"/>
                  <a:pt x="151146" y="776586"/>
                  <a:pt x="166749" y="804672"/>
                </a:cubicBezTo>
                <a:cubicBezTo>
                  <a:pt x="176909" y="822960"/>
                  <a:pt x="185624" y="842129"/>
                  <a:pt x="197229" y="859536"/>
                </a:cubicBezTo>
                <a:cubicBezTo>
                  <a:pt x="202011" y="866709"/>
                  <a:pt x="209840" y="871336"/>
                  <a:pt x="215517" y="877824"/>
                </a:cubicBezTo>
                <a:cubicBezTo>
                  <a:pt x="224085" y="887616"/>
                  <a:pt x="232094" y="897895"/>
                  <a:pt x="239901" y="908304"/>
                </a:cubicBezTo>
                <a:cubicBezTo>
                  <a:pt x="263675" y="940003"/>
                  <a:pt x="239765" y="916281"/>
                  <a:pt x="276477" y="957072"/>
                </a:cubicBezTo>
                <a:cubicBezTo>
                  <a:pt x="286089" y="967752"/>
                  <a:pt x="297495" y="976739"/>
                  <a:pt x="306957" y="987552"/>
                </a:cubicBezTo>
                <a:cubicBezTo>
                  <a:pt x="311782" y="993066"/>
                  <a:pt x="314138" y="1000495"/>
                  <a:pt x="319149" y="1005840"/>
                </a:cubicBezTo>
                <a:cubicBezTo>
                  <a:pt x="344700" y="1033094"/>
                  <a:pt x="377675" y="1054004"/>
                  <a:pt x="398397" y="1085088"/>
                </a:cubicBezTo>
                <a:cubicBezTo>
                  <a:pt x="428735" y="1130594"/>
                  <a:pt x="428327" y="1133489"/>
                  <a:pt x="502029" y="1182624"/>
                </a:cubicBezTo>
                <a:cubicBezTo>
                  <a:pt x="520317" y="1194816"/>
                  <a:pt x="539730" y="1205470"/>
                  <a:pt x="556893" y="1219200"/>
                </a:cubicBezTo>
                <a:cubicBezTo>
                  <a:pt x="645455" y="1290050"/>
                  <a:pt x="585936" y="1247598"/>
                  <a:pt x="660525" y="1292352"/>
                </a:cubicBezTo>
                <a:cubicBezTo>
                  <a:pt x="703235" y="1317978"/>
                  <a:pt x="681126" y="1319539"/>
                  <a:pt x="764157" y="1347216"/>
                </a:cubicBezTo>
                <a:cubicBezTo>
                  <a:pt x="782445" y="1353312"/>
                  <a:pt x="800319" y="1360829"/>
                  <a:pt x="819021" y="1365504"/>
                </a:cubicBezTo>
                <a:cubicBezTo>
                  <a:pt x="953810" y="1399201"/>
                  <a:pt x="833284" y="1370302"/>
                  <a:pt x="953133" y="1395984"/>
                </a:cubicBezTo>
                <a:cubicBezTo>
                  <a:pt x="961325" y="1397739"/>
                  <a:pt x="969434" y="1399876"/>
                  <a:pt x="977517" y="1402080"/>
                </a:cubicBezTo>
                <a:cubicBezTo>
                  <a:pt x="991789" y="1405972"/>
                  <a:pt x="1005582" y="1411935"/>
                  <a:pt x="1020189" y="1414272"/>
                </a:cubicBezTo>
                <a:cubicBezTo>
                  <a:pt x="1056528" y="1420086"/>
                  <a:pt x="1093341" y="1422400"/>
                  <a:pt x="1129917" y="1426464"/>
                </a:cubicBezTo>
                <a:cubicBezTo>
                  <a:pt x="1199005" y="1424432"/>
                  <a:pt x="1268154" y="1423908"/>
                  <a:pt x="1337181" y="1420368"/>
                </a:cubicBezTo>
                <a:cubicBezTo>
                  <a:pt x="1347529" y="1419837"/>
                  <a:pt x="1357831" y="1417549"/>
                  <a:pt x="1367661" y="1414272"/>
                </a:cubicBezTo>
                <a:cubicBezTo>
                  <a:pt x="1382342" y="1409378"/>
                  <a:pt x="1395965" y="1401731"/>
                  <a:pt x="1410333" y="1395984"/>
                </a:cubicBezTo>
                <a:cubicBezTo>
                  <a:pt x="1433300" y="1386797"/>
                  <a:pt x="1432365" y="1391645"/>
                  <a:pt x="1459101" y="1377696"/>
                </a:cubicBezTo>
                <a:cubicBezTo>
                  <a:pt x="1496197" y="1358342"/>
                  <a:pt x="1529135" y="1329967"/>
                  <a:pt x="1568829" y="1316736"/>
                </a:cubicBezTo>
                <a:cubicBezTo>
                  <a:pt x="1574925" y="1314704"/>
                  <a:pt x="1581370" y="1313514"/>
                  <a:pt x="1587117" y="1310640"/>
                </a:cubicBezTo>
                <a:cubicBezTo>
                  <a:pt x="1593670" y="1307363"/>
                  <a:pt x="1599044" y="1302083"/>
                  <a:pt x="1605405" y="1298448"/>
                </a:cubicBezTo>
                <a:cubicBezTo>
                  <a:pt x="1613295" y="1293939"/>
                  <a:pt x="1621899" y="1290765"/>
                  <a:pt x="1629789" y="1286256"/>
                </a:cubicBezTo>
                <a:cubicBezTo>
                  <a:pt x="1636150" y="1282621"/>
                  <a:pt x="1641524" y="1277341"/>
                  <a:pt x="1648077" y="1274064"/>
                </a:cubicBezTo>
                <a:cubicBezTo>
                  <a:pt x="1653824" y="1271190"/>
                  <a:pt x="1660618" y="1270842"/>
                  <a:pt x="1666365" y="1267968"/>
                </a:cubicBezTo>
                <a:cubicBezTo>
                  <a:pt x="1685235" y="1258533"/>
                  <a:pt x="1689708" y="1248533"/>
                  <a:pt x="1709037" y="1237488"/>
                </a:cubicBezTo>
                <a:cubicBezTo>
                  <a:pt x="1744029" y="1217493"/>
                  <a:pt x="1710858" y="1248162"/>
                  <a:pt x="1745613" y="1219200"/>
                </a:cubicBezTo>
                <a:cubicBezTo>
                  <a:pt x="1769198" y="1199546"/>
                  <a:pt x="1759229" y="1199228"/>
                  <a:pt x="1788285" y="1182624"/>
                </a:cubicBezTo>
                <a:cubicBezTo>
                  <a:pt x="1793864" y="1179436"/>
                  <a:pt x="1800477" y="1178560"/>
                  <a:pt x="1806573" y="1176528"/>
                </a:cubicBezTo>
                <a:cubicBezTo>
                  <a:pt x="1828925" y="1143000"/>
                  <a:pt x="1806573" y="1171448"/>
                  <a:pt x="1837053" y="1146048"/>
                </a:cubicBezTo>
                <a:cubicBezTo>
                  <a:pt x="1883990" y="1106934"/>
                  <a:pt x="1828223" y="1145838"/>
                  <a:pt x="1873629" y="1115568"/>
                </a:cubicBezTo>
                <a:cubicBezTo>
                  <a:pt x="1877693" y="1109472"/>
                  <a:pt x="1880640" y="1102461"/>
                  <a:pt x="1885821" y="1097280"/>
                </a:cubicBezTo>
                <a:cubicBezTo>
                  <a:pt x="1893005" y="1090096"/>
                  <a:pt x="1901882" y="1084818"/>
                  <a:pt x="1910205" y="1078992"/>
                </a:cubicBezTo>
                <a:cubicBezTo>
                  <a:pt x="1922209" y="1070589"/>
                  <a:pt x="1936420" y="1064969"/>
                  <a:pt x="1946781" y="1054608"/>
                </a:cubicBezTo>
                <a:cubicBezTo>
                  <a:pt x="1952877" y="1048512"/>
                  <a:pt x="1958264" y="1041613"/>
                  <a:pt x="1965069" y="1036320"/>
                </a:cubicBezTo>
                <a:cubicBezTo>
                  <a:pt x="2000449" y="1008802"/>
                  <a:pt x="1996208" y="1021327"/>
                  <a:pt x="2019933" y="993648"/>
                </a:cubicBezTo>
                <a:cubicBezTo>
                  <a:pt x="2026545" y="985934"/>
                  <a:pt x="2032316" y="977532"/>
                  <a:pt x="2038221" y="969264"/>
                </a:cubicBezTo>
                <a:cubicBezTo>
                  <a:pt x="2042479" y="963302"/>
                  <a:pt x="2045546" y="956452"/>
                  <a:pt x="2050413" y="950976"/>
                </a:cubicBezTo>
                <a:cubicBezTo>
                  <a:pt x="2061868" y="938089"/>
                  <a:pt x="2076644" y="928194"/>
                  <a:pt x="2086989" y="914400"/>
                </a:cubicBezTo>
                <a:cubicBezTo>
                  <a:pt x="2094839" y="903933"/>
                  <a:pt x="2110338" y="884207"/>
                  <a:pt x="2117469" y="871728"/>
                </a:cubicBezTo>
                <a:cubicBezTo>
                  <a:pt x="2121978" y="863838"/>
                  <a:pt x="2125152" y="855234"/>
                  <a:pt x="2129661" y="847344"/>
                </a:cubicBezTo>
                <a:cubicBezTo>
                  <a:pt x="2155237" y="802586"/>
                  <a:pt x="2127743" y="863755"/>
                  <a:pt x="2160141" y="792480"/>
                </a:cubicBezTo>
                <a:cubicBezTo>
                  <a:pt x="2164669" y="782518"/>
                  <a:pt x="2167439" y="771787"/>
                  <a:pt x="2172333" y="762000"/>
                </a:cubicBezTo>
                <a:cubicBezTo>
                  <a:pt x="2175610" y="755447"/>
                  <a:pt x="2181248" y="750265"/>
                  <a:pt x="2184525" y="743712"/>
                </a:cubicBezTo>
                <a:cubicBezTo>
                  <a:pt x="2196388" y="719986"/>
                  <a:pt x="2184998" y="728384"/>
                  <a:pt x="2196717" y="701040"/>
                </a:cubicBezTo>
                <a:cubicBezTo>
                  <a:pt x="2232169" y="618319"/>
                  <a:pt x="2189318" y="741525"/>
                  <a:pt x="2215005" y="664464"/>
                </a:cubicBezTo>
                <a:cubicBezTo>
                  <a:pt x="2198749" y="599440"/>
                  <a:pt x="2215005" y="680720"/>
                  <a:pt x="2215005" y="615696"/>
                </a:cubicBezTo>
                <a:cubicBezTo>
                  <a:pt x="2215005" y="607318"/>
                  <a:pt x="2210941" y="599440"/>
                  <a:pt x="2208909" y="591312"/>
                </a:cubicBezTo>
                <a:cubicBezTo>
                  <a:pt x="2223525" y="547464"/>
                  <a:pt x="2208909" y="602221"/>
                  <a:pt x="2208909" y="548640"/>
                </a:cubicBezTo>
                <a:cubicBezTo>
                  <a:pt x="2208909" y="542214"/>
                  <a:pt x="2215005" y="536778"/>
                  <a:pt x="2215005" y="530352"/>
                </a:cubicBezTo>
                <a:cubicBezTo>
                  <a:pt x="2215005" y="528320"/>
                  <a:pt x="2210941" y="530352"/>
                  <a:pt x="2208909" y="530352"/>
                </a:cubicBezTo>
              </a:path>
            </a:pathLst>
          </a:custGeom>
          <a:noFill/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ihandform: Form 11"/>
          <p:cNvSpPr/>
          <p:nvPr/>
        </p:nvSpPr>
        <p:spPr>
          <a:xfrm>
            <a:off x="920553" y="4365104"/>
            <a:ext cx="2880320" cy="1584176"/>
          </a:xfrm>
          <a:custGeom>
            <a:avLst/>
            <a:gdLst>
              <a:gd name="connsiteX0" fmla="*/ 36576 w 2207981"/>
              <a:gd name="connsiteY0" fmla="*/ 0 h 1645920"/>
              <a:gd name="connsiteX1" fmla="*/ 24384 w 2207981"/>
              <a:gd name="connsiteY1" fmla="*/ 103632 h 1645920"/>
              <a:gd name="connsiteX2" fmla="*/ 12192 w 2207981"/>
              <a:gd name="connsiteY2" fmla="*/ 256032 h 1645920"/>
              <a:gd name="connsiteX3" fmla="*/ 0 w 2207981"/>
              <a:gd name="connsiteY3" fmla="*/ 426720 h 1645920"/>
              <a:gd name="connsiteX4" fmla="*/ 6096 w 2207981"/>
              <a:gd name="connsiteY4" fmla="*/ 749808 h 1645920"/>
              <a:gd name="connsiteX5" fmla="*/ 24384 w 2207981"/>
              <a:gd name="connsiteY5" fmla="*/ 926592 h 1645920"/>
              <a:gd name="connsiteX6" fmla="*/ 30480 w 2207981"/>
              <a:gd name="connsiteY6" fmla="*/ 1011936 h 1645920"/>
              <a:gd name="connsiteX7" fmla="*/ 36576 w 2207981"/>
              <a:gd name="connsiteY7" fmla="*/ 1054608 h 1645920"/>
              <a:gd name="connsiteX8" fmla="*/ 48768 w 2207981"/>
              <a:gd name="connsiteY8" fmla="*/ 1152144 h 1645920"/>
              <a:gd name="connsiteX9" fmla="*/ 67056 w 2207981"/>
              <a:gd name="connsiteY9" fmla="*/ 1225296 h 1645920"/>
              <a:gd name="connsiteX10" fmla="*/ 73152 w 2207981"/>
              <a:gd name="connsiteY10" fmla="*/ 1255776 h 1645920"/>
              <a:gd name="connsiteX11" fmla="*/ 85344 w 2207981"/>
              <a:gd name="connsiteY11" fmla="*/ 1274064 h 1645920"/>
              <a:gd name="connsiteX12" fmla="*/ 109728 w 2207981"/>
              <a:gd name="connsiteY12" fmla="*/ 1322832 h 1645920"/>
              <a:gd name="connsiteX13" fmla="*/ 121920 w 2207981"/>
              <a:gd name="connsiteY13" fmla="*/ 1341120 h 1645920"/>
              <a:gd name="connsiteX14" fmla="*/ 201168 w 2207981"/>
              <a:gd name="connsiteY14" fmla="*/ 1463040 h 1645920"/>
              <a:gd name="connsiteX15" fmla="*/ 292608 w 2207981"/>
              <a:gd name="connsiteY15" fmla="*/ 1536192 h 1645920"/>
              <a:gd name="connsiteX16" fmla="*/ 365760 w 2207981"/>
              <a:gd name="connsiteY16" fmla="*/ 1566672 h 1645920"/>
              <a:gd name="connsiteX17" fmla="*/ 384048 w 2207981"/>
              <a:gd name="connsiteY17" fmla="*/ 1578864 h 1645920"/>
              <a:gd name="connsiteX18" fmla="*/ 420624 w 2207981"/>
              <a:gd name="connsiteY18" fmla="*/ 1584960 h 1645920"/>
              <a:gd name="connsiteX19" fmla="*/ 451104 w 2207981"/>
              <a:gd name="connsiteY19" fmla="*/ 1591056 h 1645920"/>
              <a:gd name="connsiteX20" fmla="*/ 548640 w 2207981"/>
              <a:gd name="connsiteY20" fmla="*/ 1615440 h 1645920"/>
              <a:gd name="connsiteX21" fmla="*/ 615696 w 2207981"/>
              <a:gd name="connsiteY21" fmla="*/ 1621536 h 1645920"/>
              <a:gd name="connsiteX22" fmla="*/ 658368 w 2207981"/>
              <a:gd name="connsiteY22" fmla="*/ 1633728 h 1645920"/>
              <a:gd name="connsiteX23" fmla="*/ 774192 w 2207981"/>
              <a:gd name="connsiteY23" fmla="*/ 1639824 h 1645920"/>
              <a:gd name="connsiteX24" fmla="*/ 816864 w 2207981"/>
              <a:gd name="connsiteY24" fmla="*/ 1645920 h 1645920"/>
              <a:gd name="connsiteX25" fmla="*/ 1274064 w 2207981"/>
              <a:gd name="connsiteY25" fmla="*/ 1627632 h 1645920"/>
              <a:gd name="connsiteX26" fmla="*/ 1298448 w 2207981"/>
              <a:gd name="connsiteY26" fmla="*/ 1621536 h 1645920"/>
              <a:gd name="connsiteX27" fmla="*/ 1475232 w 2207981"/>
              <a:gd name="connsiteY27" fmla="*/ 1572768 h 1645920"/>
              <a:gd name="connsiteX28" fmla="*/ 1499616 w 2207981"/>
              <a:gd name="connsiteY28" fmla="*/ 1566672 h 1645920"/>
              <a:gd name="connsiteX29" fmla="*/ 1560576 w 2207981"/>
              <a:gd name="connsiteY29" fmla="*/ 1548384 h 1645920"/>
              <a:gd name="connsiteX30" fmla="*/ 1670304 w 2207981"/>
              <a:gd name="connsiteY30" fmla="*/ 1511808 h 1645920"/>
              <a:gd name="connsiteX31" fmla="*/ 1706880 w 2207981"/>
              <a:gd name="connsiteY31" fmla="*/ 1505712 h 1645920"/>
              <a:gd name="connsiteX32" fmla="*/ 1773936 w 2207981"/>
              <a:gd name="connsiteY32" fmla="*/ 1475232 h 1645920"/>
              <a:gd name="connsiteX33" fmla="*/ 1798320 w 2207981"/>
              <a:gd name="connsiteY33" fmla="*/ 1469136 h 1645920"/>
              <a:gd name="connsiteX34" fmla="*/ 1889760 w 2207981"/>
              <a:gd name="connsiteY34" fmla="*/ 1432560 h 1645920"/>
              <a:gd name="connsiteX35" fmla="*/ 1950720 w 2207981"/>
              <a:gd name="connsiteY35" fmla="*/ 1402080 h 1645920"/>
              <a:gd name="connsiteX36" fmla="*/ 1969008 w 2207981"/>
              <a:gd name="connsiteY36" fmla="*/ 1395984 h 1645920"/>
              <a:gd name="connsiteX37" fmla="*/ 1975104 w 2207981"/>
              <a:gd name="connsiteY37" fmla="*/ 1377696 h 1645920"/>
              <a:gd name="connsiteX38" fmla="*/ 2005584 w 2207981"/>
              <a:gd name="connsiteY38" fmla="*/ 1341120 h 1645920"/>
              <a:gd name="connsiteX39" fmla="*/ 2017776 w 2207981"/>
              <a:gd name="connsiteY39" fmla="*/ 1304544 h 1645920"/>
              <a:gd name="connsiteX40" fmla="*/ 2036064 w 2207981"/>
              <a:gd name="connsiteY40" fmla="*/ 1255776 h 1645920"/>
              <a:gd name="connsiteX41" fmla="*/ 2048256 w 2207981"/>
              <a:gd name="connsiteY41" fmla="*/ 1194816 h 1645920"/>
              <a:gd name="connsiteX42" fmla="*/ 2060448 w 2207981"/>
              <a:gd name="connsiteY42" fmla="*/ 1158240 h 1645920"/>
              <a:gd name="connsiteX43" fmla="*/ 2072640 w 2207981"/>
              <a:gd name="connsiteY43" fmla="*/ 981456 h 1645920"/>
              <a:gd name="connsiteX44" fmla="*/ 2078736 w 2207981"/>
              <a:gd name="connsiteY44" fmla="*/ 963168 h 1645920"/>
              <a:gd name="connsiteX45" fmla="*/ 2090928 w 2207981"/>
              <a:gd name="connsiteY45" fmla="*/ 835152 h 1645920"/>
              <a:gd name="connsiteX46" fmla="*/ 2103120 w 2207981"/>
              <a:gd name="connsiteY46" fmla="*/ 810768 h 1645920"/>
              <a:gd name="connsiteX47" fmla="*/ 2109216 w 2207981"/>
              <a:gd name="connsiteY47" fmla="*/ 755904 h 1645920"/>
              <a:gd name="connsiteX48" fmla="*/ 2121408 w 2207981"/>
              <a:gd name="connsiteY48" fmla="*/ 701040 h 1645920"/>
              <a:gd name="connsiteX49" fmla="*/ 2127504 w 2207981"/>
              <a:gd name="connsiteY49" fmla="*/ 664464 h 1645920"/>
              <a:gd name="connsiteX50" fmla="*/ 2133600 w 2207981"/>
              <a:gd name="connsiteY50" fmla="*/ 646176 h 1645920"/>
              <a:gd name="connsiteX51" fmla="*/ 2145792 w 2207981"/>
              <a:gd name="connsiteY51" fmla="*/ 597408 h 1645920"/>
              <a:gd name="connsiteX52" fmla="*/ 2164080 w 2207981"/>
              <a:gd name="connsiteY52" fmla="*/ 536448 h 1645920"/>
              <a:gd name="connsiteX53" fmla="*/ 2170176 w 2207981"/>
              <a:gd name="connsiteY53" fmla="*/ 518160 h 1645920"/>
              <a:gd name="connsiteX54" fmla="*/ 2176272 w 2207981"/>
              <a:gd name="connsiteY54" fmla="*/ 487680 h 1645920"/>
              <a:gd name="connsiteX55" fmla="*/ 2188464 w 2207981"/>
              <a:gd name="connsiteY55" fmla="*/ 451104 h 1645920"/>
              <a:gd name="connsiteX56" fmla="*/ 2200656 w 2207981"/>
              <a:gd name="connsiteY56" fmla="*/ 402336 h 1645920"/>
              <a:gd name="connsiteX57" fmla="*/ 2200656 w 2207981"/>
              <a:gd name="connsiteY57" fmla="*/ 371856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07981" h="1645920">
                <a:moveTo>
                  <a:pt x="36576" y="0"/>
                </a:moveTo>
                <a:cubicBezTo>
                  <a:pt x="27452" y="54741"/>
                  <a:pt x="30397" y="31482"/>
                  <a:pt x="24384" y="103632"/>
                </a:cubicBezTo>
                <a:cubicBezTo>
                  <a:pt x="20152" y="154418"/>
                  <a:pt x="16027" y="205214"/>
                  <a:pt x="12192" y="256032"/>
                </a:cubicBezTo>
                <a:cubicBezTo>
                  <a:pt x="7899" y="312911"/>
                  <a:pt x="0" y="426720"/>
                  <a:pt x="0" y="426720"/>
                </a:cubicBezTo>
                <a:cubicBezTo>
                  <a:pt x="2032" y="534416"/>
                  <a:pt x="3225" y="642131"/>
                  <a:pt x="6096" y="749808"/>
                </a:cubicBezTo>
                <a:cubicBezTo>
                  <a:pt x="9778" y="887899"/>
                  <a:pt x="918" y="844461"/>
                  <a:pt x="24384" y="926592"/>
                </a:cubicBezTo>
                <a:cubicBezTo>
                  <a:pt x="26416" y="955040"/>
                  <a:pt x="27776" y="983544"/>
                  <a:pt x="30480" y="1011936"/>
                </a:cubicBezTo>
                <a:cubicBezTo>
                  <a:pt x="31842" y="1026240"/>
                  <a:pt x="34718" y="1040360"/>
                  <a:pt x="36576" y="1054608"/>
                </a:cubicBezTo>
                <a:cubicBezTo>
                  <a:pt x="40814" y="1087098"/>
                  <a:pt x="43591" y="1119790"/>
                  <a:pt x="48768" y="1152144"/>
                </a:cubicBezTo>
                <a:cubicBezTo>
                  <a:pt x="67363" y="1268360"/>
                  <a:pt x="53318" y="1170343"/>
                  <a:pt x="67056" y="1225296"/>
                </a:cubicBezTo>
                <a:cubicBezTo>
                  <a:pt x="69569" y="1235348"/>
                  <a:pt x="69514" y="1246074"/>
                  <a:pt x="73152" y="1255776"/>
                </a:cubicBezTo>
                <a:cubicBezTo>
                  <a:pt x="75724" y="1262636"/>
                  <a:pt x="81836" y="1267632"/>
                  <a:pt x="85344" y="1274064"/>
                </a:cubicBezTo>
                <a:cubicBezTo>
                  <a:pt x="94047" y="1290020"/>
                  <a:pt x="101025" y="1306876"/>
                  <a:pt x="109728" y="1322832"/>
                </a:cubicBezTo>
                <a:cubicBezTo>
                  <a:pt x="113236" y="1329264"/>
                  <a:pt x="118362" y="1334716"/>
                  <a:pt x="121920" y="1341120"/>
                </a:cubicBezTo>
                <a:cubicBezTo>
                  <a:pt x="146512" y="1385386"/>
                  <a:pt x="156215" y="1427077"/>
                  <a:pt x="201168" y="1463040"/>
                </a:cubicBezTo>
                <a:cubicBezTo>
                  <a:pt x="231648" y="1487424"/>
                  <a:pt x="257695" y="1518736"/>
                  <a:pt x="292608" y="1536192"/>
                </a:cubicBezTo>
                <a:cubicBezTo>
                  <a:pt x="384986" y="1582381"/>
                  <a:pt x="208249" y="1495076"/>
                  <a:pt x="365760" y="1566672"/>
                </a:cubicBezTo>
                <a:cubicBezTo>
                  <a:pt x="372430" y="1569704"/>
                  <a:pt x="377097" y="1576547"/>
                  <a:pt x="384048" y="1578864"/>
                </a:cubicBezTo>
                <a:cubicBezTo>
                  <a:pt x="395774" y="1582773"/>
                  <a:pt x="408463" y="1582749"/>
                  <a:pt x="420624" y="1584960"/>
                </a:cubicBezTo>
                <a:cubicBezTo>
                  <a:pt x="430818" y="1586813"/>
                  <a:pt x="441052" y="1588543"/>
                  <a:pt x="451104" y="1591056"/>
                </a:cubicBezTo>
                <a:cubicBezTo>
                  <a:pt x="470792" y="1595978"/>
                  <a:pt x="521095" y="1611997"/>
                  <a:pt x="548640" y="1615440"/>
                </a:cubicBezTo>
                <a:cubicBezTo>
                  <a:pt x="570911" y="1618224"/>
                  <a:pt x="593344" y="1619504"/>
                  <a:pt x="615696" y="1621536"/>
                </a:cubicBezTo>
                <a:cubicBezTo>
                  <a:pt x="629920" y="1625600"/>
                  <a:pt x="643672" y="1632032"/>
                  <a:pt x="658368" y="1633728"/>
                </a:cubicBezTo>
                <a:cubicBezTo>
                  <a:pt x="696775" y="1638160"/>
                  <a:pt x="735644" y="1636859"/>
                  <a:pt x="774192" y="1639824"/>
                </a:cubicBezTo>
                <a:cubicBezTo>
                  <a:pt x="788518" y="1640926"/>
                  <a:pt x="802640" y="1643888"/>
                  <a:pt x="816864" y="1645920"/>
                </a:cubicBezTo>
                <a:cubicBezTo>
                  <a:pt x="1030468" y="1641648"/>
                  <a:pt x="1091654" y="1646502"/>
                  <a:pt x="1274064" y="1627632"/>
                </a:cubicBezTo>
                <a:cubicBezTo>
                  <a:pt x="1282398" y="1626770"/>
                  <a:pt x="1290269" y="1623353"/>
                  <a:pt x="1298448" y="1621536"/>
                </a:cubicBezTo>
                <a:cubicBezTo>
                  <a:pt x="1445323" y="1588897"/>
                  <a:pt x="1322934" y="1620862"/>
                  <a:pt x="1475232" y="1572768"/>
                </a:cubicBezTo>
                <a:cubicBezTo>
                  <a:pt x="1483221" y="1570245"/>
                  <a:pt x="1491560" y="1568974"/>
                  <a:pt x="1499616" y="1566672"/>
                </a:cubicBezTo>
                <a:cubicBezTo>
                  <a:pt x="1520014" y="1560844"/>
                  <a:pt x="1540450" y="1555093"/>
                  <a:pt x="1560576" y="1548384"/>
                </a:cubicBezTo>
                <a:cubicBezTo>
                  <a:pt x="1597866" y="1535954"/>
                  <a:pt x="1632130" y="1519443"/>
                  <a:pt x="1670304" y="1511808"/>
                </a:cubicBezTo>
                <a:cubicBezTo>
                  <a:pt x="1682424" y="1509384"/>
                  <a:pt x="1694688" y="1507744"/>
                  <a:pt x="1706880" y="1505712"/>
                </a:cubicBezTo>
                <a:cubicBezTo>
                  <a:pt x="1730838" y="1493733"/>
                  <a:pt x="1747209" y="1484951"/>
                  <a:pt x="1773936" y="1475232"/>
                </a:cubicBezTo>
                <a:cubicBezTo>
                  <a:pt x="1781810" y="1472369"/>
                  <a:pt x="1790372" y="1471785"/>
                  <a:pt x="1798320" y="1469136"/>
                </a:cubicBezTo>
                <a:cubicBezTo>
                  <a:pt x="1814850" y="1463626"/>
                  <a:pt x="1866671" y="1446991"/>
                  <a:pt x="1889760" y="1432560"/>
                </a:cubicBezTo>
                <a:cubicBezTo>
                  <a:pt x="1939282" y="1401609"/>
                  <a:pt x="1885713" y="1423749"/>
                  <a:pt x="1950720" y="1402080"/>
                </a:cubicBezTo>
                <a:lnTo>
                  <a:pt x="1969008" y="1395984"/>
                </a:lnTo>
                <a:cubicBezTo>
                  <a:pt x="1971040" y="1389888"/>
                  <a:pt x="1971540" y="1383043"/>
                  <a:pt x="1975104" y="1377696"/>
                </a:cubicBezTo>
                <a:cubicBezTo>
                  <a:pt x="1994245" y="1348985"/>
                  <a:pt x="1992288" y="1371037"/>
                  <a:pt x="2005584" y="1341120"/>
                </a:cubicBezTo>
                <a:cubicBezTo>
                  <a:pt x="2010803" y="1329376"/>
                  <a:pt x="2013264" y="1316577"/>
                  <a:pt x="2017776" y="1304544"/>
                </a:cubicBezTo>
                <a:cubicBezTo>
                  <a:pt x="2023872" y="1288288"/>
                  <a:pt x="2031417" y="1272504"/>
                  <a:pt x="2036064" y="1255776"/>
                </a:cubicBezTo>
                <a:cubicBezTo>
                  <a:pt x="2041610" y="1235810"/>
                  <a:pt x="2041703" y="1214475"/>
                  <a:pt x="2048256" y="1194816"/>
                </a:cubicBezTo>
                <a:lnTo>
                  <a:pt x="2060448" y="1158240"/>
                </a:lnTo>
                <a:cubicBezTo>
                  <a:pt x="2063285" y="1090158"/>
                  <a:pt x="2057755" y="1040996"/>
                  <a:pt x="2072640" y="981456"/>
                </a:cubicBezTo>
                <a:cubicBezTo>
                  <a:pt x="2074198" y="975222"/>
                  <a:pt x="2076704" y="969264"/>
                  <a:pt x="2078736" y="963168"/>
                </a:cubicBezTo>
                <a:cubicBezTo>
                  <a:pt x="2080899" y="924227"/>
                  <a:pt x="2074000" y="874650"/>
                  <a:pt x="2090928" y="835152"/>
                </a:cubicBezTo>
                <a:cubicBezTo>
                  <a:pt x="2094508" y="826799"/>
                  <a:pt x="2099056" y="818896"/>
                  <a:pt x="2103120" y="810768"/>
                </a:cubicBezTo>
                <a:cubicBezTo>
                  <a:pt x="2105152" y="792480"/>
                  <a:pt x="2106614" y="774120"/>
                  <a:pt x="2109216" y="755904"/>
                </a:cubicBezTo>
                <a:cubicBezTo>
                  <a:pt x="2114539" y="718641"/>
                  <a:pt x="2114752" y="734318"/>
                  <a:pt x="2121408" y="701040"/>
                </a:cubicBezTo>
                <a:cubicBezTo>
                  <a:pt x="2123832" y="688920"/>
                  <a:pt x="2124823" y="676530"/>
                  <a:pt x="2127504" y="664464"/>
                </a:cubicBezTo>
                <a:cubicBezTo>
                  <a:pt x="2128898" y="658191"/>
                  <a:pt x="2131909" y="652375"/>
                  <a:pt x="2133600" y="646176"/>
                </a:cubicBezTo>
                <a:cubicBezTo>
                  <a:pt x="2138009" y="630010"/>
                  <a:pt x="2140493" y="613304"/>
                  <a:pt x="2145792" y="597408"/>
                </a:cubicBezTo>
                <a:cubicBezTo>
                  <a:pt x="2159597" y="555992"/>
                  <a:pt x="2143144" y="606234"/>
                  <a:pt x="2164080" y="536448"/>
                </a:cubicBezTo>
                <a:cubicBezTo>
                  <a:pt x="2165926" y="530293"/>
                  <a:pt x="2168618" y="524394"/>
                  <a:pt x="2170176" y="518160"/>
                </a:cubicBezTo>
                <a:cubicBezTo>
                  <a:pt x="2172689" y="508108"/>
                  <a:pt x="2173546" y="497676"/>
                  <a:pt x="2176272" y="487680"/>
                </a:cubicBezTo>
                <a:cubicBezTo>
                  <a:pt x="2179653" y="475281"/>
                  <a:pt x="2185944" y="463706"/>
                  <a:pt x="2188464" y="451104"/>
                </a:cubicBezTo>
                <a:cubicBezTo>
                  <a:pt x="2200858" y="389135"/>
                  <a:pt x="2188159" y="446074"/>
                  <a:pt x="2200656" y="402336"/>
                </a:cubicBezTo>
                <a:cubicBezTo>
                  <a:pt x="2208204" y="375919"/>
                  <a:pt x="2212417" y="383617"/>
                  <a:pt x="2200656" y="371856"/>
                </a:cubicBezTo>
              </a:path>
            </a:pathLst>
          </a:custGeom>
          <a:noFill/>
          <a:ln w="730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4488" y="1124744"/>
            <a:ext cx="9229462" cy="5213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4F9F"/>
                </a:solidFill>
              </a:rPr>
              <a:t>				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4F9F"/>
                </a:solidFill>
              </a:rPr>
              <a:t>					</a:t>
            </a:r>
            <a:r>
              <a:rPr lang="en-GB" dirty="0">
                <a:solidFill>
                  <a:srgbClr val="004F9F"/>
                </a:solidFill>
              </a:rPr>
              <a:t>Three </a:t>
            </a:r>
            <a:r>
              <a:rPr lang="en-GB" dirty="0" err="1">
                <a:solidFill>
                  <a:srgbClr val="004F9F"/>
                </a:solidFill>
              </a:rPr>
              <a:t>Infiniband</a:t>
            </a:r>
            <a:r>
              <a:rPr lang="en-GB" dirty="0">
                <a:solidFill>
                  <a:srgbClr val="004F9F"/>
                </a:solidFill>
              </a:rPr>
              <a:t> connector</a:t>
            </a:r>
          </a:p>
          <a:p>
            <a:pPr marL="0" indent="0">
              <a:buNone/>
            </a:pPr>
            <a:r>
              <a:rPr lang="en-GB" dirty="0">
                <a:solidFill>
                  <a:srgbClr val="004F9F"/>
                </a:solidFill>
              </a:rPr>
              <a:t>					</a:t>
            </a:r>
            <a:r>
              <a:rPr lang="en-GB" dirty="0" err="1">
                <a:solidFill>
                  <a:srgbClr val="004F9F"/>
                </a:solidFill>
              </a:rPr>
              <a:t>Kapton</a:t>
            </a:r>
            <a:r>
              <a:rPr lang="en-GB" dirty="0">
                <a:solidFill>
                  <a:srgbClr val="004F9F"/>
                </a:solidFill>
              </a:rPr>
              <a:t> + 2m </a:t>
            </a:r>
            <a:r>
              <a:rPr lang="en-GB" dirty="0" err="1">
                <a:solidFill>
                  <a:srgbClr val="004F9F"/>
                </a:solidFill>
              </a:rPr>
              <a:t>Infiniband</a:t>
            </a:r>
            <a:r>
              <a:rPr lang="en-GB" dirty="0">
                <a:solidFill>
                  <a:srgbClr val="004F9F"/>
                </a:solidFill>
              </a:rPr>
              <a:t> + 1m </a:t>
            </a:r>
            <a:r>
              <a:rPr lang="en-GB" dirty="0" err="1">
                <a:solidFill>
                  <a:srgbClr val="004F9F"/>
                </a:solidFill>
              </a:rPr>
              <a:t>Infiniband</a:t>
            </a:r>
            <a:endParaRPr lang="en-GB" dirty="0">
              <a:solidFill>
                <a:srgbClr val="004F9F"/>
              </a:solidFill>
            </a:endParaRPr>
          </a:p>
          <a:p>
            <a:endParaRPr lang="en-GB" dirty="0">
              <a:solidFill>
                <a:srgbClr val="004F9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4F9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F9F"/>
                </a:solidFill>
              </a:rPr>
              <a:t>Test Setup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F9F"/>
                </a:solidFill>
              </a:rPr>
              <a:t>lgermic@uni-bonn.de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4F9F"/>
                </a:solidFill>
              </a:rPr>
              <a:pPr/>
              <a:t>9</a:t>
            </a:fld>
            <a:endParaRPr lang="de-DE" dirty="0">
              <a:solidFill>
                <a:srgbClr val="004F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40" y="-64556"/>
            <a:ext cx="1636545" cy="88507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224808" y="1268760"/>
            <a:ext cx="864096" cy="165618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PXD9-EMCM2</a:t>
            </a:r>
          </a:p>
          <a:p>
            <a:pPr algn="ctr"/>
            <a:r>
              <a:rPr lang="en-US" dirty="0"/>
              <a:t>W29-OB1</a:t>
            </a:r>
          </a:p>
        </p:txBody>
      </p:sp>
      <p:sp>
        <p:nvSpPr>
          <p:cNvPr id="10" name="Rechteck 9"/>
          <p:cNvSpPr/>
          <p:nvPr/>
        </p:nvSpPr>
        <p:spPr>
          <a:xfrm>
            <a:off x="3538724" y="2780928"/>
            <a:ext cx="207640" cy="1698982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Kapton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383136" y="4281144"/>
            <a:ext cx="547440" cy="57606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83080" y="3098170"/>
            <a:ext cx="144016" cy="2028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1810042" y="5960313"/>
            <a:ext cx="1050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2m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2124411" y="5384249"/>
            <a:ext cx="727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Ethernet</a:t>
            </a:r>
          </a:p>
        </p:txBody>
      </p:sp>
      <p:sp>
        <p:nvSpPr>
          <p:cNvPr id="20" name="Rechteck 19"/>
          <p:cNvSpPr/>
          <p:nvPr/>
        </p:nvSpPr>
        <p:spPr>
          <a:xfrm>
            <a:off x="560512" y="4509120"/>
            <a:ext cx="718123" cy="576064"/>
          </a:xfrm>
          <a:prstGeom prst="rect">
            <a:avLst/>
          </a:prstGeom>
          <a:solidFill>
            <a:srgbClr val="004F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HS</a:t>
            </a:r>
          </a:p>
          <a:p>
            <a:pPr algn="ctr"/>
            <a:r>
              <a:rPr lang="en-US" dirty="0"/>
              <a:t>Probing</a:t>
            </a:r>
          </a:p>
        </p:txBody>
      </p:sp>
      <p:sp>
        <p:nvSpPr>
          <p:cNvPr id="22" name="Rechteck 21"/>
          <p:cNvSpPr/>
          <p:nvPr/>
        </p:nvSpPr>
        <p:spPr>
          <a:xfrm>
            <a:off x="776536" y="4983580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ihandform: Form 10"/>
          <p:cNvSpPr/>
          <p:nvPr/>
        </p:nvSpPr>
        <p:spPr>
          <a:xfrm>
            <a:off x="920552" y="3242186"/>
            <a:ext cx="157653" cy="1338942"/>
          </a:xfrm>
          <a:custGeom>
            <a:avLst/>
            <a:gdLst>
              <a:gd name="connsiteX0" fmla="*/ 165465 w 165465"/>
              <a:gd name="connsiteY0" fmla="*/ 0 h 1164982"/>
              <a:gd name="connsiteX1" fmla="*/ 159369 w 165465"/>
              <a:gd name="connsiteY1" fmla="*/ 30480 h 1164982"/>
              <a:gd name="connsiteX2" fmla="*/ 147177 w 165465"/>
              <a:gd name="connsiteY2" fmla="*/ 402336 h 1164982"/>
              <a:gd name="connsiteX3" fmla="*/ 134985 w 165465"/>
              <a:gd name="connsiteY3" fmla="*/ 481584 h 1164982"/>
              <a:gd name="connsiteX4" fmla="*/ 128889 w 165465"/>
              <a:gd name="connsiteY4" fmla="*/ 499872 h 1164982"/>
              <a:gd name="connsiteX5" fmla="*/ 122793 w 165465"/>
              <a:gd name="connsiteY5" fmla="*/ 536448 h 1164982"/>
              <a:gd name="connsiteX6" fmla="*/ 104505 w 165465"/>
              <a:gd name="connsiteY6" fmla="*/ 597408 h 1164982"/>
              <a:gd name="connsiteX7" fmla="*/ 98409 w 165465"/>
              <a:gd name="connsiteY7" fmla="*/ 670560 h 1164982"/>
              <a:gd name="connsiteX8" fmla="*/ 86217 w 165465"/>
              <a:gd name="connsiteY8" fmla="*/ 725424 h 1164982"/>
              <a:gd name="connsiteX9" fmla="*/ 80121 w 165465"/>
              <a:gd name="connsiteY9" fmla="*/ 755904 h 1164982"/>
              <a:gd name="connsiteX10" fmla="*/ 74025 w 165465"/>
              <a:gd name="connsiteY10" fmla="*/ 835152 h 1164982"/>
              <a:gd name="connsiteX11" fmla="*/ 55737 w 165465"/>
              <a:gd name="connsiteY11" fmla="*/ 896112 h 1164982"/>
              <a:gd name="connsiteX12" fmla="*/ 49641 w 165465"/>
              <a:gd name="connsiteY12" fmla="*/ 920496 h 1164982"/>
              <a:gd name="connsiteX13" fmla="*/ 37449 w 165465"/>
              <a:gd name="connsiteY13" fmla="*/ 957072 h 1164982"/>
              <a:gd name="connsiteX14" fmla="*/ 43545 w 165465"/>
              <a:gd name="connsiteY14" fmla="*/ 975360 h 1164982"/>
              <a:gd name="connsiteX15" fmla="*/ 25257 w 165465"/>
              <a:gd name="connsiteY15" fmla="*/ 1011936 h 1164982"/>
              <a:gd name="connsiteX16" fmla="*/ 19161 w 165465"/>
              <a:gd name="connsiteY16" fmla="*/ 1048512 h 1164982"/>
              <a:gd name="connsiteX17" fmla="*/ 13065 w 165465"/>
              <a:gd name="connsiteY17" fmla="*/ 1066800 h 1164982"/>
              <a:gd name="connsiteX18" fmla="*/ 6969 w 165465"/>
              <a:gd name="connsiteY18" fmla="*/ 1109472 h 1164982"/>
              <a:gd name="connsiteX19" fmla="*/ 13065 w 165465"/>
              <a:gd name="connsiteY19" fmla="*/ 1127760 h 1164982"/>
              <a:gd name="connsiteX20" fmla="*/ 6969 w 165465"/>
              <a:gd name="connsiteY20" fmla="*/ 1158240 h 116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465" h="1164982">
                <a:moveTo>
                  <a:pt x="165465" y="0"/>
                </a:moveTo>
                <a:cubicBezTo>
                  <a:pt x="163433" y="10160"/>
                  <a:pt x="159839" y="20129"/>
                  <a:pt x="159369" y="30480"/>
                </a:cubicBezTo>
                <a:cubicBezTo>
                  <a:pt x="153738" y="154371"/>
                  <a:pt x="166035" y="279760"/>
                  <a:pt x="147177" y="402336"/>
                </a:cubicBezTo>
                <a:cubicBezTo>
                  <a:pt x="143113" y="428752"/>
                  <a:pt x="139910" y="455315"/>
                  <a:pt x="134985" y="481584"/>
                </a:cubicBezTo>
                <a:cubicBezTo>
                  <a:pt x="133801" y="487900"/>
                  <a:pt x="130283" y="493599"/>
                  <a:pt x="128889" y="499872"/>
                </a:cubicBezTo>
                <a:cubicBezTo>
                  <a:pt x="126208" y="511938"/>
                  <a:pt x="125791" y="524457"/>
                  <a:pt x="122793" y="536448"/>
                </a:cubicBezTo>
                <a:cubicBezTo>
                  <a:pt x="117648" y="557029"/>
                  <a:pt x="110601" y="577088"/>
                  <a:pt x="104505" y="597408"/>
                </a:cubicBezTo>
                <a:cubicBezTo>
                  <a:pt x="102473" y="621792"/>
                  <a:pt x="101869" y="646337"/>
                  <a:pt x="98409" y="670560"/>
                </a:cubicBezTo>
                <a:cubicBezTo>
                  <a:pt x="95760" y="689106"/>
                  <a:pt x="90142" y="707106"/>
                  <a:pt x="86217" y="725424"/>
                </a:cubicBezTo>
                <a:cubicBezTo>
                  <a:pt x="84046" y="735555"/>
                  <a:pt x="82153" y="745744"/>
                  <a:pt x="80121" y="755904"/>
                </a:cubicBezTo>
                <a:cubicBezTo>
                  <a:pt x="78089" y="782320"/>
                  <a:pt x="77121" y="808839"/>
                  <a:pt x="74025" y="835152"/>
                </a:cubicBezTo>
                <a:cubicBezTo>
                  <a:pt x="71875" y="853428"/>
                  <a:pt x="59744" y="880082"/>
                  <a:pt x="55737" y="896112"/>
                </a:cubicBezTo>
                <a:cubicBezTo>
                  <a:pt x="53705" y="904240"/>
                  <a:pt x="52048" y="912471"/>
                  <a:pt x="49641" y="920496"/>
                </a:cubicBezTo>
                <a:cubicBezTo>
                  <a:pt x="45948" y="932806"/>
                  <a:pt x="37449" y="957072"/>
                  <a:pt x="37449" y="957072"/>
                </a:cubicBezTo>
                <a:cubicBezTo>
                  <a:pt x="39481" y="963168"/>
                  <a:pt x="43545" y="968934"/>
                  <a:pt x="43545" y="975360"/>
                </a:cubicBezTo>
                <a:cubicBezTo>
                  <a:pt x="43545" y="987979"/>
                  <a:pt x="31421" y="1002690"/>
                  <a:pt x="25257" y="1011936"/>
                </a:cubicBezTo>
                <a:cubicBezTo>
                  <a:pt x="23225" y="1024128"/>
                  <a:pt x="21842" y="1036446"/>
                  <a:pt x="19161" y="1048512"/>
                </a:cubicBezTo>
                <a:cubicBezTo>
                  <a:pt x="17767" y="1054785"/>
                  <a:pt x="14325" y="1060499"/>
                  <a:pt x="13065" y="1066800"/>
                </a:cubicBezTo>
                <a:cubicBezTo>
                  <a:pt x="10247" y="1080889"/>
                  <a:pt x="9001" y="1095248"/>
                  <a:pt x="6969" y="1109472"/>
                </a:cubicBezTo>
                <a:cubicBezTo>
                  <a:pt x="9001" y="1115568"/>
                  <a:pt x="13775" y="1121374"/>
                  <a:pt x="13065" y="1127760"/>
                </a:cubicBezTo>
                <a:cubicBezTo>
                  <a:pt x="9790" y="1157237"/>
                  <a:pt x="-10411" y="1175620"/>
                  <a:pt x="6969" y="1158240"/>
                </a:cubicBezTo>
              </a:path>
            </a:pathLst>
          </a:custGeom>
          <a:noFill/>
          <a:ln w="666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776536" y="4437112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944936" y="3183380"/>
            <a:ext cx="288032" cy="1736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250820" y="3429000"/>
            <a:ext cx="81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1m </a:t>
            </a:r>
          </a:p>
          <a:p>
            <a:pPr algn="r"/>
            <a:r>
              <a:rPr lang="en-US" dirty="0" err="1"/>
              <a:t>Infiniband</a:t>
            </a:r>
            <a:endParaRPr lang="en-US" dirty="0"/>
          </a:p>
        </p:txBody>
      </p:sp>
      <p:pic>
        <p:nvPicPr>
          <p:cNvPr id="25" name="Grafik 24" descr="Ein Bild, das Ding enthält.&#10;&#10;Mit hoher Zuverlässigkeit generierte Beschreibu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20" y="2126814"/>
            <a:ext cx="5097016" cy="2867072"/>
          </a:xfrm>
          <a:prstGeom prst="rect">
            <a:avLst/>
          </a:prstGeom>
          <a:ln w="38100">
            <a:solidFill>
              <a:srgbClr val="004F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rafik 26" descr="Ein Bild, das Objekt, Ding enthält.&#10;&#10;Mit hoher Zuverlässigkeit generierte Beschreibu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3" y="4077072"/>
            <a:ext cx="447027" cy="489148"/>
          </a:xfrm>
          <a:prstGeom prst="rect">
            <a:avLst/>
          </a:prstGeom>
        </p:spPr>
      </p:pic>
      <p:pic>
        <p:nvPicPr>
          <p:cNvPr id="26" name="Grafik 25" descr="Ein Bild, das Objekt, Ding enthält.&#10;&#10;Mit hoher Zuverlässigkeit generierte Beschreibu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4581128"/>
            <a:ext cx="447027" cy="4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7087"/>
      </p:ext>
    </p:extLst>
  </p:cSld>
  <p:clrMapOvr>
    <a:masterClrMapping/>
  </p:clrMapOvr>
</p:sld>
</file>

<file path=ppt/theme/theme1.xml><?xml version="1.0" encoding="utf-8"?>
<a:theme xmlns:a="http://schemas.openxmlformats.org/drawingml/2006/main" name="GuiaDeEstilo">
  <a:themeElements>
    <a:clrScheme name="DEPFET Meeting Aachen 1302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PFET Meeting Aachen 13020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PFET Meeting Aachen 1302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FET Meeting Aachen 1302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SiLab</Template>
  <TotalTime>113</TotalTime>
  <Words>1523</Words>
  <Application>Microsoft Office PowerPoint</Application>
  <PresentationFormat>A4-Papier (210 x 297 mm)</PresentationFormat>
  <Paragraphs>662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41" baseType="lpstr">
      <vt:lpstr>Microsoft YaHei</vt:lpstr>
      <vt:lpstr>ＭＳ Ｐゴシック</vt:lpstr>
      <vt:lpstr>StarSymbol</vt:lpstr>
      <vt:lpstr>Arial</vt:lpstr>
      <vt:lpstr>Calibri</vt:lpstr>
      <vt:lpstr>Liberation Serif</vt:lpstr>
      <vt:lpstr>Mangal</vt:lpstr>
      <vt:lpstr>Segoe UI</vt:lpstr>
      <vt:lpstr>Tahoma</vt:lpstr>
      <vt:lpstr>Times New Roman</vt:lpstr>
      <vt:lpstr>Wingdings</vt:lpstr>
      <vt:lpstr>GuiaDeEstilo</vt:lpstr>
      <vt:lpstr>PowerPoint-Präsentation</vt:lpstr>
      <vt:lpstr>PowerPoint-Präsentation</vt:lpstr>
      <vt:lpstr>Status DHPT 1.2b</vt:lpstr>
      <vt:lpstr>Script - Temp Sensor</vt:lpstr>
      <vt:lpstr>PowerPoint-Präsentation</vt:lpstr>
      <vt:lpstr>Test Setup</vt:lpstr>
      <vt:lpstr>Test Setup</vt:lpstr>
      <vt:lpstr>Test Setup</vt:lpstr>
      <vt:lpstr>Test Setup</vt:lpstr>
      <vt:lpstr>Test Setup</vt:lpstr>
      <vt:lpstr>Signal Integrity measurements</vt:lpstr>
      <vt:lpstr>Signal Integrity measurements</vt:lpstr>
      <vt:lpstr>Signal Integrity measurements</vt:lpstr>
      <vt:lpstr>Signal Integrity Simulation Examples</vt:lpstr>
      <vt:lpstr>Signal Integrity Simulation Examples</vt:lpstr>
      <vt:lpstr>Signal Integrity Simulation Examples</vt:lpstr>
      <vt:lpstr>Signal Integrity Simulation Examples</vt:lpstr>
      <vt:lpstr>Signal Integrity Simulation Examples</vt:lpstr>
      <vt:lpstr>Signal Integrity Simulation Examples</vt:lpstr>
      <vt:lpstr>Signal Integrity measurements</vt:lpstr>
      <vt:lpstr>Signal Integrity measurements</vt:lpstr>
      <vt:lpstr>Signal Integrity measurements</vt:lpstr>
      <vt:lpstr>Signal Integrity measurements</vt:lpstr>
      <vt:lpstr>Summary</vt:lpstr>
      <vt:lpstr>Summary</vt:lpstr>
      <vt:lpstr>PowerPoint-Präsentation</vt:lpstr>
      <vt:lpstr>PowerPoint-Präsentation</vt:lpstr>
      <vt:lpstr>Mass production - What is tested?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Leonard Germic</dc:creator>
  <cp:lastModifiedBy>Leonard Germic</cp:lastModifiedBy>
  <cp:revision>107</cp:revision>
  <dcterms:created xsi:type="dcterms:W3CDTF">2017-04-19T07:45:58Z</dcterms:created>
  <dcterms:modified xsi:type="dcterms:W3CDTF">2017-05-29T07:46:43Z</dcterms:modified>
</cp:coreProperties>
</file>