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4" r:id="rId3"/>
    <p:sldId id="260" r:id="rId4"/>
    <p:sldId id="259" r:id="rId5"/>
    <p:sldId id="261" r:id="rId6"/>
    <p:sldId id="263" r:id="rId7"/>
    <p:sldId id="266" r:id="rId8"/>
    <p:sldId id="264" r:id="rId9"/>
    <p:sldId id="265" r:id="rId10"/>
    <p:sldId id="330" r:id="rId11"/>
    <p:sldId id="267" r:id="rId12"/>
    <p:sldId id="268" r:id="rId13"/>
    <p:sldId id="269" r:id="rId14"/>
    <p:sldId id="323" r:id="rId15"/>
    <p:sldId id="322" r:id="rId16"/>
    <p:sldId id="321" r:id="rId17"/>
    <p:sldId id="310" r:id="rId18"/>
    <p:sldId id="320" r:id="rId19"/>
    <p:sldId id="277" r:id="rId20"/>
    <p:sldId id="279" r:id="rId21"/>
    <p:sldId id="278" r:id="rId22"/>
    <p:sldId id="276" r:id="rId23"/>
    <p:sldId id="275" r:id="rId24"/>
    <p:sldId id="280" r:id="rId25"/>
    <p:sldId id="281" r:id="rId26"/>
    <p:sldId id="282" r:id="rId27"/>
    <p:sldId id="305" r:id="rId28"/>
    <p:sldId id="283" r:id="rId29"/>
    <p:sldId id="284" r:id="rId30"/>
    <p:sldId id="285" r:id="rId31"/>
    <p:sldId id="309" r:id="rId32"/>
    <p:sldId id="327" r:id="rId33"/>
    <p:sldId id="328" r:id="rId34"/>
    <p:sldId id="301" r:id="rId35"/>
    <p:sldId id="326" r:id="rId36"/>
    <p:sldId id="318" r:id="rId37"/>
    <p:sldId id="329" r:id="rId38"/>
    <p:sldId id="325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132E6-8C9B-4191-9245-F3921CB8EE9C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8D65F-3951-47A6-AF23-CEBD62B4AD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80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D65F-3951-47A6-AF23-CEBD62B4AD7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D65F-3951-47A6-AF23-CEBD62B4AD7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28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9DFEF-EC29-B04E-A642-9B04CC425E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Limitplot</a:t>
            </a:r>
            <a:r>
              <a:rPr lang="en-US" dirty="0" smtClean="0"/>
              <a:t> – </a:t>
            </a:r>
            <a:r>
              <a:rPr lang="en-US" dirty="0" err="1" smtClean="0"/>
              <a:t>überblendung</a:t>
            </a:r>
            <a:r>
              <a:rPr lang="en-US" baseline="0" dirty="0" smtClean="0"/>
              <a:t> von currently best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728F-42E7-DB40-9436-8845211D62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tested next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728F-42E7-DB40-9436-8845211D62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9DFEF-EC29-B04E-A642-9B04CC425E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 element target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728F-42E7-DB40-9436-8845211D62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74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25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3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7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13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43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78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43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1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82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00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A1EB-F93F-47B1-9AB1-19B9B78F303D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C87F-3617-4851-90A9-1EEA43598E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3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Leo Stodolsky</a:t>
            </a:r>
            <a:br>
              <a:rPr lang="de-DE" dirty="0" smtClean="0"/>
            </a:br>
            <a:r>
              <a:rPr lang="de-DE" dirty="0" smtClean="0"/>
              <a:t>80th anniversary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Cryodetectors </a:t>
            </a:r>
          </a:p>
          <a:p>
            <a:r>
              <a:rPr lang="de-DE" dirty="0" smtClean="0"/>
              <a:t>At the MPI and the TUM</a:t>
            </a:r>
          </a:p>
          <a:p>
            <a:r>
              <a:rPr lang="de-DE" dirty="0" smtClean="0"/>
              <a:t>Since 1985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451550"/>
            <a:ext cx="337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Franz v. Feilitzsch, Raimund Straus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5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" y="3140968"/>
            <a:ext cx="9064825" cy="40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869246"/>
            <a:ext cx="3109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There were different opinions</a:t>
            </a:r>
          </a:p>
          <a:p>
            <a:endParaRPr lang="de-DE" dirty="0"/>
          </a:p>
          <a:p>
            <a:r>
              <a:rPr lang="de-DE" dirty="0" smtClean="0"/>
              <a:t>Letter of Telgdi to R. Mößbauer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1978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8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ranz\Desktop\280g al2o3 det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1080"/>
            <a:ext cx="471255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96494"/>
            <a:ext cx="380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280g Al2O3 detector Dr Arb. W. Seidel</a:t>
            </a:r>
            <a:endParaRPr lang="de-DE" dirty="0"/>
          </a:p>
        </p:txBody>
      </p:sp>
      <p:pic>
        <p:nvPicPr>
          <p:cNvPr id="9219" name="Picture 3" descr="C:\Users\franz\Desktop\pulsshape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99" y="565826"/>
            <a:ext cx="3098769" cy="4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franz\Desktop\a pulses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15533"/>
            <a:ext cx="32578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452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largest cryodet at the time </a:t>
            </a:r>
          </a:p>
          <a:p>
            <a:r>
              <a:rPr lang="de-DE" dirty="0" smtClean="0"/>
              <a:t>Test of energy flow and linearity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9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5072" y="4509120"/>
            <a:ext cx="3902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More than 25 years later</a:t>
            </a:r>
          </a:p>
          <a:p>
            <a:r>
              <a:rPr lang="de-DE" dirty="0" smtClean="0"/>
              <a:t>Low mass WIMP´s again </a:t>
            </a:r>
          </a:p>
          <a:p>
            <a:r>
              <a:rPr lang="de-DE" dirty="0" smtClean="0"/>
              <a:t>fashionable !</a:t>
            </a:r>
          </a:p>
          <a:p>
            <a:r>
              <a:rPr lang="de-DE" dirty="0"/>
              <a:t>a</a:t>
            </a:r>
            <a:r>
              <a:rPr lang="de-DE" dirty="0" smtClean="0"/>
              <a:t>nd  coherent v-scattering  detectable ?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1129720" y="0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Al2O3 single crystal  was optinized for low mass </a:t>
            </a:r>
            <a:r>
              <a:rPr lang="de-DE" dirty="0" smtClean="0"/>
              <a:t>dark </a:t>
            </a:r>
            <a:r>
              <a:rPr lang="de-DE" dirty="0" smtClean="0"/>
              <a:t>matter wimp´s </a:t>
            </a:r>
          </a:p>
          <a:p>
            <a:endParaRPr lang="de-DE" dirty="0"/>
          </a:p>
          <a:p>
            <a:r>
              <a:rPr lang="de-DE" dirty="0" smtClean="0"/>
              <a:t>Very strong claims from reputated theorists  were against  low mass weakly interacting  DM due to Z mass limits . 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Decission for CRESST </a:t>
            </a:r>
            <a:r>
              <a:rPr lang="de-DE" dirty="0" smtClean="0"/>
              <a:t>dark </a:t>
            </a:r>
            <a:r>
              <a:rPr lang="de-DE" dirty="0" smtClean="0"/>
              <a:t>matter detector with CaWO4 single crystals</a:t>
            </a:r>
          </a:p>
          <a:p>
            <a:endParaRPr lang="de-DE" dirty="0"/>
          </a:p>
          <a:p>
            <a:r>
              <a:rPr lang="de-DE" dirty="0" smtClean="0"/>
              <a:t>Many more developments  for cryo detectors  world wide </a:t>
            </a:r>
          </a:p>
          <a:p>
            <a:r>
              <a:rPr lang="de-DE" dirty="0" smtClean="0"/>
              <a:t>Low energy x- ray  detection:</a:t>
            </a:r>
          </a:p>
          <a:p>
            <a:r>
              <a:rPr lang="de-DE" dirty="0" smtClean="0"/>
              <a:t>for cosmic rays , solid state physics, material analysis</a:t>
            </a:r>
          </a:p>
          <a:p>
            <a:r>
              <a:rPr lang="de-DE" dirty="0" smtClean="0"/>
              <a:t>ßß ov -decay search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3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59" y="548680"/>
            <a:ext cx="3945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CRESST 3 detector design</a:t>
            </a:r>
          </a:p>
          <a:p>
            <a:endParaRPr lang="de-DE" dirty="0"/>
          </a:p>
          <a:p>
            <a:r>
              <a:rPr lang="de-DE" dirty="0" smtClean="0"/>
              <a:t>  Optimized for low energy threshold !</a:t>
            </a:r>
          </a:p>
          <a:p>
            <a:r>
              <a:rPr lang="de-DE" dirty="0" smtClean="0"/>
              <a:t>            again Low mass wimps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4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of Cryogenic Detectors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8900" y="1713468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are cryogenic detectors particularly sensitive to </a:t>
            </a:r>
            <a:r>
              <a:rPr lang="en-US" sz="2400" b="1" i="1" dirty="0" smtClean="0"/>
              <a:t>low-mass WIMPs 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63600" y="3205777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Low energy threshold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610100" y="5571065"/>
            <a:ext cx="3934881" cy="8297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04999" y="5937250"/>
            <a:ext cx="2068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ower WIMP mass</a:t>
            </a:r>
            <a:endParaRPr lang="en-US" sz="2000" dirty="0"/>
          </a:p>
        </p:txBody>
      </p:sp>
      <p:sp>
        <p:nvSpPr>
          <p:cNvPr id="9" name="Left Arrow 8"/>
          <p:cNvSpPr/>
          <p:nvPr/>
        </p:nvSpPr>
        <p:spPr>
          <a:xfrm>
            <a:off x="4819650" y="5670550"/>
            <a:ext cx="3454400" cy="406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4-10-01 at 02.09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92" y="2813901"/>
            <a:ext cx="4277308" cy="2856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9650" y="48260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r>
              <a:rPr lang="en-US" b="1" dirty="0" smtClean="0">
                <a:solidFill>
                  <a:srgbClr val="0000FF"/>
                </a:solidFill>
              </a:rPr>
              <a:t>/c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7467" y="4456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/c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9834" y="41000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100 </a:t>
            </a:r>
            <a:r>
              <a:rPr lang="en-US" b="1" dirty="0" err="1" smtClean="0">
                <a:solidFill>
                  <a:srgbClr val="008000"/>
                </a:solidFill>
              </a:rPr>
              <a:t>GeV</a:t>
            </a:r>
            <a:r>
              <a:rPr lang="en-US" b="1" dirty="0" smtClean="0">
                <a:solidFill>
                  <a:srgbClr val="008000"/>
                </a:solidFill>
              </a:rPr>
              <a:t>/c</a:t>
            </a:r>
            <a:r>
              <a:rPr lang="en-US" b="1" baseline="30000" dirty="0" smtClean="0">
                <a:solidFill>
                  <a:srgbClr val="008000"/>
                </a:solidFill>
              </a:rPr>
              <a:t>2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2900" y="2971800"/>
            <a:ext cx="44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Detector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4216" y="2314995"/>
            <a:ext cx="246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Thermometer response: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40113" y="3937000"/>
            <a:ext cx="2181412" cy="21216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61876" y="3624729"/>
            <a:ext cx="585695" cy="286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rot="10800000">
            <a:off x="1240113" y="1694334"/>
            <a:ext cx="2181412" cy="1930394"/>
            <a:chOff x="1509056" y="4135728"/>
            <a:chExt cx="2181412" cy="193039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48176" t="63228" r="42594" b="13243"/>
            <a:stretch/>
          </p:blipFill>
          <p:spPr>
            <a:xfrm>
              <a:off x="2064868" y="4135728"/>
              <a:ext cx="851647" cy="1467219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1509056" y="5602946"/>
              <a:ext cx="2181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09056" y="5647769"/>
              <a:ext cx="2181412" cy="41835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2904635">
            <a:off x="2704349" y="2914579"/>
            <a:ext cx="1434353" cy="2044843"/>
            <a:chOff x="3998974" y="2126886"/>
            <a:chExt cx="1434353" cy="204484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42310" t="4320" r="29106" b="72977"/>
            <a:stretch/>
          </p:blipFill>
          <p:spPr>
            <a:xfrm>
              <a:off x="3998974" y="2614707"/>
              <a:ext cx="1434353" cy="155702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243295" y="2126886"/>
              <a:ext cx="103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  <a:r>
                <a:rPr lang="en-US" dirty="0" smtClean="0">
                  <a:solidFill>
                    <a:srgbClr val="FF0000"/>
                  </a:solidFill>
                </a:rPr>
                <a:t>nergy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5498" y="5042989"/>
            <a:ext cx="3302651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Calorimeter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Direct measurement of total deposited energy!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23101" y="2995843"/>
            <a:ext cx="3611479" cy="1638300"/>
            <a:chOff x="3949821" y="3656114"/>
            <a:chExt cx="3611479" cy="16383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300" y="3656114"/>
              <a:ext cx="3302000" cy="1638300"/>
            </a:xfrm>
            <a:prstGeom prst="rect">
              <a:avLst/>
            </a:prstGeom>
            <a:ln w="28575" cmpd="sng">
              <a:noFill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5424573" y="3915786"/>
              <a:ext cx="818776" cy="701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84345" y="4114553"/>
              <a:ext cx="477978" cy="600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" name="Objek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9584432"/>
                </p:ext>
              </p:extLst>
            </p:nvPr>
          </p:nvGraphicFramePr>
          <p:xfrm>
            <a:off x="3949821" y="4142254"/>
            <a:ext cx="869047" cy="657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6" name="Equation" r:id="rId5" imgW="520700" imgH="393700" progId="Equation.3">
                    <p:embed/>
                  </p:oleObj>
                </mc:Choice>
                <mc:Fallback>
                  <p:oleObj name="Equation" r:id="rId5" imgW="5207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49821" y="4142254"/>
                          <a:ext cx="869047" cy="6573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Detector</a:t>
            </a:r>
            <a:endParaRPr lang="en-US" dirty="0"/>
          </a:p>
        </p:txBody>
      </p:sp>
      <p:graphicFrame>
        <p:nvGraphicFramePr>
          <p:cNvPr id="21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01239"/>
              </p:ext>
            </p:extLst>
          </p:nvPr>
        </p:nvGraphicFramePr>
        <p:xfrm>
          <a:off x="5551609" y="2403092"/>
          <a:ext cx="2127407" cy="62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3" imgW="952500" imgH="279400" progId="Equation.3">
                  <p:embed/>
                </p:oleObj>
              </mc:Choice>
              <mc:Fallback>
                <p:oleObj name="Equation" r:id="rId3" imgW="952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1609" y="2403092"/>
                        <a:ext cx="2127407" cy="6229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2117" y="4133603"/>
            <a:ext cx="3300983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Operation at </a:t>
            </a:r>
            <a:r>
              <a:rPr lang="en-US" dirty="0" err="1" smtClean="0">
                <a:solidFill>
                  <a:srgbClr val="FF0000"/>
                </a:solidFill>
              </a:rPr>
              <a:t>mK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emperature increase from particles interactions can be measured!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( 1keV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FF0000"/>
                </a:solidFill>
              </a:rPr>
              <a:t>μK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40113" y="3937000"/>
            <a:ext cx="2181412" cy="21216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61876" y="3624729"/>
            <a:ext cx="585695" cy="286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rot="10800000">
            <a:off x="1240113" y="1694334"/>
            <a:ext cx="2181412" cy="1930394"/>
            <a:chOff x="1509056" y="4135728"/>
            <a:chExt cx="2181412" cy="193039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/>
            <a:srcRect l="48176" t="63228" r="42594" b="13243"/>
            <a:stretch/>
          </p:blipFill>
          <p:spPr>
            <a:xfrm>
              <a:off x="2064868" y="4135728"/>
              <a:ext cx="851647" cy="1467219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1509056" y="5602946"/>
              <a:ext cx="2181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09056" y="5647769"/>
              <a:ext cx="2181412" cy="41835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2904635">
            <a:off x="2704349" y="2914579"/>
            <a:ext cx="1434353" cy="2044843"/>
            <a:chOff x="3998974" y="2126886"/>
            <a:chExt cx="1434353" cy="204484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/>
            <a:srcRect l="42310" t="4320" r="29106" b="72977"/>
            <a:stretch/>
          </p:blipFill>
          <p:spPr>
            <a:xfrm>
              <a:off x="3998974" y="2614707"/>
              <a:ext cx="1434353" cy="155702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243295" y="2126886"/>
              <a:ext cx="103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  <a:r>
                <a:rPr lang="en-US" dirty="0" smtClean="0">
                  <a:solidFill>
                    <a:srgbClr val="FF0000"/>
                  </a:solidFill>
                </a:rPr>
                <a:t>nergy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flipH="1">
            <a:off x="4992116" y="1828343"/>
            <a:ext cx="330098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Irreducible thermal fluctuations: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Need: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Low temperature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Low heat capacity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04825"/>
            <a:ext cx="72771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6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600075"/>
            <a:ext cx="76771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5" y="1749831"/>
            <a:ext cx="98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Light </a:t>
            </a:r>
          </a:p>
          <a:p>
            <a:r>
              <a:rPr lang="de-DE" dirty="0" smtClean="0"/>
              <a:t>detector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207184" y="3645024"/>
            <a:ext cx="98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Phonon </a:t>
            </a:r>
          </a:p>
          <a:p>
            <a:r>
              <a:rPr lang="de-DE" dirty="0" smtClean="0"/>
              <a:t>detector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5445224"/>
            <a:ext cx="9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F. Probst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0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CRESST </a:t>
            </a:r>
            <a:r>
              <a:rPr lang="en-US" dirty="0" smtClean="0"/>
              <a:t>–</a:t>
            </a:r>
            <a:r>
              <a:rPr lang="de-DE" dirty="0" smtClean="0"/>
              <a:t> Multi-</a:t>
            </a:r>
            <a:r>
              <a:rPr lang="de-DE" dirty="0"/>
              <a:t>E</a:t>
            </a:r>
            <a:r>
              <a:rPr lang="de-DE" dirty="0" smtClean="0"/>
              <a:t>lement Target</a:t>
            </a:r>
            <a:endParaRPr lang="de-DE" dirty="0"/>
          </a:p>
        </p:txBody>
      </p:sp>
      <p:pic>
        <p:nvPicPr>
          <p:cNvPr id="6" name="Bild 5" descr="Bildschirmfoto 2012-02-17 um 14.1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93" y="1531938"/>
            <a:ext cx="6100289" cy="4269452"/>
          </a:xfrm>
          <a:prstGeom prst="rect">
            <a:avLst/>
          </a:prstGeom>
        </p:spPr>
      </p:pic>
      <p:pic>
        <p:nvPicPr>
          <p:cNvPr id="7" name="Bild 6" descr="Bildschirmfoto 2012-02-17 um 14.2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8279" y="4167808"/>
            <a:ext cx="3907560" cy="735220"/>
          </a:xfrm>
          <a:prstGeom prst="rect">
            <a:avLst/>
          </a:prstGeom>
        </p:spPr>
      </p:pic>
      <p:pic>
        <p:nvPicPr>
          <p:cNvPr id="5" name="Bild 4" descr="Bildschirmfoto 2012-02-26 um 20.31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101" y="5722555"/>
            <a:ext cx="3047999" cy="1072610"/>
          </a:xfrm>
          <a:prstGeom prst="rect">
            <a:avLst/>
          </a:prstGeom>
          <a:solidFill>
            <a:srgbClr val="B9CDE5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7018018" y="1774016"/>
            <a:ext cx="1897381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</a:p>
          <a:p>
            <a:endParaRPr lang="en-US" dirty="0" smtClean="0"/>
          </a:p>
          <a:p>
            <a:r>
              <a:rPr lang="en-US" dirty="0" smtClean="0"/>
              <a:t>CaWO</a:t>
            </a:r>
            <a:r>
              <a:rPr lang="en-US" baseline="-25000" dirty="0" smtClean="0"/>
              <a:t>4 </a:t>
            </a:r>
            <a:r>
              <a:rPr lang="en-US" dirty="0" smtClean="0"/>
              <a:t>target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Threshold: 12keV</a:t>
            </a:r>
          </a:p>
          <a:p>
            <a:r>
              <a:rPr lang="en-US" dirty="0" smtClean="0"/>
              <a:t>Cross-section: 1pb</a:t>
            </a:r>
          </a:p>
        </p:txBody>
      </p:sp>
      <p:pic>
        <p:nvPicPr>
          <p:cNvPr id="8" name="Bild 9" descr="blueCrystal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000" y="2946399"/>
            <a:ext cx="1401800" cy="1555123"/>
          </a:xfrm>
          <a:prstGeom prst="rect">
            <a:avLst/>
          </a:prstGeom>
          <a:ln w="38100" cmpd="sng"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7-05-30 um 11.04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213"/>
            <a:ext cx="9144000" cy="44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_80_comparison_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51" y="2510904"/>
            <a:ext cx="7520045" cy="40930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900" y="274638"/>
            <a:ext cx="8229600" cy="1143000"/>
          </a:xfrm>
        </p:spPr>
        <p:txBody>
          <a:bodyPr/>
          <a:lstStyle/>
          <a:p>
            <a:r>
              <a:rPr lang="de-DE" dirty="0" err="1" smtClean="0">
                <a:cs typeface="Times"/>
              </a:rPr>
              <a:t>Radiopurity</a:t>
            </a:r>
            <a:r>
              <a:rPr lang="de-DE" dirty="0" smtClean="0">
                <a:cs typeface="Times"/>
              </a:rPr>
              <a:t> </a:t>
            </a:r>
            <a:r>
              <a:rPr lang="de-DE" dirty="0" err="1" smtClean="0">
                <a:cs typeface="Times"/>
              </a:rPr>
              <a:t>of</a:t>
            </a:r>
            <a:r>
              <a:rPr lang="de-DE" dirty="0" smtClean="0">
                <a:cs typeface="Times"/>
              </a:rPr>
              <a:t> CaWO</a:t>
            </a:r>
            <a:r>
              <a:rPr lang="de-DE" baseline="-25000" dirty="0" smtClean="0">
                <a:cs typeface="Times"/>
              </a:rPr>
              <a:t>4</a:t>
            </a:r>
            <a:r>
              <a:rPr lang="de-DE" dirty="0" smtClean="0">
                <a:cs typeface="Times"/>
              </a:rPr>
              <a:t> </a:t>
            </a:r>
            <a:r>
              <a:rPr lang="de-DE" dirty="0">
                <a:cs typeface="Times"/>
              </a:rPr>
              <a:t>C</a:t>
            </a:r>
            <a:r>
              <a:rPr lang="de-DE" dirty="0" smtClean="0">
                <a:cs typeface="Times"/>
              </a:rPr>
              <a:t>rystals</a:t>
            </a:r>
            <a:endParaRPr lang="de-DE" dirty="0">
              <a:cs typeface="Time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282097" y="2536304"/>
            <a:ext cx="1861903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Average rate:</a:t>
            </a:r>
          </a:p>
          <a:p>
            <a:r>
              <a:rPr lang="de-DE" sz="2000" b="1" dirty="0" smtClean="0">
                <a:solidFill>
                  <a:srgbClr val="0000FF"/>
                </a:solidFill>
              </a:rPr>
              <a:t>~</a:t>
            </a:r>
            <a:r>
              <a:rPr lang="de-DE" sz="2000" b="1" dirty="0">
                <a:solidFill>
                  <a:srgbClr val="0000FF"/>
                </a:solidFill>
              </a:rPr>
              <a:t>3.5 </a:t>
            </a:r>
            <a:r>
              <a:rPr lang="de-DE" sz="2000" b="1" dirty="0" err="1" smtClean="0">
                <a:solidFill>
                  <a:srgbClr val="0000FF"/>
                </a:solidFill>
              </a:rPr>
              <a:t>counts</a:t>
            </a:r>
            <a:r>
              <a:rPr lang="de-DE" sz="2000" b="1" dirty="0" smtClean="0">
                <a:solidFill>
                  <a:srgbClr val="0000FF"/>
                </a:solidFill>
              </a:rPr>
              <a:t> /    [</a:t>
            </a:r>
            <a:r>
              <a:rPr lang="de-DE" sz="2000" b="1" dirty="0">
                <a:solidFill>
                  <a:srgbClr val="0000FF"/>
                </a:solidFill>
              </a:rPr>
              <a:t>kg </a:t>
            </a:r>
            <a:r>
              <a:rPr lang="de-DE" sz="2000" b="1" dirty="0" err="1">
                <a:solidFill>
                  <a:srgbClr val="0000FF"/>
                </a:solidFill>
              </a:rPr>
              <a:t>keV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 err="1">
                <a:solidFill>
                  <a:srgbClr val="0000FF"/>
                </a:solidFill>
              </a:rPr>
              <a:t>day</a:t>
            </a:r>
            <a:r>
              <a:rPr lang="de-DE" sz="2000" b="1" dirty="0" smtClean="0">
                <a:solidFill>
                  <a:srgbClr val="0000FF"/>
                </a:solidFill>
              </a:rPr>
              <a:t>]</a:t>
            </a:r>
          </a:p>
          <a:p>
            <a:endParaRPr lang="de-DE" sz="1100" dirty="0"/>
          </a:p>
          <a:p>
            <a:r>
              <a:rPr lang="de-DE" dirty="0" err="1" smtClean="0"/>
              <a:t>Excellent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:</a:t>
            </a:r>
            <a:endParaRPr lang="de-DE" dirty="0"/>
          </a:p>
          <a:p>
            <a:r>
              <a:rPr lang="de-DE" sz="2400" b="1" dirty="0" smtClean="0">
                <a:solidFill>
                  <a:srgbClr val="0000FF"/>
                </a:solidFill>
              </a:rPr>
              <a:t>𝜎 ≈ 90eV</a:t>
            </a:r>
          </a:p>
          <a:p>
            <a:endParaRPr lang="de-DE" sz="1050" dirty="0"/>
          </a:p>
          <a:p>
            <a:r>
              <a:rPr lang="de-DE" dirty="0" err="1" smtClean="0"/>
              <a:t>Threshold</a:t>
            </a:r>
            <a:r>
              <a:rPr lang="de-DE" dirty="0" smtClean="0"/>
              <a:t>:</a:t>
            </a:r>
          </a:p>
          <a:p>
            <a:r>
              <a:rPr lang="de-DE" sz="2400" b="1" dirty="0" err="1" smtClean="0">
                <a:solidFill>
                  <a:srgbClr val="0000FF"/>
                </a:solidFill>
              </a:rPr>
              <a:t>E</a:t>
            </a:r>
            <a:r>
              <a:rPr lang="de-DE" sz="2400" b="1" baseline="-25000" dirty="0" err="1" smtClean="0">
                <a:solidFill>
                  <a:srgbClr val="0000FF"/>
                </a:solidFill>
              </a:rPr>
              <a:t>th</a:t>
            </a:r>
            <a:r>
              <a:rPr lang="de-DE" sz="2400" b="1" dirty="0" smtClean="0">
                <a:solidFill>
                  <a:srgbClr val="0000FF"/>
                </a:solidFill>
              </a:rPr>
              <a:t> ≈ 603eV</a:t>
            </a:r>
          </a:p>
          <a:p>
            <a:endParaRPr lang="de-DE" sz="600" dirty="0" smtClean="0"/>
          </a:p>
          <a:p>
            <a:r>
              <a:rPr lang="en-US" dirty="0" smtClean="0"/>
              <a:t>(N</a:t>
            </a:r>
            <a:r>
              <a:rPr lang="de-DE" dirty="0" err="1" smtClean="0"/>
              <a:t>uclear</a:t>
            </a:r>
            <a:r>
              <a:rPr lang="de-DE" dirty="0" err="1"/>
              <a:t>-</a:t>
            </a:r>
            <a:r>
              <a:rPr lang="de-DE" dirty="0" err="1" smtClean="0"/>
              <a:t>recoil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!)</a:t>
            </a:r>
            <a:endParaRPr lang="de-DE" sz="1600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4" name="Bild 4" descr="Bildschirmfoto 2013-05-20 um 12.0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68146" y="687896"/>
            <a:ext cx="1136240" cy="2374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100" y="1402834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CaWO</a:t>
            </a:r>
            <a:r>
              <a:rPr lang="en-US" baseline="-25000" dirty="0" smtClean="0"/>
              <a:t>4</a:t>
            </a:r>
            <a:r>
              <a:rPr lang="en-US" dirty="0" smtClean="0"/>
              <a:t>-</a:t>
            </a:r>
            <a:r>
              <a:rPr lang="en-US" dirty="0"/>
              <a:t>c</a:t>
            </a:r>
            <a:r>
              <a:rPr lang="en-US" dirty="0" smtClean="0"/>
              <a:t>rystal </a:t>
            </a:r>
            <a:r>
              <a:rPr lang="en-US" b="1" dirty="0" smtClean="0"/>
              <a:t>production at TU Munich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Unprecedented </a:t>
            </a:r>
            <a:r>
              <a:rPr lang="en-US" dirty="0" err="1" smtClean="0"/>
              <a:t>radiopurity</a:t>
            </a:r>
            <a:r>
              <a:rPr lang="en-US" dirty="0" smtClean="0"/>
              <a:t> (by factor 2-10)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3999" y="2124336"/>
            <a:ext cx="200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aw ingot of m≈1kg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133600" cy="365125"/>
          </a:xfrm>
        </p:spPr>
        <p:txBody>
          <a:bodyPr/>
          <a:lstStyle/>
          <a:p>
            <a:fld id="{60991400-C1E2-A94B-8C6F-D6BA355E5FD2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1635" y="3070711"/>
            <a:ext cx="194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ommercial crystal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8437" y="3439685"/>
            <a:ext cx="94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TUM-40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332" y="2916823"/>
            <a:ext cx="1161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00FF"/>
                </a:solidFill>
              </a:rPr>
              <a:t>179</a:t>
            </a:r>
            <a:r>
              <a:rPr lang="en-US" sz="1600" dirty="0" smtClean="0">
                <a:solidFill>
                  <a:srgbClr val="0000FF"/>
                </a:solidFill>
              </a:rPr>
              <a:t>Ta L1(EC)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699470"/>
            <a:ext cx="5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/>
              <a:t>227</a:t>
            </a:r>
            <a:r>
              <a:rPr lang="en-US" sz="1600" dirty="0" smtClean="0"/>
              <a:t>Ac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6326" y="3809017"/>
            <a:ext cx="606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/>
              <a:t>210</a:t>
            </a:r>
            <a:r>
              <a:rPr lang="en-US" sz="1600" dirty="0" smtClean="0"/>
              <a:t>Pb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25800" y="4038024"/>
            <a:ext cx="229802" cy="229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62970" y="4038024"/>
            <a:ext cx="165916" cy="229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81635" y="3070711"/>
            <a:ext cx="2051146" cy="73830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9900" y="2216669"/>
            <a:ext cx="2685351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Erb</a:t>
            </a:r>
            <a:r>
              <a:rPr lang="en-US" sz="1200" dirty="0" smtClean="0"/>
              <a:t> et al., </a:t>
            </a:r>
            <a:r>
              <a:rPr lang="pl-PL" sz="1200" dirty="0" err="1" smtClean="0"/>
              <a:t>CrystEngComm</a:t>
            </a:r>
            <a:r>
              <a:rPr lang="pl-PL" sz="1200" dirty="0" smtClean="0"/>
              <a:t> 15(2013)12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12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5" descr="ncal_ch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226" y="1417638"/>
            <a:ext cx="5818267" cy="411148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>
            <a:off x="949337" y="3142007"/>
            <a:ext cx="2030017" cy="2423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1117288" y="1775137"/>
            <a:ext cx="725888" cy="400091"/>
          </a:xfrm>
          <a:prstGeom prst="rect">
            <a:avLst/>
          </a:prstGeom>
          <a:noFill/>
        </p:spPr>
        <p:txBody>
          <a:bodyPr wrap="none" lIns="91419" tIns="45711" rIns="91419" bIns="45711" rtlCol="0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light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34130" y="2063920"/>
            <a:ext cx="1010921" cy="400091"/>
          </a:xfrm>
          <a:prstGeom prst="rect">
            <a:avLst/>
          </a:prstGeom>
          <a:noFill/>
        </p:spPr>
        <p:txBody>
          <a:bodyPr wrap="none" lIns="91419" tIns="45711" rIns="91419" bIns="45711" rtlCol="0">
            <a:spAutoFit/>
          </a:bodyPr>
          <a:lstStyle/>
          <a:p>
            <a:r>
              <a:rPr lang="de-DE" sz="2000" b="1" dirty="0" err="1">
                <a:solidFill>
                  <a:srgbClr val="FF0000"/>
                </a:solidFill>
              </a:rPr>
              <a:t>phonon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5" name="Textfeld 2"/>
          <p:cNvSpPr txBox="1"/>
          <p:nvPr/>
        </p:nvSpPr>
        <p:spPr>
          <a:xfrm>
            <a:off x="7099226" y="2655440"/>
            <a:ext cx="505267" cy="338554"/>
          </a:xfrm>
          <a:prstGeom prst="rect">
            <a:avLst/>
          </a:prstGeom>
          <a:solidFill>
            <a:schemeClr val="bg1"/>
          </a:solidFill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/>
              <a:t>e</a:t>
            </a:r>
            <a:r>
              <a:rPr lang="de-DE" sz="1600" baseline="30000"/>
              <a:t>-</a:t>
            </a:r>
            <a:r>
              <a:rPr lang="de-DE" sz="1600"/>
              <a:t>/γ</a:t>
            </a:r>
          </a:p>
        </p:txBody>
      </p:sp>
      <p:sp>
        <p:nvSpPr>
          <p:cNvPr id="16" name="Textfeld 3"/>
          <p:cNvSpPr txBox="1"/>
          <p:nvPr/>
        </p:nvSpPr>
        <p:spPr>
          <a:xfrm>
            <a:off x="7099226" y="4230554"/>
            <a:ext cx="88335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err="1"/>
              <a:t>neutrons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Phonon-Light </a:t>
            </a:r>
            <a:r>
              <a:rPr lang="de-DE" dirty="0" err="1"/>
              <a:t>Technique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50900" y="5706537"/>
            <a:ext cx="7708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Reduced</a:t>
            </a:r>
            <a:r>
              <a:rPr lang="de-DE" sz="2000" dirty="0"/>
              <a:t> light </a:t>
            </a:r>
            <a:r>
              <a:rPr lang="de-DE" sz="2000" dirty="0" err="1"/>
              <a:t>output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 smtClean="0"/>
              <a:t>highly</a:t>
            </a:r>
            <a:r>
              <a:rPr lang="de-DE" sz="2000" dirty="0" err="1"/>
              <a:t>-</a:t>
            </a:r>
            <a:r>
              <a:rPr lang="de-DE" sz="2000" dirty="0" err="1" smtClean="0"/>
              <a:t>ionizing</a:t>
            </a:r>
            <a:r>
              <a:rPr lang="de-DE" sz="2000" dirty="0" smtClean="0"/>
              <a:t> </a:t>
            </a:r>
            <a:r>
              <a:rPr lang="de-DE" sz="2000" dirty="0" err="1" smtClean="0"/>
              <a:t>particles</a:t>
            </a:r>
            <a:r>
              <a:rPr lang="de-DE" sz="2000" dirty="0" smtClean="0"/>
              <a:t>	</a:t>
            </a:r>
            <a:r>
              <a:rPr lang="de-DE" sz="2000" dirty="0"/>
              <a:t> </a:t>
            </a:r>
            <a:r>
              <a:rPr lang="de-DE" sz="2000" dirty="0" smtClean="0"/>
              <a:t>               </a:t>
            </a:r>
            <a:r>
              <a:rPr lang="de-DE" sz="2000" dirty="0" err="1" smtClean="0"/>
              <a:t>Quenching</a:t>
            </a:r>
            <a:r>
              <a:rPr lang="de-DE" dirty="0">
                <a:solidFill>
                  <a:schemeClr val="tx2"/>
                </a:solidFill>
              </a:rPr>
              <a:t>	</a:t>
            </a:r>
            <a:r>
              <a:rPr lang="de-DE" dirty="0"/>
              <a:t>	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6140650" y="5830904"/>
            <a:ext cx="596900" cy="1915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73620" y="2160265"/>
            <a:ext cx="716237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79191" y="5137659"/>
            <a:ext cx="1502849" cy="5727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6499" y="1417638"/>
            <a:ext cx="862458" cy="5727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7331" y="5655739"/>
            <a:ext cx="7687735" cy="50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7"/>
          <p:cNvSpPr txBox="1"/>
          <p:nvPr/>
        </p:nvSpPr>
        <p:spPr>
          <a:xfrm rot="20546470">
            <a:off x="6536714" y="4937613"/>
            <a:ext cx="1010921" cy="400091"/>
          </a:xfrm>
          <a:prstGeom prst="rect">
            <a:avLst/>
          </a:prstGeom>
          <a:solidFill>
            <a:srgbClr val="FFFFFF"/>
          </a:solidFill>
        </p:spPr>
        <p:txBody>
          <a:bodyPr wrap="none" lIns="91419" tIns="45711" rIns="91419" bIns="45711" rtlCol="0">
            <a:spAutoFit/>
          </a:bodyPr>
          <a:lstStyle/>
          <a:p>
            <a:r>
              <a:rPr lang="de-DE" sz="2000" b="1" dirty="0" err="1">
                <a:solidFill>
                  <a:srgbClr val="FF0000"/>
                </a:solidFill>
              </a:rPr>
              <a:t>phonon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348916" y="3213100"/>
            <a:ext cx="112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l</a:t>
            </a:r>
            <a:r>
              <a:rPr lang="en-US" dirty="0" smtClean="0">
                <a:latin typeface="Times"/>
                <a:cs typeface="Times"/>
              </a:rPr>
              <a:t>ight yield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9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CRESST Experiment</a:t>
            </a:r>
            <a:br>
              <a:rPr lang="en-US" dirty="0" smtClean="0"/>
            </a:br>
            <a:r>
              <a:rPr lang="en-US" sz="1800" dirty="0" smtClean="0"/>
              <a:t>C</a:t>
            </a:r>
            <a:r>
              <a:rPr lang="en-US" sz="1800" dirty="0" smtClean="0">
                <a:solidFill>
                  <a:srgbClr val="7F7F7F"/>
                </a:solidFill>
              </a:rPr>
              <a:t>ryogenic </a:t>
            </a:r>
            <a:r>
              <a:rPr lang="en-US" sz="1800" dirty="0" smtClean="0">
                <a:solidFill>
                  <a:srgbClr val="000000"/>
                </a:solidFill>
              </a:rPr>
              <a:t>R</a:t>
            </a:r>
            <a:r>
              <a:rPr lang="en-US" sz="1800" dirty="0" smtClean="0">
                <a:solidFill>
                  <a:srgbClr val="7F7F7F"/>
                </a:solidFill>
              </a:rPr>
              <a:t>are </a:t>
            </a:r>
            <a:r>
              <a:rPr lang="en-US" sz="1800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7F7F7F"/>
                </a:solidFill>
              </a:rPr>
              <a:t>vent </a:t>
            </a:r>
            <a:r>
              <a:rPr lang="en-US" sz="1800" dirty="0" smtClean="0">
                <a:solidFill>
                  <a:srgbClr val="000000"/>
                </a:solidFill>
              </a:rPr>
              <a:t>S</a:t>
            </a:r>
            <a:r>
              <a:rPr lang="en-US" sz="1800" dirty="0" smtClean="0">
                <a:solidFill>
                  <a:srgbClr val="7F7F7F"/>
                </a:solidFill>
              </a:rPr>
              <a:t>earch with </a:t>
            </a:r>
            <a:r>
              <a:rPr lang="en-US" sz="1800" dirty="0" smtClean="0">
                <a:solidFill>
                  <a:srgbClr val="000000"/>
                </a:solidFill>
              </a:rPr>
              <a:t>S</a:t>
            </a:r>
            <a:r>
              <a:rPr lang="en-US" sz="1800" dirty="0" smtClean="0">
                <a:solidFill>
                  <a:srgbClr val="7F7F7F"/>
                </a:solidFill>
              </a:rPr>
              <a:t>uperconducting </a:t>
            </a:r>
            <a:r>
              <a:rPr lang="en-US" sz="1800" dirty="0" smtClean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7F7F7F"/>
                </a:solidFill>
              </a:rPr>
              <a:t>hermometers</a:t>
            </a:r>
            <a:endParaRPr lang="en-US" sz="1800" dirty="0">
              <a:solidFill>
                <a:srgbClr val="7F7F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9" name="Bild 9" descr="Bildschirmfoto 2012-02-17 um 13.29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346" y="1215988"/>
            <a:ext cx="4644154" cy="5256250"/>
          </a:xfrm>
          <a:prstGeom prst="rect">
            <a:avLst/>
          </a:prstGeom>
          <a:ln w="28575" cmpd="sng">
            <a:noFill/>
          </a:ln>
        </p:spPr>
      </p:pic>
      <p:pic>
        <p:nvPicPr>
          <p:cNvPr id="10" name="Bild 15" descr="LNGSscem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52143"/>
            <a:ext cx="3623546" cy="2445613"/>
          </a:xfrm>
          <a:prstGeom prst="rect">
            <a:avLst/>
          </a:prstGeom>
          <a:ln w="38100" cmpd="sng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02346" y="156264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LNGS</a:t>
            </a:r>
            <a:endParaRPr lang="en-US" dirty="0"/>
          </a:p>
        </p:txBody>
      </p:sp>
      <p:pic>
        <p:nvPicPr>
          <p:cNvPr id="15" name="Bild 6" descr="cresstOverburden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253" y="3940217"/>
            <a:ext cx="1890493" cy="26256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57400" y="3073400"/>
            <a:ext cx="1168399" cy="102870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135500" y="4660900"/>
            <a:ext cx="1423800" cy="69215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10206" y="3975644"/>
            <a:ext cx="10155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CRESST</a:t>
            </a:r>
          </a:p>
          <a:p>
            <a:r>
              <a:rPr lang="en-US" sz="1400" dirty="0">
                <a:solidFill>
                  <a:srgbClr val="FFFFFF"/>
                </a:solidFill>
              </a:rPr>
              <a:t>s</a:t>
            </a:r>
            <a:r>
              <a:rPr lang="de-DE" sz="1400" dirty="0" err="1" smtClean="0">
                <a:solidFill>
                  <a:srgbClr val="FFFFFF"/>
                </a:solidFill>
              </a:rPr>
              <a:t>ala</a:t>
            </a:r>
            <a:r>
              <a:rPr lang="de-DE" sz="1400" dirty="0" smtClean="0">
                <a:solidFill>
                  <a:srgbClr val="FFFFFF"/>
                </a:solidFill>
              </a:rPr>
              <a:t> A</a:t>
            </a:r>
            <a:endParaRPr lang="en-US" sz="1400" dirty="0"/>
          </a:p>
        </p:txBody>
      </p:sp>
      <p:pic>
        <p:nvPicPr>
          <p:cNvPr id="54" name="Bild 5" descr="testcryo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344975"/>
            <a:ext cx="1733053" cy="202428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57200" y="5817938"/>
            <a:ext cx="2019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CRESST-T</a:t>
            </a:r>
            <a:r>
              <a:rPr lang="de-DE" sz="1500" dirty="0" err="1" smtClean="0">
                <a:solidFill>
                  <a:schemeClr val="bg1"/>
                </a:solidFill>
              </a:rPr>
              <a:t>estcryostat</a:t>
            </a:r>
            <a:endParaRPr lang="de-DE" sz="15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truck tunnel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155700" y="2946944"/>
            <a:ext cx="859973" cy="15615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59300" y="1394193"/>
            <a:ext cx="3911600" cy="2880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Bild 2" descr="carusse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300" y="1394193"/>
            <a:ext cx="2269254" cy="2880680"/>
          </a:xfrm>
          <a:prstGeom prst="rect">
            <a:avLst/>
          </a:prstGeom>
          <a:ln w="19050" cmpd="sng">
            <a:noFill/>
          </a:ln>
        </p:spPr>
      </p:pic>
      <p:cxnSp>
        <p:nvCxnSpPr>
          <p:cNvPr id="17" name="Straight Connector 16"/>
          <p:cNvCxnSpPr/>
          <p:nvPr/>
        </p:nvCxnSpPr>
        <p:spPr>
          <a:xfrm flipH="1" flipV="1">
            <a:off x="5880100" y="4102100"/>
            <a:ext cx="948455" cy="787401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28554" y="1626144"/>
            <a:ext cx="173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Detector “Carousel”</a:t>
            </a:r>
          </a:p>
          <a:p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p to 33 individual CRESST modules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0650"/>
            <a:ext cx="2895600" cy="365125"/>
          </a:xfrm>
        </p:spPr>
        <p:txBody>
          <a:bodyPr/>
          <a:lstStyle/>
          <a:p>
            <a:r>
              <a:rPr lang="de-DE" dirty="0" smtClean="0"/>
              <a:t>Raimund </a:t>
            </a:r>
            <a:r>
              <a:rPr lang="de-DE" dirty="0" err="1" smtClean="0"/>
              <a:t>Strauss</a:t>
            </a:r>
            <a:r>
              <a:rPr lang="de-DE" dirty="0" smtClean="0"/>
              <a:t>, MPI </a:t>
            </a:r>
            <a:r>
              <a:rPr lang="de-DE" dirty="0" err="1" smtClean="0"/>
              <a:t>Munich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imits_0120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1" y="838199"/>
            <a:ext cx="7772679" cy="5499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7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 Status of Direct Dark Matter Searches</a:t>
            </a:r>
            <a:endParaRPr lang="en-US" sz="3200" dirty="0"/>
          </a:p>
        </p:txBody>
      </p:sp>
      <p:sp>
        <p:nvSpPr>
          <p:cNvPr id="5" name="Freihandform 4"/>
          <p:cNvSpPr/>
          <p:nvPr/>
        </p:nvSpPr>
        <p:spPr>
          <a:xfrm>
            <a:off x="1892300" y="1181100"/>
            <a:ext cx="3124200" cy="2184400"/>
          </a:xfrm>
          <a:custGeom>
            <a:avLst/>
            <a:gdLst>
              <a:gd name="connsiteX0" fmla="*/ 0 w 3124200"/>
              <a:gd name="connsiteY0" fmla="*/ 0 h 2184400"/>
              <a:gd name="connsiteX1" fmla="*/ 190500 w 3124200"/>
              <a:gd name="connsiteY1" fmla="*/ 215900 h 2184400"/>
              <a:gd name="connsiteX2" fmla="*/ 393700 w 3124200"/>
              <a:gd name="connsiteY2" fmla="*/ 482600 h 2184400"/>
              <a:gd name="connsiteX3" fmla="*/ 685800 w 3124200"/>
              <a:gd name="connsiteY3" fmla="*/ 774700 h 2184400"/>
              <a:gd name="connsiteX4" fmla="*/ 977900 w 3124200"/>
              <a:gd name="connsiteY4" fmla="*/ 965200 h 2184400"/>
              <a:gd name="connsiteX5" fmla="*/ 1320800 w 3124200"/>
              <a:gd name="connsiteY5" fmla="*/ 1104900 h 2184400"/>
              <a:gd name="connsiteX6" fmla="*/ 1625600 w 3124200"/>
              <a:gd name="connsiteY6" fmla="*/ 1181100 h 2184400"/>
              <a:gd name="connsiteX7" fmla="*/ 1790700 w 3124200"/>
              <a:gd name="connsiteY7" fmla="*/ 1206500 h 2184400"/>
              <a:gd name="connsiteX8" fmla="*/ 1866900 w 3124200"/>
              <a:gd name="connsiteY8" fmla="*/ 1295400 h 2184400"/>
              <a:gd name="connsiteX9" fmla="*/ 1955800 w 3124200"/>
              <a:gd name="connsiteY9" fmla="*/ 1422400 h 2184400"/>
              <a:gd name="connsiteX10" fmla="*/ 2120900 w 3124200"/>
              <a:gd name="connsiteY10" fmla="*/ 1714500 h 2184400"/>
              <a:gd name="connsiteX11" fmla="*/ 2400300 w 3124200"/>
              <a:gd name="connsiteY11" fmla="*/ 1905000 h 2184400"/>
              <a:gd name="connsiteX12" fmla="*/ 2806700 w 3124200"/>
              <a:gd name="connsiteY12" fmla="*/ 2133600 h 2184400"/>
              <a:gd name="connsiteX13" fmla="*/ 3124200 w 3124200"/>
              <a:gd name="connsiteY13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4200" h="2184400">
                <a:moveTo>
                  <a:pt x="0" y="0"/>
                </a:moveTo>
                <a:cubicBezTo>
                  <a:pt x="62441" y="67733"/>
                  <a:pt x="124883" y="135467"/>
                  <a:pt x="190500" y="215900"/>
                </a:cubicBezTo>
                <a:cubicBezTo>
                  <a:pt x="256117" y="296333"/>
                  <a:pt x="311150" y="389467"/>
                  <a:pt x="393700" y="482600"/>
                </a:cubicBezTo>
                <a:cubicBezTo>
                  <a:pt x="476250" y="575733"/>
                  <a:pt x="588433" y="694267"/>
                  <a:pt x="685800" y="774700"/>
                </a:cubicBezTo>
                <a:cubicBezTo>
                  <a:pt x="783167" y="855133"/>
                  <a:pt x="872067" y="910167"/>
                  <a:pt x="977900" y="965200"/>
                </a:cubicBezTo>
                <a:cubicBezTo>
                  <a:pt x="1083733" y="1020233"/>
                  <a:pt x="1212850" y="1068917"/>
                  <a:pt x="1320800" y="1104900"/>
                </a:cubicBezTo>
                <a:cubicBezTo>
                  <a:pt x="1428750" y="1140883"/>
                  <a:pt x="1547283" y="1164167"/>
                  <a:pt x="1625600" y="1181100"/>
                </a:cubicBezTo>
                <a:cubicBezTo>
                  <a:pt x="1703917" y="1198033"/>
                  <a:pt x="1750483" y="1187450"/>
                  <a:pt x="1790700" y="1206500"/>
                </a:cubicBezTo>
                <a:cubicBezTo>
                  <a:pt x="1830917" y="1225550"/>
                  <a:pt x="1839383" y="1259417"/>
                  <a:pt x="1866900" y="1295400"/>
                </a:cubicBezTo>
                <a:cubicBezTo>
                  <a:pt x="1894417" y="1331383"/>
                  <a:pt x="1913467" y="1352550"/>
                  <a:pt x="1955800" y="1422400"/>
                </a:cubicBezTo>
                <a:cubicBezTo>
                  <a:pt x="1998133" y="1492250"/>
                  <a:pt x="2046817" y="1634067"/>
                  <a:pt x="2120900" y="1714500"/>
                </a:cubicBezTo>
                <a:cubicBezTo>
                  <a:pt x="2194983" y="1794933"/>
                  <a:pt x="2286000" y="1835150"/>
                  <a:pt x="2400300" y="1905000"/>
                </a:cubicBezTo>
                <a:cubicBezTo>
                  <a:pt x="2514600" y="1974850"/>
                  <a:pt x="2686050" y="2087033"/>
                  <a:pt x="2806700" y="2133600"/>
                </a:cubicBezTo>
                <a:cubicBezTo>
                  <a:pt x="2927350" y="2180167"/>
                  <a:pt x="3124200" y="2184400"/>
                  <a:pt x="3124200" y="2184400"/>
                </a:cubicBezTo>
              </a:path>
            </a:pathLst>
          </a:custGeom>
          <a:ln w="571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20"/>
          <p:cNvSpPr txBox="1"/>
          <p:nvPr/>
        </p:nvSpPr>
        <p:spPr>
          <a:xfrm>
            <a:off x="2190907" y="2738566"/>
            <a:ext cx="140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Cryogenic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experiments</a:t>
            </a:r>
            <a:endParaRPr lang="en-US" b="1" dirty="0">
              <a:solidFill>
                <a:srgbClr val="660066"/>
              </a:solidFill>
            </a:endParaRPr>
          </a:p>
        </p:txBody>
      </p:sp>
      <p:cxnSp>
        <p:nvCxnSpPr>
          <p:cNvPr id="7" name="Straight Arrow Connector 22"/>
          <p:cNvCxnSpPr/>
          <p:nvPr/>
        </p:nvCxnSpPr>
        <p:spPr>
          <a:xfrm flipV="1">
            <a:off x="3264057" y="2839134"/>
            <a:ext cx="336235" cy="190500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4"/>
          <p:cNvSpPr txBox="1"/>
          <p:nvPr/>
        </p:nvSpPr>
        <p:spPr>
          <a:xfrm>
            <a:off x="3727607" y="3699133"/>
            <a:ext cx="140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Liquid </a:t>
            </a:r>
            <a:r>
              <a:rPr lang="en-US" b="1" dirty="0" err="1" smtClean="0">
                <a:solidFill>
                  <a:srgbClr val="0000FF"/>
                </a:solidFill>
              </a:rPr>
              <a:t>Xe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experiments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25"/>
          <p:cNvCxnSpPr/>
          <p:nvPr/>
        </p:nvCxnSpPr>
        <p:spPr>
          <a:xfrm>
            <a:off x="4800757" y="3990201"/>
            <a:ext cx="450535" cy="101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ihandform 9"/>
          <p:cNvSpPr/>
          <p:nvPr/>
        </p:nvSpPr>
        <p:spPr>
          <a:xfrm>
            <a:off x="5029200" y="3352800"/>
            <a:ext cx="3136900" cy="2349500"/>
          </a:xfrm>
          <a:custGeom>
            <a:avLst/>
            <a:gdLst>
              <a:gd name="connsiteX0" fmla="*/ 0 w 3136900"/>
              <a:gd name="connsiteY0" fmla="*/ 0 h 2349500"/>
              <a:gd name="connsiteX1" fmla="*/ 330200 w 3136900"/>
              <a:gd name="connsiteY1" fmla="*/ 571500 h 2349500"/>
              <a:gd name="connsiteX2" fmla="*/ 596900 w 3136900"/>
              <a:gd name="connsiteY2" fmla="*/ 990600 h 2349500"/>
              <a:gd name="connsiteX3" fmla="*/ 863600 w 3136900"/>
              <a:gd name="connsiteY3" fmla="*/ 1397000 h 2349500"/>
              <a:gd name="connsiteX4" fmla="*/ 1397000 w 3136900"/>
              <a:gd name="connsiteY4" fmla="*/ 1828800 h 2349500"/>
              <a:gd name="connsiteX5" fmla="*/ 2362200 w 3136900"/>
              <a:gd name="connsiteY5" fmla="*/ 2209800 h 2349500"/>
              <a:gd name="connsiteX6" fmla="*/ 3136900 w 3136900"/>
              <a:gd name="connsiteY6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6900" h="2349500">
                <a:moveTo>
                  <a:pt x="0" y="0"/>
                </a:moveTo>
                <a:cubicBezTo>
                  <a:pt x="115358" y="203200"/>
                  <a:pt x="230717" y="406400"/>
                  <a:pt x="330200" y="571500"/>
                </a:cubicBezTo>
                <a:cubicBezTo>
                  <a:pt x="429683" y="736600"/>
                  <a:pt x="508000" y="853017"/>
                  <a:pt x="596900" y="990600"/>
                </a:cubicBezTo>
                <a:cubicBezTo>
                  <a:pt x="685800" y="1128183"/>
                  <a:pt x="730250" y="1257300"/>
                  <a:pt x="863600" y="1397000"/>
                </a:cubicBezTo>
                <a:cubicBezTo>
                  <a:pt x="996950" y="1536700"/>
                  <a:pt x="1147233" y="1693333"/>
                  <a:pt x="1397000" y="1828800"/>
                </a:cubicBezTo>
                <a:cubicBezTo>
                  <a:pt x="1646767" y="1964267"/>
                  <a:pt x="2072217" y="2123017"/>
                  <a:pt x="2362200" y="2209800"/>
                </a:cubicBezTo>
                <a:cubicBezTo>
                  <a:pt x="2652183" y="2296583"/>
                  <a:pt x="3136900" y="2349500"/>
                  <a:pt x="3136900" y="2349500"/>
                </a:cubicBezTo>
              </a:path>
            </a:pathLst>
          </a:cu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1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CRESST-III: Low-Mass Dark Matter Search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68866" y="1529162"/>
            <a:ext cx="6036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Straight-forward approach: </a:t>
            </a:r>
            <a:r>
              <a:rPr lang="en-US" sz="2400" b="1" dirty="0" smtClean="0"/>
              <a:t>CRESST-III </a:t>
            </a:r>
            <a:r>
              <a:rPr lang="en-US" sz="2400" dirty="0" smtClean="0"/>
              <a:t>Phase 1</a:t>
            </a:r>
            <a:endParaRPr lang="en-US" sz="2400" dirty="0"/>
          </a:p>
          <a:p>
            <a:r>
              <a:rPr lang="en-US" sz="2400" b="1" dirty="0" smtClean="0"/>
              <a:t> </a:t>
            </a:r>
          </a:p>
        </p:txBody>
      </p:sp>
      <p:pic>
        <p:nvPicPr>
          <p:cNvPr id="4" name="Bild 4" descr="wilhelmFinalRoughening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3" b="89965" l="9926" r="89950">
                        <a14:foregroundMark x1="65012" y1="20661" x2="65012" y2="20661"/>
                        <a14:foregroundMark x1="67742" y1="20661" x2="67742" y2="20661"/>
                        <a14:backgroundMark x1="20099" y1="62220" x2="20099" y2="62220"/>
                        <a14:backgroundMark x1="12903" y1="64817" x2="12903" y2="64817"/>
                        <a14:backgroundMark x1="23573" y1="60567" x2="23573" y2="60567"/>
                        <a14:backgroundMark x1="23945" y1="58323" x2="23945" y2="58323"/>
                        <a14:backgroundMark x1="24442" y1="61393" x2="24442" y2="61393"/>
                        <a14:backgroundMark x1="24194" y1="59622" x2="24194" y2="59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529" y="1944661"/>
            <a:ext cx="2513652" cy="2638978"/>
          </a:xfrm>
          <a:prstGeom prst="rect">
            <a:avLst/>
          </a:prstGeom>
        </p:spPr>
      </p:pic>
      <p:pic>
        <p:nvPicPr>
          <p:cNvPr id="6" name="Bild 4" descr="wilhelmFinalRoughening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3" b="89965" l="9926" r="89950">
                        <a14:foregroundMark x1="65012" y1="20661" x2="65012" y2="20661"/>
                        <a14:foregroundMark x1="67742" y1="20661" x2="67742" y2="20661"/>
                        <a14:backgroundMark x1="20099" y1="62220" x2="20099" y2="62220"/>
                        <a14:backgroundMark x1="12903" y1="64817" x2="12903" y2="64817"/>
                        <a14:backgroundMark x1="23573" y1="60567" x2="23573" y2="60567"/>
                        <a14:backgroundMark x1="23945" y1="58323" x2="23945" y2="58323"/>
                        <a14:backgroundMark x1="24442" y1="61393" x2="24442" y2="61393"/>
                        <a14:backgroundMark x1="24194" y1="59622" x2="24194" y2="59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540" y="3015165"/>
            <a:ext cx="844172" cy="88626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372845">
            <a:off x="4437781" y="2740232"/>
            <a:ext cx="3166989" cy="909224"/>
          </a:xfrm>
          <a:prstGeom prst="rightArrow">
            <a:avLst>
              <a:gd name="adj1" fmla="val 54367"/>
              <a:gd name="adj2" fmla="val 56002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Scale down size by factor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466" y="2442633"/>
            <a:ext cx="1935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 quo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 = 250g</a:t>
            </a:r>
          </a:p>
          <a:p>
            <a:r>
              <a:rPr lang="en-US" dirty="0" smtClean="0"/>
              <a:t>V = 32x32x40 mm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50004" y="2604233"/>
            <a:ext cx="82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=24g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417" y="4674475"/>
            <a:ext cx="8812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Phonon threshold: 	 	</a:t>
            </a:r>
            <a:r>
              <a:rPr lang="en-US" dirty="0" smtClean="0"/>
              <a:t>E</a:t>
            </a:r>
            <a:r>
              <a:rPr lang="en-US" baseline="-25000" dirty="0" smtClean="0"/>
              <a:t>th </a:t>
            </a:r>
            <a:r>
              <a:rPr lang="en-US" dirty="0"/>
              <a:t>≲ 5</a:t>
            </a:r>
            <a:r>
              <a:rPr lang="en-US" dirty="0" smtClean="0"/>
              <a:t>00eV	  			</a:t>
            </a:r>
            <a:r>
              <a:rPr lang="en-US" b="1" dirty="0" smtClean="0">
                <a:solidFill>
                  <a:srgbClr val="FF0000"/>
                </a:solidFill>
              </a:rPr>
              <a:t>improvement by a factor of 5-10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 smtClean="0"/>
              <a:t>Light-detector res.: </a:t>
            </a:r>
            <a:r>
              <a:rPr lang="en-US" b="1" dirty="0" smtClean="0">
                <a:solidFill>
                  <a:srgbClr val="4F81BD"/>
                </a:solidFill>
              </a:rPr>
              <a:t>	</a:t>
            </a:r>
            <a:r>
              <a:rPr lang="de-DE" dirty="0" smtClean="0"/>
              <a:t>𝜎 ≈ 5 </a:t>
            </a:r>
            <a:r>
              <a:rPr lang="de-DE" dirty="0"/>
              <a:t>eV </a:t>
            </a:r>
            <a:r>
              <a:rPr lang="de-DE" dirty="0" smtClean="0"/>
              <a:t>					</a:t>
            </a:r>
            <a:r>
              <a:rPr lang="de-DE" b="1" dirty="0" err="1" smtClean="0">
                <a:solidFill>
                  <a:srgbClr val="FF0000"/>
                </a:solidFill>
              </a:rPr>
              <a:t>improvement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by</a:t>
            </a:r>
            <a:r>
              <a:rPr lang="de-DE" b="1" dirty="0" smtClean="0">
                <a:solidFill>
                  <a:srgbClr val="FF0000"/>
                </a:solidFill>
              </a:rPr>
              <a:t> a </a:t>
            </a:r>
            <a:r>
              <a:rPr lang="de-DE" b="1" dirty="0" err="1" smtClean="0">
                <a:solidFill>
                  <a:srgbClr val="FF0000"/>
                </a:solidFill>
              </a:rPr>
              <a:t>factor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of</a:t>
            </a:r>
            <a:r>
              <a:rPr lang="de-DE" b="1" dirty="0" smtClean="0">
                <a:solidFill>
                  <a:srgbClr val="FF0000"/>
                </a:solidFill>
              </a:rPr>
              <a:t> 2 </a:t>
            </a:r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1500" y="6362700"/>
            <a:ext cx="2895600" cy="365125"/>
          </a:xfrm>
        </p:spPr>
        <p:txBody>
          <a:bodyPr/>
          <a:lstStyle/>
          <a:p>
            <a:r>
              <a:rPr lang="de-DE" dirty="0" smtClean="0"/>
              <a:t>Raimund </a:t>
            </a:r>
            <a:r>
              <a:rPr lang="de-DE" dirty="0" err="1" smtClean="0"/>
              <a:t>Strauss</a:t>
            </a:r>
            <a:r>
              <a:rPr lang="de-DE" dirty="0" smtClean="0"/>
              <a:t>, MPI </a:t>
            </a:r>
            <a:r>
              <a:rPr lang="de-DE" dirty="0" err="1" smtClean="0"/>
              <a:t>Munich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4894" y="6381328"/>
            <a:ext cx="9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F. Pröbst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1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CRESST-III Detector Prototype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25</a:t>
            </a:fld>
            <a:endParaRPr lang="en-US"/>
          </a:p>
        </p:txBody>
      </p:sp>
      <p:pic>
        <p:nvPicPr>
          <p:cNvPr id="13" name="Picture 12" descr="cresst3-phas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223" y="2184400"/>
            <a:ext cx="4843879" cy="2827867"/>
          </a:xfrm>
          <a:prstGeom prst="rect">
            <a:avLst/>
          </a:prstGeom>
        </p:spPr>
      </p:pic>
      <p:pic>
        <p:nvPicPr>
          <p:cNvPr id="14" name="Picture 13" descr="IMG_018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624" y="1842532"/>
            <a:ext cx="2779775" cy="33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CRESST-III Modules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650" y="1849438"/>
            <a:ext cx="2851150" cy="3191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200" y="1849437"/>
            <a:ext cx="2704804" cy="3191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3747" y="5529736"/>
            <a:ext cx="4327815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 module assembled for CRESST-III phase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7820" y="29083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dedicated cleanroom for CRESST-III at MPI Munich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95275"/>
            <a:ext cx="88773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7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Exciting Progress at TUM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creen Shot 2015-11-26 at 08.2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39" y="1443038"/>
            <a:ext cx="1835200" cy="4652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006" y="1603970"/>
            <a:ext cx="553479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 steps in chemical purification of CaCO</a:t>
            </a:r>
            <a:r>
              <a:rPr lang="en-US" sz="2400" b="1" baseline="-25000" dirty="0" smtClean="0"/>
              <a:t>3 </a:t>
            </a:r>
            <a:r>
              <a:rPr lang="en-US" sz="2400" b="1" dirty="0"/>
              <a:t>p</a:t>
            </a:r>
            <a:r>
              <a:rPr lang="en-US" sz="2400" b="1" dirty="0" smtClean="0"/>
              <a:t>owder: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Measurements indicate purification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b="1" dirty="0" err="1" smtClean="0"/>
              <a:t>Th</a:t>
            </a:r>
            <a:r>
              <a:rPr lang="en-US" dirty="0" smtClean="0"/>
              <a:t> contamination decreased by factor 2-7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b="1" dirty="0" smtClean="0"/>
              <a:t>U</a:t>
            </a:r>
            <a:r>
              <a:rPr lang="en-US" dirty="0" smtClean="0"/>
              <a:t> contamination decreased by  factor 15-35</a:t>
            </a:r>
          </a:p>
          <a:p>
            <a:pPr marL="742950" lvl="1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Crystal growth successful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wo new crystals implemented in CRESST-III phase 1 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0300" y="4328636"/>
            <a:ext cx="456879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Raw ingot enough for 3-4 CRESST-III detectors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5699091" y="3797300"/>
            <a:ext cx="1311309" cy="716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ket 10"/>
          <p:cNvSpPr/>
          <p:nvPr/>
        </p:nvSpPr>
        <p:spPr>
          <a:xfrm rot="16200000">
            <a:off x="7235825" y="5768975"/>
            <a:ext cx="190500" cy="98425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6086673"/>
            <a:ext cx="6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30mm</a:t>
            </a:r>
            <a:endParaRPr lang="en-US" sz="1400" dirty="0"/>
          </a:p>
        </p:txBody>
      </p:sp>
      <p:pic>
        <p:nvPicPr>
          <p:cNvPr id="13" name="Bild 13" descr="tum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35" y="1506538"/>
            <a:ext cx="724118" cy="932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71516" y="5819001"/>
            <a:ext cx="2791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</a:t>
            </a:r>
            <a:r>
              <a:rPr lang="en-US" sz="1200" i="1" dirty="0" smtClean="0"/>
              <a:t>ork by H.H. Trinh </a:t>
            </a:r>
            <a:r>
              <a:rPr lang="en-US" sz="1200" i="1" dirty="0" err="1" smtClean="0"/>
              <a:t>Thi</a:t>
            </a:r>
            <a:r>
              <a:rPr lang="en-US" sz="1200" i="1" dirty="0" smtClean="0"/>
              <a:t>, A. </a:t>
            </a:r>
            <a:r>
              <a:rPr lang="en-US" sz="1200" i="1" dirty="0" err="1" smtClean="0"/>
              <a:t>Münster</a:t>
            </a:r>
            <a:r>
              <a:rPr lang="en-US" sz="1200" i="1" dirty="0" smtClean="0"/>
              <a:t>, A. </a:t>
            </a:r>
            <a:r>
              <a:rPr lang="en-US" sz="1200" i="1" dirty="0" err="1" smtClean="0"/>
              <a:t>Erb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738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CRESST-III_proje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962867"/>
            <a:ext cx="6682577" cy="4722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CRESST-III </a:t>
            </a:r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06338" y="1607743"/>
            <a:ext cx="103572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CRESST-II Phase 2</a:t>
            </a:r>
            <a:endParaRPr lang="en-US" sz="1050" dirty="0" smtClean="0">
              <a:solidFill>
                <a:srgbClr val="FF0000"/>
              </a:solidFill>
            </a:endParaRPr>
          </a:p>
          <a:p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2314" y="4561916"/>
            <a:ext cx="1621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660066"/>
                </a:solidFill>
              </a:rPr>
              <a:t>CRESST-III Phase 2 projection</a:t>
            </a:r>
            <a:endParaRPr lang="en-US" sz="1100" b="1" dirty="0" smtClean="0">
              <a:solidFill>
                <a:srgbClr val="660066"/>
              </a:solidFill>
            </a:endParaRPr>
          </a:p>
          <a:p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315" y="5820209"/>
            <a:ext cx="78387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100 x 24g detectors of improved quality operated for 2 years ≈ 1000 kg-days (net)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968375"/>
            <a:ext cx="3740150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6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58"/>
            <a:ext cx="8229600" cy="1143000"/>
          </a:xfrm>
        </p:spPr>
        <p:txBody>
          <a:bodyPr/>
          <a:lstStyle/>
          <a:p>
            <a:r>
              <a:rPr lang="en-US" dirty="0" smtClean="0"/>
              <a:t>Summary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7967" y="973142"/>
            <a:ext cx="77893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CRESST technology ideal for </a:t>
            </a:r>
            <a:r>
              <a:rPr lang="en-US" sz="2000" b="1" dirty="0" smtClean="0"/>
              <a:t>low-mass DM search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dirty="0" smtClean="0"/>
              <a:t>Lowest thresholds in the field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dirty="0" smtClean="0"/>
              <a:t>Nuclear-recoil energy scale precisely known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dirty="0" smtClean="0"/>
              <a:t>Background discrimination down to low energies 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dirty="0" smtClean="0"/>
              <a:t>Efficient rejection of surface backgrounds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dirty="0" smtClean="0"/>
              <a:t>Multi-element target </a:t>
            </a:r>
          </a:p>
          <a:p>
            <a:endParaRPr lang="en-US" b="1" dirty="0" smtClean="0"/>
          </a:p>
          <a:p>
            <a:pPr marL="457200" indent="-457200">
              <a:buFont typeface="Arial"/>
              <a:buChar char="•"/>
            </a:pPr>
            <a:r>
              <a:rPr lang="en-US" sz="2000" b="1" dirty="0" smtClean="0"/>
              <a:t>CRESST-II </a:t>
            </a:r>
            <a:r>
              <a:rPr lang="en-US" sz="2000" dirty="0" smtClean="0"/>
              <a:t>probed new region of parameter space for DM particle masses below 3GeV/c</a:t>
            </a:r>
            <a:r>
              <a:rPr lang="en-US" sz="2000" baseline="30000" dirty="0" smtClean="0"/>
              <a:t>2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lvl="1" indent="-457200">
              <a:buFont typeface="Arial"/>
              <a:buChar char="•"/>
            </a:pPr>
            <a:r>
              <a:rPr lang="en-US" sz="2000" b="1" dirty="0" smtClean="0"/>
              <a:t>CRESST-III </a:t>
            </a:r>
            <a:r>
              <a:rPr lang="en-US" sz="2000" dirty="0" smtClean="0"/>
              <a:t>has unique potential for low-mass DM search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dirty="0" smtClean="0"/>
              <a:t>Threshold of &lt;100eV reached with CRESST-III detectors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dirty="0" smtClean="0"/>
              <a:t>new technology to reject holder-related events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dirty="0" smtClean="0"/>
              <a:t>TUM crystals of improved quality in operation!</a:t>
            </a:r>
          </a:p>
          <a:p>
            <a:pPr marL="457200" indent="-457200">
              <a:buFont typeface="Wingdings" charset="2"/>
              <a:buChar char="ü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Publication</a:t>
            </a:r>
            <a:r>
              <a:rPr lang="en-US" sz="2000" dirty="0" smtClean="0"/>
              <a:t> of first CRESST-III data planned for Aug 2017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Raimund Strauss, MPI Munich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1400-C1E2-A94B-8C6F-D6BA355E5F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728663"/>
            <a:ext cx="77914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5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C0504D"/>
                </a:solidFill>
              </a:rPr>
              <a:t>Gram-</a:t>
            </a:r>
            <a:r>
              <a:rPr lang="de-DE" sz="4000" dirty="0" err="1" smtClean="0">
                <a:solidFill>
                  <a:srgbClr val="C0504D"/>
                </a:solidFill>
              </a:rPr>
              <a:t>scale</a:t>
            </a:r>
            <a:r>
              <a:rPr lang="de-DE" sz="4000" dirty="0" smtClean="0">
                <a:solidFill>
                  <a:srgbClr val="C0504D"/>
                </a:solidFill>
              </a:rPr>
              <a:t> </a:t>
            </a:r>
            <a:r>
              <a:rPr lang="de-DE" sz="4000" dirty="0" err="1" smtClean="0"/>
              <a:t>cryogenic</a:t>
            </a:r>
            <a:r>
              <a:rPr lang="de-DE" sz="4000" dirty="0" smtClean="0"/>
              <a:t> </a:t>
            </a:r>
            <a:r>
              <a:rPr lang="de-DE" sz="4000" dirty="0" err="1" smtClean="0"/>
              <a:t>calorimeters</a:t>
            </a:r>
            <a:endParaRPr lang="de-DE" sz="4000" dirty="0"/>
          </a:p>
        </p:txBody>
      </p:sp>
      <p:sp>
        <p:nvSpPr>
          <p:cNvPr id="18" name="Textfeld 17"/>
          <p:cNvSpPr txBox="1"/>
          <p:nvPr/>
        </p:nvSpPr>
        <p:spPr>
          <a:xfrm>
            <a:off x="5829300" y="1755208"/>
            <a:ext cx="2616200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</a:t>
            </a:r>
            <a:r>
              <a:rPr lang="de-DE" sz="1400" b="1" dirty="0" err="1" smtClean="0"/>
              <a:t>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derived</a:t>
            </a:r>
            <a:r>
              <a:rPr lang="de-DE" sz="1400" b="1" dirty="0" smtClean="0"/>
              <a:t> a simple </a:t>
            </a:r>
            <a:r>
              <a:rPr lang="de-DE" sz="1400" b="1" dirty="0" err="1" smtClean="0"/>
              <a:t>scaling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law</a:t>
            </a:r>
            <a:r>
              <a:rPr lang="de-DE" sz="1400" b="1" dirty="0" smtClean="0"/>
              <a:t>:            </a:t>
            </a:r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r>
              <a:rPr lang="de-DE" sz="1600" dirty="0" smtClean="0">
                <a:sym typeface="Wingdings"/>
              </a:rPr>
              <a:t>(5x5x5)mm</a:t>
            </a:r>
            <a:r>
              <a:rPr lang="de-DE" sz="1600" baseline="30000" dirty="0" smtClean="0">
                <a:sym typeface="Wingdings"/>
              </a:rPr>
              <a:t>3</a:t>
            </a:r>
            <a:r>
              <a:rPr lang="de-DE" sz="1600" dirty="0" smtClean="0">
                <a:sym typeface="Wingdings"/>
              </a:rPr>
              <a:t> </a:t>
            </a:r>
            <a:r>
              <a:rPr lang="de-DE" sz="1600" dirty="0" err="1" smtClean="0">
                <a:sym typeface="Wingdings"/>
              </a:rPr>
              <a:t>crystal</a:t>
            </a:r>
            <a:r>
              <a:rPr lang="de-DE" sz="1600" dirty="0" smtClean="0">
                <a:sym typeface="Wingdings"/>
              </a:rPr>
              <a:t> </a:t>
            </a:r>
            <a:r>
              <a:rPr lang="de-DE" sz="1600" dirty="0" err="1" smtClean="0">
                <a:sym typeface="Wingdings"/>
              </a:rPr>
              <a:t>cubes</a:t>
            </a:r>
            <a:endParaRPr lang="de-DE" sz="16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sym typeface="Wingdings"/>
              </a:rPr>
              <a:t>CaWO</a:t>
            </a:r>
            <a:r>
              <a:rPr lang="de-DE" sz="1600" baseline="-25000" dirty="0" smtClean="0">
                <a:sym typeface="Wingdings"/>
              </a:rPr>
              <a:t>4</a:t>
            </a:r>
            <a:r>
              <a:rPr lang="de-DE" sz="1600" dirty="0" smtClean="0">
                <a:sym typeface="Wingdings"/>
              </a:rPr>
              <a:t>: 	0.8 </a:t>
            </a:r>
            <a:r>
              <a:rPr lang="de-DE" sz="1600" dirty="0" err="1" smtClean="0">
                <a:sym typeface="Wingdings"/>
              </a:rPr>
              <a:t>g</a:t>
            </a:r>
            <a:endParaRPr lang="de-DE" sz="16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sym typeface="Wingdings"/>
              </a:rPr>
              <a:t>Al</a:t>
            </a:r>
            <a:r>
              <a:rPr lang="de-DE" sz="1600" baseline="-25000" dirty="0" smtClean="0">
                <a:sym typeface="Wingdings"/>
              </a:rPr>
              <a:t>2</a:t>
            </a:r>
            <a:r>
              <a:rPr lang="de-DE" sz="1600" dirty="0" smtClean="0">
                <a:sym typeface="Wingdings"/>
              </a:rPr>
              <a:t>O</a:t>
            </a:r>
            <a:r>
              <a:rPr lang="de-DE" sz="1600" baseline="-25000" dirty="0" smtClean="0">
                <a:sym typeface="Wingdings"/>
              </a:rPr>
              <a:t>3</a:t>
            </a:r>
            <a:r>
              <a:rPr lang="de-DE" sz="1600" dirty="0" smtClean="0">
                <a:sym typeface="Wingdings"/>
              </a:rPr>
              <a:t>:		0.5 </a:t>
            </a:r>
            <a:r>
              <a:rPr lang="de-DE" sz="1600" dirty="0" err="1" smtClean="0">
                <a:sym typeface="Wingdings"/>
              </a:rPr>
              <a:t>g</a:t>
            </a:r>
            <a:endParaRPr lang="de-DE" sz="16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600" dirty="0" err="1" smtClean="0">
                <a:solidFill>
                  <a:schemeClr val="accent2"/>
                </a:solidFill>
                <a:sym typeface="Wingdings"/>
              </a:rPr>
              <a:t>Threshold</a:t>
            </a:r>
            <a:r>
              <a:rPr lang="de-DE" sz="1600" dirty="0" smtClean="0">
                <a:solidFill>
                  <a:schemeClr val="accent2"/>
                </a:solidFill>
                <a:sym typeface="Wingdings"/>
              </a:rPr>
              <a:t>: </a:t>
            </a:r>
            <a:r>
              <a:rPr lang="de-DE" sz="1600" b="1" dirty="0" smtClean="0">
                <a:solidFill>
                  <a:schemeClr val="accent2"/>
                </a:solidFill>
                <a:sym typeface="Wingdings"/>
              </a:rPr>
              <a:t>1-10eV </a:t>
            </a:r>
            <a:r>
              <a:rPr lang="de-DE" sz="1600" dirty="0" err="1" smtClean="0">
                <a:solidFill>
                  <a:schemeClr val="accent2"/>
                </a:solidFill>
                <a:sym typeface="Wingdings"/>
              </a:rPr>
              <a:t>regime</a:t>
            </a:r>
            <a:endParaRPr lang="de-DE" sz="1600" dirty="0" smtClean="0">
              <a:solidFill>
                <a:schemeClr val="accent2"/>
              </a:solidFill>
            </a:endParaRPr>
          </a:p>
        </p:txBody>
      </p:sp>
      <p:pic>
        <p:nvPicPr>
          <p:cNvPr id="19" name="Bild 18" descr="Bildschirmfoto 2017-04-21 um 13.30.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300" y="2225590"/>
            <a:ext cx="2133600" cy="438078"/>
          </a:xfrm>
          <a:prstGeom prst="rect">
            <a:avLst/>
          </a:prstGeom>
          <a:ln>
            <a:noFill/>
          </a:ln>
        </p:spPr>
      </p:pic>
      <p:sp>
        <p:nvSpPr>
          <p:cNvPr id="22" name="Textfeld 21"/>
          <p:cNvSpPr txBox="1"/>
          <p:nvPr/>
        </p:nvSpPr>
        <p:spPr>
          <a:xfrm>
            <a:off x="5816600" y="4307230"/>
            <a:ext cx="313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Goals:</a:t>
            </a:r>
          </a:p>
          <a:p>
            <a:pPr marL="342900" indent="-342900">
              <a:buAutoNum type="arabicPeriod"/>
            </a:pPr>
            <a:r>
              <a:rPr lang="de-DE" sz="2400" dirty="0" smtClean="0"/>
              <a:t>Low </a:t>
            </a:r>
            <a:r>
              <a:rPr lang="de-DE" sz="2400" dirty="0" err="1" smtClean="0"/>
              <a:t>threshold</a:t>
            </a:r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dirty="0" err="1" smtClean="0"/>
              <a:t>Fiducialisation</a:t>
            </a:r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dirty="0" err="1" smtClean="0"/>
              <a:t>Above-ground</a:t>
            </a:r>
            <a:r>
              <a:rPr lang="de-DE" sz="2400" dirty="0" smtClean="0"/>
              <a:t> </a:t>
            </a:r>
            <a:r>
              <a:rPr lang="de-DE" sz="2400" dirty="0" err="1" smtClean="0"/>
              <a:t>operation</a:t>
            </a:r>
            <a:endParaRPr lang="de-DE" sz="2400" dirty="0" smtClean="0"/>
          </a:p>
        </p:txBody>
      </p:sp>
      <p:sp>
        <p:nvSpPr>
          <p:cNvPr id="9" name="Rectangle 7"/>
          <p:cNvSpPr/>
          <p:nvPr/>
        </p:nvSpPr>
        <p:spPr>
          <a:xfrm>
            <a:off x="2541195" y="3260674"/>
            <a:ext cx="1135626" cy="11877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pierung 9"/>
          <p:cNvGrpSpPr/>
          <p:nvPr/>
        </p:nvGrpSpPr>
        <p:grpSpPr>
          <a:xfrm>
            <a:off x="1180960" y="1947155"/>
            <a:ext cx="3819068" cy="3853535"/>
            <a:chOff x="469896" y="698500"/>
            <a:chExt cx="5765800" cy="5562600"/>
          </a:xfrm>
        </p:grpSpPr>
        <p:sp>
          <p:nvSpPr>
            <p:cNvPr id="11" name="Rectangle 1"/>
            <p:cNvSpPr/>
            <p:nvPr/>
          </p:nvSpPr>
          <p:spPr>
            <a:xfrm>
              <a:off x="2243662" y="2260600"/>
              <a:ext cx="2232025" cy="1566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3"/>
            <p:cNvSpPr/>
            <p:nvPr/>
          </p:nvSpPr>
          <p:spPr>
            <a:xfrm>
              <a:off x="3246963" y="2260600"/>
              <a:ext cx="254000" cy="330200"/>
            </a:xfrm>
            <a:prstGeom prst="hexagon">
              <a:avLst>
                <a:gd name="adj" fmla="val 28670"/>
                <a:gd name="vf" fmla="val 11547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5"/>
            <p:cNvSpPr/>
            <p:nvPr/>
          </p:nvSpPr>
          <p:spPr>
            <a:xfrm>
              <a:off x="2637363" y="4334934"/>
              <a:ext cx="254000" cy="330200"/>
            </a:xfrm>
            <a:prstGeom prst="hexagon">
              <a:avLst>
                <a:gd name="adj" fmla="val 28670"/>
                <a:gd name="vf" fmla="val 11547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6"/>
            <p:cNvSpPr/>
            <p:nvPr/>
          </p:nvSpPr>
          <p:spPr>
            <a:xfrm>
              <a:off x="3856563" y="4322234"/>
              <a:ext cx="254000" cy="330200"/>
            </a:xfrm>
            <a:prstGeom prst="hexagon">
              <a:avLst>
                <a:gd name="adj" fmla="val 28670"/>
                <a:gd name="vf" fmla="val 11547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7"/>
            <p:cNvSpPr/>
            <p:nvPr/>
          </p:nvSpPr>
          <p:spPr>
            <a:xfrm>
              <a:off x="2523063" y="2607734"/>
              <a:ext cx="1714500" cy="1714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9"/>
            <p:cNvSpPr/>
            <p:nvPr/>
          </p:nvSpPr>
          <p:spPr>
            <a:xfrm rot="5400000">
              <a:off x="3344330" y="3395134"/>
              <a:ext cx="2400300" cy="1397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0"/>
            <p:cNvSpPr/>
            <p:nvPr/>
          </p:nvSpPr>
          <p:spPr>
            <a:xfrm>
              <a:off x="2243662" y="4504262"/>
              <a:ext cx="2232025" cy="1608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/>
            <p:cNvSpPr/>
            <p:nvPr/>
          </p:nvSpPr>
          <p:spPr>
            <a:xfrm rot="5400000">
              <a:off x="975779" y="3393017"/>
              <a:ext cx="2404534" cy="1397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ame 12"/>
            <p:cNvSpPr/>
            <p:nvPr/>
          </p:nvSpPr>
          <p:spPr>
            <a:xfrm>
              <a:off x="469896" y="698500"/>
              <a:ext cx="5765800" cy="5562600"/>
            </a:xfrm>
            <a:prstGeom prst="frame">
              <a:avLst>
                <a:gd name="adj1" fmla="val 23003"/>
              </a:avLst>
            </a:prstGeom>
            <a:solidFill>
              <a:srgbClr val="95B3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1010068" y="5899080"/>
            <a:ext cx="403183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/>
              </a:rPr>
              <a:t> „</a:t>
            </a:r>
            <a:r>
              <a:rPr lang="de-DE" dirty="0" err="1" smtClean="0">
                <a:sym typeface="Wingdings"/>
              </a:rPr>
              <a:t>Fiducial</a:t>
            </a:r>
            <a:r>
              <a:rPr lang="de-DE" dirty="0" smtClean="0">
                <a:sym typeface="Wingdings"/>
              </a:rPr>
              <a:t>-volume“ </a:t>
            </a:r>
            <a:r>
              <a:rPr lang="de-DE" dirty="0" err="1" smtClean="0">
                <a:sym typeface="Wingdings"/>
              </a:rPr>
              <a:t>cryogenic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detector</a:t>
            </a:r>
            <a:endParaRPr lang="de-DE" dirty="0"/>
          </a:p>
        </p:txBody>
      </p:sp>
      <p:cxnSp>
        <p:nvCxnSpPr>
          <p:cNvPr id="27" name="Gerade Verbindung 26"/>
          <p:cNvCxnSpPr>
            <a:endCxn id="28" idx="2"/>
          </p:cNvCxnSpPr>
          <p:nvPr/>
        </p:nvCxnSpPr>
        <p:spPr>
          <a:xfrm flipH="1" flipV="1">
            <a:off x="1602883" y="2225590"/>
            <a:ext cx="1064538" cy="8066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21522" y="1640814"/>
            <a:ext cx="2562721" cy="584776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err="1"/>
              <a:t>i</a:t>
            </a:r>
            <a:r>
              <a:rPr lang="de-DE" sz="1600" b="1" dirty="0" err="1" smtClean="0"/>
              <a:t>nner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cryogenic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veto</a:t>
            </a:r>
            <a:r>
              <a:rPr lang="de-DE" sz="1600" b="1" dirty="0" smtClean="0"/>
              <a:t> </a:t>
            </a:r>
            <a:r>
              <a:rPr lang="de-DE" sz="1600" dirty="0" err="1" smtClean="0"/>
              <a:t>against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surface</a:t>
            </a:r>
            <a:r>
              <a:rPr lang="de-DE" sz="1600" dirty="0" smtClean="0"/>
              <a:t> </a:t>
            </a:r>
            <a:r>
              <a:rPr lang="de-DE" sz="1600" dirty="0" err="1" smtClean="0"/>
              <a:t>backgrounds</a:t>
            </a:r>
            <a:endParaRPr lang="de-DE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3208272" y="1462820"/>
            <a:ext cx="2570228" cy="584776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outer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cryogenic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veto</a:t>
            </a:r>
            <a:r>
              <a:rPr lang="de-DE" sz="1600" b="1" dirty="0" smtClean="0"/>
              <a:t> </a:t>
            </a:r>
            <a:r>
              <a:rPr lang="de-DE" sz="1600" dirty="0" err="1" smtClean="0"/>
              <a:t>against</a:t>
            </a:r>
            <a:r>
              <a:rPr lang="de-DE" sz="1600" dirty="0"/>
              <a:t> </a:t>
            </a:r>
            <a:r>
              <a:rPr lang="de-DE" sz="1600" dirty="0" err="1" smtClean="0"/>
              <a:t>external</a:t>
            </a:r>
            <a:r>
              <a:rPr lang="de-DE" sz="1600" dirty="0" smtClean="0"/>
              <a:t> </a:t>
            </a:r>
            <a:r>
              <a:rPr lang="de-DE" sz="1600" dirty="0" err="1" smtClean="0"/>
              <a:t>backgrounds</a:t>
            </a:r>
            <a:endParaRPr lang="de-DE" sz="1600" dirty="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3554313" y="2047596"/>
            <a:ext cx="539856" cy="3654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R. Strauss, L. Oberauer, S. Schönert et al.  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CB54-BE11-B04E-8CD5-5AAEE9C26B2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Bildschirmfoto 2017-03-31 um 00.26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90" y="3269218"/>
            <a:ext cx="4994402" cy="26563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0.5g </a:t>
            </a:r>
            <a:r>
              <a:rPr lang="de-DE" dirty="0" err="1" smtClean="0"/>
              <a:t>Sapphire</a:t>
            </a:r>
            <a:r>
              <a:rPr lang="de-DE" dirty="0" smtClean="0"/>
              <a:t> Prototype</a:t>
            </a:r>
            <a:endParaRPr lang="de-DE" dirty="0"/>
          </a:p>
        </p:txBody>
      </p:sp>
      <p:pic>
        <p:nvPicPr>
          <p:cNvPr id="5" name="Bild 4" descr="IMG_20170411_1453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27404"/>
          <a:stretch/>
        </p:blipFill>
        <p:spPr>
          <a:xfrm>
            <a:off x="520122" y="1625600"/>
            <a:ext cx="3543300" cy="29718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2945822" y="2318613"/>
            <a:ext cx="1625600" cy="10913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2463222" y="1733551"/>
            <a:ext cx="2108200" cy="76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691010" y="1517651"/>
            <a:ext cx="234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r>
              <a:rPr lang="en-US" dirty="0" err="1" smtClean="0"/>
              <a:t>ransition</a:t>
            </a:r>
            <a:r>
              <a:rPr lang="en-US" dirty="0" smtClean="0"/>
              <a:t>-edge-sensor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4691010" y="2108486"/>
            <a:ext cx="213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Sapphire</a:t>
            </a:r>
            <a:r>
              <a:rPr lang="de-DE" dirty="0" smtClean="0"/>
              <a:t> </a:t>
            </a:r>
            <a:r>
              <a:rPr lang="de-DE" dirty="0" err="1" smtClean="0"/>
              <a:t>crystal</a:t>
            </a:r>
            <a:r>
              <a:rPr lang="de-DE" dirty="0" smtClean="0"/>
              <a:t> 0.5g</a:t>
            </a:r>
            <a:endParaRPr lang="en-US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1155122" y="4178300"/>
            <a:ext cx="1460500" cy="4191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984996" y="4228068"/>
            <a:ext cx="67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5mm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457200" y="1577346"/>
            <a:ext cx="1373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Picture: M. Mancuso</a:t>
            </a:r>
            <a:endParaRPr lang="en-US" sz="1100" dirty="0"/>
          </a:p>
        </p:txBody>
      </p:sp>
      <p:sp>
        <p:nvSpPr>
          <p:cNvPr id="19" name="Textfeld 18"/>
          <p:cNvSpPr txBox="1"/>
          <p:nvPr/>
        </p:nvSpPr>
        <p:spPr>
          <a:xfrm>
            <a:off x="4457618" y="5921653"/>
            <a:ext cx="378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: </a:t>
            </a:r>
            <a:r>
              <a:rPr lang="de-DE" dirty="0" err="1" smtClean="0"/>
              <a:t>E</a:t>
            </a:r>
            <a:r>
              <a:rPr lang="de-DE" baseline="-25000" dirty="0" err="1" smtClean="0"/>
              <a:t>th</a:t>
            </a:r>
            <a:r>
              <a:rPr lang="de-DE" dirty="0" smtClean="0"/>
              <a:t> = (19.7 +- 0.1) eV</a:t>
            </a:r>
          </a:p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448746" y="3164202"/>
            <a:ext cx="217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at</a:t>
            </a:r>
            <a:r>
              <a:rPr lang="de-DE" dirty="0" smtClean="0"/>
              <a:t> MPI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31946" y="388490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Noise </a:t>
            </a:r>
            <a:r>
              <a:rPr lang="de-DE" sz="1200" dirty="0" err="1" smtClean="0"/>
              <a:t>traces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6793905" y="3811061"/>
            <a:ext cx="91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</a:rPr>
              <a:t>Measured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efficiency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R. </a:t>
            </a:r>
            <a:r>
              <a:rPr lang="de-DE" dirty="0" err="1" smtClean="0"/>
              <a:t>Strauss</a:t>
            </a:r>
            <a:r>
              <a:rPr lang="de-DE" dirty="0" smtClean="0"/>
              <a:t>, L. </a:t>
            </a:r>
            <a:r>
              <a:rPr lang="de-DE" dirty="0" err="1" smtClean="0"/>
              <a:t>Oberauer</a:t>
            </a:r>
            <a:r>
              <a:rPr lang="de-DE" dirty="0" smtClean="0"/>
              <a:t>, S. </a:t>
            </a:r>
            <a:r>
              <a:rPr lang="de-DE" dirty="0" err="1" smtClean="0"/>
              <a:t>Schönert</a:t>
            </a:r>
            <a:r>
              <a:rPr lang="de-DE" dirty="0" smtClean="0"/>
              <a:t> et al.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5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757238"/>
            <a:ext cx="73056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New </a:t>
            </a:r>
            <a:r>
              <a:rPr lang="de-DE" dirty="0" err="1" smtClean="0"/>
              <a:t>approaches</a:t>
            </a:r>
            <a:r>
              <a:rPr lang="de-DE" dirty="0" smtClean="0"/>
              <a:t> in rare-event </a:t>
            </a:r>
            <a:r>
              <a:rPr lang="de-DE" dirty="0" err="1" smtClean="0"/>
              <a:t>search</a:t>
            </a:r>
            <a:endParaRPr lang="de-DE" dirty="0"/>
          </a:p>
        </p:txBody>
      </p:sp>
      <p:pic>
        <p:nvPicPr>
          <p:cNvPr id="3" name="Bild 2" descr="comparison_spect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65" y="1417638"/>
            <a:ext cx="6623472" cy="48702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587500" y="2273299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40m </a:t>
            </a:r>
            <a:r>
              <a:rPr lang="de-DE" sz="1400" dirty="0" err="1" smtClean="0">
                <a:solidFill>
                  <a:srgbClr val="FF0000"/>
                </a:solidFill>
              </a:rPr>
              <a:t>to</a:t>
            </a:r>
            <a:r>
              <a:rPr lang="de-DE" sz="1400" dirty="0" smtClean="0">
                <a:solidFill>
                  <a:srgbClr val="FF0000"/>
                </a:solidFill>
              </a:rPr>
              <a:t> 4GW </a:t>
            </a:r>
            <a:r>
              <a:rPr lang="de-DE" sz="1400" dirty="0" err="1" smtClean="0">
                <a:solidFill>
                  <a:srgbClr val="FF0000"/>
                </a:solidFill>
              </a:rPr>
              <a:t>reactor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38300" y="1611868"/>
            <a:ext cx="85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CaWO</a:t>
            </a:r>
            <a:r>
              <a:rPr lang="de-DE" baseline="-25000" dirty="0" smtClean="0"/>
              <a:t>4</a:t>
            </a:r>
            <a:endParaRPr lang="de-DE" dirty="0"/>
          </a:p>
        </p:txBody>
      </p:sp>
      <p:sp>
        <p:nvSpPr>
          <p:cNvPr id="16" name="Pfeil nach links 15"/>
          <p:cNvSpPr/>
          <p:nvPr/>
        </p:nvSpPr>
        <p:spPr>
          <a:xfrm>
            <a:off x="7036137" y="3308350"/>
            <a:ext cx="406400" cy="3429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7505700" y="3069847"/>
            <a:ext cx="1765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easured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levels</a:t>
            </a:r>
            <a:endParaRPr lang="de-DE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bove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ground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7036137" y="3987800"/>
            <a:ext cx="406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505700" y="3808511"/>
            <a:ext cx="13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CaWO</a:t>
            </a:r>
            <a:r>
              <a:rPr lang="de-DE" sz="1400" baseline="-25000" dirty="0" smtClean="0"/>
              <a:t>4</a:t>
            </a:r>
            <a:r>
              <a:rPr lang="de-DE" sz="1400" dirty="0" smtClean="0"/>
              <a:t> </a:t>
            </a:r>
            <a:r>
              <a:rPr lang="de-DE" sz="1400" dirty="0" err="1" smtClean="0"/>
              <a:t>intrinsic</a:t>
            </a:r>
            <a:endParaRPr lang="de-DE" sz="14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R. </a:t>
            </a:r>
            <a:r>
              <a:rPr lang="de-DE" dirty="0" err="1" smtClean="0"/>
              <a:t>Strauss</a:t>
            </a:r>
            <a:r>
              <a:rPr lang="de-DE" dirty="0" smtClean="0"/>
              <a:t>, L. </a:t>
            </a:r>
            <a:r>
              <a:rPr lang="de-DE" dirty="0" err="1" smtClean="0"/>
              <a:t>Oberauer</a:t>
            </a:r>
            <a:r>
              <a:rPr lang="de-DE" dirty="0" smtClean="0"/>
              <a:t>, S. </a:t>
            </a:r>
            <a:r>
              <a:rPr lang="de-DE" dirty="0" err="1" smtClean="0"/>
              <a:t>Schönert</a:t>
            </a:r>
            <a:r>
              <a:rPr lang="de-DE" dirty="0" smtClean="0"/>
              <a:t> et al. 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CB54-BE11-B04E-8CD5-5AAEE9C26B29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6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604838"/>
            <a:ext cx="77628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8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Study </a:t>
            </a:r>
            <a:r>
              <a:rPr lang="de-DE" dirty="0" err="1" smtClean="0"/>
              <a:t>of</a:t>
            </a:r>
            <a:r>
              <a:rPr lang="de-DE" dirty="0" smtClean="0"/>
              <a:t> 3 different </a:t>
            </a:r>
            <a:r>
              <a:rPr lang="de-DE" dirty="0" err="1" smtClean="0"/>
              <a:t>sites</a:t>
            </a:r>
            <a:endParaRPr lang="de-DE" dirty="0"/>
          </a:p>
        </p:txBody>
      </p:sp>
      <p:pic>
        <p:nvPicPr>
          <p:cNvPr id="4" name="Bild 3" descr="Bildschirmfoto 2017-03-13 um 13.42.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336173" cy="2739890"/>
          </a:xfrm>
          <a:prstGeom prst="rect">
            <a:avLst/>
          </a:prstGeom>
        </p:spPr>
      </p:pic>
      <p:pic>
        <p:nvPicPr>
          <p:cNvPr id="5" name="Bild 4" descr="disc_pot_PWR_band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54" y="3598696"/>
            <a:ext cx="3832846" cy="291225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23142" y="1383281"/>
            <a:ext cx="2853553" cy="203132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8000"/>
                </a:solidFill>
              </a:rPr>
              <a:t>Medium </a:t>
            </a:r>
            <a:r>
              <a:rPr lang="de-DE" dirty="0" err="1" smtClean="0">
                <a:solidFill>
                  <a:srgbClr val="008000"/>
                </a:solidFill>
              </a:rPr>
              <a:t>case</a:t>
            </a:r>
            <a:r>
              <a:rPr lang="de-DE" dirty="0" smtClean="0">
                <a:solidFill>
                  <a:srgbClr val="008000"/>
                </a:solidFill>
              </a:rPr>
              <a:t> (40m)</a:t>
            </a:r>
          </a:p>
          <a:p>
            <a:r>
              <a:rPr lang="de-DE" dirty="0" smtClean="0"/>
              <a:t>S</a:t>
            </a:r>
            <a:r>
              <a:rPr lang="en-US" dirty="0" err="1" smtClean="0"/>
              <a:t>traight</a:t>
            </a:r>
            <a:r>
              <a:rPr lang="en-US" dirty="0" smtClean="0"/>
              <a:t> forward in terms of: 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/>
              <a:t>e</a:t>
            </a:r>
            <a:r>
              <a:rPr lang="en-US" dirty="0" err="1" smtClean="0"/>
              <a:t>xperimental</a:t>
            </a:r>
            <a:r>
              <a:rPr lang="en-US" dirty="0" smtClean="0"/>
              <a:t> site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s</a:t>
            </a:r>
            <a:r>
              <a:rPr lang="en-US" dirty="0" err="1" smtClean="0"/>
              <a:t>ignal</a:t>
            </a:r>
            <a:r>
              <a:rPr lang="en-US" dirty="0" smtClean="0"/>
              <a:t> rate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b</a:t>
            </a:r>
            <a:r>
              <a:rPr lang="en-US" dirty="0" err="1" smtClean="0"/>
              <a:t>ackground</a:t>
            </a:r>
            <a:r>
              <a:rPr lang="en-US" dirty="0" smtClean="0"/>
              <a:t> level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de-DE" dirty="0" smtClean="0">
                <a:sym typeface="Wingdings"/>
              </a:rPr>
              <a:t> Discovery </a:t>
            </a:r>
            <a:r>
              <a:rPr lang="de-DE" dirty="0" err="1" smtClean="0">
                <a:sym typeface="Wingdings"/>
              </a:rPr>
              <a:t>within</a:t>
            </a:r>
            <a:r>
              <a:rPr lang="de-DE" dirty="0" smtClean="0">
                <a:sym typeface="Wingdings"/>
              </a:rPr>
              <a:t> 2 </a:t>
            </a:r>
            <a:r>
              <a:rPr lang="de-DE" dirty="0" err="1" smtClean="0">
                <a:sym typeface="Wingdings"/>
              </a:rPr>
              <a:t>weeks</a:t>
            </a:r>
            <a:endParaRPr lang="en-US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R. </a:t>
            </a:r>
            <a:r>
              <a:rPr lang="de-DE" dirty="0" err="1" smtClean="0"/>
              <a:t>Strauss</a:t>
            </a:r>
            <a:r>
              <a:rPr lang="de-DE" dirty="0" smtClean="0"/>
              <a:t>, L. </a:t>
            </a:r>
            <a:r>
              <a:rPr lang="de-DE" dirty="0" err="1" smtClean="0"/>
              <a:t>Oberauer</a:t>
            </a:r>
            <a:r>
              <a:rPr lang="de-DE" dirty="0" smtClean="0"/>
              <a:t>, S. </a:t>
            </a:r>
            <a:r>
              <a:rPr lang="de-DE" dirty="0" err="1" smtClean="0"/>
              <a:t>Schönert</a:t>
            </a:r>
            <a:r>
              <a:rPr lang="de-DE" dirty="0" smtClean="0"/>
              <a:t> et al.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9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7-05-30 um 11.04.3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" b="63135"/>
          <a:stretch/>
        </p:blipFill>
        <p:spPr>
          <a:xfrm>
            <a:off x="0" y="0"/>
            <a:ext cx="6940137" cy="1004240"/>
          </a:xfrm>
          <a:prstGeom prst="rect">
            <a:avLst/>
          </a:prstGeom>
        </p:spPr>
      </p:pic>
      <p:pic>
        <p:nvPicPr>
          <p:cNvPr id="4" name="Bild 3" descr="Bildschirmfoto 2017-04-21 um 13.54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13" y="4940390"/>
            <a:ext cx="6988342" cy="1835647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048127" y="4461876"/>
            <a:ext cx="187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arXiv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is-IS" dirty="0" smtClean="0">
                <a:solidFill>
                  <a:schemeClr val="accent2"/>
                </a:solidFill>
              </a:rPr>
              <a:t>1704.04317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8127" y="6450620"/>
            <a:ext cx="187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arXiv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is-IS" dirty="0" smtClean="0">
                <a:solidFill>
                  <a:schemeClr val="accent2"/>
                </a:solidFill>
              </a:rPr>
              <a:t>1704.04320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Bild 7" descr="Bildschirmfoto 2017-05-30 um 11.04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42"/>
          <a:stretch/>
        </p:blipFill>
        <p:spPr>
          <a:xfrm>
            <a:off x="-1055741" y="1111333"/>
            <a:ext cx="11812396" cy="1307079"/>
          </a:xfrm>
          <a:prstGeom prst="rect">
            <a:avLst/>
          </a:prstGeom>
        </p:spPr>
      </p:pic>
      <p:pic>
        <p:nvPicPr>
          <p:cNvPr id="5" name="Bild 4" descr="Bildschirmfoto 2017-04-21 um 13.56.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28" y="2217047"/>
            <a:ext cx="5468125" cy="258979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7052095" y="4461876"/>
            <a:ext cx="187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arXiv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is-IS" dirty="0" smtClean="0">
                <a:solidFill>
                  <a:schemeClr val="accent2"/>
                </a:solidFill>
              </a:rPr>
              <a:t>1704.04317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63550"/>
            <a:ext cx="431165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9871" y="5013176"/>
            <a:ext cx="268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Total crossection</a:t>
            </a:r>
          </a:p>
          <a:p>
            <a:r>
              <a:rPr lang="de-DE" dirty="0" smtClean="0"/>
              <a:t>For coherent NC scattering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0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947863"/>
            <a:ext cx="53435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ranz\Desktop\LTD1 photo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7402" y="-1071723"/>
            <a:ext cx="6649195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7500" y="60186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LTD 1 Ringberg Castel 1987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767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ranz\Desktop\ltd progr a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8" y="0"/>
            <a:ext cx="4787785" cy="658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ranz\Desktop\ltd1 progr b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71235" y="1349976"/>
            <a:ext cx="5672765" cy="55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ranz\Desktop\leo ltd1 a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"/>
            <a:ext cx="5504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6337" y="2204864"/>
            <a:ext cx="1864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Supernova 1987a</a:t>
            </a:r>
          </a:p>
          <a:p>
            <a:r>
              <a:rPr lang="de-DE" dirty="0" smtClean="0"/>
              <a:t>V- signal detected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5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ranz\Desktop\leo ltd1 b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04256" y="0"/>
            <a:ext cx="5180112" cy="71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196752"/>
            <a:ext cx="2479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Coheren  neutrino,-</a:t>
            </a:r>
          </a:p>
          <a:p>
            <a:r>
              <a:rPr lang="de-DE" dirty="0" smtClean="0"/>
              <a:t>dark matter</a:t>
            </a:r>
          </a:p>
          <a:p>
            <a:r>
              <a:rPr lang="de-DE" dirty="0" smtClean="0"/>
              <a:t>Scattering and detection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1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905</Words>
  <Application>Microsoft Office PowerPoint</Application>
  <PresentationFormat>On-screen Show (4:3)</PresentationFormat>
  <Paragraphs>264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</vt:lpstr>
      <vt:lpstr>Wingdings</vt:lpstr>
      <vt:lpstr>Office Theme</vt:lpstr>
      <vt:lpstr>Equation</vt:lpstr>
      <vt:lpstr>Leo Stodolsky 80th anniversary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of Cryogenic Detectors</vt:lpstr>
      <vt:lpstr>Cryogenic Detector</vt:lpstr>
      <vt:lpstr>Cryogenic Detector</vt:lpstr>
      <vt:lpstr>PowerPoint Presentation</vt:lpstr>
      <vt:lpstr>PowerPoint Presentation</vt:lpstr>
      <vt:lpstr>CRESST – Multi-Element Target</vt:lpstr>
      <vt:lpstr>Radiopurity of CaWO4 Crystals</vt:lpstr>
      <vt:lpstr>Phonon-Light Technique</vt:lpstr>
      <vt:lpstr>The CRESST Experiment Cryogenic Rare Event Search with Superconducting Thermometers</vt:lpstr>
      <vt:lpstr>Current Status of Direct Dark Matter Searches</vt:lpstr>
      <vt:lpstr>CRESST-III: Low-Mass Dark Matter Search</vt:lpstr>
      <vt:lpstr>CRESST-III Detector Prototype</vt:lpstr>
      <vt:lpstr>Assembly of CRESST-III Modules</vt:lpstr>
      <vt:lpstr>PowerPoint Presentation</vt:lpstr>
      <vt:lpstr>Recent Exciting Progress at TUM</vt:lpstr>
      <vt:lpstr>CRESST-III Phase 2</vt:lpstr>
      <vt:lpstr>Summary  </vt:lpstr>
      <vt:lpstr>PowerPoint Presentation</vt:lpstr>
      <vt:lpstr>Gram-scale cryogenic calorimeters</vt:lpstr>
      <vt:lpstr>0.5g Sapphire Prototype</vt:lpstr>
      <vt:lpstr>PowerPoint Presentation</vt:lpstr>
      <vt:lpstr>New approaches in rare-event search</vt:lpstr>
      <vt:lpstr>PowerPoint Presentation</vt:lpstr>
      <vt:lpstr>Study of 3 different sites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 Stodolsky 80th anniversary</dc:title>
  <dc:creator>franz</dc:creator>
  <cp:lastModifiedBy>Alois Kabelschacht</cp:lastModifiedBy>
  <cp:revision>42</cp:revision>
  <dcterms:created xsi:type="dcterms:W3CDTF">2017-05-24T17:03:41Z</dcterms:created>
  <dcterms:modified xsi:type="dcterms:W3CDTF">2017-06-01T11:47:23Z</dcterms:modified>
</cp:coreProperties>
</file>