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docx" ContentType="application/vnd.openxmlformats-officedocument.wordprocessingml.document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3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notesSlides/notesSlide6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tags/tag1.xml" ContentType="application/vnd.openxmlformats-officedocument.presentationml.tags+xml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57"/>
  </p:notesMasterIdLst>
  <p:handoutMasterIdLst>
    <p:handoutMasterId r:id="rId58"/>
  </p:handoutMasterIdLst>
  <p:sldIdLst>
    <p:sldId id="934" r:id="rId2"/>
    <p:sldId id="1056" r:id="rId3"/>
    <p:sldId id="1032" r:id="rId4"/>
    <p:sldId id="1029" r:id="rId5"/>
    <p:sldId id="1070" r:id="rId6"/>
    <p:sldId id="1088" r:id="rId7"/>
    <p:sldId id="1089" r:id="rId8"/>
    <p:sldId id="1090" r:id="rId9"/>
    <p:sldId id="1093" r:id="rId10"/>
    <p:sldId id="945" r:id="rId11"/>
    <p:sldId id="1034" r:id="rId12"/>
    <p:sldId id="1083" r:id="rId13"/>
    <p:sldId id="1084" r:id="rId14"/>
    <p:sldId id="1085" r:id="rId15"/>
    <p:sldId id="1086" r:id="rId16"/>
    <p:sldId id="1087" r:id="rId17"/>
    <p:sldId id="1035" r:id="rId18"/>
    <p:sldId id="1036" r:id="rId19"/>
    <p:sldId id="1037" r:id="rId20"/>
    <p:sldId id="960" r:id="rId21"/>
    <p:sldId id="965" r:id="rId22"/>
    <p:sldId id="1092" r:id="rId23"/>
    <p:sldId id="1094" r:id="rId24"/>
    <p:sldId id="991" r:id="rId25"/>
    <p:sldId id="1039" r:id="rId26"/>
    <p:sldId id="1095" r:id="rId27"/>
    <p:sldId id="1062" r:id="rId28"/>
    <p:sldId id="1063" r:id="rId29"/>
    <p:sldId id="1059" r:id="rId30"/>
    <p:sldId id="1060" r:id="rId31"/>
    <p:sldId id="1061" r:id="rId32"/>
    <p:sldId id="1098" r:id="rId33"/>
    <p:sldId id="1104" r:id="rId34"/>
    <p:sldId id="1105" r:id="rId35"/>
    <p:sldId id="1097" r:id="rId36"/>
    <p:sldId id="1101" r:id="rId37"/>
    <p:sldId id="1100" r:id="rId38"/>
    <p:sldId id="1075" r:id="rId39"/>
    <p:sldId id="1099" r:id="rId40"/>
    <p:sldId id="1102" r:id="rId41"/>
    <p:sldId id="1012" r:id="rId42"/>
    <p:sldId id="1103" r:id="rId43"/>
    <p:sldId id="1058" r:id="rId44"/>
    <p:sldId id="1054" r:id="rId45"/>
    <p:sldId id="1038" r:id="rId46"/>
    <p:sldId id="959" r:id="rId47"/>
    <p:sldId id="958" r:id="rId48"/>
    <p:sldId id="957" r:id="rId49"/>
    <p:sldId id="1067" r:id="rId50"/>
    <p:sldId id="1068" r:id="rId51"/>
    <p:sldId id="1076" r:id="rId52"/>
    <p:sldId id="1079" r:id="rId53"/>
    <p:sldId id="1080" r:id="rId54"/>
    <p:sldId id="1081" r:id="rId55"/>
    <p:sldId id="1082" r:id="rId5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0000"/>
    <a:srgbClr val="F4FDFF"/>
    <a:srgbClr val="E0F5FF"/>
    <a:srgbClr val="00FF00"/>
    <a:srgbClr val="0080FF"/>
    <a:srgbClr val="00FFFF"/>
    <a:srgbClr val="FF00FF"/>
    <a:srgbClr val="66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5" autoAdjust="0"/>
    <p:restoredTop sz="98943" autoAdjust="0"/>
  </p:normalViewPr>
  <p:slideViewPr>
    <p:cSldViewPr snapToGrid="0">
      <p:cViewPr>
        <p:scale>
          <a:sx n="120" d="100"/>
          <a:sy n="120" d="100"/>
        </p:scale>
        <p:origin x="-424" y="-80"/>
      </p:cViewPr>
      <p:guideLst>
        <p:guide orient="horz" pos="122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1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emf"/><Relationship Id="rId12" Type="http://schemas.openxmlformats.org/officeDocument/2006/relationships/image" Target="../media/image143.emf"/><Relationship Id="rId13" Type="http://schemas.openxmlformats.org/officeDocument/2006/relationships/image" Target="../media/image144.emf"/><Relationship Id="rId1" Type="http://schemas.openxmlformats.org/officeDocument/2006/relationships/image" Target="../media/image132.emf"/><Relationship Id="rId2" Type="http://schemas.openxmlformats.org/officeDocument/2006/relationships/image" Target="../media/image133.emf"/><Relationship Id="rId3" Type="http://schemas.openxmlformats.org/officeDocument/2006/relationships/image" Target="../media/image134.emf"/><Relationship Id="rId4" Type="http://schemas.openxmlformats.org/officeDocument/2006/relationships/image" Target="../media/image135.emf"/><Relationship Id="rId5" Type="http://schemas.openxmlformats.org/officeDocument/2006/relationships/image" Target="../media/image136.emf"/><Relationship Id="rId6" Type="http://schemas.openxmlformats.org/officeDocument/2006/relationships/image" Target="../media/image137.emf"/><Relationship Id="rId7" Type="http://schemas.openxmlformats.org/officeDocument/2006/relationships/image" Target="../media/image138.emf"/><Relationship Id="rId8" Type="http://schemas.openxmlformats.org/officeDocument/2006/relationships/image" Target="../media/image139.emf"/><Relationship Id="rId9" Type="http://schemas.openxmlformats.org/officeDocument/2006/relationships/image" Target="../media/image140.emf"/><Relationship Id="rId10" Type="http://schemas.openxmlformats.org/officeDocument/2006/relationships/image" Target="../media/image14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169.emf"/><Relationship Id="rId5" Type="http://schemas.openxmlformats.org/officeDocument/2006/relationships/image" Target="../media/image170.emf"/><Relationship Id="rId6" Type="http://schemas.openxmlformats.org/officeDocument/2006/relationships/image" Target="../media/image171.emf"/><Relationship Id="rId1" Type="http://schemas.openxmlformats.org/officeDocument/2006/relationships/image" Target="../media/image166.emf"/><Relationship Id="rId2" Type="http://schemas.openxmlformats.org/officeDocument/2006/relationships/image" Target="../media/image1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169.emf"/><Relationship Id="rId5" Type="http://schemas.openxmlformats.org/officeDocument/2006/relationships/image" Target="../media/image170.emf"/><Relationship Id="rId6" Type="http://schemas.openxmlformats.org/officeDocument/2006/relationships/image" Target="../media/image171.emf"/><Relationship Id="rId7" Type="http://schemas.openxmlformats.org/officeDocument/2006/relationships/image" Target="../media/image173.emf"/><Relationship Id="rId1" Type="http://schemas.openxmlformats.org/officeDocument/2006/relationships/image" Target="../media/image166.emf"/><Relationship Id="rId2" Type="http://schemas.openxmlformats.org/officeDocument/2006/relationships/image" Target="../media/image16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emf"/><Relationship Id="rId2" Type="http://schemas.openxmlformats.org/officeDocument/2006/relationships/image" Target="../media/image19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emf"/><Relationship Id="rId2" Type="http://schemas.openxmlformats.org/officeDocument/2006/relationships/image" Target="../media/image207.emf"/><Relationship Id="rId3" Type="http://schemas.openxmlformats.org/officeDocument/2006/relationships/image" Target="../media/image20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6/1/17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0D7D5-8862-0F44-9218-5FEF455EF5DA}" type="slidenum">
              <a:rPr lang="it-IT">
                <a:latin typeface="Times New Roman" pitchFamily="-65" charset="0"/>
              </a:rPr>
              <a:pPr/>
              <a:t>4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5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changed the</a:t>
            </a:r>
            <a:r>
              <a:rPr lang="en-US" baseline="0" dirty="0" smtClean="0"/>
              <a:t> old slide as the models discussed have been outdated, and this model allows to show a connection between 3 EIC physics </a:t>
            </a:r>
            <a:r>
              <a:rPr lang="en-US" baseline="0" dirty="0" err="1" smtClean="0"/>
              <a:t>pillars,,the</a:t>
            </a:r>
            <a:r>
              <a:rPr lang="en-US" baseline="0" dirty="0" smtClean="0"/>
              <a:t> spin structure, imaging and saturation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11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simpler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4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44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50" y="6483346"/>
            <a:ext cx="4648010" cy="368300"/>
          </a:xfrm>
          <a:ln/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fld id="{4AEEEB45-469B-C445-A2A6-597CC1D4FA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50" y="6483346"/>
            <a:ext cx="4683287" cy="3683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49" y="6483346"/>
            <a:ext cx="4636252" cy="3683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10583"/>
            <a:ext cx="9145588" cy="684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196" y="6515101"/>
            <a:ext cx="48683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512984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59789" y="6517214"/>
            <a:ext cx="383539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cs-CZ" sz="1000" smtClean="0"/>
              <a:t>VHEep-Workshop, Munich June 2017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5" r:id="rId4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6" Type="http://schemas.openxmlformats.org/officeDocument/2006/relationships/image" Target="../media/image35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36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40.emf"/><Relationship Id="rId6" Type="http://schemas.openxmlformats.org/officeDocument/2006/relationships/image" Target="../media/image42.png"/><Relationship Id="rId7" Type="http://schemas.openxmlformats.org/officeDocument/2006/relationships/image" Target="../media/image43.emf"/><Relationship Id="rId8" Type="http://schemas.openxmlformats.org/officeDocument/2006/relationships/image" Target="../media/image44.gif"/><Relationship Id="rId9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49.emf"/><Relationship Id="rId14" Type="http://schemas.openxmlformats.org/officeDocument/2006/relationships/oleObject" Target="../embeddings/oleObject10.bin"/><Relationship Id="rId15" Type="http://schemas.openxmlformats.org/officeDocument/2006/relationships/image" Target="../media/image50.emf"/><Relationship Id="rId16" Type="http://schemas.openxmlformats.org/officeDocument/2006/relationships/image" Target="../media/image53.jp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7.bin"/><Relationship Id="rId10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5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54.emf"/><Relationship Id="rId6" Type="http://schemas.openxmlformats.org/officeDocument/2006/relationships/image" Target="../media/image58.emf"/><Relationship Id="rId7" Type="http://schemas.openxmlformats.org/officeDocument/2006/relationships/image" Target="../media/image59.jp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61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62.emf"/><Relationship Id="rId7" Type="http://schemas.openxmlformats.org/officeDocument/2006/relationships/image" Target="../media/image64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6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65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66.emf"/><Relationship Id="rId7" Type="http://schemas.openxmlformats.org/officeDocument/2006/relationships/image" Target="../media/image67.wmf"/><Relationship Id="rId8" Type="http://schemas.openxmlformats.org/officeDocument/2006/relationships/image" Target="../media/image68.png"/><Relationship Id="rId9" Type="http://schemas.openxmlformats.org/officeDocument/2006/relationships/image" Target="../media/image6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70.emf"/><Relationship Id="rId6" Type="http://schemas.openxmlformats.org/officeDocument/2006/relationships/image" Target="../media/image7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emf"/><Relationship Id="rId12" Type="http://schemas.openxmlformats.org/officeDocument/2006/relationships/oleObject" Target="../embeddings/oleObject21.bin"/><Relationship Id="rId13" Type="http://schemas.openxmlformats.org/officeDocument/2006/relationships/oleObject" Target="../embeddings/oleObject22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73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74.emf"/><Relationship Id="rId10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83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8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93.emf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8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99.e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100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gif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104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compass.cern.ch/compass/proposal/compass-II_proposal/compass-II_proposal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17.emf"/><Relationship Id="rId6" Type="http://schemas.openxmlformats.org/officeDocument/2006/relationships/image" Target="../media/image119.emf"/><Relationship Id="rId7" Type="http://schemas.openxmlformats.org/officeDocument/2006/relationships/image" Target="../media/image12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0.jp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129.emf"/><Relationship Id="rId7" Type="http://schemas.openxmlformats.org/officeDocument/2006/relationships/image" Target="../media/image131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5.bin"/><Relationship Id="rId20" Type="http://schemas.openxmlformats.org/officeDocument/2006/relationships/oleObject" Target="../embeddings/oleObject39.bin"/><Relationship Id="rId21" Type="http://schemas.openxmlformats.org/officeDocument/2006/relationships/image" Target="../media/image139.emf"/><Relationship Id="rId22" Type="http://schemas.openxmlformats.org/officeDocument/2006/relationships/oleObject" Target="../embeddings/oleObject40.bin"/><Relationship Id="rId23" Type="http://schemas.openxmlformats.org/officeDocument/2006/relationships/image" Target="../media/image140.emf"/><Relationship Id="rId24" Type="http://schemas.openxmlformats.org/officeDocument/2006/relationships/oleObject" Target="../embeddings/oleObject41.bin"/><Relationship Id="rId25" Type="http://schemas.openxmlformats.org/officeDocument/2006/relationships/image" Target="../media/image141.emf"/><Relationship Id="rId26" Type="http://schemas.openxmlformats.org/officeDocument/2006/relationships/oleObject" Target="../embeddings/oleObject42.bin"/><Relationship Id="rId27" Type="http://schemas.openxmlformats.org/officeDocument/2006/relationships/image" Target="../media/image142.emf"/><Relationship Id="rId28" Type="http://schemas.openxmlformats.org/officeDocument/2006/relationships/oleObject" Target="../embeddings/oleObject43.bin"/><Relationship Id="rId29" Type="http://schemas.openxmlformats.org/officeDocument/2006/relationships/image" Target="../media/image143.emf"/><Relationship Id="rId30" Type="http://schemas.openxmlformats.org/officeDocument/2006/relationships/oleObject" Target="../embeddings/oleObject44.bin"/><Relationship Id="rId31" Type="http://schemas.openxmlformats.org/officeDocument/2006/relationships/image" Target="../media/image144.emf"/><Relationship Id="rId10" Type="http://schemas.openxmlformats.org/officeDocument/2006/relationships/image" Target="../media/image135.emf"/><Relationship Id="rId11" Type="http://schemas.openxmlformats.org/officeDocument/2006/relationships/oleObject" Target="../embeddings/oleObject36.bin"/><Relationship Id="rId12" Type="http://schemas.openxmlformats.org/officeDocument/2006/relationships/image" Target="../media/image136.emf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oleObject" Target="../embeddings/oleObject37.bin"/><Relationship Id="rId17" Type="http://schemas.openxmlformats.org/officeDocument/2006/relationships/image" Target="../media/image137.emf"/><Relationship Id="rId18" Type="http://schemas.openxmlformats.org/officeDocument/2006/relationships/oleObject" Target="../embeddings/oleObject38.bin"/><Relationship Id="rId19" Type="http://schemas.openxmlformats.org/officeDocument/2006/relationships/image" Target="../media/image13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32.bin"/><Relationship Id="rId4" Type="http://schemas.openxmlformats.org/officeDocument/2006/relationships/image" Target="../media/image132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33.emf"/><Relationship Id="rId7" Type="http://schemas.openxmlformats.org/officeDocument/2006/relationships/oleObject" Target="../embeddings/oleObject34.bin"/><Relationship Id="rId8" Type="http://schemas.openxmlformats.org/officeDocument/2006/relationships/image" Target="../media/image13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304.0077" TargetMode="External"/><Relationship Id="rId4" Type="http://schemas.openxmlformats.org/officeDocument/2006/relationships/image" Target="../media/image149.emf"/><Relationship Id="rId5" Type="http://schemas.openxmlformats.org/officeDocument/2006/relationships/image" Target="../media/image150.emf"/><Relationship Id="rId6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png"/><Relationship Id="rId5" Type="http://schemas.openxmlformats.org/officeDocument/2006/relationships/image" Target="../media/image154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emf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oleObject" Target="../embeddings/oleObject45.bin"/><Relationship Id="rId9" Type="http://schemas.openxmlformats.org/officeDocument/2006/relationships/image" Target="../media/image158.wmf"/><Relationship Id="rId10" Type="http://schemas.openxmlformats.org/officeDocument/2006/relationships/image" Target="../media/image164.png"/><Relationship Id="rId11" Type="http://schemas.openxmlformats.org/officeDocument/2006/relationships/oleObject" Target="../embeddings/oleObject46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9.emf"/><Relationship Id="rId12" Type="http://schemas.openxmlformats.org/officeDocument/2006/relationships/oleObject" Target="../embeddings/oleObject51.bin"/><Relationship Id="rId13" Type="http://schemas.openxmlformats.org/officeDocument/2006/relationships/image" Target="../media/image170.emf"/><Relationship Id="rId14" Type="http://schemas.openxmlformats.org/officeDocument/2006/relationships/oleObject" Target="../embeddings/oleObject52.bin"/><Relationship Id="rId15" Type="http://schemas.openxmlformats.org/officeDocument/2006/relationships/image" Target="../media/image171.emf"/><Relationship Id="rId16" Type="http://schemas.openxmlformats.org/officeDocument/2006/relationships/image" Target="../media/image172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7.bin"/><Relationship Id="rId5" Type="http://schemas.openxmlformats.org/officeDocument/2006/relationships/image" Target="../media/image166.emf"/><Relationship Id="rId6" Type="http://schemas.openxmlformats.org/officeDocument/2006/relationships/oleObject" Target="../embeddings/oleObject48.bin"/><Relationship Id="rId7" Type="http://schemas.openxmlformats.org/officeDocument/2006/relationships/image" Target="../media/image167.emf"/><Relationship Id="rId8" Type="http://schemas.openxmlformats.org/officeDocument/2006/relationships/oleObject" Target="../embeddings/oleObject49.bin"/><Relationship Id="rId9" Type="http://schemas.openxmlformats.org/officeDocument/2006/relationships/image" Target="../media/image168.emf"/><Relationship Id="rId10" Type="http://schemas.openxmlformats.org/officeDocument/2006/relationships/oleObject" Target="../embeddings/oleObject50.bin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9.emf"/><Relationship Id="rId12" Type="http://schemas.openxmlformats.org/officeDocument/2006/relationships/oleObject" Target="../embeddings/oleObject57.bin"/><Relationship Id="rId13" Type="http://schemas.openxmlformats.org/officeDocument/2006/relationships/image" Target="../media/image170.emf"/><Relationship Id="rId14" Type="http://schemas.openxmlformats.org/officeDocument/2006/relationships/oleObject" Target="../embeddings/oleObject58.bin"/><Relationship Id="rId15" Type="http://schemas.openxmlformats.org/officeDocument/2006/relationships/image" Target="../media/image171.emf"/><Relationship Id="rId16" Type="http://schemas.openxmlformats.org/officeDocument/2006/relationships/oleObject" Target="../embeddings/oleObject59.bin"/><Relationship Id="rId17" Type="http://schemas.openxmlformats.org/officeDocument/2006/relationships/image" Target="../media/image173.emf"/><Relationship Id="rId18" Type="http://schemas.openxmlformats.org/officeDocument/2006/relationships/image" Target="../media/image172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74.emf"/><Relationship Id="rId4" Type="http://schemas.openxmlformats.org/officeDocument/2006/relationships/oleObject" Target="../embeddings/oleObject53.bin"/><Relationship Id="rId5" Type="http://schemas.openxmlformats.org/officeDocument/2006/relationships/image" Target="../media/image166.emf"/><Relationship Id="rId6" Type="http://schemas.openxmlformats.org/officeDocument/2006/relationships/oleObject" Target="../embeddings/oleObject54.bin"/><Relationship Id="rId7" Type="http://schemas.openxmlformats.org/officeDocument/2006/relationships/image" Target="../media/image167.emf"/><Relationship Id="rId8" Type="http://schemas.openxmlformats.org/officeDocument/2006/relationships/oleObject" Target="../embeddings/oleObject55.bin"/><Relationship Id="rId9" Type="http://schemas.openxmlformats.org/officeDocument/2006/relationships/image" Target="../media/image168.emf"/><Relationship Id="rId10" Type="http://schemas.openxmlformats.org/officeDocument/2006/relationships/oleObject" Target="../embeddings/oleObject5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emf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9" Type="http://schemas.openxmlformats.org/officeDocument/2006/relationships/image" Target="../media/image18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gif"/><Relationship Id="rId5" Type="http://schemas.openxmlformats.org/officeDocument/2006/relationships/image" Target="../media/image200.gif"/><Relationship Id="rId6" Type="http://schemas.openxmlformats.org/officeDocument/2006/relationships/oleObject" Target="../embeddings/oleObject60.bin"/><Relationship Id="rId7" Type="http://schemas.openxmlformats.org/officeDocument/2006/relationships/image" Target="../media/image196.emf"/><Relationship Id="rId8" Type="http://schemas.openxmlformats.org/officeDocument/2006/relationships/image" Target="../media/image201.png"/><Relationship Id="rId9" Type="http://schemas.openxmlformats.org/officeDocument/2006/relationships/image" Target="../media/image202.png"/><Relationship Id="rId10" Type="http://schemas.openxmlformats.org/officeDocument/2006/relationships/package" Target="../embeddings/Microsoft_Word_Document1.docx"/><Relationship Id="rId11" Type="http://schemas.openxmlformats.org/officeDocument/2006/relationships/image" Target="../media/image197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4" Type="http://schemas.openxmlformats.org/officeDocument/2006/relationships/oleObject" Target="../embeddings/oleObject61.bin"/><Relationship Id="rId5" Type="http://schemas.openxmlformats.org/officeDocument/2006/relationships/image" Target="../media/image206.emf"/><Relationship Id="rId6" Type="http://schemas.openxmlformats.org/officeDocument/2006/relationships/oleObject" Target="../embeddings/oleObject62.bin"/><Relationship Id="rId7" Type="http://schemas.openxmlformats.org/officeDocument/2006/relationships/image" Target="../media/image207.emf"/><Relationship Id="rId8" Type="http://schemas.openxmlformats.org/officeDocument/2006/relationships/oleObject" Target="../embeddings/oleObject63.bin"/><Relationship Id="rId9" Type="http://schemas.openxmlformats.org/officeDocument/2006/relationships/image" Target="../media/image208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212.emf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4" Type="http://schemas.openxmlformats.org/officeDocument/2006/relationships/image" Target="../media/image214.emf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arxiv.org/abs/arXiv:1304.0077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4" Type="http://schemas.openxmlformats.org/officeDocument/2006/relationships/image" Target="../media/image217.emf"/><Relationship Id="rId5" Type="http://schemas.openxmlformats.org/officeDocument/2006/relationships/image" Target="../media/image154.emf"/><Relationship Id="rId6" Type="http://schemas.openxmlformats.org/officeDocument/2006/relationships/image" Target="../media/image21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530088"/>
            <a:ext cx="9144000" cy="115876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POLARISED </a:t>
            </a:r>
            <a:r>
              <a:rPr lang="en-US" sz="2400" cap="none" dirty="0" err="1" smtClean="0"/>
              <a:t>e</a:t>
            </a:r>
            <a:r>
              <a:rPr lang="en-US" sz="2400" dirty="0" err="1" smtClean="0"/>
              <a:t>P</a:t>
            </a:r>
            <a:r>
              <a:rPr lang="en-US" sz="2400" dirty="0" smtClean="0"/>
              <a:t> AND </a:t>
            </a:r>
            <a:r>
              <a:rPr lang="en-US" sz="2400" cap="none" dirty="0" err="1" smtClean="0"/>
              <a:t>e</a:t>
            </a:r>
            <a:r>
              <a:rPr lang="en-US" sz="2400" dirty="0" err="1" smtClean="0"/>
              <a:t>A</a:t>
            </a:r>
            <a:r>
              <a:rPr lang="en-US" sz="2400" dirty="0" smtClean="0"/>
              <a:t> PHYSICS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Status, future and opportunities</a:t>
            </a:r>
            <a:endParaRPr lang="en-US" sz="2400" dirty="0">
              <a:ln w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71800" y="2181222"/>
            <a:ext cx="6172200" cy="990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E.C. Aschenauer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174" y="1943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72587" y="2084935"/>
            <a:ext cx="3075596" cy="4451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260000">
            <a:off x="202478" y="5641047"/>
            <a:ext cx="1324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arXiv:1602.03922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363306"/>
            <a:ext cx="3048000" cy="44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 rot="1140000">
            <a:off x="4148934" y="6001217"/>
            <a:ext cx="13016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 err="1" smtClean="0">
                <a:solidFill>
                  <a:schemeClr val="bg1"/>
                </a:solidFill>
              </a:rPr>
              <a:t>arXiv</a:t>
            </a:r>
            <a:r>
              <a:rPr lang="da-DK" sz="1000" dirty="0" smtClean="0">
                <a:solidFill>
                  <a:schemeClr val="bg1"/>
                </a:solidFill>
              </a:rPr>
              <a:t>: 1212.1701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0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-264583" y="0"/>
            <a:ext cx="9408583" cy="609600"/>
          </a:xfrm>
        </p:spPr>
        <p:txBody>
          <a:bodyPr/>
          <a:lstStyle/>
          <a:p>
            <a:r>
              <a:rPr lang="en-US" dirty="0" smtClean="0"/>
              <a:t>What composes the Spin of the Proton</a:t>
            </a:r>
            <a:endParaRPr lang="en-GB" dirty="0"/>
          </a:p>
        </p:txBody>
      </p:sp>
      <p:sp>
        <p:nvSpPr>
          <p:cNvPr id="14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143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36C1-C733-3543-B44D-F0C2886F137D}" type="slidenum">
              <a:rPr lang="it-IT"/>
              <a:pPr/>
              <a:t>10</a:t>
            </a:fld>
            <a:endParaRPr lang="it-IT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41286" y="500240"/>
            <a:ext cx="3811588" cy="3411538"/>
            <a:chOff x="1680" y="1103"/>
            <a:chExt cx="2401" cy="2149"/>
          </a:xfrm>
        </p:grpSpPr>
        <p:pic>
          <p:nvPicPr>
            <p:cNvPr id="748565" name="Picture 21" descr="nucleonpuzzle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S</a:t>
              </a:r>
              <a:r>
                <a:rPr lang="en-US" sz="3200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q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cs typeface="Symbol" charset="2"/>
                </a:rPr>
                <a:t>S</a:t>
              </a:r>
              <a:r>
                <a:rPr lang="en-US" sz="3200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3600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363" y="2311"/>
              <a:ext cx="34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??</a:t>
              </a:r>
              <a:endParaRPr lang="en-GB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6432" y="4110577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“Helicity sum rule”</a:t>
            </a:r>
            <a:endParaRPr lang="en-US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463970"/>
              </p:ext>
            </p:extLst>
          </p:nvPr>
        </p:nvGraphicFramePr>
        <p:xfrm>
          <a:off x="695704" y="4492107"/>
          <a:ext cx="4911343" cy="70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704" y="4492107"/>
                        <a:ext cx="4911343" cy="7064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AutoShape 9"/>
          <p:cNvSpPr>
            <a:spLocks noChangeAspect="1"/>
          </p:cNvSpPr>
          <p:nvPr/>
        </p:nvSpPr>
        <p:spPr bwMode="auto">
          <a:xfrm rot="5400000" flipH="1">
            <a:off x="3582123" y="4197689"/>
            <a:ext cx="118533" cy="697818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0" name="AutoShape 9"/>
          <p:cNvSpPr>
            <a:spLocks noChangeAspect="1"/>
          </p:cNvSpPr>
          <p:nvPr/>
        </p:nvSpPr>
        <p:spPr bwMode="auto">
          <a:xfrm rot="5400000" flipH="1">
            <a:off x="5005228" y="4082685"/>
            <a:ext cx="184471" cy="981069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13998" y="3776141"/>
            <a:ext cx="654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FF00"/>
                </a:solidFill>
              </a:rPr>
              <a:t>total</a:t>
            </a:r>
          </a:p>
          <a:p>
            <a:pPr algn="ctr"/>
            <a:r>
              <a:rPr lang="en-US" sz="1400" dirty="0" smtClean="0">
                <a:solidFill>
                  <a:srgbClr val="00FF00"/>
                </a:solidFill>
              </a:rPr>
              <a:t>quark </a:t>
            </a:r>
          </a:p>
          <a:p>
            <a:pPr algn="ctr"/>
            <a:r>
              <a:rPr lang="en-US" sz="1400" dirty="0" smtClean="0">
                <a:solidFill>
                  <a:srgbClr val="00FF00"/>
                </a:solidFill>
              </a:rPr>
              <a:t>spin</a:t>
            </a:r>
            <a:endParaRPr lang="en-US" sz="1400" dirty="0">
              <a:solidFill>
                <a:srgbClr val="00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55346" y="3972991"/>
            <a:ext cx="1069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400" dirty="0" smtClean="0">
                <a:solidFill>
                  <a:srgbClr val="FFCC66"/>
                </a:solidFill>
              </a:rPr>
              <a:t>momentum</a:t>
            </a:r>
          </a:p>
        </p:txBody>
      </p:sp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4246350" y="4481743"/>
            <a:ext cx="108380" cy="322786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93344" y="4089411"/>
            <a:ext cx="61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spin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6" name="Bent Arrow 55"/>
          <p:cNvSpPr/>
          <p:nvPr/>
        </p:nvSpPr>
        <p:spPr bwMode="auto">
          <a:xfrm flipH="1" flipV="1">
            <a:off x="5776378" y="3913728"/>
            <a:ext cx="1490131" cy="954616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8" y="566961"/>
            <a:ext cx="2425250" cy="341584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4817" y="3745100"/>
            <a:ext cx="2408795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Spin Sum Rule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8653" y="3335251"/>
            <a:ext cx="182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Holy Grail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285325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Can quarks and gluons explain all the spin?</a:t>
            </a:r>
          </a:p>
          <a:p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what is the role of gluons?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what is the role of sea quarks?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How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much orbital angular momentum is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needed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 </a:t>
            </a:r>
            <a:endParaRPr lang="en-US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9843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0" grpId="0" animBg="1"/>
      <p:bldP spid="51" grpId="0"/>
      <p:bldP spid="52" grpId="0"/>
      <p:bldP spid="53" grpId="0" animBg="1"/>
      <p:bldP spid="54" grpId="0"/>
      <p:bldP spid="56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different contributions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nucleon-pic-evol_pol#61530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b="6803"/>
          <a:stretch/>
        </p:blipFill>
        <p:spPr>
          <a:xfrm>
            <a:off x="181182" y="413170"/>
            <a:ext cx="4360290" cy="5799650"/>
          </a:xfrm>
          <a:prstGeom prst="rect">
            <a:avLst/>
          </a:prstGeom>
        </p:spPr>
      </p:pic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4913419" y="1744729"/>
            <a:ext cx="4010025" cy="1676400"/>
            <a:chOff x="288" y="669"/>
            <a:chExt cx="2526" cy="1056"/>
          </a:xfrm>
        </p:grpSpPr>
        <p:grpSp>
          <p:nvGrpSpPr>
            <p:cNvPr id="8" name="Group 55"/>
            <p:cNvGrpSpPr>
              <a:grpSpLocks/>
            </p:cNvGrpSpPr>
            <p:nvPr/>
          </p:nvGrpSpPr>
          <p:grpSpPr bwMode="auto">
            <a:xfrm rot="-7216">
              <a:off x="299" y="669"/>
              <a:ext cx="1241" cy="327"/>
              <a:chOff x="508" y="573"/>
              <a:chExt cx="1241" cy="327"/>
            </a:xfrm>
          </p:grpSpPr>
          <p:sp>
            <p:nvSpPr>
              <p:cNvPr id="27" name="Rectangle 56"/>
              <p:cNvSpPr>
                <a:spLocks noChangeArrowheads="1"/>
              </p:cNvSpPr>
              <p:nvPr/>
            </p:nvSpPr>
            <p:spPr bwMode="auto">
              <a:xfrm>
                <a:off x="508" y="651"/>
                <a:ext cx="935" cy="183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0000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AutoShape 57"/>
              <p:cNvSpPr>
                <a:spLocks noChangeArrowheads="1"/>
              </p:cNvSpPr>
              <p:nvPr/>
            </p:nvSpPr>
            <p:spPr bwMode="auto">
              <a:xfrm rot="5400000">
                <a:off x="1423" y="575"/>
                <a:ext cx="327" cy="324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0000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58"/>
            <p:cNvGrpSpPr>
              <a:grpSpLocks/>
            </p:cNvGrpSpPr>
            <p:nvPr/>
          </p:nvGrpSpPr>
          <p:grpSpPr bwMode="auto">
            <a:xfrm rot="7216" flipH="1">
              <a:off x="1573" y="670"/>
              <a:ext cx="1241" cy="327"/>
              <a:chOff x="508" y="573"/>
              <a:chExt cx="1241" cy="327"/>
            </a:xfrm>
          </p:grpSpPr>
          <p:sp>
            <p:nvSpPr>
              <p:cNvPr id="25" name="Rectangle 59"/>
              <p:cNvSpPr>
                <a:spLocks noChangeArrowheads="1"/>
              </p:cNvSpPr>
              <p:nvPr/>
            </p:nvSpPr>
            <p:spPr bwMode="auto">
              <a:xfrm>
                <a:off x="508" y="651"/>
                <a:ext cx="935" cy="183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AutoShape 60"/>
              <p:cNvSpPr>
                <a:spLocks noChangeArrowheads="1"/>
              </p:cNvSpPr>
              <p:nvPr/>
            </p:nvSpPr>
            <p:spPr bwMode="auto">
              <a:xfrm rot="5400000">
                <a:off x="1423" y="575"/>
                <a:ext cx="327" cy="324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AutoShape 61"/>
            <p:cNvSpPr>
              <a:spLocks noChangeArrowheads="1"/>
            </p:cNvSpPr>
            <p:nvPr/>
          </p:nvSpPr>
          <p:spPr bwMode="auto">
            <a:xfrm rot="5461192">
              <a:off x="840" y="606"/>
              <a:ext cx="318" cy="461"/>
            </a:xfrm>
            <a:prstGeom prst="upArrow">
              <a:avLst>
                <a:gd name="adj1" fmla="val 36481"/>
                <a:gd name="adj2" fmla="val 67927"/>
              </a:avLst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50000">
                  <a:schemeClr val="tx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miter lim="800000"/>
              <a:headEnd/>
              <a:tailEnd/>
            </a:ln>
            <a:effectLst/>
            <a:scene3d>
              <a:camera prst="legacyPerspectiveBottomRight">
                <a:rot lat="900000" lon="20999999" rev="0"/>
              </a:camera>
              <a:lightRig rig="legacyFlat2" dir="b"/>
            </a:scene3d>
            <a:sp3d extrusionH="125400" prstMaterial="legacyMetal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11" name="AutoShape 62"/>
            <p:cNvSpPr>
              <a:spLocks noChangeArrowheads="1"/>
            </p:cNvSpPr>
            <p:nvPr/>
          </p:nvSpPr>
          <p:spPr bwMode="auto">
            <a:xfrm rot="16138808" flipH="1">
              <a:off x="1938" y="614"/>
              <a:ext cx="318" cy="461"/>
            </a:xfrm>
            <a:prstGeom prst="upArrow">
              <a:avLst>
                <a:gd name="adj1" fmla="val 36481"/>
                <a:gd name="adj2" fmla="val 67927"/>
              </a:avLst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50000">
                  <a:schemeClr val="tx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miter lim="800000"/>
              <a:headEnd/>
              <a:tailEnd/>
            </a:ln>
            <a:effectLst/>
            <a:scene3d>
              <a:camera prst="legacyPerspectiveBottomRight">
                <a:rot lat="900000" lon="20999999" rev="0"/>
              </a:camera>
              <a:lightRig rig="legacyFlat2" dir="b"/>
            </a:scene3d>
            <a:sp3d extrusionH="125400" prstMaterial="legacyMetal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grpSp>
          <p:nvGrpSpPr>
            <p:cNvPr id="12" name="Group 63"/>
            <p:cNvGrpSpPr>
              <a:grpSpLocks/>
            </p:cNvGrpSpPr>
            <p:nvPr/>
          </p:nvGrpSpPr>
          <p:grpSpPr bwMode="auto">
            <a:xfrm rot="-7216">
              <a:off x="288" y="1390"/>
              <a:ext cx="1241" cy="327"/>
              <a:chOff x="508" y="573"/>
              <a:chExt cx="1241" cy="327"/>
            </a:xfrm>
          </p:grpSpPr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508" y="651"/>
                <a:ext cx="935" cy="183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0000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65"/>
              <p:cNvSpPr>
                <a:spLocks noChangeArrowheads="1"/>
              </p:cNvSpPr>
              <p:nvPr/>
            </p:nvSpPr>
            <p:spPr bwMode="auto">
              <a:xfrm rot="5400000">
                <a:off x="1423" y="575"/>
                <a:ext cx="327" cy="324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0000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 rot="7216" flipH="1">
              <a:off x="1562" y="1391"/>
              <a:ext cx="1241" cy="327"/>
              <a:chOff x="508" y="573"/>
              <a:chExt cx="1241" cy="327"/>
            </a:xfrm>
          </p:grpSpPr>
          <p:sp>
            <p:nvSpPr>
              <p:cNvPr id="21" name="Rectangle 67"/>
              <p:cNvSpPr>
                <a:spLocks noChangeArrowheads="1"/>
              </p:cNvSpPr>
              <p:nvPr/>
            </p:nvSpPr>
            <p:spPr bwMode="auto">
              <a:xfrm>
                <a:off x="508" y="651"/>
                <a:ext cx="935" cy="183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AutoShape 68"/>
              <p:cNvSpPr>
                <a:spLocks noChangeArrowheads="1"/>
              </p:cNvSpPr>
              <p:nvPr/>
            </p:nvSpPr>
            <p:spPr bwMode="auto">
              <a:xfrm rot="5400000">
                <a:off x="1423" y="575"/>
                <a:ext cx="327" cy="324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5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AutoShape 69"/>
            <p:cNvSpPr>
              <a:spLocks noChangeArrowheads="1"/>
            </p:cNvSpPr>
            <p:nvPr/>
          </p:nvSpPr>
          <p:spPr bwMode="auto">
            <a:xfrm rot="16138808" flipH="1">
              <a:off x="375" y="1334"/>
              <a:ext cx="318" cy="461"/>
            </a:xfrm>
            <a:prstGeom prst="upArrow">
              <a:avLst>
                <a:gd name="adj1" fmla="val 36481"/>
                <a:gd name="adj2" fmla="val 67927"/>
              </a:avLst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50000">
                  <a:schemeClr val="tx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miter lim="800000"/>
              <a:headEnd/>
              <a:tailEnd/>
            </a:ln>
            <a:effectLst/>
            <a:scene3d>
              <a:camera prst="legacyPerspectiveBottomRight">
                <a:rot lat="900000" lon="20999999" rev="0"/>
              </a:camera>
              <a:lightRig rig="legacyFlat2" dir="b"/>
            </a:scene3d>
            <a:sp3d extrusionH="125400" prstMaterial="legacyMetal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15" name="AutoShape 70"/>
            <p:cNvSpPr>
              <a:spLocks noChangeArrowheads="1"/>
            </p:cNvSpPr>
            <p:nvPr/>
          </p:nvSpPr>
          <p:spPr bwMode="auto">
            <a:xfrm rot="16138808" flipH="1">
              <a:off x="1927" y="1335"/>
              <a:ext cx="318" cy="461"/>
            </a:xfrm>
            <a:prstGeom prst="upArrow">
              <a:avLst>
                <a:gd name="adj1" fmla="val 36481"/>
                <a:gd name="adj2" fmla="val 67927"/>
              </a:avLst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50000">
                  <a:schemeClr val="tx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miter lim="800000"/>
              <a:headEnd/>
              <a:tailEnd/>
            </a:ln>
            <a:effectLst/>
            <a:scene3d>
              <a:camera prst="legacyPerspectiveBottomRight">
                <a:rot lat="900000" lon="20999999" rev="0"/>
              </a:camera>
              <a:lightRig rig="legacyFlat2" dir="b"/>
            </a:scene3d>
            <a:sp3d extrusionH="125400" prstMaterial="legacyMetal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16" name="Text Box 71"/>
            <p:cNvSpPr txBox="1">
              <a:spLocks noChangeArrowheads="1"/>
            </p:cNvSpPr>
            <p:nvPr/>
          </p:nvSpPr>
          <p:spPr bwMode="auto">
            <a:xfrm>
              <a:off x="1201" y="1042"/>
              <a:ext cx="7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322F31"/>
                  </a:solidFill>
                  <a:latin typeface="Comic Sans MS Bold"/>
                  <a:cs typeface="Comic Sans MS Bold"/>
                </a:rPr>
                <a:t>versus</a:t>
              </a:r>
              <a:endParaRPr lang="en-US" sz="2400" dirty="0">
                <a:solidFill>
                  <a:srgbClr val="322F3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17" name="Oval 72" descr="Pink tissue paper"/>
            <p:cNvSpPr>
              <a:spLocks noChangeArrowheads="1"/>
            </p:cNvSpPr>
            <p:nvPr/>
          </p:nvSpPr>
          <p:spPr bwMode="auto">
            <a:xfrm>
              <a:off x="633" y="700"/>
              <a:ext cx="291" cy="278"/>
            </a:xfrm>
            <a:prstGeom prst="ellipse">
              <a:avLst/>
            </a:prstGeom>
            <a:gradFill flip="none" rotWithShape="1">
              <a:gsLst>
                <a:gs pos="0">
                  <a:srgbClr val="FFCC66"/>
                </a:gs>
                <a:gs pos="100000">
                  <a:srgbClr val="FFCC66"/>
                </a:gs>
                <a:gs pos="50000">
                  <a:schemeClr val="tx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3" descr="Pink tissue paper"/>
            <p:cNvSpPr>
              <a:spLocks noChangeArrowheads="1"/>
            </p:cNvSpPr>
            <p:nvPr/>
          </p:nvSpPr>
          <p:spPr bwMode="auto">
            <a:xfrm>
              <a:off x="2172" y="694"/>
              <a:ext cx="291" cy="278"/>
            </a:xfrm>
            <a:prstGeom prst="ellipse">
              <a:avLst/>
            </a:prstGeom>
            <a:gradFill flip="none" rotWithShape="1">
              <a:gsLst>
                <a:gs pos="0">
                  <a:srgbClr val="FFCC66"/>
                </a:gs>
                <a:gs pos="100000">
                  <a:srgbClr val="FFCC66"/>
                </a:gs>
                <a:gs pos="50000">
                  <a:schemeClr val="tx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74" descr="Pink tissue paper"/>
            <p:cNvSpPr>
              <a:spLocks noChangeArrowheads="1"/>
            </p:cNvSpPr>
            <p:nvPr/>
          </p:nvSpPr>
          <p:spPr bwMode="auto">
            <a:xfrm>
              <a:off x="622" y="1421"/>
              <a:ext cx="291" cy="278"/>
            </a:xfrm>
            <a:prstGeom prst="ellipse">
              <a:avLst/>
            </a:prstGeom>
            <a:gradFill flip="none" rotWithShape="1">
              <a:gsLst>
                <a:gs pos="0">
                  <a:srgbClr val="FFCC66"/>
                </a:gs>
                <a:gs pos="100000">
                  <a:srgbClr val="FFCC66"/>
                </a:gs>
                <a:gs pos="50000">
                  <a:schemeClr val="tx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75" descr="Pink tissue paper"/>
            <p:cNvSpPr>
              <a:spLocks noChangeArrowheads="1"/>
            </p:cNvSpPr>
            <p:nvPr/>
          </p:nvSpPr>
          <p:spPr bwMode="auto">
            <a:xfrm>
              <a:off x="2161" y="1415"/>
              <a:ext cx="291" cy="278"/>
            </a:xfrm>
            <a:prstGeom prst="ellipse">
              <a:avLst/>
            </a:prstGeom>
            <a:gradFill flip="none" rotWithShape="1">
              <a:gsLst>
                <a:gs pos="0">
                  <a:srgbClr val="FFCC66"/>
                </a:gs>
                <a:gs pos="100000">
                  <a:srgbClr val="FFCC66"/>
                </a:gs>
                <a:gs pos="50000">
                  <a:schemeClr val="tx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539645"/>
              </p:ext>
            </p:extLst>
          </p:nvPr>
        </p:nvGraphicFramePr>
        <p:xfrm>
          <a:off x="5106353" y="3800793"/>
          <a:ext cx="3579812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8" name="Equation" r:id="rId4" imgW="1371600" imgH="520700" progId="Equation.DSMT4">
                  <p:embed/>
                </p:oleObj>
              </mc:Choice>
              <mc:Fallback>
                <p:oleObj name="Equation" r:id="rId4" imgW="13716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6353" y="3800793"/>
                        <a:ext cx="3579812" cy="136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810406"/>
              </p:ext>
            </p:extLst>
          </p:nvPr>
        </p:nvGraphicFramePr>
        <p:xfrm>
          <a:off x="6405033" y="5284046"/>
          <a:ext cx="2573423" cy="46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9" name="Equation" r:id="rId6" imgW="1333500" imgH="241300" progId="Equation.DSMT4">
                  <p:embed/>
                </p:oleObj>
              </mc:Choice>
              <mc:Fallback>
                <p:oleObj name="Equation" r:id="rId6" imgW="13335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5033" y="5284046"/>
                        <a:ext cx="2573423" cy="46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235459" y="5326381"/>
            <a:ext cx="229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Stat. Uncertainty: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75380" y="5721771"/>
            <a:ext cx="544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N: </a:t>
            </a:r>
            <a:r>
              <a:rPr lang="en-US" dirty="0" smtClean="0"/>
              <a:t>number of of a specific final state product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93920" y="1036320"/>
            <a:ext cx="428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Needs to have both beams polarized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7448" b="4062"/>
          <a:stretch/>
        </p:blipFill>
        <p:spPr>
          <a:xfrm>
            <a:off x="569144" y="745081"/>
            <a:ext cx="7626589" cy="53085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cap="none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EIC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kinematic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Pfeil nach links 15"/>
          <p:cNvSpPr/>
          <p:nvPr/>
        </p:nvSpPr>
        <p:spPr>
          <a:xfrm>
            <a:off x="1600431" y="5412593"/>
            <a:ext cx="2866421" cy="151462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6"/>
          <p:cNvSpPr txBox="1"/>
          <p:nvPr/>
        </p:nvSpPr>
        <p:spPr>
          <a:xfrm>
            <a:off x="1280371" y="4916685"/>
            <a:ext cx="2013165" cy="461665"/>
          </a:xfrm>
          <a:prstGeom prst="rect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EIC extends x coverage</a:t>
            </a:r>
          </a:p>
          <a:p>
            <a:pPr algn="ctr"/>
            <a:r>
              <a:rPr lang="en-US" sz="1200" b="1" dirty="0" smtClean="0"/>
              <a:t>by </a:t>
            </a:r>
            <a:r>
              <a:rPr lang="en-US" sz="1200" dirty="0"/>
              <a:t>~</a:t>
            </a:r>
            <a:r>
              <a:rPr lang="en-US" sz="1200" b="1" dirty="0" smtClean="0"/>
              <a:t>2 decades </a:t>
            </a:r>
          </a:p>
        </p:txBody>
      </p:sp>
      <p:sp>
        <p:nvSpPr>
          <p:cNvPr id="20" name="Pfeil nach links 6"/>
          <p:cNvSpPr/>
          <p:nvPr/>
        </p:nvSpPr>
        <p:spPr>
          <a:xfrm rot="5400000">
            <a:off x="3781869" y="3905756"/>
            <a:ext cx="2341147" cy="183918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7"/>
          <p:cNvSpPr txBox="1"/>
          <p:nvPr/>
        </p:nvSpPr>
        <p:spPr>
          <a:xfrm>
            <a:off x="4816833" y="1686880"/>
            <a:ext cx="1765870" cy="338554"/>
          </a:xfrm>
          <a:prstGeom prst="rect">
            <a:avLst/>
          </a:prstGeom>
          <a:solidFill>
            <a:srgbClr val="0000FF">
              <a:alpha val="25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likewise for Q</a:t>
            </a:r>
            <a:r>
              <a:rPr lang="en-US" sz="1600" b="1" baseline="30000" dirty="0" smtClean="0"/>
              <a:t>2</a:t>
            </a:r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2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1" r="8943"/>
          <a:stretch/>
        </p:blipFill>
        <p:spPr>
          <a:xfrm>
            <a:off x="6037810" y="963082"/>
            <a:ext cx="3106190" cy="3270251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992325"/>
              </p:ext>
            </p:extLst>
          </p:nvPr>
        </p:nvGraphicFramePr>
        <p:xfrm>
          <a:off x="3361272" y="1715557"/>
          <a:ext cx="30194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8" name="Equation" r:id="rId4" imgW="2565400" imgH="558800" progId="Equation.DSMT4">
                  <p:embed/>
                </p:oleObj>
              </mc:Choice>
              <mc:Fallback>
                <p:oleObj name="Equation" r:id="rId4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61272" y="1715557"/>
                        <a:ext cx="3019425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 right now: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 r="11514"/>
          <a:stretch/>
        </p:blipFill>
        <p:spPr bwMode="auto">
          <a:xfrm>
            <a:off x="207333" y="4539403"/>
            <a:ext cx="2724785" cy="21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7867" r="8383" b="3985"/>
          <a:stretch/>
        </p:blipFill>
        <p:spPr bwMode="auto">
          <a:xfrm>
            <a:off x="6531610" y="4515378"/>
            <a:ext cx="2612390" cy="2060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r="8830"/>
          <a:stretch/>
        </p:blipFill>
        <p:spPr bwMode="auto">
          <a:xfrm>
            <a:off x="3221990" y="4516968"/>
            <a:ext cx="2981719" cy="2046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2834" y="4042833"/>
            <a:ext cx="111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RHIC: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7816" y="501649"/>
            <a:ext cx="92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DIS: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4" name="Picture 13" descr="running-deltag-band-lrp-rhic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0" y="507999"/>
            <a:ext cx="3450167" cy="33372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5199" y="99483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DIS + </a:t>
            </a:r>
          </a:p>
          <a:p>
            <a:pPr algn="ctr"/>
            <a:r>
              <a:rPr lang="en-US" sz="1000" dirty="0" smtClean="0"/>
              <a:t>RHIC ≤2009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833598" y="171873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DIS + </a:t>
            </a:r>
          </a:p>
          <a:p>
            <a:pPr algn="ctr"/>
            <a:r>
              <a:rPr lang="en-US" sz="1000" dirty="0" smtClean="0"/>
              <a:t>RHIC ≤2015 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881721" y="2233083"/>
            <a:ext cx="1246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arXiv:1404.4293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3333751" y="994833"/>
            <a:ext cx="3100916" cy="952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71500" y="4349750"/>
            <a:ext cx="4053417" cy="222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4606555" y="4335277"/>
            <a:ext cx="4505696" cy="2261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3344333" y="1936751"/>
            <a:ext cx="1280584" cy="24341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AutoShape 49"/>
          <p:cNvSpPr>
            <a:spLocks noChangeArrowheads="1"/>
          </p:cNvSpPr>
          <p:nvPr/>
        </p:nvSpPr>
        <p:spPr bwMode="auto">
          <a:xfrm>
            <a:off x="3422011" y="3271292"/>
            <a:ext cx="462491" cy="31682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05669" y="3122461"/>
            <a:ext cx="18958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 data till 2015</a:t>
            </a:r>
          </a:p>
          <a:p>
            <a:r>
              <a:rPr lang="en-US" sz="1600" dirty="0" smtClean="0"/>
              <a:t>factor 2 reduced </a:t>
            </a:r>
          </a:p>
          <a:p>
            <a:r>
              <a:rPr lang="en-US" sz="1600" dirty="0" smtClean="0"/>
              <a:t>uncertainties </a:t>
            </a:r>
          </a:p>
          <a:p>
            <a:r>
              <a:rPr lang="en-US" sz="1600" dirty="0" smtClean="0"/>
              <a:t>at x ~ 10</a:t>
            </a:r>
            <a:r>
              <a:rPr lang="en-US" sz="1600" baseline="30000" dirty="0" smtClean="0"/>
              <a:t>-3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3451269" y="2485491"/>
            <a:ext cx="277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First time a significant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non-zero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g(x)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6671" y="1068918"/>
            <a:ext cx="276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till 2009 included</a:t>
            </a:r>
          </a:p>
          <a:p>
            <a:r>
              <a:rPr lang="en-US" dirty="0" smtClean="0"/>
              <a:t> in fits: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936750" y="613833"/>
            <a:ext cx="31750" cy="1079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1947333" y="2836333"/>
            <a:ext cx="10584" cy="571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0236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30" grpId="0" animBg="1"/>
      <p:bldP spid="31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g</a:t>
            </a:r>
            <a:r>
              <a:rPr lang="en-US" baseline="-25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way to find the Spin</a:t>
            </a:r>
            <a:r>
              <a:rPr lang="en-US" baseline="30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6888" r="10165"/>
          <a:stretch/>
        </p:blipFill>
        <p:spPr>
          <a:xfrm>
            <a:off x="169333" y="668856"/>
            <a:ext cx="4258735" cy="613555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4539" y="3251201"/>
            <a:ext cx="996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55137" y="530337"/>
            <a:ext cx="421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M.Stratmann</a:t>
            </a:r>
            <a:r>
              <a:rPr lang="en-US" sz="1000" dirty="0" smtClean="0"/>
              <a:t>, R. </a:t>
            </a:r>
            <a:r>
              <a:rPr lang="en-US" sz="1000" dirty="0" err="1" smtClean="0"/>
              <a:t>Sassot</a:t>
            </a:r>
            <a:r>
              <a:rPr lang="en-US" sz="1000" dirty="0" smtClean="0"/>
              <a:t>, </a:t>
            </a:r>
            <a:r>
              <a:rPr lang="en-US" sz="1000" dirty="0"/>
              <a:t>ECA: </a:t>
            </a:r>
            <a:r>
              <a:rPr lang="en-US" sz="1000" dirty="0" smtClean="0"/>
              <a:t>arXiv:</a:t>
            </a:r>
            <a:r>
              <a:rPr lang="en-US" sz="1000" dirty="0"/>
              <a:t>1206.6014 </a:t>
            </a:r>
            <a:r>
              <a:rPr lang="en-US" sz="1000" dirty="0" smtClean="0"/>
              <a:t>&amp; </a:t>
            </a:r>
            <a:r>
              <a:rPr lang="en-US" sz="1000" dirty="0"/>
              <a:t>1509.06489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085815" y="954076"/>
            <a:ext cx="1736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cross section:</a:t>
            </a:r>
            <a:endParaRPr lang="en-GB" b="1" u="sng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553811"/>
              </p:ext>
            </p:extLst>
          </p:nvPr>
        </p:nvGraphicFramePr>
        <p:xfrm>
          <a:off x="6844242" y="753520"/>
          <a:ext cx="1961092" cy="69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2" name="Equation" r:id="rId5" imgW="2209800" imgH="787400" progId="Equation.DSMT4">
                  <p:embed/>
                </p:oleObj>
              </mc:Choice>
              <mc:Fallback>
                <p:oleObj name="Equation" r:id="rId5" imgW="22098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4242" y="753520"/>
                        <a:ext cx="1961092" cy="698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 bwMode="auto">
          <a:xfrm>
            <a:off x="8614834" y="1725059"/>
            <a:ext cx="338666" cy="444500"/>
          </a:xfrm>
          <a:prstGeom prst="ellipse">
            <a:avLst/>
          </a:prstGeom>
          <a:noFill/>
          <a:ln w="28575" cap="flat" cmpd="sng" algn="ctr">
            <a:solidFill>
              <a:srgbClr val="FF29F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903516"/>
              </p:ext>
            </p:extLst>
          </p:nvPr>
        </p:nvGraphicFramePr>
        <p:xfrm>
          <a:off x="4953000" y="3708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3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000" y="3708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065713"/>
              </p:ext>
            </p:extLst>
          </p:nvPr>
        </p:nvGraphicFramePr>
        <p:xfrm>
          <a:off x="4953000" y="3708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4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000" y="3708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159558"/>
              </p:ext>
            </p:extLst>
          </p:nvPr>
        </p:nvGraphicFramePr>
        <p:xfrm>
          <a:off x="4781551" y="1625601"/>
          <a:ext cx="4119032" cy="10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5" name="Equation" r:id="rId10" imgW="3251200" imgH="838200" progId="Equation.DSMT4">
                  <p:embed/>
                </p:oleObj>
              </mc:Choice>
              <mc:Fallback>
                <p:oleObj name="Equation" r:id="rId10" imgW="3251200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81551" y="1625601"/>
                        <a:ext cx="4119032" cy="106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49"/>
          <p:cNvSpPr>
            <a:spLocks noChangeArrowheads="1"/>
          </p:cNvSpPr>
          <p:nvPr/>
        </p:nvSpPr>
        <p:spPr bwMode="auto">
          <a:xfrm>
            <a:off x="4800792" y="4562110"/>
            <a:ext cx="850707" cy="25330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7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327282"/>
              </p:ext>
            </p:extLst>
          </p:nvPr>
        </p:nvGraphicFramePr>
        <p:xfrm>
          <a:off x="5912909" y="4772004"/>
          <a:ext cx="2056342" cy="591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6" name="Equation" r:id="rId12" imgW="2959100" imgH="850900" progId="Equation.DSMT4">
                  <p:embed/>
                </p:oleObj>
              </mc:Choice>
              <mc:Fallback>
                <p:oleObj name="Equation" r:id="rId12" imgW="29591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2909" y="4772004"/>
                        <a:ext cx="2056342" cy="5914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feld 31"/>
          <p:cNvSpPr txBox="1">
            <a:spLocks noChangeArrowheads="1"/>
          </p:cNvSpPr>
          <p:nvPr/>
        </p:nvSpPr>
        <p:spPr bwMode="auto">
          <a:xfrm>
            <a:off x="5734376" y="4483990"/>
            <a:ext cx="2404639" cy="3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pQCD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scaling violations</a:t>
            </a: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20024"/>
              </p:ext>
            </p:extLst>
          </p:nvPr>
        </p:nvGraphicFramePr>
        <p:xfrm>
          <a:off x="5056716" y="5380015"/>
          <a:ext cx="3928533" cy="67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7" name="Equation" r:id="rId14" imgW="5283200" imgH="901700" progId="Equation.DSMT4">
                  <p:embed/>
                </p:oleObj>
              </mc:Choice>
              <mc:Fallback>
                <p:oleObj name="Equation" r:id="rId14" imgW="52832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716" y="5380015"/>
                        <a:ext cx="3928533" cy="670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4901658" y="2700859"/>
            <a:ext cx="3992561" cy="1543051"/>
            <a:chOff x="149742" y="3812109"/>
            <a:chExt cx="3992561" cy="1543051"/>
          </a:xfrm>
        </p:grpSpPr>
        <p:pic>
          <p:nvPicPr>
            <p:cNvPr id="43" name="Picture 42" descr="uli_dis.diagram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317" y="3812109"/>
              <a:ext cx="3861986" cy="154305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49742" y="4627012"/>
              <a:ext cx="750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FF"/>
                  </a:solidFill>
                </a:rPr>
                <a:t>g</a:t>
              </a:r>
              <a:r>
                <a:rPr lang="en-US" sz="2400" baseline="-25000" dirty="0" smtClean="0">
                  <a:solidFill>
                    <a:srgbClr val="FF00FF"/>
                  </a:solidFill>
                </a:rPr>
                <a:t>1 </a:t>
              </a:r>
              <a:r>
                <a:rPr lang="en-US" sz="2400" dirty="0" smtClean="0">
                  <a:solidFill>
                    <a:srgbClr val="FF00FF"/>
                  </a:solidFill>
                </a:rPr>
                <a:t>~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64832" y="4413249"/>
              <a:ext cx="52906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-</a:t>
              </a:r>
              <a:endParaRPr lang="en-US" sz="4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10246" y="742210"/>
            <a:ext cx="292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unseen precision and x-Q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coverage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992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Where does the Spin of the proton hide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 r="12369" b="2458"/>
          <a:stretch/>
        </p:blipFill>
        <p:spPr>
          <a:xfrm>
            <a:off x="29280" y="1847197"/>
            <a:ext cx="3092803" cy="3036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12172" r="12498" b="2407"/>
          <a:stretch/>
        </p:blipFill>
        <p:spPr>
          <a:xfrm>
            <a:off x="3100918" y="1866738"/>
            <a:ext cx="3045302" cy="3014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2261" b="2715"/>
          <a:stretch/>
        </p:blipFill>
        <p:spPr>
          <a:xfrm>
            <a:off x="6109841" y="1876506"/>
            <a:ext cx="3096599" cy="29922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9604" y="4964060"/>
            <a:ext cx="10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Gluon 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115589" y="4968293"/>
            <a:ext cx="142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Quarks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783065" y="4820296"/>
            <a:ext cx="2174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orbital angular</a:t>
            </a:r>
          </a:p>
          <a:p>
            <a:pPr algn="ctr"/>
            <a:r>
              <a:rPr lang="en-US" sz="2200" dirty="0" smtClean="0"/>
              <a:t>momentum 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69603" y="4953479"/>
            <a:ext cx="11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1/2 -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3095359" y="4932313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6115829" y="4957715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82609" y="651949"/>
            <a:ext cx="237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“Helicity sum rule:”</a:t>
            </a:r>
            <a:endParaRPr lang="en-US" dirty="0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802848"/>
              </p:ext>
            </p:extLst>
          </p:nvPr>
        </p:nvGraphicFramePr>
        <p:xfrm>
          <a:off x="2713038" y="1162595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6" name="Equation" r:id="rId6" imgW="3708400" imgH="533400" progId="Equation.DSMT4">
                  <p:embed/>
                </p:oleObj>
              </mc:Choice>
              <mc:Fallback>
                <p:oleObj name="Equation" r:id="rId6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1162595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4856697" y="901182"/>
            <a:ext cx="98964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AutoShape 9"/>
          <p:cNvSpPr>
            <a:spLocks noChangeAspect="1"/>
          </p:cNvSpPr>
          <p:nvPr/>
        </p:nvSpPr>
        <p:spPr bwMode="auto">
          <a:xfrm rot="5400000" flipH="1">
            <a:off x="6098120" y="948808"/>
            <a:ext cx="109549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36073" y="480499"/>
            <a:ext cx="58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total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quark 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spin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95431" y="762015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200" dirty="0" smtClean="0">
                <a:solidFill>
                  <a:srgbClr val="FFCC66"/>
                </a:solidFill>
              </a:rPr>
              <a:t>momentum</a:t>
            </a:r>
          </a:p>
        </p:txBody>
      </p:sp>
      <p:sp>
        <p:nvSpPr>
          <p:cNvPr id="57" name="AutoShape 9"/>
          <p:cNvSpPr>
            <a:spLocks noChangeAspect="1"/>
          </p:cNvSpPr>
          <p:nvPr/>
        </p:nvSpPr>
        <p:spPr bwMode="auto">
          <a:xfrm rot="5400000" flipH="1">
            <a:off x="5392914" y="1099458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76847" y="751433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spin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6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Where does the Spin of the proton hide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2261" b="2715"/>
          <a:stretch/>
        </p:blipFill>
        <p:spPr>
          <a:xfrm>
            <a:off x="1036632" y="1800305"/>
            <a:ext cx="3538970" cy="3419739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82609" y="651949"/>
            <a:ext cx="237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“Helicity sum rule:”</a:t>
            </a:r>
            <a:endParaRPr lang="en-US" dirty="0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73366"/>
              </p:ext>
            </p:extLst>
          </p:nvPr>
        </p:nvGraphicFramePr>
        <p:xfrm>
          <a:off x="2713038" y="1162595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0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1162595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4856697" y="901182"/>
            <a:ext cx="98964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AutoShape 9"/>
          <p:cNvSpPr>
            <a:spLocks noChangeAspect="1"/>
          </p:cNvSpPr>
          <p:nvPr/>
        </p:nvSpPr>
        <p:spPr bwMode="auto">
          <a:xfrm rot="5400000" flipH="1">
            <a:off x="6098120" y="948808"/>
            <a:ext cx="109549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36073" y="480499"/>
            <a:ext cx="58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total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quark 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spin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95431" y="762015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200" dirty="0" smtClean="0">
                <a:solidFill>
                  <a:srgbClr val="FFCC66"/>
                </a:solidFill>
              </a:rPr>
              <a:t>momentum</a:t>
            </a:r>
          </a:p>
        </p:txBody>
      </p:sp>
      <p:sp>
        <p:nvSpPr>
          <p:cNvPr id="57" name="AutoShape 9"/>
          <p:cNvSpPr>
            <a:spLocks noChangeAspect="1"/>
          </p:cNvSpPr>
          <p:nvPr/>
        </p:nvSpPr>
        <p:spPr bwMode="auto">
          <a:xfrm rot="5400000" flipH="1">
            <a:off x="5392914" y="1099458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76847" y="751433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spin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3036957" y="1837266"/>
            <a:ext cx="14732" cy="29224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8" r="49057" b="46642"/>
          <a:stretch/>
        </p:blipFill>
        <p:spPr>
          <a:xfrm>
            <a:off x="4854090" y="1877383"/>
            <a:ext cx="3668354" cy="3290811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 bwMode="auto">
          <a:xfrm>
            <a:off x="3038069" y="3336594"/>
            <a:ext cx="1244599" cy="220133"/>
          </a:xfrm>
          <a:prstGeom prst="stripedRightArrow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Striped Right Arrow 30"/>
          <p:cNvSpPr/>
          <p:nvPr/>
        </p:nvSpPr>
        <p:spPr bwMode="auto">
          <a:xfrm rot="10800000">
            <a:off x="1776536" y="3565192"/>
            <a:ext cx="1261533" cy="203200"/>
          </a:xfrm>
          <a:prstGeom prst="stripedRightArrow">
            <a:avLst/>
          </a:prstGeom>
          <a:solidFill>
            <a:srgbClr val="FFCC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7" name="Group 36"/>
          <p:cNvGrpSpPr/>
          <p:nvPr/>
        </p:nvGrpSpPr>
        <p:grpSpPr>
          <a:xfrm rot="480000">
            <a:off x="1580130" y="1626276"/>
            <a:ext cx="5590633" cy="3970318"/>
            <a:chOff x="2252888" y="1426558"/>
            <a:chExt cx="5590633" cy="3970318"/>
          </a:xfrm>
        </p:grpSpPr>
        <p:sp>
          <p:nvSpPr>
            <p:cNvPr id="38" name="TextBox 37"/>
            <p:cNvSpPr txBox="1"/>
            <p:nvPr/>
          </p:nvSpPr>
          <p:spPr>
            <a:xfrm rot="20400000">
              <a:off x="2252888" y="1426558"/>
              <a:ext cx="5590633" cy="3970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After EIC: 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spin puzzle will be solved</a:t>
              </a:r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</a:p>
          </p:txBody>
        </p:sp>
        <p:pic>
          <p:nvPicPr>
            <p:cNvPr id="39" name="Picture 38" descr="MissingPuzzlePiece_1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8" t="1305" r="13272" b="2300"/>
            <a:stretch/>
          </p:blipFill>
          <p:spPr>
            <a:xfrm rot="20400000">
              <a:off x="3143243" y="2360079"/>
              <a:ext cx="3959546" cy="2815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50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QUARKs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nucleon-pic-evol_pol#61530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b="6803"/>
          <a:stretch/>
        </p:blipFill>
        <p:spPr>
          <a:xfrm>
            <a:off x="2396062" y="524930"/>
            <a:ext cx="4360290" cy="57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45950" y="6494389"/>
            <a:ext cx="4683287" cy="368300"/>
          </a:xfrm>
        </p:spPr>
        <p:txBody>
          <a:bodyPr/>
          <a:lstStyle/>
          <a:p>
            <a:r>
              <a:rPr lang="cs-CZ" smtClean="0"/>
              <a:t>VHEep-Workshop, Munich June 2017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>
                <a:latin typeface="Comic Sans MS"/>
                <a:cs typeface="Comic Sans MS"/>
              </a:rPr>
              <a:t>Why is separating quark flavors important?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6" y="508013"/>
            <a:ext cx="866134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nuclear structure is encoded in </a:t>
            </a:r>
            <a:r>
              <a:rPr lang="en-US" dirty="0" err="1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parton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distibution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 functions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understand </a:t>
            </a:r>
            <a:r>
              <a:rPr lang="en-US" dirty="0">
                <a:effectLst/>
              </a:rPr>
              <a:t>dynamics of the quark-antiquark fluctuations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flavor asymmetry in the light quark sea in the proton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 </a:t>
            </a:r>
            <a:r>
              <a:rPr lang="en-US" dirty="0" err="1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unpolarized</a:t>
            </a:r>
            <a:r>
              <a:rPr lang="en-US" dirty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:</a:t>
            </a:r>
            <a:r>
              <a:rPr lang="en-US" dirty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ubar</a:t>
            </a:r>
            <a:r>
              <a:rPr lang="en-US" dirty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≠ </a:t>
            </a:r>
            <a:r>
              <a:rPr lang="en-US" dirty="0" err="1" smtClean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dbar</a:t>
            </a:r>
            <a:r>
              <a:rPr lang="en-US" dirty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22F31"/>
                </a:solidFill>
                <a:effectLst/>
                <a:latin typeface="Comic Sans MS"/>
                <a:cs typeface="Comic Sans MS"/>
                <a:sym typeface="Wingdings"/>
              </a:rPr>
              <a:t> caused by non-</a:t>
            </a:r>
            <a:r>
              <a:rPr lang="en-US" dirty="0" err="1" smtClean="0">
                <a:solidFill>
                  <a:srgbClr val="322F31"/>
                </a:solidFill>
                <a:effectLst/>
                <a:latin typeface="Comic Sans MS"/>
                <a:cs typeface="Comic Sans MS"/>
                <a:sym typeface="Wingdings"/>
              </a:rPr>
              <a:t>pertubative</a:t>
            </a:r>
            <a:r>
              <a:rPr lang="en-US" dirty="0" smtClean="0">
                <a:solidFill>
                  <a:srgbClr val="322F31"/>
                </a:solidFill>
                <a:effectLst/>
                <a:latin typeface="Comic Sans MS"/>
                <a:cs typeface="Comic Sans MS"/>
                <a:sym typeface="Wingdings"/>
              </a:rPr>
              <a:t> effects</a:t>
            </a:r>
            <a:r>
              <a:rPr lang="en-US" dirty="0" smtClean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    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22F31"/>
                </a:solidFill>
                <a:effectLst/>
                <a:latin typeface="Comic Sans MS"/>
                <a:cs typeface="Comic Sans MS"/>
              </a:rPr>
              <a:t>  </a:t>
            </a:r>
            <a:r>
              <a:rPr lang="en-US" dirty="0" smtClean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polarized </a:t>
            </a:r>
            <a:r>
              <a:rPr lang="en-US" dirty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case ?</a:t>
            </a:r>
          </a:p>
          <a:p>
            <a:pPr marL="285750" indent="-285750" algn="ctr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shape of polarized sea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-quark 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PDFs critical 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for quark contribution to 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spin</a:t>
            </a:r>
            <a:endParaRPr lang="en-US" dirty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052116"/>
              </p:ext>
            </p:extLst>
          </p:nvPr>
        </p:nvGraphicFramePr>
        <p:xfrm>
          <a:off x="176002" y="3427413"/>
          <a:ext cx="3352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3" name="Equation" r:id="rId3" imgW="1917700" imgH="355600" progId="Equation.DSMT4">
                  <p:embed/>
                </p:oleObj>
              </mc:Choice>
              <mc:Fallback>
                <p:oleObj name="Equation" r:id="rId3" imgW="19177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002" y="3427413"/>
                        <a:ext cx="33528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070385"/>
              </p:ext>
            </p:extLst>
          </p:nvPr>
        </p:nvGraphicFramePr>
        <p:xfrm>
          <a:off x="528427" y="4337051"/>
          <a:ext cx="2643187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4" name="Equation" r:id="rId5" imgW="1511300" imgH="355600" progId="Equation.DSMT4">
                  <p:embed/>
                </p:oleObj>
              </mc:Choice>
              <mc:Fallback>
                <p:oleObj name="Equation" r:id="rId5" imgW="15113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427" y="4337051"/>
                        <a:ext cx="2643187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381481" y="3963578"/>
            <a:ext cx="809839" cy="42429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49578" y="2523111"/>
            <a:ext cx="3904289" cy="3674486"/>
            <a:chOff x="3749578" y="2523111"/>
            <a:chExt cx="3904289" cy="3674486"/>
          </a:xfrm>
        </p:grpSpPr>
        <p:grpSp>
          <p:nvGrpSpPr>
            <p:cNvPr id="15" name="Group 14"/>
            <p:cNvGrpSpPr/>
            <p:nvPr/>
          </p:nvGrpSpPr>
          <p:grpSpPr>
            <a:xfrm>
              <a:off x="3749578" y="2523111"/>
              <a:ext cx="3904289" cy="3674486"/>
              <a:chOff x="223931" y="2529886"/>
              <a:chExt cx="2867220" cy="2744783"/>
            </a:xfrm>
          </p:grpSpPr>
          <p:pic>
            <p:nvPicPr>
              <p:cNvPr id="13" name="Picture 12" descr="running-deltas-band.eps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182" r="12511" b="3065"/>
              <a:stretch/>
            </p:blipFill>
            <p:spPr>
              <a:xfrm>
                <a:off x="223931" y="2529886"/>
                <a:ext cx="2867220" cy="2744783"/>
              </a:xfrm>
              <a:prstGeom prst="rect">
                <a:avLst/>
              </a:prstGeom>
            </p:spPr>
          </p:pic>
          <p:graphicFrame>
            <p:nvGraphicFramePr>
              <p:cNvPr id="12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0177567"/>
                  </p:ext>
                </p:extLst>
              </p:nvPr>
            </p:nvGraphicFramePr>
            <p:xfrm>
              <a:off x="1531986" y="2547380"/>
              <a:ext cx="1453184" cy="3995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555" name="Equation" r:id="rId8" imgW="3276600" imgH="901700" progId="Equation.DSMT4">
                      <p:embed/>
                    </p:oleObj>
                  </mc:Choice>
                  <mc:Fallback>
                    <p:oleObj name="Equation" r:id="rId8" imgW="3276600" imgH="9017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1986" y="2547380"/>
                            <a:ext cx="1453184" cy="39950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" name="Rectangle 5"/>
            <p:cNvSpPr/>
            <p:nvPr/>
          </p:nvSpPr>
          <p:spPr bwMode="auto">
            <a:xfrm>
              <a:off x="5562600" y="4758267"/>
              <a:ext cx="1473200" cy="575733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6266" y="3015746"/>
            <a:ext cx="332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 constrained by data: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977467" y="2573867"/>
            <a:ext cx="0" cy="31411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9044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from Deep Inelastic scattering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Box 222"/>
          <p:cNvSpPr txBox="1">
            <a:spLocks noChangeArrowheads="1"/>
          </p:cNvSpPr>
          <p:nvPr/>
        </p:nvSpPr>
        <p:spPr bwMode="auto">
          <a:xfrm>
            <a:off x="3278188" y="701675"/>
            <a:ext cx="59261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Correlation between detected hadron and struck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</a:t>
            </a:r>
            <a:r>
              <a:rPr 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</a:t>
            </a:r>
          </a:p>
          <a:p>
            <a:r>
              <a:rPr 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       </a:t>
            </a:r>
            <a:r>
              <a:rPr lang="ja-JP" altLang="en-US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“</a:t>
            </a: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Flavor – Separation</a:t>
            </a:r>
            <a:r>
              <a:rPr lang="ja-JP" altLang="en-US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”</a:t>
            </a:r>
            <a:endParaRPr lang="en-US" sz="18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249"/>
          <p:cNvSpPr txBox="1">
            <a:spLocks noChangeArrowheads="1"/>
          </p:cNvSpPr>
          <p:nvPr/>
        </p:nvSpPr>
        <p:spPr bwMode="auto">
          <a:xfrm>
            <a:off x="3564996" y="1358345"/>
            <a:ext cx="1787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Inclusive DIS:</a:t>
            </a:r>
          </a:p>
        </p:txBody>
      </p:sp>
      <p:sp>
        <p:nvSpPr>
          <p:cNvPr id="8" name="Text Box 254"/>
          <p:cNvSpPr txBox="1">
            <a:spLocks noChangeArrowheads="1"/>
          </p:cNvSpPr>
          <p:nvPr/>
        </p:nvSpPr>
        <p:spPr bwMode="auto">
          <a:xfrm>
            <a:off x="3533224" y="1758938"/>
            <a:ext cx="2417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Semi-inclusive DIS:</a:t>
            </a:r>
          </a:p>
        </p:txBody>
      </p:sp>
      <p:graphicFrame>
        <p:nvGraphicFramePr>
          <p:cNvPr id="9" name="Object 2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374400"/>
              </p:ext>
            </p:extLst>
          </p:nvPr>
        </p:nvGraphicFramePr>
        <p:xfrm>
          <a:off x="5305963" y="1268940"/>
          <a:ext cx="3848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8" name="Equation" r:id="rId3" imgW="3848100" imgH="444500" progId="Equation.DSMT4">
                  <p:embed/>
                </p:oleObj>
              </mc:Choice>
              <mc:Fallback>
                <p:oleObj name="Equation" r:id="rId3" imgW="384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963" y="1268940"/>
                        <a:ext cx="3848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667964"/>
              </p:ext>
            </p:extLst>
          </p:nvPr>
        </p:nvGraphicFramePr>
        <p:xfrm>
          <a:off x="5872682" y="1650470"/>
          <a:ext cx="2565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9" name="Equation" r:id="rId5" imgW="2565400" imgH="444500" progId="Equation.DSMT4">
                  <p:embed/>
                </p:oleObj>
              </mc:Choice>
              <mc:Fallback>
                <p:oleObj name="Equation" r:id="rId5" imgW="25654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682" y="1650470"/>
                        <a:ext cx="25654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77" descr="sidis-dia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1" y="493707"/>
            <a:ext cx="31591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436" y="2588100"/>
            <a:ext cx="8428714" cy="4309745"/>
            <a:chOff x="574436" y="2588100"/>
            <a:chExt cx="8428714" cy="4309745"/>
          </a:xfrm>
        </p:grpSpPr>
        <p:grpSp>
          <p:nvGrpSpPr>
            <p:cNvPr id="26" name="Group 25"/>
            <p:cNvGrpSpPr/>
            <p:nvPr/>
          </p:nvGrpSpPr>
          <p:grpSpPr>
            <a:xfrm>
              <a:off x="574436" y="2588100"/>
              <a:ext cx="8249285" cy="4309745"/>
              <a:chOff x="574436" y="2588100"/>
              <a:chExt cx="8249285" cy="430974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4436" y="2588100"/>
                <a:ext cx="8249285" cy="4309745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 bwMode="auto">
              <a:xfrm>
                <a:off x="7762639" y="2683930"/>
                <a:ext cx="475433" cy="400396"/>
              </a:xfrm>
              <a:prstGeom prst="rect">
                <a:avLst/>
              </a:prstGeom>
              <a:solidFill>
                <a:srgbClr val="0000FF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r>
                  <a:rPr lang="en-GB" sz="2000" dirty="0">
                    <a:solidFill>
                      <a:schemeClr val="bg1"/>
                    </a:solidFill>
                    <a:cs typeface="Arial" pitchFamily="34" charset="0"/>
                  </a:rPr>
                  <a:t>K</a:t>
                </a:r>
                <a:r>
                  <a:rPr lang="en-GB" sz="2000" baseline="30000" dirty="0">
                    <a:solidFill>
                      <a:schemeClr val="bg1"/>
                    </a:solidFill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7830369" y="4588930"/>
                <a:ext cx="500833" cy="400396"/>
              </a:xfrm>
              <a:prstGeom prst="rect">
                <a:avLst/>
              </a:prstGeom>
              <a:solidFill>
                <a:srgbClr val="0000FF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0" bIns="72000" anchor="ctr" anchorCtr="1"/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K</a:t>
                </a:r>
                <a:r>
                  <a:rPr lang="en-GB" sz="2000" baseline="30000" dirty="0">
                    <a:solidFill>
                      <a:schemeClr val="bg1"/>
                    </a:solidFill>
                  </a:rPr>
                  <a:t>−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324239" y="2692396"/>
                <a:ext cx="475433" cy="391929"/>
              </a:xfrm>
              <a:prstGeom prst="rect">
                <a:avLst/>
              </a:prstGeom>
              <a:solidFill>
                <a:srgbClr val="0000FF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r>
                  <a:rPr lang="el-GR" sz="2000" dirty="0">
                    <a:solidFill>
                      <a:schemeClr val="bg1"/>
                    </a:solidFill>
                  </a:rPr>
                  <a:t>π</a:t>
                </a:r>
                <a:r>
                  <a:rPr lang="en-GB" sz="2000" baseline="30000" dirty="0" smtClean="0">
                    <a:solidFill>
                      <a:schemeClr val="bg1"/>
                    </a:solidFill>
                  </a:rPr>
                  <a:t>+</a:t>
                </a:r>
                <a:endParaRPr lang="en-GB" sz="200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91968" y="4571997"/>
                <a:ext cx="551633" cy="417328"/>
              </a:xfrm>
              <a:prstGeom prst="rect">
                <a:avLst/>
              </a:prstGeom>
              <a:solidFill>
                <a:srgbClr val="0000FF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0" bIns="72000" anchor="ctr" anchorCtr="1"/>
              <a:lstStyle/>
              <a:p>
                <a:r>
                  <a:rPr lang="el-GR" sz="2000" dirty="0">
                    <a:solidFill>
                      <a:schemeClr val="bg1"/>
                    </a:solidFill>
                  </a:rPr>
                  <a:t>π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GB" sz="2000" baseline="30000" dirty="0">
                    <a:solidFill>
                      <a:schemeClr val="bg1"/>
                    </a:solidFill>
                  </a:rPr>
                  <a:t>–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2643015" y="2703329"/>
                <a:ext cx="726729" cy="403938"/>
              </a:xfrm>
              <a:prstGeom prst="rect">
                <a:avLst/>
              </a:prstGeom>
              <a:solidFill>
                <a:srgbClr val="0000FF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r>
                  <a:rPr lang="en-GB" sz="2000" dirty="0">
                    <a:solidFill>
                      <a:schemeClr val="bg1"/>
                    </a:solidFill>
                  </a:rPr>
                  <a:t>incl.</a:t>
                </a:r>
                <a:endParaRPr lang="en-GB" sz="2000" baseline="30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 rot="5400000">
              <a:off x="7877376" y="3539746"/>
              <a:ext cx="20053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PLB </a:t>
              </a:r>
              <a:r>
                <a:rPr lang="de-DE" sz="1000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693 (2010) 227–235</a:t>
              </a:r>
              <a:endParaRPr lang="de-DE" sz="10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8" name="Picture 27" descr="dssv-hessian-lm-bands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2716"/>
          <a:stretch/>
        </p:blipFill>
        <p:spPr>
          <a:xfrm>
            <a:off x="4288379" y="2185076"/>
            <a:ext cx="3600450" cy="4655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9" name="TextBox 28"/>
          <p:cNvSpPr txBox="1"/>
          <p:nvPr/>
        </p:nvSpPr>
        <p:spPr>
          <a:xfrm>
            <a:off x="550333" y="3259667"/>
            <a:ext cx="32974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Polarised</a:t>
            </a:r>
            <a:r>
              <a:rPr lang="en-US" dirty="0" smtClean="0">
                <a:solidFill>
                  <a:srgbClr val="0000FF"/>
                </a:solidFill>
              </a:rPr>
              <a:t> Quark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ensities: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u-quarks </a:t>
            </a:r>
            <a:r>
              <a:rPr lang="en-US" dirty="0" err="1" smtClean="0"/>
              <a:t>polarised</a:t>
            </a:r>
            <a:r>
              <a:rPr lang="en-US" dirty="0" smtClean="0"/>
              <a:t> in the </a:t>
            </a:r>
          </a:p>
          <a:p>
            <a:r>
              <a:rPr lang="en-US" dirty="0" smtClean="0"/>
              <a:t>spin direction of the proton</a:t>
            </a:r>
          </a:p>
          <a:p>
            <a:endParaRPr lang="en-US" sz="800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d-quarks </a:t>
            </a:r>
            <a:r>
              <a:rPr lang="en-US" dirty="0" err="1"/>
              <a:t>polarised</a:t>
            </a:r>
            <a:r>
              <a:rPr lang="en-US" dirty="0"/>
              <a:t> </a:t>
            </a:r>
            <a:r>
              <a:rPr lang="en-US" dirty="0" smtClean="0"/>
              <a:t>opposite </a:t>
            </a:r>
          </a:p>
          <a:p>
            <a:r>
              <a:rPr lang="en-US" dirty="0" smtClean="0"/>
              <a:t>to the spin direction </a:t>
            </a:r>
            <a:r>
              <a:rPr lang="en-US" dirty="0"/>
              <a:t>of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proton</a:t>
            </a:r>
          </a:p>
          <a:p>
            <a:endParaRPr lang="en-US" sz="800" dirty="0" smtClean="0"/>
          </a:p>
          <a:p>
            <a:r>
              <a:rPr lang="en-US" dirty="0" smtClean="0"/>
              <a:t>sea-quarks still pretty </a:t>
            </a:r>
          </a:p>
          <a:p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744969" y="2349537"/>
            <a:ext cx="62632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SPIN is one of the fundamental properties of matter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all elementary particles, but the Higgs carry spin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Studying Spin revealed many surprises in physics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proton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anomalous magnetic moment  substructure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      cannot be explained by a static picture </a:t>
            </a:r>
          </a:p>
          <a:p>
            <a:r>
              <a:rPr lang="en-US" dirty="0" smtClean="0"/>
              <a:t>       of the proton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SPIN: Fundamental quantum Number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4215" y="3876615"/>
            <a:ext cx="201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Proton Spin: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13" y="4417495"/>
            <a:ext cx="78358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It </a:t>
            </a:r>
            <a:r>
              <a:rPr lang="en-US" sz="2000" dirty="0"/>
              <a:t>is more than the number </a:t>
            </a:r>
            <a:r>
              <a:rPr lang="en-US" sz="2000" dirty="0" smtClean="0">
                <a:solidFill>
                  <a:srgbClr val="FF00FF"/>
                </a:solidFill>
              </a:rPr>
              <a:t>½</a:t>
            </a:r>
            <a:r>
              <a:rPr lang="en-US" sz="2000" dirty="0" smtClean="0"/>
              <a:t> ! </a:t>
            </a:r>
            <a:r>
              <a:rPr lang="en-US" sz="2000" dirty="0"/>
              <a:t>It is the interplay between</a:t>
            </a:r>
          </a:p>
          <a:p>
            <a:pPr algn="ctr"/>
            <a:r>
              <a:rPr lang="en-US" sz="2000" dirty="0"/>
              <a:t>the intrinsic properties and interactions of quarks and </a:t>
            </a:r>
            <a:r>
              <a:rPr lang="en-US" sz="2000" dirty="0" smtClean="0"/>
              <a:t>gluons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If we do not understand </a:t>
            </a:r>
            <a:r>
              <a:rPr lang="en-US" sz="2000" dirty="0" smtClean="0">
                <a:solidFill>
                  <a:srgbClr val="FF00FF"/>
                </a:solidFill>
              </a:rPr>
              <a:t>the proton </a:t>
            </a:r>
            <a:r>
              <a:rPr lang="en-US" sz="2000" dirty="0">
                <a:solidFill>
                  <a:srgbClr val="FF00FF"/>
                </a:solidFill>
              </a:rPr>
              <a:t>spin </a:t>
            </a:r>
            <a:r>
              <a:rPr lang="en-US" sz="2000" dirty="0" smtClean="0">
                <a:solidFill>
                  <a:srgbClr val="FF00FF"/>
                </a:solidFill>
              </a:rPr>
              <a:t>in QCD</a:t>
            </a:r>
            <a:r>
              <a:rPr lang="en-US" sz="2000" dirty="0">
                <a:solidFill>
                  <a:srgbClr val="FF00FF"/>
                </a:solidFill>
              </a:rPr>
              <a:t>,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we do not fully understand QCD </a:t>
            </a:r>
            <a:r>
              <a:rPr lang="en-US" sz="2000" dirty="0" smtClean="0">
                <a:solidFill>
                  <a:srgbClr val="FF00FF"/>
                </a:solidFill>
              </a:rPr>
              <a:t>!</a:t>
            </a:r>
            <a:endParaRPr lang="en-US" sz="2000" dirty="0">
              <a:solidFill>
                <a:srgbClr val="FF00FF"/>
              </a:solidFill>
            </a:endParaRPr>
          </a:p>
        </p:txBody>
      </p:sp>
      <p:pic>
        <p:nvPicPr>
          <p:cNvPr id="3" name="Picture 2" descr="A_tough_gang_of_Spinning_To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9896"/>
          <a:stretch/>
        </p:blipFill>
        <p:spPr>
          <a:xfrm rot="20880000">
            <a:off x="101377" y="2506156"/>
            <a:ext cx="2563279" cy="1244600"/>
          </a:xfrm>
          <a:prstGeom prst="rect">
            <a:avLst/>
          </a:prstGeom>
        </p:spPr>
      </p:pic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2683920" y="3624184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7000" y="878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1238238" y="6094315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3596" y="5969012"/>
            <a:ext cx="503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need polarized colliders to have full access </a:t>
            </a:r>
          </a:p>
          <a:p>
            <a:pPr algn="ctr"/>
            <a:r>
              <a:rPr lang="en-US" dirty="0" smtClean="0"/>
              <a:t>to the proton dynamics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3212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Remember: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x-distribution of PDF provides insight to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/>
              <a:t>intrinsic properties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vs. dynamic QCD effects</a:t>
            </a:r>
          </a:p>
          <a:p>
            <a:pPr algn="ctr"/>
            <a:r>
              <a:rPr lang="en-US" dirty="0"/>
              <a:t>To separate interaction dependent phenomena from intrinsic properties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UNIVERSALITY</a:t>
            </a:r>
          </a:p>
          <a:p>
            <a:pPr algn="ctr"/>
            <a:r>
              <a:rPr lang="en-US" dirty="0"/>
              <a:t>different complementary probes are needed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  </a:t>
            </a:r>
            <a:r>
              <a:rPr lang="en-US" dirty="0" err="1" smtClean="0">
                <a:sym typeface="Wingdings"/>
              </a:rPr>
              <a:t>pp</a:t>
            </a:r>
            <a:endParaRPr lang="en-US" dirty="0"/>
          </a:p>
          <a:p>
            <a:endParaRPr lang="en-US" dirty="0" smtClean="0">
              <a:latin typeface="Comic Sans MS"/>
              <a:cs typeface="Comic Sans MS"/>
            </a:endParaRPr>
          </a:p>
          <a:p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3743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2" grpId="0"/>
      <p:bldP spid="23" grpId="0" animBg="1"/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91" y="496067"/>
            <a:ext cx="5545667" cy="3234972"/>
          </a:xfrm>
          <a:prstGeom prst="rect">
            <a:avLst/>
          </a:prstGeom>
        </p:spPr>
      </p:pic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golden channel: W Production</a:t>
            </a:r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5BDB-5E3F-244E-9F13-D354E3EE525C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95818"/>
              </p:ext>
            </p:extLst>
          </p:nvPr>
        </p:nvGraphicFramePr>
        <p:xfrm>
          <a:off x="328863" y="1226089"/>
          <a:ext cx="1368029" cy="839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Equation" r:id="rId4" imgW="1181100" imgH="723900" progId="Equation.DSMT4">
                  <p:embed/>
                </p:oleObj>
              </mc:Choice>
              <mc:Fallback>
                <p:oleObj name="Equation" r:id="rId4" imgW="11811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863" y="1226089"/>
                        <a:ext cx="1368029" cy="8390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0" y="4915882"/>
            <a:ext cx="534458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err="1" smtClean="0">
                <a:latin typeface="Comic Sans MS"/>
                <a:cs typeface="Comic Sans MS"/>
              </a:rPr>
              <a:t>Ws</a:t>
            </a:r>
            <a:r>
              <a:rPr lang="en-US" b="1" dirty="0" smtClean="0">
                <a:latin typeface="Comic Sans MS"/>
                <a:cs typeface="Comic Sans MS"/>
              </a:rPr>
              <a:t> naturally separate </a:t>
            </a:r>
            <a:r>
              <a:rPr lang="en-US" dirty="0" smtClean="0">
                <a:latin typeface="Comic Sans MS"/>
                <a:cs typeface="Comic Sans MS"/>
              </a:rPr>
              <a:t>quark flavors </a:t>
            </a:r>
          </a:p>
          <a:p>
            <a:pPr marL="285750" indent="-285750">
              <a:spcBef>
                <a:spcPts val="0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rapidity: sea vs. valence quarks</a:t>
            </a:r>
          </a:p>
          <a:p>
            <a:pPr>
              <a:spcBef>
                <a:spcPts val="0"/>
              </a:spcBef>
              <a:buClr>
                <a:srgbClr val="0000FF"/>
              </a:buClr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err="1" smtClean="0">
                <a:latin typeface="Comic Sans MS"/>
                <a:cs typeface="Comic Sans MS"/>
              </a:rPr>
              <a:t>Ws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are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maximally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parity violating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Ws</a:t>
            </a:r>
            <a:r>
              <a:rPr lang="en-US" b="1" dirty="0" smtClean="0">
                <a:latin typeface="Comic Sans MS"/>
                <a:cs typeface="Comic Sans MS"/>
              </a:rPr>
              <a:t> couple only to one </a:t>
            </a:r>
            <a:r>
              <a:rPr lang="en-US" b="1" dirty="0" err="1" smtClean="0">
                <a:latin typeface="Comic Sans MS"/>
                <a:cs typeface="Comic Sans MS"/>
              </a:rPr>
              <a:t>parton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helicity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21" name="Horizontal Scroll 20"/>
          <p:cNvSpPr/>
          <p:nvPr/>
        </p:nvSpPr>
        <p:spPr bwMode="auto">
          <a:xfrm>
            <a:off x="4570413" y="3989527"/>
            <a:ext cx="4573587" cy="2519753"/>
          </a:xfrm>
          <a:prstGeom prst="horizontalScroll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1614" y="4244447"/>
            <a:ext cx="42755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Complementary to SIDIS: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very high Q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-scale 6400 GeV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extremely clean theoretically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Fragmentation function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stringent test on theory approach </a:t>
            </a:r>
          </a:p>
          <a:p>
            <a:r>
              <a:rPr lang="en-US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 for SIDIS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sym typeface="Wingdings"/>
              </a:rPr>
              <a:t>      UNIVERSALITY of PDFs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 descr="W_production_1.png"/>
          <p:cNvPicPr>
            <a:picLocks noChangeAspect="1"/>
          </p:cNvPicPr>
          <p:nvPr/>
        </p:nvPicPr>
        <p:blipFill rotWithShape="1">
          <a:blip r:embed="rId6"/>
          <a:srcRect t="11505" r="10660" b="12863"/>
          <a:stretch/>
        </p:blipFill>
        <p:spPr>
          <a:xfrm>
            <a:off x="0" y="3492500"/>
            <a:ext cx="2154746" cy="1409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" y="1585116"/>
            <a:ext cx="3936208" cy="4519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If the run-13 data are fully analyzed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 r="9589"/>
          <a:stretch/>
        </p:blipFill>
        <p:spPr>
          <a:xfrm>
            <a:off x="6848274" y="603259"/>
            <a:ext cx="2279216" cy="22026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r="11505"/>
          <a:stretch/>
        </p:blipFill>
        <p:spPr>
          <a:xfrm>
            <a:off x="6913085" y="4648261"/>
            <a:ext cx="2230915" cy="22097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ight Arrow 14"/>
          <p:cNvSpPr/>
          <p:nvPr/>
        </p:nvSpPr>
        <p:spPr bwMode="auto">
          <a:xfrm rot="1680000">
            <a:off x="3702063" y="4733623"/>
            <a:ext cx="905726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3712780" y="1961069"/>
            <a:ext cx="889551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849693"/>
              </p:ext>
            </p:extLst>
          </p:nvPr>
        </p:nvGraphicFramePr>
        <p:xfrm>
          <a:off x="3907375" y="4229100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8" name="Equation" r:id="rId6" imgW="228600" imgH="190500" progId="Equation.DSMT4">
                  <p:embed/>
                </p:oleObj>
              </mc:Choice>
              <mc:Fallback>
                <p:oleObj name="Equation" r:id="rId6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07375" y="4229100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349455"/>
              </p:ext>
            </p:extLst>
          </p:nvPr>
        </p:nvGraphicFramePr>
        <p:xfrm>
          <a:off x="3946529" y="2186514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9" name="Equation" r:id="rId8" imgW="215900" imgH="165100" progId="Equation.DSMT4">
                  <p:embed/>
                </p:oleObj>
              </mc:Choice>
              <mc:Fallback>
                <p:oleObj name="Equation" r:id="rId8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46529" y="2186514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891118"/>
            <a:ext cx="3511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Run-13 </a:t>
            </a:r>
            <a:r>
              <a:rPr lang="en-US" dirty="0" smtClean="0"/>
              <a:t>reduced </a:t>
            </a:r>
            <a:r>
              <a:rPr lang="en-US" dirty="0"/>
              <a:t>uncertainties </a:t>
            </a:r>
            <a:endParaRPr lang="en-US" dirty="0" smtClean="0"/>
          </a:p>
          <a:p>
            <a:pPr algn="ctr"/>
            <a:r>
              <a:rPr lang="en-US" dirty="0" smtClean="0"/>
              <a:t>by </a:t>
            </a:r>
            <a:r>
              <a:rPr lang="en-US" dirty="0"/>
              <a:t>factor 2</a:t>
            </a:r>
          </a:p>
        </p:txBody>
      </p:sp>
      <p:pic>
        <p:nvPicPr>
          <p:cNvPr id="28" name="Picture 27" descr="dssv-ubar-xband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0719" b="3694"/>
          <a:stretch/>
        </p:blipFill>
        <p:spPr>
          <a:xfrm>
            <a:off x="4419600" y="1153580"/>
            <a:ext cx="2573882" cy="2116665"/>
          </a:xfrm>
          <a:prstGeom prst="rect">
            <a:avLst/>
          </a:prstGeom>
        </p:spPr>
      </p:pic>
      <p:pic>
        <p:nvPicPr>
          <p:cNvPr id="29" name="Picture 28" descr="dssv-dbar-xbands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11160" b="3653"/>
          <a:stretch/>
        </p:blipFill>
        <p:spPr>
          <a:xfrm>
            <a:off x="4370916" y="4087865"/>
            <a:ext cx="2561169" cy="21166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61870" y="2995738"/>
            <a:ext cx="4809630" cy="1287550"/>
            <a:chOff x="2070601" y="2830427"/>
            <a:chExt cx="4809630" cy="1287550"/>
          </a:xfrm>
        </p:grpSpPr>
        <p:sp>
          <p:nvSpPr>
            <p:cNvPr id="30" name="TextBox 29"/>
            <p:cNvSpPr txBox="1"/>
            <p:nvPr/>
          </p:nvSpPr>
          <p:spPr>
            <a:xfrm rot="20700000">
              <a:off x="2070601" y="2830427"/>
              <a:ext cx="4809630" cy="120032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RHIC/STAR W</a:t>
              </a:r>
              <a:r>
                <a:rPr lang="en-US" sz="24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±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-data will be a 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strong constraint for 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6913384"/>
                </p:ext>
              </p:extLst>
            </p:nvPr>
          </p:nvGraphicFramePr>
          <p:xfrm>
            <a:off x="3749676" y="3746502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20" name="Equation" r:id="rId12" imgW="215900" imgH="165100" progId="Equation.DSMT4">
                    <p:embed/>
                  </p:oleObj>
                </mc:Choice>
                <mc:Fallback>
                  <p:oleObj name="Equation" r:id="rId12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749676" y="3746502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7659517"/>
                </p:ext>
              </p:extLst>
            </p:nvPr>
          </p:nvGraphicFramePr>
          <p:xfrm>
            <a:off x="4948762" y="3407834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21" name="Equation" r:id="rId13" imgW="228600" imgH="190500" progId="Equation.DSMT4">
                    <p:embed/>
                  </p:oleObj>
                </mc:Choice>
                <mc:Fallback>
                  <p:oleObj name="Equation" r:id="rId13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948762" y="3407834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2442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407775"/>
            <a:ext cx="752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 scaling violations crucial to constrain </a:t>
            </a:r>
            <a:r>
              <a:rPr lang="en-US" b="1" dirty="0" err="1" smtClean="0"/>
              <a:t>Δg</a:t>
            </a:r>
            <a:endParaRPr lang="en-US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12668" y="701005"/>
            <a:ext cx="849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SIDIS data provide detailed </a:t>
            </a:r>
            <a:r>
              <a:rPr lang="en-US" b="1" dirty="0" smtClean="0">
                <a:solidFill>
                  <a:srgbClr val="0000FF"/>
                </a:solidFill>
              </a:rPr>
              <a:t>flavor separation of quark sea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0"/>
            <a:ext cx="8382000" cy="609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EIC: impact on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helicity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PDF</a:t>
            </a:r>
            <a:r>
              <a:rPr lang="en-US" cap="none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s</a:t>
            </a:r>
            <a:endParaRPr lang="en-US" cap="none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Rectangle 24"/>
          <p:cNvSpPr>
            <a:spLocks/>
          </p:cNvSpPr>
          <p:nvPr/>
        </p:nvSpPr>
        <p:spPr bwMode="auto">
          <a:xfrm>
            <a:off x="5503334" y="2108200"/>
            <a:ext cx="3640666" cy="1138773"/>
          </a:xfrm>
          <a:prstGeom prst="rect">
            <a:avLst/>
          </a:prstGeom>
          <a:solidFill>
            <a:srgbClr val="FFF7CB"/>
          </a:solidFill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38100" tIns="38100" rIns="38100" bIns="3810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only data till x&gt;10</a:t>
            </a:r>
            <a:r>
              <a:rPr lang="en-US" sz="1600" baseline="30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-3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 Bold" charset="0"/>
              </a:rPr>
              <a:t>included</a:t>
            </a:r>
            <a:endParaRPr lang="en-US" sz="18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pPr marL="285750" indent="-285750" algn="ctr">
              <a:spcBef>
                <a:spcPts val="200"/>
              </a:spcBef>
              <a:buFont typeface="Wingdings" charset="0"/>
              <a:buChar char="à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∫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ea typeface="ＭＳ Ｐゴシック" charset="0"/>
                <a:cs typeface="Symbol" charset="2"/>
                <a:sym typeface="Corbel Bold" charset="0"/>
              </a:rPr>
              <a:t>D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q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dx needs also the data</a:t>
            </a:r>
          </a:p>
          <a:p>
            <a:pPr algn="ctr">
              <a:spcBef>
                <a:spcPts val="200"/>
              </a:spcBef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with √s = 140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GeV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</a:t>
            </a:r>
          </a:p>
          <a:p>
            <a:pPr algn="ctr">
              <a:spcBef>
                <a:spcPts val="200"/>
              </a:spcBef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same for </a:t>
            </a:r>
            <a:r>
              <a:rPr lang="en-US" sz="1600" dirty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∫</a:t>
            </a:r>
            <a:r>
              <a:rPr lang="en-US" sz="1600" dirty="0" smtClean="0">
                <a:solidFill>
                  <a:srgbClr val="FF00FF"/>
                </a:solidFill>
                <a:latin typeface="Symbol" charset="2"/>
                <a:ea typeface="ＭＳ Ｐゴシック" charset="0"/>
                <a:cs typeface="Symbol" charset="2"/>
                <a:sym typeface="Corbel Bold" charset="0"/>
              </a:rPr>
              <a:t>D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g </a:t>
            </a:r>
            <a:r>
              <a:rPr lang="en-US" sz="1600" dirty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dx </a:t>
            </a:r>
          </a:p>
        </p:txBody>
      </p:sp>
      <p:pic>
        <p:nvPicPr>
          <p:cNvPr id="20" name="Picture 30" descr="sidis-diagram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698" y="439319"/>
            <a:ext cx="2160879" cy="154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1038578"/>
            <a:ext cx="5538026" cy="2839509"/>
            <a:chOff x="0" y="1154991"/>
            <a:chExt cx="5538026" cy="2839509"/>
          </a:xfrm>
        </p:grpSpPr>
        <p:pic>
          <p:nvPicPr>
            <p:cNvPr id="15" name="Bild 14"/>
            <p:cNvPicPr>
              <a:picLocks noChangeAspect="1"/>
            </p:cNvPicPr>
            <p:nvPr/>
          </p:nvPicPr>
          <p:blipFill rotWithShape="1">
            <a:blip r:embed="rId3"/>
            <a:srcRect b="53117"/>
            <a:stretch/>
          </p:blipFill>
          <p:spPr>
            <a:xfrm>
              <a:off x="0" y="1154991"/>
              <a:ext cx="5538026" cy="2432759"/>
            </a:xfrm>
            <a:prstGeom prst="rect">
              <a:avLst/>
            </a:prstGeom>
          </p:spPr>
        </p:pic>
        <p:pic>
          <p:nvPicPr>
            <p:cNvPr id="21" name="Bild 14"/>
            <p:cNvPicPr>
              <a:picLocks noChangeAspect="1"/>
            </p:cNvPicPr>
            <p:nvPr/>
          </p:nvPicPr>
          <p:blipFill rotWithShape="1">
            <a:blip r:embed="rId3"/>
            <a:srcRect t="89918" r="7315"/>
            <a:stretch/>
          </p:blipFill>
          <p:spPr>
            <a:xfrm>
              <a:off x="0" y="3471333"/>
              <a:ext cx="5132917" cy="52316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407582" y="2815167"/>
            <a:ext cx="4664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2008</a:t>
            </a:r>
            <a:endParaRPr lang="en-US" sz="900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099" y="3704170"/>
            <a:ext cx="4836367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BFKL: Low-x evolution</a:t>
            </a:r>
          </a:p>
          <a:p>
            <a:endParaRPr lang="en-US" sz="800" dirty="0"/>
          </a:p>
          <a:p>
            <a:r>
              <a:rPr lang="en-US" dirty="0" err="1" smtClean="0"/>
              <a:t>unpolarised</a:t>
            </a:r>
            <a:r>
              <a:rPr lang="en-US" dirty="0" smtClean="0"/>
              <a:t> quarks: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ln1/x</a:t>
            </a:r>
          </a:p>
          <a:p>
            <a:r>
              <a:rPr lang="en-US" dirty="0" err="1" smtClean="0"/>
              <a:t>polarised</a:t>
            </a:r>
            <a:r>
              <a:rPr lang="en-US" dirty="0" smtClean="0"/>
              <a:t> quarks: 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ln</a:t>
            </a:r>
            <a:r>
              <a:rPr lang="en-US" baseline="30000" dirty="0" smtClean="0"/>
              <a:t>2</a:t>
            </a:r>
            <a:r>
              <a:rPr lang="en-US" dirty="0" smtClean="0"/>
              <a:t>1</a:t>
            </a:r>
            <a:r>
              <a:rPr lang="en-US" dirty="0"/>
              <a:t>/</a:t>
            </a:r>
            <a:r>
              <a:rPr lang="en-US" dirty="0" smtClean="0"/>
              <a:t>x</a:t>
            </a:r>
          </a:p>
          <a:p>
            <a:endParaRPr lang="en-US" sz="800" dirty="0"/>
          </a:p>
          <a:p>
            <a:r>
              <a:rPr lang="en-US" dirty="0">
                <a:effectLst/>
              </a:rPr>
              <a:t>Quark </a:t>
            </a:r>
            <a:r>
              <a:rPr lang="en-US" dirty="0" err="1">
                <a:effectLst/>
              </a:rPr>
              <a:t>helicity</a:t>
            </a:r>
            <a:r>
              <a:rPr lang="en-US" dirty="0">
                <a:effectLst/>
              </a:rPr>
              <a:t> at small x receives strong 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double</a:t>
            </a:r>
            <a:r>
              <a:rPr lang="en-US" dirty="0">
                <a:effectLst/>
              </a:rPr>
              <a:t>-</a:t>
            </a:r>
            <a:r>
              <a:rPr lang="en-US" dirty="0" smtClean="0">
                <a:effectLst/>
              </a:rPr>
              <a:t>logarithmic enhancement </a:t>
            </a:r>
            <a:r>
              <a:rPr lang="en-US" dirty="0">
                <a:effectLst/>
              </a:rPr>
              <a:t>through 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the </a:t>
            </a:r>
            <a:r>
              <a:rPr lang="en-US" dirty="0">
                <a:effectLst/>
              </a:rPr>
              <a:t>evolution near a polarized Wilson </a:t>
            </a:r>
            <a:r>
              <a:rPr lang="en-US" dirty="0" smtClean="0">
                <a:effectLst/>
              </a:rPr>
              <a:t>line</a:t>
            </a:r>
          </a:p>
          <a:p>
            <a:r>
              <a:rPr lang="en-US" dirty="0" smtClean="0">
                <a:effectLst/>
              </a:rPr>
              <a:t>What about gluons? </a:t>
            </a:r>
            <a:r>
              <a:rPr lang="en-US" dirty="0" smtClean="0">
                <a:effectLst/>
                <a:sym typeface="Wingdings"/>
              </a:rPr>
              <a:t> Saturation</a:t>
            </a:r>
            <a:endParaRPr 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91476"/>
            <a:ext cx="2326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0" dirty="0"/>
              <a:t>arXiv:</a:t>
            </a:r>
            <a:r>
              <a:rPr lang="nl-NL" sz="1000" b="0" dirty="0" smtClean="0"/>
              <a:t>1505.01176, arXiv</a:t>
            </a:r>
            <a:r>
              <a:rPr lang="nl-NL" sz="1000" b="0" dirty="0"/>
              <a:t>:1511.06737 </a:t>
            </a:r>
          </a:p>
          <a:p>
            <a:r>
              <a:rPr lang="nl-NL" sz="1000" b="0" dirty="0"/>
              <a:t>arXiv:</a:t>
            </a:r>
            <a:r>
              <a:rPr lang="nl-NL" sz="1000" b="0" dirty="0" smtClean="0"/>
              <a:t>1610.06197, </a:t>
            </a:r>
            <a:r>
              <a:rPr lang="en-US" sz="1000" b="0" dirty="0" smtClean="0"/>
              <a:t>arXiv</a:t>
            </a:r>
            <a:r>
              <a:rPr lang="en-US" sz="1000" b="0" dirty="0"/>
              <a:t>:1610.06188</a:t>
            </a:r>
            <a:endParaRPr lang="nl-NL" sz="1000" b="0" dirty="0"/>
          </a:p>
          <a:p>
            <a:r>
              <a:rPr lang="en-US" sz="1000" b="0" dirty="0"/>
              <a:t>arXiv:1703.05809</a:t>
            </a:r>
            <a:r>
              <a:rPr lang="nl-NL" sz="1000" b="0" dirty="0"/>
              <a:t> 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02" y="3685965"/>
            <a:ext cx="3316817" cy="31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EW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5232" y="-105752"/>
            <a:ext cx="1797395" cy="1693134"/>
            <a:chOff x="13473" y="188198"/>
            <a:chExt cx="1797395" cy="169313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73" y="188198"/>
              <a:ext cx="1796894" cy="1693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940710" y="670219"/>
              <a:ext cx="870158" cy="388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W</a:t>
              </a:r>
              <a:r>
                <a:rPr kumimoji="0" lang="en-US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+/-</a:t>
              </a:r>
              <a:endParaRPr kumimoji="0" lang="en-US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ea typeface="ＭＳ Ｐゴシック" pitchFamily="-112" charset="-128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696" y="587913"/>
              <a:ext cx="313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9800" y="1994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n</a:t>
              </a:r>
            </a:p>
          </p:txBody>
        </p:sp>
      </p:grpSp>
      <p:pic>
        <p:nvPicPr>
          <p:cNvPr id="10" name="Picture 9" descr="asym-cc-di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7715" r="8348"/>
          <a:stretch/>
        </p:blipFill>
        <p:spPr>
          <a:xfrm>
            <a:off x="-1" y="1481540"/>
            <a:ext cx="3899789" cy="5119381"/>
          </a:xfrm>
          <a:prstGeom prst="rect">
            <a:avLst/>
          </a:prstGeom>
        </p:spPr>
      </p:pic>
      <p:pic>
        <p:nvPicPr>
          <p:cNvPr id="12" name="Picture 11" descr="impact-profiles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>
          <a:xfrm>
            <a:off x="4287844" y="2368521"/>
            <a:ext cx="4856158" cy="44894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532606"/>
              </p:ext>
            </p:extLst>
          </p:nvPr>
        </p:nvGraphicFramePr>
        <p:xfrm>
          <a:off x="1729369" y="872970"/>
          <a:ext cx="2438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8" name="Equation" r:id="rId6" imgW="2438400" imgH="558800" progId="Equation.DSMT4">
                  <p:embed/>
                </p:oleObj>
              </mc:Choice>
              <mc:Fallback>
                <p:oleObj name="Equation" r:id="rId6" imgW="2438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9369" y="872970"/>
                        <a:ext cx="24384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587061"/>
              </p:ext>
            </p:extLst>
          </p:nvPr>
        </p:nvGraphicFramePr>
        <p:xfrm>
          <a:off x="4983561" y="2015642"/>
          <a:ext cx="369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9" name="Equation" r:id="rId8" imgW="3695700" imgH="342900" progId="Equation.DSMT4">
                  <p:embed/>
                </p:oleObj>
              </mc:Choice>
              <mc:Fallback>
                <p:oleObj name="Equation" r:id="rId8" imgW="36957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83561" y="2015642"/>
                        <a:ext cx="369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Horizontal Scroll 15"/>
          <p:cNvSpPr/>
          <p:nvPr/>
        </p:nvSpPr>
        <p:spPr bwMode="auto">
          <a:xfrm>
            <a:off x="4715764" y="458581"/>
            <a:ext cx="4106333" cy="1672166"/>
          </a:xfrm>
          <a:prstGeom prst="horizontalScroll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3871" y="632624"/>
            <a:ext cx="37826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FF00"/>
                </a:solidFill>
              </a:rPr>
              <a:t>Complementary to SIDIS:</a:t>
            </a:r>
          </a:p>
          <a:p>
            <a:r>
              <a:rPr lang="en-US" sz="1600" dirty="0" smtClean="0"/>
              <a:t>very high Q2-scale</a:t>
            </a:r>
          </a:p>
          <a:p>
            <a:r>
              <a:rPr lang="en-US" sz="1600" dirty="0" smtClean="0"/>
              <a:t>extremely clean theoretically </a:t>
            </a:r>
          </a:p>
          <a:p>
            <a:r>
              <a:rPr lang="en-US" sz="1600" dirty="0" smtClean="0"/>
              <a:t>No Fragmentation function </a:t>
            </a:r>
          </a:p>
          <a:p>
            <a:r>
              <a:rPr lang="en-US" sz="1600" dirty="0" smtClean="0"/>
              <a:t>best way to measure at very high x</a:t>
            </a:r>
            <a:endParaRPr lang="en-US" sz="1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800907" y="3751326"/>
            <a:ext cx="771093" cy="924560"/>
            <a:chOff x="3430482" y="2997200"/>
            <a:chExt cx="771093" cy="924560"/>
          </a:xfrm>
        </p:grpSpPr>
        <p:sp>
          <p:nvSpPr>
            <p:cNvPr id="19" name="AutoShape 49"/>
            <p:cNvSpPr>
              <a:spLocks noChangeArrowheads="1"/>
            </p:cNvSpPr>
            <p:nvPr/>
          </p:nvSpPr>
          <p:spPr bwMode="auto">
            <a:xfrm>
              <a:off x="3430482" y="3069416"/>
              <a:ext cx="733425" cy="85234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05200" y="2997200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QCD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05200" y="3495040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7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2964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ea typeface="+mj-ea"/>
              </a:rPr>
              <a:t>Quantum tomography of the nucleons &amp; Nuclei</a:t>
            </a:r>
            <a:endParaRPr lang="en-US" sz="2400" dirty="0">
              <a:ea typeface="+mj-ea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24</a:t>
            </a:fld>
            <a:endParaRPr lang="en-US"/>
          </a:p>
        </p:txBody>
      </p:sp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03605" y="84142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960000">
            <a:off x="2523295" y="151592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7700000">
            <a:off x="6055995" y="1539544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19805" r="7808" b="19588"/>
          <a:stretch/>
        </p:blipFill>
        <p:spPr>
          <a:xfrm>
            <a:off x="3766197" y="1811862"/>
            <a:ext cx="1584745" cy="7450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100000">
            <a:off x="2322742" y="17639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380000">
            <a:off x="6054164" y="1767220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2343" y="4680315"/>
            <a:ext cx="742252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29FE"/>
                </a:solidFill>
              </a:rPr>
              <a:t>Spin as vehicle to do tomography of the nucleon</a:t>
            </a:r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3326606" y="451274"/>
            <a:ext cx="24971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0912" y="5265369"/>
            <a:ext cx="6741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What is the dynamic structure of the proton and nuclei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   2D</a:t>
            </a:r>
            <a:r>
              <a:rPr lang="en-US" dirty="0">
                <a:solidFill>
                  <a:srgbClr val="0000FF"/>
                </a:solidFill>
              </a:rPr>
              <a:t>+1 picture in momentum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coordinate </a:t>
            </a:r>
            <a:r>
              <a:rPr lang="en-US" dirty="0" smtClean="0">
                <a:solidFill>
                  <a:srgbClr val="0000FF"/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80FF00"/>
                </a:solidFill>
              </a:rPr>
              <a:t>Visualize color interactions in QCD</a:t>
            </a:r>
          </a:p>
          <a:p>
            <a:pPr algn="ctr"/>
            <a:r>
              <a:rPr lang="en-US" dirty="0">
                <a:solidFill>
                  <a:srgbClr val="80FF00"/>
                </a:solidFill>
              </a:rPr>
              <a:t> </a:t>
            </a:r>
            <a:r>
              <a:rPr lang="en-US" dirty="0" smtClean="0">
                <a:solidFill>
                  <a:srgbClr val="80FF00"/>
                </a:solidFill>
              </a:rPr>
              <a:t>  </a:t>
            </a:r>
            <a:r>
              <a:rPr lang="en-US" dirty="0" smtClean="0">
                <a:solidFill>
                  <a:srgbClr val="8000FF"/>
                </a:solidFill>
              </a:rPr>
              <a:t>collective phenomena and correlations in fragmentation</a:t>
            </a:r>
            <a:endParaRPr lang="en-US" dirty="0">
              <a:solidFill>
                <a:srgbClr val="8000FF"/>
              </a:solidFill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1608640" y="6452023"/>
            <a:ext cx="423345" cy="37211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1990" y="6474883"/>
            <a:ext cx="514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New physics aspects due to confined motion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20040" y="2525871"/>
            <a:ext cx="8712200" cy="96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2D+1 picture in momentum space                2D+1 picture in coordinate space</a:t>
            </a:r>
          </a:p>
          <a:p>
            <a:pPr>
              <a:buNone/>
            </a:pPr>
            <a:r>
              <a:rPr lang="en-US" sz="1600" dirty="0" smtClean="0">
                <a:latin typeface="Comic Sans MS" charset="0"/>
              </a:rPr>
              <a:t>   transverse momentum </a:t>
            </a:r>
            <a:r>
              <a:rPr lang="en-US" sz="1600" dirty="0">
                <a:latin typeface="Comic Sans MS" charset="0"/>
              </a:rPr>
              <a:t>dependent </a:t>
            </a:r>
            <a:r>
              <a:rPr lang="en-US" sz="1600" dirty="0" smtClean="0">
                <a:latin typeface="Comic Sans MS" charset="0"/>
              </a:rPr>
              <a:t>PDFs              generalized </a:t>
            </a:r>
            <a:r>
              <a:rPr lang="en-US" sz="1600" dirty="0" err="1" smtClean="0">
                <a:latin typeface="Comic Sans MS" charset="0"/>
              </a:rPr>
              <a:t>parton</a:t>
            </a:r>
            <a:r>
              <a:rPr lang="en-US" sz="1600" dirty="0" smtClean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 smtClean="0">
                <a:latin typeface="Comic Sans MS" charset="0"/>
                <a:sym typeface="Wingdings" charset="2"/>
              </a:rPr>
              <a:t>                                                               exclusive reaction</a:t>
            </a:r>
            <a:endParaRPr lang="en-US" dirty="0" smtClean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397" y="3142126"/>
            <a:ext cx="2812203" cy="144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829296" y="3409673"/>
            <a:ext cx="2834643" cy="1204720"/>
            <a:chOff x="4134757" y="3872280"/>
            <a:chExt cx="4049486" cy="1721029"/>
          </a:xfrm>
        </p:grpSpPr>
        <p:pic>
          <p:nvPicPr>
            <p:cNvPr id="31" name="Picture 30" descr="plotGPD2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4134757" y="3872280"/>
              <a:ext cx="4049486" cy="1721029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4414162" y="4632862"/>
              <a:ext cx="2960005" cy="153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226820" y="3433792"/>
            <a:ext cx="16953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pPr algn="ctr"/>
            <a:endParaRPr lang="en-US" sz="1000" dirty="0" smtClean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  <a:p>
            <a:pPr algn="ctr"/>
            <a:endParaRPr lang="en-US" sz="1000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  <a:p>
            <a:pPr algn="ctr"/>
            <a:endParaRPr lang="en-US" sz="1000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  <a:p>
            <a:pPr algn="ctr"/>
            <a:endParaRPr lang="en-US" sz="1000" b="1" dirty="0" smtClean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  <a:p>
            <a:r>
              <a:rPr lang="en-US" sz="10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0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0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     </a:t>
            </a:r>
            <a:r>
              <a:rPr lang="en-US" sz="10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0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1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/>
      <p:bldP spid="24" grpId="0"/>
      <p:bldP spid="5" grpId="0" animBg="1"/>
      <p:bldP spid="16" grpId="0"/>
      <p:bldP spid="17" grpId="0" animBg="1"/>
      <p:bldP spid="18" grpId="0"/>
      <p:bldP spid="26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6000" contrast="26000"/>
            <a:alphaModFix amt="90000"/>
          </a:blip>
          <a:stretch>
            <a:fillRect/>
          </a:stretch>
        </p:blipFill>
        <p:spPr>
          <a:xfrm>
            <a:off x="5640918" y="917575"/>
            <a:ext cx="2937164" cy="2466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05251"/>
            <a:ext cx="877849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rgbClr val="0000FF"/>
                </a:solidFill>
              </a:rPr>
              <a:t>Transverse momentum structure of nuclei </a:t>
            </a:r>
            <a:r>
              <a:rPr lang="en-US" sz="27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700" dirty="0" smtClean="0">
                <a:solidFill>
                  <a:srgbClr val="0000FF"/>
                </a:solidFill>
              </a:rPr>
              <a:t>TMDs</a:t>
            </a:r>
          </a:p>
          <a:p>
            <a:endParaRPr lang="en-US" sz="2700" dirty="0">
              <a:solidFill>
                <a:srgbClr val="0000FF"/>
              </a:solidFill>
            </a:endParaRPr>
          </a:p>
          <a:p>
            <a:r>
              <a:rPr lang="en-US" sz="2200" dirty="0" smtClean="0">
                <a:solidFill>
                  <a:srgbClr val="0000FF"/>
                </a:solidFill>
              </a:rPr>
              <a:t>Needs (un)</a:t>
            </a:r>
            <a:r>
              <a:rPr lang="en-US" sz="2200" dirty="0" err="1" smtClean="0">
                <a:solidFill>
                  <a:srgbClr val="0000FF"/>
                </a:solidFill>
              </a:rPr>
              <a:t>polarised</a:t>
            </a:r>
            <a:r>
              <a:rPr lang="en-US" sz="2200" dirty="0" smtClean="0">
                <a:solidFill>
                  <a:srgbClr val="0000FF"/>
                </a:solidFill>
              </a:rPr>
              <a:t> hadron-</a:t>
            </a:r>
            <a:r>
              <a:rPr lang="en-US" sz="2200" dirty="0" smtClean="0">
                <a:solidFill>
                  <a:srgbClr val="0000FF"/>
                </a:solidFill>
              </a:rPr>
              <a:t>beam and high luminosity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" y="655236"/>
            <a:ext cx="3416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5"/>
          <p:cNvSpPr>
            <a:spLocks/>
          </p:cNvSpPr>
          <p:nvPr/>
        </p:nvSpPr>
        <p:spPr bwMode="auto">
          <a:xfrm>
            <a:off x="0" y="2667237"/>
            <a:ext cx="5410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300"/>
              </a:spcBef>
            </a:pPr>
            <a:r>
              <a:rPr lang="en-US" sz="1800" dirty="0">
                <a:solidFill>
                  <a:srgbClr val="0000FF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observable</a:t>
            </a:r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: </a:t>
            </a:r>
            <a:endParaRPr lang="en-US" sz="1800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pPr algn="l"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azimuthal modulations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of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6-fold </a:t>
            </a:r>
            <a:endParaRPr lang="en-US" sz="1600" dirty="0" smtClean="0">
              <a:solidFill>
                <a:schemeClr val="tx1"/>
              </a:solidFill>
              <a:latin typeface="Comic Sans MS"/>
              <a:ea typeface="Corbel Bold" charset="0"/>
              <a:cs typeface="Comic Sans MS"/>
              <a:sym typeface="Corbel Bold" charset="0"/>
            </a:endParaRPr>
          </a:p>
          <a:p>
            <a:pPr algn="l"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differential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SIDIS cross section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3387848" y="2096452"/>
            <a:ext cx="560798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Clr>
                <a:srgbClr val="0000FF"/>
              </a:buClr>
              <a:buSzPct val="100000"/>
            </a:pPr>
            <a:r>
              <a:rPr lang="en-US" sz="1800" u="sng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Features: </a:t>
            </a:r>
          </a:p>
          <a:p>
            <a:pPr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Need to test universality for TMDs </a:t>
            </a:r>
            <a:r>
              <a:rPr lang="en-US" sz="1600" dirty="0" err="1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ep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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pp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3418417" y="3210485"/>
            <a:ext cx="5323416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slew 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of different TMDs can be defined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9802" y="11760"/>
            <a:ext cx="9543802" cy="515534"/>
          </a:xfrm>
        </p:spPr>
        <p:txBody>
          <a:bodyPr/>
          <a:lstStyle/>
          <a:p>
            <a:r>
              <a:rPr lang="en-US" sz="2400" dirty="0" smtClean="0"/>
              <a:t>transverse momentum dependent PDF</a:t>
            </a:r>
            <a:r>
              <a:rPr lang="en-US" sz="2400" cap="none" dirty="0" smtClean="0"/>
              <a:t>s &amp; FFs</a:t>
            </a:r>
            <a:endParaRPr lang="en-US" sz="2400" cap="non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766029"/>
              </p:ext>
            </p:extLst>
          </p:nvPr>
        </p:nvGraphicFramePr>
        <p:xfrm>
          <a:off x="739104" y="3451327"/>
          <a:ext cx="1696891" cy="590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3" name="Equation" r:id="rId4" imgW="1168400" imgH="406400" progId="Equation.DSMT4">
                  <p:embed/>
                </p:oleObj>
              </mc:Choice>
              <mc:Fallback>
                <p:oleObj name="Equation" r:id="rId4" imgW="11684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104" y="3451327"/>
                        <a:ext cx="1696891" cy="590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4" name="Rectangle 7"/>
          <p:cNvSpPr>
            <a:spLocks/>
          </p:cNvSpPr>
          <p:nvPr/>
        </p:nvSpPr>
        <p:spPr bwMode="auto">
          <a:xfrm>
            <a:off x="3381503" y="2617115"/>
            <a:ext cx="4628181" cy="5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very different evolution then collinear PDFs</a:t>
            </a:r>
          </a:p>
          <a:p>
            <a:pPr algn="l">
              <a:buClr>
                <a:srgbClr val="0000FF"/>
              </a:buClr>
              <a:buSzPct val="100000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&amp;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non-</a:t>
            </a:r>
            <a:r>
              <a:rPr lang="en-US" sz="1600" dirty="0" err="1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contributions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83356" y="3841603"/>
            <a:ext cx="244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TMD FF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95906"/>
            <a:ext cx="3006729" cy="236050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18423" y="419306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q-TMDs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6312823" y="3490229"/>
            <a:ext cx="244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</a:t>
            </a:r>
            <a:r>
              <a:rPr lang="en-US" sz="1600" dirty="0"/>
              <a:t>g</a:t>
            </a:r>
            <a:r>
              <a:rPr lang="en-US" sz="1600" dirty="0" smtClean="0"/>
              <a:t>-TMDs</a:t>
            </a:r>
            <a:endParaRPr lang="en-US" sz="16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583" y="4119527"/>
            <a:ext cx="3022541" cy="23633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79066" y="3725337"/>
            <a:ext cx="3064934" cy="1926165"/>
            <a:chOff x="2004483" y="4561419"/>
            <a:chExt cx="3064934" cy="192616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13281" t="16291" r="5840" b="7204"/>
            <a:stretch/>
          </p:blipFill>
          <p:spPr>
            <a:xfrm>
              <a:off x="2021416" y="4635500"/>
              <a:ext cx="3048001" cy="18520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75417" y="4561419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04483" y="4787900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074333" y="4677833"/>
              <a:ext cx="476250" cy="4445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2452745" y="602191"/>
            <a:ext cx="66412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What is the dynamic structure of the proton and nuclei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   2D</a:t>
            </a:r>
            <a:r>
              <a:rPr lang="en-US" dirty="0">
                <a:solidFill>
                  <a:srgbClr val="0000FF"/>
                </a:solidFill>
              </a:rPr>
              <a:t>+1 picture in momentum </a:t>
            </a:r>
            <a:r>
              <a:rPr lang="en-US" dirty="0" smtClean="0">
                <a:solidFill>
                  <a:srgbClr val="0000FF"/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80FF00"/>
                </a:solidFill>
              </a:rPr>
              <a:t>Visualize color interactions in QCD</a:t>
            </a:r>
          </a:p>
          <a:p>
            <a:pPr algn="ctr"/>
            <a:r>
              <a:rPr lang="en-US" dirty="0">
                <a:solidFill>
                  <a:srgbClr val="80FF00"/>
                </a:solidFill>
              </a:rPr>
              <a:t> </a:t>
            </a:r>
            <a:r>
              <a:rPr lang="en-US" dirty="0" smtClean="0">
                <a:solidFill>
                  <a:srgbClr val="80FF00"/>
                </a:solidFill>
              </a:rPr>
              <a:t>  </a:t>
            </a:r>
            <a:r>
              <a:rPr lang="en-US" dirty="0" smtClean="0"/>
              <a:t>collective phenomena and correlations in fragmentation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New physics </a:t>
            </a:r>
            <a:r>
              <a:rPr lang="en-US" dirty="0" smtClean="0">
                <a:solidFill>
                  <a:srgbClr val="0000FF"/>
                </a:solidFill>
              </a:rPr>
              <a:t>due </a:t>
            </a:r>
            <a:r>
              <a:rPr lang="en-US" dirty="0">
                <a:solidFill>
                  <a:srgbClr val="0000FF"/>
                </a:solidFill>
              </a:rPr>
              <a:t>to confined </a:t>
            </a:r>
            <a:r>
              <a:rPr lang="en-US" dirty="0" smtClean="0">
                <a:solidFill>
                  <a:srgbClr val="0000FF"/>
                </a:solidFill>
              </a:rPr>
              <a:t>motion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2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41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we care about TMD</a:t>
            </a:r>
            <a:r>
              <a:rPr lang="en-US" cap="none" dirty="0" smtClean="0"/>
              <a:t>s</a:t>
            </a:r>
            <a:endParaRPr lang="en-US" cap="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12"/>
          <p:cNvSpPr>
            <a:spLocks/>
          </p:cNvSpPr>
          <p:nvPr/>
        </p:nvSpPr>
        <p:spPr bwMode="auto">
          <a:xfrm>
            <a:off x="101600" y="3856525"/>
            <a:ext cx="9144000" cy="5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un-integrated gluon density g(x,Q</a:t>
            </a:r>
            <a:r>
              <a:rPr lang="en-US" baseline="30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,k</a:t>
            </a:r>
            <a:r>
              <a:rPr lang="en-US" baseline="-25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)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mportant for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physics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at small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x </a:t>
            </a:r>
          </a:p>
          <a:p>
            <a:pPr algn="l">
              <a:buClr>
                <a:srgbClr val="0000FF"/>
              </a:buClr>
              <a:buSzPct val="100000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Corbel Bold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CGC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  many applications at LHC, i.e. Higgs production</a:t>
            </a:r>
            <a:endParaRPr lang="en-US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5231" y="4637763"/>
            <a:ext cx="3434948" cy="2245360"/>
            <a:chOff x="5608985" y="4091459"/>
            <a:chExt cx="3434948" cy="2245360"/>
          </a:xfrm>
        </p:grpSpPr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985" y="4091459"/>
              <a:ext cx="3001600" cy="224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Rectangle 14"/>
            <p:cNvSpPr>
              <a:spLocks/>
            </p:cNvSpPr>
            <p:nvPr/>
          </p:nvSpPr>
          <p:spPr bwMode="auto">
            <a:xfrm>
              <a:off x="6973968" y="4433038"/>
              <a:ext cx="20699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shows emerges of a scale Q</a:t>
              </a:r>
              <a:r>
                <a:rPr lang="en-US" sz="1100" baseline="-6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</a:t>
              </a:r>
              <a:endPara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endParaRPr>
            </a:p>
            <a:p>
              <a:r>
                <a:rPr lang="en-US" sz="1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where gluon density saturates</a:t>
              </a: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209138"/>
              </p:ext>
            </p:extLst>
          </p:nvPr>
        </p:nvGraphicFramePr>
        <p:xfrm>
          <a:off x="5130800" y="3721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0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721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43" y="569855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Font typeface="Wingdings" charset="2"/>
              <a:buChar char="q"/>
            </a:pPr>
            <a:r>
              <a:rPr lang="en-US" dirty="0"/>
              <a:t>provide a way to image the </a:t>
            </a:r>
            <a:r>
              <a:rPr lang="en-US" dirty="0" smtClean="0"/>
              <a:t>nucleus / nuclei in </a:t>
            </a:r>
            <a:r>
              <a:rPr lang="en-US" dirty="0"/>
              <a:t>transverse and longitudinal </a:t>
            </a:r>
            <a:endParaRPr lang="en-US" dirty="0" smtClean="0"/>
          </a:p>
          <a:p>
            <a:pPr>
              <a:buClr>
                <a:srgbClr val="3366FF"/>
              </a:buClr>
            </a:pPr>
            <a:r>
              <a:rPr lang="en-US" dirty="0" smtClean="0"/>
              <a:t>   momentum space </a:t>
            </a:r>
            <a:r>
              <a:rPr lang="en-US" dirty="0"/>
              <a:t>(2+1d)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q"/>
            </a:pPr>
            <a:r>
              <a:rPr lang="en-US" dirty="0"/>
              <a:t>provide access to spin-orbit correlations 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q"/>
            </a:pPr>
            <a:r>
              <a:rPr lang="en-US" dirty="0"/>
              <a:t>provide constrains to quark-gluon-quark </a:t>
            </a:r>
            <a:r>
              <a:rPr lang="en-US" dirty="0" smtClean="0"/>
              <a:t>correlations in the proton and in</a:t>
            </a:r>
          </a:p>
          <a:p>
            <a:pPr>
              <a:buClr>
                <a:srgbClr val="3366FF"/>
              </a:buClr>
            </a:pPr>
            <a:r>
              <a:rPr lang="en-US" dirty="0"/>
              <a:t> </a:t>
            </a:r>
            <a:r>
              <a:rPr lang="en-US" dirty="0" smtClean="0"/>
              <a:t>  fragmentation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q"/>
            </a:pPr>
            <a:r>
              <a:rPr lang="en-US" dirty="0" smtClean="0"/>
              <a:t>possible explanation for the breaking of DY Lam-Tung relation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60" y="2473740"/>
            <a:ext cx="9200307" cy="1200329"/>
            <a:chOff x="-33129" y="1965740"/>
            <a:chExt cx="9200307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-33129" y="1965740"/>
              <a:ext cx="88647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3366FF"/>
                </a:buClr>
                <a:buFont typeface="Wingdings" charset="2"/>
                <a:buChar char="q"/>
              </a:pPr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 </a:t>
              </a:r>
              <a:r>
                <a:rPr lang="en-US" dirty="0" err="1"/>
                <a:t>Mellin</a:t>
              </a:r>
              <a:r>
                <a:rPr lang="en-US" dirty="0"/>
                <a:t> Moment of </a:t>
              </a:r>
              <a:r>
                <a:rPr lang="en-US" dirty="0" err="1"/>
                <a:t>transversity</a:t>
              </a:r>
              <a:r>
                <a:rPr lang="en-US" dirty="0"/>
                <a:t> </a:t>
              </a:r>
              <a:r>
                <a:rPr lang="en-US" dirty="0">
                  <a:sym typeface="Wingdings"/>
                </a:rPr>
                <a:t> tensor “charge”</a:t>
              </a:r>
            </a:p>
            <a:p>
              <a:pPr marL="742950" lvl="1" indent="-285750">
                <a:buClr>
                  <a:srgbClr val="3366FF"/>
                </a:buClr>
                <a:buFont typeface="Wingdings" charset="2"/>
                <a:buChar char="Ø"/>
              </a:pPr>
              <a:r>
                <a:rPr lang="en-US" dirty="0"/>
                <a:t>tensor charge not directly accessible in</a:t>
              </a:r>
            </a:p>
            <a:p>
              <a:pPr lvl="1">
                <a:buClr>
                  <a:srgbClr val="3366FF"/>
                </a:buClr>
              </a:pPr>
              <a:r>
                <a:rPr lang="en-US" dirty="0"/>
                <a:t>   </a:t>
              </a:r>
              <a:r>
                <a:rPr lang="en-US" dirty="0">
                  <a:latin typeface="Comic Sans MS"/>
                  <a:cs typeface="Comic Sans MS"/>
                </a:rPr>
                <a:t>low-energy footprint of new physics at higher scales ?</a:t>
              </a:r>
            </a:p>
            <a:p>
              <a:pPr lvl="1">
                <a:buClr>
                  <a:srgbClr val="3366FF"/>
                </a:buClr>
              </a:pPr>
              <a:r>
                <a:rPr lang="en-US" dirty="0">
                  <a:latin typeface="Comic Sans MS"/>
                  <a:cs typeface="Comic Sans MS"/>
                </a:rPr>
                <a:t>   neutron </a:t>
              </a:r>
              <a:r>
                <a:rPr lang="en-US" dirty="0">
                  <a:latin typeface="Symbol" charset="2"/>
                  <a:cs typeface="Symbol" charset="2"/>
                </a:rPr>
                <a:t>b</a:t>
              </a:r>
              <a:r>
                <a:rPr lang="en-US" dirty="0">
                  <a:latin typeface="Comic Sans MS"/>
                  <a:cs typeface="Comic Sans MS"/>
                </a:rPr>
                <a:t> decay </a:t>
              </a:r>
              <a:r>
                <a:rPr lang="en-US" dirty="0">
                  <a:latin typeface="Comic Sans MS"/>
                  <a:cs typeface="Comic Sans MS"/>
                  <a:sym typeface="Wingdings"/>
                </a:rPr>
                <a:t> high precision </a:t>
              </a:r>
              <a:r>
                <a:rPr lang="en-US" dirty="0" err="1">
                  <a:latin typeface="Symbol" charset="2"/>
                  <a:cs typeface="Symbol" charset="2"/>
                  <a:sym typeface="Wingdings"/>
                </a:rPr>
                <a:t>d</a:t>
              </a:r>
              <a:r>
                <a:rPr lang="en-US" dirty="0" err="1">
                  <a:latin typeface="Comic Sans MS"/>
                  <a:cs typeface="Comic Sans MS"/>
                  <a:sym typeface="Wingdings"/>
                </a:rPr>
                <a:t>q</a:t>
              </a:r>
              <a:r>
                <a:rPr lang="en-US" dirty="0">
                  <a:latin typeface="Comic Sans MS"/>
                  <a:cs typeface="Comic Sans MS"/>
                  <a:sym typeface="Wingdings"/>
                </a:rPr>
                <a:t>  3-5 </a:t>
              </a:r>
              <a:r>
                <a:rPr lang="en-US" dirty="0" err="1">
                  <a:latin typeface="Comic Sans MS"/>
                  <a:cs typeface="Comic Sans MS"/>
                  <a:sym typeface="Wingdings"/>
                </a:rPr>
                <a:t>TeV</a:t>
              </a:r>
              <a:r>
                <a:rPr lang="en-US" dirty="0">
                  <a:latin typeface="Comic Sans MS"/>
                  <a:cs typeface="Comic Sans MS"/>
                  <a:sym typeface="Wingdings"/>
                </a:rPr>
                <a:t> bound for BSM </a:t>
              </a:r>
              <a:r>
                <a:rPr lang="en-US" dirty="0" smtClean="0">
                  <a:latin typeface="Comic Sans MS"/>
                  <a:cs typeface="Comic Sans MS"/>
                  <a:sym typeface="Wingdings"/>
                </a:rPr>
                <a:t>scale</a:t>
              </a:r>
              <a:endParaRPr lang="en-US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8409171"/>
                </p:ext>
              </p:extLst>
            </p:nvPr>
          </p:nvGraphicFramePr>
          <p:xfrm>
            <a:off x="6220778" y="2017300"/>
            <a:ext cx="2946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81" name="Equation" r:id="rId6" imgW="2946400" imgH="393700" progId="Equation.DSMT4">
                    <p:embed/>
                  </p:oleObj>
                </mc:Choice>
                <mc:Fallback>
                  <p:oleObj name="Equation" r:id="rId6" imgW="2946400" imgH="393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20778" y="2017300"/>
                          <a:ext cx="29464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1240549"/>
                </p:ext>
              </p:extLst>
            </p:nvPr>
          </p:nvGraphicFramePr>
          <p:xfrm>
            <a:off x="5253861" y="2261425"/>
            <a:ext cx="576262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82" name="Equation" r:id="rId8" imgW="330200" imgH="215900" progId="Equation.DSMT4">
                    <p:embed/>
                  </p:oleObj>
                </mc:Choice>
                <mc:Fallback>
                  <p:oleObj name="Equation" r:id="rId8" imgW="3302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53861" y="2261425"/>
                          <a:ext cx="576262" cy="376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6271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3939" y="5386909"/>
            <a:ext cx="886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Till today TMDs come only from fixed target low scale, high x measurements </a:t>
            </a:r>
          </a:p>
          <a:p>
            <a:pPr algn="ctr"/>
            <a:r>
              <a:rPr lang="en-US" dirty="0" smtClean="0"/>
              <a:t>need to establish concept at high √s and different x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polarised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pp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kinematic PLAN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186873" y="648022"/>
            <a:ext cx="6794460" cy="4767279"/>
          </a:xfrm>
          <a:prstGeom prst="rect">
            <a:avLst/>
          </a:prstGeom>
        </p:spPr>
      </p:pic>
      <p:sp>
        <p:nvSpPr>
          <p:cNvPr id="9" name="AutoShape 49"/>
          <p:cNvSpPr>
            <a:spLocks noChangeArrowheads="1"/>
          </p:cNvSpPr>
          <p:nvPr/>
        </p:nvSpPr>
        <p:spPr bwMode="auto">
          <a:xfrm>
            <a:off x="750994" y="5849463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r="7218" b="3687"/>
          <a:stretch/>
        </p:blipFill>
        <p:spPr>
          <a:xfrm>
            <a:off x="1183747" y="668890"/>
            <a:ext cx="6810756" cy="474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24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Visualize Color interactions in QCD</a:t>
            </a:r>
            <a:endParaRPr lang="en-US" sz="2600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166" y="6481233"/>
            <a:ext cx="609600" cy="368300"/>
          </a:xfrm>
        </p:spPr>
        <p:txBody>
          <a:bodyPr/>
          <a:lstStyle/>
          <a:p>
            <a:fld id="{93370F47-C6DD-A04E-B29D-1DE275AF35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327842" y="2880561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98825" y="2878618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57747" y="3109437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4670" y="5762794"/>
            <a:ext cx="5550042" cy="5847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854" y="2184388"/>
            <a:ext cx="832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easure non-universality of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-function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44833" y="6479116"/>
            <a:ext cx="1676400" cy="381000"/>
          </a:xfr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45950" y="6466412"/>
            <a:ext cx="4683287" cy="368300"/>
          </a:xfrm>
        </p:spPr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434" y="3843854"/>
            <a:ext cx="4639733" cy="1875197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>
          <a:xfrm rot="20520000">
            <a:off x="160585" y="3282098"/>
            <a:ext cx="8531225" cy="147447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6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Critical test of factorization in QCD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chemeClr val="bg2"/>
                </a:solidFill>
                <a:latin typeface="Comic Sans MS"/>
                <a:cs typeface="Comic Sans MS"/>
              </a:rPr>
              <a:t>no sign change 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 need to rethink QCD factorization </a:t>
            </a: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1777" y="492008"/>
            <a:ext cx="8024813" cy="1397000"/>
            <a:chOff x="292100" y="3111500"/>
            <a:chExt cx="8024813" cy="1397000"/>
          </a:xfrm>
        </p:grpSpPr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292100" y="3111500"/>
              <a:ext cx="8024813" cy="1397000"/>
              <a:chOff x="0" y="0"/>
              <a:chExt cx="5055" cy="880"/>
            </a:xfrm>
          </p:grpSpPr>
          <p:sp>
            <p:nvSpPr>
              <p:cNvPr id="21" name="AutoShape 11"/>
              <p:cNvSpPr>
                <a:spLocks/>
              </p:cNvSpPr>
              <p:nvPr/>
            </p:nvSpPr>
            <p:spPr bwMode="auto">
              <a:xfrm>
                <a:off x="632" y="72"/>
                <a:ext cx="4423" cy="775"/>
              </a:xfrm>
              <a:prstGeom prst="roundRect">
                <a:avLst>
                  <a:gd name="adj" fmla="val 15954"/>
                </a:avLst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lIns="0" tIns="0" rIns="0" bIns="0"/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" y="0"/>
                <a:ext cx="650" cy="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14"/>
              <p:cNvSpPr>
                <a:spLocks/>
              </p:cNvSpPr>
              <p:nvPr/>
            </p:nvSpPr>
            <p:spPr bwMode="auto">
              <a:xfrm>
                <a:off x="0" y="128"/>
                <a:ext cx="340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>
                  <a:spcBef>
                    <a:spcPts val="300"/>
                  </a:spcBef>
                </a:pPr>
                <a:r>
                  <a:rPr lang="en-US" sz="1800" dirty="0" smtClean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          </a:t>
                </a:r>
                <a:r>
                  <a:rPr lang="en-US" sz="1800" dirty="0" err="1" smtClean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Sivers</a:t>
                </a:r>
                <a:r>
                  <a:rPr lang="en-US" sz="1800" dirty="0" smtClean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800" dirty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function</a:t>
                </a:r>
              </a:p>
            </p:txBody>
          </p:sp>
          <p:sp>
            <p:nvSpPr>
              <p:cNvPr id="24" name="Rectangle 15"/>
              <p:cNvSpPr>
                <a:spLocks/>
              </p:cNvSpPr>
              <p:nvPr/>
            </p:nvSpPr>
            <p:spPr bwMode="auto">
              <a:xfrm>
                <a:off x="2165" y="87"/>
                <a:ext cx="2811" cy="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correlation of nucleon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’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s transverse spin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with the </a:t>
                </a:r>
                <a:r>
                  <a:rPr lang="en-US" sz="1600" dirty="0" err="1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k</a:t>
                </a:r>
                <a:r>
                  <a:rPr lang="en-US" sz="1600" baseline="-6000" dirty="0" err="1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T</a:t>
                </a:r>
                <a:r>
                  <a:rPr lang="en-US" sz="1600" baseline="-60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of an </a:t>
                </a:r>
                <a:r>
                  <a:rPr lang="en-US" sz="1600" dirty="0" err="1">
                    <a:solidFill>
                      <a:schemeClr val="tx1"/>
                    </a:solidFill>
                    <a:latin typeface="Comic Sans MS"/>
                    <a:ea typeface="Corbel Bold Italic" charset="0"/>
                    <a:cs typeface="Comic Sans MS"/>
                    <a:sym typeface="Corbel Bold Italic" charset="0"/>
                  </a:rPr>
                  <a:t>unpolarized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quark</a:t>
                </a:r>
              </a:p>
              <a:p>
                <a:pPr>
                  <a:spcBef>
                    <a:spcPts val="0"/>
                  </a:spcBef>
                </a:pPr>
                <a:endParaRPr lang="en-US" sz="800" dirty="0" smtClean="0">
                  <a:solidFill>
                    <a:schemeClr val="tx1"/>
                  </a:solidFill>
                  <a:latin typeface="Comic Sans MS"/>
                  <a:ea typeface="Corbel Bold" charset="0"/>
                  <a:cs typeface="Comic Sans MS"/>
                  <a:sym typeface="Corbel Bold" charset="0"/>
                </a:endParaRPr>
              </a:p>
              <a:p>
                <a:pPr>
                  <a:buClr>
                    <a:srgbClr val="0000FF"/>
                  </a:buClr>
                  <a:buSzPct val="125000"/>
                  <a:buFont typeface="Corbel" charset="0"/>
                  <a:buChar char="•"/>
                </a:pPr>
                <a:r>
                  <a:rPr lang="en-US" sz="12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measures </a:t>
                </a: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spin-orbit correlations</a:t>
                </a:r>
              </a:p>
              <a:p>
                <a:pPr>
                  <a:buClr>
                    <a:srgbClr val="0000FF"/>
                  </a:buClr>
                  <a:buSzPct val="125000"/>
                  <a:buFont typeface="Corbel" charset="0"/>
                  <a:buChar char="•"/>
                </a:pP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link to </a:t>
                </a:r>
                <a:r>
                  <a:rPr lang="en-US" sz="12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parton</a:t>
                </a: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orbital motion (through models)</a:t>
                </a:r>
              </a:p>
              <a:p>
                <a:pPr>
                  <a:buClr>
                    <a:srgbClr val="0000FF"/>
                  </a:buClr>
                  <a:buSzPct val="125000"/>
                  <a:buFont typeface="Corbel" charset="0"/>
                  <a:buChar char="•"/>
                </a:pP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reveals non-trivial aspects of QCD color </a:t>
                </a:r>
                <a:r>
                  <a:rPr lang="en-US" sz="12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gauge invariance</a:t>
                </a:r>
                <a:endParaRPr lang="en-US" sz="1200" dirty="0">
                  <a:latin typeface="Comic Sans MS"/>
                  <a:ea typeface="ＭＳ Ｐゴシック" charset="0"/>
                  <a:cs typeface="Comic Sans MS"/>
                  <a:sym typeface="Corbel" charset="0"/>
                </a:endParaRPr>
              </a:p>
            </p:txBody>
          </p:sp>
          <p:sp>
            <p:nvSpPr>
              <p:cNvPr id="25" name="Rectangle 16"/>
              <p:cNvSpPr>
                <a:spLocks/>
              </p:cNvSpPr>
              <p:nvPr/>
            </p:nvSpPr>
            <p:spPr bwMode="auto">
              <a:xfrm>
                <a:off x="848" y="568"/>
                <a:ext cx="5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modulation</a:t>
                </a:r>
              </a:p>
            </p:txBody>
          </p:sp>
        </p:grp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3375250"/>
                </p:ext>
              </p:extLst>
            </p:nvPr>
          </p:nvGraphicFramePr>
          <p:xfrm>
            <a:off x="1649360" y="3747872"/>
            <a:ext cx="9017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53" name="Equation" r:id="rId9" imgW="901700" imgH="266700" progId="Equation.DSMT4">
                    <p:embed/>
                  </p:oleObj>
                </mc:Choice>
                <mc:Fallback>
                  <p:oleObj name="Equation" r:id="rId9" imgW="9017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49360" y="3747872"/>
                          <a:ext cx="9017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220133" y="651933"/>
            <a:ext cx="1506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poster child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TMD: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4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7" grpId="0" animBg="1"/>
      <p:bldP spid="4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and What do we measure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_PaperFig_AsymAmpSqrt_chi2Fi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737" r="4198" b="3453"/>
          <a:stretch/>
        </p:blipFill>
        <p:spPr>
          <a:xfrm>
            <a:off x="914400" y="2048104"/>
            <a:ext cx="6766560" cy="378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err="1" smtClean="0"/>
              <a:t>Siver’s</a:t>
            </a:r>
            <a:r>
              <a:rPr lang="en-US" dirty="0" smtClean="0"/>
              <a:t> Sign Change: A</a:t>
            </a:r>
            <a:r>
              <a:rPr lang="en-US" baseline="-25000" dirty="0" smtClean="0"/>
              <a:t>N</a:t>
            </a:r>
            <a:r>
              <a:rPr lang="en-US" baseline="30000" dirty="0" smtClean="0"/>
              <a:t>W</a:t>
            </a:r>
            <a:r>
              <a:rPr lang="en-US" dirty="0" smtClean="0"/>
              <a:t> First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276860" y="5637372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0640" y="5789524"/>
            <a:ext cx="713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Asymmetry favors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sign change and small evolution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58800"/>
            <a:ext cx="9033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Results based on 2011 25 pb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transversely </a:t>
            </a:r>
            <a:r>
              <a:rPr lang="en-US" sz="2000" dirty="0" err="1" smtClean="0"/>
              <a:t>polarised</a:t>
            </a:r>
            <a:r>
              <a:rPr lang="en-US" sz="2000" dirty="0" smtClean="0"/>
              <a:t> 500 </a:t>
            </a:r>
            <a:r>
              <a:rPr lang="en-US" sz="2000" dirty="0" err="1" smtClean="0"/>
              <a:t>GeV</a:t>
            </a:r>
            <a:r>
              <a:rPr lang="en-US" sz="2000" dirty="0" smtClean="0"/>
              <a:t> data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  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published in PRL and PRL Editor pick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y and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for fully reconstructed </a:t>
            </a:r>
            <a:r>
              <a:rPr lang="en-US" sz="2000" dirty="0" err="1" smtClean="0"/>
              <a:t>Ws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 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through </a:t>
            </a:r>
            <a:r>
              <a:rPr lang="en-US" sz="2000" dirty="0" smtClean="0"/>
              <a:t>recoil </a:t>
            </a:r>
            <a:r>
              <a:rPr lang="en-US" sz="2000" dirty="0" smtClean="0">
                <a:sym typeface="Wingdings"/>
              </a:rPr>
              <a:t>method used at Fermi-Lab and LHC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1439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in RUN-17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97835"/>
            <a:ext cx="89782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2017 Running </a:t>
            </a:r>
            <a:r>
              <a:rPr lang="en-US" dirty="0" smtClean="0">
                <a:solidFill>
                  <a:srgbClr val="0000FF"/>
                </a:solidFill>
              </a:rPr>
              <a:t>conditions:</a:t>
            </a:r>
            <a:r>
              <a:rPr lang="en-US" dirty="0" smtClean="0"/>
              <a:t>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sym typeface="Wingdings"/>
              </a:rPr>
              <a:t>transversely </a:t>
            </a:r>
            <a:r>
              <a:rPr lang="en-US" dirty="0" smtClean="0">
                <a:sym typeface="Wingdings"/>
              </a:rPr>
              <a:t>polarized </a:t>
            </a:r>
            <a:r>
              <a:rPr lang="en-US" dirty="0" err="1" smtClean="0">
                <a:sym typeface="Wingdings"/>
              </a:rPr>
              <a:t>p+p</a:t>
            </a:r>
            <a:r>
              <a:rPr lang="en-US" dirty="0" smtClean="0">
                <a:sym typeface="Wingdings"/>
              </a:rPr>
              <a:t> at 510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 ∫</a:t>
            </a:r>
            <a:r>
              <a:rPr lang="en-US" dirty="0" err="1" smtClean="0">
                <a:sym typeface="Wingdings"/>
              </a:rPr>
              <a:t>Ldt</a:t>
            </a:r>
            <a:r>
              <a:rPr lang="en-US" dirty="0" smtClean="0"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35</a:t>
            </a:r>
            <a:r>
              <a:rPr lang="en-US" dirty="0" smtClean="0"/>
              <a:t>0 </a:t>
            </a:r>
            <a:r>
              <a:rPr lang="en-US" dirty="0"/>
              <a:t>pb</a:t>
            </a:r>
            <a:r>
              <a:rPr lang="en-US" baseline="30000" dirty="0"/>
              <a:t>-1 </a:t>
            </a:r>
            <a:r>
              <a:rPr lang="en-US" dirty="0" smtClean="0"/>
              <a:t>(14 x 2011 </a:t>
            </a:r>
            <a:r>
              <a:rPr lang="en-US" dirty="0">
                <a:sym typeface="Wingdings"/>
              </a:rPr>
              <a:t>∫</a:t>
            </a:r>
            <a:r>
              <a:rPr lang="en-US" dirty="0" err="1" smtClean="0">
                <a:sym typeface="Wingdings"/>
              </a:rPr>
              <a:t>Ldt</a:t>
            </a:r>
            <a:r>
              <a:rPr lang="en-US" dirty="0" smtClean="0">
                <a:sym typeface="Wingdings"/>
              </a:rPr>
              <a:t>) </a:t>
            </a: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only STAR operational &amp; dynamic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* through out the fill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smoothed </a:t>
            </a:r>
            <a:r>
              <a:rPr lang="en-US" dirty="0" err="1" smtClean="0">
                <a:sym typeface="Wingdings"/>
              </a:rPr>
              <a:t>lumi</a:t>
            </a:r>
            <a:r>
              <a:rPr lang="en-US" dirty="0" smtClean="0">
                <a:sym typeface="Wingdings"/>
              </a:rPr>
              <a:t>-decay during fills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reduced pileup effects in TPC  high W reconstruction efficiency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7527" r="8171" b="3569"/>
          <a:stretch/>
        </p:blipFill>
        <p:spPr>
          <a:xfrm>
            <a:off x="0" y="2180167"/>
            <a:ext cx="3072718" cy="2931094"/>
          </a:xfrm>
          <a:prstGeom prst="rect">
            <a:avLst/>
          </a:prstGeom>
        </p:spPr>
      </p:pic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1370427" y="5816426"/>
            <a:ext cx="693323" cy="44890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8835" y="5422894"/>
            <a:ext cx="4499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Will provide data to </a:t>
            </a:r>
            <a:r>
              <a:rPr lang="en-US" dirty="0" smtClean="0">
                <a:solidFill>
                  <a:srgbClr val="0000FF"/>
                </a:solidFill>
              </a:rPr>
              <a:t>constrain: </a:t>
            </a:r>
          </a:p>
          <a:p>
            <a:r>
              <a:rPr lang="en-US" dirty="0" smtClean="0"/>
              <a:t>TMD evolution combined with A</a:t>
            </a:r>
            <a:r>
              <a:rPr lang="en-US" baseline="-25000" dirty="0" smtClean="0"/>
              <a:t>N</a:t>
            </a:r>
            <a:r>
              <a:rPr lang="en-US" dirty="0" smtClean="0"/>
              <a:t> DY</a:t>
            </a:r>
          </a:p>
          <a:p>
            <a:r>
              <a:rPr lang="en-US" dirty="0" smtClean="0"/>
              <a:t>sea</a:t>
            </a:r>
            <a:r>
              <a:rPr lang="en-US" dirty="0" smtClean="0"/>
              <a:t>-quark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y-</a:t>
            </a:r>
            <a:r>
              <a:rPr lang="en-US" dirty="0" smtClean="0">
                <a:sym typeface="Wingdings"/>
              </a:rPr>
              <a:t>dependence</a:t>
            </a:r>
            <a:endParaRPr lang="en-US" dirty="0">
              <a:sym typeface="Wingdings"/>
            </a:endParaRPr>
          </a:p>
          <a:p>
            <a:r>
              <a:rPr lang="en-US" dirty="0" smtClean="0"/>
              <a:t>test </a:t>
            </a:r>
            <a:r>
              <a:rPr lang="en-US" dirty="0" err="1" smtClean="0"/>
              <a:t>Sivers</a:t>
            </a:r>
            <a:r>
              <a:rPr lang="en-US" dirty="0" smtClean="0"/>
              <a:t>-TMD </a:t>
            </a:r>
            <a:r>
              <a:rPr lang="en-US" dirty="0" smtClean="0"/>
              <a:t>sign</a:t>
            </a:r>
            <a:r>
              <a:rPr lang="en-US" dirty="0" smtClean="0"/>
              <a:t>-change </a:t>
            </a:r>
          </a:p>
        </p:txBody>
      </p:sp>
      <p:pic>
        <p:nvPicPr>
          <p:cNvPr id="12" name="Picture 11" descr="jodgncjodmpiphb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9040" r="5812" b="2684"/>
          <a:stretch/>
        </p:blipFill>
        <p:spPr>
          <a:xfrm>
            <a:off x="3041648" y="2296581"/>
            <a:ext cx="3146790" cy="2910389"/>
          </a:xfrm>
          <a:prstGeom prst="rect">
            <a:avLst/>
          </a:prstGeom>
        </p:spPr>
      </p:pic>
      <p:pic>
        <p:nvPicPr>
          <p:cNvPr id="8" name="Picture 7" descr="dogfdaaplfbplegj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9039" r="6149" b="1978"/>
          <a:stretch/>
        </p:blipFill>
        <p:spPr>
          <a:xfrm>
            <a:off x="6105512" y="2264833"/>
            <a:ext cx="3038488" cy="29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6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</a:t>
            </a:r>
            <a:r>
              <a:rPr lang="en-US" dirty="0"/>
              <a:t>: First result </a:t>
            </a:r>
            <a:r>
              <a:rPr lang="en-US" dirty="0" smtClean="0"/>
              <a:t>for 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/>
              <a:t>for DY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030234"/>
            <a:ext cx="8379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DY Proposal:</a:t>
            </a:r>
          </a:p>
          <a:p>
            <a:r>
              <a:rPr lang="en-US" sz="1400" dirty="0">
                <a:hlinkClick r:id="rId2"/>
              </a:rPr>
              <a:t>http://wwwcompass.cern.ch/compass/proposal/compass-II_proposal/compass-</a:t>
            </a:r>
            <a:r>
              <a:rPr lang="en-US" sz="1400" dirty="0" smtClean="0">
                <a:hlinkClick r:id="rId2"/>
              </a:rPr>
              <a:t>II_proposal.pdf</a:t>
            </a:r>
            <a:endParaRPr lang="en-US" sz="1400" dirty="0"/>
          </a:p>
          <a:p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A</a:t>
            </a:r>
            <a:r>
              <a:rPr lang="en-US" sz="1600" baseline="-25000" dirty="0" err="1" smtClean="0"/>
              <a:t>UT</a:t>
            </a:r>
            <a:r>
              <a:rPr lang="en-US" sz="1600" baseline="30000" dirty="0" err="1" smtClean="0"/>
              <a:t>sin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30000" dirty="0" err="1" smtClean="0"/>
              <a:t>s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in 2 years: </a:t>
            </a:r>
            <a:r>
              <a:rPr lang="en-US" sz="1600" b="0" dirty="0" smtClean="0"/>
              <a:t>0.0142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644" r="4047"/>
          <a:stretch/>
        </p:blipFill>
        <p:spPr>
          <a:xfrm>
            <a:off x="5442492" y="1057522"/>
            <a:ext cx="3633922" cy="27727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4028" y="3043138"/>
            <a:ext cx="145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2015+2018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3889" y="3431442"/>
            <a:ext cx="4606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COMPASS DY Paper </a:t>
            </a:r>
            <a:r>
              <a:rPr lang="en-US" dirty="0"/>
              <a:t>arXiv:</a:t>
            </a:r>
            <a:r>
              <a:rPr lang="en-US" dirty="0" smtClean="0"/>
              <a:t>1704.00488</a:t>
            </a:r>
          </a:p>
          <a:p>
            <a:r>
              <a:rPr lang="en-US" dirty="0"/>
              <a:t>Run-15: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A</a:t>
            </a:r>
            <a:r>
              <a:rPr lang="en-US" baseline="-25000" dirty="0" err="1"/>
              <a:t>UT</a:t>
            </a:r>
            <a:r>
              <a:rPr lang="en-US" baseline="30000" dirty="0" err="1"/>
              <a:t>sin</a:t>
            </a:r>
            <a:r>
              <a:rPr lang="en-US" baseline="30000" dirty="0" err="1">
                <a:latin typeface="Symbol" charset="2"/>
                <a:cs typeface="Symbol" charset="2"/>
              </a:rPr>
              <a:t>f</a:t>
            </a:r>
            <a:r>
              <a:rPr lang="en-US" baseline="30000" dirty="0" err="1"/>
              <a:t>s</a:t>
            </a:r>
            <a:r>
              <a:rPr lang="en-US" baseline="30000" dirty="0"/>
              <a:t> </a:t>
            </a:r>
            <a:r>
              <a:rPr lang="en-US" dirty="0"/>
              <a:t>= </a:t>
            </a:r>
            <a:r>
              <a:rPr lang="en-US" dirty="0" smtClean="0"/>
              <a:t>0.07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08" y="4077921"/>
            <a:ext cx="4077032" cy="2778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" y="640080"/>
            <a:ext cx="565465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 through pion beam on polarized LiH3 target</a:t>
            </a:r>
          </a:p>
          <a:p>
            <a:r>
              <a:rPr lang="en-US" dirty="0" smtClean="0"/>
              <a:t>Mass-region: </a:t>
            </a:r>
            <a:r>
              <a:rPr lang="en-US" b="0" dirty="0"/>
              <a:t>4 &lt; </a:t>
            </a:r>
            <a:r>
              <a:rPr lang="en-US" b="0" dirty="0" err="1"/>
              <a:t>M</a:t>
            </a:r>
            <a:r>
              <a:rPr lang="en-US" b="0" dirty="0" err="1">
                <a:latin typeface="Symbol" charset="2"/>
                <a:cs typeface="Symbol" charset="2"/>
              </a:rPr>
              <a:t>mm</a:t>
            </a:r>
            <a:r>
              <a:rPr lang="en-US" b="0" dirty="0">
                <a:latin typeface="Symbol" charset="2"/>
                <a:cs typeface="Symbol" charset="2"/>
              </a:rPr>
              <a:t> </a:t>
            </a:r>
            <a:r>
              <a:rPr lang="en-US" b="0" dirty="0"/>
              <a:t>&lt; 9 </a:t>
            </a:r>
            <a:r>
              <a:rPr lang="en-US" b="0" dirty="0" err="1" smtClean="0"/>
              <a:t>GeV</a:t>
            </a:r>
            <a:endParaRPr lang="en-US" b="0" dirty="0" smtClean="0"/>
          </a:p>
          <a:p>
            <a:r>
              <a:rPr lang="en-US" b="0" dirty="0" smtClean="0"/>
              <a:t>same x-Q</a:t>
            </a:r>
            <a:r>
              <a:rPr lang="en-US" b="0" baseline="30000" dirty="0" smtClean="0"/>
              <a:t>2</a:t>
            </a:r>
            <a:r>
              <a:rPr lang="en-US" b="0" dirty="0" smtClean="0"/>
              <a:t> regions as COMPASS SIDIS data</a:t>
            </a:r>
          </a:p>
          <a:p>
            <a:endParaRPr lang="en-US" sz="800" b="0" dirty="0"/>
          </a:p>
          <a:p>
            <a:pPr marL="285750" indent="-285750">
              <a:buFont typeface="Wingdings" charset="0"/>
              <a:buChar char="à"/>
            </a:pPr>
            <a:r>
              <a:rPr lang="en-US" b="0" dirty="0" smtClean="0"/>
              <a:t>Complementary to STAR </a:t>
            </a:r>
            <a:r>
              <a:rPr lang="en-US" b="0" dirty="0" err="1" smtClean="0"/>
              <a:t>e+e</a:t>
            </a:r>
            <a:r>
              <a:rPr lang="en-US" b="0" dirty="0" smtClean="0"/>
              <a:t>- DY in polarized </a:t>
            </a:r>
            <a:r>
              <a:rPr lang="en-US" b="0" dirty="0" err="1" smtClean="0"/>
              <a:t>pp</a:t>
            </a:r>
            <a:endParaRPr lang="en-US" b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4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</a:t>
            </a:r>
            <a:r>
              <a:rPr lang="en-US" cap="none" dirty="0" smtClean="0"/>
              <a:t>s</a:t>
            </a:r>
            <a:r>
              <a:rPr lang="en-US" dirty="0" smtClean="0"/>
              <a:t> and “QGP” in small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42332" y="3323149"/>
            <a:ext cx="932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TMD formalism in DIS predicts </a:t>
            </a:r>
            <a:r>
              <a:rPr lang="en-US" dirty="0">
                <a:effectLst/>
              </a:rPr>
              <a:t>a distribution for linearly </a:t>
            </a:r>
            <a:r>
              <a:rPr lang="en-US" dirty="0" smtClean="0">
                <a:effectLst/>
              </a:rPr>
              <a:t>polarized gluons </a:t>
            </a:r>
            <a:r>
              <a:rPr lang="en-US" dirty="0">
                <a:effectLst/>
              </a:rPr>
              <a:t>in an </a:t>
            </a:r>
            <a:r>
              <a:rPr lang="en-US" dirty="0" err="1">
                <a:effectLst/>
              </a:rPr>
              <a:t>unpolarized</a:t>
            </a:r>
            <a:r>
              <a:rPr lang="en-US" dirty="0">
                <a:effectLst/>
              </a:rPr>
              <a:t> target. </a:t>
            </a:r>
            <a:r>
              <a:rPr lang="en-US" dirty="0" smtClean="0">
                <a:effectLst/>
              </a:rPr>
              <a:t>This </a:t>
            </a:r>
            <a:r>
              <a:rPr lang="en-US" dirty="0">
                <a:effectLst/>
              </a:rPr>
              <a:t>is reflected in </a:t>
            </a:r>
            <a:r>
              <a:rPr lang="en-US" dirty="0" err="1" smtClean="0">
                <a:effectLst/>
              </a:rPr>
              <a:t>cos</a:t>
            </a:r>
            <a:r>
              <a:rPr lang="en-US" dirty="0">
                <a:effectLst/>
              </a:rPr>
              <a:t>(</a:t>
            </a:r>
            <a:r>
              <a:rPr lang="en-US" dirty="0" smtClean="0">
                <a:effectLst/>
              </a:rPr>
              <a:t>2φ) asymmetries </a:t>
            </a:r>
            <a:r>
              <a:rPr lang="en-US" dirty="0">
                <a:effectLst/>
              </a:rPr>
              <a:t>in </a:t>
            </a:r>
            <a:r>
              <a:rPr lang="en-US" dirty="0" err="1" smtClean="0">
                <a:effectLst/>
              </a:rPr>
              <a:t>dijet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production</a:t>
            </a:r>
            <a:endParaRPr lang="en-US" dirty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1083"/>
          <a:stretch/>
        </p:blipFill>
        <p:spPr>
          <a:xfrm>
            <a:off x="131764" y="3921300"/>
            <a:ext cx="3212570" cy="292610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342729"/>
              </p:ext>
            </p:extLst>
          </p:nvPr>
        </p:nvGraphicFramePr>
        <p:xfrm>
          <a:off x="3417129" y="5201293"/>
          <a:ext cx="5222944" cy="102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4" name="Equation" r:id="rId4" imgW="2273300" imgH="444500" progId="Equation.DSMT4">
                  <p:embed/>
                </p:oleObj>
              </mc:Choice>
              <mc:Fallback>
                <p:oleObj name="Equation" r:id="rId4" imgW="2273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7129" y="5201293"/>
                        <a:ext cx="5222944" cy="102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534834" y="396032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/>
              <a:t>Study azimuthal anisotropy as a function of the rapidity dis-balance of the jets</a:t>
            </a:r>
          </a:p>
          <a:p>
            <a:endParaRPr lang="en-US" sz="800" b="0" dirty="0"/>
          </a:p>
          <a:p>
            <a:pPr marL="285750" indent="-285750">
              <a:buFont typeface="Wingdings" charset="0"/>
              <a:buChar char="à"/>
            </a:pPr>
            <a:r>
              <a:rPr lang="en-US" b="0" dirty="0">
                <a:sym typeface="Wingdings"/>
              </a:rPr>
              <a:t>Process sensitive to </a:t>
            </a:r>
            <a:r>
              <a:rPr lang="en-US" b="0" dirty="0" err="1">
                <a:solidFill>
                  <a:srgbClr val="FF00FF"/>
                </a:solidFill>
                <a:sym typeface="Wingdings"/>
              </a:rPr>
              <a:t>u</a:t>
            </a:r>
            <a:r>
              <a:rPr lang="en-US" b="0" dirty="0" err="1">
                <a:solidFill>
                  <a:srgbClr val="FF00FF"/>
                </a:solidFill>
              </a:rPr>
              <a:t>npolarized</a:t>
            </a:r>
            <a:r>
              <a:rPr lang="en-US" b="0" dirty="0"/>
              <a:t> and </a:t>
            </a:r>
            <a:r>
              <a:rPr lang="en-US" b="0" dirty="0">
                <a:solidFill>
                  <a:srgbClr val="0000FF"/>
                </a:solidFill>
              </a:rPr>
              <a:t>linearly polarized gluon </a:t>
            </a:r>
            <a:r>
              <a:rPr lang="en-US" b="0" dirty="0"/>
              <a:t>distribution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8763" y="503336"/>
            <a:ext cx="2778654" cy="2856706"/>
            <a:chOff x="410635" y="821790"/>
            <a:chExt cx="2778654" cy="28567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635" y="821790"/>
              <a:ext cx="2778654" cy="28567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2319" y="2826480"/>
              <a:ext cx="18152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Phys. Rev. C 95 (2017) 034910</a:t>
              </a:r>
              <a:endParaRPr lang="en-US" sz="800" i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235" y="991971"/>
            <a:ext cx="2494849" cy="17808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995084" y="1153583"/>
            <a:ext cx="3152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Collective flow </a:t>
            </a:r>
            <a:r>
              <a:rPr lang="en-US" dirty="0" smtClean="0"/>
              <a:t>signatures </a:t>
            </a:r>
          </a:p>
          <a:p>
            <a:pPr algn="ctr"/>
            <a:r>
              <a:rPr lang="en-US" dirty="0" smtClean="0"/>
              <a:t>seen even in </a:t>
            </a:r>
            <a:r>
              <a:rPr lang="en-US" dirty="0"/>
              <a:t>the smallest </a:t>
            </a:r>
            <a:endParaRPr lang="en-US" dirty="0" smtClean="0"/>
          </a:p>
          <a:p>
            <a:pPr algn="ctr"/>
            <a:r>
              <a:rPr lang="en-US" dirty="0" smtClean="0"/>
              <a:t>systems and at </a:t>
            </a:r>
            <a:r>
              <a:rPr lang="en-US" dirty="0"/>
              <a:t>the lowest </a:t>
            </a:r>
            <a:endParaRPr lang="en-US" dirty="0" smtClean="0"/>
          </a:p>
          <a:p>
            <a:pPr algn="ctr"/>
            <a:r>
              <a:rPr lang="en-US" dirty="0" smtClean="0"/>
              <a:t>RHIC energies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80841" y="6265325"/>
            <a:ext cx="24024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err="1"/>
              <a:t>Phys.Rev</a:t>
            </a:r>
            <a:r>
              <a:rPr lang="en-US" sz="800" b="0" dirty="0"/>
              <a:t>. D94 (2016) no.1, </a:t>
            </a:r>
            <a:r>
              <a:rPr lang="en-US" sz="800" b="0" dirty="0" smtClean="0"/>
              <a:t>014030</a:t>
            </a:r>
          </a:p>
          <a:p>
            <a:r>
              <a:rPr lang="hu-HU" sz="800" b="0" dirty="0" smtClean="0"/>
              <a:t>Phys.Rev.Lett</a:t>
            </a:r>
            <a:r>
              <a:rPr lang="hu-HU" sz="800" b="0" dirty="0"/>
              <a:t>. 115 (2015) no.</a:t>
            </a:r>
            <a:r>
              <a:rPr lang="hu-HU" sz="800" b="0" dirty="0" smtClean="0"/>
              <a:t>25,252301</a:t>
            </a:r>
            <a:endParaRPr lang="hu-HU" sz="800" b="0" dirty="0"/>
          </a:p>
          <a:p>
            <a:r>
              <a:rPr lang="hu-HU" sz="800" b="0" dirty="0" smtClean="0"/>
              <a:t>Phys.Rev</a:t>
            </a:r>
            <a:r>
              <a:rPr lang="hu-HU" sz="800" b="0" dirty="0"/>
              <a:t>. D91 (2015) no.7, </a:t>
            </a:r>
            <a:r>
              <a:rPr lang="hu-HU" sz="800" b="0" dirty="0" smtClean="0"/>
              <a:t>074006</a:t>
            </a:r>
          </a:p>
          <a:p>
            <a:r>
              <a:rPr lang="hu-HU" sz="800" b="0" dirty="0" smtClean="0"/>
              <a:t>Phys.Lett</a:t>
            </a:r>
            <a:r>
              <a:rPr lang="hu-HU" sz="800" b="0" dirty="0"/>
              <a:t>. B743 (2015) 134-137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7578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4980" y="0"/>
            <a:ext cx="9778980" cy="609600"/>
          </a:xfrm>
        </p:spPr>
        <p:txBody>
          <a:bodyPr/>
          <a:lstStyle/>
          <a:p>
            <a:r>
              <a:rPr lang="en-US" dirty="0" smtClean="0"/>
              <a:t>Generalized Parton Distributions (GPD</a:t>
            </a:r>
            <a:r>
              <a:rPr lang="en-US" cap="none" dirty="0" smtClean="0"/>
              <a:t>s)</a:t>
            </a:r>
            <a:endParaRPr lang="en-US" cap="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gpd_cars2-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97"/>
            <a:ext cx="594360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3255" y="3021873"/>
            <a:ext cx="54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or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Seminar Ohio University</a:t>
            </a:r>
            <a:endParaRPr lang="en-US"/>
          </a:p>
        </p:txBody>
      </p:sp>
      <p:pic>
        <p:nvPicPr>
          <p:cNvPr id="6" name="Picture 5" descr="quar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55" y="3771108"/>
            <a:ext cx="6175286" cy="3097935"/>
          </a:xfrm>
          <a:prstGeom prst="rect">
            <a:avLst/>
          </a:prstGeom>
        </p:spPr>
      </p:pic>
      <p:pic>
        <p:nvPicPr>
          <p:cNvPr id="9" name="Picture 8" descr="Gotham_Poli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17" y="819150"/>
            <a:ext cx="903816" cy="784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291666"/>
            <a:ext cx="2976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 is critical</a:t>
            </a:r>
          </a:p>
          <a:p>
            <a:r>
              <a:rPr lang="en-US" dirty="0" err="1" smtClean="0"/>
              <a:t>polarised</a:t>
            </a:r>
            <a:r>
              <a:rPr lang="en-US" dirty="0" smtClean="0"/>
              <a:t> beams are </a:t>
            </a:r>
          </a:p>
          <a:p>
            <a:r>
              <a:rPr lang="en-US" dirty="0" smtClean="0"/>
              <a:t>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239736" y="651557"/>
            <a:ext cx="24663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 smtClean="0">
                <a:latin typeface="Comic Sans MS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W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440914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523346"/>
            <a:ext cx="11146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3" name="Shape 53"/>
          <p:cNvSpPr/>
          <p:nvPr/>
        </p:nvSpPr>
        <p:spPr>
          <a:xfrm>
            <a:off x="1688411" y="2523346"/>
            <a:ext cx="10983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4" name="Shape 54"/>
          <p:cNvSpPr/>
          <p:nvPr/>
        </p:nvSpPr>
        <p:spPr>
          <a:xfrm>
            <a:off x="2142023" y="1507039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42363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58" name="buffer3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3" y="2893709"/>
            <a:ext cx="3538960" cy="250530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162363" y="5395828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Spin-dependent 3D momentum space </a:t>
            </a:r>
          </a:p>
          <a:p>
            <a:pPr lvl="0"/>
            <a:r>
              <a:t>images from semi-inclusive scattering</a:t>
            </a:r>
          </a:p>
        </p:txBody>
      </p:sp>
      <p:sp>
        <p:nvSpPr>
          <p:cNvPr id="60" name="Shape 60"/>
          <p:cNvSpPr/>
          <p:nvPr/>
        </p:nvSpPr>
        <p:spPr>
          <a:xfrm>
            <a:off x="249620" y="2685005"/>
            <a:ext cx="89088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00FF"/>
                </a:solidFill>
                <a:latin typeface="Comic Sans MS"/>
                <a:cs typeface="Comic Sans MS"/>
              </a:rPr>
              <a:t>Quarks</a:t>
            </a:r>
          </a:p>
        </p:txBody>
      </p:sp>
      <p:sp>
        <p:nvSpPr>
          <p:cNvPr id="61" name="Shape 61"/>
          <p:cNvSpPr/>
          <p:nvPr/>
        </p:nvSpPr>
        <p:spPr>
          <a:xfrm>
            <a:off x="5276022" y="1440783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2" name="buffer4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41" y="3192937"/>
            <a:ext cx="3334604" cy="2116118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5049596" y="5369930"/>
            <a:ext cx="393204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dirty="0"/>
              <a:t>Spin-dependent </a:t>
            </a:r>
            <a:r>
              <a:rPr dirty="0" smtClean="0"/>
              <a:t>2+1D coordinate </a:t>
            </a:r>
            <a:r>
              <a:rPr dirty="0"/>
              <a:t>space images from exclusive scattering</a:t>
            </a:r>
          </a:p>
        </p:txBody>
      </p:sp>
      <p:sp>
        <p:nvSpPr>
          <p:cNvPr id="64" name="Shape 64"/>
          <p:cNvSpPr/>
          <p:nvPr/>
        </p:nvSpPr>
        <p:spPr>
          <a:xfrm>
            <a:off x="8001000" y="2685759"/>
            <a:ext cx="89088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Quarks</a:t>
            </a:r>
            <a:endParaRPr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284113" y="1281430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Momentum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716566" y="1281430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Coordinate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2+1 dimensional Imaging of Quarks &amp; Gluons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2469" y="3683021"/>
            <a:ext cx="4244340" cy="2659709"/>
            <a:chOff x="5523394" y="5401735"/>
            <a:chExt cx="4244340" cy="265970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52645" y="3573575"/>
            <a:ext cx="4409807" cy="3253945"/>
            <a:chOff x="4672965" y="3634535"/>
            <a:chExt cx="4409807" cy="325394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/>
            <a:srcRect t="4492" r="74977" b="58882"/>
            <a:stretch/>
          </p:blipFill>
          <p:spPr>
            <a:xfrm>
              <a:off x="4685020" y="363453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/>
            <a:srcRect l="38889" t="4492" r="37037" b="58882"/>
            <a:stretch/>
          </p:blipFill>
          <p:spPr>
            <a:xfrm>
              <a:off x="6137066" y="4186998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539701" y="6519148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x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500000">
              <a:off x="6198401" y="5688997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down quark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/>
            <a:srcRect l="76690" t="4492" b="58882"/>
            <a:stretch/>
          </p:blipFill>
          <p:spPr>
            <a:xfrm>
              <a:off x="7540419" y="5111986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672965" y="5006995"/>
              <a:ext cx="3922395" cy="181017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761575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8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2" grpId="0" animBg="1" advAuto="0"/>
      <p:bldP spid="53" grpId="0" animBg="1" advAuto="0"/>
      <p:bldP spid="54" grpId="0" animBg="1" advAuto="0"/>
      <p:bldP spid="57" grpId="0" animBg="1" advAuto="0"/>
      <p:bldP spid="58" grpId="0" animBg="1" advAuto="0"/>
      <p:bldP spid="58" grpId="1" animBg="1" advAuto="0"/>
      <p:bldP spid="59" grpId="0" animBg="1" advAuto="0"/>
      <p:bldP spid="59" grpId="1" animBg="1" advAuto="0"/>
      <p:bldP spid="60" grpId="0" animBg="1" advAuto="0"/>
      <p:bldP spid="60" grpId="1" animBg="1" advAuto="0"/>
      <p:bldP spid="61" grpId="0" animBg="1" advAuto="0"/>
      <p:bldP spid="62" grpId="0" animBg="1" advAuto="0"/>
      <p:bldP spid="62" grpId="1" animBg="1" advAuto="0"/>
      <p:bldP spid="63" grpId="0" animBg="1" advAuto="0"/>
      <p:bldP spid="63" grpId="1" animBg="1" advAuto="0"/>
      <p:bldP spid="64" grpId="0" animBg="1" advAuto="0"/>
      <p:bldP spid="64" grpId="1" animBg="1" advAuto="0"/>
      <p:bldP spid="65" grpId="0" animBg="1" advAuto="0"/>
      <p:bldP spid="66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mog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2" b="11136"/>
          <a:stretch/>
        </p:blipFill>
        <p:spPr>
          <a:xfrm>
            <a:off x="6160269" y="783167"/>
            <a:ext cx="1978622" cy="206163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193040"/>
            <a:ext cx="9144000" cy="609600"/>
          </a:xfrm>
        </p:spPr>
        <p:txBody>
          <a:bodyPr/>
          <a:lstStyle/>
          <a:p>
            <a:r>
              <a:rPr lang="en-US" sz="2400" dirty="0"/>
              <a:t>What </a:t>
            </a:r>
            <a:r>
              <a:rPr lang="en-US" sz="2400" dirty="0" smtClean="0"/>
              <a:t>does </a:t>
            </a:r>
            <a:r>
              <a:rPr lang="en-US" sz="2400" dirty="0"/>
              <a:t>a proton look like with increasing energy?</a:t>
            </a:r>
            <a:r>
              <a:rPr lang="en-US" sz="2400" dirty="0">
                <a:cs typeface="Arial" panose="020B0604020202020204" pitchFamily="34" charset="0"/>
              </a:rPr>
              <a:t/>
            </a:r>
            <a:br>
              <a:rPr lang="en-US" sz="2400" dirty="0">
                <a:cs typeface="Arial" panose="020B0604020202020204" pitchFamily="34" charset="0"/>
              </a:rPr>
            </a:b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82333" y="220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48267"/>
            <a:ext cx="597182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One</a:t>
            </a:r>
            <a:r>
              <a:rPr lang="en-US" dirty="0" smtClean="0"/>
              <a:t> of several possible scenarios: a pion cloud model</a:t>
            </a:r>
          </a:p>
          <a:p>
            <a:endParaRPr lang="en-US" sz="1400" dirty="0"/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core in the proton gets increasingly surrounded </a:t>
            </a:r>
          </a:p>
          <a:p>
            <a:r>
              <a:rPr lang="en-US" dirty="0" smtClean="0"/>
              <a:t>by a meson cloud with decreasing x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large impact on gluon and sea-quark observables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266" y="2446864"/>
            <a:ext cx="9135547" cy="2985433"/>
            <a:chOff x="6866" y="3462864"/>
            <a:chExt cx="9135547" cy="2985433"/>
          </a:xfrm>
        </p:grpSpPr>
        <p:sp>
          <p:nvSpPr>
            <p:cNvPr id="7" name="TextBox 6"/>
            <p:cNvSpPr txBox="1"/>
            <p:nvPr/>
          </p:nvSpPr>
          <p:spPr>
            <a:xfrm>
              <a:off x="6866" y="3462864"/>
              <a:ext cx="9135547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dirty="0">
                  <a:cs typeface="Times New Roman"/>
                </a:rPr>
                <a:t> </a:t>
              </a:r>
              <a:r>
                <a:rPr lang="en-US" b="1" dirty="0" smtClean="0">
                  <a:solidFill>
                    <a:srgbClr val="0000FF"/>
                  </a:solidFill>
                  <a:cs typeface="Times New Roman"/>
                </a:rPr>
                <a:t>What would we see: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dirty="0" smtClean="0">
                  <a:cs typeface="Times New Roman"/>
                </a:rPr>
                <a:t>     pairs </a:t>
              </a:r>
              <a:r>
                <a:rPr lang="en-US" dirty="0">
                  <a:cs typeface="Times New Roman"/>
                </a:rPr>
                <a:t>(sea quarks) </a:t>
              </a:r>
              <a:r>
                <a:rPr lang="en-US" dirty="0" smtClean="0">
                  <a:cs typeface="Times New Roman"/>
                  <a:sym typeface="Wingdings"/>
                </a:rPr>
                <a:t>generated </a:t>
              </a:r>
              <a:r>
                <a:rPr lang="en-US" dirty="0" smtClean="0">
                  <a:cs typeface="Times New Roman"/>
                </a:rPr>
                <a:t>at </a:t>
              </a:r>
              <a:r>
                <a:rPr lang="en-US" dirty="0">
                  <a:cs typeface="Times New Roman"/>
                </a:rPr>
                <a:t>small(</a:t>
              </a:r>
              <a:r>
                <a:rPr lang="en-US" dirty="0" err="1">
                  <a:cs typeface="Times New Roman"/>
                </a:rPr>
                <a:t>ish</a:t>
              </a:r>
              <a:r>
                <a:rPr lang="en-US" dirty="0">
                  <a:cs typeface="Times New Roman"/>
                </a:rPr>
                <a:t>)-x are predicted to be </a:t>
              </a:r>
              <a:r>
                <a:rPr lang="en-US" dirty="0" err="1">
                  <a:cs typeface="Times New Roman"/>
                </a:rPr>
                <a:t>unpolarized</a:t>
              </a:r>
              <a:endParaRPr lang="en-US" dirty="0">
                <a:cs typeface="Times New Roman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dirty="0" smtClean="0">
                  <a:cs typeface="Times New Roman"/>
                  <a:sym typeface="Wingdings"/>
                </a:rPr>
                <a:t>gluons generated </a:t>
              </a:r>
              <a:r>
                <a:rPr lang="en-US" dirty="0">
                  <a:cs typeface="Times New Roman"/>
                  <a:sym typeface="Wingdings"/>
                </a:rPr>
                <a:t>from </a:t>
              </a:r>
              <a:r>
                <a:rPr lang="en-US" dirty="0">
                  <a:cs typeface="Times New Roman"/>
                </a:rPr>
                <a:t>sea quarks </a:t>
              </a:r>
              <a:r>
                <a:rPr lang="en-US" dirty="0" smtClean="0">
                  <a:cs typeface="Times New Roman"/>
                </a:rPr>
                <a:t>are </a:t>
              </a:r>
              <a:r>
                <a:rPr lang="en-US" dirty="0" err="1" smtClean="0">
                  <a:cs typeface="Times New Roman"/>
                  <a:sym typeface="Wingdings"/>
                </a:rPr>
                <a:t>unpolarized</a:t>
              </a:r>
              <a:r>
                <a:rPr lang="en-US" dirty="0" smtClean="0">
                  <a:cs typeface="Times New Roman"/>
                  <a:sym typeface="Wingdings"/>
                </a:rPr>
                <a:t> </a:t>
              </a:r>
            </a:p>
            <a:p>
              <a:pPr marL="285750" indent="-285750">
                <a:buClr>
                  <a:srgbClr val="0000FF"/>
                </a:buClr>
                <a:buFont typeface="Wingdings" charset="0"/>
                <a:buChar char="à"/>
              </a:pPr>
              <a:r>
                <a:rPr lang="en-US" dirty="0" smtClean="0">
                  <a:solidFill>
                    <a:srgbClr val="0000FF"/>
                  </a:solidFill>
                  <a:cs typeface="Times New Roman"/>
                  <a:sym typeface="Wingdings"/>
                </a:rPr>
                <a:t>needed: 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dirty="0" smtClean="0">
                  <a:cs typeface="Times New Roman"/>
                  <a:sym typeface="Wingdings"/>
                </a:rPr>
                <a:t>high </a:t>
              </a:r>
              <a:r>
                <a:rPr lang="en-US" dirty="0">
                  <a:cs typeface="Times New Roman"/>
                  <a:sym typeface="Wingdings"/>
                </a:rPr>
                <a:t>precision measurement of </a:t>
              </a:r>
              <a:r>
                <a:rPr lang="en-US" dirty="0" smtClean="0">
                  <a:cs typeface="Times New Roman"/>
                  <a:sym typeface="Wingdings"/>
                </a:rPr>
                <a:t>flavor </a:t>
              </a:r>
              <a:r>
                <a:rPr lang="en-US" dirty="0">
                  <a:cs typeface="Times New Roman"/>
                  <a:sym typeface="Wingdings"/>
                </a:rPr>
                <a:t>separated polarized quark </a:t>
              </a:r>
              <a:r>
                <a:rPr lang="en-US">
                  <a:cs typeface="Times New Roman"/>
                  <a:sym typeface="Wingdings"/>
                </a:rPr>
                <a:t>and </a:t>
              </a:r>
              <a:r>
                <a:rPr lang="en-US" smtClean="0">
                  <a:cs typeface="Times New Roman"/>
                  <a:sym typeface="Wingdings"/>
                </a:rPr>
                <a:t>gluon distributions </a:t>
              </a:r>
              <a:r>
                <a:rPr lang="en-US" dirty="0">
                  <a:cs typeface="Times New Roman"/>
                  <a:sym typeface="Wingdings"/>
                </a:rPr>
                <a:t>as </a:t>
              </a:r>
              <a:r>
                <a:rPr lang="en-US" dirty="0" smtClean="0">
                  <a:cs typeface="Times New Roman"/>
                  <a:sym typeface="Wingdings"/>
                </a:rPr>
                <a:t>functions </a:t>
              </a:r>
              <a:r>
                <a:rPr lang="en-US" dirty="0">
                  <a:cs typeface="Times New Roman"/>
                  <a:sym typeface="Wingdings"/>
                </a:rPr>
                <a:t>of </a:t>
              </a:r>
              <a:r>
                <a:rPr lang="en-US" dirty="0" smtClean="0">
                  <a:cs typeface="Times New Roman"/>
                  <a:sym typeface="Wingdings"/>
                </a:rPr>
                <a:t>x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dirty="0" smtClean="0">
                  <a:cs typeface="Times New Roman"/>
                  <a:sym typeface="Wingdings"/>
                </a:rPr>
                <a:t>high precision spatial imaging: </a:t>
              </a:r>
              <a:r>
                <a:rPr lang="en-US" dirty="0" smtClean="0">
                  <a:solidFill>
                    <a:srgbClr val="0000FF"/>
                  </a:solidFill>
                </a:rPr>
                <a:t>Gluon </a:t>
              </a:r>
              <a:r>
                <a:rPr lang="en-US" dirty="0">
                  <a:solidFill>
                    <a:srgbClr val="0000FF"/>
                  </a:solidFill>
                </a:rPr>
                <a:t>radius ~ </a:t>
              </a:r>
              <a:r>
                <a:rPr lang="en-US" dirty="0" smtClean="0">
                  <a:solidFill>
                    <a:srgbClr val="0000FF"/>
                  </a:solidFill>
                </a:rPr>
                <a:t>sea-quark radius </a:t>
              </a:r>
            </a:p>
            <a:p>
              <a:pPr lvl="1">
                <a:buClr>
                  <a:srgbClr val="0000FF"/>
                </a:buClr>
              </a:pPr>
              <a:endParaRPr lang="en-US" sz="800" dirty="0">
                <a:solidFill>
                  <a:srgbClr val="0000FF"/>
                </a:solidFill>
              </a:endParaRPr>
            </a:p>
            <a:p>
              <a:pPr>
                <a:buClr>
                  <a:srgbClr val="0000FF"/>
                </a:buClr>
              </a:pPr>
              <a:r>
                <a:rPr lang="en-US" b="1" dirty="0" smtClean="0">
                  <a:solidFill>
                    <a:srgbClr val="0000FF"/>
                  </a:solidFill>
                  <a:cs typeface="Times New Roman"/>
                  <a:sym typeface="Wingdings"/>
                </a:rPr>
                <a:t>What happens in the gluon dominated small-x regime?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dirty="0" smtClean="0">
                  <a:cs typeface="Times New Roman"/>
                  <a:sym typeface="Wingdings"/>
                </a:rPr>
                <a:t>possible scenario: lumpy glue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4918035"/>
                </p:ext>
              </p:extLst>
            </p:nvPr>
          </p:nvGraphicFramePr>
          <p:xfrm>
            <a:off x="464503" y="3818255"/>
            <a:ext cx="3048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8" name="Equation" r:id="rId5" imgW="304800" imgH="266700" progId="Equation.DSMT4">
                    <p:embed/>
                  </p:oleObj>
                </mc:Choice>
                <mc:Fallback>
                  <p:oleObj name="Equation" r:id="rId5" imgW="3048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4503" y="3818255"/>
                          <a:ext cx="3048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Curved Right Arrow 8"/>
          <p:cNvSpPr/>
          <p:nvPr/>
        </p:nvSpPr>
        <p:spPr bwMode="auto">
          <a:xfrm>
            <a:off x="718086" y="5914359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4943" y="6051334"/>
            <a:ext cx="630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EIC explores the dynamical spatial structure of hadrons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" name="Picture 11" descr="wVdagVLH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1" t="10070" r="15138" b="33403"/>
          <a:stretch/>
        </p:blipFill>
        <p:spPr>
          <a:xfrm>
            <a:off x="7147560" y="4345941"/>
            <a:ext cx="1609679" cy="1641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9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GPD Primer</a:t>
            </a:r>
            <a:endParaRPr lang="en-US" dirty="0"/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B7AF-2393-2140-8C81-CE544D5462B6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12478" y="2755571"/>
            <a:ext cx="353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How are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GPDs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characterized?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46086" y="3014866"/>
            <a:ext cx="3027363" cy="1497013"/>
            <a:chOff x="1435" y="845"/>
            <a:chExt cx="1907" cy="943"/>
          </a:xfrm>
        </p:grpSpPr>
        <p:sp>
          <p:nvSpPr>
            <p:cNvPr id="611333" name="Text Box 5"/>
            <p:cNvSpPr txBox="1">
              <a:spLocks noChangeArrowheads="1"/>
            </p:cNvSpPr>
            <p:nvPr/>
          </p:nvSpPr>
          <p:spPr bwMode="auto">
            <a:xfrm>
              <a:off x="1435" y="845"/>
              <a:ext cx="19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unpolarized</a:t>
              </a: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</a:t>
              </a:r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    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polarized</a:t>
              </a:r>
            </a:p>
          </p:txBody>
        </p:sp>
        <p:graphicFrame>
          <p:nvGraphicFramePr>
            <p:cNvPr id="65545" name="Object 9"/>
            <p:cNvGraphicFramePr>
              <a:graphicFrameLocks noChangeAspect="1"/>
            </p:cNvGraphicFramePr>
            <p:nvPr/>
          </p:nvGraphicFramePr>
          <p:xfrm>
            <a:off x="1487" y="1096"/>
            <a:ext cx="80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1" name="Equation" r:id="rId3" imgW="1282700" imgH="457200" progId="Equation.DSMT4">
                    <p:embed/>
                  </p:oleObj>
                </mc:Choice>
                <mc:Fallback>
                  <p:oleObj name="Equation" r:id="rId3" imgW="12827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7" y="1096"/>
                          <a:ext cx="808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2818487"/>
                </p:ext>
              </p:extLst>
            </p:nvPr>
          </p:nvGraphicFramePr>
          <p:xfrm>
            <a:off x="2427" y="1096"/>
            <a:ext cx="816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2" name="Equation" r:id="rId5" imgW="1295400" imgH="469900" progId="Equation.DSMT4">
                    <p:embed/>
                  </p:oleObj>
                </mc:Choice>
                <mc:Fallback>
                  <p:oleObj name="Equation" r:id="rId5" imgW="12954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7" y="1096"/>
                          <a:ext cx="816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7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1377661"/>
                </p:ext>
              </p:extLst>
            </p:nvPr>
          </p:nvGraphicFramePr>
          <p:xfrm>
            <a:off x="2422" y="1466"/>
            <a:ext cx="79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3" name="Equation" r:id="rId7" imgW="1257300" imgH="469900" progId="Equation.DSMT4">
                    <p:embed/>
                  </p:oleObj>
                </mc:Choice>
                <mc:Fallback>
                  <p:oleObj name="Equation" r:id="rId7" imgW="12573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2" y="1466"/>
                          <a:ext cx="792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8" name="Object 12"/>
            <p:cNvGraphicFramePr>
              <a:graphicFrameLocks noChangeAspect="1"/>
            </p:cNvGraphicFramePr>
            <p:nvPr/>
          </p:nvGraphicFramePr>
          <p:xfrm>
            <a:off x="1487" y="1500"/>
            <a:ext cx="7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4" name="Equation" r:id="rId9" imgW="1244600" imgH="457200" progId="Equation.DSMT4">
                    <p:embed/>
                  </p:oleObj>
                </mc:Choice>
                <mc:Fallback>
                  <p:oleObj name="Equation" r:id="rId9" imgW="12446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7" y="1500"/>
                          <a:ext cx="7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1338" name="Text Box 10"/>
          <p:cNvSpPr txBox="1">
            <a:spLocks noChangeArrowheads="1"/>
          </p:cNvSpPr>
          <p:nvPr/>
        </p:nvSpPr>
        <p:spPr bwMode="auto">
          <a:xfrm>
            <a:off x="5143274" y="3235531"/>
            <a:ext cx="3023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conserve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998439"/>
              </p:ext>
            </p:extLst>
          </p:nvPr>
        </p:nvGraphicFramePr>
        <p:xfrm>
          <a:off x="5109104" y="3492486"/>
          <a:ext cx="3619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45" name="Equation" r:id="rId11" imgW="3619500" imgH="406400" progId="Equation.DSMT4">
                  <p:embed/>
                </p:oleObj>
              </mc:Choice>
              <mc:Fallback>
                <p:oleObj name="Equation" r:id="rId11" imgW="36195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9104" y="3492486"/>
                        <a:ext cx="36195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5124637" y="3935617"/>
            <a:ext cx="2587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flip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not accessible in DIS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515039" y="4530394"/>
            <a:ext cx="8376533" cy="2333938"/>
            <a:chOff x="242888" y="3042713"/>
            <a:chExt cx="8377237" cy="2334214"/>
          </a:xfrm>
        </p:grpSpPr>
        <p:sp>
          <p:nvSpPr>
            <p:cNvPr id="611342" name="Text Box 14"/>
            <p:cNvSpPr txBox="1">
              <a:spLocks noChangeArrowheads="1"/>
            </p:cNvSpPr>
            <p:nvPr/>
          </p:nvSpPr>
          <p:spPr bwMode="auto">
            <a:xfrm>
              <a:off x="730964" y="4777000"/>
              <a:ext cx="80994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</a:t>
              </a: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</a:t>
              </a:r>
            </a:p>
          </p:txBody>
        </p:sp>
        <p:pic>
          <p:nvPicPr>
            <p:cNvPr id="65558" name="Picture 16" descr="gnom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42888" y="3392488"/>
              <a:ext cx="170180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1345" name="Text Box 17"/>
            <p:cNvSpPr txBox="1">
              <a:spLocks noChangeArrowheads="1"/>
            </p:cNvSpPr>
            <p:nvPr/>
          </p:nvSpPr>
          <p:spPr bwMode="auto">
            <a:xfrm>
              <a:off x="1015150" y="3042713"/>
              <a:ext cx="7267256" cy="64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quantum numbers of final state           select different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GPDs	</a:t>
              </a:r>
              <a:endPara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endParaRPr>
            </a:p>
          </p:txBody>
        </p:sp>
        <p:pic>
          <p:nvPicPr>
            <p:cNvPr id="65561" name="Picture 19" descr="gnom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56000" y="3367088"/>
              <a:ext cx="172720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563" name="Picture 21" descr="gnom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42125" y="3365500"/>
              <a:ext cx="1778000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564" name="Line 22"/>
            <p:cNvSpPr>
              <a:spLocks noChangeShapeType="1"/>
            </p:cNvSpPr>
            <p:nvPr/>
          </p:nvSpPr>
          <p:spPr bwMode="auto">
            <a:xfrm>
              <a:off x="4875213" y="3254383"/>
              <a:ext cx="53975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553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8973687"/>
                </p:ext>
              </p:extLst>
            </p:nvPr>
          </p:nvGraphicFramePr>
          <p:xfrm>
            <a:off x="4028705" y="5021285"/>
            <a:ext cx="774765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6" name="Equation" r:id="rId16" imgW="774700" imgH="355600" progId="Equation.DSMT4">
                    <p:embed/>
                  </p:oleObj>
                </mc:Choice>
                <mc:Fallback>
                  <p:oleObj name="Equation" r:id="rId16" imgW="7747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8705" y="5021285"/>
                          <a:ext cx="774765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2" name="Text Box 24"/>
            <p:cNvSpPr txBox="1">
              <a:spLocks noChangeArrowheads="1"/>
            </p:cNvSpPr>
            <p:nvPr/>
          </p:nvSpPr>
          <p:spPr bwMode="auto">
            <a:xfrm>
              <a:off x="3069548" y="4724606"/>
              <a:ext cx="2695245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pseudo-</a:t>
              </a:r>
              <a:r>
                <a:rPr lang="en-US" sz="1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scaler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mesons</a:t>
              </a:r>
            </a:p>
          </p:txBody>
        </p:sp>
        <p:graphicFrame>
          <p:nvGraphicFramePr>
            <p:cNvPr id="65540" name="Object 4"/>
            <p:cNvGraphicFramePr>
              <a:graphicFrameLocks noChangeAspect="1"/>
            </p:cNvGraphicFramePr>
            <p:nvPr/>
          </p:nvGraphicFramePr>
          <p:xfrm>
            <a:off x="7348220" y="4984987"/>
            <a:ext cx="787466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7" name="Equation" r:id="rId18" imgW="787400" imgH="355600" progId="Equation.DSMT4">
                    <p:embed/>
                  </p:oleObj>
                </mc:Choice>
                <mc:Fallback>
                  <p:oleObj name="Equation" r:id="rId18" imgW="7874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8220" y="4984987"/>
                          <a:ext cx="787466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4" name="Text Box 26"/>
            <p:cNvSpPr txBox="1">
              <a:spLocks noChangeArrowheads="1"/>
            </p:cNvSpPr>
            <p:nvPr/>
          </p:nvSpPr>
          <p:spPr bwMode="auto">
            <a:xfrm>
              <a:off x="6851290" y="4713493"/>
              <a:ext cx="1761192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vector mesons</a:t>
              </a:r>
            </a:p>
          </p:txBody>
        </p:sp>
        <p:graphicFrame>
          <p:nvGraphicFramePr>
            <p:cNvPr id="6554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7914153"/>
                </p:ext>
              </p:extLst>
            </p:nvPr>
          </p:nvGraphicFramePr>
          <p:xfrm>
            <a:off x="1747049" y="5059609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8" name="Equation" r:id="rId20" imgW="330200" imgH="304800" progId="Equation.DSMT4">
                    <p:embed/>
                  </p:oleObj>
                </mc:Choice>
                <mc:Fallback>
                  <p:oleObj name="Equation" r:id="rId20" imgW="3302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7049" y="5059609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9368448"/>
                </p:ext>
              </p:extLst>
            </p:nvPr>
          </p:nvGraphicFramePr>
          <p:xfrm>
            <a:off x="1235831" y="5056433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49" name="Equation" r:id="rId22" imgW="368300" imgH="304800" progId="Equation.DSMT4">
                    <p:embed/>
                  </p:oleObj>
                </mc:Choice>
                <mc:Fallback>
                  <p:oleObj name="Equation" r:id="rId22" imgW="3683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5831" y="5056433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3" name="Object 7"/>
            <p:cNvGraphicFramePr>
              <a:graphicFrameLocks noChangeAspect="1"/>
            </p:cNvGraphicFramePr>
            <p:nvPr/>
          </p:nvGraphicFramePr>
          <p:xfrm>
            <a:off x="745825" y="5054845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50" name="Equation" r:id="rId24" imgW="330200" imgH="304800" progId="Equation.DSMT4">
                    <p:embed/>
                  </p:oleObj>
                </mc:Choice>
                <mc:Fallback>
                  <p:oleObj name="Equation" r:id="rId24" imgW="3302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825" y="5054845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4" name="Object 8"/>
            <p:cNvGraphicFramePr>
              <a:graphicFrameLocks noChangeAspect="1"/>
            </p:cNvGraphicFramePr>
            <p:nvPr/>
          </p:nvGraphicFramePr>
          <p:xfrm>
            <a:off x="297540" y="5059609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551" name="Equation" r:id="rId26" imgW="368300" imgH="304800" progId="Equation.DSMT4">
                    <p:embed/>
                  </p:oleObj>
                </mc:Choice>
                <mc:Fallback>
                  <p:oleObj name="Equation" r:id="rId26" imgW="3683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540" y="5059609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TextBox 33"/>
          <p:cNvSpPr txBox="1"/>
          <p:nvPr/>
        </p:nvSpPr>
        <p:spPr>
          <a:xfrm>
            <a:off x="27519" y="480428"/>
            <a:ext cx="8374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Generalized Parton Distribution Functions: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the </a:t>
            </a:r>
            <a:r>
              <a:rPr lang="en-US" dirty="0" smtClean="0"/>
              <a:t>way to </a:t>
            </a:r>
            <a:r>
              <a:rPr lang="en-US" dirty="0" smtClean="0"/>
              <a:t>2d spatial imaging </a:t>
            </a:r>
            <a:r>
              <a:rPr lang="en-US" dirty="0" smtClean="0"/>
              <a:t>of the proton </a:t>
            </a:r>
            <a:r>
              <a:rPr lang="en-US" dirty="0" smtClean="0"/>
              <a:t>as </a:t>
            </a:r>
            <a:r>
              <a:rPr lang="en-US" dirty="0" err="1" smtClean="0"/>
              <a:t>fct</a:t>
            </a:r>
            <a:r>
              <a:rPr lang="en-US" dirty="0" smtClean="0"/>
              <a:t>. of x and Q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access </a:t>
            </a:r>
            <a:r>
              <a:rPr lang="en-US" dirty="0" smtClean="0"/>
              <a:t>the orbital angular momentum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q</a:t>
            </a:r>
            <a:endParaRPr lang="en-US" i="1" baseline="-250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6085" y="1451671"/>
            <a:ext cx="7490459" cy="1143358"/>
            <a:chOff x="-1903545" y="3491444"/>
            <a:chExt cx="7490459" cy="1143358"/>
          </a:xfrm>
        </p:grpSpPr>
        <p:grpSp>
          <p:nvGrpSpPr>
            <p:cNvPr id="41" name="Group 25"/>
            <p:cNvGrpSpPr/>
            <p:nvPr/>
          </p:nvGrpSpPr>
          <p:grpSpPr>
            <a:xfrm>
              <a:off x="-1903545" y="3491444"/>
              <a:ext cx="7490459" cy="1143358"/>
              <a:chOff x="-3524912" y="4405844"/>
              <a:chExt cx="7490459" cy="1143358"/>
            </a:xfrm>
          </p:grpSpPr>
          <p:sp>
            <p:nvSpPr>
              <p:cNvPr id="43" name="Rectangle 10"/>
              <p:cNvSpPr>
                <a:spLocks noChangeArrowheads="1"/>
              </p:cNvSpPr>
              <p:nvPr/>
            </p:nvSpPr>
            <p:spPr bwMode="auto">
              <a:xfrm>
                <a:off x="-3524912" y="4405844"/>
                <a:ext cx="7490459" cy="11433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44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3685175"/>
                  </p:ext>
                </p:extLst>
              </p:nvPr>
            </p:nvGraphicFramePr>
            <p:xfrm>
              <a:off x="239563" y="4721584"/>
              <a:ext cx="3632200" cy="661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552" name="Equation" r:id="rId28" imgW="4318000" imgH="787400" progId="Equation.DSMT4">
                      <p:embed/>
                    </p:oleObj>
                  </mc:Choice>
                  <mc:Fallback>
                    <p:oleObj name="Equation" r:id="rId28" imgW="43180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9563" y="4721584"/>
                            <a:ext cx="3632200" cy="66198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5093895"/>
                  </p:ext>
                </p:extLst>
              </p:nvPr>
            </p:nvGraphicFramePr>
            <p:xfrm>
              <a:off x="-3291022" y="4717352"/>
              <a:ext cx="3267075" cy="747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553" name="Equation" r:id="rId30" imgW="3886200" imgH="889000" progId="Equation.DSMT4">
                      <p:embed/>
                    </p:oleObj>
                  </mc:Choice>
                  <mc:Fallback>
                    <p:oleObj name="Equation" r:id="rId30" imgW="3886200" imgH="889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3291022" y="4717352"/>
                            <a:ext cx="3267075" cy="747713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2" name="TextBox 41"/>
            <p:cNvSpPr txBox="1"/>
            <p:nvPr/>
          </p:nvSpPr>
          <p:spPr>
            <a:xfrm>
              <a:off x="-1829998" y="3553693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</p:grpSp>
      <p:sp>
        <p:nvSpPr>
          <p:cNvPr id="49" name="Oval 48"/>
          <p:cNvSpPr/>
          <p:nvPr/>
        </p:nvSpPr>
        <p:spPr bwMode="auto">
          <a:xfrm>
            <a:off x="7159943" y="1877273"/>
            <a:ext cx="584094" cy="484605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7274136" y="2350025"/>
            <a:ext cx="176265" cy="44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3786081" y="2615350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1" grpId="0"/>
      <p:bldP spid="611338" grpId="0"/>
      <p:bldP spid="6113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535894" y="2574423"/>
            <a:ext cx="4280134" cy="4050751"/>
            <a:chOff x="4250147" y="709083"/>
            <a:chExt cx="4280134" cy="4050751"/>
          </a:xfrm>
        </p:grpSpPr>
        <p:pic>
          <p:nvPicPr>
            <p:cNvPr id="88" name="Picture 87" descr="plot-X20x250.pdf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6" t="31483" r="1583" b="31944"/>
            <a:stretch/>
          </p:blipFill>
          <p:spPr>
            <a:xfrm>
              <a:off x="4646083" y="709083"/>
              <a:ext cx="3884198" cy="4046525"/>
            </a:xfrm>
            <a:prstGeom prst="rect">
              <a:avLst/>
            </a:prstGeom>
          </p:spPr>
        </p:pic>
        <p:pic>
          <p:nvPicPr>
            <p:cNvPr id="89" name="Picture 88" descr="plot-X20x250.pdf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" t="31483" r="91774" b="31944"/>
            <a:stretch/>
          </p:blipFill>
          <p:spPr>
            <a:xfrm>
              <a:off x="4250147" y="713309"/>
              <a:ext cx="501767" cy="4046525"/>
            </a:xfrm>
            <a:prstGeom prst="rect">
              <a:avLst/>
            </a:prstGeom>
          </p:spPr>
        </p:pic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50331"/>
          </a:xfrm>
        </p:spPr>
        <p:txBody>
          <a:bodyPr/>
          <a:lstStyle/>
          <a:p>
            <a:r>
              <a:rPr lang="en-US" sz="2400" dirty="0" smtClean="0"/>
              <a:t>Deeply Virtual Compton Scattering at </a:t>
            </a:r>
            <a:r>
              <a:rPr lang="en-US" sz="2400" cap="none" dirty="0" smtClean="0"/>
              <a:t>EIC</a:t>
            </a:r>
            <a:endParaRPr lang="en-US" sz="2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1DF0F-645F-AF4A-9BBB-E3E763818CCA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grpSp>
        <p:nvGrpSpPr>
          <p:cNvPr id="81" name="Group 80"/>
          <p:cNvGrpSpPr/>
          <p:nvPr/>
        </p:nvGrpSpPr>
        <p:grpSpPr>
          <a:xfrm>
            <a:off x="5528739" y="298461"/>
            <a:ext cx="3640662" cy="1661587"/>
            <a:chOff x="4775200" y="609052"/>
            <a:chExt cx="4343097" cy="2332152"/>
          </a:xfrm>
        </p:grpSpPr>
        <p:grpSp>
          <p:nvGrpSpPr>
            <p:cNvPr id="24" name="Group 23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0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2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6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3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4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5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6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8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9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0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2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63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65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7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69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1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8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5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7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9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0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79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5784273" y="2275218"/>
            <a:ext cx="265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omic Sans MS"/>
                <a:cs typeface="Comic Sans MS"/>
              </a:rPr>
              <a:t>D. Mueller</a:t>
            </a:r>
            <a:r>
              <a:rPr lang="en-US" sz="1000" b="1" dirty="0">
                <a:latin typeface="Comic Sans MS"/>
                <a:cs typeface="Comic Sans MS"/>
              </a:rPr>
              <a:t>, K. </a:t>
            </a:r>
            <a:r>
              <a:rPr lang="en-US" sz="1000" b="1" dirty="0" err="1" smtClean="0">
                <a:latin typeface="Comic Sans MS"/>
                <a:cs typeface="Comic Sans MS"/>
              </a:rPr>
              <a:t>KumerickiS</a:t>
            </a:r>
            <a:r>
              <a:rPr lang="en-US" sz="1000" b="1" dirty="0" smtClean="0">
                <a:latin typeface="Comic Sans MS"/>
                <a:cs typeface="Comic Sans MS"/>
              </a:rPr>
              <a:t>. Fazio, and ECA   </a:t>
            </a:r>
            <a:r>
              <a:rPr lang="en-US" sz="1000" u="sng" dirty="0" smtClean="0">
                <a:hlinkClick r:id="rId3"/>
              </a:rPr>
              <a:t>arXiv</a:t>
            </a:r>
            <a:r>
              <a:rPr lang="en-US" sz="1000" u="sng" dirty="0">
                <a:hlinkClick r:id="rId3"/>
              </a:rPr>
              <a:t>:1304.0077</a:t>
            </a:r>
            <a:endParaRPr lang="en-US" sz="1000" b="1" dirty="0"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697304" y="2785872"/>
            <a:ext cx="1818218" cy="3468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4339346" y="4043556"/>
            <a:ext cx="1252690" cy="729533"/>
            <a:chOff x="6324599" y="2032718"/>
            <a:chExt cx="1252690" cy="729533"/>
          </a:xfrm>
        </p:grpSpPr>
        <p:sp>
          <p:nvSpPr>
            <p:cNvPr id="99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"/>
          <a:stretch/>
        </p:blipFill>
        <p:spPr>
          <a:xfrm>
            <a:off x="0" y="3139548"/>
            <a:ext cx="4393365" cy="293336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0" y="2677583"/>
            <a:ext cx="4280134" cy="4050751"/>
            <a:chOff x="4250147" y="709083"/>
            <a:chExt cx="4280134" cy="4050751"/>
          </a:xfrm>
        </p:grpSpPr>
        <p:pic>
          <p:nvPicPr>
            <p:cNvPr id="84" name="Picture 83" descr="plot-X20x250.pdf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6" t="31483" r="1583" b="31944"/>
            <a:stretch/>
          </p:blipFill>
          <p:spPr>
            <a:xfrm>
              <a:off x="4646083" y="709083"/>
              <a:ext cx="3884198" cy="4046525"/>
            </a:xfrm>
            <a:prstGeom prst="rect">
              <a:avLst/>
            </a:prstGeom>
          </p:spPr>
        </p:pic>
        <p:pic>
          <p:nvPicPr>
            <p:cNvPr id="85" name="Picture 84" descr="plot-X20x250.pdf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" t="31483" r="91774" b="31944"/>
            <a:stretch/>
          </p:blipFill>
          <p:spPr>
            <a:xfrm>
              <a:off x="4250147" y="713309"/>
              <a:ext cx="501767" cy="4046525"/>
            </a:xfrm>
            <a:prstGeom prst="rect">
              <a:avLst/>
            </a:prstGeom>
          </p:spPr>
        </p:pic>
      </p:grpSp>
      <p:sp>
        <p:nvSpPr>
          <p:cNvPr id="82" name="TextBox 81"/>
          <p:cNvSpPr txBox="1"/>
          <p:nvPr/>
        </p:nvSpPr>
        <p:spPr>
          <a:xfrm>
            <a:off x="0" y="515541"/>
            <a:ext cx="6331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Golden Channel: </a:t>
            </a:r>
            <a:r>
              <a:rPr lang="en-US" dirty="0" smtClean="0">
                <a:latin typeface="Comic Sans MS"/>
                <a:cs typeface="Comic Sans MS"/>
              </a:rPr>
              <a:t>Deeply Virtual Compton scattering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Observable: </a:t>
            </a:r>
            <a:r>
              <a:rPr lang="en-US" dirty="0" smtClean="0">
                <a:latin typeface="Comic Sans MS"/>
                <a:cs typeface="Comic Sans MS"/>
              </a:rPr>
              <a:t>cross section as function of x,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and </a:t>
            </a:r>
            <a:r>
              <a:rPr lang="en-US" dirty="0" smtClean="0">
                <a:latin typeface="Comic Sans MS"/>
                <a:cs typeface="Comic Sans MS"/>
              </a:rPr>
              <a:t>t</a:t>
            </a:r>
          </a:p>
          <a:p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           </a:t>
            </a: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UT</a:t>
            </a:r>
            <a:r>
              <a:rPr lang="en-US" dirty="0">
                <a:latin typeface="Comic Sans MS"/>
                <a:cs typeface="Comic Sans MS"/>
              </a:rPr>
              <a:t>, A</a:t>
            </a:r>
            <a:r>
              <a:rPr lang="en-US" baseline="-25000" dirty="0">
                <a:latin typeface="Comic Sans MS"/>
                <a:cs typeface="Comic Sans MS"/>
              </a:rPr>
              <a:t>LU</a:t>
            </a:r>
            <a:r>
              <a:rPr lang="en-US" dirty="0">
                <a:latin typeface="Comic Sans MS"/>
                <a:cs typeface="Comic Sans MS"/>
              </a:rPr>
              <a:t>, A</a:t>
            </a:r>
            <a:r>
              <a:rPr lang="en-US" baseline="-25000" dirty="0">
                <a:latin typeface="Comic Sans MS"/>
                <a:cs typeface="Comic Sans MS"/>
              </a:rPr>
              <a:t>UL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C </a:t>
            </a:r>
            <a:r>
              <a:rPr lang="en-US" dirty="0">
                <a:latin typeface="Comic Sans MS"/>
                <a:cs typeface="Comic Sans MS"/>
              </a:rPr>
              <a:t>as </a:t>
            </a:r>
            <a:r>
              <a:rPr lang="en-US" dirty="0" err="1" smtClean="0">
                <a:latin typeface="Comic Sans MS"/>
                <a:cs typeface="Comic Sans MS"/>
              </a:rPr>
              <a:t>fct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  <a:r>
              <a:rPr lang="en-US" dirty="0">
                <a:latin typeface="Comic Sans MS"/>
                <a:cs typeface="Comic Sans MS"/>
              </a:rPr>
              <a:t>of x, 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and t</a:t>
            </a:r>
          </a:p>
          <a:p>
            <a:endParaRPr lang="en-US" dirty="0" smtClean="0">
              <a:latin typeface="Comic Sans MS"/>
              <a:cs typeface="Comic Sans M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0963" y="1464691"/>
            <a:ext cx="64022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spatial </a:t>
            </a:r>
            <a:r>
              <a:rPr lang="en-US" sz="1600" dirty="0" smtClean="0">
                <a:latin typeface="Comic Sans MS"/>
                <a:cs typeface="Comic Sans MS"/>
              </a:rPr>
              <a:t>distribution of </a:t>
            </a:r>
            <a:r>
              <a:rPr lang="en-US" sz="1600" dirty="0" smtClean="0">
                <a:latin typeface="Comic Sans MS"/>
                <a:cs typeface="Comic Sans MS"/>
              </a:rPr>
              <a:t>quarks through </a:t>
            </a:r>
            <a:r>
              <a:rPr lang="en-US" sz="1600" dirty="0" smtClean="0">
                <a:latin typeface="Comic Sans MS"/>
                <a:cs typeface="Comic Sans MS"/>
              </a:rPr>
              <a:t>Fourier transform of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</a:t>
            </a:r>
            <a:r>
              <a:rPr lang="en-US" sz="1600" i="1" dirty="0" smtClean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d</a:t>
            </a:r>
            <a:r>
              <a:rPr lang="en-US" sz="1600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i="1" dirty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en-US" sz="1600" i="1" dirty="0" err="1">
                <a:solidFill>
                  <a:srgbClr val="0000FF"/>
                </a:solidFill>
                <a:latin typeface="Comic Sans MS"/>
                <a:cs typeface="Comic Sans MS"/>
              </a:rPr>
              <a:t>dt</a:t>
            </a:r>
            <a:r>
              <a:rPr lang="en-US" sz="1600" i="1" dirty="0">
                <a:solidFill>
                  <a:srgbClr val="0000FF"/>
                </a:solidFill>
                <a:latin typeface="Comic Sans MS"/>
                <a:cs typeface="Comic Sans MS"/>
              </a:rPr>
              <a:t>(x,Q</a:t>
            </a:r>
            <a:r>
              <a:rPr lang="en-US" sz="1600" i="1" baseline="31999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latin typeface="Comic Sans MS"/>
                <a:cs typeface="Comic Sans MS"/>
              </a:rPr>
              <a:t>Gluon </a:t>
            </a:r>
            <a:r>
              <a:rPr lang="en-US" sz="1600" dirty="0" smtClean="0">
                <a:latin typeface="Comic Sans MS"/>
                <a:cs typeface="Comic Sans MS"/>
              </a:rPr>
              <a:t>Distribution: </a:t>
            </a:r>
            <a:r>
              <a:rPr lang="en-US" sz="1600" dirty="0" smtClean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through </a:t>
            </a:r>
            <a:r>
              <a:rPr lang="en-US" sz="1600" dirty="0" smtClean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scaling violation </a:t>
            </a:r>
            <a:r>
              <a:rPr lang="en-US" sz="1600" dirty="0" smtClean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of </a:t>
            </a:r>
          </a:p>
          <a:p>
            <a:r>
              <a:rPr lang="en-US" sz="1600" i="1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  </a:t>
            </a:r>
            <a:r>
              <a:rPr lang="en-US" sz="1600" i="1" dirty="0" smtClean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d</a:t>
            </a:r>
            <a:r>
              <a:rPr lang="en-US" sz="1600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en-US" sz="16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dt</a:t>
            </a: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(x</a:t>
            </a:r>
            <a:r>
              <a:rPr lang="en-US" sz="1600" i="1" dirty="0">
                <a:solidFill>
                  <a:srgbClr val="0000FF"/>
                </a:solidFill>
                <a:latin typeface="Comic Sans MS"/>
                <a:cs typeface="Comic Sans MS"/>
              </a:rPr>
              <a:t>,Q</a:t>
            </a:r>
            <a:r>
              <a:rPr lang="en-US" sz="1600" i="1" baseline="31999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needs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large lever in Q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at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fixed </a:t>
            </a: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endParaRPr lang="en-US" sz="1600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Combo_Combo_vertica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6" y="2119210"/>
            <a:ext cx="3562972" cy="4730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5" name="Picture 94" descr="cloud-m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6" y="3750733"/>
            <a:ext cx="1847461" cy="1026367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 bwMode="auto">
          <a:xfrm flipH="1" flipV="1">
            <a:off x="7609417" y="3820585"/>
            <a:ext cx="645583" cy="952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7886702" y="3941240"/>
            <a:ext cx="105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pion cloud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at high </a:t>
            </a:r>
            <a:r>
              <a:rPr lang="en-US" sz="1400" dirty="0" err="1" smtClean="0">
                <a:latin typeface="Times New Roman"/>
                <a:cs typeface="Times New Roman"/>
              </a:rPr>
              <a:t>b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T</a:t>
            </a:r>
            <a:endParaRPr lang="en-US" sz="1400" baseline="-25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76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6" grpId="0" animBg="1"/>
      <p:bldP spid="10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263" y="0"/>
            <a:ext cx="9338733" cy="609600"/>
          </a:xfrm>
        </p:spPr>
        <p:txBody>
          <a:bodyPr/>
          <a:lstStyle/>
          <a:p>
            <a:r>
              <a:rPr lang="en-US" sz="2100" dirty="0" smtClean="0"/>
              <a:t>Proton structure important for QGP in small systems</a:t>
            </a:r>
            <a:endParaRPr lang="en-US" sz="2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2300"/>
            <a:ext cx="650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Collective phenomena seen in </a:t>
            </a:r>
            <a:r>
              <a:rPr lang="en-US" b="1" dirty="0" err="1">
                <a:latin typeface="Times New Roman"/>
                <a:cs typeface="Times New Roman"/>
              </a:rPr>
              <a:t>pA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collisions, i.e. ATLAS 1409.792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6" y="4659453"/>
            <a:ext cx="2613161" cy="2198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280" y="4098735"/>
            <a:ext cx="24470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ffectLst/>
                <a:latin typeface="Times New Roman"/>
                <a:cs typeface="Times New Roman"/>
              </a:rPr>
              <a:t>Examples of proton density </a:t>
            </a:r>
            <a:endParaRPr lang="en-US" sz="1600" dirty="0" smtClean="0">
              <a:effectLst/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effectLst/>
                <a:latin typeface="Times New Roman"/>
                <a:cs typeface="Times New Roman"/>
              </a:rPr>
              <a:t>profiles at </a:t>
            </a:r>
            <a:r>
              <a:rPr lang="en-US" sz="1600" dirty="0">
                <a:effectLst/>
                <a:latin typeface="Times New Roman"/>
                <a:cs typeface="Times New Roman"/>
              </a:rPr>
              <a:t>x </a:t>
            </a:r>
            <a:r>
              <a:rPr lang="en-US" sz="1600" dirty="0" smtClean="0">
                <a:effectLst/>
                <a:latin typeface="Times New Roman"/>
                <a:cs typeface="Times New Roman"/>
              </a:rPr>
              <a:t>~ </a:t>
            </a:r>
            <a:r>
              <a:rPr lang="en-US" sz="1600" dirty="0">
                <a:effectLst/>
                <a:latin typeface="Times New Roman"/>
                <a:cs typeface="Times New Roman"/>
              </a:rPr>
              <a:t>10</a:t>
            </a:r>
            <a:r>
              <a:rPr lang="en-US" sz="1600" baseline="30000" dirty="0">
                <a:effectLst/>
                <a:latin typeface="Times New Roman"/>
                <a:cs typeface="Times New Roman"/>
              </a:rPr>
              <a:t>−3</a:t>
            </a:r>
            <a:r>
              <a:rPr lang="en-US" sz="1600" dirty="0">
                <a:effectLst/>
                <a:latin typeface="Times New Roman"/>
                <a:cs typeface="Times New Roman"/>
              </a:rPr>
              <a:t> 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3" name="Striped Right Arrow 12"/>
          <p:cNvSpPr/>
          <p:nvPr/>
        </p:nvSpPr>
        <p:spPr bwMode="auto">
          <a:xfrm rot="10800000" flipH="1">
            <a:off x="2787836" y="4707136"/>
            <a:ext cx="1652511" cy="1038087"/>
          </a:xfrm>
          <a:prstGeom prst="stripedRightArrow">
            <a:avLst>
              <a:gd name="adj1" fmla="val 19231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6268" y="4469295"/>
            <a:ext cx="1159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Study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coherent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and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incoherent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J/</a:t>
            </a:r>
            <a:r>
              <a:rPr lang="en-US" dirty="0" err="1" smtClean="0">
                <a:latin typeface="Times New Roman"/>
                <a:cs typeface="Times New Roman"/>
              </a:rPr>
              <a:t>Ψ</a:t>
            </a:r>
            <a:r>
              <a:rPr lang="en-US" dirty="0" smtClean="0">
                <a:latin typeface="Times New Roman"/>
                <a:cs typeface="Times New Roman"/>
              </a:rPr>
              <a:t> prod.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4" name="officeArt object"/>
          <p:cNvPicPr/>
          <p:nvPr/>
        </p:nvPicPr>
        <p:blipFill rotWithShape="1">
          <a:blip r:embed="rId4">
            <a:extLst/>
          </a:blip>
          <a:srcRect l="1" r="-2920"/>
          <a:stretch/>
        </p:blipFill>
        <p:spPr>
          <a:xfrm>
            <a:off x="25005" y="983818"/>
            <a:ext cx="6117183" cy="17297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39457" y="2628642"/>
            <a:ext cx="261000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H. </a:t>
            </a:r>
            <a:r>
              <a:rPr lang="en-US" sz="1400" b="1" dirty="0" err="1" smtClean="0">
                <a:latin typeface="Times New Roman"/>
                <a:cs typeface="Times New Roman"/>
              </a:rPr>
              <a:t>Mäntysaari</a:t>
            </a:r>
            <a:r>
              <a:rPr lang="en-US" sz="1400" b="1" dirty="0" smtClean="0">
                <a:latin typeface="Times New Roman"/>
                <a:cs typeface="Times New Roman"/>
              </a:rPr>
              <a:t> &amp; B. </a:t>
            </a:r>
            <a:r>
              <a:rPr lang="en-US" sz="1400" b="1" dirty="0" err="1" smtClean="0">
                <a:latin typeface="Times New Roman"/>
                <a:cs typeface="Times New Roman"/>
              </a:rPr>
              <a:t>Schenke</a:t>
            </a:r>
            <a:r>
              <a:rPr lang="en-US" sz="1400" b="1" dirty="0">
                <a:latin typeface="Times New Roman"/>
                <a:cs typeface="Times New Roman"/>
              </a:rPr>
              <a:t> 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arXiv</a:t>
            </a:r>
            <a:r>
              <a:rPr lang="en-US" sz="1400" b="1" dirty="0">
                <a:latin typeface="Times New Roman"/>
                <a:cs typeface="Times New Roman"/>
              </a:rPr>
              <a:t>:</a:t>
            </a:r>
            <a:r>
              <a:rPr lang="en-US" sz="1400" b="1" dirty="0" smtClean="0">
                <a:latin typeface="Times New Roman"/>
                <a:cs typeface="Times New Roman"/>
              </a:rPr>
              <a:t>1607.01711</a:t>
            </a:r>
          </a:p>
          <a:p>
            <a:endParaRPr lang="en-US" sz="800" b="1" dirty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In a hydro-picture (used in AA)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fluctuations in the proton </a:t>
            </a:r>
            <a:r>
              <a:rPr lang="en-US" sz="1400" b="1" dirty="0" smtClean="0">
                <a:latin typeface="Times New Roman"/>
                <a:cs typeface="Times New Roman"/>
              </a:rPr>
              <a:t>are </a:t>
            </a:r>
          </a:p>
          <a:p>
            <a:r>
              <a:rPr lang="en-US" sz="1400" b="1" dirty="0" smtClean="0">
                <a:latin typeface="Times New Roman"/>
                <a:cs typeface="Times New Roman"/>
              </a:rPr>
              <a:t>crucial to understand the seen</a:t>
            </a:r>
          </a:p>
          <a:p>
            <a:r>
              <a:rPr lang="en-US" sz="1400" b="1" dirty="0" err="1" smtClean="0">
                <a:latin typeface="Times New Roman"/>
                <a:cs typeface="Times New Roman"/>
              </a:rPr>
              <a:t>pA@LHC</a:t>
            </a:r>
            <a:r>
              <a:rPr lang="en-US" sz="1400" b="1" dirty="0" smtClean="0">
                <a:latin typeface="Times New Roman"/>
                <a:cs typeface="Times New Roman"/>
              </a:rPr>
              <a:t> behaviors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92" y="3955359"/>
            <a:ext cx="4449648" cy="26792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560" y="2729708"/>
            <a:ext cx="49033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Mapping spatial gluon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structure of the proton in x and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sz="24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through excl. J/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Ψ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production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574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lit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5838"/>
            <a:ext cx="92630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1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</a:t>
            </a:r>
            <a:r>
              <a:rPr lang="en-GB" dirty="0"/>
              <a:t>contemporary</a:t>
            </a:r>
            <a:r>
              <a:rPr lang="en-US" dirty="0" smtClean="0"/>
              <a:t> “spin” experiments</a:t>
            </a:r>
            <a:endParaRPr lang="en-US" dirty="0"/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it-IT" dirty="0"/>
          </a:p>
        </p:txBody>
      </p:sp>
      <p:sp>
        <p:nvSpPr>
          <p:cNvPr id="4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A4529-0C2A-A94C-9D1D-EF2DCEF7F847}" type="slidenum">
              <a:rPr lang="it-IT"/>
              <a:pPr>
                <a:defRPr/>
              </a:pPr>
              <a:t>4</a:t>
            </a:fld>
            <a:endParaRPr lang="it-IT"/>
          </a:p>
        </p:txBody>
      </p:sp>
      <p:pic>
        <p:nvPicPr>
          <p:cNvPr id="801796" name="Picture 4" descr="hermeslogo-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7913" y="919163"/>
            <a:ext cx="9175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1799" name="Line 7"/>
          <p:cNvSpPr>
            <a:spLocks noChangeShapeType="1"/>
          </p:cNvSpPr>
          <p:nvPr/>
        </p:nvSpPr>
        <p:spPr bwMode="auto">
          <a:xfrm flipH="1">
            <a:off x="4805363" y="1584325"/>
            <a:ext cx="255587" cy="15001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01800" name="Line 8"/>
          <p:cNvSpPr>
            <a:spLocks noChangeShapeType="1"/>
          </p:cNvSpPr>
          <p:nvPr/>
        </p:nvSpPr>
        <p:spPr bwMode="auto">
          <a:xfrm rot="20098539" flipH="1">
            <a:off x="4389438" y="1890713"/>
            <a:ext cx="255587" cy="15001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1283" name="Picture 54" descr="compass-0.25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2075" y="1160463"/>
            <a:ext cx="7937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6" descr="jla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144" y="4843463"/>
            <a:ext cx="1698625" cy="323850"/>
          </a:xfrm>
          <a:prstGeom prst="rect">
            <a:avLst/>
          </a:prstGeom>
          <a:noFill/>
        </p:spPr>
      </p:pic>
      <p:sp>
        <p:nvSpPr>
          <p:cNvPr id="77" name="Line 9"/>
          <p:cNvSpPr>
            <a:spLocks noChangeShapeType="1"/>
          </p:cNvSpPr>
          <p:nvPr/>
        </p:nvSpPr>
        <p:spPr bwMode="auto">
          <a:xfrm rot="12442287" flipH="1">
            <a:off x="1971144" y="3463925"/>
            <a:ext cx="255587" cy="15001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" name="Picture 18" descr="BNL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463" y="1125538"/>
            <a:ext cx="2362200" cy="806450"/>
          </a:xfrm>
          <a:prstGeom prst="rect">
            <a:avLst/>
          </a:prstGeom>
          <a:noFill/>
        </p:spPr>
      </p:pic>
      <p:sp>
        <p:nvSpPr>
          <p:cNvPr id="82" name="Line 19"/>
          <p:cNvSpPr>
            <a:spLocks noChangeShapeType="1"/>
          </p:cNvSpPr>
          <p:nvPr/>
        </p:nvSpPr>
        <p:spPr bwMode="auto">
          <a:xfrm rot="20098539" flipH="1">
            <a:off x="2401888" y="1949450"/>
            <a:ext cx="255587" cy="15001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1" name="Picture 11" descr="spectrom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9648" y="742421"/>
            <a:ext cx="5973762" cy="28717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</p:pic>
      <p:sp>
        <p:nvSpPr>
          <p:cNvPr id="152" name="Text Box 14"/>
          <p:cNvSpPr txBox="1">
            <a:spLocks noChangeArrowheads="1"/>
          </p:cNvSpPr>
          <p:nvPr/>
        </p:nvSpPr>
        <p:spPr bwMode="auto">
          <a:xfrm>
            <a:off x="430691" y="3654426"/>
            <a:ext cx="8713309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Beam: 27.5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GeV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e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±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; &lt;50&gt;% polarization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Target: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polarized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gas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targets H, D, &lt;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85%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&gt; He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&lt;50%&gt; polarization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       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unpolarised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gas targets H</a:t>
            </a:r>
            <a:r>
              <a:rPr lang="en-US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to Xenon</a:t>
            </a: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Lumi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pol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: 5x10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31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cm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-2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/s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-1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unpol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: 3x10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32-33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cm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-2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/s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-1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Data taking finished June 2007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2361" y="576341"/>
            <a:ext cx="7718425" cy="5088465"/>
            <a:chOff x="2361" y="576341"/>
            <a:chExt cx="7718425" cy="5088465"/>
          </a:xfrm>
        </p:grpSpPr>
        <p:grpSp>
          <p:nvGrpSpPr>
            <p:cNvPr id="153" name="Group 105"/>
            <p:cNvGrpSpPr>
              <a:grpSpLocks/>
            </p:cNvGrpSpPr>
            <p:nvPr/>
          </p:nvGrpSpPr>
          <p:grpSpPr bwMode="auto">
            <a:xfrm>
              <a:off x="2361" y="576341"/>
              <a:ext cx="7718425" cy="5088465"/>
              <a:chOff x="352777" y="621245"/>
              <a:chExt cx="7718073" cy="5088465"/>
            </a:xfrm>
          </p:grpSpPr>
          <p:sp>
            <p:nvSpPr>
              <p:cNvPr id="155" name="Rectangle 154"/>
              <p:cNvSpPr/>
              <p:nvPr/>
            </p:nvSpPr>
            <p:spPr bwMode="auto">
              <a:xfrm>
                <a:off x="352777" y="621245"/>
                <a:ext cx="7648226" cy="5065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pic>
            <p:nvPicPr>
              <p:cNvPr id="156" name="Picture 4" descr="set-up"/>
              <p:cNvPicPr>
                <a:picLocks noChangeAspect="1" noChangeArrowheads="1"/>
              </p:cNvPicPr>
              <p:nvPr/>
            </p:nvPicPr>
            <p:blipFill>
              <a:blip r:embed="rId9"/>
              <a:srcRect t="8202"/>
              <a:stretch>
                <a:fillRect/>
              </a:stretch>
            </p:blipFill>
            <p:spPr bwMode="auto">
              <a:xfrm>
                <a:off x="1028700" y="787400"/>
                <a:ext cx="6781800" cy="4800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7" name="Group 111"/>
              <p:cNvGrpSpPr>
                <a:grpSpLocks/>
              </p:cNvGrpSpPr>
              <p:nvPr/>
            </p:nvGrpSpPr>
            <p:grpSpPr bwMode="auto">
              <a:xfrm>
                <a:off x="1655763" y="2514604"/>
                <a:ext cx="2397125" cy="1371602"/>
                <a:chOff x="1143" y="1842"/>
                <a:chExt cx="1510" cy="864"/>
              </a:xfrm>
            </p:grpSpPr>
            <p:sp>
              <p:nvSpPr>
                <p:cNvPr id="19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143" y="2475"/>
                  <a:ext cx="41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180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SM1</a:t>
                  </a:r>
                </a:p>
              </p:txBody>
            </p:sp>
            <p:sp>
              <p:nvSpPr>
                <p:cNvPr id="19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77" y="1842"/>
                  <a:ext cx="4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18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SM2</a:t>
                  </a:r>
                </a:p>
              </p:txBody>
            </p:sp>
          </p:grpSp>
          <p:sp>
            <p:nvSpPr>
              <p:cNvPr id="158" name="Line 8"/>
              <p:cNvSpPr>
                <a:spLocks noChangeShapeType="1"/>
              </p:cNvSpPr>
              <p:nvPr/>
            </p:nvSpPr>
            <p:spPr bwMode="auto">
              <a:xfrm flipV="1">
                <a:off x="525806" y="4675187"/>
                <a:ext cx="1295341" cy="762000"/>
              </a:xfrm>
              <a:prstGeom prst="line">
                <a:avLst/>
              </a:prstGeom>
              <a:noFill/>
              <a:ln w="15875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59" name="AutoShape 10"/>
              <p:cNvSpPr>
                <a:spLocks noChangeArrowheads="1"/>
              </p:cNvSpPr>
              <p:nvPr/>
            </p:nvSpPr>
            <p:spPr bwMode="auto">
              <a:xfrm rot="5400000">
                <a:off x="1502071" y="4779964"/>
                <a:ext cx="136525" cy="73022"/>
              </a:xfrm>
              <a:prstGeom prst="parallelogram">
                <a:avLst>
                  <a:gd name="adj" fmla="val 55472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0" name="AutoShape 11"/>
              <p:cNvSpPr>
                <a:spLocks noChangeArrowheads="1"/>
              </p:cNvSpPr>
              <p:nvPr/>
            </p:nvSpPr>
            <p:spPr bwMode="auto">
              <a:xfrm rot="5400000">
                <a:off x="1609221" y="4671221"/>
                <a:ext cx="209550" cy="74609"/>
              </a:xfrm>
              <a:prstGeom prst="parallelogram">
                <a:avLst>
                  <a:gd name="adj" fmla="val 83332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1" name="AutoShape 12"/>
              <p:cNvSpPr>
                <a:spLocks noChangeArrowheads="1"/>
              </p:cNvSpPr>
              <p:nvPr/>
            </p:nvSpPr>
            <p:spPr bwMode="auto">
              <a:xfrm rot="5400000">
                <a:off x="529770" y="5318921"/>
                <a:ext cx="209550" cy="74609"/>
              </a:xfrm>
              <a:prstGeom prst="parallelogram">
                <a:avLst>
                  <a:gd name="adj" fmla="val 83332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2" name="AutoShape 13"/>
              <p:cNvSpPr>
                <a:spLocks noChangeArrowheads="1"/>
              </p:cNvSpPr>
              <p:nvPr/>
            </p:nvSpPr>
            <p:spPr bwMode="auto">
              <a:xfrm rot="12652087" flipH="1">
                <a:off x="4845197" y="2227262"/>
                <a:ext cx="1152472" cy="504825"/>
              </a:xfrm>
              <a:prstGeom prst="parallelogram">
                <a:avLst>
                  <a:gd name="adj" fmla="val 57075"/>
                </a:avLst>
              </a:prstGeom>
              <a:solidFill>
                <a:schemeClr val="hlink">
                  <a:alpha val="35001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3" name="AutoShape 14"/>
              <p:cNvSpPr>
                <a:spLocks noChangeArrowheads="1"/>
              </p:cNvSpPr>
              <p:nvPr/>
            </p:nvSpPr>
            <p:spPr bwMode="auto">
              <a:xfrm rot="12652087" flipH="1">
                <a:off x="4773762" y="2298700"/>
                <a:ext cx="1152472" cy="504825"/>
              </a:xfrm>
              <a:prstGeom prst="parallelogram">
                <a:avLst>
                  <a:gd name="adj" fmla="val 57075"/>
                </a:avLst>
              </a:prstGeom>
              <a:solidFill>
                <a:schemeClr val="hlink">
                  <a:alpha val="35001"/>
                </a:schemeClr>
              </a:solidFill>
              <a:ln w="38100" cmpd="dbl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4" name="AutoShape 15"/>
              <p:cNvSpPr>
                <a:spLocks noChangeArrowheads="1"/>
              </p:cNvSpPr>
              <p:nvPr/>
            </p:nvSpPr>
            <p:spPr bwMode="auto">
              <a:xfrm rot="12652087" flipH="1">
                <a:off x="4700741" y="2371725"/>
                <a:ext cx="1152472" cy="504825"/>
              </a:xfrm>
              <a:prstGeom prst="parallelogram">
                <a:avLst>
                  <a:gd name="adj" fmla="val 57075"/>
                </a:avLst>
              </a:prstGeom>
              <a:solidFill>
                <a:schemeClr val="hlink">
                  <a:alpha val="35001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5" name="AutoShape 16"/>
              <p:cNvSpPr>
                <a:spLocks noChangeArrowheads="1"/>
              </p:cNvSpPr>
              <p:nvPr/>
            </p:nvSpPr>
            <p:spPr bwMode="auto">
              <a:xfrm rot="5400000">
                <a:off x="1357615" y="4851402"/>
                <a:ext cx="136525" cy="73022"/>
              </a:xfrm>
              <a:prstGeom prst="parallelogram">
                <a:avLst>
                  <a:gd name="adj" fmla="val 55472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6" name="AutoShape 17"/>
              <p:cNvSpPr>
                <a:spLocks noChangeArrowheads="1"/>
              </p:cNvSpPr>
              <p:nvPr/>
            </p:nvSpPr>
            <p:spPr bwMode="auto">
              <a:xfrm rot="5400000">
                <a:off x="1213160" y="4922839"/>
                <a:ext cx="136525" cy="73022"/>
              </a:xfrm>
              <a:prstGeom prst="parallelogram">
                <a:avLst>
                  <a:gd name="adj" fmla="val 55472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7" name="AutoShape 18"/>
              <p:cNvSpPr>
                <a:spLocks noChangeArrowheads="1"/>
              </p:cNvSpPr>
              <p:nvPr/>
            </p:nvSpPr>
            <p:spPr bwMode="auto">
              <a:xfrm rot="5400000">
                <a:off x="314672" y="5391153"/>
                <a:ext cx="280987" cy="147630"/>
              </a:xfrm>
              <a:prstGeom prst="parallelogram">
                <a:avLst>
                  <a:gd name="adj" fmla="val 56471"/>
                </a:avLst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68" name="AutoShape 19"/>
              <p:cNvSpPr>
                <a:spLocks noChangeArrowheads="1"/>
              </p:cNvSpPr>
              <p:nvPr/>
            </p:nvSpPr>
            <p:spPr bwMode="auto">
              <a:xfrm rot="5400000">
                <a:off x="1683036" y="4598990"/>
                <a:ext cx="207963" cy="74609"/>
              </a:xfrm>
              <a:prstGeom prst="parallelogram">
                <a:avLst>
                  <a:gd name="adj" fmla="val 82700"/>
                </a:avLst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grpSp>
            <p:nvGrpSpPr>
              <p:cNvPr id="169" name="Group 21"/>
              <p:cNvGrpSpPr>
                <a:grpSpLocks/>
              </p:cNvGrpSpPr>
              <p:nvPr/>
            </p:nvGrpSpPr>
            <p:grpSpPr bwMode="auto">
              <a:xfrm>
                <a:off x="479425" y="4238625"/>
                <a:ext cx="1266825" cy="336550"/>
                <a:chOff x="204" y="2679"/>
                <a:chExt cx="798" cy="212"/>
              </a:xfrm>
            </p:grpSpPr>
            <p:sp>
              <p:nvSpPr>
                <p:cNvPr id="19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04" y="2679"/>
                  <a:ext cx="798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1600" baseline="30000">
                      <a:solidFill>
                        <a:srgbClr val="FF99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6</a:t>
                  </a:r>
                  <a:r>
                    <a:rPr lang="en-US" sz="1600">
                      <a:solidFill>
                        <a:srgbClr val="FF99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LiD Target</a:t>
                  </a:r>
                </a:p>
              </p:txBody>
            </p:sp>
            <p:sp>
              <p:nvSpPr>
                <p:cNvPr id="197" name="Line 23"/>
                <p:cNvSpPr>
                  <a:spLocks noChangeShapeType="1"/>
                </p:cNvSpPr>
                <p:nvPr/>
              </p:nvSpPr>
              <p:spPr bwMode="auto">
                <a:xfrm>
                  <a:off x="249" y="2704"/>
                  <a:ext cx="318" cy="0"/>
                </a:xfrm>
                <a:prstGeom prst="line">
                  <a:avLst/>
                </a:prstGeom>
                <a:noFill/>
                <a:ln w="15875">
                  <a:solidFill>
                    <a:srgbClr val="FF99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  <p:grpSp>
            <p:nvGrpSpPr>
              <p:cNvPr id="170" name="Group 24"/>
              <p:cNvGrpSpPr>
                <a:grpSpLocks/>
              </p:cNvGrpSpPr>
              <p:nvPr/>
            </p:nvGrpSpPr>
            <p:grpSpPr bwMode="auto">
              <a:xfrm rot="254183">
                <a:off x="452853" y="4867176"/>
                <a:ext cx="1216025" cy="611188"/>
                <a:chOff x="494" y="1182"/>
                <a:chExt cx="766" cy="385"/>
              </a:xfrm>
            </p:grpSpPr>
            <p:sp>
              <p:nvSpPr>
                <p:cNvPr id="194" name="Text Box 25"/>
                <p:cNvSpPr txBox="1">
                  <a:spLocks noChangeArrowheads="1"/>
                </p:cNvSpPr>
                <p:nvPr/>
              </p:nvSpPr>
              <p:spPr bwMode="auto">
                <a:xfrm rot="-2104762">
                  <a:off x="494" y="1317"/>
                  <a:ext cx="76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fr-FR" sz="1600">
                      <a:solidFill>
                        <a:srgbClr val="00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160 GeV</a:t>
                  </a:r>
                  <a:r>
                    <a:rPr lang="fr-FR" sz="1800">
                      <a:solidFill>
                        <a:srgbClr val="00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</a:rPr>
                    <a:t> </a:t>
                  </a:r>
                  <a:r>
                    <a:rPr lang="el-GR">
                      <a:solidFill>
                        <a:srgbClr val="00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</a:rPr>
                    <a:t>μ</a:t>
                  </a:r>
                </a:p>
              </p:txBody>
            </p:sp>
            <p:sp>
              <p:nvSpPr>
                <p:cNvPr id="195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066" y="1182"/>
                  <a:ext cx="90" cy="67"/>
                </a:xfrm>
                <a:prstGeom prst="line">
                  <a:avLst/>
                </a:prstGeom>
                <a:noFill/>
                <a:ln w="1587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  <p:sp>
            <p:nvSpPr>
              <p:cNvPr id="171" name="Text Box 27"/>
              <p:cNvSpPr txBox="1">
                <a:spLocks noChangeArrowheads="1"/>
              </p:cNvSpPr>
              <p:nvPr/>
            </p:nvSpPr>
            <p:spPr bwMode="auto">
              <a:xfrm>
                <a:off x="1975128" y="3216275"/>
                <a:ext cx="790539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RICH</a:t>
                </a:r>
                <a:endPara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2" name="Text Box 28"/>
              <p:cNvSpPr txBox="1">
                <a:spLocks noChangeArrowheads="1"/>
              </p:cNvSpPr>
              <p:nvPr/>
            </p:nvSpPr>
            <p:spPr bwMode="auto">
              <a:xfrm>
                <a:off x="2875199" y="1779587"/>
                <a:ext cx="1357251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ECal &amp; HCal</a:t>
                </a:r>
              </a:p>
            </p:txBody>
          </p:sp>
          <p:sp>
            <p:nvSpPr>
              <p:cNvPr id="173" name="Line 29"/>
              <p:cNvSpPr>
                <a:spLocks noChangeShapeType="1"/>
              </p:cNvSpPr>
              <p:nvPr/>
            </p:nvSpPr>
            <p:spPr bwMode="auto">
              <a:xfrm flipH="1">
                <a:off x="2983144" y="2136775"/>
                <a:ext cx="611160" cy="125888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74" name="Line 30"/>
              <p:cNvSpPr>
                <a:spLocks noChangeShapeType="1"/>
              </p:cNvSpPr>
              <p:nvPr/>
            </p:nvSpPr>
            <p:spPr bwMode="auto">
              <a:xfrm flipV="1">
                <a:off x="3591129" y="1876425"/>
                <a:ext cx="1765219" cy="25241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75" name="Line 31"/>
              <p:cNvSpPr>
                <a:spLocks noChangeShapeType="1"/>
              </p:cNvSpPr>
              <p:nvPr/>
            </p:nvSpPr>
            <p:spPr bwMode="auto">
              <a:xfrm>
                <a:off x="2406908" y="1776412"/>
                <a:ext cx="1006429" cy="1584325"/>
              </a:xfrm>
              <a:prstGeom prst="line">
                <a:avLst/>
              </a:prstGeom>
              <a:noFill/>
              <a:ln w="31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76" name="Line 32"/>
              <p:cNvSpPr>
                <a:spLocks noChangeShapeType="1"/>
              </p:cNvSpPr>
              <p:nvPr/>
            </p:nvSpPr>
            <p:spPr bwMode="auto">
              <a:xfrm flipV="1">
                <a:off x="2406908" y="1236662"/>
                <a:ext cx="4536868" cy="539750"/>
              </a:xfrm>
              <a:prstGeom prst="line">
                <a:avLst/>
              </a:prstGeom>
              <a:noFill/>
              <a:ln w="31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77" name="Text Box 33"/>
              <p:cNvSpPr txBox="1">
                <a:spLocks noChangeArrowheads="1"/>
              </p:cNvSpPr>
              <p:nvPr/>
            </p:nvSpPr>
            <p:spPr bwMode="auto">
              <a:xfrm>
                <a:off x="1578271" y="1452562"/>
                <a:ext cx="903246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el-GR" dirty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rPr>
                  <a:t>μ</a:t>
                </a:r>
                <a:r>
                  <a:rPr lang="fr-FR" sz="1600" dirty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rPr>
                  <a:t> </a:t>
                </a:r>
                <a:r>
                  <a:rPr lang="fr-FR" sz="1600" dirty="0" err="1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Filter</a:t>
                </a:r>
                <a:endParaRPr lang="el-GR" sz="16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8" name="Text Box 34"/>
              <p:cNvSpPr txBox="1">
                <a:spLocks noChangeArrowheads="1"/>
              </p:cNvSpPr>
              <p:nvPr/>
            </p:nvSpPr>
            <p:spPr bwMode="auto">
              <a:xfrm>
                <a:off x="3867342" y="962025"/>
                <a:ext cx="2146202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Trigger-hodoscopes</a:t>
                </a:r>
              </a:p>
            </p:txBody>
          </p:sp>
          <p:sp>
            <p:nvSpPr>
              <p:cNvPr id="179" name="Text Box 35"/>
              <p:cNvSpPr txBox="1">
                <a:spLocks noChangeArrowheads="1"/>
              </p:cNvSpPr>
              <p:nvPr/>
            </p:nvSpPr>
            <p:spPr bwMode="auto">
              <a:xfrm>
                <a:off x="1822735" y="5373160"/>
                <a:ext cx="850861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Silicon</a:t>
                </a:r>
              </a:p>
            </p:txBody>
          </p:sp>
          <p:sp>
            <p:nvSpPr>
              <p:cNvPr id="180" name="Text Box 36"/>
              <p:cNvSpPr txBox="1">
                <a:spLocks noChangeArrowheads="1"/>
              </p:cNvSpPr>
              <p:nvPr/>
            </p:nvSpPr>
            <p:spPr bwMode="auto">
              <a:xfrm>
                <a:off x="2505329" y="5180012"/>
                <a:ext cx="1439796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solidFill>
                      <a:srgbClr val="0099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Micromegas</a:t>
                </a:r>
              </a:p>
            </p:txBody>
          </p:sp>
          <p:sp>
            <p:nvSpPr>
              <p:cNvPr id="181" name="Text Box 37"/>
              <p:cNvSpPr txBox="1">
                <a:spLocks noChangeArrowheads="1"/>
              </p:cNvSpPr>
              <p:nvPr/>
            </p:nvSpPr>
            <p:spPr bwMode="auto">
              <a:xfrm>
                <a:off x="1289359" y="5229231"/>
                <a:ext cx="669894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SciFi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2" name="Text Box 38"/>
              <p:cNvSpPr txBox="1">
                <a:spLocks noChangeArrowheads="1"/>
              </p:cNvSpPr>
              <p:nvPr/>
            </p:nvSpPr>
            <p:spPr bwMode="auto">
              <a:xfrm>
                <a:off x="3854647" y="4391025"/>
                <a:ext cx="749266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600" dirty="0" err="1">
                    <a:solidFill>
                      <a:srgbClr val="33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Gems</a:t>
                </a:r>
                <a:endParaRPr lang="fr-FR" sz="1600" dirty="0">
                  <a:solidFill>
                    <a:srgbClr val="33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3" name="Text Box 39"/>
              <p:cNvSpPr txBox="1">
                <a:spLocks noChangeArrowheads="1"/>
              </p:cNvSpPr>
              <p:nvPr/>
            </p:nvSpPr>
            <p:spPr bwMode="auto">
              <a:xfrm>
                <a:off x="3067282" y="4848225"/>
                <a:ext cx="190808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CC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Drift chambers</a:t>
                </a:r>
              </a:p>
            </p:txBody>
          </p:sp>
          <p:sp>
            <p:nvSpPr>
              <p:cNvPr id="184" name="Text Box 40"/>
              <p:cNvSpPr txBox="1">
                <a:spLocks noChangeArrowheads="1"/>
              </p:cNvSpPr>
              <p:nvPr/>
            </p:nvSpPr>
            <p:spPr bwMode="auto">
              <a:xfrm>
                <a:off x="5022989" y="3857625"/>
                <a:ext cx="850861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600">
                    <a:solidFill>
                      <a:srgbClr val="6666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Straws</a:t>
                </a:r>
              </a:p>
            </p:txBody>
          </p:sp>
          <p:sp>
            <p:nvSpPr>
              <p:cNvPr id="185" name="Text Box 41"/>
              <p:cNvSpPr txBox="1">
                <a:spLocks noChangeArrowheads="1"/>
              </p:cNvSpPr>
              <p:nvPr/>
            </p:nvSpPr>
            <p:spPr bwMode="auto">
              <a:xfrm>
                <a:off x="5632561" y="3552825"/>
                <a:ext cx="827049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600">
                    <a:solidFill>
                      <a:srgbClr val="99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MWPC</a:t>
                </a:r>
              </a:p>
            </p:txBody>
          </p:sp>
          <p:sp>
            <p:nvSpPr>
              <p:cNvPr id="186" name="AutoShape 48"/>
              <p:cNvSpPr>
                <a:spLocks noChangeArrowheads="1"/>
              </p:cNvSpPr>
              <p:nvPr/>
            </p:nvSpPr>
            <p:spPr bwMode="auto">
              <a:xfrm rot="16200000">
                <a:off x="4553888" y="2637640"/>
                <a:ext cx="712787" cy="377808"/>
              </a:xfrm>
              <a:prstGeom prst="parallelogram">
                <a:avLst>
                  <a:gd name="adj" fmla="val 47164"/>
                </a:avLst>
              </a:prstGeom>
              <a:gradFill rotWithShape="1">
                <a:gsLst>
                  <a:gs pos="0">
                    <a:srgbClr val="CCCCFF">
                      <a:alpha val="74001"/>
                    </a:srgbClr>
                  </a:gs>
                  <a:gs pos="100000">
                    <a:srgbClr val="CCCCFF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87" name="AutoShape 49"/>
              <p:cNvSpPr>
                <a:spLocks noChangeArrowheads="1"/>
              </p:cNvSpPr>
              <p:nvPr/>
            </p:nvSpPr>
            <p:spPr bwMode="auto">
              <a:xfrm rot="16200000">
                <a:off x="4410225" y="2730508"/>
                <a:ext cx="733425" cy="358759"/>
              </a:xfrm>
              <a:prstGeom prst="parallelogram">
                <a:avLst>
                  <a:gd name="adj" fmla="val 51106"/>
                </a:avLst>
              </a:prstGeom>
              <a:gradFill rotWithShape="1">
                <a:gsLst>
                  <a:gs pos="0">
                    <a:srgbClr val="CCCCFF">
                      <a:alpha val="74001"/>
                    </a:srgbClr>
                  </a:gs>
                  <a:gs pos="100000">
                    <a:srgbClr val="CCCCFF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88" name="AutoShape 50"/>
              <p:cNvSpPr>
                <a:spLocks noChangeArrowheads="1"/>
              </p:cNvSpPr>
              <p:nvPr/>
            </p:nvSpPr>
            <p:spPr bwMode="auto">
              <a:xfrm rot="16200000">
                <a:off x="4299900" y="2794801"/>
                <a:ext cx="685800" cy="366696"/>
              </a:xfrm>
              <a:prstGeom prst="parallelogram">
                <a:avLst>
                  <a:gd name="adj" fmla="val 46753"/>
                </a:avLst>
              </a:prstGeom>
              <a:gradFill rotWithShape="0">
                <a:gsLst>
                  <a:gs pos="0">
                    <a:srgbClr val="CCCCFF">
                      <a:alpha val="75000"/>
                    </a:srgbClr>
                  </a:gs>
                  <a:gs pos="100000">
                    <a:srgbClr val="CCCCFF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89" name="Line 51"/>
              <p:cNvSpPr>
                <a:spLocks noChangeShapeType="1"/>
              </p:cNvSpPr>
              <p:nvPr/>
            </p:nvSpPr>
            <p:spPr bwMode="auto">
              <a:xfrm flipV="1">
                <a:off x="2310075" y="2058987"/>
                <a:ext cx="5530598" cy="33829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90" name="Text Box 52"/>
              <p:cNvSpPr txBox="1">
                <a:spLocks noChangeArrowheads="1"/>
              </p:cNvSpPr>
              <p:nvPr/>
            </p:nvSpPr>
            <p:spPr bwMode="auto">
              <a:xfrm rot="19734654">
                <a:off x="7339045" y="2151062"/>
                <a:ext cx="731805" cy="3667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fr-FR" sz="18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50 m</a:t>
                </a:r>
              </a:p>
            </p:txBody>
          </p:sp>
          <p:sp>
            <p:nvSpPr>
              <p:cNvPr id="191" name="Line 53"/>
              <p:cNvSpPr>
                <a:spLocks noChangeShapeType="1"/>
              </p:cNvSpPr>
              <p:nvPr/>
            </p:nvSpPr>
            <p:spPr bwMode="auto">
              <a:xfrm flipV="1">
                <a:off x="4413417" y="3019425"/>
                <a:ext cx="228590" cy="136525"/>
              </a:xfrm>
              <a:prstGeom prst="line">
                <a:avLst/>
              </a:prstGeom>
              <a:noFill/>
              <a:ln w="12700" cap="sq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92" name="Line 54"/>
              <p:cNvSpPr>
                <a:spLocks noChangeShapeType="1"/>
              </p:cNvSpPr>
              <p:nvPr/>
            </p:nvSpPr>
            <p:spPr bwMode="auto">
              <a:xfrm flipV="1">
                <a:off x="5099186" y="2654300"/>
                <a:ext cx="136519" cy="90487"/>
              </a:xfrm>
              <a:prstGeom prst="line">
                <a:avLst/>
              </a:prstGeom>
              <a:noFill/>
              <a:ln w="12700" cap="sq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93" name="Line 55"/>
              <p:cNvSpPr>
                <a:spLocks noChangeShapeType="1"/>
              </p:cNvSpPr>
              <p:nvPr/>
            </p:nvSpPr>
            <p:spPr bwMode="auto">
              <a:xfrm flipV="1">
                <a:off x="7567635" y="1098550"/>
                <a:ext cx="320660" cy="182562"/>
              </a:xfrm>
              <a:prstGeom prst="line">
                <a:avLst/>
              </a:prstGeom>
              <a:noFill/>
              <a:ln w="12700" cap="sq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  <p:pic>
          <p:nvPicPr>
            <p:cNvPr id="202" name="Picture 54" descr="compass-0.25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4635" y="723583"/>
              <a:ext cx="793750" cy="78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0" name="Text Box 17"/>
          <p:cNvSpPr txBox="1">
            <a:spLocks noChangeArrowheads="1"/>
          </p:cNvSpPr>
          <p:nvPr/>
        </p:nvSpPr>
        <p:spPr bwMode="auto">
          <a:xfrm>
            <a:off x="3709700" y="5136832"/>
            <a:ext cx="5434300" cy="14773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Beam: 160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GeV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: 80% polarization</a:t>
            </a:r>
          </a:p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Target: </a:t>
            </a:r>
            <a:r>
              <a:rPr lang="en-US" sz="18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6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LiD:  50% polarization (2002-2006)</a:t>
            </a:r>
          </a:p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        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NH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3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: 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80%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polarisation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(2007)</a:t>
            </a:r>
          </a:p>
          <a:p>
            <a:pPr>
              <a:defRPr/>
            </a:pP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Lumi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:    5x10</a:t>
            </a:r>
            <a:r>
              <a:rPr lang="en-US" sz="18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32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cm</a:t>
            </a:r>
            <a:r>
              <a:rPr lang="en-US" sz="18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-2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s</a:t>
            </a:r>
            <a:r>
              <a:rPr lang="en-US" sz="18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-</a:t>
            </a:r>
            <a:r>
              <a:rPr lang="en-US" sz="1800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1</a:t>
            </a:r>
          </a:p>
          <a:p>
            <a:pPr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2010 &amp; 2011: longitudinal and transverse NH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3</a:t>
            </a:r>
            <a:endParaRPr lang="en-GB" sz="1800" baseline="-25000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grpSp>
        <p:nvGrpSpPr>
          <p:cNvPr id="204" name="Group 30"/>
          <p:cNvGrpSpPr>
            <a:grpSpLocks/>
          </p:cNvGrpSpPr>
          <p:nvPr/>
        </p:nvGrpSpPr>
        <p:grpSpPr bwMode="auto">
          <a:xfrm>
            <a:off x="6356" y="3699737"/>
            <a:ext cx="3708400" cy="2959111"/>
            <a:chOff x="1812" y="2191"/>
            <a:chExt cx="2336" cy="1864"/>
          </a:xfrm>
        </p:grpSpPr>
        <p:pic>
          <p:nvPicPr>
            <p:cNvPr id="205" name="Picture 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12" y="2191"/>
              <a:ext cx="2336" cy="1757"/>
            </a:xfrm>
            <a:prstGeom prst="rect">
              <a:avLst/>
            </a:prstGeom>
            <a:noFill/>
          </p:spPr>
        </p:pic>
        <p:sp>
          <p:nvSpPr>
            <p:cNvPr id="206" name="Text Box 32"/>
            <p:cNvSpPr txBox="1">
              <a:spLocks noChangeArrowheads="1"/>
            </p:cNvSpPr>
            <p:nvPr/>
          </p:nvSpPr>
          <p:spPr bwMode="auto">
            <a:xfrm>
              <a:off x="1880" y="3590"/>
              <a:ext cx="2098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Super high momentum spectrometer, 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endParaRPr>
            </a:p>
            <a:p>
              <a:pPr algn="ctr" eaLnBrk="0" hangingPunct="0"/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high luminosity and forward angles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endParaRPr>
            </a:p>
          </p:txBody>
        </p:sp>
        <p:sp>
          <p:nvSpPr>
            <p:cNvPr id="207" name="Text Box 33"/>
            <p:cNvSpPr txBox="1">
              <a:spLocks noChangeArrowheads="1"/>
            </p:cNvSpPr>
            <p:nvPr/>
          </p:nvSpPr>
          <p:spPr bwMode="auto">
            <a:xfrm>
              <a:off x="3573" y="2319"/>
              <a:ext cx="569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tx1"/>
                  </a:solidFill>
                  <a:effectLst/>
                  <a:latin typeface="Arial" charset="0"/>
                </a:rPr>
                <a:t>Hall C</a:t>
              </a:r>
            </a:p>
          </p:txBody>
        </p:sp>
      </p:grpSp>
      <p:sp>
        <p:nvSpPr>
          <p:cNvPr id="208" name="Text Box 36"/>
          <p:cNvSpPr txBox="1">
            <a:spLocks noChangeArrowheads="1"/>
          </p:cNvSpPr>
          <p:nvPr/>
        </p:nvSpPr>
        <p:spPr bwMode="auto">
          <a:xfrm>
            <a:off x="3605162" y="3767875"/>
            <a:ext cx="5538838" cy="14773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Beam: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≤12 </a:t>
            </a:r>
            <a:r>
              <a:rPr lang="en-US" sz="20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</a:t>
            </a:r>
            <a:r>
              <a:rPr lang="en-US" sz="2000" baseline="30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; 85% polarization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Target: polarized targets 3He, 6LiD,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NH3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     several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unpolarised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targets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Hall-D: for spectroscopy 9GeV tagged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polarised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photons &amp; a 4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detector</a:t>
            </a:r>
            <a:endParaRPr lang="en-GB" sz="1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209" name="Group 20"/>
          <p:cNvGrpSpPr>
            <a:grpSpLocks/>
          </p:cNvGrpSpPr>
          <p:nvPr/>
        </p:nvGrpSpPr>
        <p:grpSpPr bwMode="auto">
          <a:xfrm>
            <a:off x="2" y="535940"/>
            <a:ext cx="4237035" cy="2959100"/>
            <a:chOff x="0" y="0"/>
            <a:chExt cx="3010" cy="2203"/>
          </a:xfrm>
        </p:grpSpPr>
        <p:pic>
          <p:nvPicPr>
            <p:cNvPr id="210" name="Picture 21" descr="hallacomb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3010" cy="2203"/>
            </a:xfrm>
            <a:prstGeom prst="rect">
              <a:avLst/>
            </a:prstGeom>
            <a:noFill/>
          </p:spPr>
        </p:pic>
        <p:sp>
          <p:nvSpPr>
            <p:cNvPr id="211" name="Text Box 22"/>
            <p:cNvSpPr txBox="1">
              <a:spLocks noChangeArrowheads="1"/>
            </p:cNvSpPr>
            <p:nvPr/>
          </p:nvSpPr>
          <p:spPr bwMode="auto">
            <a:xfrm>
              <a:off x="82" y="1698"/>
              <a:ext cx="2600" cy="43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Two high-resolution </a:t>
              </a:r>
              <a:r>
                <a:rPr 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spectrometers</a:t>
              </a:r>
            </a:p>
            <a:p>
              <a:pPr algn="ctr" eaLnBrk="0" hangingPunct="0"/>
              <a:r>
                <a:rPr 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&amp; large installations</a:t>
              </a:r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endParaRPr>
            </a:p>
          </p:txBody>
        </p:sp>
        <p:sp>
          <p:nvSpPr>
            <p:cNvPr id="212" name="Text Box 23"/>
            <p:cNvSpPr txBox="1">
              <a:spLocks noChangeArrowheads="1"/>
            </p:cNvSpPr>
            <p:nvPr/>
          </p:nvSpPr>
          <p:spPr bwMode="auto">
            <a:xfrm>
              <a:off x="846" y="446"/>
              <a:ext cx="642" cy="29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tx1"/>
                  </a:solidFill>
                  <a:effectLst/>
                  <a:latin typeface="Arial" charset="0"/>
                </a:rPr>
                <a:t>Hall A</a:t>
              </a:r>
            </a:p>
          </p:txBody>
        </p:sp>
      </p:grpSp>
      <p:grpSp>
        <p:nvGrpSpPr>
          <p:cNvPr id="213" name="Group 24"/>
          <p:cNvGrpSpPr>
            <a:grpSpLocks/>
          </p:cNvGrpSpPr>
          <p:nvPr/>
        </p:nvGrpSpPr>
        <p:grpSpPr bwMode="auto">
          <a:xfrm>
            <a:off x="4980940" y="629602"/>
            <a:ext cx="3427412" cy="3127375"/>
            <a:chOff x="3601" y="61"/>
            <a:chExt cx="2159" cy="1970"/>
          </a:xfrm>
        </p:grpSpPr>
        <p:grpSp>
          <p:nvGrpSpPr>
            <p:cNvPr id="214" name="Group 25"/>
            <p:cNvGrpSpPr>
              <a:grpSpLocks/>
            </p:cNvGrpSpPr>
            <p:nvPr/>
          </p:nvGrpSpPr>
          <p:grpSpPr bwMode="auto">
            <a:xfrm>
              <a:off x="3601" y="61"/>
              <a:ext cx="2159" cy="1952"/>
              <a:chOff x="1107" y="440"/>
              <a:chExt cx="2477" cy="2152"/>
            </a:xfrm>
          </p:grpSpPr>
          <p:pic>
            <p:nvPicPr>
              <p:cNvPr id="217" name="Picture 2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07" y="574"/>
                <a:ext cx="2477" cy="188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218" name="Rectangle 27"/>
              <p:cNvSpPr>
                <a:spLocks noChangeArrowheads="1"/>
              </p:cNvSpPr>
              <p:nvPr/>
            </p:nvSpPr>
            <p:spPr bwMode="auto">
              <a:xfrm>
                <a:off x="1107" y="440"/>
                <a:ext cx="2477" cy="215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5" name="Text Box 28"/>
            <p:cNvSpPr txBox="1">
              <a:spLocks noChangeArrowheads="1"/>
            </p:cNvSpPr>
            <p:nvPr/>
          </p:nvSpPr>
          <p:spPr bwMode="auto">
            <a:xfrm>
              <a:off x="3630" y="1665"/>
              <a:ext cx="1888" cy="36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Large acceptance spect. electron/photon beams</a:t>
              </a:r>
            </a:p>
          </p:txBody>
        </p:sp>
        <p:sp>
          <p:nvSpPr>
            <p:cNvPr id="216" name="Text Box 29"/>
            <p:cNvSpPr txBox="1">
              <a:spLocks noChangeArrowheads="1"/>
            </p:cNvSpPr>
            <p:nvPr/>
          </p:nvSpPr>
          <p:spPr bwMode="auto">
            <a:xfrm>
              <a:off x="3649" y="444"/>
              <a:ext cx="569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tx1"/>
                  </a:solidFill>
                  <a:effectLst/>
                  <a:latin typeface="Arial" charset="0"/>
                </a:rPr>
                <a:t>Hall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30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0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0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0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2" grpId="0" animBg="1"/>
      <p:bldP spid="152" grpId="0" animBg="1"/>
      <p:bldP spid="152" grpId="1" animBg="1"/>
      <p:bldP spid="200" grpId="0" animBg="1"/>
      <p:bldP spid="200" grpId="1" animBg="1"/>
      <p:bldP spid="2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e</a:t>
            </a:r>
            <a:r>
              <a:rPr lang="en-US" sz="2400" dirty="0" err="1">
                <a:uFill>
                  <a:solidFill>
                    <a:srgbClr val="021EAA"/>
                  </a:solidFill>
                </a:uFill>
              </a:rPr>
              <a:t>RHIC</a:t>
            </a:r>
            <a:r>
              <a:rPr lang="en-US" sz="2400" dirty="0">
                <a:uFill>
                  <a:solidFill>
                    <a:srgbClr val="021EAA"/>
                  </a:solidFill>
                </a:uFill>
              </a:rPr>
              <a:t>: Spatial Gluon Distribution from 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d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lang="en-US" sz="2400" cap="none" dirty="0">
                <a:uFill>
                  <a:solidFill>
                    <a:srgbClr val="021EAA"/>
                  </a:solidFill>
                </a:uFill>
              </a:rPr>
              <a:t>/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dt</a:t>
            </a:r>
            <a:endParaRPr lang="en-US" sz="2400" cap="none" dirty="0"/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</a:rPr>
              <a:t>40</a:t>
            </a:fld>
            <a:endParaRPr sz="1400">
              <a:solidFill>
                <a:srgbClr val="011585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313" name="Shape 313"/>
          <p:cNvSpPr>
            <a:spLocks noGrp="1"/>
          </p:cNvSpPr>
          <p:nvPr>
            <p:ph type="body" idx="4294967295"/>
          </p:nvPr>
        </p:nvSpPr>
        <p:spPr>
          <a:xfrm>
            <a:off x="0" y="5543324"/>
            <a:ext cx="8763000" cy="988105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solidFill>
                  <a:srgbClr val="0000FF"/>
                </a:solidFill>
                <a:uFill>
                  <a:solidFill/>
                </a:uFill>
              </a:rPr>
              <a:t>d</a:t>
            </a:r>
            <a:r>
              <a:rPr sz="1600" i="1" dirty="0">
                <a:solidFill>
                  <a:srgbClr val="0000FF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sz="1600" i="1" dirty="0">
                <a:solidFill>
                  <a:srgbClr val="0000FF"/>
                </a:solidFill>
                <a:uFill>
                  <a:solidFill/>
                </a:uFill>
              </a:rPr>
              <a:t>/dt</a:t>
            </a:r>
            <a:r>
              <a:rPr sz="1600" i="1" dirty="0">
                <a:uFill>
                  <a:solidFill/>
                </a:uFill>
              </a:rPr>
              <a:t>:</a:t>
            </a:r>
            <a:r>
              <a:rPr sz="1600" dirty="0">
                <a:uFill>
                  <a:solidFill/>
                </a:uFill>
              </a:rPr>
              <a:t> diffractive pattern known from wave optics</a:t>
            </a:r>
          </a:p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φ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00" dirty="0">
                <a:uFill>
                  <a:solidFill/>
                </a:uFill>
              </a:rPr>
              <a:t>sensitive to saturation effects, smaller </a:t>
            </a:r>
            <a:r>
              <a:rPr sz="1600" i="1" dirty="0">
                <a:uFill>
                  <a:solidFill/>
                </a:uFill>
              </a:rPr>
              <a:t>J/</a:t>
            </a: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00" dirty="0">
                <a:uFill>
                  <a:solidFill/>
                </a:uFill>
              </a:rPr>
              <a:t>shows no effect</a:t>
            </a:r>
          </a:p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uFill>
                  <a:solidFill/>
                </a:uFill>
              </a:rPr>
              <a:t>J/</a:t>
            </a: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</a:t>
            </a:r>
            <a:r>
              <a:rPr sz="1600" dirty="0">
                <a:uFill>
                  <a:solidFill/>
                </a:uFill>
              </a:rPr>
              <a:t> perfectly suited to extract source distribution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233043" y="1816476"/>
            <a:ext cx="6921505" cy="348813"/>
            <a:chOff x="0" y="62454"/>
            <a:chExt cx="6921503" cy="348811"/>
          </a:xfrm>
        </p:grpSpPr>
        <p:sp>
          <p:nvSpPr>
            <p:cNvPr id="302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Diffractive vector meson production: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3837326" y="62454"/>
              <a:ext cx="3084177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Au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J/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</a:rPr>
                <a:t> 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sp>
        <p:nvSpPr>
          <p:cNvPr id="305" name="Shape 305"/>
          <p:cNvSpPr/>
          <p:nvPr/>
        </p:nvSpPr>
        <p:spPr>
          <a:xfrm>
            <a:off x="269329" y="2147580"/>
            <a:ext cx="541173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Momentum transfer </a:t>
            </a:r>
            <a:r>
              <a:rPr sz="1600" i="1" dirty="0">
                <a:uFill>
                  <a:solidFill/>
                </a:uFill>
              </a:rPr>
              <a:t>t</a:t>
            </a:r>
            <a:r>
              <a:rPr sz="1600" dirty="0">
                <a:uFill>
                  <a:solidFill/>
                </a:uFill>
              </a:rPr>
              <a:t> = |</a:t>
            </a:r>
            <a:r>
              <a:rPr sz="1600" b="1" dirty="0">
                <a:uFill>
                  <a:solidFill/>
                </a:uFill>
              </a:rPr>
              <a:t>p</a:t>
            </a:r>
            <a:r>
              <a:rPr sz="1600" baseline="-5999" dirty="0">
                <a:uFill>
                  <a:solidFill/>
                </a:uFill>
              </a:rPr>
              <a:t>Au</a:t>
            </a:r>
            <a:r>
              <a:rPr sz="1600" dirty="0">
                <a:uFill>
                  <a:solidFill/>
                </a:uFill>
              </a:rPr>
              <a:t>-</a:t>
            </a:r>
            <a:r>
              <a:rPr sz="1600" b="1" dirty="0">
                <a:uFill>
                  <a:solidFill/>
                </a:uFill>
              </a:rPr>
              <a:t>p</a:t>
            </a:r>
            <a:r>
              <a:rPr sz="1600" baseline="-5999" dirty="0">
                <a:uFill>
                  <a:solidFill/>
                </a:uFill>
              </a:rPr>
              <a:t>Au</a:t>
            </a:r>
            <a:r>
              <a:rPr sz="1600" baseline="-5999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</a:rPr>
              <a:t>|</a:t>
            </a:r>
            <a:r>
              <a:rPr sz="1600" baseline="31999" dirty="0">
                <a:uFill>
                  <a:solidFill/>
                </a:uFill>
              </a:rPr>
              <a:t>2 </a:t>
            </a:r>
            <a:r>
              <a:rPr sz="1600" dirty="0">
                <a:uFill>
                  <a:solidFill/>
                </a:uFill>
              </a:rPr>
              <a:t>conjugate to </a:t>
            </a:r>
            <a:r>
              <a:rPr sz="1600" i="1" dirty="0">
                <a:uFill>
                  <a:solidFill/>
                </a:uFill>
              </a:rPr>
              <a:t>b</a:t>
            </a:r>
            <a:r>
              <a:rPr sz="1600" i="1" baseline="-5999" dirty="0">
                <a:uFill>
                  <a:solidFill/>
                </a:uFill>
              </a:rPr>
              <a:t>T</a:t>
            </a:r>
            <a:r>
              <a:rPr sz="1600" dirty="0">
                <a:uFill>
                  <a:solidFill/>
                </a:uFill>
              </a:rPr>
              <a:t> </a:t>
            </a:r>
          </a:p>
        </p:txBody>
      </p:sp>
      <p:sp>
        <p:nvSpPr>
          <p:cNvPr id="306" name="Shape 306"/>
          <p:cNvSpPr/>
          <p:nvPr/>
        </p:nvSpPr>
        <p:spPr>
          <a:xfrm>
            <a:off x="176801" y="599645"/>
            <a:ext cx="649116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1950-60: </a:t>
            </a:r>
            <a:r>
              <a:rPr sz="1600" dirty="0">
                <a:uFill>
                  <a:solidFill/>
                </a:uFill>
              </a:rPr>
              <a:t>Measurement of charge (proton) distribution in nuclei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Ongoing:</a:t>
            </a:r>
            <a:r>
              <a:rPr sz="1600" dirty="0">
                <a:uFill>
                  <a:solidFill/>
                </a:uFill>
              </a:rPr>
              <a:t> Measurement of neutron distribution in nuclei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EIC ⇒ Gluon distribution in nuclei</a:t>
            </a:r>
          </a:p>
        </p:txBody>
      </p:sp>
      <p:sp>
        <p:nvSpPr>
          <p:cNvPr id="307" name="Shape 307"/>
          <p:cNvSpPr/>
          <p:nvPr/>
        </p:nvSpPr>
        <p:spPr>
          <a:xfrm>
            <a:off x="196758" y="1484919"/>
            <a:ext cx="9310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600" b="1" dirty="0">
                <a:uFill>
                  <a:solidFill/>
                </a:uFill>
              </a:rPr>
              <a:t>Method: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4611140" y="2763848"/>
            <a:ext cx="4407228" cy="2313007"/>
            <a:chOff x="51734" y="77100"/>
            <a:chExt cx="4407226" cy="2313006"/>
          </a:xfrm>
        </p:grpSpPr>
        <p:grpSp>
          <p:nvGrpSpPr>
            <p:cNvPr id="316" name="Group 316"/>
            <p:cNvGrpSpPr/>
            <p:nvPr/>
          </p:nvGrpSpPr>
          <p:grpSpPr>
            <a:xfrm>
              <a:off x="51734" y="77100"/>
              <a:ext cx="4407226" cy="2313006"/>
              <a:chOff x="51734" y="77100"/>
              <a:chExt cx="4407224" cy="2313005"/>
            </a:xfrm>
          </p:grpSpPr>
          <p:pic>
            <p:nvPicPr>
              <p:cNvPr id="314" name="source_all.pdf"/>
              <p:cNvPicPr/>
              <p:nvPr/>
            </p:nvPicPr>
            <p:blipFill>
              <a:blip r:embed="rId3">
                <a:extLst/>
              </a:blip>
              <a:srcRect r="50437" b="50689"/>
              <a:stretch>
                <a:fillRect/>
              </a:stretch>
            </p:blipFill>
            <p:spPr>
              <a:xfrm>
                <a:off x="51735" y="77100"/>
                <a:ext cx="4407225" cy="231300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15" name="Shape 315"/>
              <p:cNvSpPr/>
              <p:nvPr/>
            </p:nvSpPr>
            <p:spPr>
              <a:xfrm>
                <a:off x="745301" y="154200"/>
                <a:ext cx="308402" cy="2827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</p:grpSp>
        <p:sp>
          <p:nvSpPr>
            <p:cNvPr id="317" name="Shape 317"/>
            <p:cNvSpPr/>
            <p:nvPr/>
          </p:nvSpPr>
          <p:spPr>
            <a:xfrm>
              <a:off x="1576374" y="1671376"/>
              <a:ext cx="1765199" cy="19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300">
                  <a:solidFill>
                    <a:srgbClr val="008F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rgbClr val="0000FF"/>
                  </a:solidFill>
                  <a:uFill>
                    <a:solidFill/>
                  </a:uFill>
                </a:rPr>
                <a:t>PRC 87 (2013) 024913</a:t>
              </a:r>
            </a:p>
          </p:txBody>
        </p:sp>
      </p:grpSp>
      <p:sp>
        <p:nvSpPr>
          <p:cNvPr id="319" name="Shape 319"/>
          <p:cNvSpPr/>
          <p:nvPr/>
        </p:nvSpPr>
        <p:spPr>
          <a:xfrm>
            <a:off x="306529" y="5102728"/>
            <a:ext cx="816122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Converges to input F(b) rapidly: |</a:t>
            </a:r>
            <a:r>
              <a:rPr sz="1600" i="1" dirty="0">
                <a:uFill>
                  <a:solidFill/>
                </a:uFill>
              </a:rPr>
              <a:t>t</a:t>
            </a:r>
            <a:r>
              <a:rPr sz="1600" dirty="0">
                <a:uFill>
                  <a:solidFill/>
                </a:uFill>
              </a:rPr>
              <a:t>| &lt; 0.1 almost enough</a:t>
            </a:r>
          </a:p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Recover accurately any input distribution used in model used to generate pseudo-data </a:t>
            </a:r>
            <a:r>
              <a:rPr sz="1600" dirty="0">
                <a:uFill>
                  <a:solidFill/>
                </a:uFill>
              </a:rPr>
              <a:t>(here Wood-Saxon)</a:t>
            </a:r>
          </a:p>
          <a:p>
            <a:pPr marL="285750" marR="41275" lvl="1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Systematic measurement requires </a:t>
            </a: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∫</a:t>
            </a:r>
            <a:r>
              <a:rPr sz="1600" b="1" i="1" dirty="0">
                <a:uFill>
                  <a:solidFill/>
                </a:u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L</a:t>
            </a:r>
            <a:r>
              <a:rPr sz="1600" i="1" dirty="0">
                <a:uFill>
                  <a:solidFill/>
                </a:uFill>
                <a:latin typeface="Arial Bold"/>
                <a:ea typeface="Arial Bold"/>
                <a:cs typeface="Arial Bold"/>
                <a:sym typeface="Arial Bold"/>
              </a:rPr>
              <a:t>dt</a:t>
            </a:r>
            <a:r>
              <a:rPr sz="1600" b="1" i="1" dirty="0">
                <a:uFill>
                  <a:solidFill/>
                </a:u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 </a:t>
            </a:r>
            <a:r>
              <a:rPr sz="1600" dirty="0">
                <a:uFill>
                  <a:solidFill/>
                </a:uFill>
                <a:latin typeface="Arial Bold"/>
                <a:ea typeface="Arial Bold"/>
                <a:cs typeface="Arial Bold"/>
                <a:sym typeface="Arial Bold"/>
              </a:rPr>
              <a:t>&gt;&gt;</a:t>
            </a:r>
            <a:r>
              <a:rPr sz="1600" dirty="0">
                <a:uFill>
                  <a:solidFill/>
                </a:u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 </a:t>
            </a:r>
            <a:r>
              <a:rPr sz="1600" dirty="0">
                <a:uFill>
                  <a:solidFill/>
                </a:uFill>
              </a:rPr>
              <a:t>1 fb</a:t>
            </a:r>
            <a:r>
              <a:rPr sz="1600" baseline="31999" dirty="0">
                <a:uFill>
                  <a:solidFill/>
                </a:uFill>
              </a:rPr>
              <a:t>-1</a:t>
            </a:r>
            <a:r>
              <a:rPr sz="1600" dirty="0">
                <a:uFill>
                  <a:solidFill/>
                </a:uFill>
              </a:rPr>
              <a:t>/A</a:t>
            </a:r>
          </a:p>
        </p:txBody>
      </p:sp>
      <p:grpSp>
        <p:nvGrpSpPr>
          <p:cNvPr id="323" name="Group 323"/>
          <p:cNvGrpSpPr/>
          <p:nvPr/>
        </p:nvGrpSpPr>
        <p:grpSpPr>
          <a:xfrm>
            <a:off x="4219232" y="1547830"/>
            <a:ext cx="2810652" cy="1059069"/>
            <a:chOff x="0" y="49208"/>
            <a:chExt cx="2810651" cy="1059068"/>
          </a:xfrm>
        </p:grpSpPr>
        <p:sp>
          <p:nvSpPr>
            <p:cNvPr id="320" name="Shape 320"/>
            <p:cNvSpPr/>
            <p:nvPr/>
          </p:nvSpPr>
          <p:spPr>
            <a:xfrm flipH="1">
              <a:off x="0" y="223614"/>
              <a:ext cx="58046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321" name="Shape 321"/>
            <p:cNvSpPr/>
            <p:nvPr/>
          </p:nvSpPr>
          <p:spPr>
            <a:xfrm flipH="1" flipV="1">
              <a:off x="2540000" y="625675"/>
              <a:ext cx="8961" cy="48260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322" name="Shape 322"/>
            <p:cNvSpPr/>
            <p:nvPr/>
          </p:nvSpPr>
          <p:spPr>
            <a:xfrm>
              <a:off x="803993" y="49208"/>
              <a:ext cx="200665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/>
              </a:lvl1pPr>
            </a:lstStyle>
            <a:p>
              <a:pPr lvl="0">
                <a:defRPr sz="1800" i="0">
                  <a:uFillTx/>
                </a:defRPr>
              </a:pPr>
              <a:r>
                <a:rPr sz="1600" i="1" dirty="0">
                  <a:uFill>
                    <a:solidFill/>
                  </a:uFill>
                </a:rPr>
                <a:t>Fourier Transform</a:t>
              </a:r>
            </a:p>
          </p:txBody>
        </p:sp>
      </p:grpSp>
      <p:grpSp>
        <p:nvGrpSpPr>
          <p:cNvPr id="26" name="Group 304"/>
          <p:cNvGrpSpPr/>
          <p:nvPr/>
        </p:nvGrpSpPr>
        <p:grpSpPr>
          <a:xfrm>
            <a:off x="196758" y="619047"/>
            <a:ext cx="6921505" cy="348813"/>
            <a:chOff x="0" y="62454"/>
            <a:chExt cx="6921503" cy="348811"/>
          </a:xfrm>
        </p:grpSpPr>
        <p:sp>
          <p:nvSpPr>
            <p:cNvPr id="27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Diffractive vector meson production:</a:t>
              </a:r>
            </a:p>
          </p:txBody>
        </p:sp>
        <p:sp>
          <p:nvSpPr>
            <p:cNvPr id="28" name="Shape 303"/>
            <p:cNvSpPr/>
            <p:nvPr/>
          </p:nvSpPr>
          <p:spPr>
            <a:xfrm>
              <a:off x="3837326" y="62454"/>
              <a:ext cx="3084177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Au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J/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</a:rPr>
                <a:t> 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137888" y="1360717"/>
            <a:ext cx="4078515" cy="3802380"/>
          </a:xfrm>
          <a:prstGeom prst="rect">
            <a:avLst/>
          </a:prstGeom>
        </p:spPr>
      </p:pic>
      <p:pic>
        <p:nvPicPr>
          <p:cNvPr id="32" name="Picture 31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/>
          <a:stretch/>
        </p:blipFill>
        <p:spPr>
          <a:xfrm>
            <a:off x="4775199" y="1367971"/>
            <a:ext cx="4130039" cy="38023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20700000">
            <a:off x="1049176" y="2292490"/>
            <a:ext cx="7662961" cy="20313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buClr>
                <a:srgbClr val="0000FF"/>
              </a:buClr>
            </a:pPr>
            <a:r>
              <a:rPr lang="en-US" sz="1400" dirty="0" smtClean="0"/>
              <a:t>Hot </a:t>
            </a:r>
            <a:r>
              <a:rPr lang="en-US" sz="1400" dirty="0"/>
              <a:t>topic: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/>
              <a:t>Lumpiness?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/>
              <a:t>Just </a:t>
            </a:r>
            <a:r>
              <a:rPr lang="en-US" sz="1400" dirty="0" err="1"/>
              <a:t>Wood-Saxon+nucleon</a:t>
            </a:r>
            <a:r>
              <a:rPr lang="en-US" sz="1400" dirty="0"/>
              <a:t> g(</a:t>
            </a:r>
            <a:r>
              <a:rPr lang="en-US" sz="1400" dirty="0" err="1"/>
              <a:t>b</a:t>
            </a:r>
            <a:r>
              <a:rPr lang="en-US" sz="1400" baseline="-25000" dirty="0" err="1"/>
              <a:t>T</a:t>
            </a:r>
            <a:r>
              <a:rPr lang="en-US" sz="1400" dirty="0"/>
              <a:t>)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/>
                <a:cs typeface="Comic Sans MS"/>
              </a:rPr>
              <a:t> coherent part probes </a:t>
            </a:r>
            <a:r>
              <a:rPr lang="ja-JP" altLang="en-US" sz="1400" dirty="0">
                <a:latin typeface="Comic Sans MS"/>
                <a:cs typeface="Comic Sans MS"/>
              </a:rPr>
              <a:t>“</a:t>
            </a:r>
            <a:r>
              <a:rPr lang="en-US" sz="1400" dirty="0">
                <a:latin typeface="Comic Sans MS"/>
                <a:cs typeface="Comic Sans MS"/>
              </a:rPr>
              <a:t>shape of black disc</a:t>
            </a:r>
            <a:r>
              <a:rPr lang="ja-JP" altLang="en-US" sz="1400" dirty="0">
                <a:latin typeface="Comic Sans MS"/>
                <a:cs typeface="Comic Sans MS"/>
              </a:rPr>
              <a:t>”</a:t>
            </a:r>
            <a:endParaRPr lang="en-US" sz="1400" dirty="0">
              <a:latin typeface="Comic Sans MS"/>
              <a:cs typeface="Comic Sans MS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/>
                <a:cs typeface="Comic Sans MS"/>
              </a:rPr>
              <a:t> incoherent part (large </a:t>
            </a:r>
            <a:r>
              <a:rPr lang="en-US" sz="1400" dirty="0">
                <a:latin typeface="Comic Sans MS"/>
                <a:cs typeface="Comic Sans MS"/>
                <a:sym typeface="Arial Italic" charset="0"/>
              </a:rPr>
              <a:t>t</a:t>
            </a:r>
            <a:r>
              <a:rPr lang="en-US" sz="1400" dirty="0">
                <a:latin typeface="Comic Sans MS"/>
                <a:cs typeface="Comic Sans MS"/>
              </a:rPr>
              <a:t>) 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Comic Sans MS"/>
                <a:cs typeface="Comic Sans MS"/>
              </a:rPr>
              <a:t>   sensitive to </a:t>
            </a:r>
            <a:r>
              <a:rPr lang="ja-JP" altLang="en-US" sz="1400" dirty="0">
                <a:latin typeface="Comic Sans MS"/>
                <a:cs typeface="Comic Sans MS"/>
              </a:rPr>
              <a:t>“</a:t>
            </a:r>
            <a:r>
              <a:rPr lang="en-US" sz="1400" dirty="0">
                <a:latin typeface="Comic Sans MS"/>
                <a:cs typeface="Comic Sans MS"/>
              </a:rPr>
              <a:t>lumpiness</a:t>
            </a:r>
            <a:r>
              <a:rPr lang="ja-JP" altLang="en-US" sz="1400" dirty="0">
                <a:latin typeface="Comic Sans MS"/>
                <a:cs typeface="Comic Sans MS"/>
              </a:rPr>
              <a:t>”</a:t>
            </a:r>
            <a:r>
              <a:rPr lang="en-US" sz="1400" dirty="0">
                <a:latin typeface="Comic Sans MS"/>
                <a:cs typeface="Comic Sans MS"/>
              </a:rPr>
              <a:t> of the source 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Comic Sans MS"/>
                <a:cs typeface="Comic Sans MS"/>
              </a:rPr>
              <a:t>   (fluctuations, hot spots, ...) </a:t>
            </a:r>
            <a:endParaRPr lang="en-US" sz="1400" dirty="0" smtClean="0">
              <a:latin typeface="Comic Sans MS"/>
              <a:cs typeface="Comic Sans MS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endParaRPr lang="en-US" sz="1400" dirty="0" smtClean="0">
              <a:latin typeface="Comic Sans MS"/>
              <a:cs typeface="Comic Sans MS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endParaRPr lang="en-US" sz="1400" dirty="0">
              <a:latin typeface="Comic Sans MS"/>
              <a:cs typeface="Comic Sans MS"/>
            </a:endParaRPr>
          </a:p>
        </p:txBody>
      </p:sp>
      <p:grpSp>
        <p:nvGrpSpPr>
          <p:cNvPr id="30" name="Group 29"/>
          <p:cNvGrpSpPr/>
          <p:nvPr/>
        </p:nvGrpSpPr>
        <p:grpSpPr>
          <a:xfrm rot="20700000">
            <a:off x="4841586" y="1732912"/>
            <a:ext cx="3715029" cy="2089761"/>
            <a:chOff x="5357851" y="3850640"/>
            <a:chExt cx="3715029" cy="208976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7332" y="4114300"/>
              <a:ext cx="3135492" cy="18261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357851" y="3850640"/>
              <a:ext cx="371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possible Source distribution with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b</a:t>
              </a:r>
              <a:r>
                <a:rPr lang="en-US" sz="1200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1200" baseline="30000" dirty="0" err="1" smtClean="0">
                  <a:solidFill>
                    <a:srgbClr val="0000FF"/>
                  </a:solidFill>
                </a:rPr>
                <a:t>g</a:t>
              </a:r>
              <a:r>
                <a:rPr lang="en-US" sz="1200" dirty="0" smtClean="0">
                  <a:solidFill>
                    <a:srgbClr val="0000FF"/>
                  </a:solidFill>
                </a:rPr>
                <a:t> = 2 GeV</a:t>
              </a:r>
              <a:r>
                <a:rPr lang="en-US" sz="1200" baseline="30000" dirty="0" smtClean="0">
                  <a:solidFill>
                    <a:srgbClr val="0000FF"/>
                  </a:solidFill>
                </a:rPr>
                <a:t>-2</a:t>
              </a:r>
              <a:r>
                <a:rPr lang="en-US" sz="1200" dirty="0" smtClean="0">
                  <a:solidFill>
                    <a:srgbClr val="0000FF"/>
                  </a:solidFill>
                </a:rPr>
                <a:t> 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dvAuto="0"/>
      <p:bldP spid="313" grpId="1" advAuto="0"/>
      <p:bldP spid="305" grpId="0" animBg="1" advAuto="0"/>
      <p:bldP spid="306" grpId="0" animBg="1" advAuto="0"/>
      <p:bldP spid="307" grpId="0" animBg="1" advAuto="0"/>
      <p:bldP spid="318" grpId="0" animBg="1" advAuto="0"/>
      <p:bldP spid="319" grpId="0" animBg="1" advAuto="0"/>
      <p:bldP spid="323" grpId="0" animBg="1" advAuto="0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4566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 and outlook</a:t>
            </a:r>
            <a:endParaRPr lang="en-GB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VHEep-Workshop, Munich June 2017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72845" y="2346857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15583" y="475194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517495" y="2994557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133320" y="478369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918633" y="1505482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81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449494" y="461436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82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0943" y="4305291"/>
            <a:ext cx="834813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Polarized Beams are critical: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sz="800" dirty="0" smtClean="0"/>
          </a:p>
          <a:p>
            <a:pPr>
              <a:buClr>
                <a:srgbClr val="0000FF"/>
              </a:buClr>
            </a:pPr>
            <a:r>
              <a:rPr lang="en-US" sz="1600" dirty="0">
                <a:effectLst/>
              </a:rPr>
              <a:t>spin </a:t>
            </a:r>
            <a:r>
              <a:rPr lang="en-US" sz="1600" dirty="0" smtClean="0">
                <a:effectLst/>
              </a:rPr>
              <a:t>the ideal tool to </a:t>
            </a:r>
            <a:r>
              <a:rPr lang="en-US" sz="1600" dirty="0">
                <a:effectLst/>
              </a:rPr>
              <a:t>study how a complex many-body </a:t>
            </a:r>
            <a:r>
              <a:rPr lang="en-US" sz="1600" dirty="0" smtClean="0">
                <a:effectLst/>
              </a:rPr>
              <a:t>system </a:t>
            </a:r>
            <a:r>
              <a:rPr lang="en-US" sz="1600" dirty="0">
                <a:effectLst/>
              </a:rPr>
              <a:t>such as the proton arises </a:t>
            </a:r>
            <a:r>
              <a:rPr lang="en-US" sz="1600" dirty="0" smtClean="0">
                <a:effectLst/>
              </a:rPr>
              <a:t>from </a:t>
            </a:r>
            <a:r>
              <a:rPr lang="en-US" sz="1600" dirty="0">
                <a:effectLst/>
              </a:rPr>
              <a:t>the vacuum structure of QCD </a:t>
            </a:r>
            <a:endParaRPr lang="en-US" sz="1600" dirty="0" smtClean="0">
              <a:effectLst/>
            </a:endParaRPr>
          </a:p>
          <a:p>
            <a:pPr>
              <a:buClr>
                <a:srgbClr val="0000FF"/>
              </a:buClr>
            </a:pPr>
            <a:endParaRPr lang="en-US" sz="800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effectLst/>
              </a:rPr>
              <a:t>Many new results which pave the way to resolve the mystery about the origin of the spin of the proton</a:t>
            </a:r>
          </a:p>
          <a:p>
            <a:pPr>
              <a:buClr>
                <a:srgbClr val="0000FF"/>
              </a:buClr>
            </a:pPr>
            <a:endParaRPr lang="en-US" sz="800" dirty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effectLst/>
              </a:rPr>
              <a:t>Start to get first data to get tomographic pictures of the proton</a:t>
            </a:r>
          </a:p>
        </p:txBody>
      </p:sp>
    </p:spTree>
    <p:extLst>
      <p:ext uri="{BB962C8B-B14F-4D97-AF65-F5344CB8AC3E}">
        <p14:creationId xmlns:p14="http://schemas.microsoft.com/office/powerpoint/2010/main" val="200109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3250"/>
            <a:ext cx="9264075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an </a:t>
            </a:r>
            <a:r>
              <a:rPr lang="en-US" dirty="0" err="1" smtClean="0">
                <a:solidFill>
                  <a:srgbClr val="0000FF"/>
                </a:solidFill>
              </a:rPr>
              <a:t>VHEep</a:t>
            </a:r>
            <a:r>
              <a:rPr lang="en-US" dirty="0" smtClean="0">
                <a:solidFill>
                  <a:srgbClr val="0000FF"/>
                </a:solidFill>
              </a:rPr>
              <a:t> could do:</a:t>
            </a:r>
          </a:p>
          <a:p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/>
              <a:t>VHEep</a:t>
            </a:r>
            <a:r>
              <a:rPr lang="en-US" dirty="0" smtClean="0"/>
              <a:t> √s is to high for studying </a:t>
            </a:r>
            <a:r>
              <a:rPr lang="en-US" dirty="0" err="1" smtClean="0"/>
              <a:t>helicity</a:t>
            </a:r>
            <a:r>
              <a:rPr lang="en-US" dirty="0" smtClean="0"/>
              <a:t> sum-rule </a:t>
            </a:r>
            <a:r>
              <a:rPr lang="en-US" dirty="0" smtClean="0">
                <a:sym typeface="Wingdings"/>
              </a:rPr>
              <a:t> A</a:t>
            </a:r>
            <a:r>
              <a:rPr lang="en-US" baseline="-25000" dirty="0" smtClean="0">
                <a:sym typeface="Wingdings"/>
              </a:rPr>
              <a:t>LL</a:t>
            </a:r>
            <a:r>
              <a:rPr lang="en-US" dirty="0" smtClean="0">
                <a:sym typeface="Wingdings"/>
              </a:rPr>
              <a:t> ≾ 10</a:t>
            </a:r>
            <a:r>
              <a:rPr lang="en-US" baseline="30000" dirty="0" smtClean="0">
                <a:sym typeface="Wingdings"/>
              </a:rPr>
              <a:t>-6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For TMDs and GPDs proton beam polarization is critical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but there are important </a:t>
            </a:r>
            <a:r>
              <a:rPr lang="en-US" dirty="0" err="1" smtClean="0">
                <a:sym typeface="Wingdings"/>
              </a:rPr>
              <a:t>unpolarised</a:t>
            </a:r>
            <a:r>
              <a:rPr lang="en-US" dirty="0" smtClean="0">
                <a:sym typeface="Wingdings"/>
              </a:rPr>
              <a:t> measurements, which reveal a lot 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about nucleon structure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 need high </a:t>
            </a:r>
            <a:r>
              <a:rPr lang="en-US" dirty="0" err="1" smtClean="0">
                <a:sym typeface="Wingdings"/>
              </a:rPr>
              <a:t>lumi</a:t>
            </a:r>
            <a:r>
              <a:rPr lang="en-US" dirty="0" smtClean="0">
                <a:sym typeface="Wingdings"/>
              </a:rPr>
              <a:t>  EIC: </a:t>
            </a:r>
            <a:r>
              <a:rPr lang="en-US" dirty="0">
                <a:sym typeface="Wingdings"/>
              </a:rPr>
              <a:t>∫</a:t>
            </a:r>
            <a:r>
              <a:rPr lang="en-US" dirty="0" err="1" smtClean="0">
                <a:sym typeface="Wingdings"/>
              </a:rPr>
              <a:t>Ldt</a:t>
            </a:r>
            <a:r>
              <a:rPr lang="en-US" dirty="0" smtClean="0">
                <a:sym typeface="Wingdings"/>
              </a:rPr>
              <a:t>=10 fb</a:t>
            </a:r>
            <a:r>
              <a:rPr lang="en-US" baseline="30000" dirty="0" smtClean="0">
                <a:sym typeface="Wingdings"/>
              </a:rPr>
              <a:t>-1  </a:t>
            </a:r>
          </a:p>
          <a:p>
            <a:pPr lvl="1">
              <a:buClr>
                <a:srgbClr val="0000FF"/>
              </a:buClr>
            </a:pPr>
            <a:endParaRPr lang="en-US" sz="8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/>
              <a:t>LHeC</a:t>
            </a:r>
            <a:r>
              <a:rPr lang="en-US" dirty="0" smtClean="0"/>
              <a:t> CDR has physics worked out which is enabled by lepton </a:t>
            </a:r>
            <a:r>
              <a:rPr lang="en-US" dirty="0" err="1" smtClean="0"/>
              <a:t>polarisation</a:t>
            </a:r>
            <a:r>
              <a:rPr lang="en-US" dirty="0" smtClean="0"/>
              <a:t> only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EW-physics, i.e. left-right handed </a:t>
            </a:r>
            <a:r>
              <a:rPr lang="en-US" dirty="0" err="1" smtClean="0"/>
              <a:t>Ws</a:t>
            </a:r>
            <a:endParaRPr lang="en-US" dirty="0" smtClean="0"/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Personal Note: </a:t>
            </a:r>
            <a:r>
              <a:rPr lang="en-US" dirty="0" smtClean="0"/>
              <a:t>I would not give up on electron </a:t>
            </a:r>
            <a:r>
              <a:rPr lang="en-US" dirty="0" err="1" smtClean="0"/>
              <a:t>polarisation</a:t>
            </a:r>
            <a:endParaRPr lang="en-US" dirty="0" smtClean="0"/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could be critical to study physics like lepton substructure 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 proton</a:t>
            </a:r>
          </a:p>
          <a:p>
            <a:pPr lvl="1"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anomalous magnetic moment</a:t>
            </a:r>
          </a:p>
          <a:p>
            <a:pPr lvl="1">
              <a:buClr>
                <a:srgbClr val="0000FF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Glossary of </a:t>
            </a:r>
            <a:r>
              <a:rPr lang="en-US" cap="none" dirty="0" err="1" smtClean="0"/>
              <a:t>p+p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414147" name="Rectangle 3"/>
          <p:cNvSpPr>
            <a:spLocks noChangeArrowheads="1"/>
          </p:cNvSpPr>
          <p:nvPr/>
        </p:nvSpPr>
        <p:spPr bwMode="auto">
          <a:xfrm>
            <a:off x="1219199" y="736607"/>
            <a:ext cx="7014633" cy="282997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14148" name="Oval 4"/>
          <p:cNvSpPr>
            <a:spLocks noChangeArrowheads="1"/>
          </p:cNvSpPr>
          <p:nvPr/>
        </p:nvSpPr>
        <p:spPr bwMode="auto">
          <a:xfrm>
            <a:off x="2424113" y="2632083"/>
            <a:ext cx="620713" cy="5921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49" name="Oval 5"/>
          <p:cNvSpPr>
            <a:spLocks noChangeArrowheads="1"/>
          </p:cNvSpPr>
          <p:nvPr/>
        </p:nvSpPr>
        <p:spPr bwMode="auto">
          <a:xfrm>
            <a:off x="2438400" y="1085858"/>
            <a:ext cx="636588" cy="6048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0" name="Line 6"/>
          <p:cNvSpPr>
            <a:spLocks noChangeShapeType="1"/>
          </p:cNvSpPr>
          <p:nvPr/>
        </p:nvSpPr>
        <p:spPr bwMode="auto">
          <a:xfrm>
            <a:off x="1754188" y="1206508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1" name="Line 7"/>
          <p:cNvSpPr>
            <a:spLocks noChangeShapeType="1"/>
          </p:cNvSpPr>
          <p:nvPr/>
        </p:nvSpPr>
        <p:spPr bwMode="auto">
          <a:xfrm>
            <a:off x="1754188" y="1447808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2" name="Line 8"/>
          <p:cNvSpPr>
            <a:spLocks noChangeShapeType="1"/>
          </p:cNvSpPr>
          <p:nvPr/>
        </p:nvSpPr>
        <p:spPr bwMode="auto">
          <a:xfrm>
            <a:off x="1770063" y="3054358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3" name="Line 9"/>
          <p:cNvSpPr>
            <a:spLocks noChangeShapeType="1"/>
          </p:cNvSpPr>
          <p:nvPr/>
        </p:nvSpPr>
        <p:spPr bwMode="auto">
          <a:xfrm>
            <a:off x="1770063" y="2819408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4" name="Rectangle 10"/>
          <p:cNvSpPr>
            <a:spLocks noChangeArrowheads="1"/>
          </p:cNvSpPr>
          <p:nvPr/>
        </p:nvSpPr>
        <p:spPr bwMode="auto">
          <a:xfrm>
            <a:off x="4065588" y="1898658"/>
            <a:ext cx="1651000" cy="514350"/>
          </a:xfrm>
          <a:prstGeom prst="rect">
            <a:avLst/>
          </a:prstGeom>
          <a:noFill/>
          <a:ln w="19050">
            <a:solidFill>
              <a:srgbClr val="00E00B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5" name="Line 11"/>
          <p:cNvSpPr>
            <a:spLocks noChangeShapeType="1"/>
          </p:cNvSpPr>
          <p:nvPr/>
        </p:nvSpPr>
        <p:spPr bwMode="auto">
          <a:xfrm>
            <a:off x="3074988" y="1441458"/>
            <a:ext cx="1017588" cy="741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6" name="Line 12"/>
          <p:cNvSpPr>
            <a:spLocks noChangeShapeType="1"/>
          </p:cNvSpPr>
          <p:nvPr/>
        </p:nvSpPr>
        <p:spPr bwMode="auto">
          <a:xfrm flipV="1">
            <a:off x="2974975" y="847733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7" name="Line 13"/>
          <p:cNvSpPr>
            <a:spLocks noChangeShapeType="1"/>
          </p:cNvSpPr>
          <p:nvPr/>
        </p:nvSpPr>
        <p:spPr bwMode="auto">
          <a:xfrm>
            <a:off x="2998788" y="3111508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8" name="Line 14"/>
          <p:cNvSpPr>
            <a:spLocks noChangeShapeType="1"/>
          </p:cNvSpPr>
          <p:nvPr/>
        </p:nvSpPr>
        <p:spPr bwMode="auto">
          <a:xfrm>
            <a:off x="2967038" y="3136908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9" name="Line 15"/>
          <p:cNvSpPr>
            <a:spLocks noChangeShapeType="1"/>
          </p:cNvSpPr>
          <p:nvPr/>
        </p:nvSpPr>
        <p:spPr bwMode="auto">
          <a:xfrm>
            <a:off x="2935288" y="3175008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0" name="Line 16"/>
          <p:cNvSpPr>
            <a:spLocks noChangeShapeType="1"/>
          </p:cNvSpPr>
          <p:nvPr/>
        </p:nvSpPr>
        <p:spPr bwMode="auto">
          <a:xfrm flipV="1">
            <a:off x="3033713" y="908058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1" name="Line 17"/>
          <p:cNvSpPr>
            <a:spLocks noChangeShapeType="1"/>
          </p:cNvSpPr>
          <p:nvPr/>
        </p:nvSpPr>
        <p:spPr bwMode="auto">
          <a:xfrm flipV="1">
            <a:off x="3017838" y="860433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2" name="Line 18"/>
          <p:cNvSpPr>
            <a:spLocks noChangeShapeType="1"/>
          </p:cNvSpPr>
          <p:nvPr/>
        </p:nvSpPr>
        <p:spPr bwMode="auto">
          <a:xfrm flipV="1">
            <a:off x="2960688" y="819158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3" name="Text Box 19"/>
          <p:cNvSpPr txBox="1">
            <a:spLocks noChangeArrowheads="1"/>
          </p:cNvSpPr>
          <p:nvPr/>
        </p:nvSpPr>
        <p:spPr bwMode="auto">
          <a:xfrm>
            <a:off x="3732213" y="1552583"/>
            <a:ext cx="283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>
                <a:latin typeface="Comic Sans MS" pitchFamily="66" charset="0"/>
              </a:rPr>
              <a:t>Hard Scattering Process</a:t>
            </a:r>
          </a:p>
        </p:txBody>
      </p:sp>
      <p:sp>
        <p:nvSpPr>
          <p:cNvPr id="1414164" name="Line 20"/>
          <p:cNvSpPr>
            <a:spLocks noChangeShapeType="1"/>
          </p:cNvSpPr>
          <p:nvPr/>
        </p:nvSpPr>
        <p:spPr bwMode="auto">
          <a:xfrm>
            <a:off x="4092575" y="218282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16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496168"/>
              </p:ext>
            </p:extLst>
          </p:nvPr>
        </p:nvGraphicFramePr>
        <p:xfrm>
          <a:off x="1984375" y="2471745"/>
          <a:ext cx="21113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Equation" r:id="rId4" imgW="165100" imgH="241300" progId="Equation.DSMT4">
                  <p:embed/>
                </p:oleObj>
              </mc:Choice>
              <mc:Fallback>
                <p:oleObj name="Equation" r:id="rId4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2471745"/>
                        <a:ext cx="21113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640994"/>
              </p:ext>
            </p:extLst>
          </p:nvPr>
        </p:nvGraphicFramePr>
        <p:xfrm>
          <a:off x="3094038" y="2233620"/>
          <a:ext cx="40798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" name="Equation" r:id="rId6" imgW="317500" imgH="241300" progId="Equation.DSMT4">
                  <p:embed/>
                </p:oleObj>
              </mc:Choice>
              <mc:Fallback>
                <p:oleObj name="Equation" r:id="rId6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038" y="2233620"/>
                        <a:ext cx="40798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615243"/>
              </p:ext>
            </p:extLst>
          </p:nvPr>
        </p:nvGraphicFramePr>
        <p:xfrm>
          <a:off x="2035175" y="871545"/>
          <a:ext cx="195263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" name="Equation" r:id="rId8" imgW="152400" imgH="241300" progId="Equation.DSMT4">
                  <p:embed/>
                </p:oleObj>
              </mc:Choice>
              <mc:Fallback>
                <p:oleObj name="Equation" r:id="rId8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871545"/>
                        <a:ext cx="195263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930675"/>
              </p:ext>
            </p:extLst>
          </p:nvPr>
        </p:nvGraphicFramePr>
        <p:xfrm>
          <a:off x="3405188" y="1404945"/>
          <a:ext cx="3730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" name="Equation" r:id="rId10" imgW="292100" imgH="241300" progId="Equation.DSMT4">
                  <p:embed/>
                </p:oleObj>
              </mc:Choice>
              <mc:Fallback>
                <p:oleObj name="Equation" r:id="rId10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1404945"/>
                        <a:ext cx="37306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5"/>
          <p:cNvGrpSpPr>
            <a:grpSpLocks/>
          </p:cNvGrpSpPr>
          <p:nvPr/>
        </p:nvGrpSpPr>
        <p:grpSpPr bwMode="auto">
          <a:xfrm rot="20053445">
            <a:off x="2990850" y="2582870"/>
            <a:ext cx="704850" cy="193675"/>
            <a:chOff x="2291" y="2513"/>
            <a:chExt cx="1199" cy="188"/>
          </a:xfrm>
          <a:noFill/>
        </p:grpSpPr>
        <p:sp>
          <p:nvSpPr>
            <p:cNvPr id="1414170" name="Freeform 26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1" name="Freeform 27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2" name="Freeform 28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3" name="Freeform 29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4" name="Freeform 30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75" name="Line 31"/>
          <p:cNvSpPr>
            <a:spLocks noChangeShapeType="1"/>
          </p:cNvSpPr>
          <p:nvPr/>
        </p:nvSpPr>
        <p:spPr bwMode="auto">
          <a:xfrm flipV="1">
            <a:off x="6205538" y="1819283"/>
            <a:ext cx="230188" cy="90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6" name="Line 32"/>
          <p:cNvSpPr>
            <a:spLocks noChangeShapeType="1"/>
          </p:cNvSpPr>
          <p:nvPr/>
        </p:nvSpPr>
        <p:spPr bwMode="auto">
          <a:xfrm>
            <a:off x="6276975" y="1900245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7" name="Line 33"/>
          <p:cNvSpPr>
            <a:spLocks noChangeShapeType="1"/>
          </p:cNvSpPr>
          <p:nvPr/>
        </p:nvSpPr>
        <p:spPr bwMode="auto">
          <a:xfrm rot="20991552" flipV="1">
            <a:off x="6110288" y="1393833"/>
            <a:ext cx="4445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8" name="Line 34"/>
          <p:cNvSpPr>
            <a:spLocks noChangeShapeType="1"/>
          </p:cNvSpPr>
          <p:nvPr/>
        </p:nvSpPr>
        <p:spPr bwMode="auto">
          <a:xfrm flipV="1">
            <a:off x="6199188" y="1165233"/>
            <a:ext cx="87313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9" name="Line 35"/>
          <p:cNvSpPr>
            <a:spLocks noChangeShapeType="1"/>
          </p:cNvSpPr>
          <p:nvPr/>
        </p:nvSpPr>
        <p:spPr bwMode="auto">
          <a:xfrm flipV="1">
            <a:off x="6210300" y="1622433"/>
            <a:ext cx="15240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0" name="Line 36"/>
          <p:cNvSpPr>
            <a:spLocks noChangeShapeType="1"/>
          </p:cNvSpPr>
          <p:nvPr/>
        </p:nvSpPr>
        <p:spPr bwMode="auto">
          <a:xfrm flipV="1">
            <a:off x="6154738" y="1393833"/>
            <a:ext cx="5556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1" name="Line 37"/>
          <p:cNvSpPr>
            <a:spLocks noChangeShapeType="1"/>
          </p:cNvSpPr>
          <p:nvPr/>
        </p:nvSpPr>
        <p:spPr bwMode="auto">
          <a:xfrm flipV="1">
            <a:off x="6192838" y="1117608"/>
            <a:ext cx="246063" cy="757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20053445">
            <a:off x="3571875" y="2297120"/>
            <a:ext cx="704850" cy="193675"/>
            <a:chOff x="2291" y="2513"/>
            <a:chExt cx="1199" cy="188"/>
          </a:xfrm>
          <a:noFill/>
        </p:grpSpPr>
        <p:sp>
          <p:nvSpPr>
            <p:cNvPr id="1414183" name="Freeform 39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4" name="Freeform 40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5" name="Freeform 41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6" name="Freeform 42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7" name="Freeform 43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1418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791088"/>
              </p:ext>
            </p:extLst>
          </p:nvPr>
        </p:nvGraphicFramePr>
        <p:xfrm>
          <a:off x="4792663" y="1939933"/>
          <a:ext cx="14605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" name="Equation" r:id="rId12" imgW="114300" imgH="190500" progId="Equation.DSMT4">
                  <p:embed/>
                </p:oleObj>
              </mc:Choice>
              <mc:Fallback>
                <p:oleObj name="Equation" r:id="rId12" imgW="114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939933"/>
                        <a:ext cx="146050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189" name="Line 45"/>
          <p:cNvSpPr>
            <a:spLocks noChangeShapeType="1"/>
          </p:cNvSpPr>
          <p:nvPr/>
        </p:nvSpPr>
        <p:spPr bwMode="auto">
          <a:xfrm flipV="1">
            <a:off x="5624513" y="1890720"/>
            <a:ext cx="542925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14190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098597"/>
              </p:ext>
            </p:extLst>
          </p:nvPr>
        </p:nvGraphicFramePr>
        <p:xfrm>
          <a:off x="4135438" y="2346333"/>
          <a:ext cx="14779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" name="Equation" r:id="rId14" imgW="723900" imgH="342900" progId="Equation.DSMT4">
                  <p:embed/>
                </p:oleObj>
              </mc:Choice>
              <mc:Fallback>
                <p:oleObj name="Equation" r:id="rId14" imgW="723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2346333"/>
                        <a:ext cx="1477963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7"/>
          <p:cNvGrpSpPr>
            <a:grpSpLocks/>
          </p:cNvGrpSpPr>
          <p:nvPr/>
        </p:nvGrpSpPr>
        <p:grpSpPr bwMode="auto">
          <a:xfrm rot="1595871">
            <a:off x="5605463" y="2274895"/>
            <a:ext cx="704850" cy="193675"/>
            <a:chOff x="2291" y="2513"/>
            <a:chExt cx="1199" cy="188"/>
          </a:xfrm>
          <a:noFill/>
        </p:grpSpPr>
        <p:sp>
          <p:nvSpPr>
            <p:cNvPr id="1414192" name="Freeform 48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3" name="Freeform 49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4" name="Freeform 50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5" name="Freeform 51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6" name="Freeform 52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97" name="Line 53"/>
          <p:cNvSpPr>
            <a:spLocks noChangeShapeType="1"/>
          </p:cNvSpPr>
          <p:nvPr/>
        </p:nvSpPr>
        <p:spPr bwMode="auto">
          <a:xfrm>
            <a:off x="6248400" y="2565408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8" name="Line 54"/>
          <p:cNvSpPr>
            <a:spLocks noChangeShapeType="1"/>
          </p:cNvSpPr>
          <p:nvPr/>
        </p:nvSpPr>
        <p:spPr bwMode="auto">
          <a:xfrm rot="20991552">
            <a:off x="6246813" y="2446345"/>
            <a:ext cx="3810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9" name="Line 55"/>
          <p:cNvSpPr>
            <a:spLocks noChangeShapeType="1"/>
          </p:cNvSpPr>
          <p:nvPr/>
        </p:nvSpPr>
        <p:spPr bwMode="auto">
          <a:xfrm rot="20991552">
            <a:off x="6259513" y="2490795"/>
            <a:ext cx="45085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0" name="Line 56"/>
          <p:cNvSpPr>
            <a:spLocks noChangeShapeType="1"/>
          </p:cNvSpPr>
          <p:nvPr/>
        </p:nvSpPr>
        <p:spPr bwMode="auto">
          <a:xfrm rot="20991552">
            <a:off x="6242050" y="2584458"/>
            <a:ext cx="157163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1" name="Line 57"/>
          <p:cNvSpPr>
            <a:spLocks noChangeShapeType="1"/>
          </p:cNvSpPr>
          <p:nvPr/>
        </p:nvSpPr>
        <p:spPr bwMode="auto">
          <a:xfrm>
            <a:off x="6267450" y="2478095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2" name="Line 58"/>
          <p:cNvSpPr>
            <a:spLocks noChangeShapeType="1"/>
          </p:cNvSpPr>
          <p:nvPr/>
        </p:nvSpPr>
        <p:spPr bwMode="auto">
          <a:xfrm>
            <a:off x="6248400" y="2565408"/>
            <a:ext cx="161925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5" name="Text Box 61"/>
          <p:cNvSpPr txBox="1">
            <a:spLocks noChangeArrowheads="1"/>
          </p:cNvSpPr>
          <p:nvPr/>
        </p:nvSpPr>
        <p:spPr bwMode="auto">
          <a:xfrm>
            <a:off x="2413000" y="1193808"/>
            <a:ext cx="70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q(x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1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6" name="Text Box 62"/>
          <p:cNvSpPr txBox="1">
            <a:spLocks noChangeArrowheads="1"/>
          </p:cNvSpPr>
          <p:nvPr/>
        </p:nvSpPr>
        <p:spPr bwMode="auto">
          <a:xfrm>
            <a:off x="2384425" y="2717808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g(x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2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-1" y="3767714"/>
            <a:ext cx="9142413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q(x</a:t>
            </a:r>
            <a:r>
              <a:rPr lang="en-US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1</a:t>
            </a:r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), g(x</a:t>
            </a:r>
            <a:r>
              <a:rPr lang="en-US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2</a:t>
            </a:r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): </a:t>
            </a: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Parton </a:t>
            </a:r>
            <a:r>
              <a:rPr lang="en-US" b="1" dirty="0">
                <a:solidFill>
                  <a:srgbClr val="FF00FF"/>
                </a:solidFill>
                <a:latin typeface="Comic Sans MS Bold"/>
                <a:cs typeface="Comic Sans MS Bold"/>
              </a:rPr>
              <a:t>distribution functions </a:t>
            </a: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(PDF) (no </a:t>
            </a:r>
            <a:r>
              <a:rPr lang="en-US" b="1" dirty="0" err="1" smtClean="0">
                <a:solidFill>
                  <a:srgbClr val="FF00FF"/>
                </a:solidFill>
                <a:latin typeface="Comic Sans MS Bold"/>
                <a:cs typeface="Comic Sans MS Bold"/>
              </a:rPr>
              <a:t>polarisation</a:t>
            </a: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 effects)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dirty="0">
                <a:solidFill>
                  <a:srgbClr val="FF00FF"/>
                </a:solidFill>
                <a:latin typeface="Comic Sans MS Bold"/>
                <a:cs typeface="Comic Sans MS Bold"/>
                <a:sym typeface="Wingdings"/>
              </a:rPr>
              <a:t> </a:t>
            </a:r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  <a:sym typeface="Wingdings"/>
              </a:rPr>
              <a:t>             </a:t>
            </a:r>
            <a:r>
              <a:rPr lang="en-US" b="1" dirty="0" smtClean="0">
                <a:latin typeface="Comic Sans MS Bold"/>
                <a:cs typeface="Comic Sans MS Bold"/>
                <a:sym typeface="Wingdings"/>
              </a:rPr>
              <a:t> a measure of the number of </a:t>
            </a:r>
            <a:r>
              <a:rPr lang="en-US" b="1" dirty="0" err="1" smtClean="0">
                <a:latin typeface="Comic Sans MS Bold"/>
                <a:cs typeface="Comic Sans MS Bold"/>
                <a:sym typeface="Wingdings"/>
              </a:rPr>
              <a:t>partons</a:t>
            </a:r>
            <a:r>
              <a:rPr lang="en-US" b="1" dirty="0" smtClean="0">
                <a:latin typeface="Comic Sans MS Bold"/>
                <a:cs typeface="Comic Sans MS Bold"/>
                <a:sym typeface="Wingdings"/>
              </a:rPr>
              <a:t> of different type in a     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dirty="0">
                <a:latin typeface="Comic Sans MS Bold"/>
                <a:cs typeface="Comic Sans MS Bold"/>
                <a:sym typeface="Wingdings"/>
              </a:rPr>
              <a:t> </a:t>
            </a:r>
            <a:r>
              <a:rPr lang="en-US" dirty="0" smtClean="0">
                <a:latin typeface="Comic Sans MS Bold"/>
                <a:cs typeface="Comic Sans MS Bold"/>
                <a:sym typeface="Wingdings"/>
              </a:rPr>
              <a:t>                </a:t>
            </a:r>
            <a:r>
              <a:rPr lang="en-US" b="1" dirty="0" smtClean="0">
                <a:latin typeface="Comic Sans MS Bold"/>
                <a:cs typeface="Comic Sans MS Bold"/>
                <a:sym typeface="Wingdings"/>
              </a:rPr>
              <a:t>proton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err="1" smtClean="0">
                <a:solidFill>
                  <a:srgbClr val="00FF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q</a:t>
            </a:r>
            <a:r>
              <a:rPr lang="en-US" dirty="0">
                <a:solidFill>
                  <a:srgbClr val="00FF00"/>
                </a:solidFill>
                <a:latin typeface="Comic Sans MS Bold"/>
                <a:cs typeface="Comic Sans MS Bold"/>
              </a:rPr>
              <a:t>(x</a:t>
            </a:r>
            <a:r>
              <a:rPr lang="en-US" baseline="-25000" dirty="0">
                <a:solidFill>
                  <a:srgbClr val="00FF00"/>
                </a:solidFill>
                <a:latin typeface="Comic Sans MS Bold"/>
                <a:cs typeface="Comic Sans MS Bold"/>
              </a:rPr>
              <a:t>1</a:t>
            </a:r>
            <a:r>
              <a:rPr lang="en-US" dirty="0">
                <a:solidFill>
                  <a:srgbClr val="00FF00"/>
                </a:solidFill>
                <a:latin typeface="Comic Sans MS Bold"/>
                <a:cs typeface="Comic Sans MS Bold"/>
              </a:rPr>
              <a:t>), </a:t>
            </a:r>
            <a:r>
              <a:rPr lang="en-US" dirty="0">
                <a:solidFill>
                  <a:srgbClr val="00FF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g</a:t>
            </a:r>
            <a:r>
              <a:rPr lang="en-US" dirty="0">
                <a:solidFill>
                  <a:srgbClr val="00FF00"/>
                </a:solidFill>
                <a:latin typeface="Comic Sans MS Bold"/>
                <a:cs typeface="Comic Sans MS Bold"/>
              </a:rPr>
              <a:t>(x</a:t>
            </a:r>
            <a:r>
              <a:rPr lang="en-US" baseline="-25000" dirty="0">
                <a:solidFill>
                  <a:srgbClr val="00FF00"/>
                </a:solidFill>
                <a:latin typeface="Comic Sans MS Bold"/>
                <a:cs typeface="Comic Sans MS Bold"/>
              </a:rPr>
              <a:t>2</a:t>
            </a:r>
            <a:r>
              <a:rPr lang="en-US" dirty="0">
                <a:solidFill>
                  <a:srgbClr val="00FF00"/>
                </a:solidFill>
                <a:latin typeface="Comic Sans MS Bold"/>
                <a:cs typeface="Comic Sans MS Bold"/>
              </a:rPr>
              <a:t>): </a:t>
            </a:r>
            <a:r>
              <a:rPr lang="en-US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polarised</a:t>
            </a:r>
            <a:r>
              <a:rPr lang="en-US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</a:t>
            </a:r>
            <a:r>
              <a:rPr lang="en-US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parton</a:t>
            </a:r>
            <a:r>
              <a:rPr lang="en-US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</a:t>
            </a:r>
            <a:r>
              <a:rPr lang="en-US" dirty="0">
                <a:solidFill>
                  <a:srgbClr val="00FF00"/>
                </a:solidFill>
                <a:latin typeface="Comic Sans MS Bold"/>
                <a:cs typeface="Comic Sans MS Bold"/>
              </a:rPr>
              <a:t>distribution functions </a:t>
            </a:r>
            <a:endParaRPr lang="en-US" dirty="0" smtClean="0">
              <a:solidFill>
                <a:srgbClr val="00FF00"/>
              </a:solidFill>
              <a:latin typeface="Comic Sans MS Bold"/>
              <a:cs typeface="Comic Sans MS Bold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                 </a:t>
            </a:r>
            <a:r>
              <a:rPr lang="en-US" dirty="0">
                <a:solidFill>
                  <a:srgbClr val="FF00FF"/>
                </a:solidFill>
                <a:latin typeface="Comic Sans MS Bold"/>
                <a:cs typeface="Comic Sans MS Bold"/>
              </a:rPr>
              <a:t> </a:t>
            </a:r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  </a:t>
            </a:r>
            <a:r>
              <a:rPr lang="en-US" b="1" dirty="0" smtClean="0">
                <a:latin typeface="Comic Sans MS Bold"/>
                <a:cs typeface="Comic Sans MS Bold"/>
              </a:rPr>
              <a:t>describe the difference of how many </a:t>
            </a:r>
            <a:r>
              <a:rPr lang="en-US" b="1" dirty="0" err="1" smtClean="0">
                <a:solidFill>
                  <a:srgbClr val="FF0000"/>
                </a:solidFill>
                <a:latin typeface="Comic Sans MS Bold"/>
                <a:cs typeface="Comic Sans MS Bold"/>
              </a:rPr>
              <a:t>partons</a:t>
            </a:r>
            <a:r>
              <a:rPr lang="en-US" dirty="0">
                <a:solidFill>
                  <a:srgbClr val="FF6600"/>
                </a:solidFill>
                <a:latin typeface="Comic Sans MS Bold"/>
                <a:cs typeface="Comic Sans MS Bold"/>
              </a:rPr>
              <a:t> </a:t>
            </a:r>
            <a:r>
              <a:rPr lang="en-US" dirty="0" smtClean="0">
                <a:latin typeface="Comic Sans MS Bold"/>
                <a:cs typeface="Comic Sans MS Bold"/>
              </a:rPr>
              <a:t>have their spin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latin typeface="Comic Sans MS Bold"/>
                <a:cs typeface="Comic Sans MS Bold"/>
              </a:rPr>
              <a:t> </a:t>
            </a:r>
            <a:r>
              <a:rPr lang="en-US" dirty="0" smtClean="0">
                <a:latin typeface="Comic Sans MS Bold"/>
                <a:cs typeface="Comic Sans MS Bold"/>
              </a:rPr>
              <a:t>                   aligned with the proton or </a:t>
            </a:r>
            <a:r>
              <a:rPr lang="en-US" b="1" dirty="0" smtClean="0">
                <a:latin typeface="Comic Sans MS Bold"/>
                <a:cs typeface="Comic Sans MS Bold"/>
              </a:rPr>
              <a:t>anti-aligned</a:t>
            </a:r>
            <a:endParaRPr lang="en-US" b="1" dirty="0">
              <a:latin typeface="Comic Sans MS Bold"/>
              <a:cs typeface="Comic Sans MS Bold"/>
            </a:endParaRPr>
          </a:p>
          <a:p>
            <a:pPr marL="342900" indent="-342900">
              <a:spcBef>
                <a:spcPct val="20000"/>
              </a:spcBef>
            </a:pPr>
            <a:endParaRPr lang="en-US" sz="800" b="1" dirty="0" smtClean="0">
              <a:solidFill>
                <a:srgbClr val="FF00FF"/>
              </a:solidFill>
              <a:latin typeface="Comic Sans MS Bold"/>
              <a:cs typeface="Comic Sans MS Bold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x</a:t>
            </a:r>
            <a:r>
              <a:rPr lang="en-US" b="1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1</a:t>
            </a: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, x</a:t>
            </a:r>
            <a:r>
              <a:rPr lang="en-US" b="1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2</a:t>
            </a:r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:</a:t>
            </a:r>
            <a:r>
              <a:rPr lang="en-US" dirty="0" smtClean="0">
                <a:latin typeface="Comic Sans MS Bold"/>
                <a:cs typeface="Comic Sans MS Bold"/>
              </a:rPr>
              <a:t> fraction of the proton momentum carried by a </a:t>
            </a:r>
            <a:r>
              <a:rPr lang="en-US" dirty="0" err="1" smtClean="0">
                <a:latin typeface="Comic Sans MS Bold"/>
                <a:cs typeface="Comic Sans MS Bold"/>
              </a:rPr>
              <a:t>parton</a:t>
            </a:r>
            <a:endParaRPr lang="en-US" dirty="0" smtClean="0">
              <a:latin typeface="Comic Sans MS Bold"/>
              <a:cs typeface="Comic Sans MS Bold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Q</a:t>
            </a:r>
            <a:r>
              <a:rPr lang="en-US" b="1" baseline="300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: </a:t>
            </a:r>
            <a:r>
              <a:rPr lang="en-US" b="1" dirty="0" smtClean="0">
                <a:solidFill>
                  <a:srgbClr val="322F31"/>
                </a:solidFill>
                <a:latin typeface="Comic Sans MS Bold"/>
                <a:cs typeface="Comic Sans MS Bold"/>
              </a:rPr>
              <a:t>the energy transfer in the hard scattering of the </a:t>
            </a:r>
            <a:r>
              <a:rPr lang="en-US" b="1" dirty="0" err="1" smtClean="0">
                <a:solidFill>
                  <a:srgbClr val="322F31"/>
                </a:solidFill>
                <a:latin typeface="Comic Sans MS Bold"/>
                <a:cs typeface="Comic Sans MS Bold"/>
              </a:rPr>
              <a:t>partons</a:t>
            </a:r>
            <a:endParaRPr lang="en-US" b="1" dirty="0" smtClean="0">
              <a:solidFill>
                <a:srgbClr val="322F31"/>
              </a:solidFill>
              <a:latin typeface="Comic Sans MS Bold"/>
              <a:cs typeface="Comic Sans MS Bold"/>
            </a:endParaRPr>
          </a:p>
        </p:txBody>
      </p: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6604008" y="1132419"/>
            <a:ext cx="391574" cy="1957916"/>
          </a:xfrm>
          <a:prstGeom prst="righ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9166" y="1439340"/>
            <a:ext cx="1256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produced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particles,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err="1" smtClean="0">
                <a:solidFill>
                  <a:srgbClr val="0000FF"/>
                </a:solidFill>
              </a:rPr>
              <a:t>,K,p,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</a:rPr>
              <a:t>,e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jets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101168"/>
            <a:ext cx="1879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4945"/>
          </a:xfrm>
        </p:spPr>
        <p:txBody>
          <a:bodyPr/>
          <a:lstStyle/>
          <a:p>
            <a:r>
              <a:rPr lang="en-US" dirty="0"/>
              <a:t>Glossary of </a:t>
            </a:r>
            <a:r>
              <a:rPr lang="en-US" cap="none" dirty="0" err="1"/>
              <a:t>p+p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cap="none" dirty="0" err="1" smtClean="0"/>
              <a:t>e+p</a:t>
            </a:r>
            <a:r>
              <a:rPr lang="en-US" cap="none" dirty="0" smtClean="0"/>
              <a:t> </a:t>
            </a:r>
            <a:r>
              <a:rPr lang="en-US" dirty="0" smtClean="0"/>
              <a:t>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" name="Picture 1" descr="sidis-diagra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20" y="847735"/>
            <a:ext cx="2897505" cy="195453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22333" y="976449"/>
            <a:ext cx="3278991" cy="1399032"/>
            <a:chOff x="1754188" y="1041401"/>
            <a:chExt cx="6072187" cy="259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2424113" y="2854326"/>
              <a:ext cx="620713" cy="59213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438400" y="1308101"/>
              <a:ext cx="636588" cy="60483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754188" y="1428751"/>
              <a:ext cx="669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754188" y="1670051"/>
              <a:ext cx="669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1770063" y="3276601"/>
              <a:ext cx="669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1770063" y="3041651"/>
              <a:ext cx="669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4065588" y="2120901"/>
              <a:ext cx="1651000" cy="514350"/>
            </a:xfrm>
            <a:prstGeom prst="rect">
              <a:avLst/>
            </a:prstGeom>
            <a:noFill/>
            <a:ln w="19050">
              <a:solidFill>
                <a:srgbClr val="00E00B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3074988" y="1663701"/>
              <a:ext cx="1017588" cy="741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V="1">
              <a:off x="2974975" y="1069976"/>
              <a:ext cx="47625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998788" y="3333751"/>
              <a:ext cx="463550" cy="234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2967038" y="3359151"/>
              <a:ext cx="463550" cy="234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2935288" y="3397251"/>
              <a:ext cx="463550" cy="234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V="1">
              <a:off x="3033713" y="1130301"/>
              <a:ext cx="47625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V="1">
              <a:off x="3017838" y="1082676"/>
              <a:ext cx="47625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V="1">
              <a:off x="2960688" y="1041401"/>
              <a:ext cx="47625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3558449" y="1434357"/>
              <a:ext cx="2832101" cy="6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000" b="1" dirty="0">
                  <a:latin typeface="Comic Sans MS" pitchFamily="66" charset="0"/>
                </a:rPr>
                <a:t>Hard Scattering </a:t>
              </a:r>
              <a:endParaRPr lang="en-US" sz="1000" b="1" dirty="0" smtClean="0">
                <a:latin typeface="Comic Sans MS" pitchFamily="66" charset="0"/>
              </a:endParaRPr>
            </a:p>
            <a:p>
              <a:pPr algn="ctr"/>
              <a:r>
                <a:rPr lang="en-US" sz="1000" b="1" dirty="0" smtClean="0">
                  <a:latin typeface="Comic Sans MS" pitchFamily="66" charset="0"/>
                </a:rPr>
                <a:t>Process</a:t>
              </a:r>
              <a:endParaRPr lang="en-US" sz="1000" b="1" dirty="0">
                <a:latin typeface="Comic Sans MS" pitchFamily="66" charset="0"/>
              </a:endParaRP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4092575" y="2405063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7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5201227"/>
                </p:ext>
              </p:extLst>
            </p:nvPr>
          </p:nvGraphicFramePr>
          <p:xfrm>
            <a:off x="1984375" y="2693988"/>
            <a:ext cx="211138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0" name="Equation" r:id="rId4" imgW="165100" imgH="241300" progId="Equation.DSMT4">
                    <p:embed/>
                  </p:oleObj>
                </mc:Choice>
                <mc:Fallback>
                  <p:oleObj name="Equation" r:id="rId4" imgW="1651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4375" y="2693988"/>
                          <a:ext cx="211138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7715520"/>
                </p:ext>
              </p:extLst>
            </p:nvPr>
          </p:nvGraphicFramePr>
          <p:xfrm>
            <a:off x="3094038" y="2455863"/>
            <a:ext cx="407988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1" name="Equation" r:id="rId6" imgW="317500" imgH="241300" progId="Equation.DSMT4">
                    <p:embed/>
                  </p:oleObj>
                </mc:Choice>
                <mc:Fallback>
                  <p:oleObj name="Equation" r:id="rId6" imgW="3175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4038" y="2455863"/>
                          <a:ext cx="407988" cy="309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5270649"/>
                </p:ext>
              </p:extLst>
            </p:nvPr>
          </p:nvGraphicFramePr>
          <p:xfrm>
            <a:off x="2035175" y="1093788"/>
            <a:ext cx="195263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2" name="Equation" r:id="rId8" imgW="152400" imgH="241300" progId="Equation.DSMT4">
                    <p:embed/>
                  </p:oleObj>
                </mc:Choice>
                <mc:Fallback>
                  <p:oleObj name="Equation" r:id="rId8" imgW="1524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5175" y="1093788"/>
                          <a:ext cx="195263" cy="309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6661646"/>
                </p:ext>
              </p:extLst>
            </p:nvPr>
          </p:nvGraphicFramePr>
          <p:xfrm>
            <a:off x="3405188" y="1627188"/>
            <a:ext cx="373063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3" name="Equation" r:id="rId10" imgW="292100" imgH="241300" progId="Equation.DSMT4">
                    <p:embed/>
                  </p:oleObj>
                </mc:Choice>
                <mc:Fallback>
                  <p:oleObj name="Equation" r:id="rId10" imgW="2921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188" y="1627188"/>
                          <a:ext cx="373063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25"/>
            <p:cNvGrpSpPr>
              <a:grpSpLocks/>
            </p:cNvGrpSpPr>
            <p:nvPr/>
          </p:nvGrpSpPr>
          <p:grpSpPr bwMode="auto">
            <a:xfrm rot="20053445">
              <a:off x="2990850" y="2805113"/>
              <a:ext cx="704850" cy="193675"/>
              <a:chOff x="2291" y="2513"/>
              <a:chExt cx="1199" cy="188"/>
            </a:xfrm>
            <a:noFill/>
          </p:grpSpPr>
          <p:sp>
            <p:nvSpPr>
              <p:cNvPr id="64" name="Freeform 26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27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28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30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V="1">
              <a:off x="6205538" y="2041526"/>
              <a:ext cx="230188" cy="90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6276975" y="2122488"/>
              <a:ext cx="209550" cy="111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rot="20991552" flipV="1">
              <a:off x="6110288" y="1616076"/>
              <a:ext cx="44450" cy="460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6199188" y="1387476"/>
              <a:ext cx="87313" cy="569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V="1">
              <a:off x="6210300" y="1844676"/>
              <a:ext cx="152400" cy="252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6154738" y="1616076"/>
              <a:ext cx="55563" cy="425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V="1">
              <a:off x="6192838" y="1339851"/>
              <a:ext cx="246063" cy="757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" name="Group 38"/>
            <p:cNvGrpSpPr>
              <a:grpSpLocks/>
            </p:cNvGrpSpPr>
            <p:nvPr/>
          </p:nvGrpSpPr>
          <p:grpSpPr bwMode="auto">
            <a:xfrm rot="20053445">
              <a:off x="3571875" y="2519363"/>
              <a:ext cx="704850" cy="193675"/>
              <a:chOff x="2291" y="2513"/>
              <a:chExt cx="1199" cy="188"/>
            </a:xfrm>
            <a:noFill/>
          </p:grpSpPr>
          <p:sp>
            <p:nvSpPr>
              <p:cNvPr id="59" name="Freeform 39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40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41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42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43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40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977001"/>
                </p:ext>
              </p:extLst>
            </p:nvPr>
          </p:nvGraphicFramePr>
          <p:xfrm>
            <a:off x="4792663" y="2162176"/>
            <a:ext cx="146050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4" name="Equation" r:id="rId12" imgW="114300" imgH="190500" progId="Equation.DSMT4">
                    <p:embed/>
                  </p:oleObj>
                </mc:Choice>
                <mc:Fallback>
                  <p:oleObj name="Equation" r:id="rId12" imgW="1143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2663" y="2162176"/>
                          <a:ext cx="146050" cy="244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Line 45"/>
            <p:cNvSpPr>
              <a:spLocks noChangeShapeType="1"/>
            </p:cNvSpPr>
            <p:nvPr/>
          </p:nvSpPr>
          <p:spPr bwMode="auto">
            <a:xfrm flipV="1">
              <a:off x="5624513" y="2112963"/>
              <a:ext cx="542925" cy="285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42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5664489"/>
                </p:ext>
              </p:extLst>
            </p:nvPr>
          </p:nvGraphicFramePr>
          <p:xfrm>
            <a:off x="4135438" y="2568576"/>
            <a:ext cx="1477963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5" name="Equation" r:id="rId14" imgW="723900" imgH="342900" progId="Equation.DSMT4">
                    <p:embed/>
                  </p:oleObj>
                </mc:Choice>
                <mc:Fallback>
                  <p:oleObj name="Equation" r:id="rId14" imgW="723900" imgH="342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5438" y="2568576"/>
                          <a:ext cx="1477963" cy="701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" name="Group 47"/>
            <p:cNvGrpSpPr>
              <a:grpSpLocks/>
            </p:cNvGrpSpPr>
            <p:nvPr/>
          </p:nvGrpSpPr>
          <p:grpSpPr bwMode="auto">
            <a:xfrm rot="1595871">
              <a:off x="5605463" y="2497138"/>
              <a:ext cx="704850" cy="193675"/>
              <a:chOff x="2291" y="2513"/>
              <a:chExt cx="1199" cy="188"/>
            </a:xfrm>
            <a:noFill/>
          </p:grpSpPr>
          <p:sp>
            <p:nvSpPr>
              <p:cNvPr id="54" name="Freeform 48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9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0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1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52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grp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Line 53"/>
            <p:cNvSpPr>
              <a:spLocks noChangeShapeType="1"/>
            </p:cNvSpPr>
            <p:nvPr/>
          </p:nvSpPr>
          <p:spPr bwMode="auto">
            <a:xfrm>
              <a:off x="6248400" y="2787651"/>
              <a:ext cx="533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 rot="20991552">
              <a:off x="6246813" y="2668588"/>
              <a:ext cx="38100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 rot="20991552">
              <a:off x="6259513" y="2713038"/>
              <a:ext cx="450850" cy="371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 rot="20991552">
              <a:off x="6242050" y="2806701"/>
              <a:ext cx="157163" cy="290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57"/>
            <p:cNvSpPr>
              <a:spLocks noChangeShapeType="1"/>
            </p:cNvSpPr>
            <p:nvPr/>
          </p:nvSpPr>
          <p:spPr bwMode="auto">
            <a:xfrm>
              <a:off x="6267450" y="2700338"/>
              <a:ext cx="209550" cy="111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58"/>
            <p:cNvSpPr>
              <a:spLocks noChangeShapeType="1"/>
            </p:cNvSpPr>
            <p:nvPr/>
          </p:nvSpPr>
          <p:spPr bwMode="auto">
            <a:xfrm>
              <a:off x="6248400" y="2787651"/>
              <a:ext cx="161925" cy="152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867639"/>
                </p:ext>
              </p:extLst>
            </p:nvPr>
          </p:nvGraphicFramePr>
          <p:xfrm>
            <a:off x="6510338" y="1046163"/>
            <a:ext cx="1316037" cy="760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96" name="Equation" r:id="rId16" imgW="723900" imgH="419100" progId="Equation.DSMT4">
                    <p:embed/>
                  </p:oleObj>
                </mc:Choice>
                <mc:Fallback>
                  <p:oleObj name="Equation" r:id="rId16" imgW="723900" imgH="419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0338" y="1046163"/>
                          <a:ext cx="1316037" cy="760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60"/>
            <p:cNvSpPr txBox="1">
              <a:spLocks noChangeArrowheads="1"/>
            </p:cNvSpPr>
            <p:nvPr/>
          </p:nvSpPr>
          <p:spPr bwMode="auto">
            <a:xfrm>
              <a:off x="6781800" y="2773363"/>
              <a:ext cx="3698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52" name="Text Box 61"/>
            <p:cNvSpPr txBox="1">
              <a:spLocks noChangeArrowheads="1"/>
            </p:cNvSpPr>
            <p:nvPr/>
          </p:nvSpPr>
          <p:spPr bwMode="auto">
            <a:xfrm>
              <a:off x="2365610" y="1352871"/>
              <a:ext cx="788608" cy="410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00FF"/>
                  </a:solidFill>
                  <a:latin typeface="Comic Sans MS" pitchFamily="66" charset="0"/>
                </a:rPr>
                <a:t>q(x</a:t>
              </a:r>
              <a:r>
                <a:rPr lang="en-US" sz="1000" b="1" baseline="-18000" dirty="0">
                  <a:solidFill>
                    <a:srgbClr val="FF00FF"/>
                  </a:solidFill>
                  <a:latin typeface="Comic Sans MS" pitchFamily="66" charset="0"/>
                </a:rPr>
                <a:t>1</a:t>
              </a:r>
              <a:r>
                <a:rPr lang="en-US" sz="1000" b="1" dirty="0">
                  <a:solidFill>
                    <a:srgbClr val="FF00FF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53" name="Text Box 62"/>
            <p:cNvSpPr txBox="1">
              <a:spLocks noChangeArrowheads="1"/>
            </p:cNvSpPr>
            <p:nvPr/>
          </p:nvSpPr>
          <p:spPr bwMode="auto">
            <a:xfrm>
              <a:off x="2337035" y="2908461"/>
              <a:ext cx="790903" cy="410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00FF"/>
                  </a:solidFill>
                  <a:latin typeface="Comic Sans MS" pitchFamily="66" charset="0"/>
                </a:rPr>
                <a:t>g(x</a:t>
              </a:r>
              <a:r>
                <a:rPr lang="en-US" sz="1000" b="1" baseline="-18000" dirty="0">
                  <a:solidFill>
                    <a:srgbClr val="FF00FF"/>
                  </a:solidFill>
                  <a:latin typeface="Comic Sans MS" pitchFamily="66" charset="0"/>
                </a:rPr>
                <a:t>2</a:t>
              </a:r>
              <a:r>
                <a:rPr lang="en-US" sz="1000" b="1" dirty="0">
                  <a:solidFill>
                    <a:srgbClr val="FF00FF"/>
                  </a:solidFill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53517" y="510662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hadron-hadron: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17832" y="488950"/>
            <a:ext cx="18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lepton-hadron: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2039" y="2522489"/>
            <a:ext cx="385233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Pro’s:</a:t>
            </a:r>
          </a:p>
          <a:p>
            <a:pPr>
              <a:buClr>
                <a:srgbClr val="3366FF"/>
              </a:buClr>
              <a:buFont typeface="Courier New"/>
              <a:buChar char="o"/>
            </a:pPr>
            <a:r>
              <a:rPr lang="en-US" sz="1400" dirty="0" smtClean="0"/>
              <a:t> direct access to gluons</a:t>
            </a:r>
          </a:p>
          <a:p>
            <a:pPr>
              <a:buClr>
                <a:srgbClr val="3366FF"/>
              </a:buClr>
              <a:buFont typeface="Courier New"/>
              <a:buChar char="o"/>
            </a:pPr>
            <a:r>
              <a:rPr lang="en-US" sz="1400" dirty="0" smtClean="0"/>
              <a:t> RHIC collider </a:t>
            </a:r>
            <a:r>
              <a:rPr lang="en-US" sz="1400" dirty="0" smtClean="0">
                <a:sym typeface="Wingdings"/>
              </a:rPr>
              <a:t> wider kinematics reach</a:t>
            </a:r>
            <a:endParaRPr lang="en-US" sz="1400" dirty="0" smtClean="0"/>
          </a:p>
          <a:p>
            <a:pPr>
              <a:buClr>
                <a:srgbClr val="0000FF"/>
              </a:buClr>
            </a:pPr>
            <a:endParaRPr lang="en-US" sz="800" dirty="0" smtClean="0"/>
          </a:p>
          <a:p>
            <a:r>
              <a:rPr lang="en-US" sz="1400" dirty="0" smtClean="0">
                <a:solidFill>
                  <a:srgbClr val="FF00FF"/>
                </a:solidFill>
              </a:rPr>
              <a:t>Con’s:</a:t>
            </a:r>
          </a:p>
          <a:p>
            <a:pPr>
              <a:buClr>
                <a:srgbClr val="FF00FF"/>
              </a:buClr>
              <a:buFont typeface="Courier New"/>
              <a:buChar char="o"/>
            </a:pPr>
            <a:r>
              <a:rPr lang="en-US" sz="1400" dirty="0" smtClean="0">
                <a:solidFill>
                  <a:srgbClr val="322F31"/>
                </a:solidFill>
              </a:rPr>
              <a:t> no direct access to </a:t>
            </a:r>
            <a:r>
              <a:rPr lang="en-US" sz="1400" dirty="0" err="1" smtClean="0">
                <a:solidFill>
                  <a:srgbClr val="322F31"/>
                </a:solidFill>
              </a:rPr>
              <a:t>parton</a:t>
            </a:r>
            <a:r>
              <a:rPr lang="en-US" sz="1400" dirty="0" smtClean="0">
                <a:solidFill>
                  <a:srgbClr val="322F31"/>
                </a:solidFill>
              </a:rPr>
              <a:t> kinematics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724397" y="2804713"/>
            <a:ext cx="448071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Pro’s:</a:t>
            </a:r>
          </a:p>
          <a:p>
            <a:pPr>
              <a:buClr>
                <a:srgbClr val="3366FF"/>
              </a:buClr>
              <a:buFont typeface="Courier New"/>
              <a:buChar char="o"/>
            </a:pPr>
            <a:r>
              <a:rPr lang="en-US" sz="1400" dirty="0" smtClean="0"/>
              <a:t> direct </a:t>
            </a:r>
            <a:r>
              <a:rPr lang="en-US" sz="1400" dirty="0" smtClean="0">
                <a:solidFill>
                  <a:srgbClr val="322F31"/>
                </a:solidFill>
              </a:rPr>
              <a:t>access </a:t>
            </a:r>
            <a:r>
              <a:rPr lang="en-US" sz="1400" dirty="0">
                <a:solidFill>
                  <a:srgbClr val="322F31"/>
                </a:solidFill>
              </a:rPr>
              <a:t>to </a:t>
            </a:r>
            <a:r>
              <a:rPr lang="en-US" sz="1400" dirty="0" err="1" smtClean="0">
                <a:solidFill>
                  <a:srgbClr val="322F31"/>
                </a:solidFill>
              </a:rPr>
              <a:t>parton</a:t>
            </a:r>
            <a:r>
              <a:rPr lang="en-US" sz="1400" dirty="0" smtClean="0">
                <a:solidFill>
                  <a:srgbClr val="322F31"/>
                </a:solidFill>
              </a:rPr>
              <a:t> kinematics</a:t>
            </a:r>
            <a:endParaRPr lang="en-US" sz="1400" dirty="0" smtClean="0"/>
          </a:p>
          <a:p>
            <a:pPr>
              <a:buClr>
                <a:srgbClr val="3366FF"/>
              </a:buClr>
            </a:pPr>
            <a:endParaRPr lang="en-US" sz="800" dirty="0" smtClean="0"/>
          </a:p>
          <a:p>
            <a:r>
              <a:rPr lang="en-US" sz="1400" dirty="0" smtClean="0">
                <a:solidFill>
                  <a:srgbClr val="FF00FF"/>
                </a:solidFill>
              </a:rPr>
              <a:t>Con’s:</a:t>
            </a:r>
          </a:p>
          <a:p>
            <a:pPr>
              <a:buClr>
                <a:srgbClr val="FF00FF"/>
              </a:buClr>
              <a:buFont typeface="Courier New"/>
              <a:buChar char="o"/>
            </a:pPr>
            <a:r>
              <a:rPr lang="en-US" sz="1400" dirty="0" smtClean="0"/>
              <a:t> no direct access to gluons</a:t>
            </a:r>
          </a:p>
          <a:p>
            <a:pPr>
              <a:buClr>
                <a:srgbClr val="FF00FF"/>
              </a:buClr>
              <a:buFont typeface="Courier New"/>
              <a:buChar char="o"/>
            </a:pPr>
            <a:r>
              <a:rPr lang="en-US" sz="1400" dirty="0">
                <a:solidFill>
                  <a:srgbClr val="322F31"/>
                </a:solidFill>
              </a:rPr>
              <a:t> </a:t>
            </a:r>
            <a:r>
              <a:rPr lang="en-US" sz="1400" dirty="0" smtClean="0">
                <a:solidFill>
                  <a:srgbClr val="322F31"/>
                </a:solidFill>
              </a:rPr>
              <a:t>all </a:t>
            </a:r>
            <a:r>
              <a:rPr lang="en-US" sz="1400" dirty="0" err="1" smtClean="0">
                <a:solidFill>
                  <a:srgbClr val="FF00FF"/>
                </a:solidFill>
              </a:rPr>
              <a:t>polarised</a:t>
            </a:r>
            <a:r>
              <a:rPr lang="en-US" sz="1400" dirty="0" smtClean="0">
                <a:solidFill>
                  <a:srgbClr val="FF00FF"/>
                </a:solidFill>
              </a:rPr>
              <a:t> </a:t>
            </a:r>
            <a:r>
              <a:rPr lang="en-US" sz="1400" dirty="0" smtClean="0">
                <a:solidFill>
                  <a:srgbClr val="322F31"/>
                </a:solidFill>
              </a:rPr>
              <a:t>DIS experiments are fixed target</a:t>
            </a:r>
          </a:p>
          <a:p>
            <a:pPr>
              <a:buClr>
                <a:srgbClr val="FF00FF"/>
              </a:buClr>
            </a:pPr>
            <a:r>
              <a:rPr lang="en-US" sz="1400" dirty="0">
                <a:solidFill>
                  <a:srgbClr val="322F31"/>
                </a:solidFill>
              </a:rPr>
              <a:t> </a:t>
            </a:r>
            <a:r>
              <a:rPr lang="en-US" sz="1400" dirty="0" smtClean="0">
                <a:solidFill>
                  <a:srgbClr val="322F31"/>
                </a:solidFill>
              </a:rPr>
              <a:t> </a:t>
            </a:r>
            <a:r>
              <a:rPr lang="en-US" sz="1400" dirty="0" smtClean="0">
                <a:solidFill>
                  <a:srgbClr val="322F31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322F31"/>
                </a:solidFill>
              </a:rPr>
              <a:t> limited kinematics reach</a:t>
            </a:r>
            <a:endParaRPr lang="en-US" sz="1400" dirty="0">
              <a:solidFill>
                <a:srgbClr val="322F31"/>
              </a:solidFill>
            </a:endParaRPr>
          </a:p>
        </p:txBody>
      </p:sp>
      <p:sp>
        <p:nvSpPr>
          <p:cNvPr id="74" name="Rectangle 65"/>
          <p:cNvSpPr>
            <a:spLocks noChangeArrowheads="1"/>
          </p:cNvSpPr>
          <p:nvPr/>
        </p:nvSpPr>
        <p:spPr bwMode="auto">
          <a:xfrm>
            <a:off x="1587" y="4301114"/>
            <a:ext cx="9142413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sz="16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q(x</a:t>
            </a:r>
            <a:r>
              <a:rPr lang="en-US" sz="1600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1</a:t>
            </a:r>
            <a:r>
              <a:rPr lang="en-US" sz="16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), g(x</a:t>
            </a:r>
            <a:r>
              <a:rPr lang="en-US" sz="1600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2</a:t>
            </a:r>
            <a:r>
              <a:rPr lang="en-US" sz="16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): </a:t>
            </a:r>
            <a:r>
              <a:rPr lang="en-US" sz="1600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Parton </a:t>
            </a:r>
            <a:r>
              <a:rPr lang="en-US" sz="1600" b="1" dirty="0">
                <a:solidFill>
                  <a:srgbClr val="FF00FF"/>
                </a:solidFill>
                <a:latin typeface="Comic Sans MS Bold"/>
                <a:cs typeface="Comic Sans MS Bold"/>
              </a:rPr>
              <a:t>distribution functions </a:t>
            </a:r>
            <a:r>
              <a:rPr lang="en-US" sz="1600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(PDF) (no </a:t>
            </a:r>
            <a:r>
              <a:rPr lang="en-US" sz="1600" b="1" dirty="0" err="1" smtClean="0">
                <a:solidFill>
                  <a:srgbClr val="FF00FF"/>
                </a:solidFill>
                <a:latin typeface="Comic Sans MS Bold"/>
                <a:cs typeface="Comic Sans MS Bold"/>
              </a:rPr>
              <a:t>polarisation</a:t>
            </a:r>
            <a:r>
              <a:rPr lang="en-US" sz="1600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 effects)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solidFill>
                  <a:srgbClr val="FF00FF"/>
                </a:solidFill>
                <a:latin typeface="Comic Sans MS Bold"/>
                <a:cs typeface="Comic Sans MS Bold"/>
                <a:sym typeface="Wingdings"/>
              </a:rPr>
              <a:t> </a:t>
            </a:r>
            <a:r>
              <a:rPr lang="en-US" sz="1600" dirty="0" smtClean="0">
                <a:solidFill>
                  <a:srgbClr val="FF00FF"/>
                </a:solidFill>
                <a:latin typeface="Comic Sans MS Bold"/>
                <a:cs typeface="Comic Sans MS Bold"/>
                <a:sym typeface="Wingdings"/>
              </a:rPr>
              <a:t>             </a:t>
            </a:r>
            <a:r>
              <a:rPr lang="en-US" sz="1600" b="1" dirty="0" smtClean="0">
                <a:latin typeface="Comic Sans MS Bold"/>
                <a:cs typeface="Comic Sans MS Bold"/>
                <a:sym typeface="Wingdings"/>
              </a:rPr>
              <a:t> a measure of the number of </a:t>
            </a:r>
            <a:r>
              <a:rPr lang="en-US" sz="1600" b="1" dirty="0" err="1" smtClean="0">
                <a:latin typeface="Comic Sans MS Bold"/>
                <a:cs typeface="Comic Sans MS Bold"/>
                <a:sym typeface="Wingdings"/>
              </a:rPr>
              <a:t>partons</a:t>
            </a:r>
            <a:r>
              <a:rPr lang="en-US" sz="1600" b="1" dirty="0" smtClean="0">
                <a:latin typeface="Comic Sans MS Bold"/>
                <a:cs typeface="Comic Sans MS Bold"/>
                <a:sym typeface="Wingdings"/>
              </a:rPr>
              <a:t> of different type in </a:t>
            </a:r>
            <a:r>
              <a:rPr lang="en-US" sz="1600" dirty="0">
                <a:latin typeface="Comic Sans MS Bold"/>
                <a:cs typeface="Comic Sans MS Bold"/>
                <a:sym typeface="Wingdings"/>
              </a:rPr>
              <a:t>a </a:t>
            </a:r>
            <a:r>
              <a:rPr lang="en-US" sz="1600" dirty="0" smtClean="0">
                <a:latin typeface="Comic Sans MS Bold"/>
                <a:cs typeface="Comic Sans MS Bold"/>
                <a:sym typeface="Wingdings"/>
              </a:rPr>
              <a:t>proton</a:t>
            </a:r>
            <a:r>
              <a:rPr lang="en-US" sz="1600" b="1" dirty="0" smtClean="0">
                <a:latin typeface="Comic Sans MS Bold"/>
                <a:cs typeface="Comic Sans MS Bold"/>
                <a:sym typeface="Wingdings"/>
              </a:rPr>
              <a:t>     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solidFill>
                  <a:srgbClr val="00FF00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q</a:t>
            </a:r>
            <a:r>
              <a:rPr lang="en-US" sz="1600" dirty="0">
                <a:solidFill>
                  <a:srgbClr val="00FF00"/>
                </a:solidFill>
                <a:latin typeface="Comic Sans MS Bold"/>
                <a:cs typeface="Comic Sans MS Bold"/>
              </a:rPr>
              <a:t>(x</a:t>
            </a:r>
            <a:r>
              <a:rPr lang="en-US" sz="1600" baseline="-25000" dirty="0">
                <a:solidFill>
                  <a:srgbClr val="00FF00"/>
                </a:solidFill>
                <a:latin typeface="Comic Sans MS Bold"/>
                <a:cs typeface="Comic Sans MS Bold"/>
              </a:rPr>
              <a:t>1</a:t>
            </a:r>
            <a:r>
              <a:rPr lang="en-US" sz="1600" dirty="0">
                <a:solidFill>
                  <a:srgbClr val="00FF00"/>
                </a:solidFill>
                <a:latin typeface="Comic Sans MS Bold"/>
                <a:cs typeface="Comic Sans MS Bold"/>
              </a:rPr>
              <a:t>), </a:t>
            </a:r>
            <a:r>
              <a:rPr lang="en-US" sz="1600" dirty="0">
                <a:solidFill>
                  <a:srgbClr val="00FF00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g</a:t>
            </a:r>
            <a:r>
              <a:rPr lang="en-US" sz="1600" dirty="0">
                <a:solidFill>
                  <a:srgbClr val="00FF00"/>
                </a:solidFill>
                <a:latin typeface="Comic Sans MS Bold"/>
                <a:cs typeface="Comic Sans MS Bold"/>
              </a:rPr>
              <a:t>(x</a:t>
            </a:r>
            <a:r>
              <a:rPr lang="en-US" sz="1600" baseline="-25000" dirty="0">
                <a:solidFill>
                  <a:srgbClr val="00FF00"/>
                </a:solidFill>
                <a:latin typeface="Comic Sans MS Bold"/>
                <a:cs typeface="Comic Sans MS Bold"/>
              </a:rPr>
              <a:t>2</a:t>
            </a:r>
            <a:r>
              <a:rPr lang="en-US" sz="1600" dirty="0">
                <a:solidFill>
                  <a:srgbClr val="00FF00"/>
                </a:solidFill>
                <a:latin typeface="Comic Sans MS Bold"/>
                <a:cs typeface="Comic Sans MS Bold"/>
              </a:rPr>
              <a:t>): </a:t>
            </a:r>
            <a:r>
              <a:rPr lang="en-US" sz="1600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polarised</a:t>
            </a:r>
            <a:r>
              <a:rPr lang="en-US" sz="1600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</a:t>
            </a:r>
            <a:r>
              <a:rPr lang="en-US" sz="1600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parton</a:t>
            </a:r>
            <a:r>
              <a:rPr lang="en-US" sz="1600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</a:t>
            </a:r>
            <a:r>
              <a:rPr lang="en-US" sz="1600" dirty="0">
                <a:solidFill>
                  <a:srgbClr val="00FF00"/>
                </a:solidFill>
                <a:latin typeface="Comic Sans MS Bold"/>
                <a:cs typeface="Comic Sans MS Bold"/>
              </a:rPr>
              <a:t>distribution functions </a:t>
            </a:r>
            <a:endParaRPr lang="en-US" sz="1600" dirty="0" smtClean="0">
              <a:solidFill>
                <a:srgbClr val="00FF00"/>
              </a:solidFill>
              <a:latin typeface="Comic Sans MS Bold"/>
              <a:cs typeface="Comic Sans MS Bold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                 </a:t>
            </a:r>
            <a:r>
              <a:rPr lang="en-US" sz="1600" dirty="0">
                <a:solidFill>
                  <a:srgbClr val="FF00FF"/>
                </a:solidFill>
                <a:latin typeface="Comic Sans MS Bold"/>
                <a:cs typeface="Comic Sans MS Bold"/>
              </a:rPr>
              <a:t> </a:t>
            </a:r>
            <a:r>
              <a:rPr lang="en-US" sz="16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  </a:t>
            </a:r>
            <a:r>
              <a:rPr lang="en-US" sz="1600" b="1" dirty="0" smtClean="0">
                <a:latin typeface="Comic Sans MS Bold"/>
                <a:cs typeface="Comic Sans MS Bold"/>
              </a:rPr>
              <a:t>describe the difference of how many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 Bold"/>
                <a:cs typeface="Comic Sans MS Bold"/>
              </a:rPr>
              <a:t>partons</a:t>
            </a:r>
            <a:r>
              <a:rPr lang="en-US" sz="1600" dirty="0">
                <a:solidFill>
                  <a:srgbClr val="FF6600"/>
                </a:solidFill>
                <a:latin typeface="Comic Sans MS Bold"/>
                <a:cs typeface="Comic Sans MS Bold"/>
              </a:rPr>
              <a:t> </a:t>
            </a:r>
            <a:r>
              <a:rPr lang="en-US" sz="1600" dirty="0" smtClean="0">
                <a:latin typeface="Comic Sans MS Bold"/>
                <a:cs typeface="Comic Sans MS Bold"/>
              </a:rPr>
              <a:t>have their spin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latin typeface="Comic Sans MS Bold"/>
                <a:cs typeface="Comic Sans MS Bold"/>
              </a:rPr>
              <a:t> </a:t>
            </a:r>
            <a:r>
              <a:rPr lang="en-US" sz="1600" dirty="0" smtClean="0">
                <a:latin typeface="Comic Sans MS Bold"/>
                <a:cs typeface="Comic Sans MS Bold"/>
              </a:rPr>
              <a:t>                   aligned with the proton or </a:t>
            </a:r>
            <a:r>
              <a:rPr lang="en-US" sz="1600" b="1" dirty="0" smtClean="0">
                <a:latin typeface="Comic Sans MS Bold"/>
                <a:cs typeface="Comic Sans MS Bold"/>
              </a:rPr>
              <a:t>anti-aligned</a:t>
            </a:r>
            <a:endParaRPr lang="en-US" sz="1600" b="1" dirty="0">
              <a:latin typeface="Comic Sans MS Bold"/>
              <a:cs typeface="Comic Sans MS Bold"/>
            </a:endParaRPr>
          </a:p>
          <a:p>
            <a:pPr marL="342900" indent="-342900">
              <a:spcBef>
                <a:spcPct val="20000"/>
              </a:spcBef>
            </a:pPr>
            <a:endParaRPr lang="en-US" sz="700" b="1" dirty="0" smtClean="0">
              <a:solidFill>
                <a:srgbClr val="FF00FF"/>
              </a:solidFill>
              <a:latin typeface="Comic Sans MS Bold"/>
              <a:cs typeface="Comic Sans MS Bold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x</a:t>
            </a:r>
            <a:r>
              <a:rPr lang="en-US" sz="1600" b="1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1</a:t>
            </a:r>
            <a:r>
              <a:rPr lang="en-US" sz="1600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, x</a:t>
            </a:r>
            <a:r>
              <a:rPr lang="en-US" sz="1600" b="1" baseline="-250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2</a:t>
            </a:r>
            <a:r>
              <a:rPr lang="en-US" sz="1600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:</a:t>
            </a:r>
            <a:r>
              <a:rPr lang="en-US" sz="1600" dirty="0" smtClean="0">
                <a:latin typeface="Comic Sans MS Bold"/>
                <a:cs typeface="Comic Sans MS Bold"/>
              </a:rPr>
              <a:t> fraction of the proton momentum carried by a </a:t>
            </a:r>
            <a:r>
              <a:rPr lang="en-US" sz="1600" dirty="0" err="1" smtClean="0">
                <a:latin typeface="Comic Sans MS Bold"/>
                <a:cs typeface="Comic Sans MS Bold"/>
              </a:rPr>
              <a:t>parton</a:t>
            </a:r>
            <a:endParaRPr lang="en-US" sz="1600" dirty="0" smtClean="0">
              <a:latin typeface="Comic Sans MS Bold"/>
              <a:cs typeface="Comic Sans MS Bold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Q</a:t>
            </a:r>
            <a:r>
              <a:rPr lang="en-US" sz="1600" b="1" baseline="300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: </a:t>
            </a:r>
            <a:r>
              <a:rPr lang="en-US" sz="1600" b="1" dirty="0" smtClean="0">
                <a:solidFill>
                  <a:srgbClr val="322F31"/>
                </a:solidFill>
                <a:latin typeface="Comic Sans MS Bold"/>
                <a:cs typeface="Comic Sans MS Bold"/>
              </a:rPr>
              <a:t>the energy transfer in the hard scattering of the </a:t>
            </a:r>
            <a:r>
              <a:rPr lang="en-US" sz="1600" b="1" dirty="0" err="1" smtClean="0">
                <a:solidFill>
                  <a:srgbClr val="322F31"/>
                </a:solidFill>
                <a:latin typeface="Comic Sans MS Bold"/>
                <a:cs typeface="Comic Sans MS Bold"/>
              </a:rPr>
              <a:t>partons</a:t>
            </a:r>
            <a:endParaRPr lang="en-US" sz="1600" b="1" dirty="0" smtClean="0">
              <a:solidFill>
                <a:srgbClr val="322F31"/>
              </a:solidFill>
              <a:latin typeface="Comic Sans MS Bold"/>
              <a:cs typeface="Comic Sans MS Bold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36" y="5253568"/>
            <a:ext cx="1628983" cy="4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1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Jet-Cross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119971" y="4802713"/>
            <a:ext cx="61478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dirty="0"/>
              <a:t>Inclusive jet and di-jet cross section results in </a:t>
            </a:r>
            <a:endParaRPr lang="en-US" sz="1600" dirty="0" smtClean="0"/>
          </a:p>
          <a:p>
            <a:pPr>
              <a:buClr>
                <a:srgbClr val="CC66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err="1" smtClean="0"/>
              <a:t>p</a:t>
            </a:r>
            <a:r>
              <a:rPr lang="en-US" sz="1600" dirty="0" err="1"/>
              <a:t>+p</a:t>
            </a:r>
            <a:r>
              <a:rPr lang="en-US" sz="1600" dirty="0"/>
              <a:t> collisions are consistent with NLO </a:t>
            </a:r>
            <a:r>
              <a:rPr lang="en-US" sz="1600" dirty="0" err="1"/>
              <a:t>pQCD</a:t>
            </a:r>
            <a:r>
              <a:rPr lang="en-US" sz="1600" dirty="0"/>
              <a:t> calculations </a:t>
            </a:r>
            <a:endParaRPr lang="en-US" sz="1600" dirty="0" smtClean="0"/>
          </a:p>
          <a:p>
            <a:pPr>
              <a:buClr>
                <a:srgbClr val="CC66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after </a:t>
            </a:r>
            <a:r>
              <a:rPr lang="en-US" sz="1600" dirty="0" err="1"/>
              <a:t>Had+UE</a:t>
            </a:r>
            <a:r>
              <a:rPr lang="en-US" sz="1600" dirty="0"/>
              <a:t> corrections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15" name="Picture 14" descr="Screen Shot 2014-04-01 at 21.3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219"/>
            <a:ext cx="3156169" cy="4000778"/>
          </a:xfrm>
          <a:prstGeom prst="rect">
            <a:avLst/>
          </a:prstGeom>
        </p:spPr>
      </p:pic>
      <p:pic>
        <p:nvPicPr>
          <p:cNvPr id="16" name="Picture 15" descr="Screen Shot 2014-04-01 at 21.3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3"/>
            <a:ext cx="3069167" cy="1279384"/>
          </a:xfrm>
          <a:prstGeom prst="rect">
            <a:avLst/>
          </a:prstGeom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03758" y="539759"/>
            <a:ext cx="24416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=</a:t>
            </a:r>
            <a:r>
              <a:rPr lang="en-US" sz="1400" dirty="0" smtClean="0">
                <a:solidFill>
                  <a:srgbClr val="8000FF"/>
                </a:solidFill>
                <a:latin typeface="Comic Sans MS"/>
                <a:cs typeface="Comic Sans MS"/>
              </a:rPr>
              <a:t>200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err="1" smtClean="0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 inclusive jets</a:t>
            </a:r>
            <a:endParaRPr lang="en-US" sz="1400" b="1" dirty="0">
              <a:solidFill>
                <a:srgbClr val="8000FF"/>
              </a:solidFill>
              <a:latin typeface="Comic Sans MS"/>
              <a:cs typeface="Comic Sans MS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602552" y="539759"/>
            <a:ext cx="1942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s=200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Di-jets</a:t>
            </a:r>
            <a:endParaRPr lang="en-US" sz="14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790252" y="539759"/>
            <a:ext cx="1942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s=500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FF66FF"/>
                </a:solidFill>
                <a:latin typeface="Comic Sans MS"/>
                <a:cs typeface="Comic Sans MS"/>
              </a:rPr>
              <a:t>Di-jets</a:t>
            </a:r>
            <a:endParaRPr lang="en-US" sz="1400" b="1" dirty="0">
              <a:solidFill>
                <a:srgbClr val="FF66FF"/>
              </a:solidFill>
              <a:latin typeface="Comic Sans MS"/>
              <a:cs typeface="Comic Sans MS"/>
            </a:endParaRPr>
          </a:p>
        </p:txBody>
      </p:sp>
      <p:pic>
        <p:nvPicPr>
          <p:cNvPr id="18" name="Picture 17" descr="Screen Shot 2014-04-01 at 21.36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75" y="850799"/>
            <a:ext cx="3084224" cy="3477784"/>
          </a:xfrm>
          <a:prstGeom prst="rect">
            <a:avLst/>
          </a:prstGeom>
        </p:spPr>
      </p:pic>
      <p:pic>
        <p:nvPicPr>
          <p:cNvPr id="17" name="Picture 16" descr="Screen Shot 2014-04-01 at 21.34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06" y="874867"/>
            <a:ext cx="3143468" cy="34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9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-Cross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9" name="Picture 4" descr="cross_200gev.eps"/>
          <p:cNvPicPr>
            <a:picLocks noChangeAspect="1"/>
          </p:cNvPicPr>
          <p:nvPr/>
        </p:nvPicPr>
        <p:blipFill>
          <a:blip r:embed="rId2"/>
          <a:srcRect t="6350" r="6701" b="1270"/>
          <a:stretch>
            <a:fillRect/>
          </a:stretch>
        </p:blipFill>
        <p:spPr bwMode="auto">
          <a:xfrm>
            <a:off x="3121657" y="1176018"/>
            <a:ext cx="2756664" cy="36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nlo.gif"/>
          <p:cNvPicPr>
            <a:picLocks noChangeAspect="1"/>
          </p:cNvPicPr>
          <p:nvPr/>
        </p:nvPicPr>
        <p:blipFill>
          <a:blip r:embed="rId3"/>
          <a:srcRect t="6781" r="8193"/>
          <a:stretch>
            <a:fillRect/>
          </a:stretch>
        </p:blipFill>
        <p:spPr bwMode="auto">
          <a:xfrm>
            <a:off x="6005321" y="1176018"/>
            <a:ext cx="3025637" cy="37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ross_62gev.eps"/>
          <p:cNvPicPr>
            <a:picLocks noChangeAspect="1"/>
          </p:cNvPicPr>
          <p:nvPr/>
        </p:nvPicPr>
        <p:blipFill>
          <a:blip r:embed="rId4"/>
          <a:srcRect t="-1392" r="11885"/>
          <a:stretch>
            <a:fillRect/>
          </a:stretch>
        </p:blipFill>
        <p:spPr bwMode="auto">
          <a:xfrm>
            <a:off x="76201" y="1153424"/>
            <a:ext cx="2935855" cy="36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28600" y="825500"/>
            <a:ext cx="2702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=62 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 (PRD79, 012003)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136900" y="825500"/>
            <a:ext cx="2813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(PRD76, 051106)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324600" y="825500"/>
            <a:ext cx="23904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(Preliminary)</a:t>
            </a:r>
          </a:p>
        </p:txBody>
      </p:sp>
      <p:pic>
        <p:nvPicPr>
          <p:cNvPr id="25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6171" y="1226818"/>
            <a:ext cx="977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1220468"/>
            <a:ext cx="58674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77804" y="5363624"/>
            <a:ext cx="88408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=62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 may need inclusion of NLL (effects of threshold logarithms)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s=200 and 500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: NLO agrees with data within ~30%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good agreement also for </a:t>
            </a:r>
            <a:r>
              <a:rPr lang="en-US" sz="1600" dirty="0" smtClean="0">
                <a:latin typeface="Symbol" charset="2"/>
                <a:ea typeface="Arial" pitchFamily="28" charset="0"/>
                <a:cs typeface="Symbol" charset="2"/>
                <a:sym typeface="Symbol" pitchFamily="28" charset="2"/>
              </a:rPr>
              <a:t>h</a:t>
            </a:r>
            <a:r>
              <a:rPr lang="en-US" sz="1600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&gt;1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Input to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qcd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fits of gluon fragmentation functions 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 DSS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43400" y="1640278"/>
            <a:ext cx="3403600" cy="3348038"/>
            <a:chOff x="5740400" y="1989528"/>
            <a:chExt cx="3403600" cy="3348038"/>
          </a:xfrm>
        </p:grpSpPr>
        <p:grpSp>
          <p:nvGrpSpPr>
            <p:cNvPr id="32" name="Group 36"/>
            <p:cNvGrpSpPr>
              <a:grpSpLocks/>
            </p:cNvGrpSpPr>
            <p:nvPr/>
          </p:nvGrpSpPr>
          <p:grpSpPr bwMode="auto">
            <a:xfrm>
              <a:off x="5740400" y="1989528"/>
              <a:ext cx="3403600" cy="3348038"/>
              <a:chOff x="355600" y="952599"/>
              <a:chExt cx="3403600" cy="3348038"/>
            </a:xfrm>
          </p:grpSpPr>
          <p:pic>
            <p:nvPicPr>
              <p:cNvPr id="33" name="Picture 7" descr="pp_pi0_sigm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55600" y="952599"/>
                <a:ext cx="3403600" cy="3348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852488" y="1143000"/>
                <a:ext cx="130009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srgbClr val="0D0D0D"/>
                    </a:solidFill>
                    <a:latin typeface="Comic Sans MS"/>
                    <a:cs typeface="Comic Sans MS"/>
                  </a:rPr>
                  <a:t>PRL 97, 152302</a:t>
                </a:r>
              </a:p>
            </p:txBody>
          </p:sp>
        </p:grpSp>
        <p:pic>
          <p:nvPicPr>
            <p:cNvPr id="28" name="Picture 27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916" y="2936829"/>
              <a:ext cx="740615" cy="35110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111241" y="3627962"/>
            <a:ext cx="3025140" cy="1844040"/>
            <a:chOff x="603249" y="3638546"/>
            <a:chExt cx="3025140" cy="1844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249" y="3638546"/>
              <a:ext cx="3025140" cy="1844040"/>
            </a:xfrm>
            <a:prstGeom prst="rect">
              <a:avLst/>
            </a:prstGeom>
          </p:spPr>
        </p:pic>
        <p:pic>
          <p:nvPicPr>
            <p:cNvPr id="30" name="Picture 29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33" y="3713646"/>
              <a:ext cx="740615" cy="35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87958" y="1100666"/>
            <a:ext cx="3063240" cy="2583180"/>
            <a:chOff x="579966" y="1111250"/>
            <a:chExt cx="3063240" cy="2583180"/>
          </a:xfrm>
        </p:grpSpPr>
        <p:grpSp>
          <p:nvGrpSpPr>
            <p:cNvPr id="8" name="Group 7"/>
            <p:cNvGrpSpPr/>
            <p:nvPr/>
          </p:nvGrpSpPr>
          <p:grpSpPr>
            <a:xfrm>
              <a:off x="579966" y="1111250"/>
              <a:ext cx="3063240" cy="2583180"/>
              <a:chOff x="2019300" y="1270000"/>
              <a:chExt cx="3063240" cy="25831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19300" y="1270000"/>
                <a:ext cx="3063240" cy="25831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275415" y="3577164"/>
                <a:ext cx="13016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arXiv</a:t>
                </a:r>
                <a:r>
                  <a:rPr lang="en-US" sz="1000" dirty="0" smtClean="0"/>
                  <a:t>: 1309.1800</a:t>
                </a:r>
                <a:endParaRPr lang="en-US" sz="1000" dirty="0"/>
              </a:p>
            </p:txBody>
          </p:sp>
        </p:grpSp>
        <p:pic>
          <p:nvPicPr>
            <p:cNvPr id="31" name="Picture 30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300" y="1749380"/>
              <a:ext cx="740615" cy="351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49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eltag_run9q21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46" y="648421"/>
            <a:ext cx="5063837" cy="506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deltag_run9q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47" y="648421"/>
            <a:ext cx="5063837" cy="506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deltagxq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03039" y="648421"/>
            <a:ext cx="5063837" cy="5063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 flipH="1">
            <a:off x="1738312" y="4786313"/>
            <a:ext cx="143620" cy="178594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 flipH="1">
            <a:off x="2583656" y="4241602"/>
            <a:ext cx="563315" cy="759023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 flipH="1">
            <a:off x="1738312" y="4953000"/>
            <a:ext cx="1" cy="1393032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607469" y="4947047"/>
            <a:ext cx="0" cy="970360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 flipH="1">
            <a:off x="2881312" y="3536156"/>
            <a:ext cx="1063378" cy="1428750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902148" y="4947047"/>
            <a:ext cx="2977" cy="636985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754138" y="5850832"/>
            <a:ext cx="1982391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medium Q</a:t>
            </a:r>
            <a:r>
              <a:rPr sz="1700" baseline="31999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70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</p:txBody>
      </p:sp>
      <p:sp>
        <p:nvSpPr>
          <p:cNvPr id="216" name="Shape 216"/>
          <p:cNvSpPr/>
          <p:nvPr/>
        </p:nvSpPr>
        <p:spPr>
          <a:xfrm>
            <a:off x="2855847" y="5499016"/>
            <a:ext cx="1123487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high Q</a:t>
            </a:r>
            <a:r>
              <a:rPr sz="1700" baseline="31999" dirty="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700" dirty="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</p:txBody>
      </p:sp>
      <p:sp>
        <p:nvSpPr>
          <p:cNvPr id="217" name="Shape 217"/>
          <p:cNvSpPr/>
          <p:nvPr/>
        </p:nvSpPr>
        <p:spPr>
          <a:xfrm>
            <a:off x="848982" y="6168412"/>
            <a:ext cx="1024269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low Q</a:t>
            </a:r>
            <a:r>
              <a:rPr sz="1700" baseline="31999" dirty="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700" dirty="0">
                <a:solidFill>
                  <a:srgbClr val="0000FF">
                    <a:alpha val="28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</p:txBody>
      </p:sp>
      <p:sp>
        <p:nvSpPr>
          <p:cNvPr id="218" name="Shape 218"/>
          <p:cNvSpPr/>
          <p:nvPr/>
        </p:nvSpPr>
        <p:spPr>
          <a:xfrm>
            <a:off x="5093680" y="5656907"/>
            <a:ext cx="3830837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535353"/>
                </a:solidFill>
              </a:rPr>
              <a:t>very fast evolution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535353"/>
                </a:solidFill>
              </a:rPr>
              <a:t>            in RHIC kinematics </a:t>
            </a:r>
          </a:p>
        </p:txBody>
      </p:sp>
      <p:sp>
        <p:nvSpPr>
          <p:cNvPr id="219" name="Shape 219"/>
          <p:cNvSpPr/>
          <p:nvPr/>
        </p:nvSpPr>
        <p:spPr>
          <a:xfrm>
            <a:off x="7884914" y="4759523"/>
            <a:ext cx="89297" cy="89297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7786687" y="4045149"/>
            <a:ext cx="89297" cy="625078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652742" y="3357562"/>
            <a:ext cx="89297" cy="1089422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7536656" y="2946797"/>
            <a:ext cx="89297" cy="1330523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420570" y="2589609"/>
            <a:ext cx="89297" cy="1518047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7304484" y="2223492"/>
            <a:ext cx="89297" cy="1660922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7197328" y="1982391"/>
            <a:ext cx="89297" cy="1732359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7081242" y="1741289"/>
            <a:ext cx="89297" cy="1794867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image-4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008" y="718552"/>
            <a:ext cx="3464719" cy="5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dependence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1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 advAuto="0"/>
      <p:bldP spid="207" grpId="0" animBg="1" advAuto="0"/>
      <p:bldP spid="208" grpId="0" animBg="1" advAuto="0"/>
      <p:bldP spid="209" grpId="0" animBg="1" advAuto="0"/>
      <p:bldP spid="210" grpId="0" animBg="1" advAuto="0"/>
      <p:bldP spid="211" grpId="0" animBg="1" advAuto="0"/>
      <p:bldP spid="212" grpId="0" animBg="1" advAuto="0"/>
      <p:bldP spid="213" grpId="0" animBg="1" advAuto="0"/>
      <p:bldP spid="214" grpId="0" animBg="1" advAuto="0"/>
      <p:bldP spid="215" grpId="0" animBg="1" advAuto="0"/>
      <p:bldP spid="216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  <p:bldP spid="221" grpId="0" animBg="1" advAuto="0"/>
      <p:bldP spid="222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DY@STAR For 500 </a:t>
            </a:r>
            <a:r>
              <a:rPr lang="en-US" dirty="0" err="1" smtClean="0"/>
              <a:t>G</a:t>
            </a:r>
            <a:r>
              <a:rPr lang="en-US" cap="none" dirty="0" err="1" smtClean="0"/>
              <a:t>e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467"/>
            <a:ext cx="3718963" cy="271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23814" y="1634067"/>
            <a:ext cx="1417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2.5 </a:t>
            </a:r>
            <a:r>
              <a:rPr lang="en-US" sz="1400" dirty="0"/>
              <a:t>&lt; </a:t>
            </a:r>
            <a:r>
              <a:rPr lang="en-US" sz="1400" dirty="0">
                <a:latin typeface="Symbol" charset="2"/>
                <a:cs typeface="Symbol" charset="2"/>
              </a:rPr>
              <a:t>h</a:t>
            </a:r>
            <a:r>
              <a:rPr lang="en-US" sz="1400" dirty="0"/>
              <a:t> &lt; 4.0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8691" y="820843"/>
            <a:ext cx="5663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a </a:t>
            </a:r>
            <a:r>
              <a:rPr lang="en-US" dirty="0" err="1" smtClean="0"/>
              <a:t>postshower</a:t>
            </a:r>
            <a:r>
              <a:rPr lang="en-US" dirty="0" smtClean="0"/>
              <a:t> to the </a:t>
            </a:r>
            <a:r>
              <a:rPr lang="en-US" dirty="0" err="1" smtClean="0"/>
              <a:t>preshower</a:t>
            </a:r>
            <a:r>
              <a:rPr lang="en-US" dirty="0" smtClean="0"/>
              <a:t> &amp; the FMS </a:t>
            </a:r>
          </a:p>
          <a:p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  will be able to measure A</a:t>
            </a:r>
            <a:r>
              <a:rPr lang="en-US" baseline="-25000" dirty="0" smtClean="0"/>
              <a:t>N</a:t>
            </a:r>
            <a:r>
              <a:rPr lang="en-US" dirty="0" smtClean="0"/>
              <a:t> DY</a:t>
            </a:r>
            <a:endParaRPr lang="en-US" dirty="0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3583413" y="1247881"/>
            <a:ext cx="677756" cy="2677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6" name="Picture 15" descr="C:\Users\Samuel\Desktop\DY_PICS\b2s_compa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0457" r="1600" b="848"/>
          <a:stretch/>
        </p:blipFill>
        <p:spPr bwMode="auto">
          <a:xfrm>
            <a:off x="0" y="3912394"/>
            <a:ext cx="3493360" cy="238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3640643"/>
            <a:ext cx="3462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analysis </a:t>
            </a:r>
            <a:r>
              <a:rPr lang="en-US" dirty="0">
                <a:solidFill>
                  <a:srgbClr val="0000FF"/>
                </a:solidFill>
              </a:rPr>
              <a:t>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 &lt; 4.0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8251"/>
          <a:stretch/>
        </p:blipFill>
        <p:spPr bwMode="auto">
          <a:xfrm>
            <a:off x="3450100" y="3976089"/>
            <a:ext cx="2857565" cy="2373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7349"/>
          <a:stretch/>
        </p:blipFill>
        <p:spPr bwMode="auto">
          <a:xfrm>
            <a:off x="6417653" y="4016712"/>
            <a:ext cx="2611755" cy="230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32254" y="3767655"/>
            <a:ext cx="243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TMD Evolution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56398" y="3718971"/>
            <a:ext cx="220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TMD Evolution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24777" y="6264584"/>
            <a:ext cx="2903359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Run-17 ∫</a:t>
            </a:r>
            <a:r>
              <a:rPr lang="en-US" sz="1600" dirty="0" err="1"/>
              <a:t>L</a:t>
            </a:r>
            <a:r>
              <a:rPr lang="en-US" sz="1600" baseline="-25000" dirty="0" err="1"/>
              <a:t>del</a:t>
            </a:r>
            <a:r>
              <a:rPr lang="en-US" sz="1600" dirty="0"/>
              <a:t>=400 pb</a:t>
            </a:r>
            <a:r>
              <a:rPr lang="en-US" sz="1600" baseline="30000" dirty="0"/>
              <a:t>-1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/>
              <a:t>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for DY to +/- 0.008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4589"/>
            <a:ext cx="700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Kinematics: </a:t>
            </a:r>
          </a:p>
          <a:p>
            <a:r>
              <a:rPr lang="en-US" dirty="0" smtClean="0"/>
              <a:t>DY </a:t>
            </a:r>
            <a:r>
              <a:rPr lang="en-US" dirty="0" err="1" smtClean="0"/>
              <a:t>e+e</a:t>
            </a:r>
            <a:r>
              <a:rPr lang="en-US" dirty="0" smtClean="0"/>
              <a:t>- in 2.5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4.0        4.0 </a:t>
            </a:r>
            <a:r>
              <a:rPr lang="en-US" dirty="0" err="1" smtClean="0"/>
              <a:t>GeV</a:t>
            </a:r>
            <a:r>
              <a:rPr lang="en-US" dirty="0" smtClean="0"/>
              <a:t>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e+e</a:t>
            </a:r>
            <a:r>
              <a:rPr lang="en-US" baseline="-25000" dirty="0" smtClean="0"/>
              <a:t>-</a:t>
            </a:r>
            <a:r>
              <a:rPr lang="en-US" dirty="0" smtClean="0"/>
              <a:t> &lt; 9.0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23" name="Picture 22" descr="Screen Shot 2016-07-21 at 3.31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7" y="1683198"/>
            <a:ext cx="2045263" cy="186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1332" y="2107139"/>
            <a:ext cx="2538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Design follows successful </a:t>
            </a:r>
          </a:p>
          <a:p>
            <a:r>
              <a:rPr lang="en-US" sz="1400" dirty="0" err="1" smtClean="0"/>
              <a:t>Preshower</a:t>
            </a:r>
            <a:r>
              <a:rPr lang="en-US" sz="1400" dirty="0" smtClean="0"/>
              <a:t> design</a:t>
            </a:r>
          </a:p>
          <a:p>
            <a:r>
              <a:rPr lang="en-US" sz="1400" dirty="0" smtClean="0">
                <a:sym typeface="Wingdings"/>
              </a:rPr>
              <a:t> 3 layers of u, x, y with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</a:t>
            </a:r>
            <a:r>
              <a:rPr lang="en-US" sz="1400" dirty="0" err="1" smtClean="0">
                <a:sym typeface="Wingdings"/>
              </a:rPr>
              <a:t>SiPM</a:t>
            </a:r>
            <a:r>
              <a:rPr lang="en-US" sz="1400" dirty="0" smtClean="0">
                <a:sym typeface="Wingdings"/>
              </a:rPr>
              <a:t> readout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071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RHIC@BNL Today</a:t>
            </a:r>
            <a:endParaRPr lang="en-US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VHEep-Workshop, Munich June 2017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</a:t>
            </a:fld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5581" y="1628775"/>
            <a:ext cx="1112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608932" y="3386142"/>
            <a:ext cx="565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017328" y="3019954"/>
            <a:ext cx="11966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large rapidity 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-1 &lt; </a:t>
            </a:r>
            <a:r>
              <a:rPr lang="en-US" sz="12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 &lt; 4</a:t>
            </a:r>
          </a:p>
          <a:p>
            <a:pPr algn="ctr" eaLnBrk="0" hangingPunct="0"/>
            <a:r>
              <a:rPr lang="en-US" sz="12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multipurpose</a:t>
            </a:r>
            <a:endParaRPr lang="en-US" sz="12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594418" y="2425169"/>
            <a:ext cx="15231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small mid-</a:t>
            </a:r>
            <a:r>
              <a:rPr lang="en-US" sz="12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rapitity</a:t>
            </a:r>
            <a:endParaRPr lang="en-US" sz="1200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-0.35 </a:t>
            </a:r>
            <a:r>
              <a:rPr lang="en-US" sz="1200" dirty="0">
                <a:solidFill>
                  <a:srgbClr val="FFFFFF"/>
                </a:solidFill>
                <a:latin typeface="Comic Sans MS"/>
                <a:cs typeface="Comic Sans MS"/>
              </a:rPr>
              <a:t>&lt; </a:t>
            </a:r>
            <a:r>
              <a:rPr lang="en-US" sz="1200" dirty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r>
              <a:rPr lang="en-US" sz="1200" dirty="0">
                <a:solidFill>
                  <a:srgbClr val="FFFFFF"/>
                </a:solidFill>
                <a:latin typeface="Comic Sans MS"/>
                <a:cs typeface="Comic Sans MS"/>
              </a:rPr>
              <a:t> &lt; </a:t>
            </a:r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0.35</a:t>
            </a:r>
            <a:endParaRPr lang="en-US" sz="1200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forward </a:t>
            </a:r>
            <a:r>
              <a:rPr lang="en-US" sz="12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-arms</a:t>
            </a:r>
            <a:endParaRPr lang="en-US" sz="12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845021" y="2565400"/>
            <a:ext cx="440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sp>
        <p:nvSpPr>
          <p:cNvPr id="83" name="Text Box 61"/>
          <p:cNvSpPr txBox="1">
            <a:spLocks noChangeArrowheads="1"/>
          </p:cNvSpPr>
          <p:nvPr/>
        </p:nvSpPr>
        <p:spPr bwMode="auto">
          <a:xfrm>
            <a:off x="8161662" y="1278466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84" name="Text Box 61"/>
          <p:cNvSpPr txBox="1">
            <a:spLocks noChangeArrowheads="1"/>
          </p:cNvSpPr>
          <p:nvPr/>
        </p:nvSpPr>
        <p:spPr bwMode="auto">
          <a:xfrm>
            <a:off x="2223545" y="1039284"/>
            <a:ext cx="736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eLens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5274733" y="4064000"/>
            <a:ext cx="4100512" cy="2794000"/>
            <a:chOff x="1676400" y="2057400"/>
            <a:chExt cx="4100512" cy="2794000"/>
          </a:xfrm>
        </p:grpSpPr>
        <p:sp>
          <p:nvSpPr>
            <p:cNvPr id="97" name="Rectangle 96"/>
            <p:cNvSpPr/>
            <p:nvPr/>
          </p:nvSpPr>
          <p:spPr bwMode="auto">
            <a:xfrm>
              <a:off x="1676400" y="2057400"/>
              <a:ext cx="3886200" cy="279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bg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What </a:t>
              </a:r>
              <a:r>
                <a:rPr lang="en-US" sz="1800" b="1" u="sng" dirty="0" smtClean="0">
                  <a:latin typeface="Comic Sans MS"/>
                  <a:ea typeface="ＭＳ Ｐゴシック" pitchFamily="-112" charset="-128"/>
                  <a:cs typeface="Comic Sans MS"/>
                </a:rPr>
                <a:t>do we collide ?</a:t>
              </a:r>
              <a:endParaRPr kumimoji="0" 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ea typeface="ＭＳ Ｐゴシック" pitchFamily="-112" charset="-128"/>
                <a:cs typeface="Comic Sans MS"/>
              </a:endParaRPr>
            </a:p>
          </p:txBody>
        </p:sp>
        <p:grpSp>
          <p:nvGrpSpPr>
            <p:cNvPr id="98" name="Group 6"/>
            <p:cNvGrpSpPr>
              <a:grpSpLocks/>
            </p:cNvGrpSpPr>
            <p:nvPr/>
          </p:nvGrpSpPr>
          <p:grpSpPr bwMode="auto">
            <a:xfrm>
              <a:off x="1941512" y="2898775"/>
              <a:ext cx="990600" cy="1752600"/>
              <a:chOff x="3264" y="1536"/>
              <a:chExt cx="624" cy="1104"/>
            </a:xfrm>
          </p:grpSpPr>
          <p:sp>
            <p:nvSpPr>
              <p:cNvPr id="104" name="Oval 7"/>
              <p:cNvSpPr>
                <a:spLocks noChangeAspect="1" noChangeArrowheads="1"/>
              </p:cNvSpPr>
              <p:nvPr/>
            </p:nvSpPr>
            <p:spPr bwMode="auto">
              <a:xfrm>
                <a:off x="3456" y="153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 dirty="0" err="1">
                    <a:solidFill>
                      <a:schemeClr val="bg1"/>
                    </a:solidFill>
                    <a:latin typeface="Comic Sans MS"/>
                    <a:cs typeface="Comic Sans MS"/>
                  </a:rPr>
                  <a:t>p</a:t>
                </a:r>
                <a:endParaRPr lang="en-US" sz="18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105" name="Group 8"/>
              <p:cNvGrpSpPr>
                <a:grpSpLocks/>
              </p:cNvGrpSpPr>
              <p:nvPr/>
            </p:nvGrpSpPr>
            <p:grpSpPr bwMode="auto">
              <a:xfrm>
                <a:off x="3264" y="2064"/>
                <a:ext cx="624" cy="576"/>
                <a:chOff x="3264" y="2064"/>
                <a:chExt cx="624" cy="576"/>
              </a:xfrm>
            </p:grpSpPr>
            <p:sp>
              <p:nvSpPr>
                <p:cNvPr id="110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06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1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2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112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3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00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4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5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30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6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16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7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52" y="2064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8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256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9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456" y="2208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100" name="Text Box 25"/>
            <p:cNvSpPr txBox="1">
              <a:spLocks noChangeArrowheads="1"/>
            </p:cNvSpPr>
            <p:nvPr/>
          </p:nvSpPr>
          <p:spPr bwMode="auto">
            <a:xfrm>
              <a:off x="2998787" y="3775075"/>
              <a:ext cx="277812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smtClean="0">
                  <a:latin typeface="Comic Sans MS"/>
                  <a:cs typeface="Comic Sans MS"/>
                </a:rPr>
                <a:t>Light ions (</a:t>
              </a:r>
              <a:r>
                <a:rPr lang="en-US" sz="1800" dirty="0" err="1" smtClean="0">
                  <a:latin typeface="Comic Sans MS"/>
                  <a:cs typeface="Comic Sans MS"/>
                </a:rPr>
                <a:t>d,Si,Cu</a:t>
              </a:r>
              <a:r>
                <a:rPr lang="en-US" sz="1800" dirty="0" smtClean="0">
                  <a:latin typeface="Comic Sans MS"/>
                  <a:cs typeface="Comic Sans MS"/>
                </a:rPr>
                <a:t>)</a:t>
              </a: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Heavy 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ions (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Au,U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)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5-</a:t>
              </a:r>
              <a:r>
                <a:rPr lang="en-US" sz="1800" dirty="0" smtClean="0">
                  <a:latin typeface="Comic Sans MS"/>
                  <a:cs typeface="Comic Sans MS"/>
                </a:rPr>
                <a:t>100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GeV/u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1" name="Text Box 26"/>
            <p:cNvSpPr txBox="1">
              <a:spLocks noChangeArrowheads="1"/>
            </p:cNvSpPr>
            <p:nvPr/>
          </p:nvSpPr>
          <p:spPr bwMode="auto">
            <a:xfrm>
              <a:off x="2895600" y="2819400"/>
              <a:ext cx="21041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Polarized protons</a:t>
              </a:r>
              <a:endParaRPr lang="en-US" sz="1800" dirty="0" smtClean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eaLnBrk="0" hangingPunct="0"/>
              <a:r>
                <a:rPr lang="en-US" sz="1800" dirty="0" smtClean="0">
                  <a:latin typeface="Comic Sans MS"/>
                  <a:cs typeface="Comic Sans MS"/>
                </a:rPr>
                <a:t>24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-</a:t>
              </a:r>
              <a:r>
                <a:rPr lang="en-US" sz="1800" dirty="0" smtClean="0">
                  <a:latin typeface="Comic Sans MS"/>
                  <a:cs typeface="Comic Sans MS"/>
                </a:rPr>
                <a:t>255 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GeV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  <p:pic>
        <p:nvPicPr>
          <p:cNvPr id="2" name="Picture 1" descr="RhicLuminosityP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474"/>
            <a:ext cx="5974080" cy="5193792"/>
          </a:xfrm>
          <a:prstGeom prst="rect">
            <a:avLst/>
          </a:prstGeom>
        </p:spPr>
      </p:pic>
      <p:grpSp>
        <p:nvGrpSpPr>
          <p:cNvPr id="96" name="Group 40"/>
          <p:cNvGrpSpPr>
            <a:grpSpLocks/>
          </p:cNvGrpSpPr>
          <p:nvPr/>
        </p:nvGrpSpPr>
        <p:grpSpPr bwMode="auto">
          <a:xfrm>
            <a:off x="3928007" y="3195636"/>
            <a:ext cx="4965700" cy="3662364"/>
            <a:chOff x="1109" y="1414"/>
            <a:chExt cx="3128" cy="2307"/>
          </a:xfrm>
        </p:grpSpPr>
        <p:pic>
          <p:nvPicPr>
            <p:cNvPr id="120" name="Picture 41" descr="star_detector"/>
            <p:cNvPicPr>
              <a:picLocks noChangeAspect="1" noChangeArrowheads="1"/>
            </p:cNvPicPr>
            <p:nvPr/>
          </p:nvPicPr>
          <p:blipFill>
            <a:blip r:embed="rId7"/>
            <a:srcRect l="2126" t="7680"/>
            <a:stretch>
              <a:fillRect/>
            </a:stretch>
          </p:blipFill>
          <p:spPr bwMode="auto">
            <a:xfrm>
              <a:off x="1109" y="1493"/>
              <a:ext cx="3128" cy="2228"/>
            </a:xfrm>
            <a:prstGeom prst="rect">
              <a:avLst/>
            </a:prstGeom>
            <a:noFill/>
          </p:spPr>
        </p:pic>
        <p:grpSp>
          <p:nvGrpSpPr>
            <p:cNvPr id="121" name="Group 42"/>
            <p:cNvGrpSpPr>
              <a:grpSpLocks/>
            </p:cNvGrpSpPr>
            <p:nvPr/>
          </p:nvGrpSpPr>
          <p:grpSpPr bwMode="auto">
            <a:xfrm>
              <a:off x="1835" y="1414"/>
              <a:ext cx="663" cy="383"/>
              <a:chOff x="2812" y="5012"/>
              <a:chExt cx="791" cy="413"/>
            </a:xfrm>
          </p:grpSpPr>
          <p:sp>
            <p:nvSpPr>
              <p:cNvPr id="122" name="Text Box 44"/>
              <p:cNvSpPr txBox="1">
                <a:spLocks noChangeArrowheads="1"/>
              </p:cNvSpPr>
              <p:nvPr/>
            </p:nvSpPr>
            <p:spPr bwMode="auto">
              <a:xfrm>
                <a:off x="2974" y="5125"/>
                <a:ext cx="629" cy="25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  <p:sp>
            <p:nvSpPr>
              <p:cNvPr id="123" name="AutoShape 43"/>
              <p:cNvSpPr>
                <a:spLocks noChangeArrowheads="1"/>
              </p:cNvSpPr>
              <p:nvPr/>
            </p:nvSpPr>
            <p:spPr bwMode="auto">
              <a:xfrm>
                <a:off x="2812" y="5012"/>
                <a:ext cx="386" cy="41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i="1"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24" name="Text Box 47"/>
          <p:cNvSpPr txBox="1">
            <a:spLocks noChangeArrowheads="1"/>
          </p:cNvSpPr>
          <p:nvPr/>
        </p:nvSpPr>
        <p:spPr bwMode="auto">
          <a:xfrm>
            <a:off x="3744753" y="2590800"/>
            <a:ext cx="539924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</a:t>
            </a:r>
            <a:r>
              <a:rPr lang="en-US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s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=&lt;500 </a:t>
            </a: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pp;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50-60%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polarization</a:t>
            </a:r>
          </a:p>
          <a:p>
            <a:pPr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Lumi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~60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pb</a:t>
            </a:r>
            <a:r>
              <a:rPr lang="en-US" sz="1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/week</a:t>
            </a:r>
            <a:endParaRPr lang="en-GB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0" y="834011"/>
            <a:ext cx="3769360" cy="4981258"/>
            <a:chOff x="-10132" y="1291210"/>
            <a:chExt cx="3769360" cy="4981258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132" y="1291210"/>
              <a:ext cx="3769360" cy="4542790"/>
            </a:xfrm>
            <a:prstGeom prst="rect">
              <a:avLst/>
            </a:prstGeom>
          </p:spPr>
        </p:pic>
        <p:pic>
          <p:nvPicPr>
            <p:cNvPr id="127" name="Picture 39" descr="phenixgoo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8" y="5762880"/>
              <a:ext cx="1563687" cy="5095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59742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  <p:bldP spid="1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Channel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4533" y="3412056"/>
            <a:ext cx="393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for direct photon production: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4432"/>
            <a:ext cx="284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STAR FMS-</a:t>
            </a:r>
            <a:r>
              <a:rPr lang="en-US" u="sng" dirty="0" err="1" smtClean="0">
                <a:solidFill>
                  <a:srgbClr val="FF00FF"/>
                </a:solidFill>
              </a:rPr>
              <a:t>PreShower</a:t>
            </a:r>
            <a:r>
              <a:rPr lang="en-US" u="sng" dirty="0" smtClean="0">
                <a:solidFill>
                  <a:srgbClr val="FF00FF"/>
                </a:solidFill>
              </a:rPr>
              <a:t>:</a:t>
            </a:r>
            <a:endParaRPr lang="en-US" u="sng" dirty="0">
              <a:solidFill>
                <a:srgbClr val="FF00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12043" r="19972" b="8923"/>
          <a:stretch/>
        </p:blipFill>
        <p:spPr bwMode="auto">
          <a:xfrm>
            <a:off x="100330" y="703570"/>
            <a:ext cx="2363470" cy="2452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rojection_200_new(1)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/>
          <a:stretch/>
        </p:blipFill>
        <p:spPr>
          <a:xfrm>
            <a:off x="2526968" y="1485889"/>
            <a:ext cx="1906959" cy="1899920"/>
          </a:xfrm>
          <a:prstGeom prst="rect">
            <a:avLst/>
          </a:prstGeom>
        </p:spPr>
      </p:pic>
      <p:pic>
        <p:nvPicPr>
          <p:cNvPr id="13" name="Picture 12" descr="projection_5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2"/>
          <a:stretch/>
        </p:blipFill>
        <p:spPr>
          <a:xfrm>
            <a:off x="4588098" y="1477413"/>
            <a:ext cx="1939268" cy="189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7600" y="706944"/>
            <a:ext cx="564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3 layer </a:t>
            </a:r>
            <a:r>
              <a:rPr lang="en-US" dirty="0" err="1" smtClean="0">
                <a:effectLst/>
              </a:rPr>
              <a:t>preshower</a:t>
            </a:r>
            <a:r>
              <a:rPr lang="en-US" dirty="0" smtClean="0">
                <a:effectLst/>
              </a:rPr>
              <a:t> in </a:t>
            </a:r>
            <a:r>
              <a:rPr lang="en-US" dirty="0">
                <a:effectLst/>
              </a:rPr>
              <a:t>front of the FMS, </a:t>
            </a:r>
            <a:endParaRPr lang="en-US" dirty="0" smtClean="0">
              <a:effectLst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</a:rPr>
              <a:t>distinguish </a:t>
            </a:r>
            <a:r>
              <a:rPr lang="en-US" dirty="0">
                <a:effectLst/>
              </a:rPr>
              <a:t>photons, electrons/positrons </a:t>
            </a:r>
            <a:endParaRPr lang="en-US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 and charged hadrons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  <a:sym typeface="Wingdings"/>
              </a:rPr>
              <a:t> installed for RUN-15</a:t>
            </a:r>
            <a:endParaRPr lang="en-US" dirty="0"/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150449" y="339131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870" y="3877733"/>
            <a:ext cx="74174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sensitive to sign change, but in TWIST-3 formalism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not sensitive to TMD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no sensitivity to sea-quarks; mainly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v</a:t>
            </a:r>
            <a:r>
              <a:rPr lang="en-US" dirty="0" smtClean="0"/>
              <a:t> and d</a:t>
            </a:r>
            <a:r>
              <a:rPr lang="en-US" baseline="-25000" dirty="0" smtClean="0"/>
              <a:t>v</a:t>
            </a:r>
            <a:r>
              <a:rPr lang="en-US" dirty="0" smtClean="0"/>
              <a:t> at high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collinear objects but more complicated evolutions than DGLAP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indirect constraint on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</a:t>
            </a:r>
          </a:p>
          <a:p>
            <a:pPr>
              <a:buClr>
                <a:srgbClr val="0000FF"/>
              </a:buClr>
            </a:pP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303297"/>
              </p:ext>
            </p:extLst>
          </p:nvPr>
        </p:nvGraphicFramePr>
        <p:xfrm>
          <a:off x="4242329" y="5010156"/>
          <a:ext cx="3467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69" name="Equation" r:id="rId6" imgW="3467100" imgH="660400" progId="Equation.DSMT4">
                  <p:embed/>
                </p:oleObj>
              </mc:Choice>
              <mc:Fallback>
                <p:oleObj name="Equation" r:id="rId6" imgW="34671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42329" y="5010156"/>
                        <a:ext cx="34671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489116" y="580431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2467" y="5689600"/>
            <a:ext cx="6533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Not a replacement for A</a:t>
            </a:r>
            <a:r>
              <a:rPr lang="en-US" baseline="-25000" dirty="0" smtClean="0"/>
              <a:t>N</a:t>
            </a:r>
            <a:r>
              <a:rPr lang="en-US" dirty="0" smtClean="0"/>
              <a:t>(W</a:t>
            </a:r>
            <a:r>
              <a:rPr lang="en-US" baseline="30000" dirty="0" smtClean="0"/>
              <a:t>+/-</a:t>
            </a:r>
            <a:r>
              <a:rPr lang="en-US" dirty="0" smtClean="0"/>
              <a:t>, Z</a:t>
            </a:r>
            <a:r>
              <a:rPr lang="en-US" baseline="30000" dirty="0" smtClean="0"/>
              <a:t>0</a:t>
            </a:r>
            <a:r>
              <a:rPr lang="en-US" dirty="0" smtClean="0"/>
              <a:t>, DY) measurement</a:t>
            </a:r>
          </a:p>
          <a:p>
            <a:pPr algn="ctr"/>
            <a:r>
              <a:rPr lang="en-US" dirty="0" smtClean="0"/>
              <a:t>but an important complementary piece in the puzzle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31997" y="6483346"/>
            <a:ext cx="4470389" cy="368300"/>
          </a:xfrm>
        </p:spPr>
        <p:txBody>
          <a:bodyPr/>
          <a:lstStyle/>
          <a:p>
            <a:r>
              <a:rPr lang="en-US" smtClean="0"/>
              <a:t>VHEep-Workshop, Munich June 2017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3142" y="548650"/>
            <a:ext cx="3977640" cy="2708910"/>
            <a:chOff x="93142" y="548650"/>
            <a:chExt cx="3977640" cy="2708910"/>
          </a:xfrm>
        </p:grpSpPr>
        <p:pic>
          <p:nvPicPr>
            <p:cNvPr id="15" name="Picture 14" descr="direct_photon_200_a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42" y="548650"/>
              <a:ext cx="3977640" cy="270891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180080" y="1005840"/>
              <a:ext cx="748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70493" y="559220"/>
            <a:ext cx="3977640" cy="2708910"/>
            <a:chOff x="4370493" y="559220"/>
            <a:chExt cx="3977640" cy="2708910"/>
          </a:xfrm>
        </p:grpSpPr>
        <p:pic>
          <p:nvPicPr>
            <p:cNvPr id="16" name="Picture 15" descr="direct_photon_500_t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493" y="559220"/>
              <a:ext cx="3977640" cy="270891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437120" y="105664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2017</a:t>
              </a:r>
              <a:endParaRPr lang="en-US" dirty="0"/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038191"/>
              </p:ext>
            </p:extLst>
          </p:nvPr>
        </p:nvGraphicFramePr>
        <p:xfrm>
          <a:off x="169485" y="1644644"/>
          <a:ext cx="8811793" cy="3820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0" name="Document" r:id="rId10" imgW="6273800" imgH="2705100" progId="Word.Document.12">
                  <p:embed/>
                </p:oleObj>
              </mc:Choice>
              <mc:Fallback>
                <p:oleObj name="Document" r:id="rId10" imgW="6273800" imgH="270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9485" y="1644644"/>
                        <a:ext cx="8811793" cy="3820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58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19" grpId="0" animBg="1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Beyond form factors and PDF</a:t>
            </a:r>
            <a:r>
              <a:rPr lang="en-US" sz="2400" cap="none" dirty="0" smtClean="0"/>
              <a:t>s</a:t>
            </a:r>
            <a:endParaRPr lang="en-US" sz="2400" cap="none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79CE-04EB-DA40-95B2-55F1030D4E53}" type="slidenum">
              <a:rPr lang="it-IT" smtClean="0"/>
              <a:pPr/>
              <a:t>51</a:t>
            </a:fld>
            <a:endParaRPr lang="it-IT"/>
          </a:p>
        </p:txBody>
      </p:sp>
      <p:sp>
        <p:nvSpPr>
          <p:cNvPr id="858114" name="Rectangle 2"/>
          <p:cNvSpPr>
            <a:spLocks noChangeArrowheads="1"/>
          </p:cNvSpPr>
          <p:nvPr/>
        </p:nvSpPr>
        <p:spPr bwMode="auto">
          <a:xfrm>
            <a:off x="1143000" y="52388"/>
            <a:ext cx="6907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2046194" y="460378"/>
            <a:ext cx="5008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Generalized </a:t>
            </a:r>
            <a:r>
              <a:rPr lang="en-US" sz="2400" b="1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 Distributions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1062574"/>
            <a:ext cx="2362200" cy="4411663"/>
            <a:chOff x="288" y="720"/>
            <a:chExt cx="1488" cy="2779"/>
          </a:xfrm>
        </p:grpSpPr>
        <p:sp>
          <p:nvSpPr>
            <p:cNvPr id="858117" name="Rectangle 5"/>
            <p:cNvSpPr>
              <a:spLocks noChangeArrowheads="1"/>
            </p:cNvSpPr>
            <p:nvPr/>
          </p:nvSpPr>
          <p:spPr bwMode="auto">
            <a:xfrm>
              <a:off x="432" y="720"/>
              <a:ext cx="1200" cy="19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58118" name="Text Box 6"/>
            <p:cNvSpPr txBox="1">
              <a:spLocks noChangeArrowheads="1"/>
            </p:cNvSpPr>
            <p:nvPr/>
          </p:nvSpPr>
          <p:spPr bwMode="auto">
            <a:xfrm>
              <a:off x="288" y="2976"/>
              <a:ext cx="148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Proton form factors,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transverse 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charge &amp; current densities</a:t>
              </a:r>
            </a:p>
          </p:txBody>
        </p:sp>
        <p:pic>
          <p:nvPicPr>
            <p:cNvPr id="858119" name="Picture 7" descr="fig02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816"/>
              <a:ext cx="1065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705601" y="1062574"/>
            <a:ext cx="2236788" cy="4886325"/>
            <a:chOff x="4080" y="720"/>
            <a:chExt cx="1409" cy="3078"/>
          </a:xfrm>
        </p:grpSpPr>
        <p:sp>
          <p:nvSpPr>
            <p:cNvPr id="858121" name="Rectangle 9"/>
            <p:cNvSpPr>
              <a:spLocks noChangeArrowheads="1"/>
            </p:cNvSpPr>
            <p:nvPr/>
          </p:nvSpPr>
          <p:spPr bwMode="auto">
            <a:xfrm>
              <a:off x="4080" y="720"/>
              <a:ext cx="1248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858122" name="Text Box 10"/>
            <p:cNvSpPr txBox="1">
              <a:spLocks noChangeArrowheads="1"/>
            </p:cNvSpPr>
            <p:nvPr/>
          </p:nvSpPr>
          <p:spPr bwMode="auto">
            <a:xfrm>
              <a:off x="4080" y="3119"/>
              <a:ext cx="140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Structure functions,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quark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longitudinal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momentum &amp; </a:t>
              </a:r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helicity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distributions</a:t>
              </a:r>
            </a:p>
          </p:txBody>
        </p:sp>
        <p:pic>
          <p:nvPicPr>
            <p:cNvPr id="858123" name="Picture 11" descr="fig02-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8" y="816"/>
              <a:ext cx="1074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5" name="AutoShape 13"/>
          <p:cNvSpPr>
            <a:spLocks noChangeArrowheads="1"/>
          </p:cNvSpPr>
          <p:nvPr/>
        </p:nvSpPr>
        <p:spPr bwMode="auto">
          <a:xfrm rot="1611983">
            <a:off x="2133600" y="2534187"/>
            <a:ext cx="1092200" cy="509588"/>
          </a:xfrm>
          <a:prstGeom prst="rightArrow">
            <a:avLst>
              <a:gd name="adj1" fmla="val 50000"/>
              <a:gd name="adj2" fmla="val 53583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3292475" y="1291174"/>
            <a:ext cx="2514600" cy="3703638"/>
            <a:chOff x="3292475" y="1524000"/>
            <a:chExt cx="2514600" cy="3703638"/>
          </a:xfrm>
        </p:grpSpPr>
        <p:sp>
          <p:nvSpPr>
            <p:cNvPr id="858126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858127" name="Picture 15" descr="fig02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8" name="AutoShape 16"/>
          <p:cNvSpPr>
            <a:spLocks noChangeArrowheads="1"/>
          </p:cNvSpPr>
          <p:nvPr/>
        </p:nvSpPr>
        <p:spPr bwMode="auto">
          <a:xfrm rot="19816077">
            <a:off x="5783263" y="2688174"/>
            <a:ext cx="1087438" cy="508000"/>
          </a:xfrm>
          <a:prstGeom prst="leftArrow">
            <a:avLst>
              <a:gd name="adj1" fmla="val 50000"/>
              <a:gd name="adj2" fmla="val 53516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528913" y="602195"/>
            <a:ext cx="3779838" cy="528309"/>
            <a:chOff x="1641" y="209"/>
            <a:chExt cx="2381" cy="322"/>
          </a:xfrm>
        </p:grpSpPr>
        <p:sp>
          <p:nvSpPr>
            <p:cNvPr id="858130" name="Text Box 18"/>
            <p:cNvSpPr txBox="1">
              <a:spLocks noChangeArrowheads="1"/>
            </p:cNvSpPr>
            <p:nvPr/>
          </p:nvSpPr>
          <p:spPr bwMode="auto">
            <a:xfrm>
              <a:off x="1641" y="362"/>
              <a:ext cx="238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X. </a:t>
              </a:r>
              <a:r>
                <a:rPr lang="en-US" sz="12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Ji</a:t>
              </a:r>
              <a:r>
                <a:rPr lang="en-US" sz="12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,  D. Mueller, A. </a:t>
              </a:r>
              <a:r>
                <a:rPr lang="en-US" sz="12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Radyushkin</a:t>
              </a:r>
              <a:r>
                <a:rPr lang="en-US" sz="12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(1994-1997)</a:t>
              </a:r>
            </a:p>
          </p:txBody>
        </p:sp>
        <p:sp>
          <p:nvSpPr>
            <p:cNvPr id="858131" name="Text Box 19"/>
            <p:cNvSpPr txBox="1">
              <a:spLocks noChangeArrowheads="1"/>
            </p:cNvSpPr>
            <p:nvPr/>
          </p:nvSpPr>
          <p:spPr bwMode="auto">
            <a:xfrm>
              <a:off x="2220" y="209"/>
              <a:ext cx="11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i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58132" name="Text Box 20"/>
          <p:cNvSpPr txBox="1">
            <a:spLocks noChangeArrowheads="1"/>
          </p:cNvSpPr>
          <p:nvPr/>
        </p:nvSpPr>
        <p:spPr bwMode="auto">
          <a:xfrm>
            <a:off x="3048000" y="5145624"/>
            <a:ext cx="2959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Correlated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quark momentum </a:t>
            </a:r>
          </a:p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helicity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distributions in </a:t>
            </a:r>
          </a:p>
          <a:p>
            <a:r>
              <a:rPr 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space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-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51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5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5" grpId="0" animBg="1"/>
      <p:bldP spid="858128" grpId="0" animBg="1"/>
      <p:bldP spid="8581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Disentangle different GPD</a:t>
            </a:r>
            <a:r>
              <a:rPr lang="en-US" cap="none" dirty="0" smtClean="0"/>
              <a:t>s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b="24595"/>
          <a:stretch/>
        </p:blipFill>
        <p:spPr>
          <a:xfrm>
            <a:off x="-1" y="889008"/>
            <a:ext cx="8117417" cy="52342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584" y="1111249"/>
            <a:ext cx="102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electron</a:t>
            </a:r>
          </a:p>
          <a:p>
            <a:pPr algn="ctr"/>
            <a:r>
              <a:rPr lang="en-US" sz="1200" dirty="0" smtClean="0"/>
              <a:t>beam</a:t>
            </a:r>
          </a:p>
          <a:p>
            <a:pPr algn="ctr"/>
            <a:r>
              <a:rPr lang="en-US" sz="1200" dirty="0" smtClean="0"/>
              <a:t>longitudinal</a:t>
            </a:r>
          </a:p>
          <a:p>
            <a:pPr algn="ctr"/>
            <a:r>
              <a:rPr lang="en-US" sz="1200" dirty="0" err="1" smtClean="0"/>
              <a:t>polarised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931151" y="2607732"/>
            <a:ext cx="967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proton</a:t>
            </a:r>
          </a:p>
          <a:p>
            <a:pPr algn="ctr"/>
            <a:r>
              <a:rPr lang="en-US" sz="1200" dirty="0" smtClean="0"/>
              <a:t>beam</a:t>
            </a:r>
          </a:p>
          <a:p>
            <a:pPr algn="ctr"/>
            <a:r>
              <a:rPr lang="en-US" sz="1200" dirty="0" smtClean="0"/>
              <a:t>transverse</a:t>
            </a:r>
          </a:p>
          <a:p>
            <a:pPr algn="ctr"/>
            <a:r>
              <a:rPr lang="en-US" sz="1200" dirty="0" err="1" smtClean="0"/>
              <a:t>polarised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1" y="4146548"/>
            <a:ext cx="1007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proton</a:t>
            </a:r>
          </a:p>
          <a:p>
            <a:pPr algn="ctr"/>
            <a:r>
              <a:rPr lang="en-US" sz="1200" dirty="0" smtClean="0"/>
              <a:t>beam</a:t>
            </a:r>
          </a:p>
          <a:p>
            <a:pPr algn="ctr"/>
            <a:r>
              <a:rPr lang="en-US" sz="1200" dirty="0"/>
              <a:t>longitudinal</a:t>
            </a:r>
            <a:endParaRPr lang="en-US" sz="1200" dirty="0" smtClean="0"/>
          </a:p>
          <a:p>
            <a:pPr algn="ctr"/>
            <a:r>
              <a:rPr lang="en-US" sz="1200" dirty="0" err="1" smtClean="0"/>
              <a:t>polarised</a:t>
            </a:r>
            <a:endParaRPr lang="en-US" sz="1200" dirty="0"/>
          </a:p>
        </p:txBody>
      </p: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66689" y="5831150"/>
            <a:ext cx="1325563" cy="735012"/>
            <a:chOff x="3956" y="2611"/>
            <a:chExt cx="835" cy="463"/>
          </a:xfrm>
        </p:grpSpPr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105" y="2611"/>
              <a:ext cx="39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Symbol" pitchFamily="-65" charset="2"/>
                </a:rPr>
                <a:t>Ds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ahoma" pitchFamily="-65" charset="0"/>
                </a:rPr>
                <a:t>UT</a:t>
              </a:r>
              <a:endParaRPr lang="en-US" sz="1600" b="1" baseline="-25000" dirty="0">
                <a:solidFill>
                  <a:srgbClr val="0000FF"/>
                </a:solidFill>
                <a:latin typeface="Tahoma" pitchFamily="-65" charset="0"/>
              </a:endParaRPr>
            </a:p>
          </p:txBody>
        </p:sp>
        <p:grpSp>
          <p:nvGrpSpPr>
            <p:cNvPr id="14" name="Group 24"/>
            <p:cNvGrpSpPr>
              <a:grpSpLocks/>
            </p:cNvGrpSpPr>
            <p:nvPr/>
          </p:nvGrpSpPr>
          <p:grpSpPr bwMode="auto">
            <a:xfrm>
              <a:off x="3956" y="2815"/>
              <a:ext cx="835" cy="259"/>
              <a:chOff x="3956" y="2815"/>
              <a:chExt cx="835" cy="259"/>
            </a:xfrm>
          </p:grpSpPr>
          <p:sp>
            <p:nvSpPr>
              <p:cNvPr id="15" name="Text Box 25"/>
              <p:cNvSpPr txBox="1">
                <a:spLocks noChangeArrowheads="1"/>
              </p:cNvSpPr>
              <p:nvPr/>
            </p:nvSpPr>
            <p:spPr bwMode="auto">
              <a:xfrm>
                <a:off x="3956" y="2880"/>
                <a:ext cx="83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 dirty="0">
                    <a:solidFill>
                      <a:srgbClr val="0000FF"/>
                    </a:solidFill>
                    <a:latin typeface="Tahoma" pitchFamily="-65" charset="0"/>
                  </a:rPr>
                  <a:t>beam    target </a:t>
                </a:r>
              </a:p>
            </p:txBody>
          </p:sp>
          <p:grpSp>
            <p:nvGrpSpPr>
              <p:cNvPr id="16" name="Group 26"/>
              <p:cNvGrpSpPr>
                <a:grpSpLocks/>
              </p:cNvGrpSpPr>
              <p:nvPr/>
            </p:nvGrpSpPr>
            <p:grpSpPr bwMode="auto">
              <a:xfrm>
                <a:off x="4153" y="2815"/>
                <a:ext cx="394" cy="136"/>
                <a:chOff x="4153" y="2815"/>
                <a:chExt cx="394" cy="136"/>
              </a:xfrm>
            </p:grpSpPr>
            <p:sp>
              <p:nvSpPr>
                <p:cNvPr id="1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153" y="2815"/>
                  <a:ext cx="182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18" name="Line 28"/>
                <p:cNvSpPr>
                  <a:spLocks noChangeShapeType="1"/>
                </p:cNvSpPr>
                <p:nvPr/>
              </p:nvSpPr>
              <p:spPr bwMode="auto">
                <a:xfrm>
                  <a:off x="4411" y="2815"/>
                  <a:ext cx="136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sp>
        <p:nvSpPr>
          <p:cNvPr id="19" name="AutoShape 31"/>
          <p:cNvSpPr>
            <a:spLocks noChangeArrowheads="1"/>
          </p:cNvSpPr>
          <p:nvPr/>
        </p:nvSpPr>
        <p:spPr bwMode="auto">
          <a:xfrm>
            <a:off x="8012268" y="511492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286322"/>
              </p:ext>
            </p:extLst>
          </p:nvPr>
        </p:nvGraphicFramePr>
        <p:xfrm>
          <a:off x="8466138" y="5084763"/>
          <a:ext cx="254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82" name="Equation" r:id="rId4" imgW="254000" imgH="266700" progId="Equation.DSMT4">
                  <p:embed/>
                </p:oleObj>
              </mc:Choice>
              <mc:Fallback>
                <p:oleObj name="Equation" r:id="rId4" imgW="2540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6138" y="5084763"/>
                        <a:ext cx="254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7931834" y="34575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20922"/>
              </p:ext>
            </p:extLst>
          </p:nvPr>
        </p:nvGraphicFramePr>
        <p:xfrm>
          <a:off x="8329611" y="3440113"/>
          <a:ext cx="495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83" name="Equation" r:id="rId6" imgW="495300" imgH="241300" progId="Equation.DSMT4">
                  <p:embed/>
                </p:oleObj>
              </mc:Choice>
              <mc:Fallback>
                <p:oleObj name="Equation" r:id="rId6" imgW="4953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29611" y="3440113"/>
                        <a:ext cx="4953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7959351" y="19716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60053"/>
              </p:ext>
            </p:extLst>
          </p:nvPr>
        </p:nvGraphicFramePr>
        <p:xfrm>
          <a:off x="8413750" y="1972734"/>
          <a:ext cx="254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84" name="Equation" r:id="rId8" imgW="254000" imgH="203200" progId="Equation.DSMT4">
                  <p:embed/>
                </p:oleObj>
              </mc:Choice>
              <mc:Fallback>
                <p:oleObj name="Equation" r:id="rId8" imgW="254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3750" y="1972734"/>
                        <a:ext cx="254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1000" y="582081"/>
            <a:ext cx="548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Vary electron and proton beam spin directions: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2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 descr="gpd-geometry_re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83" y="527053"/>
            <a:ext cx="1434512" cy="1356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42325" y="395837"/>
            <a:ext cx="3790941" cy="3280827"/>
            <a:chOff x="264582" y="819157"/>
            <a:chExt cx="3790941" cy="32808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434" r="3449"/>
            <a:stretch/>
          </p:blipFill>
          <p:spPr>
            <a:xfrm>
              <a:off x="264582" y="899584"/>
              <a:ext cx="3790941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880000">
              <a:off x="2413002" y="3672422"/>
              <a:ext cx="99449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dirty="0" smtClean="0">
                  <a:solidFill>
                    <a:srgbClr val="0000FF"/>
                  </a:solidFill>
                </a:rPr>
                <a:t> (</a:t>
              </a:r>
              <a:r>
                <a:rPr lang="en-US" dirty="0" err="1" smtClean="0">
                  <a:solidFill>
                    <a:srgbClr val="0000FF"/>
                  </a:solidFill>
                </a:rPr>
                <a:t>fm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82446" y="819157"/>
              <a:ext cx="320934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x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85758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of a quark GPD</a:t>
            </a:r>
            <a:endParaRPr lang="en-US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6922" y="3611048"/>
            <a:ext cx="4302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fr-FR" sz="2000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fr-FR" sz="2000" dirty="0" smtClean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decreasing</a:t>
            </a:r>
            <a:r>
              <a:rPr lang="fr-FR" sz="2000" dirty="0">
                <a:latin typeface="Comic Sans MS"/>
                <a:cs typeface="Comic Sans MS"/>
              </a:rPr>
              <a:t> as a </a:t>
            </a:r>
            <a:r>
              <a:rPr lang="fr-FR" sz="2000" dirty="0" err="1">
                <a:latin typeface="Comic Sans MS"/>
                <a:cs typeface="Comic Sans MS"/>
              </a:rPr>
              <a:t>function</a:t>
            </a:r>
            <a:r>
              <a:rPr lang="fr-FR" sz="2000" dirty="0">
                <a:latin typeface="Comic Sans MS"/>
                <a:cs typeface="Comic Sans MS"/>
              </a:rPr>
              <a:t> of </a:t>
            </a:r>
            <a:r>
              <a:rPr lang="fr-FR" sz="2000" dirty="0" smtClean="0">
                <a:latin typeface="Comic Sans MS"/>
                <a:cs typeface="Comic Sans MS"/>
              </a:rPr>
              <a:t>x </a:t>
            </a:r>
            <a:endParaRPr lang="fr-FR" sz="2000" dirty="0">
              <a:latin typeface="Comic Sans MS"/>
              <a:cs typeface="Comic Sans M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179483" y="4479424"/>
            <a:ext cx="396451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latin typeface="Comic Sans MS"/>
                <a:cs typeface="Comic Sans MS"/>
              </a:rPr>
              <a:t>Valence</a:t>
            </a:r>
            <a:r>
              <a:rPr lang="fr-FR" dirty="0">
                <a:latin typeface="Comic Sans MS"/>
                <a:cs typeface="Comic Sans MS"/>
              </a:rPr>
              <a:t> (</a:t>
            </a:r>
            <a:r>
              <a:rPr lang="fr-FR" dirty="0" err="1">
                <a:latin typeface="Comic Sans MS"/>
                <a:cs typeface="Comic Sans MS"/>
              </a:rPr>
              <a:t>high</a:t>
            </a:r>
            <a:r>
              <a:rPr lang="fr-FR" dirty="0">
                <a:latin typeface="Comic Sans MS"/>
                <a:cs typeface="Comic Sans MS"/>
              </a:rPr>
              <a:t> x) quarks </a:t>
            </a:r>
            <a:r>
              <a:rPr lang="fr-FR" dirty="0" err="1">
                <a:latin typeface="Comic Sans MS"/>
                <a:cs typeface="Comic Sans MS"/>
              </a:rPr>
              <a:t>at</a:t>
            </a:r>
            <a:r>
              <a:rPr lang="fr-FR" dirty="0">
                <a:latin typeface="Comic Sans MS"/>
                <a:cs typeface="Comic Sans MS"/>
              </a:rPr>
              <a:t> the </a:t>
            </a:r>
            <a:r>
              <a:rPr lang="fr-FR" b="1" dirty="0">
                <a:latin typeface="Comic Sans MS"/>
                <a:cs typeface="Comic Sans MS"/>
              </a:rPr>
              <a:t>center</a:t>
            </a:r>
            <a:r>
              <a:rPr lang="fr-FR" dirty="0"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fr-FR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endParaRPr lang="fr-FR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fr-FR" sz="1000" dirty="0" smtClean="0">
              <a:latin typeface="Comic Sans MS"/>
              <a:cs typeface="Comic Sans MS"/>
            </a:endParaRPr>
          </a:p>
          <a:p>
            <a:r>
              <a:rPr lang="fr-FR" dirty="0" err="1" smtClean="0">
                <a:latin typeface="Comic Sans MS"/>
                <a:cs typeface="Comic Sans MS"/>
              </a:rPr>
              <a:t>Sea</a:t>
            </a:r>
            <a:r>
              <a:rPr lang="fr-FR" dirty="0" smtClean="0">
                <a:latin typeface="Comic Sans MS"/>
                <a:cs typeface="Comic Sans MS"/>
              </a:rPr>
              <a:t> </a:t>
            </a:r>
            <a:r>
              <a:rPr lang="fr-FR" dirty="0">
                <a:latin typeface="Comic Sans MS"/>
                <a:cs typeface="Comic Sans MS"/>
              </a:rPr>
              <a:t>(</a:t>
            </a:r>
            <a:r>
              <a:rPr lang="fr-FR" dirty="0" err="1">
                <a:latin typeface="Comic Sans MS"/>
                <a:cs typeface="Comic Sans MS"/>
              </a:rPr>
              <a:t>small</a:t>
            </a:r>
            <a:r>
              <a:rPr lang="fr-FR" dirty="0">
                <a:latin typeface="Comic Sans MS"/>
                <a:cs typeface="Comic Sans MS"/>
              </a:rPr>
              <a:t> x) quarks </a:t>
            </a:r>
          </a:p>
          <a:p>
            <a:r>
              <a:rPr lang="fr-FR" dirty="0" err="1">
                <a:latin typeface="Comic Sans MS"/>
                <a:cs typeface="Comic Sans MS"/>
              </a:rPr>
              <a:t>at</a:t>
            </a:r>
            <a:r>
              <a:rPr lang="fr-FR" dirty="0">
                <a:latin typeface="Comic Sans MS"/>
                <a:cs typeface="Comic Sans MS"/>
              </a:rPr>
              <a:t> the périphérie 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fr-FR" dirty="0" err="1">
                <a:solidFill>
                  <a:srgbClr val="0000FF"/>
                </a:solidFill>
                <a:latin typeface="Comic Sans MS"/>
                <a:cs typeface="Comic Sans MS"/>
              </a:rPr>
              <a:t>high</a:t>
            </a:r>
            <a:r>
              <a:rPr lang="fr-FR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fr-FR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fr-FR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</a:rPr>
              <a:t>?</a:t>
            </a:r>
            <a:endParaRPr lang="fr-FR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fr-FR" sz="10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GLUONS ???</a:t>
            </a:r>
            <a:endParaRPr lang="fr-FR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4316" y="3975097"/>
            <a:ext cx="4445000" cy="3009900"/>
            <a:chOff x="4699000" y="3536951"/>
            <a:chExt cx="4445000" cy="3009900"/>
          </a:xfrm>
        </p:grpSpPr>
        <p:pic>
          <p:nvPicPr>
            <p:cNvPr id="7" name="Picture 6" descr="fitB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00" y="3536951"/>
              <a:ext cx="4445000" cy="30099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66833" y="4106333"/>
              <a:ext cx="597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EIC</a:t>
              </a:r>
              <a:endParaRPr lang="en-US" dirty="0"/>
            </a:p>
          </p:txBody>
        </p:sp>
      </p:grp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0" y="4285390"/>
            <a:ext cx="872065" cy="47712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4492" r="74977" b="58882"/>
          <a:stretch/>
        </p:blipFill>
        <p:spPr>
          <a:xfrm>
            <a:off x="3892540" y="749287"/>
            <a:ext cx="1655697" cy="1386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889" t="4492" r="37037" b="58882"/>
          <a:stretch/>
        </p:blipFill>
        <p:spPr>
          <a:xfrm>
            <a:off x="5344586" y="1301750"/>
            <a:ext cx="1592905" cy="13861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1259" y="3725340"/>
            <a:ext cx="32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80000">
            <a:off x="4487332" y="2529430"/>
            <a:ext cx="232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 valence quark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76690" t="4492" b="58882"/>
          <a:stretch/>
        </p:blipFill>
        <p:spPr>
          <a:xfrm>
            <a:off x="6747939" y="2226738"/>
            <a:ext cx="1542353" cy="138614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4011083" y="1989667"/>
            <a:ext cx="3534834" cy="1905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7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5302" y="8468"/>
            <a:ext cx="9664700" cy="609264"/>
          </a:xfrm>
        </p:spPr>
        <p:txBody>
          <a:bodyPr/>
          <a:lstStyle/>
          <a:p>
            <a:r>
              <a:rPr lang="en-US" sz="2000" dirty="0" smtClean="0"/>
              <a:t>What will we learn about 2d+1 structure of the proton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" y="646668"/>
            <a:ext cx="478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as function of t, x and Q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  <a:endParaRPr lang="en-US" b="1" baseline="300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" y="646668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1d+1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82223"/>
            <a:ext cx="645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2d+1 structure for sea-quarks and gluons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79" y="3859695"/>
            <a:ext cx="3857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A global fit over all </a:t>
            </a:r>
            <a:r>
              <a:rPr lang="en-US" sz="1400" dirty="0" smtClean="0"/>
              <a:t>pseudo</a:t>
            </a:r>
            <a:r>
              <a:rPr lang="en-US" sz="1400" b="1" dirty="0" smtClean="0"/>
              <a:t> data was done, based on the GPDs-based model:</a:t>
            </a:r>
          </a:p>
          <a:p>
            <a:pPr marL="228600" indent="-228600"/>
            <a:r>
              <a:rPr lang="en-US" sz="1400" b="1" dirty="0" smtClean="0"/>
              <a:t>   </a:t>
            </a:r>
            <a:r>
              <a:rPr lang="en-US" sz="1400" b="1" dirty="0" smtClean="0">
                <a:solidFill>
                  <a:srgbClr val="0000FF"/>
                </a:solidFill>
              </a:rPr>
              <a:t>[K. </a:t>
            </a:r>
            <a:r>
              <a:rPr lang="en-US" sz="1400" b="1" dirty="0" err="1" smtClean="0">
                <a:solidFill>
                  <a:srgbClr val="0000FF"/>
                </a:solidFill>
              </a:rPr>
              <a:t>Kumerički</a:t>
            </a:r>
            <a:r>
              <a:rPr lang="en-US" sz="1400" b="1" dirty="0" smtClean="0">
                <a:solidFill>
                  <a:srgbClr val="0000FF"/>
                </a:solidFill>
              </a:rPr>
              <a:t>, D </a:t>
            </a:r>
            <a:r>
              <a:rPr lang="en-US" sz="1400" b="1" dirty="0" err="1" smtClean="0">
                <a:solidFill>
                  <a:srgbClr val="0000FF"/>
                </a:solidFill>
              </a:rPr>
              <a:t>Müller</a:t>
            </a:r>
            <a:r>
              <a:rPr lang="en-US" sz="1400" b="1" dirty="0" smtClean="0">
                <a:solidFill>
                  <a:srgbClr val="0000FF"/>
                </a:solidFill>
              </a:rPr>
              <a:t>, K. </a:t>
            </a:r>
            <a:r>
              <a:rPr lang="en-US" sz="1400" b="1" dirty="0" err="1" smtClean="0">
                <a:solidFill>
                  <a:srgbClr val="0000FF"/>
                </a:solidFill>
              </a:rPr>
              <a:t>Passek-Kumerički</a:t>
            </a:r>
            <a:r>
              <a:rPr lang="en-US" sz="1400" b="1" dirty="0" smtClean="0">
                <a:solidFill>
                  <a:srgbClr val="0000FF"/>
                </a:solidFill>
              </a:rPr>
              <a:t> 2007]</a:t>
            </a:r>
          </a:p>
          <a:p>
            <a:pPr marL="228600" indent="-228600"/>
            <a:endParaRPr lang="en-US" sz="1400" b="1" dirty="0" smtClean="0">
              <a:solidFill>
                <a:srgbClr val="0000FF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Known values </a:t>
            </a:r>
            <a:r>
              <a:rPr lang="en-US" sz="1400" b="1" i="1" dirty="0" smtClean="0"/>
              <a:t>q(x)</a:t>
            </a:r>
            <a:r>
              <a:rPr lang="en-US" sz="1400" b="1" dirty="0" smtClean="0"/>
              <a:t>, </a:t>
            </a:r>
            <a:r>
              <a:rPr lang="en-US" sz="1400" b="1" i="1" dirty="0" smtClean="0"/>
              <a:t>g(x)</a:t>
            </a:r>
            <a:r>
              <a:rPr lang="en-US" sz="1400" b="1" dirty="0" smtClean="0"/>
              <a:t> are assumed for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H</a:t>
            </a:r>
            <a:r>
              <a:rPr lang="en-US" sz="1400" b="1" i="1" baseline="30000" dirty="0" smtClean="0"/>
              <a:t>g </a:t>
            </a:r>
            <a:r>
              <a:rPr lang="en-US" sz="1400" b="1" dirty="0" smtClean="0"/>
              <a:t>(at </a:t>
            </a:r>
            <a:r>
              <a:rPr lang="en-US" sz="1400" b="1" dirty="0" smtClean="0">
                <a:latin typeface="Symbol" charset="2"/>
                <a:cs typeface="Symbol" charset="2"/>
              </a:rPr>
              <a:t>x</a:t>
            </a:r>
            <a:r>
              <a:rPr lang="en-US" sz="1400" b="1" dirty="0" smtClean="0"/>
              <a:t>=0, t=0 forward limits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g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are unknown)</a:t>
            </a:r>
          </a:p>
          <a:p>
            <a:pPr marL="228600" indent="-228600"/>
            <a:endParaRPr lang="en-US" sz="1400" b="1" dirty="0" smtClean="0"/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Excellent reconstruction of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and good reconstruction of </a:t>
            </a:r>
            <a:r>
              <a:rPr lang="en-US" sz="1400" b="1" i="1" dirty="0" smtClean="0"/>
              <a:t>H</a:t>
            </a:r>
            <a:r>
              <a:rPr lang="en-US" sz="1400" b="1" i="1" baseline="30000" dirty="0" smtClean="0"/>
              <a:t>g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(from </a:t>
            </a:r>
            <a:r>
              <a:rPr lang="en-US" sz="1400" b="1" i="1" dirty="0" err="1" smtClean="0"/>
              <a:t>dσ/dt</a:t>
            </a:r>
            <a:r>
              <a:rPr lang="en-US" sz="1400" b="1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93417" y="652542"/>
            <a:ext cx="2550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u="sng" dirty="0">
                <a:hlinkClick r:id="rId2"/>
              </a:rPr>
              <a:t>arXiv:1304.0077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  <p:pic>
        <p:nvPicPr>
          <p:cNvPr id="21" name="Picture 20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41608" r="65947" b="41828"/>
          <a:stretch/>
        </p:blipFill>
        <p:spPr>
          <a:xfrm>
            <a:off x="3947583" y="941917"/>
            <a:ext cx="3684468" cy="2499110"/>
          </a:xfrm>
          <a:prstGeom prst="rect">
            <a:avLst/>
          </a:prstGeom>
        </p:spPr>
      </p:pic>
      <p:pic>
        <p:nvPicPr>
          <p:cNvPr id="22" name="Picture 21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1608" r="33724" b="41828"/>
          <a:stretch/>
        </p:blipFill>
        <p:spPr>
          <a:xfrm>
            <a:off x="222275" y="950384"/>
            <a:ext cx="3633053" cy="2499110"/>
          </a:xfrm>
          <a:prstGeom prst="rect">
            <a:avLst/>
          </a:prstGeom>
        </p:spPr>
      </p:pic>
      <p:pic>
        <p:nvPicPr>
          <p:cNvPr id="24" name="Picture 23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9" t="41608" r="1983" b="41828"/>
          <a:stretch/>
        </p:blipFill>
        <p:spPr>
          <a:xfrm>
            <a:off x="5448457" y="3401483"/>
            <a:ext cx="3695543" cy="24991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1026584"/>
            <a:ext cx="9124664" cy="4593167"/>
            <a:chOff x="21175" y="1132407"/>
            <a:chExt cx="9124664" cy="45931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31395" r="4620" b="32075"/>
            <a:stretch/>
          </p:blipFill>
          <p:spPr>
            <a:xfrm>
              <a:off x="21175" y="1132407"/>
              <a:ext cx="9124664" cy="45931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02167" y="4138081"/>
              <a:ext cx="7323666" cy="2116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1661582" y="2857500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4078816" y="2840567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5466" y="2887134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5743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H</a:t>
            </a:r>
            <a:r>
              <a:rPr lang="en-US" cap="none" baseline="30000" dirty="0"/>
              <a:t>g</a:t>
            </a:r>
            <a:r>
              <a:rPr lang="en-US" dirty="0" smtClean="0"/>
              <a:t>: J/</a:t>
            </a:r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801059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791387"/>
            <a:ext cx="2508478" cy="1721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67" y="465675"/>
            <a:ext cx="3413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To improve imaging on gluons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</a:rPr>
              <a:t>add </a:t>
            </a:r>
            <a:r>
              <a:rPr lang="en-US" dirty="0">
                <a:solidFill>
                  <a:srgbClr val="0000FF"/>
                </a:solidFill>
              </a:rPr>
              <a:t>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observables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cross section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…..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4" name="Picture 3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 b="54036"/>
          <a:stretch/>
        </p:blipFill>
        <p:spPr>
          <a:xfrm>
            <a:off x="0" y="2241549"/>
            <a:ext cx="3226111" cy="2137083"/>
          </a:xfrm>
          <a:prstGeom prst="rect">
            <a:avLst/>
          </a:prstGeom>
        </p:spPr>
      </p:pic>
      <p:pic>
        <p:nvPicPr>
          <p:cNvPr id="13" name="Picture 12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b="54036"/>
          <a:stretch/>
        </p:blipFill>
        <p:spPr>
          <a:xfrm>
            <a:off x="10589" y="4394201"/>
            <a:ext cx="3205239" cy="21370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66764" y="2572462"/>
            <a:ext cx="1252690" cy="729533"/>
            <a:chOff x="6324599" y="2032718"/>
            <a:chExt cx="1252690" cy="729533"/>
          </a:xfrm>
        </p:grpSpPr>
        <p:sp>
          <p:nvSpPr>
            <p:cNvPr id="15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49" y="2971802"/>
            <a:ext cx="5958454" cy="3587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85" y="1058340"/>
            <a:ext cx="1660314" cy="78316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VHEep-Workshop, Munich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Machine Designs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1998" y="582087"/>
            <a:ext cx="25725" cy="59012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545167" y="465675"/>
            <a:ext cx="114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eRHIC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9575" y="469911"/>
            <a:ext cx="110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FF"/>
                </a:solidFill>
              </a:rPr>
              <a:t>JLEIC</a:t>
            </a:r>
            <a:endParaRPr lang="en-US" sz="2400" dirty="0">
              <a:solidFill>
                <a:srgbClr val="FF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0" y="886349"/>
            <a:ext cx="9144000" cy="1058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15187" r="5266"/>
          <a:stretch/>
        </p:blipFill>
        <p:spPr bwMode="auto">
          <a:xfrm>
            <a:off x="4709601" y="1195918"/>
            <a:ext cx="4349732" cy="200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IC_Schematic_Rev0816_White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930809"/>
            <a:ext cx="4030579" cy="2552700"/>
          </a:xfrm>
          <a:prstGeom prst="rect">
            <a:avLst/>
          </a:prstGeom>
        </p:spPr>
      </p:pic>
      <p:pic>
        <p:nvPicPr>
          <p:cNvPr id="12" name="Picture 11" descr="waj_tunnel_xsec1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13556" r="1038" b="12311"/>
          <a:stretch/>
        </p:blipFill>
        <p:spPr>
          <a:xfrm>
            <a:off x="2787642" y="2259862"/>
            <a:ext cx="1731434" cy="104847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2849031" y="3244839"/>
            <a:ext cx="1659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civil construction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r="8489" b="2523"/>
          <a:stretch/>
        </p:blipFill>
        <p:spPr>
          <a:xfrm>
            <a:off x="2099465" y="1981200"/>
            <a:ext cx="4956033" cy="4876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cxnSp>
        <p:nvCxnSpPr>
          <p:cNvPr id="16" name="Straight Arrow Connector 15"/>
          <p:cNvCxnSpPr/>
          <p:nvPr/>
        </p:nvCxnSpPr>
        <p:spPr bwMode="auto">
          <a:xfrm>
            <a:off x="5080000" y="4718050"/>
            <a:ext cx="3238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314950" y="4495800"/>
            <a:ext cx="1326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8000"/>
                </a:solidFill>
                <a:latin typeface="Times New Roman"/>
                <a:cs typeface="Times New Roman"/>
              </a:rPr>
              <a:t>major hadron</a:t>
            </a:r>
          </a:p>
          <a:p>
            <a:r>
              <a:rPr lang="en-US" sz="1200" dirty="0" smtClean="0">
                <a:solidFill>
                  <a:srgbClr val="FF8000"/>
                </a:solidFill>
                <a:latin typeface="Times New Roman"/>
                <a:cs typeface="Times New Roman"/>
              </a:rPr>
              <a:t>machine upgrade</a:t>
            </a:r>
            <a:endParaRPr lang="en-US" sz="1200" dirty="0">
              <a:solidFill>
                <a:srgbClr val="FF8000"/>
              </a:solidFill>
              <a:latin typeface="Times New Roman"/>
              <a:cs typeface="Times New Roman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207000" y="4508500"/>
            <a:ext cx="635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138980" y="4851400"/>
            <a:ext cx="174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install hadron cooling</a:t>
            </a:r>
            <a:endParaRPr lang="en-US" sz="1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7397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Machine Designs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1998" y="582087"/>
            <a:ext cx="25725" cy="59012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45167" y="465675"/>
            <a:ext cx="114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eRHIC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9575" y="469911"/>
            <a:ext cx="110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FF"/>
                </a:solidFill>
              </a:rPr>
              <a:t>JLEIC</a:t>
            </a:r>
            <a:endParaRPr lang="en-US" sz="2400" dirty="0">
              <a:solidFill>
                <a:srgbClr val="FF00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0" y="886349"/>
            <a:ext cx="9144000" cy="1058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34601"/>
            <a:ext cx="4705998" cy="1725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754" y="899588"/>
            <a:ext cx="554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machine designs built on existing machines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5250" y="1248840"/>
            <a:ext cx="154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- Ring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290733" y="1242491"/>
            <a:ext cx="133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 Ring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-34399" y="3337999"/>
            <a:ext cx="466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full √s range available from beginning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staging in luminosity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39000" y="3321069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Luminosity 10</a:t>
            </a:r>
            <a:r>
              <a:rPr lang="en-US" baseline="30000" dirty="0" smtClean="0"/>
              <a:t>33</a:t>
            </a:r>
            <a:r>
              <a:rPr lang="en-US" dirty="0" smtClean="0"/>
              <a:t> to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staging center-of-mass energy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8467" y="5486379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Both designs take great care to have maximal to full acceptance for scattered protons from diffractive reactions, breakup neutrons and spectator tagging</a:t>
            </a:r>
          </a:p>
          <a:p>
            <a:pPr algn="ctr"/>
            <a:endParaRPr lang="en-US" sz="800" dirty="0"/>
          </a:p>
          <a:p>
            <a:pPr algn="ctr"/>
            <a:r>
              <a:rPr lang="en-US" dirty="0" smtClean="0"/>
              <a:t>2 interaction 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4833" y="1598094"/>
            <a:ext cx="4403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reuse </a:t>
            </a:r>
            <a:r>
              <a:rPr lang="en-US" sz="1600" dirty="0" err="1" smtClean="0">
                <a:solidFill>
                  <a:srgbClr val="0000FF"/>
                </a:solidFill>
              </a:rPr>
              <a:t>Cebaf</a:t>
            </a:r>
            <a:r>
              <a:rPr lang="en-US" sz="1600" dirty="0" smtClean="0">
                <a:solidFill>
                  <a:srgbClr val="0000FF"/>
                </a:solidFill>
              </a:rPr>
              <a:t> as full energy lepton injector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electron:</a:t>
            </a:r>
            <a:r>
              <a:rPr lang="en-US" sz="1600" dirty="0" smtClean="0"/>
              <a:t> 3-10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protons:</a:t>
            </a:r>
            <a:r>
              <a:rPr lang="en-US" sz="1600" dirty="0" smtClean="0"/>
              <a:t> 20-100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ions: </a:t>
            </a:r>
            <a:r>
              <a:rPr lang="en-US" sz="1600" dirty="0"/>
              <a:t>8</a:t>
            </a:r>
            <a:r>
              <a:rPr lang="en-US" sz="1600" dirty="0" smtClean="0"/>
              <a:t>-40 </a:t>
            </a:r>
            <a:r>
              <a:rPr lang="en-US" sz="1600" dirty="0" err="1" smtClean="0"/>
              <a:t>GeV</a:t>
            </a:r>
            <a:r>
              <a:rPr lang="en-US" sz="1600" dirty="0" smtClean="0"/>
              <a:t>/u for </a:t>
            </a:r>
            <a:r>
              <a:rPr lang="en-US" sz="1600" dirty="0" err="1" smtClean="0"/>
              <a:t>Pb</a:t>
            </a:r>
            <a:endParaRPr lang="en-US" sz="1600" dirty="0" smtClean="0"/>
          </a:p>
          <a:p>
            <a:r>
              <a:rPr lang="en-US" sz="1600" dirty="0" err="1" smtClean="0">
                <a:solidFill>
                  <a:srgbClr val="0000FF"/>
                </a:solidFill>
              </a:rPr>
              <a:t>polarised</a:t>
            </a:r>
            <a:r>
              <a:rPr lang="en-US" sz="1600" dirty="0" smtClean="0">
                <a:solidFill>
                  <a:srgbClr val="0000FF"/>
                </a:solidFill>
              </a:rPr>
              <a:t> ions: </a:t>
            </a:r>
            <a:r>
              <a:rPr lang="en-US" sz="1600" dirty="0" smtClean="0"/>
              <a:t>p, d, 3He</a:t>
            </a:r>
            <a:r>
              <a:rPr lang="en-US" sz="1600" smtClean="0"/>
              <a:t>, possibly Li</a:t>
            </a:r>
            <a:endParaRPr lang="en-US" sz="1600" dirty="0" smtClean="0"/>
          </a:p>
          <a:p>
            <a:r>
              <a:rPr lang="en-US" sz="1600" dirty="0" err="1" smtClean="0">
                <a:solidFill>
                  <a:srgbClr val="0000FF"/>
                </a:solidFill>
              </a:rPr>
              <a:t>Polarisation</a:t>
            </a:r>
            <a:r>
              <a:rPr lang="en-US" sz="1600" dirty="0" smtClean="0">
                <a:solidFill>
                  <a:srgbClr val="0000FF"/>
                </a:solidFill>
              </a:rPr>
              <a:t> for both beams:  </a:t>
            </a:r>
            <a:r>
              <a:rPr lang="en-US" sz="1600" dirty="0" smtClean="0"/>
              <a:t>&gt; 70%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2377012" y="4085169"/>
            <a:ext cx="439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machines utilize crossing angles</a:t>
            </a:r>
          </a:p>
          <a:p>
            <a:r>
              <a:rPr lang="en-US" dirty="0" smtClean="0"/>
              <a:t>10 </a:t>
            </a:r>
            <a:r>
              <a:rPr lang="en-US" dirty="0" err="1" smtClean="0"/>
              <a:t>mrad</a:t>
            </a:r>
            <a:r>
              <a:rPr lang="en-US" dirty="0" smtClean="0"/>
              <a:t>                    50 </a:t>
            </a:r>
            <a:r>
              <a:rPr lang="en-US" dirty="0" err="1" smtClean="0"/>
              <a:t>mrad</a:t>
            </a:r>
            <a:endParaRPr lang="en-US" dirty="0" smtClean="0"/>
          </a:p>
          <a:p>
            <a:pPr algn="ctr"/>
            <a:r>
              <a:rPr lang="en-US" dirty="0" smtClean="0">
                <a:sym typeface="Wingdings"/>
              </a:rPr>
              <a:t>      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need for Crab cavities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8265" y="5037660"/>
            <a:ext cx="286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frequency: 9.4 MHz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4995349" y="4957231"/>
            <a:ext cx="41506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frequency: 476 MHz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159 MHz@√s=63GeV</a:t>
            </a:r>
            <a:endParaRPr lang="en-US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97476" y="649653"/>
            <a:ext cx="1223186" cy="24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arXiv:1504.07961</a:t>
            </a:r>
            <a:endParaRPr lang="en-US" sz="1000" dirty="0">
              <a:solidFill>
                <a:srgbClr val="FF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29709" y="632720"/>
            <a:ext cx="1223186" cy="24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arXiv</a:t>
            </a:r>
            <a:r>
              <a:rPr lang="en-US" sz="1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da-DK" sz="1000" dirty="0">
                <a:solidFill>
                  <a:srgbClr val="0000FF"/>
                </a:solidFill>
              </a:rPr>
              <a:t>1409.1633</a:t>
            </a:r>
            <a:endParaRPr lang="en-US" sz="1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5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Detector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1998" y="582087"/>
            <a:ext cx="25725" cy="59012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45167" y="465675"/>
            <a:ext cx="114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eRHIC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4150" y="469911"/>
            <a:ext cx="110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FF"/>
                </a:solidFill>
              </a:rPr>
              <a:t>JLEIC</a:t>
            </a:r>
            <a:endParaRPr lang="en-US" sz="2400" dirty="0">
              <a:solidFill>
                <a:srgbClr val="FF00FF"/>
              </a:solidFill>
            </a:endParaRPr>
          </a:p>
        </p:txBody>
      </p:sp>
      <p:pic>
        <p:nvPicPr>
          <p:cNvPr id="12" name="Picture 11" descr="bea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28433" y="1265774"/>
            <a:ext cx="3803904" cy="2657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8603" y="1117604"/>
            <a:ext cx="1791476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</a:t>
            </a:r>
            <a:r>
              <a:rPr lang="en-US" sz="1200" dirty="0" err="1" smtClean="0">
                <a:solidFill>
                  <a:srgbClr val="FFFFFF"/>
                </a:solidFill>
              </a:rPr>
              <a:t>adronic</a:t>
            </a:r>
            <a:r>
              <a:rPr lang="en-US" sz="1200" dirty="0" smtClean="0">
                <a:solidFill>
                  <a:srgbClr val="FFFFFF"/>
                </a:solidFill>
              </a:rPr>
              <a:t> calorimeters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4995" y="1731437"/>
            <a:ext cx="1386416" cy="276999"/>
          </a:xfrm>
          <a:prstGeom prst="rect">
            <a:avLst/>
          </a:prstGeom>
          <a:solidFill>
            <a:srgbClr val="E006D5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RICH detectors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3616" y="1424521"/>
            <a:ext cx="1447800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e/m calorimeters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486151"/>
            <a:ext cx="1324251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</a:t>
            </a:r>
            <a:r>
              <a:rPr lang="en-US" sz="1200" dirty="0" smtClean="0">
                <a:solidFill>
                  <a:srgbClr val="1E1C11"/>
                </a:solidFill>
              </a:rPr>
              <a:t>ilicon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189827"/>
            <a:ext cx="1216950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GEM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771911"/>
            <a:ext cx="1564851" cy="276999"/>
          </a:xfrm>
          <a:prstGeom prst="rect">
            <a:avLst/>
          </a:prstGeom>
          <a:solidFill>
            <a:srgbClr val="CC3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Micromegas</a:t>
            </a:r>
            <a:r>
              <a:rPr lang="en-US" sz="1200" dirty="0" smtClean="0">
                <a:solidFill>
                  <a:schemeClr val="bg1"/>
                </a:solidFill>
              </a:rPr>
              <a:t> barrel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872326"/>
            <a:ext cx="468923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TPC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4367" y="3750741"/>
            <a:ext cx="1723549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3T solenoid cryostat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1945" y="3454407"/>
            <a:ext cx="1118306" cy="276999"/>
          </a:xfrm>
          <a:prstGeom prst="rect">
            <a:avLst/>
          </a:prstGeom>
          <a:solidFill>
            <a:srgbClr val="000080"/>
          </a:solidFill>
          <a:ln w="9525">
            <a:solidFill>
              <a:srgbClr val="0000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agnet yoke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767" y="3750741"/>
            <a:ext cx="111443" cy="276999"/>
          </a:xfrm>
          <a:prstGeom prst="rect">
            <a:avLst/>
          </a:prstGeom>
          <a:solidFill>
            <a:srgbClr val="FF0000">
              <a:alpha val="88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0" y="886349"/>
            <a:ext cx="9144000" cy="1058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1041411"/>
            <a:ext cx="1033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BeAST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68" y="1132421"/>
            <a:ext cx="4280535" cy="2622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8070" y="4850755"/>
            <a:ext cx="5418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Both (</a:t>
            </a:r>
            <a:r>
              <a:rPr lang="en-US" sz="1400" dirty="0" err="1" smtClean="0"/>
              <a:t>eRHIC</a:t>
            </a:r>
            <a:r>
              <a:rPr lang="en-US" sz="1400" dirty="0" smtClean="0"/>
              <a:t> &amp; JLEIC) IR-designs integrate </a:t>
            </a:r>
          </a:p>
          <a:p>
            <a:r>
              <a:rPr lang="en-US" sz="1400" dirty="0" smtClean="0"/>
              <a:t>auxiliary detectors from the beginning:</a:t>
            </a:r>
          </a:p>
          <a:p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critical for physics program and to control systematics</a:t>
            </a:r>
            <a:endParaRPr lang="en-US" sz="14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/>
              <a:t>luminosity monitors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/>
              <a:t>large acceptance for diffractive proton detection and neutrons from nuclear breakup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/>
              <a:t>electron &amp; hadron </a:t>
            </a:r>
            <a:r>
              <a:rPr lang="en-US" sz="1400" dirty="0" err="1" smtClean="0"/>
              <a:t>polarimetry</a:t>
            </a:r>
            <a:endParaRPr lang="en-US" sz="14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/>
              <a:t>low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-tagger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7533" y="4292602"/>
            <a:ext cx="694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emphasis on the design of a multipurpose detector</a:t>
            </a:r>
          </a:p>
        </p:txBody>
      </p:sp>
      <p:sp>
        <p:nvSpPr>
          <p:cNvPr id="25" name="TextBox 24"/>
          <p:cNvSpPr txBox="1"/>
          <p:nvPr/>
        </p:nvSpPr>
        <p:spPr>
          <a:xfrm rot="20700000">
            <a:off x="721720" y="2338308"/>
            <a:ext cx="7651454" cy="270843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Overall detector requirements: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large acceptance: -4.5 ≲ </a:t>
            </a:r>
            <a:r>
              <a:rPr lang="en-US" sz="20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 ≲ 4.5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high </a:t>
            </a:r>
            <a:r>
              <a:rPr lang="en-US" sz="2000" dirty="0">
                <a:solidFill>
                  <a:srgbClr val="322F31"/>
                </a:solidFill>
                <a:latin typeface="Comic Sans MS"/>
                <a:cs typeface="Comic Sans MS"/>
              </a:rPr>
              <a:t>precision low </a:t>
            </a: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mass tracking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equal coverage of tracking and EM-</a:t>
            </a:r>
            <a:r>
              <a:rPr lang="en-US" sz="2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calorimetry</a:t>
            </a: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high performance PID to separate </a:t>
            </a:r>
            <a:r>
              <a:rPr lang="en-US" sz="20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, K, p on track level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high control on systematic effects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endParaRPr lang="en-US" sz="10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 marL="342900" indent="-342900">
              <a:buClr>
                <a:srgbClr val="0000FF"/>
              </a:buClr>
              <a:buFont typeface="Wingdings" charset="0"/>
              <a:buChar char="à"/>
            </a:pP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active EIC Detector R&amp;D </a:t>
            </a:r>
          </a:p>
          <a:p>
            <a:pPr lvl="1">
              <a:buClr>
                <a:srgbClr val="0000FF"/>
              </a:buClr>
            </a:pPr>
            <a:r>
              <a:rPr lang="en-US" sz="2000" dirty="0" smtClean="0">
                <a:latin typeface="Comic Sans MS"/>
                <a:cs typeface="Comic Sans MS"/>
                <a:hlinkClick r:id=""/>
              </a:rPr>
              <a:t>https</a:t>
            </a:r>
            <a:r>
              <a:rPr lang="en-US" sz="2000" dirty="0">
                <a:latin typeface="Comic Sans MS"/>
                <a:cs typeface="Comic Sans MS"/>
                <a:hlinkClick r:id=""/>
              </a:rPr>
              <a:t>://wiki.bnl.gov/conferences/index.php/EIC_R%</a:t>
            </a:r>
            <a:r>
              <a:rPr lang="en-US" sz="2000" dirty="0" smtClean="0">
                <a:latin typeface="Comic Sans MS"/>
                <a:cs typeface="Comic Sans MS"/>
                <a:hlinkClick r:id=""/>
              </a:rPr>
              <a:t>25D</a:t>
            </a:r>
            <a:endParaRPr lang="en-US" sz="2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1996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/>
      <p:bldP spid="2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cap="none" dirty="0" smtClean="0"/>
              <a:t>x</a:t>
            </a:r>
            <a:r>
              <a:rPr lang="en-US" dirty="0" smtClean="0"/>
              <a:t>-Q</a:t>
            </a:r>
            <a:r>
              <a:rPr lang="en-US" baseline="30000" dirty="0" smtClean="0"/>
              <a:t>2</a:t>
            </a:r>
            <a:r>
              <a:rPr lang="en-US" dirty="0" smtClean="0"/>
              <a:t> Coverage for Different facilities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VHEep-Workshop, Munich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046664"/>
            <a:ext cx="4707469" cy="5227137"/>
            <a:chOff x="0" y="750330"/>
            <a:chExt cx="5437306" cy="5704413"/>
          </a:xfrm>
        </p:grpSpPr>
        <p:pic>
          <p:nvPicPr>
            <p:cNvPr id="6" name="Picture 5" descr="c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" r="8998"/>
            <a:stretch/>
          </p:blipFill>
          <p:spPr>
            <a:xfrm>
              <a:off x="0" y="750330"/>
              <a:ext cx="5240457" cy="5704413"/>
            </a:xfrm>
            <a:prstGeom prst="rect">
              <a:avLst/>
            </a:prstGeom>
          </p:spPr>
        </p:pic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2396966" y="2999640"/>
              <a:ext cx="3040340" cy="2134237"/>
              <a:chOff x="3927683" y="3016574"/>
              <a:chExt cx="3040340" cy="2134237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3968937" y="3016574"/>
                <a:ext cx="2734160" cy="2134237"/>
              </a:xfrm>
              <a:custGeom>
                <a:avLst/>
                <a:gdLst>
                  <a:gd name="connsiteX0" fmla="*/ 2734160 w 2734160"/>
                  <a:gd name="connsiteY0" fmla="*/ 1455162 h 2134237"/>
                  <a:gd name="connsiteX1" fmla="*/ 1922732 w 2734160"/>
                  <a:gd name="connsiteY1" fmla="*/ 2134237 h 2134237"/>
                  <a:gd name="connsiteX2" fmla="*/ 0 w 2734160"/>
                  <a:gd name="connsiteY2" fmla="*/ 2116599 h 2134237"/>
                  <a:gd name="connsiteX3" fmla="*/ 2725340 w 2734160"/>
                  <a:gd name="connsiteY3" fmla="*/ 0 h 2134237"/>
                  <a:gd name="connsiteX4" fmla="*/ 2734160 w 2734160"/>
                  <a:gd name="connsiteY4" fmla="*/ 1455162 h 213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160" h="2134237">
                    <a:moveTo>
                      <a:pt x="2734160" y="1455162"/>
                    </a:moveTo>
                    <a:lnTo>
                      <a:pt x="1922732" y="2134237"/>
                    </a:lnTo>
                    <a:lnTo>
                      <a:pt x="0" y="2116599"/>
                    </a:lnTo>
                    <a:lnTo>
                      <a:pt x="2725340" y="0"/>
                    </a:lnTo>
                    <a:lnTo>
                      <a:pt x="2734160" y="1455162"/>
                    </a:lnTo>
                    <a:close/>
                  </a:path>
                </a:pathLst>
              </a:custGeom>
              <a:solidFill>
                <a:srgbClr val="FF0000">
                  <a:alpha val="25000"/>
                </a:srgbClr>
              </a:solidFill>
              <a:ln w="31750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9320000">
                <a:off x="3927683" y="4290996"/>
                <a:ext cx="21597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0000"/>
                    </a:solidFill>
                  </a:rPr>
                  <a:t>EIC √s=141 </a:t>
                </a:r>
                <a:r>
                  <a:rPr lang="en-US" sz="1000" dirty="0" err="1" smtClean="0">
                    <a:solidFill>
                      <a:srgbClr val="FF0000"/>
                    </a:solidFill>
                  </a:rPr>
                  <a:t>GeV</a:t>
                </a:r>
                <a:r>
                  <a:rPr lang="en-US" sz="1000" dirty="0" smtClean="0">
                    <a:solidFill>
                      <a:srgbClr val="FF0000"/>
                    </a:solidFill>
                  </a:rPr>
                  <a:t> y &lt; 0.95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080000">
                <a:off x="5529259" y="4819825"/>
                <a:ext cx="143876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</a:rPr>
                  <a:t>EIC √s=45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GeV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y &gt; 0.01</a:t>
                </a:r>
                <a:endParaRPr lang="en-US" sz="800" dirty="0">
                  <a:solidFill>
                    <a:srgbClr val="FF0000"/>
                  </a:solidFill>
                </a:endParaRPr>
              </a:p>
            </p:txBody>
          </p:sp>
        </p:grpSp>
      </p:grpSp>
      <p:cxnSp>
        <p:nvCxnSpPr>
          <p:cNvPr id="11" name="Straight Connector 10"/>
          <p:cNvCxnSpPr/>
          <p:nvPr/>
        </p:nvCxnSpPr>
        <p:spPr>
          <a:xfrm>
            <a:off x="630359" y="5052467"/>
            <a:ext cx="3848508" cy="4003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778368" y="1430854"/>
            <a:ext cx="4238631" cy="4428067"/>
            <a:chOff x="4727569" y="1126066"/>
            <a:chExt cx="3586698" cy="33697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7569" y="1126066"/>
              <a:ext cx="3586698" cy="3369733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6553069" y="2561345"/>
              <a:ext cx="1651000" cy="1498600"/>
            </a:xfrm>
            <a:custGeom>
              <a:avLst/>
              <a:gdLst>
                <a:gd name="connsiteX0" fmla="*/ 0 w 1651000"/>
                <a:gd name="connsiteY0" fmla="*/ 1490134 h 1498600"/>
                <a:gd name="connsiteX1" fmla="*/ 1642534 w 1651000"/>
                <a:gd name="connsiteY1" fmla="*/ 0 h 1498600"/>
                <a:gd name="connsiteX2" fmla="*/ 1651000 w 1651000"/>
                <a:gd name="connsiteY2" fmla="*/ 1066800 h 1498600"/>
                <a:gd name="connsiteX3" fmla="*/ 1219200 w 1651000"/>
                <a:gd name="connsiteY3" fmla="*/ 1498600 h 1498600"/>
                <a:gd name="connsiteX4" fmla="*/ 0 w 1651000"/>
                <a:gd name="connsiteY4" fmla="*/ 1490134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0" h="1498600">
                  <a:moveTo>
                    <a:pt x="0" y="1490134"/>
                  </a:moveTo>
                  <a:lnTo>
                    <a:pt x="1642534" y="0"/>
                  </a:lnTo>
                  <a:lnTo>
                    <a:pt x="1651000" y="1066800"/>
                  </a:lnTo>
                  <a:lnTo>
                    <a:pt x="1219200" y="1498600"/>
                  </a:lnTo>
                  <a:lnTo>
                    <a:pt x="0" y="1490134"/>
                  </a:lnTo>
                  <a:close/>
                </a:path>
              </a:pathLst>
            </a:custGeom>
            <a:solidFill>
              <a:srgbClr val="0080FF">
                <a:alpha val="0"/>
              </a:srgbClr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33048" y="296333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FF"/>
                  </a:solidFill>
                </a:rPr>
                <a:t>EIC</a:t>
              </a:r>
              <a:endParaRPr lang="en-US" b="1" dirty="0">
                <a:solidFill>
                  <a:srgbClr val="0080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13465" y="685799"/>
            <a:ext cx="1274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pp</a:t>
            </a:r>
            <a:r>
              <a:rPr lang="en-US" sz="2400" dirty="0" smtClean="0">
                <a:solidFill>
                  <a:srgbClr val="0000FF"/>
                </a:solidFill>
              </a:rPr>
              <a:t> / </a:t>
            </a:r>
            <a:r>
              <a:rPr lang="en-US" sz="2400" dirty="0" err="1" smtClean="0">
                <a:solidFill>
                  <a:srgbClr val="0000FF"/>
                </a:solidFill>
              </a:rPr>
              <a:t>ep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78599" y="1134520"/>
            <a:ext cx="1395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pA</a:t>
            </a:r>
            <a:r>
              <a:rPr lang="en-US" sz="2400" dirty="0" smtClean="0">
                <a:solidFill>
                  <a:srgbClr val="0000FF"/>
                </a:solidFill>
              </a:rPr>
              <a:t> / </a:t>
            </a:r>
            <a:r>
              <a:rPr lang="en-US" sz="2400" dirty="0" err="1" smtClean="0">
                <a:solidFill>
                  <a:srgbClr val="0000FF"/>
                </a:solidFill>
              </a:rPr>
              <a:t>eA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4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35.8|22."/>
</p:tagLst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61261</TotalTime>
  <Words>4786</Words>
  <Application>Microsoft Macintosh PowerPoint</Application>
  <PresentationFormat>On-screen Show (4:3)</PresentationFormat>
  <Paragraphs>945</Paragraphs>
  <Slides>55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Blank Presentation</vt:lpstr>
      <vt:lpstr>Equation</vt:lpstr>
      <vt:lpstr>Document</vt:lpstr>
      <vt:lpstr>POLARISED eP AND eA PHYSICS  Status, future and opportunities</vt:lpstr>
      <vt:lpstr>SPIN: Fundamental quantum Number</vt:lpstr>
      <vt:lpstr>How and What do we measure</vt:lpstr>
      <vt:lpstr>The contemporary “spin” experiments</vt:lpstr>
      <vt:lpstr>RHIC@BNL Today</vt:lpstr>
      <vt:lpstr>EIC Machine Designs</vt:lpstr>
      <vt:lpstr>EIC Machine Designs</vt:lpstr>
      <vt:lpstr>EIC Detector Concepts</vt:lpstr>
      <vt:lpstr>x-Q2 Coverage for Different facilities</vt:lpstr>
      <vt:lpstr>What composes the Spin of the Proton</vt:lpstr>
      <vt:lpstr>The different contributions</vt:lpstr>
      <vt:lpstr>present vs EIC kinematic coverage</vt:lpstr>
      <vt:lpstr>What We Know right now: DG</vt:lpstr>
      <vt:lpstr>g1p the way to find the Spin </vt:lpstr>
      <vt:lpstr>Where does the Spin of the proton hide</vt:lpstr>
      <vt:lpstr>Where does the Spin of the proton hide</vt:lpstr>
      <vt:lpstr>Polarized QUARKs</vt:lpstr>
      <vt:lpstr>Why is separating quark flavors important?</vt:lpstr>
      <vt:lpstr>Data from Deep Inelastic scattering</vt:lpstr>
      <vt:lpstr>The golden channel: W Production</vt:lpstr>
      <vt:lpstr>If the run-13 data are fully analyzed</vt:lpstr>
      <vt:lpstr>PowerPoint Presentation</vt:lpstr>
      <vt:lpstr>Polarized EW PHYSICS</vt:lpstr>
      <vt:lpstr>Quantum tomography of the nucleons &amp; Nuclei</vt:lpstr>
      <vt:lpstr>PowerPoint Presentation</vt:lpstr>
      <vt:lpstr>transverse momentum dependent PDFs &amp; FFs</vt:lpstr>
      <vt:lpstr>Why should we care about TMDs</vt:lpstr>
      <vt:lpstr>TMD kinematic PLAN</vt:lpstr>
      <vt:lpstr>Visualize Color interactions in QCD</vt:lpstr>
      <vt:lpstr>Siver’s Sign Change: ANW First Results</vt:lpstr>
      <vt:lpstr>Sivers Fct. in RUN-17 </vt:lpstr>
      <vt:lpstr>Compass: First result for AN for DY</vt:lpstr>
      <vt:lpstr>TMDs and “QGP” in small systems</vt:lpstr>
      <vt:lpstr>Generalized Parton Distributions (GPDs)</vt:lpstr>
      <vt:lpstr>2+1 dimensional Imaging of Quarks &amp; Gluons</vt:lpstr>
      <vt:lpstr>What does a proton look like with increasing energy? </vt:lpstr>
      <vt:lpstr>SMALL GPD Primer</vt:lpstr>
      <vt:lpstr>Deeply Virtual Compton Scattering at EIC</vt:lpstr>
      <vt:lpstr>Proton structure important for QGP in small systems</vt:lpstr>
      <vt:lpstr>eRHIC: Spatial Gluon Distribution from dσ/dt</vt:lpstr>
      <vt:lpstr>Summary and outlook</vt:lpstr>
      <vt:lpstr>Summary and outlook</vt:lpstr>
      <vt:lpstr>PowerPoint Presentation</vt:lpstr>
      <vt:lpstr>Glossary of p+p collisions</vt:lpstr>
      <vt:lpstr>Glossary of p+p &amp; e+p collisions</vt:lpstr>
      <vt:lpstr>Jet-Cross Sections</vt:lpstr>
      <vt:lpstr>p0-Cross Sections</vt:lpstr>
      <vt:lpstr>Q2 dependence</vt:lpstr>
      <vt:lpstr>DY@STAR For 500 GeV</vt:lpstr>
      <vt:lpstr>Complementary Channel</vt:lpstr>
      <vt:lpstr>Beyond form factors and PDFs</vt:lpstr>
      <vt:lpstr>Disentangle different GPDs</vt:lpstr>
      <vt:lpstr>What can we learn</vt:lpstr>
      <vt:lpstr>What will we learn about 2d+1 structure of the proton</vt:lpstr>
      <vt:lpstr>GPD Hg: J/ψ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1569</cp:revision>
  <cp:lastPrinted>2012-06-14T14:35:05Z</cp:lastPrinted>
  <dcterms:created xsi:type="dcterms:W3CDTF">2011-04-06T15:13:11Z</dcterms:created>
  <dcterms:modified xsi:type="dcterms:W3CDTF">2017-06-02T08:18:32Z</dcterms:modified>
</cp:coreProperties>
</file>