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81" r:id="rId1"/>
    <p:sldMasterId id="2147483705" r:id="rId2"/>
    <p:sldMasterId id="2147483693" r:id="rId3"/>
  </p:sldMasterIdLst>
  <p:notesMasterIdLst>
    <p:notesMasterId r:id="rId29"/>
  </p:notesMasterIdLst>
  <p:sldIdLst>
    <p:sldId id="256" r:id="rId4"/>
    <p:sldId id="257" r:id="rId5"/>
    <p:sldId id="258" r:id="rId6"/>
    <p:sldId id="259" r:id="rId7"/>
    <p:sldId id="267" r:id="rId8"/>
    <p:sldId id="268" r:id="rId9"/>
    <p:sldId id="263" r:id="rId10"/>
    <p:sldId id="261" r:id="rId11"/>
    <p:sldId id="260" r:id="rId12"/>
    <p:sldId id="264" r:id="rId13"/>
    <p:sldId id="265" r:id="rId14"/>
    <p:sldId id="266" r:id="rId15"/>
    <p:sldId id="269" r:id="rId16"/>
    <p:sldId id="270" r:id="rId17"/>
    <p:sldId id="280" r:id="rId18"/>
    <p:sldId id="272" r:id="rId19"/>
    <p:sldId id="273" r:id="rId20"/>
    <p:sldId id="281" r:id="rId21"/>
    <p:sldId id="276" r:id="rId22"/>
    <p:sldId id="274" r:id="rId23"/>
    <p:sldId id="275" r:id="rId24"/>
    <p:sldId id="277" r:id="rId25"/>
    <p:sldId id="262" r:id="rId26"/>
    <p:sldId id="278" r:id="rId27"/>
    <p:sldId id="279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0000FF"/>
    <a:srgbClr val="33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131" autoAdjust="0"/>
    <p:restoredTop sz="94660"/>
  </p:normalViewPr>
  <p:slideViewPr>
    <p:cSldViewPr snapToGrid="0">
      <p:cViewPr varScale="1">
        <p:scale>
          <a:sx n="95" d="100"/>
          <a:sy n="95" d="100"/>
        </p:scale>
        <p:origin x="-2052" y="-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38EFB-59A2-4DF9-9BA9-B11A2DFC25B9}" type="datetimeFigureOut">
              <a:rPr lang="it-IT" smtClean="0"/>
              <a:pPr/>
              <a:t>17/07/2017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E36573-6DA2-405C-9EA8-304C5F5EE645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E36573-6DA2-405C-9EA8-304C5F5EE645}" type="slidenum">
              <a:rPr lang="it-IT" smtClean="0"/>
              <a:pPr/>
              <a:t>10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685800" y="5616000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>
              <a:defRPr sz="4700" b="1">
                <a:ln w="1270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extLst/>
          </a:lstStyle>
          <a:p>
            <a:r>
              <a:rPr kumimoji="0" lang="it-IT" dirty="0" smtClean="0"/>
              <a:t>FARE</a:t>
            </a:r>
            <a:endParaRPr kumimoji="0" lang="en-US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92475" y="6274800"/>
            <a:ext cx="8077200" cy="360000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it-IT" dirty="0" smtClean="0"/>
              <a:t>Fare clic per modificare lo stile del sottotitolo dello schema</a:t>
            </a:r>
            <a:endParaRPr kumimoji="0"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17.7.2017</a:t>
            </a: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0" name="Rettangolo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extLst/>
          </a:lstStyle>
          <a:p>
            <a:r>
              <a:rPr kumimoji="0" lang="it-IT" dirty="0" smtClean="0"/>
              <a:t>FARE CLIC PER MODIFICARE LO STILE DEL TITOLO</a:t>
            </a:r>
            <a:endParaRPr kumimoji="0" lang="en-US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17.7.2017</a:t>
            </a: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ttangolo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17.7.2017</a:t>
            </a: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685800" y="5616000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>
              <a:defRPr sz="4700" b="1">
                <a:ln w="1270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extLst/>
          </a:lstStyle>
          <a:p>
            <a:r>
              <a:rPr kumimoji="0" lang="it-IT" dirty="0" smtClean="0"/>
              <a:t>FARE</a:t>
            </a:r>
            <a:endParaRPr kumimoji="0" lang="en-US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92475" y="6274800"/>
            <a:ext cx="8077200" cy="360000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it-IT" dirty="0" smtClean="0"/>
              <a:t>Fare clic per modificare lo stile del sottotitolo dello schema</a:t>
            </a:r>
            <a:endParaRPr kumimoji="0"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17.7.2017</a:t>
            </a: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0" name="Rettangolo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it-IT" dirty="0" smtClean="0"/>
              <a:t>FARE CLIC PER MODIFICARE LO STILE DEL TITOLO</a:t>
            </a:r>
            <a:endParaRPr kumimoji="0"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17.7.2017</a:t>
            </a: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ttangolo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17.7.2017</a:t>
            </a: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extLst/>
          </a:lstStyle>
          <a:p>
            <a:r>
              <a:rPr kumimoji="0" lang="it-IT" dirty="0" smtClean="0"/>
              <a:t>FARE CLIC PER MODIFICARE LO STILE DEL TITOLO</a:t>
            </a:r>
            <a:endParaRPr kumimoji="0"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17.7.2017</a:t>
            </a:r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it-IT" dirty="0" smtClean="0"/>
              <a:t>FARE CLIC PER MODIFICARE LO STILE DEL TITOLO</a:t>
            </a:r>
            <a:endParaRPr kumimoji="0" lang="en-US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17.7.2017</a:t>
            </a:r>
            <a:endParaRPr lang="en-US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extLst/>
          </a:lstStyle>
          <a:p>
            <a:r>
              <a:rPr kumimoji="0" lang="it-IT" dirty="0" smtClean="0"/>
              <a:t>FARE CLIC PER MODIFICARE LO STILE DEL TITOLO</a:t>
            </a:r>
            <a:endParaRPr kumimoji="0"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17.7.2017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17.7.2017</a:t>
            </a:r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17.7.2017</a:t>
            </a:r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2" name="Rettangolo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it-IT" dirty="0" smtClean="0"/>
              <a:t>FARE CLIC PER MODIFICARE LO STILE DEL TITOLO</a:t>
            </a:r>
            <a:endParaRPr kumimoji="0"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17.7.2017</a:t>
            </a: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it-IT" dirty="0" smtClean="0"/>
              <a:t>FARE CLIC PER MODIFICARE LO STILE DEL TITOLO</a:t>
            </a:r>
            <a:endParaRPr kumimoji="0" lang="en-US" dirty="0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r>
              <a:rPr lang="it-IT" smtClean="0"/>
              <a:t>17.7.2017</a:t>
            </a:r>
            <a:endParaRPr lang="en-US" dirty="0"/>
          </a:p>
        </p:txBody>
      </p:sp>
      <p:sp>
        <p:nvSpPr>
          <p:cNvPr id="11" name="Rettangolo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extLst/>
          </a:lstStyle>
          <a:p>
            <a:r>
              <a:rPr kumimoji="0" lang="it-IT" dirty="0" smtClean="0"/>
              <a:t>FARE CLIC PER MODIFICARE LO STILE DEL TITOLO</a:t>
            </a:r>
            <a:endParaRPr kumimoji="0" lang="en-US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17.7.2017</a:t>
            </a: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ttangolo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17.7.2017</a:t>
            </a: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685800" y="5616000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>
                <a:ln w="12700">
                  <a:solidFill>
                    <a:schemeClr val="bg1"/>
                  </a:solidFill>
                </a:ln>
                <a:solidFill>
                  <a:schemeClr val="tx1"/>
                </a:solidFill>
                <a:latin typeface="Aharoni" pitchFamily="2" charset="-79"/>
                <a:cs typeface="Aharoni" pitchFamily="2" charset="-79"/>
              </a:defRPr>
            </a:lvl1pPr>
            <a:extLst/>
          </a:lstStyle>
          <a:p>
            <a:r>
              <a:rPr kumimoji="0" lang="it-IT" dirty="0" smtClean="0"/>
              <a:t>FARE</a:t>
            </a:r>
            <a:endParaRPr kumimoji="0" lang="en-US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85800" y="6273975"/>
            <a:ext cx="8077200" cy="360000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it-IT" dirty="0" smtClean="0"/>
              <a:t>Fare clic per modificare lo stile del sottotitolo dello schema</a:t>
            </a:r>
            <a:endParaRPr kumimoji="0"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17.7.2017</a:t>
            </a: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0" name="Rettangolo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it-IT" dirty="0" smtClean="0"/>
              <a:t>FARE CLIC PER MODIFICARE LO STILE DEL TITOLO</a:t>
            </a:r>
            <a:endParaRPr kumimoji="0"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17.7.2017</a:t>
            </a: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ttangolo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17.7.2017</a:t>
            </a: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extLst/>
          </a:lstStyle>
          <a:p>
            <a:r>
              <a:rPr kumimoji="0" lang="it-IT" dirty="0" smtClean="0"/>
              <a:t>FARE CLIC PER MODIFICARE LO STILE DEL TITOLO</a:t>
            </a:r>
            <a:endParaRPr kumimoji="0"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17.7.2017</a:t>
            </a:r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it-IT" dirty="0" smtClean="0"/>
              <a:t>FARE CLIC PER MODIFICARE LO STILE DEL TITOLO</a:t>
            </a:r>
            <a:endParaRPr kumimoji="0" lang="en-US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17.7.2017</a:t>
            </a:r>
            <a:endParaRPr lang="en-US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extLst/>
          </a:lstStyle>
          <a:p>
            <a:r>
              <a:rPr kumimoji="0" lang="it-IT" dirty="0" smtClean="0"/>
              <a:t>FARE CLIC PER MODIFICARE LO STILE DEL TITOLO</a:t>
            </a:r>
            <a:endParaRPr kumimoji="0"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17.7.2017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17.7.2017</a:t>
            </a:r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ttangolo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17.7.2017</a:t>
            </a: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17.7.2017</a:t>
            </a:r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2" name="Rettangolo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it-IT" dirty="0" smtClean="0"/>
              <a:t>FARE CLIC PER MODIFICARE LO STILE DEL TITOLO</a:t>
            </a:r>
            <a:endParaRPr kumimoji="0" lang="en-US" dirty="0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r>
              <a:rPr lang="it-IT" smtClean="0"/>
              <a:t>17.7.2017</a:t>
            </a:r>
            <a:endParaRPr lang="en-US" dirty="0"/>
          </a:p>
        </p:txBody>
      </p:sp>
      <p:sp>
        <p:nvSpPr>
          <p:cNvPr id="11" name="Rettangolo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extLst/>
          </a:lstStyle>
          <a:p>
            <a:r>
              <a:rPr kumimoji="0" lang="it-IT" dirty="0" smtClean="0"/>
              <a:t>FARE CLIC PER MODIFICARE LO STILE DEL TITOLO</a:t>
            </a:r>
            <a:endParaRPr kumimoji="0" lang="en-US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17.7.2017</a:t>
            </a: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ttangolo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17.7.2017</a:t>
            </a: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extLst/>
          </a:lstStyle>
          <a:p>
            <a:r>
              <a:rPr kumimoji="0" lang="it-IT" dirty="0" smtClean="0"/>
              <a:t>FARE CLIC PER MODIFICARE LO STILE DEL TITOLO</a:t>
            </a:r>
            <a:endParaRPr kumimoji="0"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17.7.2017</a:t>
            </a:r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it-IT" dirty="0" smtClean="0"/>
              <a:t>FARE CLIC PER MODIFICARE LO STILE DEL TITOLO</a:t>
            </a:r>
            <a:endParaRPr kumimoji="0" lang="en-US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17.7.2017</a:t>
            </a:r>
            <a:endParaRPr lang="en-US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extLst/>
          </a:lstStyle>
          <a:p>
            <a:r>
              <a:rPr kumimoji="0" lang="it-IT" dirty="0" smtClean="0"/>
              <a:t>FARE CLIC PER MODIFICARE LO STILE DEL TITOLO</a:t>
            </a:r>
            <a:endParaRPr kumimoji="0"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17.7.2017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17.7.2017</a:t>
            </a:r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17.7.2017</a:t>
            </a:r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2" name="Rettangolo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it-IT" dirty="0" smtClean="0"/>
              <a:t>FARE CLIC PER MODIFICARE LO STILE DEL TITOLO</a:t>
            </a:r>
            <a:endParaRPr kumimoji="0" lang="en-US" dirty="0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r>
              <a:rPr lang="it-IT" smtClean="0"/>
              <a:t>17.7.2017</a:t>
            </a:r>
            <a:endParaRPr lang="en-US" dirty="0"/>
          </a:p>
        </p:txBody>
      </p:sp>
      <p:sp>
        <p:nvSpPr>
          <p:cNvPr id="11" name="Rettangolo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ttangolo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extLst/>
          </a:lstStyle>
          <a:p>
            <a:r>
              <a:rPr kumimoji="0" lang="it-IT" dirty="0" smtClean="0"/>
              <a:t>FARE CLIC PER MODIFICARE LO STILE DEL TITOLO</a:t>
            </a:r>
            <a:endParaRPr kumimoji="0" lang="en-US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it-IT" dirty="0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dirty="0" smtClean="0"/>
              <a:t>Secondo livello</a:t>
            </a:r>
          </a:p>
          <a:p>
            <a:pPr lvl="2" eaLnBrk="1" latinLnBrk="0" hangingPunct="1"/>
            <a:r>
              <a:rPr kumimoji="0" lang="it-IT" dirty="0" smtClean="0"/>
              <a:t>Terzo livello</a:t>
            </a:r>
          </a:p>
          <a:p>
            <a:pPr lvl="3" eaLnBrk="1" latinLnBrk="0" hangingPunct="1"/>
            <a:r>
              <a:rPr kumimoji="0" lang="it-IT" dirty="0" smtClean="0"/>
              <a:t>Quarto livello</a:t>
            </a:r>
          </a:p>
          <a:p>
            <a:pPr lvl="4" eaLnBrk="1" latinLnBrk="0" hangingPunct="1"/>
            <a:r>
              <a:rPr kumimoji="0" lang="it-IT" dirty="0" smtClean="0"/>
              <a:t>Quinto livello</a:t>
            </a:r>
            <a:endParaRPr kumimoji="0"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r>
              <a:rPr lang="it-IT" smtClean="0"/>
              <a:t>17.7.2017</a:t>
            </a: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ln w="12700">
            <a:solidFill>
              <a:schemeClr val="tx1"/>
            </a:solidFill>
          </a:ln>
          <a:solidFill>
            <a:schemeClr val="bg1"/>
          </a:solidFill>
          <a:effectLst/>
          <a:latin typeface="Aharoni" pitchFamily="2" charset="-79"/>
          <a:ea typeface="+mj-ea"/>
          <a:cs typeface="Aharoni" pitchFamily="2" charset="-79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ttangolo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extLst/>
          </a:lstStyle>
          <a:p>
            <a:r>
              <a:rPr kumimoji="0" lang="it-IT" dirty="0" smtClean="0"/>
              <a:t>FARE CLIC PER MODIFICARE LO STILE DEL TITOLO</a:t>
            </a:r>
            <a:endParaRPr kumimoji="0" lang="en-US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it-IT" dirty="0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dirty="0" smtClean="0"/>
              <a:t>Secondo livello</a:t>
            </a:r>
          </a:p>
          <a:p>
            <a:pPr lvl="2" eaLnBrk="1" latinLnBrk="0" hangingPunct="1"/>
            <a:r>
              <a:rPr kumimoji="0" lang="it-IT" dirty="0" smtClean="0"/>
              <a:t>Terzo livello</a:t>
            </a:r>
          </a:p>
          <a:p>
            <a:pPr lvl="3" eaLnBrk="1" latinLnBrk="0" hangingPunct="1"/>
            <a:r>
              <a:rPr kumimoji="0" lang="it-IT" dirty="0" smtClean="0"/>
              <a:t>Quarto livello</a:t>
            </a:r>
          </a:p>
          <a:p>
            <a:pPr lvl="4" eaLnBrk="1" latinLnBrk="0" hangingPunct="1"/>
            <a:r>
              <a:rPr kumimoji="0" lang="it-IT" dirty="0" smtClean="0"/>
              <a:t>Quinto livello</a:t>
            </a:r>
            <a:endParaRPr kumimoji="0"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r>
              <a:rPr lang="it-IT" smtClean="0"/>
              <a:t>17.7.2017</a:t>
            </a: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ln w="12700">
            <a:solidFill>
              <a:schemeClr val="tx1"/>
            </a:solidFill>
          </a:ln>
          <a:solidFill>
            <a:schemeClr val="bg1"/>
          </a:solidFill>
          <a:effectLst/>
          <a:latin typeface="Aharoni" pitchFamily="2" charset="-79"/>
          <a:ea typeface="+mj-ea"/>
          <a:cs typeface="Aharoni" pitchFamily="2" charset="-79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ttangolo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extLst/>
          </a:lstStyle>
          <a:p>
            <a:r>
              <a:rPr kumimoji="0" lang="it-IT" dirty="0" smtClean="0"/>
              <a:t>FARE CLIC PER MODIFICARE LO STILE DEL TITOLO</a:t>
            </a:r>
            <a:endParaRPr kumimoji="0" lang="en-US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r>
              <a:rPr lang="it-IT" smtClean="0"/>
              <a:t>17.7.2017</a:t>
            </a: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ln w="12700">
            <a:solidFill>
              <a:schemeClr val="tx1"/>
            </a:solidFill>
          </a:ln>
          <a:solidFill>
            <a:schemeClr val="bg1"/>
          </a:solidFill>
          <a:effectLst/>
          <a:latin typeface="Aharoni" pitchFamily="2" charset="-79"/>
          <a:ea typeface="+mj-ea"/>
          <a:cs typeface="Aharoni" pitchFamily="2" charset="-79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4.xml"/><Relationship Id="rId1" Type="http://schemas.openxmlformats.org/officeDocument/2006/relationships/video" Target="file:///C:\Users\Giovanni\Desktop\RINGBERG\SHOWER_IMAGES\MC_gamma2.wmv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4.xml"/><Relationship Id="rId1" Type="http://schemas.openxmlformats.org/officeDocument/2006/relationships/video" Target="file:///C:\Users\Giovanni\Desktop\RINGBERG\SHOWER_IMAGES\DATA_smile.wmv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49040"/>
            <a:ext cx="8077200" cy="1673352"/>
          </a:xfrm>
        </p:spPr>
        <p:txBody>
          <a:bodyPr/>
          <a:lstStyle/>
          <a:p>
            <a:r>
              <a:rPr lang="en-US" dirty="0" smtClean="0"/>
              <a:t>PULSARS &amp; MAGIC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 smtClean="0"/>
              <a:t>Giovanni </a:t>
            </a:r>
            <a:r>
              <a:rPr lang="en-US" b="1" dirty="0" err="1" smtClean="0"/>
              <a:t>Ceribella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IMPRS Young Scientists Workshop  2017 -  </a:t>
            </a:r>
            <a:r>
              <a:rPr lang="en-US" dirty="0" err="1" smtClean="0"/>
              <a:t>Ringberg</a:t>
            </a:r>
            <a:r>
              <a:rPr lang="en-US" dirty="0" smtClean="0"/>
              <a:t> </a:t>
            </a:r>
            <a:r>
              <a:rPr lang="en-US" dirty="0" err="1" smtClean="0"/>
              <a:t>Schloss</a:t>
            </a:r>
            <a:endParaRPr lang="en-US" dirty="0"/>
          </a:p>
        </p:txBody>
      </p:sp>
      <p:pic>
        <p:nvPicPr>
          <p:cNvPr id="4" name="Immagine 3" descr="MPP_logo_weiss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1556" y="5345209"/>
            <a:ext cx="1882196" cy="131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185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it-IT" dirty="0" smtClean="0"/>
              <a:t>PULSARS AT VHE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dirty="0" err="1" smtClean="0"/>
              <a:t>Observations</a:t>
            </a:r>
            <a:r>
              <a:rPr lang="it-IT" dirty="0" smtClean="0"/>
              <a:t> </a:t>
            </a:r>
            <a:r>
              <a:rPr lang="it-IT" dirty="0" err="1" smtClean="0"/>
              <a:t>already</a:t>
            </a:r>
            <a:r>
              <a:rPr lang="it-IT" dirty="0" smtClean="0"/>
              <a:t> put in </a:t>
            </a:r>
            <a:r>
              <a:rPr lang="it-IT" dirty="0" err="1" smtClean="0"/>
              <a:t>tension</a:t>
            </a:r>
            <a:r>
              <a:rPr lang="it-IT" dirty="0" smtClean="0"/>
              <a:t> </a:t>
            </a:r>
            <a:r>
              <a:rPr lang="it-IT" dirty="0" err="1" smtClean="0"/>
              <a:t>current</a:t>
            </a:r>
            <a:r>
              <a:rPr lang="it-IT" dirty="0" smtClean="0"/>
              <a:t> </a:t>
            </a:r>
            <a:r>
              <a:rPr lang="it-IT" dirty="0" err="1" smtClean="0"/>
              <a:t>emission</a:t>
            </a:r>
            <a:r>
              <a:rPr lang="it-IT" dirty="0" smtClean="0"/>
              <a:t> </a:t>
            </a:r>
            <a:r>
              <a:rPr lang="it-IT" dirty="0" err="1" smtClean="0"/>
              <a:t>models</a:t>
            </a:r>
            <a:r>
              <a:rPr lang="it-IT" dirty="0" smtClean="0"/>
              <a:t>.</a:t>
            </a:r>
            <a:br>
              <a:rPr lang="it-IT" dirty="0" smtClean="0"/>
            </a:br>
            <a:r>
              <a:rPr lang="it-IT" sz="1400" dirty="0" smtClean="0"/>
              <a:t> </a:t>
            </a:r>
          </a:p>
          <a:p>
            <a:r>
              <a:rPr lang="it-IT" dirty="0" smtClean="0"/>
              <a:t>Precise </a:t>
            </a:r>
            <a:r>
              <a:rPr lang="it-IT" dirty="0" err="1" smtClean="0"/>
              <a:t>studies</a:t>
            </a:r>
            <a:r>
              <a:rPr lang="it-IT" dirty="0" smtClean="0"/>
              <a:t> can </a:t>
            </a:r>
            <a:r>
              <a:rPr lang="it-IT" dirty="0" err="1" smtClean="0"/>
              <a:t>give</a:t>
            </a:r>
            <a:r>
              <a:rPr lang="it-IT" dirty="0" smtClean="0"/>
              <a:t> more </a:t>
            </a:r>
            <a:r>
              <a:rPr lang="it-IT" dirty="0" err="1" smtClean="0"/>
              <a:t>constraints</a:t>
            </a:r>
            <a:r>
              <a:rPr lang="it-IT" dirty="0" smtClean="0"/>
              <a:t> and help </a:t>
            </a:r>
            <a:r>
              <a:rPr lang="it-IT" dirty="0" err="1" smtClean="0"/>
              <a:t>developing</a:t>
            </a:r>
            <a:r>
              <a:rPr lang="it-IT" dirty="0" smtClean="0"/>
              <a:t> a more </a:t>
            </a:r>
            <a:r>
              <a:rPr lang="it-IT" dirty="0" err="1" smtClean="0"/>
              <a:t>consistent</a:t>
            </a:r>
            <a:r>
              <a:rPr lang="it-IT" dirty="0" smtClean="0"/>
              <a:t> </a:t>
            </a:r>
            <a:r>
              <a:rPr lang="it-IT" dirty="0" err="1" smtClean="0"/>
              <a:t>picture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the pulsar </a:t>
            </a:r>
            <a:r>
              <a:rPr lang="it-IT" dirty="0" err="1" smtClean="0"/>
              <a:t>magnetosphere</a:t>
            </a:r>
            <a:r>
              <a:rPr lang="it-IT" dirty="0" smtClean="0"/>
              <a:t>:</a:t>
            </a:r>
          </a:p>
          <a:p>
            <a:pPr lvl="1"/>
            <a:r>
              <a:rPr lang="it-IT" dirty="0" err="1" smtClean="0"/>
              <a:t>Temporal</a:t>
            </a:r>
            <a:r>
              <a:rPr lang="it-IT" dirty="0" smtClean="0"/>
              <a:t> </a:t>
            </a:r>
            <a:r>
              <a:rPr lang="it-IT" dirty="0" err="1" smtClean="0"/>
              <a:t>variability</a:t>
            </a:r>
            <a:r>
              <a:rPr lang="it-IT" dirty="0" smtClean="0"/>
              <a:t>?</a:t>
            </a:r>
          </a:p>
          <a:p>
            <a:pPr lvl="1"/>
            <a:r>
              <a:rPr lang="it-IT" dirty="0" err="1" smtClean="0"/>
              <a:t>Pulse</a:t>
            </a:r>
            <a:r>
              <a:rPr lang="it-IT" dirty="0" smtClean="0"/>
              <a:t> </a:t>
            </a:r>
            <a:r>
              <a:rPr lang="it-IT" dirty="0" err="1" smtClean="0"/>
              <a:t>shape</a:t>
            </a:r>
            <a:r>
              <a:rPr lang="it-IT" dirty="0" smtClean="0"/>
              <a:t> / </a:t>
            </a:r>
            <a:r>
              <a:rPr lang="it-IT" dirty="0" err="1" smtClean="0"/>
              <a:t>intensity</a:t>
            </a:r>
            <a:r>
              <a:rPr lang="it-IT" dirty="0" smtClean="0"/>
              <a:t> </a:t>
            </a:r>
            <a:r>
              <a:rPr lang="it-IT" dirty="0" err="1" smtClean="0"/>
              <a:t>ratio</a:t>
            </a:r>
            <a:r>
              <a:rPr lang="it-IT" dirty="0" smtClean="0"/>
              <a:t>?</a:t>
            </a:r>
          </a:p>
          <a:p>
            <a:pPr lvl="1"/>
            <a:r>
              <a:rPr lang="it-IT" dirty="0" err="1" smtClean="0"/>
              <a:t>Spectral</a:t>
            </a:r>
            <a:r>
              <a:rPr lang="it-IT" dirty="0" smtClean="0"/>
              <a:t> </a:t>
            </a:r>
            <a:r>
              <a:rPr lang="it-IT" dirty="0" err="1" smtClean="0"/>
              <a:t>variabilities</a:t>
            </a:r>
            <a:r>
              <a:rPr lang="it-IT" dirty="0" smtClean="0"/>
              <a:t>?</a:t>
            </a:r>
          </a:p>
          <a:p>
            <a:pPr lvl="1"/>
            <a:r>
              <a:rPr lang="it-IT" dirty="0" err="1" smtClean="0"/>
              <a:t>Time</a:t>
            </a:r>
            <a:r>
              <a:rPr lang="it-IT" dirty="0" smtClean="0"/>
              <a:t> </a:t>
            </a:r>
            <a:r>
              <a:rPr lang="it-IT" dirty="0" err="1" smtClean="0"/>
              <a:t>delay</a:t>
            </a:r>
            <a:r>
              <a:rPr lang="it-IT" dirty="0" smtClean="0"/>
              <a:t> </a:t>
            </a:r>
            <a:r>
              <a:rPr lang="it-IT" dirty="0" err="1" smtClean="0"/>
              <a:t>with</a:t>
            </a:r>
            <a:r>
              <a:rPr lang="it-IT" dirty="0" smtClean="0"/>
              <a:t> </a:t>
            </a:r>
            <a:r>
              <a:rPr lang="it-IT" dirty="0" err="1" smtClean="0"/>
              <a:t>other</a:t>
            </a:r>
            <a:r>
              <a:rPr lang="it-IT" dirty="0" smtClean="0"/>
              <a:t> </a:t>
            </a:r>
            <a:r>
              <a:rPr lang="it-IT" dirty="0" err="1" smtClean="0"/>
              <a:t>wavelengths</a:t>
            </a:r>
            <a:r>
              <a:rPr lang="it-IT" dirty="0" smtClean="0"/>
              <a:t>? </a:t>
            </a:r>
            <a:br>
              <a:rPr lang="it-IT" dirty="0" smtClean="0"/>
            </a:br>
            <a:endParaRPr lang="it-IT" sz="1400" dirty="0" smtClean="0"/>
          </a:p>
          <a:p>
            <a:r>
              <a:rPr lang="it-IT" dirty="0" err="1" smtClean="0"/>
              <a:t>Interesting</a:t>
            </a:r>
            <a:r>
              <a:rPr lang="it-IT" dirty="0" smtClean="0"/>
              <a:t> </a:t>
            </a:r>
            <a:r>
              <a:rPr lang="it-IT" dirty="0" err="1" smtClean="0"/>
              <a:t>also</a:t>
            </a:r>
            <a:r>
              <a:rPr lang="it-IT" dirty="0" smtClean="0"/>
              <a:t> </a:t>
            </a:r>
            <a:r>
              <a:rPr lang="it-IT" dirty="0" err="1" smtClean="0"/>
              <a:t>for</a:t>
            </a:r>
            <a:r>
              <a:rPr lang="it-IT" dirty="0" smtClean="0"/>
              <a:t> </a:t>
            </a:r>
            <a:r>
              <a:rPr lang="it-IT" dirty="0" err="1" smtClean="0"/>
              <a:t>other</a:t>
            </a:r>
            <a:r>
              <a:rPr lang="it-IT" dirty="0" smtClean="0"/>
              <a:t> </a:t>
            </a:r>
            <a:r>
              <a:rPr lang="it-IT" dirty="0" err="1" smtClean="0"/>
              <a:t>exotic</a:t>
            </a:r>
            <a:r>
              <a:rPr lang="it-IT" dirty="0" smtClean="0"/>
              <a:t> </a:t>
            </a:r>
            <a:r>
              <a:rPr lang="it-IT" dirty="0" err="1" smtClean="0"/>
              <a:t>possibilities…</a:t>
            </a:r>
            <a:endParaRPr lang="it-IT" dirty="0" smtClean="0"/>
          </a:p>
          <a:p>
            <a:pPr lvl="1"/>
            <a:r>
              <a:rPr lang="it-IT" dirty="0" err="1" smtClean="0"/>
              <a:t>Lorentz</a:t>
            </a:r>
            <a:r>
              <a:rPr lang="it-IT" dirty="0" smtClean="0"/>
              <a:t> </a:t>
            </a:r>
            <a:r>
              <a:rPr lang="it-IT" dirty="0" err="1" smtClean="0"/>
              <a:t>invariance</a:t>
            </a:r>
            <a:r>
              <a:rPr lang="it-IT" dirty="0" smtClean="0"/>
              <a:t> </a:t>
            </a:r>
            <a:r>
              <a:rPr lang="it-IT" dirty="0" err="1" smtClean="0"/>
              <a:t>violation</a:t>
            </a:r>
            <a:r>
              <a:rPr lang="it-IT" dirty="0" smtClean="0"/>
              <a:t>?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/>
          </p:nvPr>
        </p:nvSpPr>
        <p:spPr/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lang="it-IT" dirty="0" smtClean="0">
                <a:latin typeface="Aharoni" pitchFamily="2" charset="-79"/>
                <a:cs typeface="Aharoni" pitchFamily="2" charset="-79"/>
              </a:rPr>
              <a:t>MAGIC</a:t>
            </a:r>
            <a:endParaRPr lang="it-IT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8" name="Sottotitolo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it-IT" dirty="0" smtClean="0"/>
              <a:t>CHERENKOV TELESCOPES</a:t>
            </a:r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  <p:pic>
        <p:nvPicPr>
          <p:cNvPr id="22" name="Segnaposto contenuto 21" descr="cta47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87713" y="2339397"/>
            <a:ext cx="4459373" cy="3317200"/>
          </a:xfrm>
        </p:spPr>
      </p:pic>
      <p:sp>
        <p:nvSpPr>
          <p:cNvPr id="21" name="Segnaposto contenuto 20"/>
          <p:cNvSpPr>
            <a:spLocks noGrp="1"/>
          </p:cNvSpPr>
          <p:nvPr>
            <p:ph sz="half" idx="1"/>
          </p:nvPr>
        </p:nvSpPr>
        <p:spPr>
          <a:xfrm>
            <a:off x="457199" y="1773936"/>
            <a:ext cx="3887869" cy="4623816"/>
          </a:xfrm>
        </p:spPr>
        <p:txBody>
          <a:bodyPr>
            <a:normAutofit fontScale="92500" lnSpcReduction="20000"/>
          </a:bodyPr>
          <a:lstStyle/>
          <a:p>
            <a:r>
              <a:rPr lang="it-IT" dirty="0" err="1" smtClean="0"/>
              <a:t>Name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the game:</a:t>
            </a:r>
            <a:br>
              <a:rPr lang="it-IT" dirty="0" smtClean="0"/>
            </a:br>
            <a:r>
              <a:rPr lang="it-IT" sz="1300" dirty="0" smtClean="0"/>
              <a:t>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b="1" dirty="0" err="1" smtClean="0">
                <a:solidFill>
                  <a:schemeClr val="accent5">
                    <a:lumMod val="75000"/>
                  </a:schemeClr>
                </a:solidFill>
              </a:rPr>
              <a:t>Use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 the Atmosphere </a:t>
            </a:r>
            <a:r>
              <a:rPr lang="it-IT" b="1" dirty="0" err="1" smtClean="0">
                <a:solidFill>
                  <a:schemeClr val="accent5">
                    <a:lumMod val="75000"/>
                  </a:schemeClr>
                </a:solidFill>
              </a:rPr>
              <a:t>as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 a </a:t>
            </a:r>
            <a:r>
              <a:rPr lang="it-IT" b="1" dirty="0" err="1" smtClean="0">
                <a:solidFill>
                  <a:schemeClr val="accent5">
                    <a:lumMod val="75000"/>
                  </a:schemeClr>
                </a:solidFill>
              </a:rPr>
              <a:t>particle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 detector</a:t>
            </a:r>
            <a:r>
              <a:rPr lang="it-IT" b="1" dirty="0" smtClean="0"/>
              <a:t/>
            </a:r>
            <a:br>
              <a:rPr lang="it-IT" b="1" dirty="0" smtClean="0"/>
            </a:br>
            <a:endParaRPr lang="it-IT" sz="1300" b="1" dirty="0" smtClean="0"/>
          </a:p>
          <a:p>
            <a:r>
              <a:rPr lang="it-IT" dirty="0" err="1" smtClean="0"/>
              <a:t>Atmospheric</a:t>
            </a:r>
            <a:r>
              <a:rPr lang="it-IT" dirty="0" smtClean="0"/>
              <a:t> </a:t>
            </a:r>
            <a:r>
              <a:rPr lang="it-IT" dirty="0" err="1" smtClean="0"/>
              <a:t>particle</a:t>
            </a:r>
            <a:r>
              <a:rPr lang="it-IT" dirty="0" smtClean="0"/>
              <a:t> </a:t>
            </a:r>
            <a:r>
              <a:rPr lang="it-IT" dirty="0" err="1" smtClean="0"/>
              <a:t>cascades</a:t>
            </a:r>
            <a:r>
              <a:rPr lang="it-IT" dirty="0" smtClean="0"/>
              <a:t> </a:t>
            </a:r>
            <a:r>
              <a:rPr lang="it-IT" dirty="0" err="1" smtClean="0"/>
              <a:t>initiated</a:t>
            </a:r>
            <a:r>
              <a:rPr lang="it-IT" dirty="0" smtClean="0"/>
              <a:t> </a:t>
            </a:r>
            <a:r>
              <a:rPr lang="it-IT" dirty="0" err="1" smtClean="0"/>
              <a:t>by</a:t>
            </a:r>
            <a:r>
              <a:rPr lang="it-IT" dirty="0" smtClean="0"/>
              <a:t> gamma or </a:t>
            </a:r>
            <a:r>
              <a:rPr lang="it-IT" dirty="0" err="1" smtClean="0"/>
              <a:t>cosmic</a:t>
            </a:r>
            <a:r>
              <a:rPr lang="it-IT" dirty="0" smtClean="0"/>
              <a:t> </a:t>
            </a:r>
            <a:r>
              <a:rPr lang="it-IT" dirty="0" err="1" smtClean="0"/>
              <a:t>ray</a:t>
            </a:r>
            <a:r>
              <a:rPr lang="it-IT" dirty="0" smtClean="0"/>
              <a:t>.</a:t>
            </a:r>
          </a:p>
          <a:p>
            <a:r>
              <a:rPr lang="it-IT" dirty="0" err="1" smtClean="0"/>
              <a:t>Cherenkov</a:t>
            </a:r>
            <a:r>
              <a:rPr lang="it-IT" dirty="0" smtClean="0"/>
              <a:t> </a:t>
            </a:r>
            <a:r>
              <a:rPr lang="it-IT" dirty="0" err="1" smtClean="0"/>
              <a:t>radiation</a:t>
            </a:r>
            <a:r>
              <a:rPr lang="it-IT" dirty="0" smtClean="0"/>
              <a:t> </a:t>
            </a:r>
            <a:r>
              <a:rPr lang="it-IT" dirty="0" err="1" smtClean="0"/>
              <a:t>by</a:t>
            </a:r>
            <a:r>
              <a:rPr lang="it-IT" dirty="0" smtClean="0"/>
              <a:t> </a:t>
            </a:r>
            <a:r>
              <a:rPr lang="it-IT" dirty="0" err="1" smtClean="0"/>
              <a:t>charged</a:t>
            </a:r>
            <a:r>
              <a:rPr lang="it-IT" dirty="0" smtClean="0"/>
              <a:t> </a:t>
            </a:r>
            <a:r>
              <a:rPr lang="it-IT" dirty="0" err="1" smtClean="0"/>
              <a:t>particles</a:t>
            </a:r>
            <a:r>
              <a:rPr lang="it-IT" dirty="0" smtClean="0"/>
              <a:t>.</a:t>
            </a:r>
          </a:p>
          <a:p>
            <a:pPr>
              <a:spcAft>
                <a:spcPts val="1200"/>
              </a:spcAft>
            </a:pPr>
            <a:r>
              <a:rPr lang="it-IT" dirty="0" err="1" smtClean="0"/>
              <a:t>Large</a:t>
            </a:r>
            <a:r>
              <a:rPr lang="it-IT" dirty="0" smtClean="0"/>
              <a:t> </a:t>
            </a:r>
            <a:r>
              <a:rPr lang="it-IT" dirty="0" err="1" smtClean="0"/>
              <a:t>telescopes</a:t>
            </a:r>
            <a:r>
              <a:rPr lang="it-IT" dirty="0" smtClean="0"/>
              <a:t> and </a:t>
            </a:r>
            <a:r>
              <a:rPr lang="it-IT" dirty="0" err="1" smtClean="0"/>
              <a:t>photomultiplier</a:t>
            </a:r>
            <a:r>
              <a:rPr lang="it-IT" dirty="0" smtClean="0"/>
              <a:t> </a:t>
            </a:r>
            <a:r>
              <a:rPr lang="it-IT" dirty="0" err="1" smtClean="0"/>
              <a:t>tubes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focus and </a:t>
            </a:r>
            <a:r>
              <a:rPr lang="it-IT" dirty="0" err="1" smtClean="0"/>
              <a:t>detect</a:t>
            </a:r>
            <a:r>
              <a:rPr lang="it-IT" dirty="0" smtClean="0"/>
              <a:t> the </a:t>
            </a:r>
            <a:r>
              <a:rPr lang="it-IT" dirty="0" err="1" smtClean="0"/>
              <a:t>Cherenkov</a:t>
            </a:r>
            <a:r>
              <a:rPr lang="it-IT" dirty="0" smtClean="0"/>
              <a:t> light.</a:t>
            </a:r>
          </a:p>
          <a:p>
            <a:pPr>
              <a:spcAft>
                <a:spcPts val="600"/>
              </a:spcAft>
            </a:pPr>
            <a:endParaRPr lang="it-IT" dirty="0" smtClean="0"/>
          </a:p>
        </p:txBody>
      </p:sp>
      <p:sp>
        <p:nvSpPr>
          <p:cNvPr id="23" name="CasellaDiTesto 22"/>
          <p:cNvSpPr txBox="1"/>
          <p:nvPr/>
        </p:nvSpPr>
        <p:spPr>
          <a:xfrm>
            <a:off x="4959119" y="5734296"/>
            <a:ext cx="3976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 err="1" smtClean="0"/>
              <a:t>Credit</a:t>
            </a:r>
            <a:r>
              <a:rPr lang="it-IT" sz="1400" dirty="0" smtClean="0"/>
              <a:t>: CTA </a:t>
            </a:r>
            <a:r>
              <a:rPr lang="it-IT" sz="1400" dirty="0" err="1" smtClean="0"/>
              <a:t>Consortium</a:t>
            </a:r>
            <a:endParaRPr lang="it-IT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it-IT" dirty="0" smtClean="0"/>
              <a:t>ATMOSPHERIC SHOWERS</a:t>
            </a:r>
            <a:endParaRPr lang="it-IT" dirty="0"/>
          </a:p>
        </p:txBody>
      </p:sp>
      <p:sp>
        <p:nvSpPr>
          <p:cNvPr id="10" name="Segnaposto testo 9"/>
          <p:cNvSpPr>
            <a:spLocks noGrp="1"/>
          </p:cNvSpPr>
          <p:nvPr>
            <p:ph type="body" idx="1"/>
          </p:nvPr>
        </p:nvSpPr>
        <p:spPr>
          <a:xfrm>
            <a:off x="457199" y="1698987"/>
            <a:ext cx="4989153" cy="717165"/>
          </a:xfrm>
        </p:spPr>
        <p:txBody>
          <a:bodyPr>
            <a:normAutofit fontScale="92500"/>
          </a:bodyPr>
          <a:lstStyle/>
          <a:p>
            <a:r>
              <a:rPr lang="it-IT" dirty="0" smtClean="0"/>
              <a:t>PRIMARY PARTICLE INITIATES SHOWER</a:t>
            </a:r>
            <a:endParaRPr lang="it-IT" dirty="0"/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3"/>
          </p:nvPr>
        </p:nvSpPr>
        <p:spPr>
          <a:xfrm>
            <a:off x="5986984" y="1698987"/>
            <a:ext cx="2749874" cy="715355"/>
          </a:xfrm>
        </p:spPr>
        <p:txBody>
          <a:bodyPr>
            <a:normAutofit fontScale="92500"/>
          </a:bodyPr>
          <a:lstStyle/>
          <a:p>
            <a:pPr algn="just"/>
            <a:r>
              <a:rPr lang="it-IT" dirty="0" smtClean="0"/>
              <a:t>CHERENKOV LIGHT</a:t>
            </a:r>
            <a:endParaRPr lang="it-IT" dirty="0"/>
          </a:p>
        </p:txBody>
      </p:sp>
      <p:pic>
        <p:nvPicPr>
          <p:cNvPr id="19" name="Segnaposto contenuto 18" descr="g12839.pn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362925" y="2495084"/>
            <a:ext cx="2113630" cy="3543811"/>
          </a:xfrm>
        </p:spPr>
      </p:pic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  <p:sp>
        <p:nvSpPr>
          <p:cNvPr id="15" name="Segnaposto contenuto 14"/>
          <p:cNvSpPr>
            <a:spLocks noGrp="1"/>
          </p:cNvSpPr>
          <p:nvPr>
            <p:ph sz="half" idx="2"/>
          </p:nvPr>
        </p:nvSpPr>
        <p:spPr>
          <a:xfrm>
            <a:off x="457199" y="4945768"/>
            <a:ext cx="5629901" cy="1455031"/>
          </a:xfrm>
        </p:spPr>
        <p:txBody>
          <a:bodyPr>
            <a:normAutofit fontScale="92500" lnSpcReduction="10000"/>
          </a:bodyPr>
          <a:lstStyle/>
          <a:p>
            <a:r>
              <a:rPr lang="it-IT" dirty="0" smtClean="0"/>
              <a:t>EM </a:t>
            </a:r>
            <a:r>
              <a:rPr lang="it-IT" dirty="0" err="1" smtClean="0"/>
              <a:t>showers</a:t>
            </a:r>
            <a:r>
              <a:rPr lang="it-IT" dirty="0" smtClean="0"/>
              <a:t>  </a:t>
            </a:r>
            <a:r>
              <a:rPr lang="it-IT" dirty="0" smtClean="0">
                <a:latin typeface="Arial"/>
                <a:cs typeface="Arial"/>
              </a:rPr>
              <a:t>→ </a:t>
            </a:r>
            <a:r>
              <a:rPr lang="it-IT" dirty="0" smtClean="0">
                <a:solidFill>
                  <a:srgbClr val="FF0000"/>
                </a:solidFill>
              </a:rPr>
              <a:t>e</a:t>
            </a:r>
            <a:r>
              <a:rPr lang="it-IT" b="1" baseline="30000" dirty="0" smtClean="0">
                <a:solidFill>
                  <a:srgbClr val="FF0000"/>
                </a:solidFill>
              </a:rPr>
              <a:t>+</a:t>
            </a:r>
            <a:r>
              <a:rPr lang="it-IT" dirty="0" smtClean="0">
                <a:solidFill>
                  <a:srgbClr val="FF0000"/>
                </a:solidFill>
              </a:rPr>
              <a:t>e</a:t>
            </a:r>
            <a:r>
              <a:rPr lang="it-IT" b="1" baseline="30000" dirty="0" smtClean="0">
                <a:solidFill>
                  <a:srgbClr val="FF0000"/>
                </a:solidFill>
              </a:rPr>
              <a:t>-</a:t>
            </a:r>
            <a:r>
              <a:rPr lang="it-IT" dirty="0" smtClean="0"/>
              <a:t> </a:t>
            </a:r>
            <a:r>
              <a:rPr lang="it-IT" dirty="0" err="1" smtClean="0"/>
              <a:t>pairs</a:t>
            </a:r>
            <a:r>
              <a:rPr lang="it-IT" dirty="0" smtClean="0"/>
              <a:t> </a:t>
            </a:r>
            <a:r>
              <a:rPr lang="it-IT" dirty="0" err="1" smtClean="0"/>
              <a:t>only</a:t>
            </a:r>
            <a:r>
              <a:rPr lang="it-IT" dirty="0" smtClean="0"/>
              <a:t>.</a:t>
            </a:r>
          </a:p>
          <a:p>
            <a:r>
              <a:rPr lang="it-IT" dirty="0" err="1" smtClean="0"/>
              <a:t>Hadronic</a:t>
            </a:r>
            <a:r>
              <a:rPr lang="it-IT" dirty="0" smtClean="0"/>
              <a:t> </a:t>
            </a:r>
            <a:r>
              <a:rPr lang="it-IT" dirty="0" err="1" smtClean="0"/>
              <a:t>showers</a:t>
            </a:r>
            <a:r>
              <a:rPr lang="it-IT" dirty="0" smtClean="0"/>
              <a:t> </a:t>
            </a:r>
            <a:r>
              <a:rPr lang="it-IT" dirty="0" smtClean="0">
                <a:latin typeface="Arial"/>
                <a:cs typeface="Arial"/>
              </a:rPr>
              <a:t>→ </a:t>
            </a:r>
            <a:r>
              <a:rPr lang="it-IT" dirty="0" err="1" smtClean="0"/>
              <a:t>jets</a:t>
            </a:r>
            <a:r>
              <a:rPr lang="it-IT" dirty="0" smtClean="0"/>
              <a:t>, </a:t>
            </a:r>
            <a:r>
              <a:rPr lang="it-IT" dirty="0" err="1" smtClean="0"/>
              <a:t>pairs</a:t>
            </a:r>
            <a:r>
              <a:rPr lang="it-IT" dirty="0" smtClean="0"/>
              <a:t>, </a:t>
            </a:r>
            <a:r>
              <a:rPr lang="it-IT" dirty="0" err="1" smtClean="0"/>
              <a:t>pions</a:t>
            </a:r>
            <a:r>
              <a:rPr lang="it-IT" dirty="0" smtClean="0"/>
              <a:t>,…</a:t>
            </a:r>
          </a:p>
          <a:p>
            <a:pPr lvl="1"/>
            <a:r>
              <a:rPr lang="it-IT" dirty="0" err="1" smtClean="0">
                <a:solidFill>
                  <a:srgbClr val="3399FF"/>
                </a:solidFill>
              </a:rPr>
              <a:t>Neutral</a:t>
            </a:r>
            <a:r>
              <a:rPr lang="it-IT" dirty="0" smtClean="0">
                <a:solidFill>
                  <a:srgbClr val="3399FF"/>
                </a:solidFill>
              </a:rPr>
              <a:t> </a:t>
            </a:r>
            <a:r>
              <a:rPr lang="it-IT" dirty="0" err="1" smtClean="0">
                <a:solidFill>
                  <a:srgbClr val="3399FF"/>
                </a:solidFill>
              </a:rPr>
              <a:t>pion</a:t>
            </a:r>
            <a:r>
              <a:rPr lang="it-IT" dirty="0" smtClean="0"/>
              <a:t> </a:t>
            </a:r>
            <a:r>
              <a:rPr lang="el-GR" dirty="0" smtClean="0"/>
              <a:t>π</a:t>
            </a:r>
            <a:r>
              <a:rPr lang="it-IT" baseline="30000" dirty="0" smtClean="0"/>
              <a:t>0</a:t>
            </a:r>
            <a:r>
              <a:rPr lang="it-IT" dirty="0" smtClean="0"/>
              <a:t> </a:t>
            </a:r>
            <a:r>
              <a:rPr lang="it-IT" dirty="0" err="1" smtClean="0"/>
              <a:t>decays</a:t>
            </a:r>
            <a:r>
              <a:rPr lang="it-IT" dirty="0" smtClean="0"/>
              <a:t> in </a:t>
            </a:r>
            <a:r>
              <a:rPr lang="el-GR" dirty="0" smtClean="0"/>
              <a:t>γγ</a:t>
            </a:r>
            <a:r>
              <a:rPr lang="it-IT" dirty="0" smtClean="0"/>
              <a:t> </a:t>
            </a:r>
            <a:r>
              <a:rPr lang="it-IT" dirty="0" smtClean="0">
                <a:latin typeface="Arial"/>
                <a:cs typeface="Arial"/>
              </a:rPr>
              <a:t>→ </a:t>
            </a:r>
            <a:r>
              <a:rPr lang="it-IT" dirty="0" smtClean="0">
                <a:solidFill>
                  <a:srgbClr val="FF0000"/>
                </a:solidFill>
              </a:rPr>
              <a:t>EM</a:t>
            </a:r>
            <a:r>
              <a:rPr lang="it-IT" dirty="0" smtClean="0"/>
              <a:t> </a:t>
            </a:r>
            <a:r>
              <a:rPr lang="it-IT" dirty="0" err="1" smtClean="0"/>
              <a:t>subshower</a:t>
            </a:r>
            <a:r>
              <a:rPr lang="it-IT" dirty="0" smtClean="0"/>
              <a:t>!</a:t>
            </a:r>
          </a:p>
          <a:p>
            <a:pPr lvl="1"/>
            <a:r>
              <a:rPr lang="it-IT" dirty="0" err="1" smtClean="0">
                <a:solidFill>
                  <a:srgbClr val="0000FF"/>
                </a:solidFill>
              </a:rPr>
              <a:t>Charged</a:t>
            </a:r>
            <a:r>
              <a:rPr lang="it-IT" dirty="0" smtClean="0">
                <a:solidFill>
                  <a:srgbClr val="0000FF"/>
                </a:solidFill>
              </a:rPr>
              <a:t> </a:t>
            </a:r>
            <a:r>
              <a:rPr lang="it-IT" dirty="0" err="1" smtClean="0">
                <a:solidFill>
                  <a:srgbClr val="0000FF"/>
                </a:solidFill>
              </a:rPr>
              <a:t>pions</a:t>
            </a:r>
            <a:r>
              <a:rPr lang="it-IT" dirty="0" smtClean="0"/>
              <a:t> </a:t>
            </a:r>
            <a:r>
              <a:rPr lang="el-GR" dirty="0" smtClean="0"/>
              <a:t>π</a:t>
            </a:r>
            <a:r>
              <a:rPr lang="it-IT" baseline="30000" dirty="0" smtClean="0"/>
              <a:t>±</a:t>
            </a:r>
            <a:r>
              <a:rPr lang="it-IT" dirty="0" smtClean="0"/>
              <a:t> </a:t>
            </a:r>
            <a:r>
              <a:rPr lang="it-IT" dirty="0" err="1" smtClean="0"/>
              <a:t>decay</a:t>
            </a:r>
            <a:r>
              <a:rPr lang="it-IT" dirty="0" smtClean="0"/>
              <a:t> in </a:t>
            </a:r>
            <a:r>
              <a:rPr lang="el-GR" dirty="0" smtClean="0"/>
              <a:t>μν</a:t>
            </a:r>
            <a:r>
              <a:rPr lang="it-IT" dirty="0" smtClean="0"/>
              <a:t> </a:t>
            </a:r>
            <a:r>
              <a:rPr lang="it-IT" dirty="0" smtClean="0">
                <a:latin typeface="Arial"/>
                <a:cs typeface="Arial"/>
              </a:rPr>
              <a:t>→</a:t>
            </a:r>
            <a:r>
              <a:rPr lang="it-IT" dirty="0" smtClean="0"/>
              <a:t> </a:t>
            </a:r>
            <a:r>
              <a:rPr lang="it-IT" dirty="0" err="1" smtClean="0">
                <a:solidFill>
                  <a:srgbClr val="CC00FF"/>
                </a:solidFill>
              </a:rPr>
              <a:t>muon</a:t>
            </a:r>
            <a:r>
              <a:rPr lang="it-IT" dirty="0" smtClean="0"/>
              <a:t> </a:t>
            </a:r>
            <a:r>
              <a:rPr lang="it-IT" dirty="0" err="1" smtClean="0"/>
              <a:t>rings</a:t>
            </a:r>
            <a:r>
              <a:rPr lang="it-IT" dirty="0" smtClean="0"/>
              <a:t>!</a:t>
            </a:r>
            <a:endParaRPr lang="it-IT" dirty="0"/>
          </a:p>
        </p:txBody>
      </p:sp>
      <p:pic>
        <p:nvPicPr>
          <p:cNvPr id="17" name="Segnaposto contenuto 15" descr="g116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26" y="2509622"/>
            <a:ext cx="4902412" cy="2460174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MAGIC TELESCOPES</a:t>
            </a:r>
            <a:endParaRPr lang="it-IT" dirty="0"/>
          </a:p>
        </p:txBody>
      </p:sp>
      <p:sp>
        <p:nvSpPr>
          <p:cNvPr id="10" name="Segnaposto contenuto 9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 smtClean="0"/>
              <a:t>Ø 17 m </a:t>
            </a:r>
            <a:r>
              <a:rPr lang="it-IT" dirty="0" err="1" smtClean="0"/>
              <a:t>actively</a:t>
            </a:r>
            <a:r>
              <a:rPr lang="it-IT" dirty="0" smtClean="0"/>
              <a:t> </a:t>
            </a:r>
            <a:r>
              <a:rPr lang="it-IT" dirty="0" err="1" smtClean="0"/>
              <a:t>steered</a:t>
            </a:r>
            <a:r>
              <a:rPr lang="it-IT" dirty="0" smtClean="0"/>
              <a:t> </a:t>
            </a:r>
            <a:r>
              <a:rPr lang="it-IT" dirty="0" err="1" smtClean="0"/>
              <a:t>segmented</a:t>
            </a:r>
            <a:r>
              <a:rPr lang="it-IT" dirty="0" smtClean="0"/>
              <a:t> </a:t>
            </a:r>
            <a:r>
              <a:rPr lang="it-IT" dirty="0" err="1" smtClean="0"/>
              <a:t>mirrors</a:t>
            </a:r>
            <a:r>
              <a:rPr lang="it-IT" dirty="0" smtClean="0"/>
              <a:t>.</a:t>
            </a:r>
          </a:p>
          <a:p>
            <a:r>
              <a:rPr lang="it-IT" dirty="0" smtClean="0"/>
              <a:t>MAGIC Camera:</a:t>
            </a:r>
          </a:p>
          <a:p>
            <a:pPr lvl="1"/>
            <a:r>
              <a:rPr lang="it-IT" dirty="0" smtClean="0"/>
              <a:t>1039 </a:t>
            </a:r>
            <a:r>
              <a:rPr lang="it-IT" dirty="0" err="1" smtClean="0"/>
              <a:t>low-gain</a:t>
            </a:r>
            <a:r>
              <a:rPr lang="it-IT" dirty="0" smtClean="0"/>
              <a:t> </a:t>
            </a:r>
            <a:r>
              <a:rPr lang="it-IT" dirty="0" err="1" smtClean="0"/>
              <a:t>PMTs</a:t>
            </a:r>
            <a:endParaRPr lang="it-IT" dirty="0" smtClean="0"/>
          </a:p>
          <a:p>
            <a:pPr lvl="1"/>
            <a:r>
              <a:rPr lang="it-IT" dirty="0" err="1" smtClean="0"/>
              <a:t>Hexagonal</a:t>
            </a:r>
            <a:r>
              <a:rPr lang="it-IT" dirty="0" smtClean="0"/>
              <a:t> </a:t>
            </a:r>
            <a:r>
              <a:rPr lang="it-IT" dirty="0" err="1" smtClean="0"/>
              <a:t>geometry</a:t>
            </a:r>
            <a:endParaRPr lang="it-IT" dirty="0" smtClean="0"/>
          </a:p>
          <a:p>
            <a:pPr lvl="1"/>
            <a:r>
              <a:rPr lang="it-IT" dirty="0" err="1" smtClean="0"/>
              <a:t>Field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view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3,5°</a:t>
            </a:r>
          </a:p>
          <a:p>
            <a:pPr lvl="1"/>
            <a:r>
              <a:rPr lang="it-IT" dirty="0" err="1" smtClean="0"/>
              <a:t>Pulse-width</a:t>
            </a:r>
            <a:r>
              <a:rPr lang="it-IT" dirty="0" smtClean="0"/>
              <a:t>: 2,5 </a:t>
            </a:r>
            <a:r>
              <a:rPr lang="it-IT" dirty="0" err="1" smtClean="0"/>
              <a:t>ns</a:t>
            </a:r>
            <a:endParaRPr lang="it-IT" dirty="0"/>
          </a:p>
          <a:p>
            <a:r>
              <a:rPr lang="it-IT" dirty="0" err="1" smtClean="0"/>
              <a:t>Optical</a:t>
            </a:r>
            <a:r>
              <a:rPr lang="it-IT" dirty="0" smtClean="0"/>
              <a:t> </a:t>
            </a:r>
            <a:r>
              <a:rPr lang="it-IT" dirty="0" err="1" smtClean="0"/>
              <a:t>fibers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Counting</a:t>
            </a:r>
            <a:r>
              <a:rPr lang="it-IT" dirty="0" smtClean="0"/>
              <a:t> House</a:t>
            </a:r>
          </a:p>
          <a:p>
            <a:r>
              <a:rPr lang="it-IT" dirty="0" err="1" smtClean="0"/>
              <a:t>Readout</a:t>
            </a:r>
            <a:r>
              <a:rPr lang="it-IT" dirty="0" smtClean="0"/>
              <a:t>:</a:t>
            </a:r>
          </a:p>
          <a:p>
            <a:pPr lvl="1"/>
            <a:r>
              <a:rPr lang="it-IT" dirty="0" err="1" smtClean="0"/>
              <a:t>Analog</a:t>
            </a:r>
            <a:r>
              <a:rPr lang="it-IT" dirty="0" smtClean="0"/>
              <a:t> </a:t>
            </a:r>
            <a:r>
              <a:rPr lang="it-IT" dirty="0" err="1" smtClean="0"/>
              <a:t>memory</a:t>
            </a:r>
            <a:r>
              <a:rPr lang="it-IT" dirty="0" smtClean="0"/>
              <a:t> </a:t>
            </a:r>
            <a:r>
              <a:rPr lang="it-IT" dirty="0" err="1" smtClean="0"/>
              <a:t>sampling</a:t>
            </a:r>
            <a:r>
              <a:rPr lang="it-IT" dirty="0" smtClean="0"/>
              <a:t> at 1.64 </a:t>
            </a:r>
            <a:r>
              <a:rPr lang="it-IT" dirty="0" err="1" smtClean="0"/>
              <a:t>GHz</a:t>
            </a:r>
            <a:r>
              <a:rPr lang="it-IT" dirty="0" smtClean="0"/>
              <a:t> (</a:t>
            </a:r>
            <a:r>
              <a:rPr lang="it-IT" dirty="0" err="1" smtClean="0"/>
              <a:t>width</a:t>
            </a:r>
            <a:r>
              <a:rPr lang="it-IT" dirty="0" smtClean="0"/>
              <a:t> 640 </a:t>
            </a:r>
            <a:r>
              <a:rPr lang="it-IT" dirty="0" err="1" smtClean="0"/>
              <a:t>ns</a:t>
            </a:r>
            <a:r>
              <a:rPr lang="it-IT" dirty="0" smtClean="0"/>
              <a:t>)</a:t>
            </a:r>
          </a:p>
        </p:txBody>
      </p:sp>
      <p:pic>
        <p:nvPicPr>
          <p:cNvPr id="12" name="Segnaposto contenuto 11" descr="magic-lactea-gtc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25729" y="1773238"/>
            <a:ext cx="2605001" cy="3906721"/>
          </a:xfrm>
        </p:spPr>
      </p:pic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  <p:pic>
        <p:nvPicPr>
          <p:cNvPr id="14" name="Immagine 13" descr="Camera.jpg"/>
          <p:cNvPicPr>
            <a:picLocks noChangeAspect="1"/>
          </p:cNvPicPr>
          <p:nvPr/>
        </p:nvPicPr>
        <p:blipFill>
          <a:blip r:embed="rId3"/>
          <a:srcRect t="15504" r="8897" b="15190"/>
          <a:stretch>
            <a:fillRect/>
          </a:stretch>
        </p:blipFill>
        <p:spPr>
          <a:xfrm>
            <a:off x="6805554" y="1635240"/>
            <a:ext cx="1937978" cy="2209244"/>
          </a:xfrm>
          <a:prstGeom prst="ellipse">
            <a:avLst/>
          </a:prstGeom>
          <a:ln w="63500" cap="rnd">
            <a:solidFill>
              <a:schemeClr val="bg1">
                <a:lumMod val="9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6" name="Connettore 1 15"/>
          <p:cNvCxnSpPr/>
          <p:nvPr/>
        </p:nvCxnSpPr>
        <p:spPr>
          <a:xfrm flipH="1">
            <a:off x="6400802" y="2169196"/>
            <a:ext cx="533954" cy="1248122"/>
          </a:xfrm>
          <a:prstGeom prst="line">
            <a:avLst/>
          </a:prstGeom>
          <a:ln w="63500" cmpd="sng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>
            <a:endCxn id="14" idx="4"/>
          </p:cNvCxnSpPr>
          <p:nvPr/>
        </p:nvCxnSpPr>
        <p:spPr>
          <a:xfrm>
            <a:off x="6581010" y="3597529"/>
            <a:ext cx="1193533" cy="246955"/>
          </a:xfrm>
          <a:prstGeom prst="line">
            <a:avLst/>
          </a:prstGeom>
          <a:ln w="635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 descr="Canari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6889" y="5230535"/>
            <a:ext cx="2936759" cy="126956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5" name="Connettore 2 14"/>
          <p:cNvCxnSpPr/>
          <p:nvPr/>
        </p:nvCxnSpPr>
        <p:spPr>
          <a:xfrm flipV="1">
            <a:off x="5633232" y="5806775"/>
            <a:ext cx="614050" cy="313699"/>
          </a:xfrm>
          <a:prstGeom prst="straightConnector1">
            <a:avLst/>
          </a:prstGeom>
          <a:ln w="63500" cmpd="sng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SHOWER IMAGES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03808" y="1788743"/>
            <a:ext cx="4141498" cy="4939095"/>
          </a:xfrm>
        </p:spPr>
        <p:txBody>
          <a:bodyPr>
            <a:normAutofit fontScale="77500" lnSpcReduction="20000"/>
          </a:bodyPr>
          <a:lstStyle/>
          <a:p>
            <a:r>
              <a:rPr lang="it-IT" dirty="0" err="1" smtClean="0"/>
              <a:t>After</a:t>
            </a:r>
            <a:r>
              <a:rPr lang="it-IT" dirty="0" smtClean="0"/>
              <a:t> </a:t>
            </a:r>
            <a:r>
              <a:rPr lang="it-IT" dirty="0" err="1" smtClean="0"/>
              <a:t>charge</a:t>
            </a:r>
            <a:r>
              <a:rPr lang="it-IT" dirty="0" smtClean="0"/>
              <a:t> </a:t>
            </a:r>
            <a:r>
              <a:rPr lang="it-IT" dirty="0" err="1" smtClean="0"/>
              <a:t>calibration</a:t>
            </a:r>
            <a:r>
              <a:rPr lang="it-IT" dirty="0" smtClean="0"/>
              <a:t> and </a:t>
            </a:r>
            <a:r>
              <a:rPr lang="it-IT" dirty="0" err="1" smtClean="0"/>
              <a:t>integration</a:t>
            </a:r>
            <a:r>
              <a:rPr lang="it-IT" dirty="0" smtClean="0"/>
              <a:t> </a:t>
            </a:r>
            <a:r>
              <a:rPr lang="it-IT" dirty="0" smtClean="0">
                <a:latin typeface="Arial"/>
                <a:cs typeface="Arial"/>
              </a:rPr>
              <a:t>→ </a:t>
            </a:r>
            <a:r>
              <a:rPr lang="it-IT" b="1" dirty="0" err="1" smtClean="0"/>
              <a:t>shower</a:t>
            </a:r>
            <a:r>
              <a:rPr lang="it-IT" b="1" dirty="0" smtClean="0"/>
              <a:t> </a:t>
            </a:r>
            <a:r>
              <a:rPr lang="it-IT" b="1" dirty="0" err="1" smtClean="0"/>
              <a:t>image</a:t>
            </a:r>
            <a:endParaRPr lang="it-IT" b="1" dirty="0" smtClean="0"/>
          </a:p>
          <a:p>
            <a:r>
              <a:rPr lang="it-IT" dirty="0" err="1" smtClean="0"/>
              <a:t>Fit</a:t>
            </a:r>
            <a:r>
              <a:rPr lang="it-IT" dirty="0" smtClean="0"/>
              <a:t> </a:t>
            </a:r>
            <a:r>
              <a:rPr lang="it-IT" dirty="0" err="1" smtClean="0"/>
              <a:t>with</a:t>
            </a:r>
            <a:r>
              <a:rPr lang="it-IT" dirty="0" smtClean="0"/>
              <a:t> </a:t>
            </a:r>
            <a:r>
              <a:rPr lang="it-IT" dirty="0" err="1" smtClean="0"/>
              <a:t>an</a:t>
            </a:r>
            <a:r>
              <a:rPr lang="it-IT" dirty="0" smtClean="0"/>
              <a:t> </a:t>
            </a:r>
            <a:r>
              <a:rPr lang="it-IT" dirty="0" err="1" smtClean="0"/>
              <a:t>ellipse</a:t>
            </a:r>
            <a:r>
              <a:rPr lang="it-IT" dirty="0" smtClean="0"/>
              <a:t> and </a:t>
            </a:r>
            <a:r>
              <a:rPr lang="it-IT" dirty="0" err="1" smtClean="0"/>
              <a:t>get</a:t>
            </a:r>
            <a:r>
              <a:rPr lang="it-IT" dirty="0" smtClean="0"/>
              <a:t> the </a:t>
            </a:r>
            <a:r>
              <a:rPr lang="it-IT" dirty="0" err="1" smtClean="0"/>
              <a:t>Hillas</a:t>
            </a:r>
            <a:r>
              <a:rPr lang="it-IT" dirty="0" smtClean="0"/>
              <a:t> </a:t>
            </a:r>
            <a:r>
              <a:rPr lang="it-IT" dirty="0" err="1" smtClean="0"/>
              <a:t>parameters</a:t>
            </a:r>
            <a:r>
              <a:rPr lang="it-IT" dirty="0" smtClean="0"/>
              <a:t>:</a:t>
            </a:r>
          </a:p>
          <a:p>
            <a:pPr lvl="1"/>
            <a:r>
              <a:rPr lang="it-IT" i="1" dirty="0" err="1" smtClean="0"/>
              <a:t>Length</a:t>
            </a:r>
            <a:r>
              <a:rPr lang="it-IT" dirty="0" smtClean="0"/>
              <a:t> and </a:t>
            </a:r>
            <a:r>
              <a:rPr lang="it-IT" i="1" dirty="0" err="1" smtClean="0"/>
              <a:t>width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the </a:t>
            </a:r>
            <a:r>
              <a:rPr lang="it-IT" dirty="0" err="1" smtClean="0"/>
              <a:t>shower</a:t>
            </a:r>
            <a:endParaRPr lang="it-IT" dirty="0" smtClean="0"/>
          </a:p>
          <a:p>
            <a:pPr lvl="1"/>
            <a:r>
              <a:rPr lang="it-IT" dirty="0" err="1" smtClean="0"/>
              <a:t>Charge</a:t>
            </a:r>
            <a:r>
              <a:rPr lang="it-IT" dirty="0" smtClean="0"/>
              <a:t> </a:t>
            </a:r>
            <a:r>
              <a:rPr lang="it-IT" dirty="0" err="1" smtClean="0"/>
              <a:t>content</a:t>
            </a:r>
            <a:r>
              <a:rPr lang="it-IT" dirty="0" smtClean="0"/>
              <a:t> (</a:t>
            </a:r>
            <a:r>
              <a:rPr lang="it-IT" i="1" dirty="0" err="1" smtClean="0"/>
              <a:t>size</a:t>
            </a:r>
            <a:r>
              <a:rPr lang="it-IT" dirty="0" smtClean="0"/>
              <a:t>)</a:t>
            </a:r>
          </a:p>
          <a:p>
            <a:pPr lvl="1"/>
            <a:r>
              <a:rPr lang="it-IT" i="1" dirty="0" err="1" smtClean="0"/>
              <a:t>Time</a:t>
            </a:r>
            <a:r>
              <a:rPr lang="it-IT" i="1" dirty="0" smtClean="0"/>
              <a:t> </a:t>
            </a:r>
            <a:r>
              <a:rPr lang="it-IT" i="1" dirty="0" err="1" smtClean="0"/>
              <a:t>gradient</a:t>
            </a:r>
            <a:endParaRPr lang="it-IT" i="1" dirty="0" smtClean="0"/>
          </a:p>
          <a:p>
            <a:r>
              <a:rPr lang="it-IT" dirty="0" err="1" smtClean="0"/>
              <a:t>Two</a:t>
            </a:r>
            <a:r>
              <a:rPr lang="it-IT" dirty="0" smtClean="0"/>
              <a:t> </a:t>
            </a:r>
            <a:r>
              <a:rPr lang="it-IT" dirty="0" err="1" smtClean="0"/>
              <a:t>telescopes</a:t>
            </a:r>
            <a:r>
              <a:rPr lang="it-IT" dirty="0" smtClean="0"/>
              <a:t>  </a:t>
            </a:r>
            <a:r>
              <a:rPr lang="it-IT" dirty="0" smtClean="0">
                <a:latin typeface="Arial"/>
                <a:cs typeface="Arial"/>
              </a:rPr>
              <a:t>→ </a:t>
            </a:r>
            <a:r>
              <a:rPr lang="it-IT" b="1" dirty="0" smtClean="0"/>
              <a:t>stereo </a:t>
            </a:r>
            <a:r>
              <a:rPr lang="it-IT" b="1" dirty="0" err="1" smtClean="0"/>
              <a:t>reconstruction</a:t>
            </a:r>
            <a:r>
              <a:rPr lang="it-IT" dirty="0" smtClean="0"/>
              <a:t>:</a:t>
            </a:r>
          </a:p>
          <a:p>
            <a:pPr lvl="1"/>
            <a:r>
              <a:rPr lang="it-IT" i="1" dirty="0" smtClean="0"/>
              <a:t>Direction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primary</a:t>
            </a:r>
            <a:r>
              <a:rPr lang="it-IT" dirty="0" smtClean="0"/>
              <a:t> </a:t>
            </a:r>
            <a:r>
              <a:rPr lang="it-IT" dirty="0" err="1" smtClean="0"/>
              <a:t>particle</a:t>
            </a:r>
            <a:endParaRPr lang="it-IT" dirty="0" smtClean="0"/>
          </a:p>
          <a:p>
            <a:pPr lvl="1"/>
            <a:r>
              <a:rPr lang="it-IT" i="1" dirty="0" smtClean="0"/>
              <a:t>Impact </a:t>
            </a:r>
            <a:r>
              <a:rPr lang="it-IT" i="1" dirty="0" err="1" smtClean="0"/>
              <a:t>parameter</a:t>
            </a:r>
            <a:endParaRPr lang="it-IT" i="1" dirty="0" smtClean="0"/>
          </a:p>
          <a:p>
            <a:r>
              <a:rPr lang="it-IT" dirty="0" err="1" smtClean="0"/>
              <a:t>Parameters</a:t>
            </a:r>
            <a:r>
              <a:rPr lang="it-IT" dirty="0" smtClean="0"/>
              <a:t>  </a:t>
            </a:r>
            <a:r>
              <a:rPr lang="it-IT" dirty="0" smtClean="0">
                <a:latin typeface="Arial"/>
                <a:cs typeface="Arial"/>
              </a:rPr>
              <a:t>→ </a:t>
            </a:r>
            <a:r>
              <a:rPr lang="it-IT" b="1" dirty="0" err="1" smtClean="0"/>
              <a:t>physical</a:t>
            </a:r>
            <a:r>
              <a:rPr lang="it-IT" b="1" dirty="0" smtClean="0"/>
              <a:t> </a:t>
            </a:r>
            <a:r>
              <a:rPr lang="it-IT" b="1" dirty="0" err="1" smtClean="0"/>
              <a:t>quantities</a:t>
            </a:r>
            <a:r>
              <a:rPr lang="it-IT" dirty="0" smtClean="0"/>
              <a:t>:</a:t>
            </a:r>
          </a:p>
          <a:p>
            <a:pPr lvl="1"/>
            <a:r>
              <a:rPr lang="it-IT" u="sng" dirty="0" err="1" smtClean="0"/>
              <a:t>Primary</a:t>
            </a:r>
            <a:r>
              <a:rPr lang="it-IT" u="sng" dirty="0" smtClean="0"/>
              <a:t> </a:t>
            </a:r>
            <a:r>
              <a:rPr lang="it-IT" u="sng" dirty="0" err="1" smtClean="0"/>
              <a:t>species</a:t>
            </a:r>
            <a:r>
              <a:rPr lang="it-IT" dirty="0" smtClean="0"/>
              <a:t> (</a:t>
            </a:r>
            <a:r>
              <a:rPr lang="el-GR" dirty="0" smtClean="0"/>
              <a:t>γ</a:t>
            </a:r>
            <a:r>
              <a:rPr lang="it-IT" dirty="0" smtClean="0"/>
              <a:t> / h)</a:t>
            </a:r>
          </a:p>
          <a:p>
            <a:pPr lvl="1"/>
            <a:r>
              <a:rPr lang="it-IT" u="sng" dirty="0" smtClean="0"/>
              <a:t>Energy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particle</a:t>
            </a:r>
            <a:endParaRPr lang="it-IT" dirty="0"/>
          </a:p>
        </p:txBody>
      </p:sp>
      <p:pic>
        <p:nvPicPr>
          <p:cNvPr id="8" name="Segnaposto contenuto 7" descr="IACT1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r="3037"/>
          <a:stretch>
            <a:fillRect/>
          </a:stretch>
        </p:blipFill>
        <p:spPr>
          <a:xfrm>
            <a:off x="4443999" y="2380302"/>
            <a:ext cx="4579861" cy="3306331"/>
          </a:xfrm>
        </p:spPr>
      </p:pic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4044719" y="5841087"/>
            <a:ext cx="3976722" cy="52322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b="1" dirty="0" err="1" smtClean="0">
                <a:solidFill>
                  <a:srgbClr val="FF0000"/>
                </a:solidFill>
              </a:rPr>
              <a:t>See</a:t>
            </a:r>
            <a:r>
              <a:rPr lang="it-IT" sz="1400" b="1" dirty="0" smtClean="0">
                <a:solidFill>
                  <a:srgbClr val="FF0000"/>
                </a:solidFill>
              </a:rPr>
              <a:t> </a:t>
            </a:r>
            <a:r>
              <a:rPr lang="it-IT" sz="1400" b="1" dirty="0" err="1" smtClean="0">
                <a:solidFill>
                  <a:srgbClr val="FF0000"/>
                </a:solidFill>
              </a:rPr>
              <a:t>also</a:t>
            </a:r>
            <a:r>
              <a:rPr lang="it-IT" sz="1400" b="1" dirty="0" smtClean="0">
                <a:solidFill>
                  <a:srgbClr val="FF0000"/>
                </a:solidFill>
              </a:rPr>
              <a:t> </a:t>
            </a:r>
            <a:r>
              <a:rPr lang="it-IT" sz="1400" b="1" dirty="0" err="1" smtClean="0">
                <a:solidFill>
                  <a:srgbClr val="FF0000"/>
                </a:solidFill>
              </a:rPr>
              <a:t>Kazuma</a:t>
            </a:r>
            <a:r>
              <a:rPr lang="it-IT" sz="1400" b="1" dirty="0" smtClean="0">
                <a:solidFill>
                  <a:srgbClr val="FF0000"/>
                </a:solidFill>
              </a:rPr>
              <a:t>’s talk on </a:t>
            </a:r>
            <a:r>
              <a:rPr lang="it-IT" sz="1400" b="1" dirty="0" err="1" smtClean="0">
                <a:solidFill>
                  <a:srgbClr val="FF0000"/>
                </a:solidFill>
              </a:rPr>
              <a:t>Machine</a:t>
            </a:r>
            <a:r>
              <a:rPr lang="it-IT" sz="1400" b="1" dirty="0" smtClean="0">
                <a:solidFill>
                  <a:srgbClr val="FF0000"/>
                </a:solidFill>
              </a:rPr>
              <a:t> </a:t>
            </a:r>
            <a:r>
              <a:rPr lang="it-IT" sz="1400" b="1" dirty="0" err="1" smtClean="0">
                <a:solidFill>
                  <a:srgbClr val="FF0000"/>
                </a:solidFill>
              </a:rPr>
              <a:t>Learning</a:t>
            </a:r>
            <a:r>
              <a:rPr lang="it-IT" sz="1400" b="1" dirty="0" smtClean="0">
                <a:solidFill>
                  <a:srgbClr val="FF0000"/>
                </a:solidFill>
              </a:rPr>
              <a:t> and</a:t>
            </a:r>
            <a:br>
              <a:rPr lang="it-IT" sz="1400" b="1" dirty="0" smtClean="0">
                <a:solidFill>
                  <a:srgbClr val="FF0000"/>
                </a:solidFill>
              </a:rPr>
            </a:br>
            <a:r>
              <a:rPr lang="it-IT" sz="1400" b="1" dirty="0" err="1" smtClean="0">
                <a:solidFill>
                  <a:srgbClr val="FF0000"/>
                </a:solidFill>
              </a:rPr>
              <a:t>energy</a:t>
            </a:r>
            <a:r>
              <a:rPr lang="it-IT" sz="1400" b="1" dirty="0" smtClean="0">
                <a:solidFill>
                  <a:srgbClr val="FF0000"/>
                </a:solidFill>
              </a:rPr>
              <a:t> </a:t>
            </a:r>
            <a:r>
              <a:rPr lang="it-IT" sz="1400" b="1" dirty="0" err="1" smtClean="0">
                <a:solidFill>
                  <a:srgbClr val="FF0000"/>
                </a:solidFill>
              </a:rPr>
              <a:t>reconstruction</a:t>
            </a:r>
            <a:r>
              <a:rPr lang="it-IT" sz="1400" b="1" dirty="0" smtClean="0">
                <a:solidFill>
                  <a:srgbClr val="FF0000"/>
                </a:solidFill>
              </a:rPr>
              <a:t>!</a:t>
            </a:r>
            <a:endParaRPr lang="it-IT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GAMMA </a:t>
            </a:r>
            <a:r>
              <a:rPr lang="it-IT" u="sng" dirty="0" smtClean="0"/>
              <a:t>MC</a:t>
            </a:r>
            <a:r>
              <a:rPr lang="it-IT" dirty="0" smtClean="0"/>
              <a:t> SHOWER</a:t>
            </a:r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  <p:pic>
        <p:nvPicPr>
          <p:cNvPr id="15" name="MC_gamma2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13933" y="1609066"/>
            <a:ext cx="8065326" cy="486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HADRONIC SHOWER</a:t>
            </a:r>
            <a:endParaRPr lang="it-IT" dirty="0"/>
          </a:p>
        </p:txBody>
      </p:sp>
      <p:pic>
        <p:nvPicPr>
          <p:cNvPr id="17" name="DATA_smile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7327" y="1605787"/>
            <a:ext cx="8002667" cy="4868428"/>
          </a:xfrm>
          <a:prstGeom prst="rect">
            <a:avLst/>
          </a:prstGeom>
        </p:spPr>
      </p:pic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  <p:sp>
        <p:nvSpPr>
          <p:cNvPr id="12" name="Figura a mano libera 11"/>
          <p:cNvSpPr/>
          <p:nvPr/>
        </p:nvSpPr>
        <p:spPr>
          <a:xfrm>
            <a:off x="513933" y="427165"/>
            <a:ext cx="2849991" cy="607375"/>
          </a:xfrm>
          <a:custGeom>
            <a:avLst/>
            <a:gdLst>
              <a:gd name="connsiteX0" fmla="*/ 0 w 2849991"/>
              <a:gd name="connsiteY0" fmla="*/ 607375 h 607375"/>
              <a:gd name="connsiteX1" fmla="*/ 1468379 w 2849991"/>
              <a:gd name="connsiteY1" fmla="*/ 340397 h 607375"/>
              <a:gd name="connsiteX2" fmla="*/ 2849991 w 2849991"/>
              <a:gd name="connsiteY2" fmla="*/ 0 h 60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49991" h="607375">
                <a:moveTo>
                  <a:pt x="0" y="607375"/>
                </a:moveTo>
                <a:cubicBezTo>
                  <a:pt x="496690" y="524500"/>
                  <a:pt x="993381" y="441626"/>
                  <a:pt x="1468379" y="340397"/>
                </a:cubicBezTo>
                <a:cubicBezTo>
                  <a:pt x="1943377" y="239168"/>
                  <a:pt x="2396684" y="119584"/>
                  <a:pt x="2849991" y="0"/>
                </a:cubicBezTo>
              </a:path>
            </a:pathLst>
          </a:cu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igura a mano libera 12"/>
          <p:cNvSpPr/>
          <p:nvPr/>
        </p:nvSpPr>
        <p:spPr>
          <a:xfrm>
            <a:off x="540631" y="487235"/>
            <a:ext cx="2856665" cy="533956"/>
          </a:xfrm>
          <a:custGeom>
            <a:avLst/>
            <a:gdLst>
              <a:gd name="connsiteX0" fmla="*/ 0 w 2856665"/>
              <a:gd name="connsiteY0" fmla="*/ 0 h 533956"/>
              <a:gd name="connsiteX1" fmla="*/ 1374937 w 2856665"/>
              <a:gd name="connsiteY1" fmla="*/ 173536 h 533956"/>
              <a:gd name="connsiteX2" fmla="*/ 2856665 w 2856665"/>
              <a:gd name="connsiteY2" fmla="*/ 533956 h 533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6665" h="533956">
                <a:moveTo>
                  <a:pt x="0" y="0"/>
                </a:moveTo>
                <a:cubicBezTo>
                  <a:pt x="449413" y="42271"/>
                  <a:pt x="898826" y="84543"/>
                  <a:pt x="1374937" y="173536"/>
                </a:cubicBezTo>
                <a:cubicBezTo>
                  <a:pt x="1851048" y="262529"/>
                  <a:pt x="2353856" y="398242"/>
                  <a:pt x="2856665" y="533956"/>
                </a:cubicBezTo>
              </a:path>
            </a:pathLst>
          </a:cu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1168163" y="0"/>
            <a:ext cx="1723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rgbClr val="C00000"/>
                </a:solidFill>
                <a:latin typeface="Forte" pitchFamily="66" charset="0"/>
              </a:rPr>
              <a:t>HAPPY</a:t>
            </a:r>
            <a:endParaRPr lang="it-IT" sz="3600" b="1" dirty="0">
              <a:solidFill>
                <a:srgbClr val="C00000"/>
              </a:solidFill>
              <a:latin typeface="Forte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MAGIC SENSITIVITY</a:t>
            </a:r>
            <a:endParaRPr lang="it-IT" dirty="0"/>
          </a:p>
        </p:txBody>
      </p:sp>
      <p:sp>
        <p:nvSpPr>
          <p:cNvPr id="8" name="Segnaposto contenuto 7"/>
          <p:cNvSpPr>
            <a:spLocks noGrp="1"/>
          </p:cNvSpPr>
          <p:nvPr>
            <p:ph sz="half" idx="1"/>
          </p:nvPr>
        </p:nvSpPr>
        <p:spPr>
          <a:xfrm>
            <a:off x="457200" y="5206074"/>
            <a:ext cx="8152844" cy="1191678"/>
          </a:xfrm>
        </p:spPr>
        <p:txBody>
          <a:bodyPr>
            <a:noAutofit/>
          </a:bodyPr>
          <a:lstStyle/>
          <a:p>
            <a:r>
              <a:rPr lang="it-IT" sz="2400" dirty="0" smtClean="0"/>
              <a:t>MAGIC </a:t>
            </a:r>
            <a:r>
              <a:rPr lang="it-IT" sz="2400" dirty="0" err="1" smtClean="0"/>
              <a:t>peak</a:t>
            </a:r>
            <a:r>
              <a:rPr lang="it-IT" sz="2400" dirty="0" smtClean="0"/>
              <a:t> </a:t>
            </a:r>
            <a:r>
              <a:rPr lang="it-IT" sz="2400" dirty="0" err="1" smtClean="0"/>
              <a:t>sensitivity</a:t>
            </a:r>
            <a:r>
              <a:rPr lang="it-IT" sz="2400" dirty="0" smtClean="0"/>
              <a:t>: 200 </a:t>
            </a:r>
            <a:r>
              <a:rPr lang="it-IT" sz="2400" dirty="0" err="1" smtClean="0"/>
              <a:t>GeV</a:t>
            </a:r>
            <a:r>
              <a:rPr lang="it-IT" sz="2400" dirty="0" smtClean="0"/>
              <a:t>  –  2 </a:t>
            </a:r>
            <a:r>
              <a:rPr lang="it-IT" sz="2400" dirty="0" err="1" smtClean="0"/>
              <a:t>TeV</a:t>
            </a:r>
            <a:endParaRPr lang="it-IT" sz="2400" dirty="0" smtClean="0"/>
          </a:p>
          <a:p>
            <a:r>
              <a:rPr lang="it-IT" sz="2400" dirty="0" err="1" smtClean="0"/>
              <a:t>But</a:t>
            </a:r>
            <a:r>
              <a:rPr lang="it-IT" sz="2400" dirty="0" smtClean="0"/>
              <a:t> pulsar </a:t>
            </a:r>
            <a:r>
              <a:rPr lang="it-IT" sz="2400" dirty="0" err="1" smtClean="0"/>
              <a:t>emission</a:t>
            </a:r>
            <a:r>
              <a:rPr lang="it-IT" sz="2400" dirty="0" smtClean="0"/>
              <a:t> </a:t>
            </a:r>
            <a:r>
              <a:rPr lang="it-IT" sz="2400" dirty="0" err="1" smtClean="0"/>
              <a:t>is</a:t>
            </a:r>
            <a:r>
              <a:rPr lang="it-IT" sz="2400" dirty="0" smtClean="0"/>
              <a:t> </a:t>
            </a:r>
            <a:r>
              <a:rPr lang="it-IT" sz="2400" dirty="0" err="1" smtClean="0"/>
              <a:t>much</a:t>
            </a:r>
            <a:r>
              <a:rPr lang="it-IT" sz="2400" dirty="0" smtClean="0"/>
              <a:t> </a:t>
            </a:r>
            <a:r>
              <a:rPr lang="it-IT" sz="2400" dirty="0" err="1" smtClean="0"/>
              <a:t>softer</a:t>
            </a:r>
            <a:r>
              <a:rPr lang="it-IT" sz="2400" dirty="0" smtClean="0"/>
              <a:t>!</a:t>
            </a:r>
          </a:p>
          <a:p>
            <a:r>
              <a:rPr lang="it-IT" sz="2400" dirty="0" err="1" smtClean="0"/>
              <a:t>Need</a:t>
            </a:r>
            <a:r>
              <a:rPr lang="it-IT" sz="2400" dirty="0" smtClean="0"/>
              <a:t> </a:t>
            </a:r>
            <a:r>
              <a:rPr lang="it-IT" sz="2400" dirty="0" err="1" smtClean="0"/>
              <a:t>to</a:t>
            </a:r>
            <a:r>
              <a:rPr lang="it-IT" sz="2400" dirty="0" smtClean="0"/>
              <a:t> </a:t>
            </a:r>
            <a:r>
              <a:rPr lang="it-IT" sz="2400" dirty="0" err="1" smtClean="0"/>
              <a:t>improve</a:t>
            </a:r>
            <a:r>
              <a:rPr lang="it-IT" sz="2400" dirty="0" smtClean="0"/>
              <a:t> </a:t>
            </a:r>
            <a:r>
              <a:rPr lang="it-IT" sz="2400" dirty="0" err="1" smtClean="0"/>
              <a:t>sensitivity</a:t>
            </a:r>
            <a:r>
              <a:rPr lang="it-IT" sz="2400" dirty="0" smtClean="0"/>
              <a:t> at </a:t>
            </a:r>
            <a:r>
              <a:rPr lang="it-IT" sz="2400" dirty="0" err="1" smtClean="0"/>
              <a:t>lower</a:t>
            </a:r>
            <a:r>
              <a:rPr lang="it-IT" sz="2400" dirty="0" smtClean="0"/>
              <a:t> </a:t>
            </a:r>
            <a:r>
              <a:rPr lang="it-IT" sz="2400" dirty="0" err="1" smtClean="0"/>
              <a:t>energies…</a:t>
            </a:r>
            <a:endParaRPr lang="it-IT" sz="2400" dirty="0"/>
          </a:p>
        </p:txBody>
      </p:sp>
      <p:pic>
        <p:nvPicPr>
          <p:cNvPr id="10" name="Segnaposto contenuto 9" descr="1409.5594.pdf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95568" y="1710691"/>
            <a:ext cx="4849765" cy="3497193"/>
          </a:xfrm>
        </p:spPr>
      </p:pic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  <p:pic>
        <p:nvPicPr>
          <p:cNvPr id="11" name="Segnaposto contenuto 18" descr="fermimagic.png"/>
          <p:cNvPicPr>
            <a:picLocks noChangeAspect="1"/>
          </p:cNvPicPr>
          <p:nvPr/>
        </p:nvPicPr>
        <p:blipFill>
          <a:blip r:embed="rId3"/>
          <a:srcRect l="2536" t="5834" r="8204" b="3127"/>
          <a:stretch>
            <a:fillRect/>
          </a:stretch>
        </p:blipFill>
        <p:spPr>
          <a:xfrm>
            <a:off x="5820116" y="2226074"/>
            <a:ext cx="2883351" cy="195783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FUTURE PERSPECTIVES</a:t>
            </a:r>
            <a:endParaRPr lang="it-IT" dirty="0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latin typeface="Aharoni" pitchFamily="2" charset="-79"/>
                <a:cs typeface="Aharoni" pitchFamily="2" charset="-79"/>
              </a:rPr>
              <a:t>OUTLINE</a:t>
            </a:r>
            <a:endParaRPr lang="it-IT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b="1" dirty="0" err="1" smtClean="0"/>
              <a:t>Pulsars</a:t>
            </a:r>
            <a:endParaRPr lang="it-IT" b="1" dirty="0" smtClean="0"/>
          </a:p>
          <a:p>
            <a:pPr lvl="1"/>
            <a:r>
              <a:rPr lang="it-IT" dirty="0" err="1" smtClean="0"/>
              <a:t>Neutron</a:t>
            </a:r>
            <a:r>
              <a:rPr lang="it-IT" dirty="0" smtClean="0"/>
              <a:t> </a:t>
            </a:r>
            <a:r>
              <a:rPr lang="it-IT" dirty="0" err="1" smtClean="0"/>
              <a:t>Stars</a:t>
            </a:r>
            <a:r>
              <a:rPr lang="it-IT" dirty="0" smtClean="0"/>
              <a:t> and </a:t>
            </a:r>
            <a:r>
              <a:rPr lang="it-IT" dirty="0" err="1" smtClean="0"/>
              <a:t>emission</a:t>
            </a:r>
            <a:r>
              <a:rPr lang="it-IT" dirty="0" smtClean="0"/>
              <a:t> </a:t>
            </a:r>
            <a:r>
              <a:rPr lang="it-IT" dirty="0" err="1" smtClean="0"/>
              <a:t>models</a:t>
            </a:r>
            <a:endParaRPr lang="it-IT" dirty="0" smtClean="0"/>
          </a:p>
          <a:p>
            <a:pPr lvl="1"/>
            <a:r>
              <a:rPr lang="it-IT" dirty="0" smtClean="0"/>
              <a:t>The </a:t>
            </a:r>
            <a:r>
              <a:rPr lang="it-IT" dirty="0" err="1" smtClean="0"/>
              <a:t>Crab</a:t>
            </a:r>
            <a:r>
              <a:rPr lang="it-IT" dirty="0" smtClean="0"/>
              <a:t> pulsar</a:t>
            </a:r>
          </a:p>
          <a:p>
            <a:r>
              <a:rPr lang="it-IT" b="1" dirty="0" err="1" smtClean="0"/>
              <a:t>Magic</a:t>
            </a:r>
            <a:endParaRPr lang="it-IT" b="1" dirty="0" smtClean="0"/>
          </a:p>
          <a:p>
            <a:pPr lvl="1"/>
            <a:r>
              <a:rPr lang="it-IT" dirty="0" err="1" smtClean="0"/>
              <a:t>Imaging</a:t>
            </a:r>
            <a:r>
              <a:rPr lang="it-IT" dirty="0" smtClean="0"/>
              <a:t> </a:t>
            </a:r>
            <a:r>
              <a:rPr lang="it-IT" dirty="0" err="1" smtClean="0"/>
              <a:t>Atmospheric</a:t>
            </a:r>
            <a:r>
              <a:rPr lang="it-IT" dirty="0" smtClean="0"/>
              <a:t> </a:t>
            </a:r>
            <a:r>
              <a:rPr lang="it-IT" dirty="0" err="1" smtClean="0"/>
              <a:t>Cherenkov</a:t>
            </a:r>
            <a:r>
              <a:rPr lang="it-IT" dirty="0" smtClean="0"/>
              <a:t> </a:t>
            </a:r>
            <a:r>
              <a:rPr lang="it-IT" dirty="0" err="1" smtClean="0"/>
              <a:t>Telescopes</a:t>
            </a:r>
            <a:endParaRPr lang="it-IT" dirty="0" smtClean="0"/>
          </a:p>
          <a:p>
            <a:pPr lvl="1"/>
            <a:r>
              <a:rPr lang="it-IT" dirty="0" err="1" smtClean="0"/>
              <a:t>Main</a:t>
            </a:r>
            <a:r>
              <a:rPr lang="it-IT" dirty="0" smtClean="0"/>
              <a:t> </a:t>
            </a:r>
            <a:r>
              <a:rPr lang="it-IT" dirty="0" err="1" smtClean="0"/>
              <a:t>components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MAGIC</a:t>
            </a:r>
          </a:p>
          <a:p>
            <a:pPr lvl="1"/>
            <a:r>
              <a:rPr lang="it-IT" dirty="0" smtClean="0"/>
              <a:t>Some </a:t>
            </a:r>
            <a:r>
              <a:rPr lang="it-IT" dirty="0" err="1" smtClean="0"/>
              <a:t>examples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atmospheric</a:t>
            </a:r>
            <a:r>
              <a:rPr lang="it-IT" dirty="0" smtClean="0"/>
              <a:t> </a:t>
            </a:r>
            <a:r>
              <a:rPr lang="it-IT" dirty="0" err="1" smtClean="0"/>
              <a:t>showers</a:t>
            </a:r>
            <a:endParaRPr lang="it-IT" dirty="0" smtClean="0"/>
          </a:p>
          <a:p>
            <a:r>
              <a:rPr lang="it-IT" b="1" dirty="0" smtClean="0"/>
              <a:t>The Sum-Trigger</a:t>
            </a:r>
          </a:p>
          <a:p>
            <a:pPr lvl="1"/>
            <a:r>
              <a:rPr lang="it-IT" dirty="0" err="1" smtClean="0"/>
              <a:t>Preliminary</a:t>
            </a:r>
            <a:r>
              <a:rPr lang="it-IT" dirty="0" smtClean="0"/>
              <a:t> </a:t>
            </a:r>
            <a:r>
              <a:rPr lang="it-IT" dirty="0" err="1" smtClean="0"/>
              <a:t>results</a:t>
            </a:r>
            <a:endParaRPr lang="it-IT" dirty="0" smtClean="0"/>
          </a:p>
          <a:p>
            <a:pPr lvl="1"/>
            <a:r>
              <a:rPr lang="it-IT" dirty="0" smtClean="0"/>
              <a:t>Future </a:t>
            </a:r>
            <a:r>
              <a:rPr lang="it-IT" dirty="0" err="1" smtClean="0"/>
              <a:t>perspectives</a:t>
            </a:r>
            <a:endParaRPr lang="it-IT" dirty="0" smtClean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THE SUM-TRIGGER</a:t>
            </a:r>
            <a:endParaRPr lang="it-IT" dirty="0"/>
          </a:p>
        </p:txBody>
      </p:sp>
      <p:sp>
        <p:nvSpPr>
          <p:cNvPr id="7" name="Segnaposto contenuto 6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141498" cy="4623816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it-IT" sz="3400" b="1" dirty="0" err="1" smtClean="0"/>
              <a:t>Tuning</a:t>
            </a:r>
            <a:r>
              <a:rPr lang="it-IT" sz="3400" b="1" dirty="0" smtClean="0"/>
              <a:t> MAGIC </a:t>
            </a:r>
            <a:r>
              <a:rPr lang="it-IT" sz="3400" b="1" dirty="0" err="1" smtClean="0"/>
              <a:t>for</a:t>
            </a:r>
            <a:r>
              <a:rPr lang="it-IT" sz="3400" b="1" dirty="0" smtClean="0"/>
              <a:t> </a:t>
            </a:r>
            <a:r>
              <a:rPr lang="it-IT" sz="3400" b="1" dirty="0" err="1" smtClean="0"/>
              <a:t>Pulsars</a:t>
            </a:r>
            <a:r>
              <a:rPr lang="it-IT" sz="3400" b="1" dirty="0" smtClean="0"/>
              <a:t/>
            </a:r>
            <a:br>
              <a:rPr lang="it-IT" sz="3400" b="1" dirty="0" smtClean="0"/>
            </a:br>
            <a:r>
              <a:rPr lang="it-IT" sz="1700" b="1" dirty="0" smtClean="0"/>
              <a:t> </a:t>
            </a:r>
          </a:p>
          <a:p>
            <a:r>
              <a:rPr lang="it-IT" dirty="0" err="1" smtClean="0"/>
              <a:t>Pulsars</a:t>
            </a:r>
            <a:r>
              <a:rPr lang="it-IT" dirty="0" smtClean="0"/>
              <a:t> </a:t>
            </a:r>
            <a:r>
              <a:rPr lang="it-IT" dirty="0" err="1" smtClean="0"/>
              <a:t>have</a:t>
            </a:r>
            <a:r>
              <a:rPr lang="it-IT" dirty="0" smtClean="0"/>
              <a:t> soft </a:t>
            </a:r>
            <a:r>
              <a:rPr lang="it-IT" dirty="0" err="1" smtClean="0"/>
              <a:t>spectra</a:t>
            </a:r>
            <a:r>
              <a:rPr lang="it-IT" dirty="0" smtClean="0"/>
              <a:t>:</a:t>
            </a:r>
          </a:p>
          <a:p>
            <a:pPr lvl="1"/>
            <a:r>
              <a:rPr lang="it-IT" dirty="0" err="1" smtClean="0"/>
              <a:t>Faint</a:t>
            </a:r>
            <a:r>
              <a:rPr lang="it-IT" dirty="0" smtClean="0"/>
              <a:t> </a:t>
            </a:r>
            <a:r>
              <a:rPr lang="it-IT" dirty="0" err="1" smtClean="0"/>
              <a:t>shower</a:t>
            </a:r>
            <a:r>
              <a:rPr lang="it-IT" dirty="0" smtClean="0"/>
              <a:t> </a:t>
            </a:r>
            <a:r>
              <a:rPr lang="it-IT" dirty="0" err="1" smtClean="0"/>
              <a:t>images</a:t>
            </a:r>
            <a:endParaRPr lang="it-IT" dirty="0" smtClean="0"/>
          </a:p>
          <a:p>
            <a:pPr lvl="1"/>
            <a:r>
              <a:rPr lang="it-IT" dirty="0" smtClean="0"/>
              <a:t>Low S/N </a:t>
            </a:r>
            <a:r>
              <a:rPr lang="it-IT" dirty="0" err="1" smtClean="0"/>
              <a:t>ratio</a:t>
            </a:r>
            <a:r>
              <a:rPr lang="it-IT" dirty="0" smtClean="0"/>
              <a:t> (night </a:t>
            </a:r>
            <a:r>
              <a:rPr lang="it-IT" dirty="0" err="1" smtClean="0"/>
              <a:t>sky</a:t>
            </a:r>
            <a:r>
              <a:rPr lang="it-IT" dirty="0" smtClean="0"/>
              <a:t> background)</a:t>
            </a:r>
          </a:p>
          <a:p>
            <a:r>
              <a:rPr lang="it-IT" dirty="0" err="1" smtClean="0"/>
              <a:t>Dedicated</a:t>
            </a:r>
            <a:r>
              <a:rPr lang="it-IT" dirty="0" smtClean="0"/>
              <a:t> trigger </a:t>
            </a:r>
            <a:r>
              <a:rPr lang="it-IT" dirty="0" err="1" smtClean="0"/>
              <a:t>for</a:t>
            </a:r>
            <a:r>
              <a:rPr lang="it-IT" dirty="0" smtClean="0"/>
              <a:t> </a:t>
            </a:r>
            <a:r>
              <a:rPr lang="it-IT" dirty="0" err="1" smtClean="0"/>
              <a:t>lower</a:t>
            </a:r>
            <a:r>
              <a:rPr lang="it-IT" dirty="0" smtClean="0"/>
              <a:t> </a:t>
            </a:r>
            <a:r>
              <a:rPr lang="it-IT" dirty="0" err="1" smtClean="0"/>
              <a:t>energy</a:t>
            </a:r>
            <a:r>
              <a:rPr lang="it-IT" dirty="0" smtClean="0"/>
              <a:t> </a:t>
            </a:r>
            <a:r>
              <a:rPr lang="it-IT" dirty="0" err="1" smtClean="0"/>
              <a:t>showers</a:t>
            </a:r>
            <a:r>
              <a:rPr lang="it-IT" dirty="0" smtClean="0"/>
              <a:t>:</a:t>
            </a:r>
          </a:p>
          <a:p>
            <a:pPr lvl="1"/>
            <a:r>
              <a:rPr lang="it-IT" dirty="0" err="1" smtClean="0"/>
              <a:t>Analog</a:t>
            </a:r>
            <a:r>
              <a:rPr lang="it-IT" dirty="0" smtClean="0"/>
              <a:t> </a:t>
            </a:r>
            <a:r>
              <a:rPr lang="it-IT" dirty="0" err="1" smtClean="0"/>
              <a:t>stacking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PMT </a:t>
            </a:r>
            <a:r>
              <a:rPr lang="it-IT" dirty="0" err="1" smtClean="0"/>
              <a:t>signals</a:t>
            </a:r>
            <a:endParaRPr lang="it-IT" dirty="0" smtClean="0"/>
          </a:p>
          <a:p>
            <a:pPr lvl="1"/>
            <a:r>
              <a:rPr lang="it-IT" dirty="0" err="1" smtClean="0"/>
              <a:t>Discriminator</a:t>
            </a:r>
            <a:r>
              <a:rPr lang="it-IT" dirty="0" smtClean="0"/>
              <a:t> </a:t>
            </a:r>
            <a:r>
              <a:rPr lang="it-IT" dirty="0" err="1" smtClean="0"/>
              <a:t>threshold</a:t>
            </a:r>
            <a:r>
              <a:rPr lang="it-IT" dirty="0" smtClean="0"/>
              <a:t> on the </a:t>
            </a:r>
            <a:r>
              <a:rPr lang="it-IT" dirty="0" err="1" smtClean="0"/>
              <a:t>summed</a:t>
            </a:r>
            <a:r>
              <a:rPr lang="it-IT" dirty="0" smtClean="0"/>
              <a:t> </a:t>
            </a:r>
            <a:r>
              <a:rPr lang="it-IT" dirty="0" err="1" smtClean="0"/>
              <a:t>signal</a:t>
            </a:r>
            <a:endParaRPr lang="it-IT" dirty="0" smtClean="0"/>
          </a:p>
          <a:p>
            <a:r>
              <a:rPr lang="it-IT" dirty="0" err="1" smtClean="0"/>
              <a:t>However…</a:t>
            </a:r>
            <a:endParaRPr lang="it-IT" dirty="0" smtClean="0"/>
          </a:p>
          <a:p>
            <a:pPr lvl="1"/>
            <a:r>
              <a:rPr lang="it-IT" dirty="0" smtClean="0"/>
              <a:t>More </a:t>
            </a:r>
            <a:r>
              <a:rPr lang="it-IT" dirty="0" err="1" smtClean="0"/>
              <a:t>affected</a:t>
            </a:r>
            <a:r>
              <a:rPr lang="it-IT" dirty="0" smtClean="0"/>
              <a:t> </a:t>
            </a:r>
            <a:r>
              <a:rPr lang="it-IT" dirty="0" err="1" smtClean="0"/>
              <a:t>by</a:t>
            </a:r>
            <a:r>
              <a:rPr lang="it-IT" dirty="0" smtClean="0"/>
              <a:t> </a:t>
            </a:r>
            <a:r>
              <a:rPr lang="it-IT" dirty="0" err="1" smtClean="0"/>
              <a:t>all</a:t>
            </a:r>
            <a:r>
              <a:rPr lang="it-IT" dirty="0" smtClean="0"/>
              <a:t> </a:t>
            </a:r>
            <a:r>
              <a:rPr lang="it-IT" dirty="0" err="1" smtClean="0"/>
              <a:t>sources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noise</a:t>
            </a:r>
            <a:endParaRPr lang="it-IT" dirty="0" smtClean="0"/>
          </a:p>
          <a:p>
            <a:pPr lvl="1"/>
            <a:r>
              <a:rPr lang="it-IT" dirty="0" err="1" smtClean="0"/>
              <a:t>Requires</a:t>
            </a:r>
            <a:r>
              <a:rPr lang="it-IT" dirty="0" smtClean="0"/>
              <a:t> a </a:t>
            </a:r>
            <a:r>
              <a:rPr lang="it-IT" dirty="0" err="1" smtClean="0"/>
              <a:t>careful</a:t>
            </a:r>
            <a:r>
              <a:rPr lang="it-IT" dirty="0" smtClean="0"/>
              <a:t> </a:t>
            </a:r>
            <a:r>
              <a:rPr lang="it-IT" dirty="0" err="1" smtClean="0"/>
              <a:t>dedicated</a:t>
            </a:r>
            <a:r>
              <a:rPr lang="it-IT" dirty="0" smtClean="0"/>
              <a:t> </a:t>
            </a:r>
            <a:r>
              <a:rPr lang="it-IT" dirty="0" err="1" smtClean="0"/>
              <a:t>analysis</a:t>
            </a:r>
            <a:endParaRPr lang="it-IT" dirty="0" smtClean="0"/>
          </a:p>
          <a:p>
            <a:r>
              <a:rPr lang="it-IT" dirty="0" err="1" smtClean="0"/>
              <a:t>Finally</a:t>
            </a:r>
            <a:r>
              <a:rPr lang="it-IT" dirty="0" smtClean="0"/>
              <a:t> (</a:t>
            </a:r>
            <a:r>
              <a:rPr lang="it-IT" dirty="0" err="1" smtClean="0"/>
              <a:t>almost</a:t>
            </a:r>
            <a:r>
              <a:rPr lang="it-IT" dirty="0" smtClean="0"/>
              <a:t>) in </a:t>
            </a:r>
            <a:r>
              <a:rPr lang="it-IT" dirty="0" err="1" smtClean="0"/>
              <a:t>stable</a:t>
            </a:r>
            <a:r>
              <a:rPr lang="it-IT" dirty="0" smtClean="0"/>
              <a:t> </a:t>
            </a:r>
            <a:r>
              <a:rPr lang="it-IT" dirty="0" err="1" smtClean="0"/>
              <a:t>operation</a:t>
            </a:r>
            <a:r>
              <a:rPr lang="it-IT" dirty="0" smtClean="0"/>
              <a:t>!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  <p:pic>
        <p:nvPicPr>
          <p:cNvPr id="29" name="Segnaposto contenuto 8" descr="Sum-Trigger-II.jpg"/>
          <p:cNvPicPr>
            <a:picLocks noChangeAspect="1"/>
          </p:cNvPicPr>
          <p:nvPr/>
        </p:nvPicPr>
        <p:blipFill>
          <a:blip r:embed="rId2"/>
          <a:srcRect l="3369" t="2574" r="5292" b="5445"/>
          <a:stretch>
            <a:fillRect/>
          </a:stretch>
        </p:blipFill>
        <p:spPr>
          <a:xfrm>
            <a:off x="5266143" y="2529574"/>
            <a:ext cx="3257133" cy="3157016"/>
          </a:xfrm>
          <a:prstGeom prst="rect">
            <a:avLst/>
          </a:prstGeom>
        </p:spPr>
      </p:pic>
      <p:cxnSp>
        <p:nvCxnSpPr>
          <p:cNvPr id="30" name="Connettore 1 29"/>
          <p:cNvCxnSpPr/>
          <p:nvPr/>
        </p:nvCxnSpPr>
        <p:spPr>
          <a:xfrm flipH="1">
            <a:off x="5973635" y="4878981"/>
            <a:ext cx="467214" cy="51393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/>
          <p:cNvCxnSpPr/>
          <p:nvPr/>
        </p:nvCxnSpPr>
        <p:spPr>
          <a:xfrm>
            <a:off x="5973635" y="5399588"/>
            <a:ext cx="580677" cy="447171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/>
          <p:cNvSpPr txBox="1"/>
          <p:nvPr/>
        </p:nvSpPr>
        <p:spPr>
          <a:xfrm>
            <a:off x="6434166" y="5786712"/>
            <a:ext cx="2109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 smtClean="0">
                <a:solidFill>
                  <a:srgbClr val="0000FF"/>
                </a:solidFill>
              </a:rPr>
              <a:t>Macrocell</a:t>
            </a:r>
            <a:r>
              <a:rPr lang="it-IT" sz="1600" dirty="0" smtClean="0"/>
              <a:t>: </a:t>
            </a:r>
            <a:r>
              <a:rPr lang="it-IT" sz="1600" dirty="0" err="1" smtClean="0"/>
              <a:t>analog</a:t>
            </a:r>
            <a:r>
              <a:rPr lang="it-IT" sz="1600" dirty="0" smtClean="0"/>
              <a:t> sum </a:t>
            </a:r>
            <a:r>
              <a:rPr lang="it-IT" sz="1600" dirty="0" err="1" smtClean="0"/>
              <a:t>of</a:t>
            </a:r>
            <a:r>
              <a:rPr lang="it-IT" sz="1600" dirty="0" smtClean="0"/>
              <a:t> 19 </a:t>
            </a:r>
            <a:r>
              <a:rPr lang="it-IT" sz="1600" dirty="0" err="1" smtClean="0"/>
              <a:t>next</a:t>
            </a:r>
            <a:r>
              <a:rPr lang="it-IT" sz="1600" dirty="0" smtClean="0"/>
              <a:t> </a:t>
            </a:r>
            <a:r>
              <a:rPr lang="it-IT" sz="1600" dirty="0" err="1" smtClean="0"/>
              <a:t>PMTs</a:t>
            </a:r>
            <a:r>
              <a:rPr lang="it-IT" sz="1600" dirty="0" smtClean="0"/>
              <a:t>.</a:t>
            </a:r>
            <a:endParaRPr lang="it-IT" sz="1600" dirty="0"/>
          </a:p>
        </p:txBody>
      </p:sp>
      <p:pic>
        <p:nvPicPr>
          <p:cNvPr id="12" name="Immagine 11" descr="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702" y="1672344"/>
            <a:ext cx="2849991" cy="9257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FIRST RESULTS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  <p:sp>
        <p:nvSpPr>
          <p:cNvPr id="35" name="Segnaposto contenuto 27"/>
          <p:cNvSpPr txBox="1">
            <a:spLocks/>
          </p:cNvSpPr>
          <p:nvPr/>
        </p:nvSpPr>
        <p:spPr>
          <a:xfrm>
            <a:off x="457200" y="4698814"/>
            <a:ext cx="8239612" cy="1698937"/>
          </a:xfrm>
          <a:prstGeom prst="rect">
            <a:avLst/>
          </a:prstGeom>
        </p:spPr>
        <p:txBody>
          <a:bodyPr vert="horz" lIns="91440" tIns="91440" rtlCol="0">
            <a:normAutofit fontScale="77500" lnSpcReduction="20000"/>
          </a:bodyPr>
          <a:lstStyle/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Old test (2015) on the Crab with the Sum-Trigger:</a:t>
            </a:r>
          </a:p>
          <a:p>
            <a:pPr marL="73152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Wingdings"/>
              <a:buChar char="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Detection efficiency improves by a factor of 2!</a:t>
            </a:r>
          </a:p>
          <a:p>
            <a:pPr marL="73152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Wingdings"/>
              <a:buChar char="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energy threshold goes down to ~50GeV! Filled the gap between HE and VHE bands!</a:t>
            </a:r>
            <a:b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7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it-IT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Since then the situation has further improved…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6" name="Segnaposto contenuto 12" descr="marc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472" y="1726148"/>
            <a:ext cx="5322598" cy="2578937"/>
          </a:xfrm>
          <a:prstGeom prst="rect">
            <a:avLst/>
          </a:prstGeom>
        </p:spPr>
      </p:pic>
      <p:sp>
        <p:nvSpPr>
          <p:cNvPr id="37" name="CasellaDiTesto 36"/>
          <p:cNvSpPr txBox="1"/>
          <p:nvPr/>
        </p:nvSpPr>
        <p:spPr>
          <a:xfrm>
            <a:off x="3370713" y="4279265"/>
            <a:ext cx="3976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 err="1" smtClean="0"/>
              <a:t>From</a:t>
            </a:r>
            <a:r>
              <a:rPr lang="it-IT" sz="1400" dirty="0" smtClean="0"/>
              <a:t> M. Lopez, ICRC 2015 [8]</a:t>
            </a:r>
            <a:endParaRPr lang="it-IT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NEXT FUTURE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87001" y="1775191"/>
            <a:ext cx="8556649" cy="462560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3300" b="1" dirty="0" err="1" smtClean="0">
                <a:solidFill>
                  <a:srgbClr val="C00000"/>
                </a:solidFill>
              </a:rPr>
              <a:t>Improved</a:t>
            </a:r>
            <a:r>
              <a:rPr lang="it-IT" sz="3300" b="1" dirty="0" smtClean="0">
                <a:solidFill>
                  <a:srgbClr val="C00000"/>
                </a:solidFill>
              </a:rPr>
              <a:t> </a:t>
            </a:r>
            <a:r>
              <a:rPr lang="it-IT" sz="3300" b="1" dirty="0" err="1" smtClean="0">
                <a:solidFill>
                  <a:srgbClr val="C00000"/>
                </a:solidFill>
              </a:rPr>
              <a:t>statistics</a:t>
            </a:r>
            <a:r>
              <a:rPr lang="it-IT" sz="3300" b="1" dirty="0" smtClean="0">
                <a:solidFill>
                  <a:srgbClr val="C00000"/>
                </a:solidFill>
              </a:rPr>
              <a:t> </a:t>
            </a:r>
            <a:r>
              <a:rPr lang="it-IT" sz="3300" b="1" dirty="0" err="1" smtClean="0">
                <a:solidFill>
                  <a:srgbClr val="C00000"/>
                </a:solidFill>
              </a:rPr>
              <a:t>for</a:t>
            </a:r>
            <a:r>
              <a:rPr lang="it-IT" sz="3300" b="1" dirty="0" smtClean="0">
                <a:solidFill>
                  <a:srgbClr val="C00000"/>
                </a:solidFill>
              </a:rPr>
              <a:t> </a:t>
            </a:r>
            <a:r>
              <a:rPr lang="it-IT" sz="3300" b="1" dirty="0" err="1" smtClean="0">
                <a:solidFill>
                  <a:srgbClr val="C00000"/>
                </a:solidFill>
              </a:rPr>
              <a:t>low-energy</a:t>
            </a:r>
            <a:r>
              <a:rPr lang="it-IT" sz="3300" b="1" dirty="0" smtClean="0">
                <a:solidFill>
                  <a:srgbClr val="C00000"/>
                </a:solidFill>
              </a:rPr>
              <a:t> detection:</a:t>
            </a:r>
          </a:p>
          <a:p>
            <a:r>
              <a:rPr lang="it-IT" sz="2800" dirty="0" err="1" smtClean="0"/>
              <a:t>Possibility</a:t>
            </a:r>
            <a:r>
              <a:rPr lang="it-IT" sz="2800" dirty="0" smtClean="0"/>
              <a:t> </a:t>
            </a:r>
            <a:r>
              <a:rPr lang="it-IT" sz="2800" dirty="0" err="1" smtClean="0"/>
              <a:t>to</a:t>
            </a:r>
            <a:r>
              <a:rPr lang="it-IT" sz="2800" dirty="0" smtClean="0"/>
              <a:t> probe </a:t>
            </a:r>
            <a:r>
              <a:rPr lang="it-IT" sz="2800" b="1" dirty="0" err="1" smtClean="0"/>
              <a:t>variability</a:t>
            </a:r>
            <a:r>
              <a:rPr lang="it-IT" sz="2800" dirty="0" smtClean="0"/>
              <a:t> </a:t>
            </a:r>
            <a:r>
              <a:rPr lang="it-IT" sz="2800" dirty="0" err="1" smtClean="0"/>
              <a:t>of</a:t>
            </a:r>
            <a:r>
              <a:rPr lang="it-IT" sz="2800" dirty="0" smtClean="0"/>
              <a:t> the </a:t>
            </a:r>
            <a:r>
              <a:rPr lang="it-IT" sz="2800" dirty="0" err="1" smtClean="0"/>
              <a:t>Crab</a:t>
            </a:r>
            <a:r>
              <a:rPr lang="it-IT" sz="2800" dirty="0" smtClean="0"/>
              <a:t>:</a:t>
            </a:r>
          </a:p>
          <a:p>
            <a:pPr lvl="1"/>
            <a:r>
              <a:rPr lang="it-IT" sz="2400" dirty="0" err="1" smtClean="0"/>
              <a:t>Time</a:t>
            </a:r>
            <a:r>
              <a:rPr lang="it-IT" sz="2400" dirty="0" smtClean="0"/>
              <a:t> / </a:t>
            </a:r>
            <a:r>
              <a:rPr lang="it-IT" sz="2400" dirty="0" err="1" smtClean="0"/>
              <a:t>Pulse</a:t>
            </a:r>
            <a:r>
              <a:rPr lang="it-IT" sz="2400" dirty="0" smtClean="0"/>
              <a:t> </a:t>
            </a:r>
            <a:r>
              <a:rPr lang="it-IT" sz="2400" dirty="0" err="1" smtClean="0"/>
              <a:t>shape</a:t>
            </a:r>
            <a:r>
              <a:rPr lang="it-IT" sz="2400" dirty="0" smtClean="0"/>
              <a:t> </a:t>
            </a:r>
            <a:r>
              <a:rPr lang="it-IT" sz="2400" dirty="0" err="1" smtClean="0"/>
              <a:t>variability</a:t>
            </a:r>
            <a:endParaRPr lang="it-IT" sz="2400" dirty="0" smtClean="0"/>
          </a:p>
          <a:p>
            <a:pPr lvl="1"/>
            <a:r>
              <a:rPr lang="it-IT" sz="2400" dirty="0" err="1" smtClean="0"/>
              <a:t>Check</a:t>
            </a:r>
            <a:r>
              <a:rPr lang="it-IT" sz="2400" dirty="0" smtClean="0"/>
              <a:t> </a:t>
            </a:r>
            <a:r>
              <a:rPr lang="it-IT" sz="2400" dirty="0" err="1" smtClean="0"/>
              <a:t>for</a:t>
            </a:r>
            <a:r>
              <a:rPr lang="it-IT" sz="2400" dirty="0" smtClean="0"/>
              <a:t> </a:t>
            </a:r>
            <a:r>
              <a:rPr lang="it-IT" sz="2400" dirty="0" err="1" smtClean="0"/>
              <a:t>variations</a:t>
            </a:r>
            <a:r>
              <a:rPr lang="it-IT" sz="2400" dirty="0" smtClean="0"/>
              <a:t> in the </a:t>
            </a:r>
            <a:r>
              <a:rPr lang="it-IT" sz="2400" dirty="0" err="1" smtClean="0"/>
              <a:t>spectrum</a:t>
            </a:r>
            <a:r>
              <a:rPr lang="it-IT" sz="2400" dirty="0" smtClean="0"/>
              <a:t>?</a:t>
            </a:r>
          </a:p>
          <a:p>
            <a:pPr lvl="1"/>
            <a:r>
              <a:rPr lang="it-IT" sz="2400" dirty="0" err="1" smtClean="0"/>
              <a:t>Linked</a:t>
            </a:r>
            <a:r>
              <a:rPr lang="it-IT" sz="2400" dirty="0" smtClean="0"/>
              <a:t> </a:t>
            </a:r>
            <a:r>
              <a:rPr lang="it-IT" sz="2400" dirty="0" err="1" smtClean="0"/>
              <a:t>with</a:t>
            </a:r>
            <a:r>
              <a:rPr lang="it-IT" sz="2400" dirty="0" smtClean="0"/>
              <a:t> Nebula?</a:t>
            </a:r>
          </a:p>
          <a:p>
            <a:r>
              <a:rPr lang="it-IT" sz="2800" dirty="0" err="1" smtClean="0"/>
              <a:t>Potential</a:t>
            </a:r>
            <a:r>
              <a:rPr lang="it-IT" sz="2800" dirty="0" smtClean="0"/>
              <a:t> </a:t>
            </a:r>
            <a:r>
              <a:rPr lang="it-IT" sz="2800" b="1" dirty="0" err="1" smtClean="0"/>
              <a:t>new</a:t>
            </a:r>
            <a:r>
              <a:rPr lang="it-IT" sz="2800" b="1" dirty="0" smtClean="0"/>
              <a:t> VHE </a:t>
            </a:r>
            <a:r>
              <a:rPr lang="it-IT" sz="2800" b="1" dirty="0" err="1" smtClean="0"/>
              <a:t>pulsars</a:t>
            </a:r>
            <a:r>
              <a:rPr lang="it-IT" sz="2800" b="1" dirty="0" smtClean="0"/>
              <a:t> </a:t>
            </a:r>
            <a:r>
              <a:rPr lang="it-IT" sz="2800" dirty="0" err="1" smtClean="0"/>
              <a:t>discovery</a:t>
            </a:r>
            <a:r>
              <a:rPr lang="it-IT" sz="2800" dirty="0" smtClean="0"/>
              <a:t>!</a:t>
            </a:r>
          </a:p>
          <a:p>
            <a:r>
              <a:rPr lang="it-IT" sz="2800" dirty="0" err="1" smtClean="0"/>
              <a:t>Not</a:t>
            </a:r>
            <a:r>
              <a:rPr lang="it-IT" sz="2800" dirty="0" smtClean="0"/>
              <a:t> </a:t>
            </a:r>
            <a:r>
              <a:rPr lang="it-IT" sz="2800" dirty="0" err="1" smtClean="0"/>
              <a:t>only</a:t>
            </a:r>
            <a:r>
              <a:rPr lang="it-IT" sz="2800" dirty="0" smtClean="0"/>
              <a:t> </a:t>
            </a:r>
            <a:r>
              <a:rPr lang="it-IT" sz="2800" dirty="0" err="1" smtClean="0"/>
              <a:t>pulsars</a:t>
            </a:r>
            <a:r>
              <a:rPr lang="it-IT" sz="2800" dirty="0" smtClean="0"/>
              <a:t>: the </a:t>
            </a:r>
            <a:r>
              <a:rPr lang="it-IT" sz="2800" dirty="0" err="1" smtClean="0"/>
              <a:t>hunt</a:t>
            </a:r>
            <a:r>
              <a:rPr lang="it-IT" sz="2800" dirty="0" smtClean="0"/>
              <a:t> </a:t>
            </a:r>
            <a:r>
              <a:rPr lang="it-IT" sz="2800" dirty="0" err="1" smtClean="0"/>
              <a:t>for</a:t>
            </a:r>
            <a:r>
              <a:rPr lang="it-IT" sz="2800" dirty="0" smtClean="0"/>
              <a:t> </a:t>
            </a:r>
            <a:r>
              <a:rPr lang="it-IT" sz="2800" b="1" dirty="0" smtClean="0"/>
              <a:t>Gamma Ray </a:t>
            </a:r>
            <a:r>
              <a:rPr lang="it-IT" sz="2800" b="1" dirty="0" err="1" smtClean="0"/>
              <a:t>Bursts</a:t>
            </a:r>
            <a:r>
              <a:rPr lang="it-IT" sz="2800" dirty="0" smtClean="0"/>
              <a:t> </a:t>
            </a:r>
            <a:r>
              <a:rPr lang="it-IT" sz="2800" dirty="0" err="1" smtClean="0"/>
              <a:t>continues…</a:t>
            </a:r>
            <a:r>
              <a:rPr lang="it-IT" sz="2800" dirty="0" smtClean="0"/>
              <a:t/>
            </a:r>
            <a:br>
              <a:rPr lang="it-IT" sz="2800" dirty="0" smtClean="0"/>
            </a:br>
            <a:endParaRPr lang="it-IT" sz="2800" dirty="0" smtClean="0"/>
          </a:p>
          <a:p>
            <a:r>
              <a:rPr lang="it-IT" sz="2800" dirty="0" err="1" smtClean="0"/>
              <a:t>…STAY</a:t>
            </a:r>
            <a:r>
              <a:rPr lang="it-IT" sz="2800" dirty="0" smtClean="0"/>
              <a:t> TUNED!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REFERENCES</a:t>
            </a: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514350" indent="-514350">
              <a:spcAft>
                <a:spcPts val="400"/>
              </a:spcAft>
              <a:buClrTx/>
              <a:buSzPct val="100000"/>
              <a:buFont typeface="+mj-lt"/>
              <a:buAutoNum type="arabicPeriod"/>
            </a:pPr>
            <a:r>
              <a:rPr lang="it-IT" sz="35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MAGIC </a:t>
            </a:r>
            <a:r>
              <a:rPr lang="it-IT" sz="3500" dirty="0" err="1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Collaboration</a:t>
            </a:r>
            <a:r>
              <a:rPr lang="it-IT" sz="35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, </a:t>
            </a:r>
            <a:r>
              <a:rPr lang="en-US" sz="3500" i="1" u="sng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Observation of Pulsed γ-Rays Above 25 </a:t>
            </a:r>
            <a:r>
              <a:rPr lang="en-US" sz="3500" i="1" u="sng" dirty="0" err="1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GeV</a:t>
            </a:r>
            <a:r>
              <a:rPr lang="en-US" sz="3500" i="1" u="sng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from the Crab Pulsar with MAGIC</a:t>
            </a:r>
            <a:r>
              <a:rPr lang="en-US" sz="35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, Science Vol. 322, Issue 5905, pp. 1221-1224, XI.2008</a:t>
            </a:r>
          </a:p>
          <a:p>
            <a:pPr marL="514350" indent="-514350">
              <a:spcAft>
                <a:spcPts val="600"/>
              </a:spcAft>
              <a:buClrTx/>
              <a:buSzPct val="100000"/>
              <a:buFont typeface="+mj-lt"/>
              <a:buAutoNum type="arabicPeriod"/>
            </a:pPr>
            <a:r>
              <a:rPr lang="en-US" sz="35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MAGIC Collaboration, </a:t>
            </a:r>
            <a:r>
              <a:rPr lang="en-US" sz="3500" i="1" u="sng" dirty="0" err="1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Teraelectronvolt</a:t>
            </a:r>
            <a:r>
              <a:rPr lang="en-US" sz="3500" i="1" u="sng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pulsed emission from the Crab Pulsar detected by MAGIC</a:t>
            </a:r>
            <a:r>
              <a:rPr lang="en-US" sz="35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, A&amp;A Vol. 385, A133, I.2016</a:t>
            </a:r>
          </a:p>
          <a:p>
            <a:pPr marL="514350" indent="-514350">
              <a:spcAft>
                <a:spcPts val="400"/>
              </a:spcAft>
              <a:buClrTx/>
              <a:buSzPct val="100000"/>
              <a:buFont typeface="+mj-lt"/>
              <a:buAutoNum type="arabicPeriod"/>
            </a:pPr>
            <a:r>
              <a:rPr lang="en-US" sz="3500" dirty="0" err="1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Kuiper</a:t>
            </a:r>
            <a:r>
              <a:rPr lang="en-US" sz="35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et al., </a:t>
            </a:r>
            <a:r>
              <a:rPr lang="en-US" sz="3500" i="1" u="sng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The Crab pulsar in the 0.75-30 </a:t>
            </a:r>
            <a:r>
              <a:rPr lang="en-US" sz="3500" i="1" u="sng" dirty="0" err="1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MeV</a:t>
            </a:r>
            <a:r>
              <a:rPr lang="en-US" sz="3500" i="1" u="sng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range as seen </a:t>
            </a:r>
            <a:br>
              <a:rPr lang="en-US" sz="3500" i="1" u="sng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</a:br>
            <a:r>
              <a:rPr lang="en-US" sz="3500" i="1" u="sng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by CGRO COMPTEL</a:t>
            </a:r>
            <a:r>
              <a:rPr lang="en-US" sz="35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, A&amp;A Vol. 378, IX.2001</a:t>
            </a:r>
          </a:p>
          <a:p>
            <a:pPr marL="514350" indent="-514350">
              <a:spcAft>
                <a:spcPts val="400"/>
              </a:spcAft>
              <a:buClrTx/>
              <a:buSzPct val="100000"/>
              <a:buFont typeface="+mj-lt"/>
              <a:buAutoNum type="arabicPeriod"/>
            </a:pPr>
            <a:r>
              <a:rPr lang="en-US" sz="35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K. </a:t>
            </a:r>
            <a:r>
              <a:rPr lang="en-US" sz="3500" dirty="0" err="1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Hirotani</a:t>
            </a:r>
            <a:r>
              <a:rPr lang="en-US" sz="35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, </a:t>
            </a:r>
            <a:r>
              <a:rPr lang="en-US" sz="3500" i="1" u="sng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What Pulsar High-Energy Emission Model Survives?</a:t>
            </a:r>
            <a:r>
              <a:rPr lang="en-US" sz="35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, in “High-Energy Emission from Pulsars and their Systems: Proceedings of the First Session of the </a:t>
            </a:r>
            <a:r>
              <a:rPr lang="en-US" sz="3500" dirty="0" err="1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Sant</a:t>
            </a:r>
            <a:r>
              <a:rPr lang="en-US" sz="35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3500" dirty="0" err="1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Cugat</a:t>
            </a:r>
            <a:r>
              <a:rPr lang="en-US" sz="35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Forum on Astrophysics”, Springer-</a:t>
            </a:r>
            <a:r>
              <a:rPr lang="en-US" sz="3500" dirty="0" err="1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Verlag</a:t>
            </a:r>
            <a:r>
              <a:rPr lang="en-US" sz="35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2001</a:t>
            </a:r>
          </a:p>
          <a:p>
            <a:pPr marL="514350" indent="-514350">
              <a:spcAft>
                <a:spcPts val="400"/>
              </a:spcAft>
              <a:buClrTx/>
              <a:buSzPct val="100000"/>
              <a:buFont typeface="+mj-lt"/>
              <a:buAutoNum type="arabicPeriod"/>
            </a:pPr>
            <a:r>
              <a:rPr lang="en-US" sz="35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Hinton et al., </a:t>
            </a:r>
            <a:r>
              <a:rPr lang="en-US" sz="3500" i="1" u="sng" dirty="0" err="1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Teraelectronvolt</a:t>
            </a:r>
            <a:r>
              <a:rPr lang="en-US" sz="3500" i="1" u="sng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Astronomy</a:t>
            </a:r>
            <a:r>
              <a:rPr lang="en-US" sz="35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, Annual Review of Astronomy and Astrophysics Vol. 47:523-565, IX.2009</a:t>
            </a:r>
          </a:p>
          <a:p>
            <a:pPr marL="514350" indent="-514350">
              <a:spcAft>
                <a:spcPts val="400"/>
              </a:spcAft>
              <a:buClrTx/>
              <a:buSzPct val="100000"/>
              <a:buFont typeface="+mj-lt"/>
              <a:buAutoNum type="arabicPeriod"/>
            </a:pPr>
            <a:r>
              <a:rPr lang="en-US" sz="35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MAGIC Collaboration, </a:t>
            </a:r>
            <a:r>
              <a:rPr lang="en-US" sz="3500" i="1" u="sng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The major upgrade of the MAGIC telescopes, Part I: The hardware improvements and the commissioning of the system</a:t>
            </a:r>
            <a:r>
              <a:rPr lang="en-US" sz="35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, </a:t>
            </a:r>
            <a:r>
              <a:rPr lang="en-US" sz="3500" dirty="0" err="1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Astroparticle</a:t>
            </a:r>
            <a:r>
              <a:rPr lang="en-US" sz="35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Physics Vol. 72, I.2016</a:t>
            </a:r>
          </a:p>
          <a:p>
            <a:pPr marL="514350" indent="-514350">
              <a:spcAft>
                <a:spcPts val="400"/>
              </a:spcAft>
              <a:buClrTx/>
              <a:buSzPct val="100000"/>
              <a:buFont typeface="+mj-lt"/>
              <a:buAutoNum type="arabicPeriod"/>
            </a:pPr>
            <a:r>
              <a:rPr lang="en-US" sz="35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MAGIC Collaboration, </a:t>
            </a:r>
            <a:r>
              <a:rPr lang="en-US" sz="3500" i="1" u="sng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The major upgrade of the MAGIC telescopes, Part II: The major upgrade of the MAGIC telescopes, Part II: A performance study using observations of the Crab Nebula</a:t>
            </a:r>
            <a:r>
              <a:rPr lang="en-US" sz="35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, </a:t>
            </a:r>
            <a:r>
              <a:rPr lang="en-US" sz="3500" dirty="0" err="1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Astroparticle</a:t>
            </a:r>
            <a:r>
              <a:rPr lang="en-US" sz="35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Physics Vol. 72, I.2016</a:t>
            </a:r>
          </a:p>
          <a:p>
            <a:pPr marL="514350" indent="-514350">
              <a:spcAft>
                <a:spcPts val="400"/>
              </a:spcAft>
              <a:buClrTx/>
              <a:buSzPct val="100000"/>
              <a:buFont typeface="+mj-lt"/>
              <a:buAutoNum type="arabicPeriod"/>
            </a:pPr>
            <a:r>
              <a:rPr lang="en-US" sz="35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Rodriguez Garcia et al., </a:t>
            </a:r>
            <a:r>
              <a:rPr lang="en-US" sz="3500" i="1" u="sng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Status of the new Sum-Trigger system for the MAGIC telescopes</a:t>
            </a:r>
            <a:r>
              <a:rPr lang="en-US" sz="35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, in Proceedings of 33th International Cosmic Ray Conference (ICRC 2013), VII.2013</a:t>
            </a:r>
          </a:p>
          <a:p>
            <a:pPr marL="514350" indent="-514350">
              <a:spcAft>
                <a:spcPts val="400"/>
              </a:spcAft>
              <a:buClrTx/>
              <a:buSzPct val="100000"/>
              <a:buFont typeface="+mj-lt"/>
              <a:buAutoNum type="arabicPeriod"/>
            </a:pPr>
            <a:r>
              <a:rPr lang="en-US" sz="3500" dirty="0" err="1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Dazzi</a:t>
            </a:r>
            <a:r>
              <a:rPr lang="en-US" sz="35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et al., </a:t>
            </a:r>
            <a:r>
              <a:rPr lang="en-US" sz="3500" i="1" u="sng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Performance studies of the new stereoscopic Sum-Trigger-II of MAGIC after one year of operation</a:t>
            </a:r>
            <a:r>
              <a:rPr lang="en-US" sz="35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, in Proceedings of 34th International Cosmic Ray Conference (ICRC 2015), VIII.2015</a:t>
            </a:r>
          </a:p>
          <a:p>
            <a:pPr marL="514350" indent="-514350">
              <a:spcAft>
                <a:spcPts val="400"/>
              </a:spcAft>
              <a:buClrTx/>
              <a:buSzPct val="100000"/>
              <a:buFont typeface="+mj-lt"/>
              <a:buAutoNum type="arabicPeriod"/>
            </a:pPr>
            <a:r>
              <a:rPr lang="en-US" sz="3500" dirty="0" err="1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Abdo</a:t>
            </a:r>
            <a:r>
              <a:rPr lang="en-US" sz="35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et al., </a:t>
            </a:r>
            <a:r>
              <a:rPr lang="en-US" sz="3500" i="1" u="sng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Fermi Large Area Telescope observations of the Crab Pulsar and Nebula</a:t>
            </a:r>
            <a:r>
              <a:rPr lang="en-US" sz="35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, </a:t>
            </a:r>
            <a:r>
              <a:rPr lang="en-US" sz="3500" dirty="0" err="1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ApJ</a:t>
            </a:r>
            <a:r>
              <a:rPr lang="en-US" sz="35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Vol. 708:2, XII.2009</a:t>
            </a:r>
          </a:p>
          <a:p>
            <a:pPr marL="514350" indent="-514350">
              <a:spcAft>
                <a:spcPts val="400"/>
              </a:spcAft>
              <a:buClrTx/>
              <a:buSzPct val="100000"/>
              <a:buFont typeface="+mj-lt"/>
              <a:buAutoNum type="arabicPeriod"/>
            </a:pPr>
            <a:endParaRPr lang="en-US" dirty="0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514350" indent="-514350">
              <a:buClrTx/>
              <a:buSzPct val="100000"/>
              <a:buFont typeface="+mj-lt"/>
              <a:buAutoNum type="arabicPeriod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buClrTx/>
              <a:buSzPct val="100000"/>
              <a:buFont typeface="+mj-lt"/>
              <a:buAutoNum type="arabicPeriod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buClrTx/>
              <a:buSzPct val="100000"/>
              <a:buFont typeface="+mj-lt"/>
              <a:buAutoNum type="arabicPeriod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buClrTx/>
              <a:buSzPct val="100000"/>
              <a:buFont typeface="+mj-lt"/>
              <a:buAutoNum type="arabicPeriod"/>
            </a:pPr>
            <a:endParaRPr lang="it-IT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ctrTitle"/>
          </p:nvPr>
        </p:nvSpPr>
        <p:spPr>
          <a:xfrm>
            <a:off x="685800" y="5395758"/>
            <a:ext cx="8077200" cy="1673352"/>
          </a:xfrm>
        </p:spPr>
        <p:txBody>
          <a:bodyPr/>
          <a:lstStyle/>
          <a:p>
            <a:r>
              <a:rPr lang="it-IT" dirty="0" smtClean="0"/>
              <a:t>QUESTIONS</a:t>
            </a:r>
            <a:r>
              <a:rPr lang="it-IT" sz="7200" dirty="0" smtClean="0"/>
              <a:t>?</a:t>
            </a:r>
            <a:endParaRPr lang="it-IT" sz="7200" dirty="0"/>
          </a:p>
        </p:txBody>
      </p:sp>
      <p:pic>
        <p:nvPicPr>
          <p:cNvPr id="9" name="Immagine 8" descr="RaggioAzzurr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369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THE SUM-TRIGGGER</a:t>
            </a:r>
            <a:endParaRPr lang="it-IT" dirty="0"/>
          </a:p>
        </p:txBody>
      </p:sp>
      <p:pic>
        <p:nvPicPr>
          <p:cNvPr id="10" name="Segnaposto contenuto 9" descr="Sum-Trigger-II__schema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7985" y="2816619"/>
            <a:ext cx="8079345" cy="1976043"/>
          </a:xfrm>
        </p:spPr>
      </p:pic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>
                <a:latin typeface="Aharoni" pitchFamily="2" charset="-79"/>
                <a:cs typeface="Aharoni" pitchFamily="2" charset="-79"/>
              </a:rPr>
              <a:t>PULSARS</a:t>
            </a:r>
            <a:endParaRPr lang="it-IT" dirty="0"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it-IT" dirty="0" smtClean="0">
                <a:latin typeface="Aharoni" pitchFamily="2" charset="-79"/>
                <a:cs typeface="Aharoni" pitchFamily="2" charset="-79"/>
              </a:rPr>
              <a:t>NEUTRON STARS</a:t>
            </a:r>
            <a:endParaRPr lang="it-IT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u="sng" dirty="0" err="1" smtClean="0"/>
              <a:t>Extreme</a:t>
            </a:r>
            <a:r>
              <a:rPr lang="it-IT" u="sng" dirty="0" smtClean="0"/>
              <a:t> </a:t>
            </a:r>
            <a:r>
              <a:rPr lang="it-IT" u="sng" dirty="0" err="1" smtClean="0"/>
              <a:t>environment</a:t>
            </a:r>
            <a:r>
              <a:rPr lang="it-IT" dirty="0" smtClean="0"/>
              <a:t>:</a:t>
            </a:r>
          </a:p>
          <a:p>
            <a:pPr lvl="1"/>
            <a:r>
              <a:rPr lang="it-IT" dirty="0" smtClean="0"/>
              <a:t>Ultradense </a:t>
            </a:r>
            <a:r>
              <a:rPr lang="it-IT" dirty="0" err="1" smtClean="0"/>
              <a:t>matter</a:t>
            </a:r>
            <a:endParaRPr lang="it-IT" dirty="0" smtClean="0"/>
          </a:p>
          <a:p>
            <a:pPr lvl="1"/>
            <a:r>
              <a:rPr lang="it-IT" dirty="0" smtClean="0"/>
              <a:t>Strong </a:t>
            </a:r>
            <a:r>
              <a:rPr lang="it-IT" dirty="0" err="1" smtClean="0"/>
              <a:t>magnetic</a:t>
            </a:r>
            <a:r>
              <a:rPr lang="it-IT" dirty="0" smtClean="0"/>
              <a:t> </a:t>
            </a:r>
            <a:r>
              <a:rPr lang="it-IT" dirty="0" err="1" smtClean="0"/>
              <a:t>fields</a:t>
            </a:r>
            <a:endParaRPr lang="it-IT" dirty="0" smtClean="0"/>
          </a:p>
          <a:p>
            <a:pPr lvl="1"/>
            <a:r>
              <a:rPr lang="it-IT" dirty="0" err="1" smtClean="0"/>
              <a:t>Vast</a:t>
            </a:r>
            <a:r>
              <a:rPr lang="it-IT" dirty="0" smtClean="0"/>
              <a:t> plasma </a:t>
            </a:r>
            <a:r>
              <a:rPr lang="it-IT" dirty="0" err="1" smtClean="0"/>
              <a:t>magnetosphere</a:t>
            </a:r>
            <a:endParaRPr lang="it-IT" dirty="0" smtClean="0"/>
          </a:p>
          <a:p>
            <a:pPr lvl="1"/>
            <a:r>
              <a:rPr lang="it-IT" dirty="0" err="1" smtClean="0"/>
              <a:t>General</a:t>
            </a:r>
            <a:r>
              <a:rPr lang="it-IT" dirty="0" smtClean="0"/>
              <a:t> </a:t>
            </a:r>
            <a:r>
              <a:rPr lang="it-IT" dirty="0" err="1" smtClean="0"/>
              <a:t>relativity</a:t>
            </a:r>
            <a:endParaRPr lang="it-IT" dirty="0"/>
          </a:p>
          <a:p>
            <a:r>
              <a:rPr lang="it-IT" u="sng" dirty="0" err="1" smtClean="0"/>
              <a:t>Particle</a:t>
            </a:r>
            <a:r>
              <a:rPr lang="it-IT" u="sng" dirty="0" smtClean="0"/>
              <a:t> </a:t>
            </a:r>
            <a:r>
              <a:rPr lang="it-IT" u="sng" dirty="0" err="1" smtClean="0"/>
              <a:t>accelerators</a:t>
            </a:r>
            <a:endParaRPr lang="it-IT" u="sng" dirty="0" smtClean="0"/>
          </a:p>
          <a:p>
            <a:r>
              <a:rPr lang="it-IT" u="sng" dirty="0" err="1" smtClean="0"/>
              <a:t>Physics</a:t>
            </a:r>
            <a:r>
              <a:rPr lang="it-IT" u="sng" dirty="0" smtClean="0"/>
              <a:t> </a:t>
            </a:r>
            <a:r>
              <a:rPr lang="it-IT" u="sng" dirty="0" err="1" smtClean="0"/>
              <a:t>mostly</a:t>
            </a:r>
            <a:r>
              <a:rPr lang="it-IT" u="sng" dirty="0" smtClean="0"/>
              <a:t> </a:t>
            </a:r>
            <a:r>
              <a:rPr lang="it-IT" u="sng" dirty="0" err="1" smtClean="0"/>
              <a:t>unsolved</a:t>
            </a:r>
            <a:r>
              <a:rPr lang="it-IT" dirty="0" smtClean="0"/>
              <a:t>:</a:t>
            </a:r>
          </a:p>
          <a:p>
            <a:pPr lvl="1"/>
            <a:r>
              <a:rPr lang="it-IT" dirty="0" err="1" smtClean="0"/>
              <a:t>Composition</a:t>
            </a:r>
            <a:endParaRPr lang="it-IT" dirty="0" smtClean="0"/>
          </a:p>
          <a:p>
            <a:pPr lvl="1">
              <a:buNone/>
            </a:pPr>
            <a:r>
              <a:rPr lang="it-IT" sz="1500" dirty="0" smtClean="0"/>
              <a:t>	   </a:t>
            </a:r>
            <a:r>
              <a:rPr lang="it-IT" sz="1500" dirty="0" err="1" smtClean="0"/>
              <a:t>Nucleons</a:t>
            </a:r>
            <a:r>
              <a:rPr lang="it-IT" sz="1500" dirty="0" smtClean="0"/>
              <a:t>, </a:t>
            </a:r>
            <a:r>
              <a:rPr lang="it-IT" sz="1500" dirty="0" err="1" smtClean="0"/>
              <a:t>strange</a:t>
            </a:r>
            <a:r>
              <a:rPr lang="it-IT" sz="1500" dirty="0" smtClean="0"/>
              <a:t> </a:t>
            </a:r>
            <a:r>
              <a:rPr lang="it-IT" sz="1500" dirty="0" err="1" smtClean="0"/>
              <a:t>matter</a:t>
            </a:r>
            <a:r>
              <a:rPr lang="it-IT" sz="1500" dirty="0" smtClean="0"/>
              <a:t>, </a:t>
            </a:r>
            <a:r>
              <a:rPr lang="it-IT" sz="1500" dirty="0" err="1" smtClean="0"/>
              <a:t>quarks…</a:t>
            </a:r>
            <a:endParaRPr lang="it-IT" sz="1500" dirty="0" smtClean="0"/>
          </a:p>
          <a:p>
            <a:pPr lvl="1"/>
            <a:r>
              <a:rPr lang="it-IT" dirty="0" err="1" smtClean="0"/>
              <a:t>How</a:t>
            </a:r>
            <a:r>
              <a:rPr lang="it-IT" dirty="0" smtClean="0"/>
              <a:t> </a:t>
            </a:r>
            <a:r>
              <a:rPr lang="it-IT" dirty="0" err="1" smtClean="0"/>
              <a:t>does</a:t>
            </a:r>
            <a:r>
              <a:rPr lang="it-IT" dirty="0" smtClean="0"/>
              <a:t> </a:t>
            </a:r>
            <a:r>
              <a:rPr lang="it-IT" dirty="0" err="1" smtClean="0"/>
              <a:t>matter</a:t>
            </a:r>
            <a:r>
              <a:rPr lang="it-IT" dirty="0" smtClean="0"/>
              <a:t> </a:t>
            </a:r>
            <a:r>
              <a:rPr lang="it-IT" dirty="0" err="1" smtClean="0"/>
              <a:t>behave</a:t>
            </a:r>
            <a:r>
              <a:rPr lang="it-IT" dirty="0" smtClean="0"/>
              <a:t> inside </a:t>
            </a:r>
            <a:r>
              <a:rPr lang="it-IT" dirty="0" err="1" smtClean="0"/>
              <a:t>them</a:t>
            </a:r>
            <a:r>
              <a:rPr lang="it-IT" dirty="0" smtClean="0"/>
              <a:t>?</a:t>
            </a:r>
          </a:p>
          <a:p>
            <a:pPr lvl="1">
              <a:buNone/>
            </a:pPr>
            <a:r>
              <a:rPr lang="it-IT" sz="1500" dirty="0" smtClean="0"/>
              <a:t>	   </a:t>
            </a:r>
            <a:r>
              <a:rPr lang="it-IT" sz="1500" dirty="0" err="1" smtClean="0"/>
              <a:t>Superfluid</a:t>
            </a:r>
            <a:r>
              <a:rPr lang="it-IT" sz="1500" dirty="0" smtClean="0"/>
              <a:t>, </a:t>
            </a:r>
            <a:r>
              <a:rPr lang="it-IT" sz="1500" dirty="0" err="1" smtClean="0"/>
              <a:t>–conductive</a:t>
            </a:r>
            <a:r>
              <a:rPr lang="it-IT" sz="1500" dirty="0" smtClean="0"/>
              <a:t>, </a:t>
            </a:r>
            <a:r>
              <a:rPr lang="it-IT" sz="1500" dirty="0" err="1" smtClean="0"/>
              <a:t>equation</a:t>
            </a:r>
            <a:r>
              <a:rPr lang="it-IT" sz="1500" dirty="0" smtClean="0"/>
              <a:t> </a:t>
            </a:r>
            <a:r>
              <a:rPr lang="it-IT" sz="1500" dirty="0" err="1" smtClean="0"/>
              <a:t>of</a:t>
            </a:r>
            <a:r>
              <a:rPr lang="it-IT" sz="1500" dirty="0" smtClean="0"/>
              <a:t> state,…</a:t>
            </a:r>
          </a:p>
          <a:p>
            <a:pPr lvl="1"/>
            <a:r>
              <a:rPr lang="it-IT" dirty="0" err="1" smtClean="0"/>
              <a:t>How</a:t>
            </a:r>
            <a:r>
              <a:rPr lang="it-IT" dirty="0" smtClean="0"/>
              <a:t> do </a:t>
            </a:r>
            <a:r>
              <a:rPr lang="it-IT" dirty="0" err="1" smtClean="0"/>
              <a:t>they</a:t>
            </a:r>
            <a:r>
              <a:rPr lang="it-IT" dirty="0" smtClean="0"/>
              <a:t> accelerate </a:t>
            </a:r>
            <a:r>
              <a:rPr lang="it-IT" dirty="0" err="1" smtClean="0"/>
              <a:t>particles</a:t>
            </a:r>
            <a:r>
              <a:rPr lang="it-IT" dirty="0" smtClean="0"/>
              <a:t> and produce </a:t>
            </a:r>
            <a:r>
              <a:rPr lang="it-IT" dirty="0" err="1" smtClean="0"/>
              <a:t>radiation</a:t>
            </a:r>
            <a:r>
              <a:rPr lang="it-IT" dirty="0" smtClean="0"/>
              <a:t>?</a:t>
            </a:r>
          </a:p>
          <a:p>
            <a:endParaRPr lang="it-IT" dirty="0" smtClean="0"/>
          </a:p>
        </p:txBody>
      </p:sp>
      <p:pic>
        <p:nvPicPr>
          <p:cNvPr id="6" name="Segnaposto contenuto 5" descr="SN-CERN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69886" y="1773238"/>
            <a:ext cx="2995227" cy="4624387"/>
          </a:xfrm>
        </p:spPr>
      </p:pic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PULSARS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773937"/>
            <a:ext cx="4038600" cy="1676756"/>
          </a:xfrm>
        </p:spPr>
        <p:txBody>
          <a:bodyPr>
            <a:normAutofit fontScale="92500" lnSpcReduction="10000"/>
          </a:bodyPr>
          <a:lstStyle/>
          <a:p>
            <a:r>
              <a:rPr lang="it-IT" dirty="0" err="1" smtClean="0"/>
              <a:t>Detectable</a:t>
            </a:r>
            <a:r>
              <a:rPr lang="it-IT" dirty="0" smtClean="0"/>
              <a:t> </a:t>
            </a:r>
            <a:r>
              <a:rPr lang="it-IT" dirty="0" err="1" smtClean="0"/>
              <a:t>neutron</a:t>
            </a:r>
            <a:r>
              <a:rPr lang="it-IT" dirty="0" smtClean="0"/>
              <a:t> </a:t>
            </a:r>
            <a:r>
              <a:rPr lang="it-IT" dirty="0" err="1" smtClean="0"/>
              <a:t>stars</a:t>
            </a:r>
            <a:endParaRPr lang="it-IT" dirty="0" smtClean="0"/>
          </a:p>
          <a:p>
            <a:r>
              <a:rPr lang="it-IT" dirty="0" err="1" smtClean="0"/>
              <a:t>Mostly</a:t>
            </a:r>
            <a:r>
              <a:rPr lang="it-IT" dirty="0" smtClean="0"/>
              <a:t> in radio band</a:t>
            </a:r>
          </a:p>
          <a:p>
            <a:r>
              <a:rPr lang="it-IT" dirty="0" smtClean="0"/>
              <a:t>Some </a:t>
            </a:r>
            <a:r>
              <a:rPr lang="it-IT" dirty="0" err="1" smtClean="0"/>
              <a:t>binaries</a:t>
            </a:r>
            <a:endParaRPr lang="it-IT" dirty="0" smtClean="0"/>
          </a:p>
          <a:p>
            <a:r>
              <a:rPr lang="it-IT" dirty="0" smtClean="0"/>
              <a:t>Some VIS / X / </a:t>
            </a:r>
            <a:r>
              <a:rPr lang="el-GR" dirty="0" smtClean="0"/>
              <a:t>γ</a:t>
            </a:r>
            <a:r>
              <a:rPr lang="it-IT" dirty="0" smtClean="0"/>
              <a:t> </a:t>
            </a:r>
            <a:r>
              <a:rPr lang="it-IT" dirty="0" err="1" smtClean="0"/>
              <a:t>pulsars</a:t>
            </a:r>
            <a:endParaRPr lang="it-IT" dirty="0" smtClean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  <p:pic>
        <p:nvPicPr>
          <p:cNvPr id="9" name="Segnaposto contenuto 8" descr="vela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4422" r="23249"/>
          <a:stretch>
            <a:fillRect/>
          </a:stretch>
        </p:blipFill>
        <p:spPr>
          <a:xfrm>
            <a:off x="4712892" y="1615224"/>
            <a:ext cx="2375378" cy="237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Segnaposto contenuto 8" descr="vel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620" y="2622263"/>
            <a:ext cx="2375378" cy="2375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asellaDiTesto 12"/>
          <p:cNvSpPr txBox="1"/>
          <p:nvPr/>
        </p:nvSpPr>
        <p:spPr>
          <a:xfrm>
            <a:off x="4752214" y="1648600"/>
            <a:ext cx="767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+mj-lt"/>
              </a:rPr>
              <a:t>VELA</a:t>
            </a:r>
            <a:endParaRPr lang="it-IT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7749029" y="2662007"/>
            <a:ext cx="1206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+mj-lt"/>
              </a:rPr>
              <a:t>GEMINGA</a:t>
            </a:r>
            <a:endParaRPr lang="it-IT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" name="Segnaposto contenuto 8" descr="vela.jpg"/>
          <p:cNvPicPr>
            <a:picLocks noChangeAspect="1"/>
          </p:cNvPicPr>
          <p:nvPr/>
        </p:nvPicPr>
        <p:blipFill>
          <a:blip r:embed="rId4"/>
          <a:srcRect l="18327" t="18170" r="18170" b="18327"/>
          <a:stretch>
            <a:fillRect/>
          </a:stretch>
        </p:blipFill>
        <p:spPr>
          <a:xfrm>
            <a:off x="5246104" y="4121589"/>
            <a:ext cx="2376000" cy="237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CasellaDiTesto 15"/>
          <p:cNvSpPr txBox="1"/>
          <p:nvPr/>
        </p:nvSpPr>
        <p:spPr>
          <a:xfrm>
            <a:off x="5291732" y="6085998"/>
            <a:ext cx="767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+mj-lt"/>
              </a:rPr>
              <a:t>CRAB</a:t>
            </a:r>
            <a:endParaRPr lang="it-IT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7261805" y="2062406"/>
            <a:ext cx="1735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 err="1" smtClean="0"/>
              <a:t>X-ray</a:t>
            </a:r>
            <a:r>
              <a:rPr lang="it-IT" sz="1400" dirty="0" smtClean="0"/>
              <a:t> </a:t>
            </a:r>
            <a:r>
              <a:rPr lang="it-IT" sz="1400" dirty="0" err="1" smtClean="0"/>
              <a:t>images</a:t>
            </a:r>
            <a:r>
              <a:rPr lang="it-IT" sz="1400" dirty="0" smtClean="0"/>
              <a:t> </a:t>
            </a:r>
            <a:r>
              <a:rPr lang="it-IT" sz="1400" dirty="0" err="1" smtClean="0"/>
              <a:t>from</a:t>
            </a:r>
            <a:r>
              <a:rPr lang="it-IT" sz="1400" dirty="0" smtClean="0"/>
              <a:t/>
            </a:r>
            <a:br>
              <a:rPr lang="it-IT" sz="1400" dirty="0" smtClean="0"/>
            </a:br>
            <a:r>
              <a:rPr lang="it-IT" sz="1400" dirty="0" smtClean="0"/>
              <a:t>NASA/CXC/SAO</a:t>
            </a:r>
            <a:endParaRPr lang="it-IT" sz="1400" dirty="0"/>
          </a:p>
        </p:txBody>
      </p:sp>
      <p:pic>
        <p:nvPicPr>
          <p:cNvPr id="19" name="Immagine 18" descr="apj326220f2_h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798" y="3530789"/>
            <a:ext cx="4016761" cy="2736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EMISSION MODELS</a:t>
            </a:r>
            <a:endParaRPr lang="it-IT" dirty="0"/>
          </a:p>
        </p:txBody>
      </p:sp>
      <p:pic>
        <p:nvPicPr>
          <p:cNvPr id="14" name="Segnaposto contenuto 13" descr="img91.gif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b="-52"/>
          <a:stretch>
            <a:fillRect/>
          </a:stretch>
        </p:blipFill>
        <p:spPr>
          <a:xfrm>
            <a:off x="319029" y="2209231"/>
            <a:ext cx="5340908" cy="3844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  <p:pic>
        <p:nvPicPr>
          <p:cNvPr id="15" name="Segnaposto contenuto 14" descr="F1.large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25197" y="2269301"/>
            <a:ext cx="2053040" cy="3417284"/>
          </a:xfrm>
        </p:spPr>
      </p:pic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  <p:pic>
        <p:nvPicPr>
          <p:cNvPr id="16" name="Immagine 15" descr="disegno.sv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306" y="4208970"/>
            <a:ext cx="1886244" cy="1177539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2789905" y="1935577"/>
            <a:ext cx="2856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 err="1" smtClean="0"/>
              <a:t>Kuiper</a:t>
            </a:r>
            <a:r>
              <a:rPr lang="it-IT" sz="1400" dirty="0" smtClean="0"/>
              <a:t> </a:t>
            </a:r>
            <a:r>
              <a:rPr lang="it-IT" sz="1400" dirty="0" err="1" smtClean="0"/>
              <a:t>et</a:t>
            </a:r>
            <a:r>
              <a:rPr lang="it-IT" sz="1400" dirty="0" smtClean="0"/>
              <a:t> al., </a:t>
            </a:r>
            <a:r>
              <a:rPr lang="it-IT" sz="1400" dirty="0" err="1" smtClean="0"/>
              <a:t>A&amp;A</a:t>
            </a:r>
            <a:r>
              <a:rPr lang="it-IT" sz="1400" dirty="0" smtClean="0"/>
              <a:t> 378, 918-935 [3]</a:t>
            </a:r>
            <a:endParaRPr lang="it-IT" sz="1400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5299543" y="1941141"/>
            <a:ext cx="3297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 smtClean="0"/>
              <a:t>MAGIC, Science </a:t>
            </a:r>
            <a:r>
              <a:rPr lang="en-US" sz="1400" dirty="0" smtClean="0"/>
              <a:t>322:5905 [1]</a:t>
            </a:r>
            <a:endParaRPr lang="it-IT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88708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it-IT" dirty="0" smtClean="0"/>
              <a:t>EMISSION MODELS  </a:t>
            </a:r>
            <a:r>
              <a:rPr lang="it-IT" sz="5400" dirty="0" smtClean="0">
                <a:latin typeface="+mj-lt"/>
              </a:rPr>
              <a:t>(</a:t>
            </a:r>
            <a:r>
              <a:rPr lang="it-IT" dirty="0" smtClean="0"/>
              <a:t>VHE</a:t>
            </a:r>
            <a:r>
              <a:rPr lang="it-IT" sz="5400" dirty="0" smtClean="0">
                <a:latin typeface="+mj-lt"/>
              </a:rPr>
              <a:t>)</a:t>
            </a:r>
            <a:endParaRPr lang="it-IT" sz="5400" dirty="0">
              <a:latin typeface="+mj-lt"/>
            </a:endParaRPr>
          </a:p>
        </p:txBody>
      </p:sp>
      <p:pic>
        <p:nvPicPr>
          <p:cNvPr id="15" name="Segnaposto contenuto 14" descr="document.pdf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8827" y="1574318"/>
            <a:ext cx="6387667" cy="4680000"/>
          </a:xfrm>
        </p:spPr>
      </p:pic>
      <p:sp>
        <p:nvSpPr>
          <p:cNvPr id="24" name="Segnaposto piè di pagina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  <p:sp>
        <p:nvSpPr>
          <p:cNvPr id="17" name="Freccia a destra 16"/>
          <p:cNvSpPr/>
          <p:nvPr/>
        </p:nvSpPr>
        <p:spPr>
          <a:xfrm>
            <a:off x="7295141" y="3310511"/>
            <a:ext cx="420490" cy="240280"/>
          </a:xfrm>
          <a:prstGeom prst="rightArrow">
            <a:avLst>
              <a:gd name="adj1" fmla="val 38889"/>
              <a:gd name="adj2" fmla="val 6923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reccia a destra 17"/>
          <p:cNvSpPr/>
          <p:nvPr/>
        </p:nvSpPr>
        <p:spPr>
          <a:xfrm>
            <a:off x="7801287" y="3316073"/>
            <a:ext cx="420490" cy="240280"/>
          </a:xfrm>
          <a:prstGeom prst="rightArrow">
            <a:avLst>
              <a:gd name="adj1" fmla="val 38889"/>
              <a:gd name="adj2" fmla="val 6923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reccia a destra 18"/>
          <p:cNvSpPr/>
          <p:nvPr/>
        </p:nvSpPr>
        <p:spPr>
          <a:xfrm>
            <a:off x="8301870" y="3316073"/>
            <a:ext cx="420490" cy="240280"/>
          </a:xfrm>
          <a:prstGeom prst="rightArrow">
            <a:avLst>
              <a:gd name="adj1" fmla="val 38889"/>
              <a:gd name="adj2" fmla="val 6923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/>
          <p:cNvSpPr txBox="1"/>
          <p:nvPr/>
        </p:nvSpPr>
        <p:spPr>
          <a:xfrm>
            <a:off x="7528747" y="293674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pulsar </a:t>
            </a:r>
            <a:r>
              <a:rPr lang="it-IT" sz="24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wind</a:t>
            </a:r>
            <a:endParaRPr lang="it-IT" sz="2400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Segnaposto contenuto 2"/>
          <p:cNvSpPr txBox="1">
            <a:spLocks/>
          </p:cNvSpPr>
          <p:nvPr/>
        </p:nvSpPr>
        <p:spPr>
          <a:xfrm>
            <a:off x="230284" y="4278325"/>
            <a:ext cx="3033523" cy="20891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3200" b="1" dirty="0" err="1" smtClean="0"/>
              <a:t>Main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emission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models</a:t>
            </a:r>
            <a:r>
              <a:rPr lang="it-IT" sz="3200" b="1" dirty="0" smtClean="0"/>
              <a:t>:</a:t>
            </a:r>
            <a:r>
              <a:rPr lang="it-IT" sz="3200" dirty="0" smtClean="0"/>
              <a:t> </a:t>
            </a:r>
            <a:endParaRPr kumimoji="0" lang="it-IT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Polar</a:t>
            </a:r>
            <a:r>
              <a:rPr kumimoji="0" lang="it-IT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gap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it-IT" sz="3200" b="1" baseline="0" dirty="0" err="1" smtClean="0">
                <a:solidFill>
                  <a:schemeClr val="accent6"/>
                </a:solidFill>
              </a:rPr>
              <a:t>Outer</a:t>
            </a:r>
            <a:r>
              <a:rPr lang="it-IT" sz="3200" b="1" dirty="0" smtClean="0">
                <a:solidFill>
                  <a:schemeClr val="accent6"/>
                </a:solidFill>
              </a:rPr>
              <a:t> gap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Wind </a:t>
            </a:r>
            <a:r>
              <a:rPr kumimoji="0" 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model</a:t>
            </a:r>
            <a:endParaRPr kumimoji="0" lang="it-IT" sz="3200" b="1" i="0" u="none" strike="noStrike" kern="1200" cap="none" spc="0" normalizeH="0" baseline="0" noProof="0" dirty="0" smtClean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3200" dirty="0" smtClean="0">
                <a:solidFill>
                  <a:schemeClr val="tx1"/>
                </a:solidFill>
              </a:rPr>
              <a:t>… </a:t>
            </a:r>
            <a:r>
              <a:rPr lang="it-IT" sz="3200" dirty="0" err="1" smtClean="0">
                <a:solidFill>
                  <a:schemeClr val="tx1"/>
                </a:solidFill>
              </a:rPr>
              <a:t>but</a:t>
            </a:r>
            <a:r>
              <a:rPr lang="it-IT" sz="3200" dirty="0" smtClean="0">
                <a:solidFill>
                  <a:schemeClr val="tx1"/>
                </a:solidFill>
              </a:rPr>
              <a:t> </a:t>
            </a:r>
            <a:r>
              <a:rPr lang="it-IT" sz="3200" dirty="0" err="1" smtClean="0">
                <a:solidFill>
                  <a:schemeClr val="tx1"/>
                </a:solidFill>
              </a:rPr>
              <a:t>they</a:t>
            </a:r>
            <a:r>
              <a:rPr lang="it-IT" sz="3200" dirty="0" smtClean="0">
                <a:solidFill>
                  <a:schemeClr val="tx1"/>
                </a:solidFill>
              </a:rPr>
              <a:t> </a:t>
            </a:r>
            <a:r>
              <a:rPr lang="it-IT" sz="3200" dirty="0" err="1" smtClean="0">
                <a:solidFill>
                  <a:schemeClr val="tx1"/>
                </a:solidFill>
              </a:rPr>
              <a:t>all</a:t>
            </a:r>
            <a:r>
              <a:rPr lang="it-IT" sz="3200" dirty="0" smtClean="0">
                <a:solidFill>
                  <a:schemeClr val="tx1"/>
                </a:solidFill>
              </a:rPr>
              <a:t> </a:t>
            </a:r>
            <a:r>
              <a:rPr lang="it-IT" sz="3200" dirty="0" err="1" smtClean="0">
                <a:solidFill>
                  <a:schemeClr val="tx1"/>
                </a:solidFill>
              </a:rPr>
              <a:t>disagree</a:t>
            </a:r>
            <a:r>
              <a:rPr lang="it-IT" sz="3200" dirty="0" smtClean="0">
                <a:solidFill>
                  <a:schemeClr val="tx1"/>
                </a:solidFill>
              </a:rPr>
              <a:t> </a:t>
            </a:r>
            <a:r>
              <a:rPr lang="it-IT" sz="3200" dirty="0" err="1" smtClean="0">
                <a:solidFill>
                  <a:schemeClr val="tx1"/>
                </a:solidFill>
              </a:rPr>
              <a:t>with</a:t>
            </a:r>
            <a:r>
              <a:rPr lang="it-IT" sz="3200" dirty="0" smtClean="0">
                <a:solidFill>
                  <a:schemeClr val="tx1"/>
                </a:solidFill>
              </a:rPr>
              <a:t> the </a:t>
            </a:r>
            <a:r>
              <a:rPr lang="it-IT" sz="3200" dirty="0" err="1" smtClean="0">
                <a:solidFill>
                  <a:schemeClr val="tx1"/>
                </a:solidFill>
              </a:rPr>
              <a:t>observations</a:t>
            </a:r>
            <a:r>
              <a:rPr lang="it-IT" sz="3200" dirty="0" smtClean="0">
                <a:solidFill>
                  <a:schemeClr val="tx1"/>
                </a:solidFill>
              </a:rPr>
              <a:t>!</a:t>
            </a:r>
            <a:endParaRPr kumimoji="0" lang="it-IT" sz="32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5" name="Immagine 24" descr="Confounded_Face_Emoj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169" y="4879024"/>
            <a:ext cx="530619" cy="530619"/>
          </a:xfrm>
          <a:prstGeom prst="rect">
            <a:avLst/>
          </a:prstGeom>
        </p:spPr>
      </p:pic>
      <p:sp>
        <p:nvSpPr>
          <p:cNvPr id="26" name="CasellaDiTesto 25"/>
          <p:cNvSpPr txBox="1"/>
          <p:nvPr/>
        </p:nvSpPr>
        <p:spPr>
          <a:xfrm>
            <a:off x="6040380" y="6260625"/>
            <a:ext cx="2856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 err="1" smtClean="0"/>
              <a:t>Adapted</a:t>
            </a:r>
            <a:r>
              <a:rPr lang="it-IT" sz="1400" dirty="0" smtClean="0"/>
              <a:t> </a:t>
            </a:r>
            <a:r>
              <a:rPr lang="it-IT" sz="1400" dirty="0" err="1" smtClean="0"/>
              <a:t>from</a:t>
            </a:r>
            <a:r>
              <a:rPr lang="it-IT" sz="1400" dirty="0" smtClean="0"/>
              <a:t> K. </a:t>
            </a:r>
            <a:r>
              <a:rPr lang="it-IT" sz="1400" dirty="0" err="1" smtClean="0"/>
              <a:t>Hirotani</a:t>
            </a:r>
            <a:r>
              <a:rPr lang="it-IT" sz="1400" dirty="0" smtClean="0"/>
              <a:t>, [4]</a:t>
            </a:r>
            <a:endParaRPr lang="it-IT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it-IT" dirty="0" smtClean="0"/>
              <a:t>THE CRAB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199" y="1773936"/>
            <a:ext cx="4166755" cy="462381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it-IT" dirty="0" smtClean="0"/>
              <a:t>Young </a:t>
            </a:r>
            <a:r>
              <a:rPr lang="it-IT" b="1" dirty="0" smtClean="0">
                <a:solidFill>
                  <a:srgbClr val="FF0000"/>
                </a:solidFill>
              </a:rPr>
              <a:t>pulsar</a:t>
            </a:r>
            <a:r>
              <a:rPr lang="it-IT" dirty="0" smtClean="0"/>
              <a:t> </a:t>
            </a:r>
            <a:r>
              <a:rPr lang="it-IT" dirty="0" err="1" smtClean="0"/>
              <a:t>associated</a:t>
            </a:r>
            <a:r>
              <a:rPr lang="it-IT" dirty="0" smtClean="0"/>
              <a:t> </a:t>
            </a:r>
            <a:r>
              <a:rPr lang="it-IT" dirty="0" err="1" smtClean="0"/>
              <a:t>with</a:t>
            </a:r>
            <a:r>
              <a:rPr lang="it-IT" dirty="0" smtClean="0"/>
              <a:t> a Supernova </a:t>
            </a:r>
            <a:r>
              <a:rPr lang="it-IT" dirty="0" err="1" smtClean="0"/>
              <a:t>Remnant</a:t>
            </a:r>
            <a:r>
              <a:rPr lang="it-IT" dirty="0" smtClean="0"/>
              <a:t> </a:t>
            </a:r>
            <a:r>
              <a:rPr lang="it-IT" b="1" dirty="0" smtClean="0">
                <a:solidFill>
                  <a:srgbClr val="CC00FF"/>
                </a:solidFill>
              </a:rPr>
              <a:t>nebula</a:t>
            </a:r>
          </a:p>
          <a:p>
            <a:pPr lvl="1">
              <a:lnSpc>
                <a:spcPct val="120000"/>
              </a:lnSpc>
            </a:pPr>
            <a:r>
              <a:rPr lang="it-IT" dirty="0" smtClean="0"/>
              <a:t>Nebula: </a:t>
            </a:r>
            <a:r>
              <a:rPr lang="it-IT" dirty="0" err="1" smtClean="0"/>
              <a:t>among</a:t>
            </a:r>
            <a:r>
              <a:rPr lang="it-IT" dirty="0" smtClean="0"/>
              <a:t> the </a:t>
            </a:r>
            <a:r>
              <a:rPr lang="it-IT" dirty="0" err="1" smtClean="0"/>
              <a:t>strongest</a:t>
            </a:r>
            <a:r>
              <a:rPr lang="it-IT" dirty="0" smtClean="0"/>
              <a:t> </a:t>
            </a:r>
            <a:r>
              <a:rPr lang="it-IT" dirty="0" err="1" smtClean="0"/>
              <a:t>very</a:t>
            </a:r>
            <a:r>
              <a:rPr lang="it-IT" dirty="0" smtClean="0"/>
              <a:t> high </a:t>
            </a:r>
            <a:r>
              <a:rPr lang="it-IT" dirty="0" err="1" smtClean="0"/>
              <a:t>energy</a:t>
            </a:r>
            <a:r>
              <a:rPr lang="it-IT" dirty="0" smtClean="0"/>
              <a:t> (VHE) </a:t>
            </a:r>
            <a:r>
              <a:rPr lang="it-IT" dirty="0" err="1" smtClean="0"/>
              <a:t>sources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the </a:t>
            </a:r>
            <a:r>
              <a:rPr lang="it-IT" dirty="0" err="1" smtClean="0"/>
              <a:t>sky</a:t>
            </a:r>
            <a:r>
              <a:rPr lang="it-IT" dirty="0" smtClean="0"/>
              <a:t>!!</a:t>
            </a:r>
          </a:p>
          <a:p>
            <a:pPr>
              <a:lnSpc>
                <a:spcPct val="120000"/>
              </a:lnSpc>
            </a:pPr>
            <a:r>
              <a:rPr lang="it-IT" dirty="0" err="1" smtClean="0"/>
              <a:t>Visible</a:t>
            </a:r>
            <a:r>
              <a:rPr lang="it-IT" dirty="0" smtClean="0"/>
              <a:t> </a:t>
            </a:r>
            <a:r>
              <a:rPr lang="it-IT" dirty="0" err="1" smtClean="0"/>
              <a:t>from</a:t>
            </a:r>
            <a:r>
              <a:rPr lang="it-IT" dirty="0" smtClean="0"/>
              <a:t> radio up </a:t>
            </a:r>
            <a:r>
              <a:rPr lang="it-IT" dirty="0" err="1" smtClean="0"/>
              <a:t>to</a:t>
            </a:r>
            <a:r>
              <a:rPr lang="it-IT" dirty="0"/>
              <a:t> </a:t>
            </a:r>
            <a:r>
              <a:rPr lang="it-IT" b="1" dirty="0" err="1" smtClean="0"/>
              <a:t>TeV</a:t>
            </a:r>
            <a:r>
              <a:rPr lang="it-IT" b="1" dirty="0"/>
              <a:t> </a:t>
            </a:r>
            <a:r>
              <a:rPr lang="it-IT" b="1" dirty="0" err="1" smtClean="0"/>
              <a:t>energies</a:t>
            </a:r>
            <a:endParaRPr lang="it-IT" dirty="0" smtClean="0"/>
          </a:p>
          <a:p>
            <a:pPr>
              <a:lnSpc>
                <a:spcPct val="120000"/>
              </a:lnSpc>
            </a:pPr>
            <a:r>
              <a:rPr lang="it-IT" dirty="0" err="1" smtClean="0"/>
              <a:t>One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the best </a:t>
            </a:r>
            <a:r>
              <a:rPr lang="it-IT" dirty="0" err="1" smtClean="0"/>
              <a:t>studied</a:t>
            </a:r>
            <a:r>
              <a:rPr lang="it-IT" dirty="0" smtClean="0"/>
              <a:t> </a:t>
            </a:r>
            <a:r>
              <a:rPr lang="it-IT" dirty="0" err="1" smtClean="0"/>
              <a:t>objects</a:t>
            </a:r>
            <a:r>
              <a:rPr lang="it-IT" dirty="0"/>
              <a:t> </a:t>
            </a:r>
            <a:r>
              <a:rPr lang="it-IT" dirty="0" err="1" smtClean="0"/>
              <a:t>ever</a:t>
            </a:r>
            <a:r>
              <a:rPr lang="it-IT" dirty="0" smtClean="0"/>
              <a:t>, </a:t>
            </a:r>
            <a:r>
              <a:rPr lang="it-IT" dirty="0" err="1" smtClean="0"/>
              <a:t>but…</a:t>
            </a:r>
            <a:endParaRPr lang="it-IT" dirty="0" smtClean="0"/>
          </a:p>
          <a:p>
            <a:endParaRPr lang="it-IT" dirty="0"/>
          </a:p>
          <a:p>
            <a:r>
              <a:rPr lang="it-IT" dirty="0" err="1" smtClean="0"/>
              <a:t>…many</a:t>
            </a:r>
            <a:r>
              <a:rPr lang="it-IT" dirty="0" smtClean="0"/>
              <a:t> </a:t>
            </a:r>
            <a:r>
              <a:rPr lang="it-IT" dirty="0" err="1" smtClean="0"/>
              <a:t>problems</a:t>
            </a:r>
            <a:r>
              <a:rPr lang="it-IT" dirty="0" smtClean="0"/>
              <a:t> </a:t>
            </a:r>
            <a:r>
              <a:rPr lang="it-IT" dirty="0" err="1" smtClean="0"/>
              <a:t>still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be</a:t>
            </a:r>
            <a:r>
              <a:rPr lang="it-IT" dirty="0" smtClean="0"/>
              <a:t> </a:t>
            </a:r>
            <a:r>
              <a:rPr lang="it-IT" dirty="0" err="1" smtClean="0"/>
              <a:t>solved</a:t>
            </a:r>
            <a:r>
              <a:rPr lang="it-IT" dirty="0" smtClean="0"/>
              <a:t>:</a:t>
            </a:r>
          </a:p>
          <a:p>
            <a:pPr lvl="1"/>
            <a:r>
              <a:rPr lang="it-IT" dirty="0" err="1" smtClean="0"/>
              <a:t>Acceleration</a:t>
            </a:r>
            <a:r>
              <a:rPr lang="it-IT" dirty="0" smtClean="0"/>
              <a:t> </a:t>
            </a:r>
            <a:r>
              <a:rPr lang="it-IT" dirty="0" err="1" smtClean="0"/>
              <a:t>mechanism</a:t>
            </a:r>
            <a:r>
              <a:rPr lang="it-IT" dirty="0" smtClean="0"/>
              <a:t>?</a:t>
            </a:r>
          </a:p>
          <a:p>
            <a:pPr lvl="1"/>
            <a:r>
              <a:rPr lang="it-IT" dirty="0" err="1" smtClean="0"/>
              <a:t>Emission</a:t>
            </a:r>
            <a:r>
              <a:rPr lang="it-IT" dirty="0" smtClean="0"/>
              <a:t> zone?</a:t>
            </a:r>
          </a:p>
          <a:p>
            <a:pPr lvl="1"/>
            <a:r>
              <a:rPr lang="it-IT" dirty="0" err="1" smtClean="0"/>
              <a:t>How</a:t>
            </a:r>
            <a:r>
              <a:rPr lang="it-IT" dirty="0" smtClean="0"/>
              <a:t> can </a:t>
            </a:r>
            <a:r>
              <a:rPr lang="it-IT" dirty="0" err="1" smtClean="0"/>
              <a:t>it</a:t>
            </a:r>
            <a:r>
              <a:rPr lang="it-IT" dirty="0" smtClean="0"/>
              <a:t> produce </a:t>
            </a:r>
            <a:r>
              <a:rPr lang="it-IT" dirty="0" err="1" smtClean="0"/>
              <a:t>TeV</a:t>
            </a:r>
            <a:r>
              <a:rPr lang="it-IT" dirty="0" smtClean="0"/>
              <a:t>?</a:t>
            </a:r>
            <a:endParaRPr lang="it-IT" dirty="0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812277" y="6100451"/>
            <a:ext cx="39379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 err="1" smtClean="0"/>
              <a:t>From</a:t>
            </a:r>
            <a:r>
              <a:rPr lang="it-IT" sz="1400" dirty="0" smtClean="0"/>
              <a:t> G. </a:t>
            </a:r>
            <a:r>
              <a:rPr lang="it-IT" sz="1400" dirty="0" err="1" smtClean="0"/>
              <a:t>Dubner</a:t>
            </a:r>
            <a:r>
              <a:rPr lang="it-IT" sz="1400" dirty="0" smtClean="0"/>
              <a:t>, </a:t>
            </a:r>
            <a:r>
              <a:rPr lang="it-IT" sz="1400" dirty="0" err="1" smtClean="0"/>
              <a:t>arXiv</a:t>
            </a:r>
            <a:r>
              <a:rPr lang="it-IT" sz="1400" dirty="0" smtClean="0"/>
              <a:t>:1704.02968</a:t>
            </a:r>
            <a:endParaRPr lang="it-IT" sz="1400" dirty="0"/>
          </a:p>
        </p:txBody>
      </p:sp>
      <p:pic>
        <p:nvPicPr>
          <p:cNvPr id="13" name="Segnaposto contenuto 10" descr="multiWcrab_lg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066131"/>
            <a:ext cx="4038600" cy="4038600"/>
          </a:xfrm>
          <a:prstGeom prst="rect">
            <a:avLst/>
          </a:prstGeom>
        </p:spPr>
      </p:pic>
      <p:cxnSp>
        <p:nvCxnSpPr>
          <p:cNvPr id="11" name="Connettore 2 10"/>
          <p:cNvCxnSpPr/>
          <p:nvPr/>
        </p:nvCxnSpPr>
        <p:spPr>
          <a:xfrm>
            <a:off x="6060403" y="3090272"/>
            <a:ext cx="580677" cy="934423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it-IT" dirty="0" smtClean="0"/>
              <a:t>THE CRAB</a:t>
            </a:r>
            <a:endParaRPr lang="it-IT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4" name="Segnaposto contenuto 2"/>
          <p:cNvSpPr>
            <a:spLocks noGrp="1"/>
          </p:cNvSpPr>
          <p:nvPr>
            <p:ph sz="half" idx="1"/>
          </p:nvPr>
        </p:nvSpPr>
        <p:spPr>
          <a:xfrm>
            <a:off x="230284" y="5513098"/>
            <a:ext cx="8279658" cy="1034523"/>
          </a:xfrm>
        </p:spPr>
        <p:txBody>
          <a:bodyPr>
            <a:normAutofit fontScale="77500" lnSpcReduction="20000"/>
          </a:bodyPr>
          <a:lstStyle/>
          <a:p>
            <a:r>
              <a:rPr lang="it-IT" dirty="0" smtClean="0"/>
              <a:t>Sharp </a:t>
            </a:r>
            <a:r>
              <a:rPr lang="it-IT" dirty="0" err="1" smtClean="0"/>
              <a:t>pulsed</a:t>
            </a:r>
            <a:r>
              <a:rPr lang="it-IT" dirty="0" smtClean="0"/>
              <a:t> </a:t>
            </a:r>
            <a:r>
              <a:rPr lang="it-IT" dirty="0" err="1" smtClean="0"/>
              <a:t>emission</a:t>
            </a:r>
            <a:r>
              <a:rPr lang="it-IT" dirty="0" smtClean="0"/>
              <a:t> </a:t>
            </a:r>
            <a:r>
              <a:rPr lang="it-IT" dirty="0" err="1" smtClean="0"/>
              <a:t>with</a:t>
            </a:r>
            <a:r>
              <a:rPr lang="it-IT" dirty="0" smtClean="0"/>
              <a:t> hard </a:t>
            </a:r>
            <a:r>
              <a:rPr lang="it-IT" dirty="0" err="1" smtClean="0"/>
              <a:t>spectrum</a:t>
            </a:r>
            <a:r>
              <a:rPr lang="it-IT" dirty="0" smtClean="0"/>
              <a:t> (</a:t>
            </a:r>
            <a:r>
              <a:rPr lang="it-IT" dirty="0" err="1" smtClean="0"/>
              <a:t>rules</a:t>
            </a:r>
            <a:r>
              <a:rPr lang="it-IT" dirty="0" smtClean="0"/>
              <a:t> out </a:t>
            </a:r>
            <a:r>
              <a:rPr lang="it-IT" dirty="0" err="1" smtClean="0"/>
              <a:t>models</a:t>
            </a:r>
            <a:r>
              <a:rPr lang="it-IT" dirty="0" smtClean="0"/>
              <a:t>!).</a:t>
            </a:r>
          </a:p>
          <a:p>
            <a:r>
              <a:rPr lang="it-IT" dirty="0" smtClean="0"/>
              <a:t>Curvature </a:t>
            </a:r>
            <a:r>
              <a:rPr lang="it-IT" dirty="0" err="1" smtClean="0"/>
              <a:t>radiation</a:t>
            </a:r>
            <a:r>
              <a:rPr lang="it-IT" dirty="0" smtClean="0"/>
              <a:t> up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few</a:t>
            </a:r>
            <a:r>
              <a:rPr lang="it-IT" dirty="0" smtClean="0"/>
              <a:t> </a:t>
            </a:r>
            <a:r>
              <a:rPr lang="it-IT" dirty="0" err="1" smtClean="0"/>
              <a:t>GeV</a:t>
            </a:r>
            <a:r>
              <a:rPr lang="it-IT" dirty="0" smtClean="0"/>
              <a:t> (</a:t>
            </a:r>
            <a:r>
              <a:rPr lang="it-IT" dirty="0" err="1" smtClean="0"/>
              <a:t>unfeasible</a:t>
            </a:r>
            <a:r>
              <a:rPr lang="it-IT" dirty="0" smtClean="0"/>
              <a:t> at </a:t>
            </a:r>
            <a:r>
              <a:rPr lang="it-IT" dirty="0" err="1" smtClean="0"/>
              <a:t>TeV</a:t>
            </a:r>
            <a:r>
              <a:rPr lang="it-IT" dirty="0" smtClean="0"/>
              <a:t>).</a:t>
            </a:r>
          </a:p>
          <a:p>
            <a:r>
              <a:rPr lang="it-IT" dirty="0" smtClean="0"/>
              <a:t>Inverse Compton at </a:t>
            </a:r>
            <a:r>
              <a:rPr lang="it-IT" dirty="0" err="1" smtClean="0"/>
              <a:t>TeV</a:t>
            </a:r>
            <a:r>
              <a:rPr lang="it-IT" dirty="0" smtClean="0"/>
              <a:t> </a:t>
            </a:r>
            <a:r>
              <a:rPr lang="it-IT" dirty="0" err="1" smtClean="0"/>
              <a:t>energies</a:t>
            </a:r>
            <a:r>
              <a:rPr lang="it-IT" dirty="0" smtClean="0"/>
              <a:t>?</a:t>
            </a:r>
          </a:p>
        </p:txBody>
      </p:sp>
      <p:pic>
        <p:nvPicPr>
          <p:cNvPr id="19" name="Segnaposto contenuto 18" descr="fermimagic.pn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536" t="5834" r="8204" b="3127"/>
          <a:stretch>
            <a:fillRect/>
          </a:stretch>
        </p:blipFill>
        <p:spPr>
          <a:xfrm>
            <a:off x="246968" y="1941289"/>
            <a:ext cx="4610097" cy="3130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" name="Segnaposto piè di pagina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Ceribella - IMPRS Young Scientist Workshop, Schloss Ringberg</a:t>
            </a:r>
            <a:endParaRPr lang="en-US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4999165" y="5186984"/>
            <a:ext cx="3976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 smtClean="0"/>
              <a:t>MAGIC, </a:t>
            </a:r>
            <a:r>
              <a:rPr lang="it-IT" sz="1400" dirty="0" err="1" smtClean="0"/>
              <a:t>A&amp;A</a:t>
            </a:r>
            <a:r>
              <a:rPr lang="it-IT" sz="1400" dirty="0" smtClean="0"/>
              <a:t> 585, A133 [2]</a:t>
            </a:r>
            <a:endParaRPr lang="it-IT" sz="1400" dirty="0"/>
          </a:p>
        </p:txBody>
      </p:sp>
      <p:pic>
        <p:nvPicPr>
          <p:cNvPr id="10" name="Immagine 9" descr="g89770.png"/>
          <p:cNvPicPr>
            <a:picLocks noChangeAspect="1"/>
          </p:cNvPicPr>
          <p:nvPr/>
        </p:nvPicPr>
        <p:blipFill>
          <a:blip r:embed="rId3"/>
          <a:srcRect l="966" t="4483" r="6401" b="4173"/>
          <a:stretch>
            <a:fillRect/>
          </a:stretch>
        </p:blipFill>
        <p:spPr>
          <a:xfrm>
            <a:off x="5139332" y="1941285"/>
            <a:ext cx="3797760" cy="3130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Freccia in giù 10"/>
          <p:cNvSpPr/>
          <p:nvPr/>
        </p:nvSpPr>
        <p:spPr>
          <a:xfrm rot="2770536">
            <a:off x="7902667" y="2425090"/>
            <a:ext cx="180000" cy="270000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2</a:t>
            </a:r>
            <a:endParaRPr lang="it-IT" dirty="0"/>
          </a:p>
        </p:txBody>
      </p:sp>
      <p:sp>
        <p:nvSpPr>
          <p:cNvPr id="12" name="Freccia in giù 11"/>
          <p:cNvSpPr/>
          <p:nvPr/>
        </p:nvSpPr>
        <p:spPr>
          <a:xfrm rot="2770536">
            <a:off x="7254132" y="2430653"/>
            <a:ext cx="180000" cy="270000"/>
          </a:xfrm>
          <a:prstGeom prst="downArrow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1</a:t>
            </a:r>
            <a:endParaRPr lang="it-IT" dirty="0"/>
          </a:p>
        </p:txBody>
      </p:sp>
      <p:cxnSp>
        <p:nvCxnSpPr>
          <p:cNvPr id="16" name="Connettore 1 15"/>
          <p:cNvCxnSpPr/>
          <p:nvPr/>
        </p:nvCxnSpPr>
        <p:spPr>
          <a:xfrm>
            <a:off x="3244850" y="2078459"/>
            <a:ext cx="0" cy="2581275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magine 22" descr="glast_lat_cutaway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7725" y="3984595"/>
            <a:ext cx="768350" cy="576714"/>
          </a:xfrm>
          <a:prstGeom prst="rect">
            <a:avLst/>
          </a:prstGeom>
        </p:spPr>
      </p:pic>
      <p:pic>
        <p:nvPicPr>
          <p:cNvPr id="25" name="Immagine 24" descr="zoom2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6038" y="2266132"/>
            <a:ext cx="817418" cy="545626"/>
          </a:xfrm>
          <a:prstGeom prst="rect">
            <a:avLst/>
          </a:prstGeom>
        </p:spPr>
      </p:pic>
      <p:sp>
        <p:nvSpPr>
          <p:cNvPr id="27" name="CasellaDiTesto 26"/>
          <p:cNvSpPr txBox="1"/>
          <p:nvPr/>
        </p:nvSpPr>
        <p:spPr>
          <a:xfrm>
            <a:off x="207818" y="1546784"/>
            <a:ext cx="4696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SPECTRUM</a:t>
            </a:r>
            <a:endParaRPr lang="it-IT" b="1" dirty="0"/>
          </a:p>
        </p:txBody>
      </p:sp>
      <p:sp>
        <p:nvSpPr>
          <p:cNvPr id="28" name="CasellaDiTesto 27"/>
          <p:cNvSpPr txBox="1"/>
          <p:nvPr/>
        </p:nvSpPr>
        <p:spPr>
          <a:xfrm>
            <a:off x="5091498" y="1546784"/>
            <a:ext cx="3885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PHASEOGRAM</a:t>
            </a:r>
            <a:endParaRPr lang="it-IT" b="1" dirty="0"/>
          </a:p>
        </p:txBody>
      </p:sp>
      <p:sp>
        <p:nvSpPr>
          <p:cNvPr id="34" name="Freccia in giù 33"/>
          <p:cNvSpPr/>
          <p:nvPr/>
        </p:nvSpPr>
        <p:spPr>
          <a:xfrm rot="13506497">
            <a:off x="3582070" y="3951318"/>
            <a:ext cx="180000" cy="270000"/>
          </a:xfrm>
          <a:prstGeom prst="downArrow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0800000"/>
              </a:camera>
              <a:lightRig rig="threePt" dir="t"/>
            </a:scene3d>
          </a:bodyPr>
          <a:lstStyle/>
          <a:p>
            <a:pPr algn="ctr"/>
            <a:endParaRPr lang="it-IT" dirty="0" smtClean="0"/>
          </a:p>
          <a:p>
            <a:pPr algn="ctr"/>
            <a:r>
              <a:rPr lang="it-IT" dirty="0" smtClean="0"/>
              <a:t>1</a:t>
            </a:r>
            <a:endParaRPr lang="it-IT" dirty="0"/>
          </a:p>
        </p:txBody>
      </p:sp>
      <p:sp>
        <p:nvSpPr>
          <p:cNvPr id="35" name="Freccia in giù 34"/>
          <p:cNvSpPr/>
          <p:nvPr/>
        </p:nvSpPr>
        <p:spPr>
          <a:xfrm rot="2770536">
            <a:off x="4037046" y="3298331"/>
            <a:ext cx="180000" cy="270000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2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o">
  <a:themeElements>
    <a:clrScheme name="Modulo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o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Modulo">
  <a:themeElements>
    <a:clrScheme name="Modulo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o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odulo">
  <a:themeElements>
    <a:clrScheme name="Modulo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o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1916</TotalTime>
  <Words>872</Words>
  <Application>Microsoft Office PowerPoint</Application>
  <PresentationFormat>Presentazione su schermo (4:3)</PresentationFormat>
  <Paragraphs>189</Paragraphs>
  <Slides>25</Slides>
  <Notes>1</Notes>
  <HiddenSlides>0</HiddenSlides>
  <MMClips>2</MMClips>
  <ScaleCrop>false</ScaleCrop>
  <HeadingPairs>
    <vt:vector size="4" baseType="variant">
      <vt:variant>
        <vt:lpstr>Tema</vt:lpstr>
      </vt:variant>
      <vt:variant>
        <vt:i4>3</vt:i4>
      </vt:variant>
      <vt:variant>
        <vt:lpstr>Titoli diapositive</vt:lpstr>
      </vt:variant>
      <vt:variant>
        <vt:i4>25</vt:i4>
      </vt:variant>
    </vt:vector>
  </HeadingPairs>
  <TitlesOfParts>
    <vt:vector size="28" baseType="lpstr">
      <vt:lpstr>Modulo</vt:lpstr>
      <vt:lpstr>2_Modulo</vt:lpstr>
      <vt:lpstr>1_Modulo</vt:lpstr>
      <vt:lpstr>PULSARS &amp; MAGIC</vt:lpstr>
      <vt:lpstr>OUTLINE</vt:lpstr>
      <vt:lpstr>PULSARS</vt:lpstr>
      <vt:lpstr>NEUTRON STARS</vt:lpstr>
      <vt:lpstr>PULSARS</vt:lpstr>
      <vt:lpstr>EMISSION MODELS</vt:lpstr>
      <vt:lpstr>EMISSION MODELS  (VHE)</vt:lpstr>
      <vt:lpstr>THE CRAB</vt:lpstr>
      <vt:lpstr>THE CRAB</vt:lpstr>
      <vt:lpstr>PULSARS AT VHE</vt:lpstr>
      <vt:lpstr>MAGIC</vt:lpstr>
      <vt:lpstr>CHERENKOV TELESCOPES</vt:lpstr>
      <vt:lpstr>ATMOSPHERIC SHOWERS</vt:lpstr>
      <vt:lpstr>MAGIC TELESCOPES</vt:lpstr>
      <vt:lpstr>SHOWER IMAGES</vt:lpstr>
      <vt:lpstr>GAMMA MC SHOWER</vt:lpstr>
      <vt:lpstr>HADRONIC SHOWER</vt:lpstr>
      <vt:lpstr>MAGIC SENSITIVITY</vt:lpstr>
      <vt:lpstr>FUTURE PERSPECTIVES</vt:lpstr>
      <vt:lpstr>THE SUM-TRIGGER</vt:lpstr>
      <vt:lpstr>FIRST RESULTS</vt:lpstr>
      <vt:lpstr>NEXT FUTURE</vt:lpstr>
      <vt:lpstr>REFERENCES</vt:lpstr>
      <vt:lpstr>QUESTIONS?</vt:lpstr>
      <vt:lpstr>THE SUM-TRIGGGER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Giovanni</dc:creator>
  <cp:lastModifiedBy>Giovanni</cp:lastModifiedBy>
  <cp:revision>332</cp:revision>
  <dcterms:created xsi:type="dcterms:W3CDTF">2013-07-15T20:24:27Z</dcterms:created>
  <dcterms:modified xsi:type="dcterms:W3CDTF">2017-07-17T09:49:12Z</dcterms:modified>
</cp:coreProperties>
</file>