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486" r:id="rId3"/>
    <p:sldId id="480" r:id="rId4"/>
    <p:sldId id="488" r:id="rId5"/>
    <p:sldId id="490" r:id="rId6"/>
    <p:sldId id="492" r:id="rId7"/>
    <p:sldId id="483" r:id="rId8"/>
    <p:sldId id="508" r:id="rId9"/>
    <p:sldId id="493" r:id="rId10"/>
    <p:sldId id="496" r:id="rId11"/>
    <p:sldId id="495" r:id="rId12"/>
    <p:sldId id="507" r:id="rId13"/>
    <p:sldId id="497" r:id="rId14"/>
    <p:sldId id="498" r:id="rId15"/>
    <p:sldId id="500" r:id="rId16"/>
    <p:sldId id="506" r:id="rId17"/>
    <p:sldId id="456" r:id="rId18"/>
    <p:sldId id="505" r:id="rId19"/>
    <p:sldId id="393" r:id="rId20"/>
    <p:sldId id="272" r:id="rId21"/>
  </p:sldIdLst>
  <p:sldSz cx="9144000" cy="6858000" type="screen4x3"/>
  <p:notesSz cx="6646863" cy="9777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3232FF"/>
    <a:srgbClr val="FE3CCB"/>
    <a:srgbClr val="5B5BFF"/>
    <a:srgbClr val="008000"/>
    <a:srgbClr val="64B100"/>
    <a:srgbClr val="EC4EBE"/>
    <a:srgbClr val="39260E"/>
    <a:srgbClr val="5C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38" y="15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8C87EF-4832-4BB2-9009-F32963B1BFAB}" type="datetimeFigureOut">
              <a:rPr lang="en-GB"/>
              <a:pPr>
                <a:defRPr/>
              </a:pPr>
              <a:t>14/12/2017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8040C0-5376-4305-9616-48777722F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36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44A0D3-B703-40A7-9791-80EF2013079F}" type="datetimeFigureOut">
              <a:rPr lang="en-GB"/>
              <a:pPr>
                <a:defRPr/>
              </a:pPr>
              <a:t>14/12/2017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645025"/>
            <a:ext cx="5316537" cy="4398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EB5DC6-B83C-4800-8143-91225CB153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67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EC7DA-73F6-4FE7-B13E-25AD08FFFC6C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78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1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7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37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7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6480D-B909-4762-A8ED-5CF2B8C36B0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28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1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8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8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50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0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4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B5DC6-B83C-4800-8143-91225CB1530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5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E90A8-FCB2-4DAA-98A6-B3CEF4DE3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8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3B9D-F7D6-4C2B-8557-DF414B102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0DFB-AE9E-410E-950B-6E22C4164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BD54-3A8B-4C5F-A7C1-74DEE9CA5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246C-AD59-49EA-B54E-3934DDCB5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7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77B6-31DB-4A1A-BB40-CF3A304C5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9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E8DC0-D25C-44FC-996C-C2F89AF0B4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3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A159-196D-41CD-84F5-B1D87BBCA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1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6682"/>
            <a:ext cx="3960000" cy="3600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2000" y="6492964"/>
            <a:ext cx="432000" cy="3600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4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4078-B4B3-4AB8-9D88-39BC3AEF5A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7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5603-38DF-4D43-B9B5-41CD35A00C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1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72" y="6498000"/>
            <a:ext cx="3960000" cy="360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GB" altLang="en-US" smtClean="0"/>
              <a:t>M.Martyanov, AWAKE review, MPP Munich, 19-12-2017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2000" y="649800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D3957-CA8F-4AE0-B4FC-CE28C07E2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indico.cern.ch/category/427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wake.web.cern.ch/awake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51520" y="720345"/>
            <a:ext cx="8642350" cy="5414963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rgbClr val="32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AWAKE Experiment at CERN.</a:t>
            </a:r>
            <a:br>
              <a:rPr lang="en-GB" altLang="en-US" sz="3600" b="1" dirty="0" smtClean="0">
                <a:solidFill>
                  <a:srgbClr val="32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3600" b="1" dirty="0" smtClean="0">
                <a:solidFill>
                  <a:srgbClr val="32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3600" b="1" dirty="0" smtClean="0">
                <a:solidFill>
                  <a:srgbClr val="32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3600" b="1" dirty="0" smtClean="0">
                <a:solidFill>
                  <a:srgbClr val="32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Review</a:t>
            </a:r>
            <a:r>
              <a:rPr lang="en-GB" altLang="en-US" sz="3600" b="1" dirty="0" smtClean="0">
                <a:solidFill>
                  <a:srgbClr val="32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3600" b="1" dirty="0" smtClean="0">
                <a:solidFill>
                  <a:srgbClr val="32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Mikhail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Martyanov (Max-Planck Institute for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Physics)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i="1" dirty="0">
                <a:solidFill>
                  <a:srgbClr val="32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AWAKE Collaboration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Plank Institute for Physics, Munich, December 18-19,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410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761579" y="80628"/>
            <a:ext cx="596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8000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b="1" dirty="0" smtClean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Beam Diagnostics overview</a:t>
              </a:r>
              <a:endParaRPr lang="en-GB" sz="36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93965" y="976934"/>
            <a:ext cx="8156069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buFontTx/>
              <a:buChar char="-"/>
            </a:pPr>
            <a:r>
              <a:rPr lang="en-US" altLang="en-US" sz="2200" b="1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Rb</a:t>
            </a:r>
            <a:r>
              <a:rPr lang="en-US" altLang="en-US" sz="2200" b="1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-cell diagnostics (white light interferometry, T-sensors etc</a:t>
            </a:r>
            <a:r>
              <a:rPr lang="en-US" altLang="en-US" sz="2200" b="1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.)</a:t>
            </a:r>
          </a:p>
          <a:p>
            <a:pPr eaLnBrk="1" hangingPunct="1">
              <a:lnSpc>
                <a:spcPts val="3000"/>
              </a:lnSpc>
              <a:buFontTx/>
              <a:buChar char="-"/>
            </a:pPr>
            <a:endParaRPr lang="en-US" altLang="en-US" sz="22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ts val="3000"/>
              </a:lnSpc>
              <a:buFontTx/>
              <a:buChar char="-"/>
            </a:pPr>
            <a:r>
              <a:rPr lang="en-US" altLang="en-US" sz="22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Laser line diagnostics and alignment (CCD’s, energy, ACF etc.)</a:t>
            </a:r>
          </a:p>
          <a:p>
            <a:pPr eaLnBrk="1" hangingPunct="1">
              <a:lnSpc>
                <a:spcPts val="3000"/>
              </a:lnSpc>
            </a:pPr>
            <a:endParaRPr lang="en-US" altLang="en-US" sz="22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altLang="en-US" sz="2200" b="1" baseline="30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diagnostics:</a:t>
            </a:r>
          </a:p>
          <a:p>
            <a:pPr eaLnBrk="1" hangingPunct="1">
              <a:lnSpc>
                <a:spcPts val="3000"/>
              </a:lnSpc>
              <a:buFontTx/>
              <a:buChar char="-"/>
            </a:pPr>
            <a:r>
              <a:rPr lang="en-US" altLang="en-US" sz="2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Standard (BCT, BPM’s, luminescent / OTR screens)</a:t>
            </a:r>
          </a:p>
          <a:p>
            <a:pPr eaLnBrk="1" hangingPunct="1">
              <a:lnSpc>
                <a:spcPts val="3000"/>
              </a:lnSpc>
              <a:buFontTx/>
              <a:buChar char="-"/>
            </a:pP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Two-screen halo diagnostics</a:t>
            </a:r>
          </a:p>
          <a:p>
            <a:pPr eaLnBrk="1" hangingPunct="1">
              <a:lnSpc>
                <a:spcPts val="3000"/>
              </a:lnSpc>
              <a:buFontTx/>
              <a:buChar char="-"/>
            </a:pP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Visible OTR, 2 </a:t>
            </a:r>
            <a:r>
              <a:rPr lang="en-US" altLang="en-US" sz="2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streak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cameras –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SSM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visualization</a:t>
            </a:r>
            <a:endParaRPr lang="en-US" altLang="en-US" sz="22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ts val="3000"/>
              </a:lnSpc>
              <a:buFontTx/>
              <a:buChar char="-"/>
            </a:pPr>
            <a:r>
              <a:rPr lang="en-US" altLang="en-US" sz="2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Microwave CTR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–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SSM </a:t>
            </a:r>
            <a:r>
              <a:rPr lang="en-US" altLang="en-US" sz="2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frequency measurement</a:t>
            </a:r>
          </a:p>
          <a:p>
            <a:pPr eaLnBrk="1" hangingPunct="1">
              <a:lnSpc>
                <a:spcPts val="3000"/>
              </a:lnSpc>
            </a:pPr>
            <a:endParaRPr lang="en-US" altLang="en-US" sz="2200" b="1" dirty="0" smtClean="0"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en-US" sz="2200" b="1" dirty="0" smtClean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200" b="1" baseline="30000" dirty="0" smtClean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200" b="1" dirty="0" smtClean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diagnostics :</a:t>
            </a:r>
            <a:endParaRPr lang="en-US" altLang="en-US" sz="2200" b="1" dirty="0">
              <a:solidFill>
                <a:srgbClr val="008000"/>
              </a:solidFill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ts val="3000"/>
              </a:lnSpc>
              <a:buFontTx/>
              <a:buChar char="-"/>
            </a:pPr>
            <a:r>
              <a:rPr lang="en-US" altLang="en-US" sz="2200" b="1" dirty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smtClean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Standard (BCT, BPM’s, screens)</a:t>
            </a:r>
          </a:p>
          <a:p>
            <a:pPr eaLnBrk="1" hangingPunct="1">
              <a:lnSpc>
                <a:spcPts val="3000"/>
              </a:lnSpc>
              <a:buFontTx/>
              <a:buChar char="-"/>
            </a:pPr>
            <a:r>
              <a:rPr lang="en-US" altLang="en-US" sz="2200" b="1" dirty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smtClean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Large wide-band spectrometer (20 MeV to 3 GeV)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9560" y="6492875"/>
            <a:ext cx="2133600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cds.cern.ch/record/2131154/files/MA2_1995_image.jpg?subformat=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" b="10161"/>
          <a:stretch/>
        </p:blipFill>
        <p:spPr bwMode="auto">
          <a:xfrm>
            <a:off x="107504" y="3248980"/>
            <a:ext cx="5818936" cy="32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764" y="754898"/>
            <a:ext cx="6614483" cy="3358178"/>
          </a:xfrm>
          <a:prstGeom prst="rect">
            <a:avLst/>
          </a:prstGeom>
        </p:spPr>
      </p:pic>
      <p:pic>
        <p:nvPicPr>
          <p:cNvPr id="10" name="Picture 9" descr="C:\Users\jim.WDL\Desktop\WDL logo-new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068" y="3050011"/>
            <a:ext cx="1112409" cy="9934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-1776"/>
              <a:ext cx="9148158" cy="721776"/>
              <a:chOff x="0" y="-1776"/>
              <a:chExt cx="9148158" cy="721776"/>
            </a:xfrm>
          </p:grpSpPr>
          <p:pic>
            <p:nvPicPr>
              <p:cNvPr id="14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769" y="0"/>
                <a:ext cx="72116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000" y="0"/>
                <a:ext cx="1408158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 bwMode="auto">
              <a:xfrm>
                <a:off x="1767929" y="-1776"/>
                <a:ext cx="5956863" cy="7191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-1776"/>
                <a:ext cx="1040419" cy="720000"/>
              </a:xfrm>
              <a:prstGeom prst="rect">
                <a:avLst/>
              </a:prstGeom>
            </p:spPr>
          </p:pic>
        </p:grpSp>
        <p:sp>
          <p:nvSpPr>
            <p:cNvPr id="13" name="TextBox 40"/>
            <p:cNvSpPr txBox="1">
              <a:spLocks noChangeArrowheads="1"/>
            </p:cNvSpPr>
            <p:nvPr/>
          </p:nvSpPr>
          <p:spPr bwMode="auto">
            <a:xfrm>
              <a:off x="1719407" y="96183"/>
              <a:ext cx="60691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Key Component : </a:t>
              </a:r>
              <a:r>
                <a:rPr lang="en-GB" alt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Rb</a:t>
              </a:r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vapour cell</a:t>
              </a:r>
              <a:endPara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90886" y="4472821"/>
            <a:ext cx="39501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10 meter long heated oil bath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provide </a:t>
            </a:r>
            <a:r>
              <a:rPr lang="el-GR" altLang="en-US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Δ</a:t>
            </a:r>
            <a:r>
              <a:rPr lang="en-GB" altLang="en-US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n/n~0.1</a:t>
            </a:r>
            <a:r>
              <a:rPr lang="en-GB" alt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%</a:t>
            </a:r>
            <a:r>
              <a:rPr lang="en-US" altLang="en-US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uniformity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960000" cy="360000"/>
          </a:xfrm>
        </p:spPr>
        <p:txBody>
          <a:bodyPr/>
          <a:lstStyle/>
          <a:p>
            <a:r>
              <a:rPr lang="en-GB" altLang="en-US" dirty="0" err="1" smtClean="0">
                <a:latin typeface="+mj-lt"/>
              </a:rPr>
              <a:t>M.Martyanov</a:t>
            </a:r>
            <a:r>
              <a:rPr lang="en-GB" altLang="en-US" dirty="0" smtClean="0">
                <a:latin typeface="+mj-lt"/>
              </a:rPr>
              <a:t>, AWAKE review, MPP Munich, 19-12-2017</a:t>
            </a:r>
            <a:endParaRPr lang="en-GB" alt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459" y="6493696"/>
            <a:ext cx="428613" cy="365125"/>
          </a:xfrm>
        </p:spPr>
        <p:txBody>
          <a:bodyPr/>
          <a:lstStyle/>
          <a:p>
            <a:pPr>
              <a:defRPr/>
            </a:pPr>
            <a:fld id="{8722BD54-3A8B-4C5F-A7C1-74DEE9CA5AE2}" type="slidenum">
              <a:rPr lang="en-GB" smtClean="0">
                <a:latin typeface="+mj-lt"/>
              </a:rPr>
              <a:pPr>
                <a:defRPr/>
              </a:pPr>
              <a:t>11</a:t>
            </a:fld>
            <a:endParaRPr lang="en-GB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702528"/>
            <a:ext cx="72556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+mj-lt"/>
              </a:rPr>
              <a:t>Rb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j-lt"/>
              </a:rPr>
              <a:t>vapour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/ p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lasma source and </a:t>
            </a:r>
            <a:r>
              <a:rPr lang="en-US" sz="1600" b="1" dirty="0" err="1" smtClean="0">
                <a:solidFill>
                  <a:srgbClr val="FF0000"/>
                </a:solidFill>
                <a:latin typeface="+mj-lt"/>
              </a:rPr>
              <a:t>Ti:Sa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 ionizing laser – major contribution of MPP</a:t>
            </a:r>
          </a:p>
          <a:p>
            <a:endParaRPr lang="en-US" sz="1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600" b="1" dirty="0" err="1" smtClean="0">
                <a:solidFill>
                  <a:srgbClr val="FF0000"/>
                </a:solidFill>
                <a:latin typeface="+mj-lt"/>
              </a:rPr>
              <a:t>P.Muggli</a:t>
            </a:r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 (MPP)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latin typeface="+mj-lt"/>
              </a:rPr>
              <a:t>E.Oz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 (MPP)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latin typeface="+mj-lt"/>
              </a:rPr>
              <a:t>F.Braunmueller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 (MPP)</a:t>
            </a:r>
          </a:p>
        </p:txBody>
      </p:sp>
    </p:spTree>
    <p:extLst>
      <p:ext uri="{BB962C8B-B14F-4D97-AF65-F5344CB8AC3E}">
        <p14:creationId xmlns:p14="http://schemas.microsoft.com/office/powerpoint/2010/main" val="38362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2BD54-3A8B-4C5F-A7C1-74DEE9CA5AE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Inhaltsplatzhalter 22"/>
          <p:cNvSpPr txBox="1">
            <a:spLocks/>
          </p:cNvSpPr>
          <p:nvPr/>
        </p:nvSpPr>
        <p:spPr>
          <a:xfrm>
            <a:off x="285398" y="795574"/>
            <a:ext cx="8568492" cy="13691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Measure at both vapor cell ends with 0.1 to 0.4 % precision for gradient determination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rgbClr val="3232FF"/>
                </a:solidFill>
              </a:rPr>
              <a:t>Use Mach-</a:t>
            </a:r>
            <a:r>
              <a:rPr lang="en-US" sz="1600" dirty="0" err="1" smtClean="0">
                <a:solidFill>
                  <a:srgbClr val="3232FF"/>
                </a:solidFill>
              </a:rPr>
              <a:t>Zehnder</a:t>
            </a:r>
            <a:r>
              <a:rPr lang="en-US" sz="1600" dirty="0" smtClean="0">
                <a:solidFill>
                  <a:srgbClr val="3232FF"/>
                </a:solidFill>
              </a:rPr>
              <a:t> interferometer and white light interferometer</a:t>
            </a:r>
          </a:p>
        </p:txBody>
      </p:sp>
      <p:pic>
        <p:nvPicPr>
          <p:cNvPr id="7" name="Picture 2" descr="D:\CERN\Paper_EAAC\Pictures\InterferometerScetch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379" y="1782249"/>
            <a:ext cx="4085071" cy="1777763"/>
          </a:xfrm>
          <a:prstGeom prst="rect">
            <a:avLst/>
          </a:prstGeom>
          <a:noFill/>
        </p:spPr>
      </p:pic>
      <p:pic>
        <p:nvPicPr>
          <p:cNvPr id="8" name="Picture 3" descr="D:\CERN\Paper_EAAC\Pictures\10Sep_140_17utc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602" y="4048262"/>
            <a:ext cx="2952328" cy="2444702"/>
          </a:xfrm>
          <a:prstGeom prst="rect">
            <a:avLst/>
          </a:prstGeom>
          <a:noFill/>
        </p:spPr>
      </p:pic>
      <p:pic>
        <p:nvPicPr>
          <p:cNvPr id="9" name="Picture 4" descr="D:\CERN\Paper_EAAC\Pictures\4Sep1739_1801ut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332" y="4116700"/>
            <a:ext cx="2930726" cy="2376264"/>
          </a:xfrm>
          <a:prstGeom prst="rect">
            <a:avLst/>
          </a:prstGeom>
          <a:noFill/>
        </p:spPr>
      </p:pic>
      <p:sp>
        <p:nvSpPr>
          <p:cNvPr id="10" name="Rechteck 11"/>
          <p:cNvSpPr/>
          <p:nvPr/>
        </p:nvSpPr>
        <p:spPr>
          <a:xfrm>
            <a:off x="1064296" y="3743650"/>
            <a:ext cx="3122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232FF"/>
                </a:solidFill>
                <a:latin typeface="+mj-lt"/>
              </a:rPr>
              <a:t>Stable density and </a:t>
            </a:r>
            <a:r>
              <a:rPr lang="en-US" sz="1600" b="1" dirty="0" smtClean="0">
                <a:solidFill>
                  <a:srgbClr val="3232FF"/>
                </a:solidFill>
                <a:latin typeface="+mj-lt"/>
              </a:rPr>
              <a:t>gradient:</a:t>
            </a:r>
            <a:endParaRPr lang="en-US" sz="1600" b="1" dirty="0">
              <a:solidFill>
                <a:srgbClr val="3232FF"/>
              </a:solidFill>
              <a:latin typeface="+mj-lt"/>
            </a:endParaRPr>
          </a:p>
        </p:txBody>
      </p:sp>
      <p:sp>
        <p:nvSpPr>
          <p:cNvPr id="11" name="Rechteck 12"/>
          <p:cNvSpPr/>
          <p:nvPr/>
        </p:nvSpPr>
        <p:spPr>
          <a:xfrm>
            <a:off x="5954808" y="3736024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232FF"/>
                </a:solidFill>
                <a:latin typeface="+mj-lt"/>
              </a:rPr>
              <a:t>Gradient scan</a:t>
            </a:r>
            <a:r>
              <a:rPr lang="en-US" sz="1600" b="1" dirty="0" smtClean="0">
                <a:solidFill>
                  <a:srgbClr val="3232FF"/>
                </a:solidFill>
                <a:latin typeface="+mj-lt"/>
              </a:rPr>
              <a:t>:</a:t>
            </a:r>
            <a:endParaRPr lang="en-US" sz="1600" b="1" dirty="0">
              <a:solidFill>
                <a:srgbClr val="3232FF"/>
              </a:solidFill>
              <a:latin typeface="+mj-lt"/>
            </a:endParaRPr>
          </a:p>
        </p:txBody>
      </p:sp>
      <p:pic>
        <p:nvPicPr>
          <p:cNvPr id="12" name="Picture 2" descr="D:\CERN\Paper_EAAC\Pictures\FFT_curves.png"/>
          <p:cNvPicPr>
            <a:picLocks noChangeAspect="1" noChangeArrowheads="1"/>
          </p:cNvPicPr>
          <p:nvPr/>
        </p:nvPicPr>
        <p:blipFill>
          <a:blip r:embed="rId5" cstate="print"/>
          <a:srcRect t="52255"/>
          <a:stretch>
            <a:fillRect/>
          </a:stretch>
        </p:blipFill>
        <p:spPr bwMode="auto">
          <a:xfrm>
            <a:off x="4670405" y="2119852"/>
            <a:ext cx="4232418" cy="144016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-1776"/>
              <a:ext cx="9148158" cy="721776"/>
              <a:chOff x="0" y="-1776"/>
              <a:chExt cx="9148158" cy="721776"/>
            </a:xfrm>
          </p:grpSpPr>
          <p:pic>
            <p:nvPicPr>
              <p:cNvPr id="16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769" y="0"/>
                <a:ext cx="72116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000" y="0"/>
                <a:ext cx="1408158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 bwMode="auto">
              <a:xfrm>
                <a:off x="1767929" y="-1776"/>
                <a:ext cx="5956863" cy="7191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-1776"/>
                <a:ext cx="1040419" cy="720000"/>
              </a:xfrm>
              <a:prstGeom prst="rect">
                <a:avLst/>
              </a:prstGeom>
            </p:spPr>
          </p:pic>
        </p:grpSp>
        <p:sp>
          <p:nvSpPr>
            <p:cNvPr id="15" name="TextBox 40"/>
            <p:cNvSpPr txBox="1">
              <a:spLocks noChangeArrowheads="1"/>
            </p:cNvSpPr>
            <p:nvPr/>
          </p:nvSpPr>
          <p:spPr bwMode="auto">
            <a:xfrm>
              <a:off x="1719407" y="96183"/>
              <a:ext cx="60691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Rb</a:t>
              </a:r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vapour </a:t>
              </a:r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cell : density diagnostics</a:t>
              </a:r>
              <a:endPara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46264" y="1716356"/>
            <a:ext cx="1568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F.Batsch</a:t>
            </a:r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(MPP)</a:t>
            </a:r>
            <a:endParaRPr lang="en-US" sz="1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89380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Two-Screen p</a:t>
              </a:r>
              <a:r>
                <a:rPr lang="en-GB" sz="3200" b="1" baseline="30000" dirty="0" smtClean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r>
                <a:rPr lang="en-GB" sz="3200" b="1" dirty="0" smtClean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Halo Diagnostics</a:t>
              </a:r>
              <a:endParaRPr lang="en-GB" sz="32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238" t="5039" r="49048" b="39532"/>
          <a:stretch/>
        </p:blipFill>
        <p:spPr>
          <a:xfrm>
            <a:off x="5787325" y="2231072"/>
            <a:ext cx="3321179" cy="2376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293" t="64499" r="58610"/>
          <a:stretch/>
        </p:blipFill>
        <p:spPr>
          <a:xfrm>
            <a:off x="6084168" y="4859377"/>
            <a:ext cx="2678709" cy="15219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81133" y="5859376"/>
            <a:ext cx="1813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M.Turner</a:t>
            </a:r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(CERN)</a:t>
            </a:r>
            <a:endParaRPr lang="en-US" sz="1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736417"/>
            <a:ext cx="8496944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aim of the diagnostic – to measure the defocused part of a proton bunch (halo)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Each </a:t>
            </a:r>
            <a:r>
              <a:rPr lang="en-US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screen port has 2-CCD optical system and a mask to hide a core of the beam</a:t>
            </a:r>
            <a:endParaRPr lang="en-US" b="1" dirty="0">
              <a:solidFill>
                <a:srgbClr val="3232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9156" y="1835041"/>
            <a:ext cx="5929008" cy="3857708"/>
            <a:chOff x="119156" y="1628800"/>
            <a:chExt cx="5929008" cy="3857708"/>
          </a:xfrm>
        </p:grpSpPr>
        <p:grpSp>
          <p:nvGrpSpPr>
            <p:cNvPr id="19" name="Group 18"/>
            <p:cNvGrpSpPr/>
            <p:nvPr/>
          </p:nvGrpSpPr>
          <p:grpSpPr>
            <a:xfrm>
              <a:off x="119156" y="1628800"/>
              <a:ext cx="5929008" cy="3857708"/>
              <a:chOff x="287523" y="1938248"/>
              <a:chExt cx="5929008" cy="385770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87523" y="2373197"/>
                <a:ext cx="5929008" cy="3422759"/>
                <a:chOff x="251519" y="2996952"/>
                <a:chExt cx="5929008" cy="3422759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27769"/>
                <a:stretch/>
              </p:blipFill>
              <p:spPr>
                <a:xfrm>
                  <a:off x="251519" y="2996952"/>
                  <a:ext cx="5929008" cy="3422759"/>
                </a:xfrm>
                <a:prstGeom prst="rect">
                  <a:avLst/>
                </a:prstGeom>
              </p:spPr>
            </p:pic>
            <p:cxnSp>
              <p:nvCxnSpPr>
                <p:cNvPr id="7" name="Straight Connector 6"/>
                <p:cNvCxnSpPr/>
                <p:nvPr/>
              </p:nvCxnSpPr>
              <p:spPr>
                <a:xfrm>
                  <a:off x="251520" y="3221406"/>
                  <a:ext cx="0" cy="540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3449500" y="1948746"/>
                <a:ext cx="9279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Screen 1</a:t>
                </a:r>
                <a:endParaRPr lang="en-US" sz="16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14779" y="1938248"/>
                <a:ext cx="9279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Screen 2</a:t>
                </a:r>
                <a:endParaRPr lang="en-US" sz="16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256076" y="2373197"/>
                <a:ext cx="1080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753132" y="2120963"/>
              <a:ext cx="1395224" cy="307777"/>
              <a:chOff x="5103902" y="1969095"/>
              <a:chExt cx="1395224" cy="307777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5103902" y="2215607"/>
                <a:ext cx="13952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576373" y="1969095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8 m</a:t>
                </a:r>
                <a:endParaRPr lang="en-US" sz="14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10400" y="6484197"/>
            <a:ext cx="2133600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5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793" y="6486341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Two-Screen p</a:t>
              </a:r>
              <a:r>
                <a:rPr lang="en-GB" sz="3200" b="1" baseline="30000" dirty="0" smtClean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r>
                <a:rPr lang="en-GB" sz="3200" b="1" dirty="0" smtClean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Halo Diagnostics</a:t>
              </a:r>
              <a:endParaRPr lang="en-GB" sz="32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683568" y="5155752"/>
            <a:ext cx="2232248" cy="382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241983" y="5569205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Rb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plasma 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4060" r="74647" b="53342"/>
          <a:stretch/>
        </p:blipFill>
        <p:spPr>
          <a:xfrm>
            <a:off x="3275856" y="2426932"/>
            <a:ext cx="2196243" cy="1902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39069" t="4467" r="33915" b="52935"/>
          <a:stretch/>
        </p:blipFill>
        <p:spPr>
          <a:xfrm>
            <a:off x="6084168" y="2462936"/>
            <a:ext cx="2340260" cy="19021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75956" y="2046330"/>
            <a:ext cx="927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Screen 1</a:t>
            </a:r>
            <a:endParaRPr lang="en-US" sz="1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9126" y="2046330"/>
            <a:ext cx="927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Screen 2</a:t>
            </a:r>
            <a:endParaRPr lang="en-US" sz="1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53531" r="74647"/>
          <a:stretch/>
        </p:blipFill>
        <p:spPr>
          <a:xfrm>
            <a:off x="3275856" y="4522293"/>
            <a:ext cx="2196243" cy="20750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9069" t="53696" r="33915"/>
          <a:stretch/>
        </p:blipFill>
        <p:spPr>
          <a:xfrm>
            <a:off x="6084168" y="4529641"/>
            <a:ext cx="2340260" cy="20677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6200000">
            <a:off x="8166765" y="3193519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Plasma OFF</a:t>
            </a:r>
            <a:endParaRPr lang="en-US" sz="1600" b="1" dirty="0">
              <a:solidFill>
                <a:srgbClr val="3232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8171734" y="5183612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Plasma </a:t>
            </a:r>
            <a:r>
              <a:rPr lang="en-US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</a:t>
            </a:r>
            <a:endParaRPr lang="en-US" b="1" dirty="0">
              <a:solidFill>
                <a:srgbClr val="3232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96136" y="2420888"/>
            <a:ext cx="0" cy="396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55876" y="4437112"/>
            <a:ext cx="5472000" cy="0"/>
          </a:xfrm>
          <a:prstGeom prst="line">
            <a:avLst/>
          </a:prstGeom>
          <a:ln w="38100">
            <a:solidFill>
              <a:srgbClr val="32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159732" y="5363309"/>
            <a:ext cx="5400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159732" y="4714894"/>
            <a:ext cx="4896544" cy="645777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872" y="710536"/>
            <a:ext cx="68281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1800" b="1" baseline="30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  <a:r>
              <a:rPr lang="en-US" sz="18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are defocused </a:t>
            </a:r>
            <a:r>
              <a:rPr lang="en-US" sz="18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by the transverse wakefield (</a:t>
            </a:r>
            <a:r>
              <a:rPr lang="en-US" sz="18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SSM) </a:t>
            </a:r>
            <a:r>
              <a:rPr lang="en-US" sz="18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form a halo</a:t>
            </a:r>
          </a:p>
          <a:p>
            <a:pPr marL="285750" indent="-28575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Focused </a:t>
            </a:r>
            <a:r>
              <a:rPr lang="en-US" sz="18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1800" baseline="30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  <a:r>
              <a:rPr lang="en-US" sz="18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form a tighter core</a:t>
            </a:r>
          </a:p>
          <a:p>
            <a:pPr marL="285750" indent="-28575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Estimate </a:t>
            </a:r>
            <a:r>
              <a:rPr lang="en-US" sz="18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of the transverse wake-field amplitude (integral)</a:t>
            </a:r>
          </a:p>
          <a:p>
            <a:pPr marL="285750" indent="-28575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Information </a:t>
            </a:r>
            <a:r>
              <a:rPr lang="en-US" sz="18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about saturation length?</a:t>
            </a:r>
            <a:endParaRPr lang="en-US" sz="2000" dirty="0" smtClean="0">
              <a:solidFill>
                <a:srgbClr val="3232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03902" y="1969095"/>
            <a:ext cx="1395224" cy="307777"/>
            <a:chOff x="5103902" y="1969095"/>
            <a:chExt cx="1395224" cy="307777"/>
          </a:xfrm>
        </p:grpSpPr>
        <p:cxnSp>
          <p:nvCxnSpPr>
            <p:cNvPr id="45" name="Straight Arrow Connector 44"/>
            <p:cNvCxnSpPr>
              <a:stCxn id="17" idx="3"/>
              <a:endCxn id="18" idx="1"/>
            </p:cNvCxnSpPr>
            <p:nvPr/>
          </p:nvCxnSpPr>
          <p:spPr>
            <a:xfrm>
              <a:off x="5103902" y="2215607"/>
              <a:ext cx="13952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76373" y="196909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8 m</a:t>
              </a:r>
              <a:endParaRPr lang="en-US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798" y="3016091"/>
            <a:ext cx="2819034" cy="214110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1906005">
            <a:off x="7175296" y="1202438"/>
            <a:ext cx="166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Preliminary !!!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9126" y="1061289"/>
            <a:ext cx="677200" cy="65581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688591" y="6515014"/>
            <a:ext cx="288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Courtesy of </a:t>
            </a:r>
            <a:r>
              <a:rPr lang="en-US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M.Turner</a:t>
            </a:r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(CERN)</a:t>
            </a:r>
            <a:endParaRPr lang="en-US" sz="1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>
          <a:xfrm>
            <a:off x="7014558" y="6469571"/>
            <a:ext cx="2133600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8677" y="2492871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Longitudinal electric field </a:t>
            </a:r>
            <a:r>
              <a:rPr lang="en-US" sz="1400" b="1" dirty="0" err="1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1400" b="1" baseline="-25000" dirty="0" err="1" smtClean="0">
                <a:solidFill>
                  <a:srgbClr val="FF0000"/>
                </a:solidFill>
                <a:latin typeface="+mj-lt"/>
              </a:rPr>
              <a:t>z</a:t>
            </a:r>
            <a:endParaRPr lang="en-US" sz="1400" b="1" baseline="-25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evolution along plasma cell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15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/>
          <p:nvPr/>
        </p:nvSpPr>
        <p:spPr>
          <a:xfrm>
            <a:off x="427371" y="859599"/>
            <a:ext cx="6102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aim is to get time resolved picture of SSM</a:t>
            </a:r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Timing </a:t>
            </a: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at the ps scale</a:t>
            </a:r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Effect </a:t>
            </a: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starts at laser timing =&gt; </a:t>
            </a:r>
            <a:r>
              <a:rPr 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seeding of SSM</a:t>
            </a:r>
            <a:endParaRPr lang="en-US" sz="2000" b="1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Density </a:t>
            </a: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modulation at the 10ps-scale visible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364913" y="6130371"/>
            <a:ext cx="1658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</a:t>
            </a:r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Rieger</a:t>
            </a:r>
            <a:r>
              <a:rPr lang="en-US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(MPP)</a:t>
            </a:r>
            <a:endParaRPr lang="en-US" sz="1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392797" y="2944921"/>
            <a:ext cx="262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Streak camera Images</a:t>
            </a:r>
            <a:endParaRPr lang="en-US" sz="2000" b="1" dirty="0">
              <a:solidFill>
                <a:srgbClr val="3232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285619" y="4920556"/>
            <a:ext cx="673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200ps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492" y="1217044"/>
            <a:ext cx="677200" cy="655815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 rot="2134237">
            <a:off x="7339079" y="1276076"/>
            <a:ext cx="166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Preliminary !!!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903659" y="2599189"/>
            <a:ext cx="3423176" cy="34636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solidFill>
                  <a:schemeClr val="bg1"/>
                </a:solidFill>
                <a:effectLst/>
                <a:latin typeface="Times" panose="02020603050405020304" pitchFamily="18" charset="0"/>
                <a:ea typeface="ＭＳ Ｐゴシック" charset="-128"/>
                <a:cs typeface="Times" panose="02020603050405020304" pitchFamily="18" charset="0"/>
              </a:rPr>
              <a:t>OTR light in visible band </a:t>
            </a:r>
            <a:endParaRPr kumimoji="0" lang="en-US" sz="2000" b="0" i="0" u="none" strike="noStrike" cap="none" normalizeH="0" baseline="0" dirty="0">
              <a:solidFill>
                <a:schemeClr val="bg1"/>
              </a:solidFill>
              <a:effectLst/>
              <a:latin typeface="Times" panose="02020603050405020304" pitchFamily="18" charset="0"/>
              <a:ea typeface="ＭＳ Ｐゴシック" charset="-128"/>
              <a:cs typeface="Times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304552" y="3980403"/>
            <a:ext cx="1827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16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p+</a:t>
            </a:r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 = 3</a:t>
            </a:r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10</a:t>
            </a:r>
            <a:r>
              <a:rPr lang="en-US" sz="16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11 </a:t>
            </a:r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(long)</a:t>
            </a:r>
          </a:p>
          <a:p>
            <a:endParaRPr lang="en-US" sz="16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16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16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Rb</a:t>
            </a:r>
            <a:r>
              <a:rPr lang="en-US" sz="16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= 3.7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10</a:t>
            </a:r>
            <a:r>
              <a:rPr lang="en-US" sz="1600" baseline="30000" dirty="0">
                <a:latin typeface="Times" panose="02020603050405020304" pitchFamily="18" charset="0"/>
                <a:cs typeface="Times" panose="02020603050405020304" pitchFamily="18" charset="0"/>
              </a:rPr>
              <a:t>14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cm</a:t>
            </a:r>
            <a:r>
              <a:rPr lang="en-US" sz="1600" baseline="30000" dirty="0">
                <a:latin typeface="Times" panose="02020603050405020304" pitchFamily="18" charset="0"/>
                <a:cs typeface="Times" panose="02020603050405020304" pitchFamily="18" charset="0"/>
              </a:rPr>
              <a:t>-3</a:t>
            </a:r>
          </a:p>
          <a:p>
            <a:endParaRPr lang="en-US" sz="16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16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1600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mod</a:t>
            </a:r>
            <a:r>
              <a:rPr lang="en-US" sz="16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~ 164GHz</a:t>
            </a: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-1776"/>
              <a:ext cx="9148158" cy="721776"/>
              <a:chOff x="0" y="-1776"/>
              <a:chExt cx="9148158" cy="721776"/>
            </a:xfrm>
          </p:grpSpPr>
          <p:pic>
            <p:nvPicPr>
              <p:cNvPr id="21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769" y="0"/>
                <a:ext cx="72116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000" y="0"/>
                <a:ext cx="1408158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 bwMode="auto">
              <a:xfrm>
                <a:off x="1767929" y="-1776"/>
                <a:ext cx="5956863" cy="7191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776"/>
                <a:ext cx="1040419" cy="720000"/>
              </a:xfrm>
              <a:prstGeom prst="rect">
                <a:avLst/>
              </a:prstGeom>
            </p:spPr>
          </p:pic>
        </p:grpSp>
        <p:sp>
          <p:nvSpPr>
            <p:cNvPr id="20" name="TextBox 40"/>
            <p:cNvSpPr txBox="1">
              <a:spLocks noChangeArrowheads="1"/>
            </p:cNvSpPr>
            <p:nvPr/>
          </p:nvSpPr>
          <p:spPr bwMode="auto">
            <a:xfrm>
              <a:off x="1719407" y="96183"/>
              <a:ext cx="60691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OTR Diagnostics: </a:t>
              </a:r>
              <a:r>
                <a:rPr lang="en-GB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SSM</a:t>
              </a:r>
              <a:endPara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211" y="6498000"/>
            <a:ext cx="3960000" cy="360000"/>
          </a:xfrm>
        </p:spPr>
        <p:txBody>
          <a:bodyPr/>
          <a:lstStyle/>
          <a:p>
            <a:r>
              <a:rPr lang="en-GB" altLang="en-US" dirty="0" err="1" smtClean="0">
                <a:latin typeface="+mj-lt"/>
              </a:rPr>
              <a:t>M.Martyanov</a:t>
            </a:r>
            <a:r>
              <a:rPr lang="en-GB" altLang="en-US" dirty="0" smtClean="0">
                <a:latin typeface="+mj-lt"/>
              </a:rPr>
              <a:t>, AWAKE review, MPP Munich, 19-12-2017</a:t>
            </a:r>
            <a:endParaRPr lang="en-GB" alt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2460" y="6498000"/>
            <a:ext cx="419580" cy="365125"/>
          </a:xfrm>
        </p:spPr>
        <p:txBody>
          <a:bodyPr/>
          <a:lstStyle/>
          <a:p>
            <a:pPr>
              <a:defRPr/>
            </a:pPr>
            <a:fld id="{8722BD54-3A8B-4C5F-A7C1-74DEE9CA5AE2}" type="slidenum">
              <a:rPr lang="en-GB" smtClean="0">
                <a:latin typeface="+mj-lt"/>
              </a:rPr>
              <a:pPr>
                <a:defRPr/>
              </a:pPr>
              <a:t>15</a:t>
            </a:fld>
            <a:endParaRPr lang="en-GB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7712" y="3360076"/>
            <a:ext cx="6972580" cy="2701537"/>
            <a:chOff x="119700" y="3180316"/>
            <a:chExt cx="6972580" cy="2701537"/>
          </a:xfrm>
        </p:grpSpPr>
        <p:sp>
          <p:nvSpPr>
            <p:cNvPr id="117" name="TextBox 116"/>
            <p:cNvSpPr txBox="1"/>
            <p:nvPr/>
          </p:nvSpPr>
          <p:spPr>
            <a:xfrm>
              <a:off x="4378181" y="4740796"/>
              <a:ext cx="474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1ns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-704910" y="4125326"/>
              <a:ext cx="2485734" cy="836513"/>
            </a:xfrm>
            <a:prstGeom prst="rect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01" name="TextBox 100"/>
            <p:cNvSpPr txBox="1"/>
            <p:nvPr/>
          </p:nvSpPr>
          <p:spPr>
            <a:xfrm rot="16200000">
              <a:off x="3585413" y="5027926"/>
              <a:ext cx="474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1ns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8"/>
            <a:srcRect l="4647" r="57543"/>
            <a:stretch/>
          </p:blipFill>
          <p:spPr>
            <a:xfrm>
              <a:off x="1087985" y="3205310"/>
              <a:ext cx="1827832" cy="267654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/>
            <a:srcRect l="39813"/>
            <a:stretch/>
          </p:blipFill>
          <p:spPr>
            <a:xfrm>
              <a:off x="2915817" y="3225408"/>
              <a:ext cx="2812910" cy="261586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/>
            <a:srcRect l="71991" t="7895"/>
            <a:stretch/>
          </p:blipFill>
          <p:spPr>
            <a:xfrm>
              <a:off x="5750694" y="3434706"/>
              <a:ext cx="1341586" cy="244256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697677" y="3180316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Zoom in</a:t>
              </a:r>
              <a:endParaRPr lang="en-GB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>
              <a:off x="5475563" y="3505500"/>
              <a:ext cx="288000" cy="2137872"/>
            </a:xfrm>
            <a:prstGeom prst="leftBrace">
              <a:avLst>
                <a:gd name="adj1" fmla="val 32552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59838" y="4630938"/>
            <a:ext cx="2146192" cy="2002418"/>
            <a:chOff x="6579629" y="3901023"/>
            <a:chExt cx="2110820" cy="2002418"/>
          </a:xfrm>
        </p:grpSpPr>
        <p:sp>
          <p:nvSpPr>
            <p:cNvPr id="33" name="TextBox 32"/>
            <p:cNvSpPr txBox="1"/>
            <p:nvPr/>
          </p:nvSpPr>
          <p:spPr>
            <a:xfrm>
              <a:off x="6579629" y="5257110"/>
              <a:ext cx="2110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</a:t>
              </a:r>
              <a:r>
                <a:rPr lang="en-US" sz="1800" baseline="300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r>
                <a:rPr lang="en-US" sz="18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are </a:t>
              </a:r>
              <a:r>
                <a:rPr lang="en-US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</a:t>
              </a:r>
              <a:r>
                <a:rPr lang="en-US" sz="18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ymmetrically </a:t>
              </a:r>
              <a:r>
                <a:rPr lang="en-US" sz="18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defocused by </a:t>
              </a:r>
              <a:r>
                <a:rPr lang="en-US" sz="18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SSM</a:t>
              </a:r>
              <a:endParaRPr lang="en-US" sz="18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7716753" y="3901023"/>
              <a:ext cx="353396" cy="14344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6714364" y="4236950"/>
              <a:ext cx="492131" cy="10985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23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2BD54-3A8B-4C5F-A7C1-74DEE9CA5AE2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8131" y="953704"/>
            <a:ext cx="7742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232FF"/>
                </a:solidFill>
                <a:latin typeface="+mj-lt"/>
              </a:rPr>
              <a:t>Micro-bunches present over long time scale 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~</a:t>
            </a:r>
            <a:r>
              <a:rPr lang="en-US" b="1" dirty="0" smtClean="0">
                <a:solidFill>
                  <a:srgbClr val="3232FF"/>
                </a:solidFill>
                <a:latin typeface="+mj-lt"/>
                <a:sym typeface="Symbol" panose="05050102010706020507" pitchFamily="18" charset="2"/>
              </a:rPr>
              <a:t></a:t>
            </a:r>
            <a:r>
              <a:rPr lang="en-US" b="1" baseline="-25000" dirty="0" smtClean="0">
                <a:solidFill>
                  <a:srgbClr val="3232FF"/>
                </a:solidFill>
                <a:latin typeface="+mj-lt"/>
              </a:rPr>
              <a:t>t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from 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the seed</a:t>
            </a:r>
            <a:endParaRPr lang="en-US" b="1" dirty="0" smtClean="0">
              <a:solidFill>
                <a:srgbClr val="3232FF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232FF"/>
                </a:solidFill>
                <a:latin typeface="+mj-lt"/>
              </a:rPr>
              <a:t>“Stitching” demonstrates reproducibility of the µ-bunch process against bunch parameters variations (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N = 2</a:t>
            </a:r>
            <a:r>
              <a:rPr lang="en-US" b="1" dirty="0" smtClean="0">
                <a:solidFill>
                  <a:srgbClr val="3232FF"/>
                </a:solidFill>
                <a:latin typeface="+mj-lt"/>
                <a:sym typeface="Symbol" panose="05050102010706020507" pitchFamily="18" charset="2"/>
              </a:rPr>
              <a:t>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10</a:t>
            </a:r>
            <a:r>
              <a:rPr lang="en-US" b="1" baseline="30000" dirty="0" smtClean="0">
                <a:solidFill>
                  <a:srgbClr val="3232FF"/>
                </a:solidFill>
                <a:latin typeface="+mj-lt"/>
              </a:rPr>
              <a:t>11 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± 5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%, </a:t>
            </a:r>
            <a:r>
              <a:rPr lang="en-US" b="1" dirty="0" smtClean="0">
                <a:solidFill>
                  <a:srgbClr val="3232FF"/>
                </a:solidFill>
                <a:sym typeface="Symbol" panose="05050102010706020507" pitchFamily="18" charset="2"/>
              </a:rPr>
              <a:t></a:t>
            </a:r>
            <a:r>
              <a:rPr lang="en-US" b="1" baseline="-25000" dirty="0" smtClean="0">
                <a:solidFill>
                  <a:srgbClr val="3232FF"/>
                </a:solidFill>
                <a:latin typeface="+mj-lt"/>
              </a:rPr>
              <a:t>t 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= 220 ± 10 </a:t>
            </a:r>
            <a:r>
              <a:rPr lang="en-US" b="1" dirty="0" err="1" smtClean="0">
                <a:solidFill>
                  <a:srgbClr val="3232FF"/>
                </a:solidFill>
                <a:latin typeface="+mj-lt"/>
              </a:rPr>
              <a:t>ps</a:t>
            </a:r>
            <a:r>
              <a:rPr lang="en-US" b="1" dirty="0" smtClean="0">
                <a:solidFill>
                  <a:srgbClr val="3232FF"/>
                </a:solidFill>
                <a:latin typeface="+mj-lt"/>
              </a:rPr>
              <a:t>)</a:t>
            </a:r>
            <a:endParaRPr lang="en-US" b="1" dirty="0" smtClean="0">
              <a:solidFill>
                <a:srgbClr val="3232FF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Phase stability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was proved, it is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essential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for e</a:t>
            </a:r>
            <a:r>
              <a:rPr lang="en-US" b="1" baseline="300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external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injection !</a:t>
            </a:r>
            <a:endParaRPr lang="en-US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121" y="3159126"/>
            <a:ext cx="873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Streak camera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mages stitched together with the help of the reference marker laser line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0" y="3681028"/>
            <a:ext cx="9144000" cy="2737242"/>
            <a:chOff x="0" y="2805568"/>
            <a:chExt cx="9144000" cy="2737242"/>
          </a:xfrm>
        </p:grpSpPr>
        <p:sp>
          <p:nvSpPr>
            <p:cNvPr id="7" name="TextBox 6"/>
            <p:cNvSpPr txBox="1"/>
            <p:nvPr/>
          </p:nvSpPr>
          <p:spPr>
            <a:xfrm>
              <a:off x="8283075" y="3284546"/>
              <a:ext cx="673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200ps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16932"/>
              <a:ext cx="9144000" cy="27258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289" y="2805568"/>
              <a:ext cx="94288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“Ionizing”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Laser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Pulse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5167" y="2805568"/>
              <a:ext cx="7136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Marker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Laser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Pulse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22148" y="2805568"/>
              <a:ext cx="7136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Marker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Laser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Pulse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9129" y="2805568"/>
              <a:ext cx="7136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Marker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Laser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Pulse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6110" y="2805568"/>
              <a:ext cx="7136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Marker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Laser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Pulse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6" name="Group 124"/>
            <p:cNvGrpSpPr/>
            <p:nvPr/>
          </p:nvGrpSpPr>
          <p:grpSpPr>
            <a:xfrm>
              <a:off x="949899" y="3351239"/>
              <a:ext cx="1488876" cy="338554"/>
              <a:chOff x="952443" y="4554665"/>
              <a:chExt cx="1488876" cy="338554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952443" y="4883126"/>
                <a:ext cx="1488876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1072866" y="4554665"/>
                <a:ext cx="62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FFFF"/>
                    </a:solidFill>
                    <a:latin typeface="+mj-lt"/>
                  </a:rPr>
                  <a:t>50 </a:t>
                </a:r>
                <a:r>
                  <a:rPr lang="en-US" sz="1600" dirty="0" err="1" smtClean="0">
                    <a:solidFill>
                      <a:srgbClr val="FFFFFF"/>
                    </a:solidFill>
                    <a:latin typeface="+mj-lt"/>
                  </a:rPr>
                  <a:t>ps</a:t>
                </a:r>
                <a:endParaRPr 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 bwMode="auto">
            <a:xfrm flipV="1">
              <a:off x="884212" y="5136760"/>
              <a:ext cx="7187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214056" y="5111896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+mj-lt"/>
                  <a:cs typeface="Symbol" charset="2"/>
                  <a:sym typeface="Symbol" panose="05050102010706020507" pitchFamily="18" charset="2"/>
                </a:rPr>
                <a:t></a:t>
              </a:r>
              <a:r>
                <a:rPr lang="en-US" sz="1600" baseline="-25000" dirty="0" smtClean="0">
                  <a:solidFill>
                    <a:srgbClr val="FFFFFF"/>
                  </a:solidFill>
                  <a:latin typeface="+mj-lt"/>
                </a:rPr>
                <a:t>t </a:t>
              </a:r>
              <a:r>
                <a:rPr lang="en-US" sz="1600" dirty="0" smtClean="0">
                  <a:solidFill>
                    <a:srgbClr val="FFFFFF"/>
                  </a:solidFill>
                  <a:latin typeface="+mj-lt"/>
                </a:rPr>
                <a:t>~ 200 </a:t>
              </a:r>
              <a:r>
                <a:rPr lang="en-US" sz="1600" dirty="0" err="1" smtClean="0">
                  <a:solidFill>
                    <a:srgbClr val="FFFFFF"/>
                  </a:solidFill>
                  <a:latin typeface="+mj-lt"/>
                </a:rPr>
                <a:t>ps</a:t>
              </a:r>
              <a:endParaRPr lang="en-US" sz="16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1" name="Left Brace 30"/>
            <p:cNvSpPr/>
            <p:nvPr/>
          </p:nvSpPr>
          <p:spPr bwMode="auto">
            <a:xfrm rot="5400000">
              <a:off x="5194368" y="578408"/>
              <a:ext cx="339047" cy="7428712"/>
            </a:xfrm>
            <a:prstGeom prst="leftBrace">
              <a:avLst>
                <a:gd name="adj1" fmla="val 41767"/>
                <a:gd name="adj2" fmla="val 50000"/>
              </a:avLst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1727" y="3788047"/>
              <a:ext cx="11480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+mj-lt"/>
                </a:rPr>
                <a:t>31 </a:t>
              </a:r>
              <a:r>
                <a:rPr lang="en-US" sz="1600" dirty="0" smtClean="0">
                  <a:solidFill>
                    <a:srgbClr val="FFFFFF"/>
                  </a:solidFill>
                  <a:latin typeface="+mj-lt"/>
                </a:rPr>
                <a:t>Bunches</a:t>
              </a:r>
              <a:endParaRPr lang="en-US" sz="16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21947" y="5188601"/>
              <a:ext cx="1293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  <a:latin typeface="+mj-lt"/>
                </a:rPr>
                <a:t>Defocused p</a:t>
              </a:r>
              <a:r>
                <a:rPr lang="en-US" sz="1600" baseline="30000" dirty="0" smtClean="0">
                  <a:solidFill>
                    <a:srgbClr val="FFFF00"/>
                  </a:solidFill>
                  <a:latin typeface="+mj-lt"/>
                </a:rPr>
                <a:t>+</a:t>
              </a:r>
              <a:endParaRPr lang="en-US" sz="1600" baseline="30000" dirty="0">
                <a:solidFill>
                  <a:srgbClr val="FFFF00"/>
                </a:solidFill>
                <a:latin typeface="+mj-l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rot="16200000" flipV="1">
              <a:off x="1946120" y="5016336"/>
              <a:ext cx="251820" cy="2080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rot="16200000" flipV="1">
              <a:off x="1895957" y="4758165"/>
              <a:ext cx="745394" cy="165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2004618" y="4784972"/>
              <a:ext cx="866735" cy="296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5400000" flipH="1" flipV="1">
              <a:off x="2129503" y="4660065"/>
              <a:ext cx="947165" cy="1735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>
              <a:stCxn id="33" idx="0"/>
            </p:cNvCxnSpPr>
            <p:nvPr/>
          </p:nvCxnSpPr>
          <p:spPr bwMode="auto">
            <a:xfrm flipV="1">
              <a:off x="2568919" y="4209782"/>
              <a:ext cx="349563" cy="9788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2455473" y="4494967"/>
              <a:ext cx="1019127" cy="4064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11435" y="4037923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Front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11628" y="3084372"/>
              <a:ext cx="14666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+mj-lt"/>
                </a:rPr>
                <a:t>P. </a:t>
              </a:r>
              <a:r>
                <a:rPr lang="en-US" sz="1400" b="1" dirty="0" err="1" smtClean="0">
                  <a:solidFill>
                    <a:srgbClr val="FFFF00"/>
                  </a:solidFill>
                  <a:latin typeface="+mj-lt"/>
                </a:rPr>
                <a:t>Muggli</a:t>
              </a:r>
              <a:r>
                <a:rPr lang="en-US" sz="1400" b="1" dirty="0" smtClean="0">
                  <a:solidFill>
                    <a:srgbClr val="FFFF00"/>
                  </a:solidFill>
                  <a:latin typeface="+mj-lt"/>
                </a:rPr>
                <a:t> (MPP)</a:t>
              </a:r>
              <a:endParaRPr lang="en-US" sz="1400" b="1" dirty="0" smtClean="0">
                <a:solidFill>
                  <a:srgbClr val="FFFF00"/>
                </a:solidFill>
                <a:latin typeface="+mj-lt"/>
              </a:endParaRPr>
            </a:p>
            <a:p>
              <a:r>
                <a:rPr lang="en-US" sz="1400" b="1" dirty="0" smtClean="0">
                  <a:solidFill>
                    <a:srgbClr val="FFFF00"/>
                  </a:solidFill>
                  <a:latin typeface="+mj-lt"/>
                </a:rPr>
                <a:t>F. </a:t>
              </a:r>
              <a:r>
                <a:rPr lang="en-US" sz="1400" b="1" dirty="0" err="1" smtClean="0">
                  <a:solidFill>
                    <a:srgbClr val="FFFF00"/>
                  </a:solidFill>
                  <a:latin typeface="+mj-lt"/>
                </a:rPr>
                <a:t>Batsch</a:t>
              </a:r>
              <a:r>
                <a:rPr lang="en-US" sz="1400" b="1" dirty="0" smtClean="0">
                  <a:solidFill>
                    <a:srgbClr val="FFFF00"/>
                  </a:solidFill>
                  <a:latin typeface="+mj-lt"/>
                </a:rPr>
                <a:t> (MPP)</a:t>
              </a:r>
              <a:endParaRPr lang="en-US" sz="1400" b="1" dirty="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43" name="Group 124"/>
            <p:cNvGrpSpPr/>
            <p:nvPr/>
          </p:nvGrpSpPr>
          <p:grpSpPr>
            <a:xfrm>
              <a:off x="2490377" y="3351239"/>
              <a:ext cx="1488876" cy="338554"/>
              <a:chOff x="952443" y="4554665"/>
              <a:chExt cx="1488876" cy="338554"/>
            </a:xfrm>
          </p:grpSpPr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952443" y="4883126"/>
                <a:ext cx="1488876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/>
                <a:tailEnd type="arrow"/>
              </a:ln>
              <a:effectLst/>
            </p:spPr>
          </p:cxnSp>
          <p:sp>
            <p:nvSpPr>
              <p:cNvPr id="45" name="TextBox 44"/>
              <p:cNvSpPr txBox="1"/>
              <p:nvPr/>
            </p:nvSpPr>
            <p:spPr>
              <a:xfrm>
                <a:off x="1072866" y="4554665"/>
                <a:ext cx="62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FFFF"/>
                    </a:solidFill>
                    <a:latin typeface="+mj-lt"/>
                  </a:rPr>
                  <a:t>50 </a:t>
                </a:r>
                <a:r>
                  <a:rPr lang="en-US" sz="1600" dirty="0" err="1" smtClean="0">
                    <a:solidFill>
                      <a:srgbClr val="FFFFFF"/>
                    </a:solidFill>
                    <a:latin typeface="+mj-lt"/>
                  </a:rPr>
                  <a:t>ps</a:t>
                </a:r>
                <a:endParaRPr 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grpSp>
          <p:nvGrpSpPr>
            <p:cNvPr id="46" name="Group 124"/>
            <p:cNvGrpSpPr/>
            <p:nvPr/>
          </p:nvGrpSpPr>
          <p:grpSpPr>
            <a:xfrm>
              <a:off x="4067944" y="3353312"/>
              <a:ext cx="1488876" cy="338554"/>
              <a:chOff x="952443" y="4554665"/>
              <a:chExt cx="1488876" cy="338554"/>
            </a:xfrm>
          </p:grpSpPr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952443" y="4883126"/>
                <a:ext cx="1488876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/>
                <a:tailEnd type="arrow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1072866" y="4554665"/>
                <a:ext cx="62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FFFF"/>
                    </a:solidFill>
                    <a:latin typeface="+mj-lt"/>
                  </a:rPr>
                  <a:t>50 </a:t>
                </a:r>
                <a:r>
                  <a:rPr lang="en-US" sz="1600" dirty="0" err="1" smtClean="0">
                    <a:solidFill>
                      <a:srgbClr val="FFFFFF"/>
                    </a:solidFill>
                    <a:latin typeface="+mj-lt"/>
                  </a:rPr>
                  <a:t>ps</a:t>
                </a:r>
                <a:endParaRPr 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grpSp>
          <p:nvGrpSpPr>
            <p:cNvPr id="49" name="Group 124"/>
            <p:cNvGrpSpPr/>
            <p:nvPr/>
          </p:nvGrpSpPr>
          <p:grpSpPr>
            <a:xfrm>
              <a:off x="5662387" y="3344797"/>
              <a:ext cx="1488876" cy="338554"/>
              <a:chOff x="952443" y="4554665"/>
              <a:chExt cx="1488876" cy="338554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952443" y="4883126"/>
                <a:ext cx="1488876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/>
                <a:tailEnd type="arrow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1072866" y="4554665"/>
                <a:ext cx="62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FFFF"/>
                    </a:solidFill>
                    <a:latin typeface="+mj-lt"/>
                  </a:rPr>
                  <a:t>50 </a:t>
                </a:r>
                <a:r>
                  <a:rPr lang="en-US" sz="1600" dirty="0" err="1" smtClean="0">
                    <a:solidFill>
                      <a:srgbClr val="FFFFFF"/>
                    </a:solidFill>
                    <a:latin typeface="+mj-lt"/>
                  </a:rPr>
                  <a:t>ps</a:t>
                </a:r>
                <a:endParaRPr 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grpSp>
          <p:nvGrpSpPr>
            <p:cNvPr id="54" name="Group 53"/>
            <p:cNvGrpSpPr/>
            <p:nvPr/>
          </p:nvGrpSpPr>
          <p:grpSpPr>
            <a:xfrm>
              <a:off x="0" y="-1776"/>
              <a:ext cx="9148158" cy="721776"/>
              <a:chOff x="0" y="-1776"/>
              <a:chExt cx="9148158" cy="721776"/>
            </a:xfrm>
          </p:grpSpPr>
          <p:pic>
            <p:nvPicPr>
              <p:cNvPr id="56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769" y="0"/>
                <a:ext cx="72116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000" y="0"/>
                <a:ext cx="1408158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Rectangle 57"/>
              <p:cNvSpPr/>
              <p:nvPr/>
            </p:nvSpPr>
            <p:spPr bwMode="auto">
              <a:xfrm>
                <a:off x="1767929" y="-1776"/>
                <a:ext cx="5956863" cy="7191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776"/>
                <a:ext cx="1040419" cy="720000"/>
              </a:xfrm>
              <a:prstGeom prst="rect">
                <a:avLst/>
              </a:prstGeom>
            </p:spPr>
          </p:pic>
        </p:grpSp>
        <p:sp>
          <p:nvSpPr>
            <p:cNvPr id="55" name="TextBox 40"/>
            <p:cNvSpPr txBox="1">
              <a:spLocks noChangeArrowheads="1"/>
            </p:cNvSpPr>
            <p:nvPr/>
          </p:nvSpPr>
          <p:spPr bwMode="auto">
            <a:xfrm>
              <a:off x="1719407" y="96183"/>
              <a:ext cx="60691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OTR Diagnostics: </a:t>
              </a:r>
              <a:r>
                <a:rPr lang="en-GB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SSM</a:t>
              </a:r>
              <a:endPara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894" y="2024169"/>
            <a:ext cx="677200" cy="65581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 rot="2134237">
            <a:off x="7339079" y="1276076"/>
            <a:ext cx="166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Preliminary !!!</a:t>
            </a:r>
          </a:p>
        </p:txBody>
      </p:sp>
    </p:spTree>
    <p:extLst>
      <p:ext uri="{BB962C8B-B14F-4D97-AF65-F5344CB8AC3E}">
        <p14:creationId xmlns:p14="http://schemas.microsoft.com/office/powerpoint/2010/main" val="14255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719" y="6492875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364" y="0"/>
            <a:ext cx="9135144" cy="721776"/>
            <a:chOff x="0" y="-1776"/>
            <a:chExt cx="9135144" cy="72177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776"/>
              <a:ext cx="9135144" cy="721776"/>
              <a:chOff x="0" y="-1776"/>
              <a:chExt cx="9135144" cy="721776"/>
            </a:xfrm>
          </p:grpSpPr>
          <p:pic>
            <p:nvPicPr>
              <p:cNvPr id="7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769" y="0"/>
                <a:ext cx="72116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6986" y="0"/>
                <a:ext cx="1408158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1767929" y="-1776"/>
                <a:ext cx="5956863" cy="7191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776"/>
                <a:ext cx="1040419" cy="720000"/>
              </a:xfrm>
              <a:prstGeom prst="rect">
                <a:avLst/>
              </a:prstGeom>
            </p:spPr>
          </p:pic>
        </p:grpSp>
        <p:sp>
          <p:nvSpPr>
            <p:cNvPr id="6" name="TextBox 40"/>
            <p:cNvSpPr txBox="1">
              <a:spLocks noChangeArrowheads="1"/>
            </p:cNvSpPr>
            <p:nvPr/>
          </p:nvSpPr>
          <p:spPr bwMode="auto">
            <a:xfrm>
              <a:off x="1719407" y="96183"/>
              <a:ext cx="606911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Coherent Transition Radiation (CTR )</a:t>
              </a:r>
              <a:endPara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480" y="2528900"/>
            <a:ext cx="86930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aims of CTR diagnostics are: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measure a relative or absolute CTR signal strength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measure a carrier frequency of CTR signal or its </a:t>
            </a:r>
            <a:r>
              <a:rPr 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harmonics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show that it is close to an expected plasma frequency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With our AWAKE parameters we expect </a:t>
            </a:r>
            <a:r>
              <a:rPr lang="en-GB" sz="20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GB" sz="2000" b="1" baseline="-25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CTR</a:t>
            </a:r>
            <a:r>
              <a:rPr lang="en-GB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90 - </a:t>
            </a:r>
            <a:r>
              <a:rPr lang="en-GB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290 GHz</a:t>
            </a:r>
            <a:endParaRPr lang="en-GB" sz="20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64" y="469088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“Golden” figure would look like this</a:t>
            </a:r>
            <a:endParaRPr lang="en-GB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28" idx="2"/>
            <a:endCxn id="15" idx="1"/>
          </p:cNvCxnSpPr>
          <p:nvPr/>
        </p:nvCxnSpPr>
        <p:spPr>
          <a:xfrm>
            <a:off x="4427984" y="5337212"/>
            <a:ext cx="1008112" cy="308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8737384" y="6475835"/>
            <a:ext cx="406616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499" y="797112"/>
            <a:ext cx="6245894" cy="165978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436096" y="4586663"/>
            <a:ext cx="3571937" cy="2118701"/>
            <a:chOff x="4872142" y="4622667"/>
            <a:chExt cx="3571937" cy="2118701"/>
          </a:xfrm>
        </p:grpSpPr>
        <p:grpSp>
          <p:nvGrpSpPr>
            <p:cNvPr id="16" name="Group 15"/>
            <p:cNvGrpSpPr/>
            <p:nvPr/>
          </p:nvGrpSpPr>
          <p:grpSpPr>
            <a:xfrm>
              <a:off x="6497599" y="4825500"/>
              <a:ext cx="1609876" cy="1516607"/>
              <a:chOff x="3208288" y="3707165"/>
              <a:chExt cx="1800000" cy="1800000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3348786" y="3707165"/>
                <a:ext cx="0" cy="180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3208288" y="5367188"/>
                <a:ext cx="180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6796589" y="6221069"/>
              <a:ext cx="1007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3232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Rb</a:t>
              </a:r>
              <a:r>
                <a:rPr lang="en-US" sz="1400" b="1" dirty="0" smtClean="0">
                  <a:solidFill>
                    <a:srgbClr val="3232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density</a:t>
              </a:r>
              <a:endParaRPr lang="en-GB" sz="1400" b="1" baseline="-25000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2257" y="4821024"/>
              <a:ext cx="157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232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measured CTR frequency</a:t>
              </a:r>
              <a:endParaRPr lang="en-GB" sz="1400" b="1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0" name="Flowchart: Extract 19"/>
            <p:cNvSpPr/>
            <p:nvPr/>
          </p:nvSpPr>
          <p:spPr>
            <a:xfrm>
              <a:off x="6733848" y="5829388"/>
              <a:ext cx="96593" cy="90996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Flowchart: Extract 20"/>
            <p:cNvSpPr/>
            <p:nvPr/>
          </p:nvSpPr>
          <p:spPr>
            <a:xfrm>
              <a:off x="6818008" y="5480606"/>
              <a:ext cx="96593" cy="90996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Flowchart: Extract 21"/>
            <p:cNvSpPr/>
            <p:nvPr/>
          </p:nvSpPr>
          <p:spPr>
            <a:xfrm>
              <a:off x="7095220" y="5343536"/>
              <a:ext cx="96593" cy="90996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lowchart: Extract 22"/>
            <p:cNvSpPr/>
            <p:nvPr/>
          </p:nvSpPr>
          <p:spPr>
            <a:xfrm>
              <a:off x="8076837" y="4825500"/>
              <a:ext cx="96593" cy="90996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Flowchart: Extract 23"/>
            <p:cNvSpPr/>
            <p:nvPr/>
          </p:nvSpPr>
          <p:spPr>
            <a:xfrm>
              <a:off x="7407180" y="5077419"/>
              <a:ext cx="96593" cy="90996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Flowchart: Extract 24"/>
            <p:cNvSpPr/>
            <p:nvPr/>
          </p:nvSpPr>
          <p:spPr>
            <a:xfrm>
              <a:off x="7757140" y="4978913"/>
              <a:ext cx="96593" cy="90996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72142" y="4622667"/>
              <a:ext cx="3571937" cy="211870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19009" y="4894118"/>
              <a:ext cx="1672936" cy="1340427"/>
            </a:xfrm>
            <a:custGeom>
              <a:avLst/>
              <a:gdLst>
                <a:gd name="connsiteX0" fmla="*/ 0 w 1641764"/>
                <a:gd name="connsiteY0" fmla="*/ 1371600 h 1371600"/>
                <a:gd name="connsiteX1" fmla="*/ 249382 w 1641764"/>
                <a:gd name="connsiteY1" fmla="*/ 904010 h 1371600"/>
                <a:gd name="connsiteX2" fmla="*/ 758536 w 1641764"/>
                <a:gd name="connsiteY2" fmla="*/ 374073 h 1371600"/>
                <a:gd name="connsiteX3" fmla="*/ 1371600 w 1641764"/>
                <a:gd name="connsiteY3" fmla="*/ 93519 h 1371600"/>
                <a:gd name="connsiteX4" fmla="*/ 1641764 w 1641764"/>
                <a:gd name="connsiteY4" fmla="*/ 0 h 1371600"/>
                <a:gd name="connsiteX0" fmla="*/ 0 w 1641764"/>
                <a:gd name="connsiteY0" fmla="*/ 1371600 h 1371600"/>
                <a:gd name="connsiteX1" fmla="*/ 207818 w 1641764"/>
                <a:gd name="connsiteY1" fmla="*/ 872837 h 1371600"/>
                <a:gd name="connsiteX2" fmla="*/ 758536 w 1641764"/>
                <a:gd name="connsiteY2" fmla="*/ 374073 h 1371600"/>
                <a:gd name="connsiteX3" fmla="*/ 1371600 w 1641764"/>
                <a:gd name="connsiteY3" fmla="*/ 93519 h 1371600"/>
                <a:gd name="connsiteX4" fmla="*/ 1641764 w 1641764"/>
                <a:gd name="connsiteY4" fmla="*/ 0 h 1371600"/>
                <a:gd name="connsiteX0" fmla="*/ 0 w 1641764"/>
                <a:gd name="connsiteY0" fmla="*/ 1371600 h 1371600"/>
                <a:gd name="connsiteX1" fmla="*/ 207818 w 1641764"/>
                <a:gd name="connsiteY1" fmla="*/ 872837 h 1371600"/>
                <a:gd name="connsiteX2" fmla="*/ 613064 w 1641764"/>
                <a:gd name="connsiteY2" fmla="*/ 426027 h 1371600"/>
                <a:gd name="connsiteX3" fmla="*/ 1371600 w 1641764"/>
                <a:gd name="connsiteY3" fmla="*/ 93519 h 1371600"/>
                <a:gd name="connsiteX4" fmla="*/ 1641764 w 1641764"/>
                <a:gd name="connsiteY4" fmla="*/ 0 h 1371600"/>
                <a:gd name="connsiteX0" fmla="*/ 0 w 1641764"/>
                <a:gd name="connsiteY0" fmla="*/ 1371600 h 1371600"/>
                <a:gd name="connsiteX1" fmla="*/ 207818 w 1641764"/>
                <a:gd name="connsiteY1" fmla="*/ 872837 h 1371600"/>
                <a:gd name="connsiteX2" fmla="*/ 613064 w 1641764"/>
                <a:gd name="connsiteY2" fmla="*/ 426027 h 1371600"/>
                <a:gd name="connsiteX3" fmla="*/ 1174173 w 1641764"/>
                <a:gd name="connsiteY3" fmla="*/ 145474 h 1371600"/>
                <a:gd name="connsiteX4" fmla="*/ 1641764 w 1641764"/>
                <a:gd name="connsiteY4" fmla="*/ 0 h 1371600"/>
                <a:gd name="connsiteX0" fmla="*/ 0 w 1672936"/>
                <a:gd name="connsiteY0" fmla="*/ 1340427 h 1340427"/>
                <a:gd name="connsiteX1" fmla="*/ 207818 w 1672936"/>
                <a:gd name="connsiteY1" fmla="*/ 841664 h 1340427"/>
                <a:gd name="connsiteX2" fmla="*/ 613064 w 1672936"/>
                <a:gd name="connsiteY2" fmla="*/ 394854 h 1340427"/>
                <a:gd name="connsiteX3" fmla="*/ 1174173 w 1672936"/>
                <a:gd name="connsiteY3" fmla="*/ 114301 h 1340427"/>
                <a:gd name="connsiteX4" fmla="*/ 1672936 w 1672936"/>
                <a:gd name="connsiteY4" fmla="*/ 0 h 134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936" h="1340427">
                  <a:moveTo>
                    <a:pt x="0" y="1340427"/>
                  </a:moveTo>
                  <a:cubicBezTo>
                    <a:pt x="61479" y="1189759"/>
                    <a:pt x="105641" y="999260"/>
                    <a:pt x="207818" y="841664"/>
                  </a:cubicBezTo>
                  <a:cubicBezTo>
                    <a:pt x="309995" y="684069"/>
                    <a:pt x="452005" y="516081"/>
                    <a:pt x="613064" y="394854"/>
                  </a:cubicBezTo>
                  <a:cubicBezTo>
                    <a:pt x="774123" y="273627"/>
                    <a:pt x="997528" y="180110"/>
                    <a:pt x="1174173" y="114301"/>
                  </a:cubicBezTo>
                  <a:cubicBezTo>
                    <a:pt x="1350818" y="48492"/>
                    <a:pt x="1611456" y="15587"/>
                    <a:pt x="1672936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/>
          </p:cNvPicPr>
          <p:nvPr/>
        </p:nvPicPr>
        <p:blipFill rotWithShape="1">
          <a:blip r:embed="rId7"/>
          <a:srcRect t="5136" r="14501"/>
          <a:stretch/>
        </p:blipFill>
        <p:spPr>
          <a:xfrm>
            <a:off x="289442" y="4586663"/>
            <a:ext cx="2806394" cy="20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313" y="768461"/>
            <a:ext cx="76379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 full </a:t>
            </a:r>
            <a:r>
              <a:rPr lang="en-US" sz="20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Rb</a:t>
            </a:r>
            <a:r>
              <a:rPr 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ionization we expect </a:t>
            </a:r>
            <a:r>
              <a:rPr lang="en-US" sz="20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~ (</a:t>
            </a:r>
            <a:r>
              <a:rPr lang="en-US" sz="2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Rb</a:t>
            </a:r>
            <a:r>
              <a:rPr lang="en-US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)</a:t>
            </a:r>
            <a:r>
              <a:rPr lang="en-US" sz="20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0.5</a:t>
            </a:r>
            <a:r>
              <a:rPr 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CTR </a:t>
            </a: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signal detected also at harmonics (power not calibrated)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Modulation </a:t>
            </a: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of p</a:t>
            </a:r>
            <a:r>
              <a:rPr lang="en-US" sz="2000" baseline="30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  <a:r>
              <a:rPr lang="en-US" sz="20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is nonlinear, proven by presence of CTR harmonics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40326" y="6087650"/>
            <a:ext cx="351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K.Rieger</a:t>
            </a:r>
            <a:r>
              <a:rPr lang="en-US" sz="16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(MPP), </a:t>
            </a:r>
            <a:r>
              <a:rPr lang="en-US" sz="16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F.Braunmueller</a:t>
            </a:r>
            <a:r>
              <a:rPr lang="en-US" sz="16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(MPP)</a:t>
            </a:r>
            <a:endParaRPr lang="en-US" sz="16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6769" y="2202343"/>
            <a:ext cx="2638367" cy="4250993"/>
            <a:chOff x="208878" y="2260705"/>
            <a:chExt cx="2638367" cy="4250993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878" y="4606936"/>
              <a:ext cx="2426667" cy="1904762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798" y="2260705"/>
              <a:ext cx="2133333" cy="1942857"/>
            </a:xfrm>
            <a:prstGeom prst="rect">
              <a:avLst/>
            </a:prstGeom>
          </p:spPr>
        </p:pic>
        <p:grpSp>
          <p:nvGrpSpPr>
            <p:cNvPr id="111" name="Group 110"/>
            <p:cNvGrpSpPr/>
            <p:nvPr/>
          </p:nvGrpSpPr>
          <p:grpSpPr>
            <a:xfrm>
              <a:off x="984897" y="4201610"/>
              <a:ext cx="903911" cy="440188"/>
              <a:chOff x="-2" y="4313792"/>
              <a:chExt cx="903911" cy="440188"/>
            </a:xfrm>
          </p:grpSpPr>
          <p:sp>
            <p:nvSpPr>
              <p:cNvPr id="108" name="Right Arrow 107"/>
              <p:cNvSpPr/>
              <p:nvPr/>
            </p:nvSpPr>
            <p:spPr bwMode="auto">
              <a:xfrm rot="5400000">
                <a:off x="245708" y="4095779"/>
                <a:ext cx="412491" cy="903911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17042" y="4313792"/>
                <a:ext cx="473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FFT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3" name="Right Arrow 112"/>
            <p:cNvSpPr/>
            <p:nvPr/>
          </p:nvSpPr>
          <p:spPr bwMode="auto">
            <a:xfrm rot="20636932">
              <a:off x="2434754" y="5149116"/>
              <a:ext cx="412491" cy="903911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grpSp>
          <p:nvGrpSpPr>
            <p:cNvPr id="65" name="Group 64"/>
            <p:cNvGrpSpPr/>
            <p:nvPr/>
          </p:nvGrpSpPr>
          <p:grpSpPr>
            <a:xfrm>
              <a:off x="0" y="-1776"/>
              <a:ext cx="9148158" cy="721776"/>
              <a:chOff x="0" y="-1776"/>
              <a:chExt cx="9148158" cy="721776"/>
            </a:xfrm>
          </p:grpSpPr>
          <p:pic>
            <p:nvPicPr>
              <p:cNvPr id="67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769" y="0"/>
                <a:ext cx="72116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000" y="0"/>
                <a:ext cx="1408158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1767929" y="-1776"/>
                <a:ext cx="5956863" cy="7191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-1776"/>
                <a:ext cx="1040419" cy="720000"/>
              </a:xfrm>
              <a:prstGeom prst="rect">
                <a:avLst/>
              </a:prstGeom>
            </p:spPr>
          </p:pic>
        </p:grpSp>
        <p:sp>
          <p:nvSpPr>
            <p:cNvPr id="66" name="TextBox 40"/>
            <p:cNvSpPr txBox="1">
              <a:spLocks noChangeArrowheads="1"/>
            </p:cNvSpPr>
            <p:nvPr/>
          </p:nvSpPr>
          <p:spPr bwMode="auto">
            <a:xfrm>
              <a:off x="1719407" y="96183"/>
              <a:ext cx="60691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CTR Diagnostics: </a:t>
              </a:r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SSM </a:t>
              </a:r>
              <a:r>
                <a:rPr lang="en-GB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</a:t>
              </a:r>
              <a:endPara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8901" y="1643095"/>
            <a:ext cx="677200" cy="655815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2134237">
            <a:off x="7554884" y="1208692"/>
            <a:ext cx="166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Preliminary !!!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20508" y="2211293"/>
            <a:ext cx="3481989" cy="3876357"/>
            <a:chOff x="2841951" y="2218615"/>
            <a:chExt cx="3481989" cy="3876357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9"/>
            <a:srcRect t="17705" r="3528"/>
            <a:stretch/>
          </p:blipFill>
          <p:spPr>
            <a:xfrm>
              <a:off x="2841951" y="2803390"/>
              <a:ext cx="3481989" cy="3291582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3585118" y="2218615"/>
              <a:ext cx="2337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Heterodyne CTR and streak camera FFT</a:t>
              </a:r>
              <a:endParaRPr lang="en-US" sz="1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756" y="6486483"/>
            <a:ext cx="3960000" cy="360000"/>
          </a:xfrm>
        </p:spPr>
        <p:txBody>
          <a:bodyPr/>
          <a:lstStyle/>
          <a:p>
            <a:r>
              <a:rPr lang="en-GB" altLang="en-US" dirty="0" err="1" smtClean="0">
                <a:latin typeface="+mj-lt"/>
              </a:rPr>
              <a:t>M.Martyanov</a:t>
            </a:r>
            <a:r>
              <a:rPr lang="en-GB" altLang="en-US" dirty="0" smtClean="0">
                <a:latin typeface="+mj-lt"/>
              </a:rPr>
              <a:t>, AWAKE review, MPP Munich, 19-12-2017</a:t>
            </a:r>
            <a:endParaRPr lang="en-GB" alt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2459" y="6486483"/>
            <a:ext cx="424551" cy="365125"/>
          </a:xfrm>
        </p:spPr>
        <p:txBody>
          <a:bodyPr/>
          <a:lstStyle/>
          <a:p>
            <a:pPr>
              <a:defRPr/>
            </a:pPr>
            <a:fld id="{8722BD54-3A8B-4C5F-A7C1-74DEE9CA5AE2}" type="slidenum">
              <a:rPr lang="en-GB" smtClean="0">
                <a:latin typeface="+mj-lt"/>
              </a:rPr>
              <a:pPr>
                <a:defRPr/>
              </a:pPr>
              <a:t>18</a:t>
            </a:fld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91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1761580" y="24920"/>
            <a:ext cx="5963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47713"/>
            <a:ext cx="88564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Year 2017 was very successful for AWAKE experimental program!</a:t>
            </a:r>
            <a:endParaRPr lang="en-US" altLang="en-US" sz="2200" b="1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</a:t>
            </a:r>
            <a:r>
              <a:rPr lang="en-US" alt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observed a </a:t>
            </a:r>
            <a:r>
              <a:rPr lang="en-US" alt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stable Seeded Self Modulation of a proton bunch</a:t>
            </a:r>
            <a:endParaRPr lang="en-US" altLang="en-US" sz="2000" b="1" dirty="0" smtClean="0">
              <a:solidFill>
                <a:srgbClr val="3232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Proven stability of a modulation phase w.r.t. an ionizing laser</a:t>
            </a:r>
            <a:endParaRPr lang="en-US" altLang="en-US" sz="2000" b="1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observed defocused protons with the halo measurement</a:t>
            </a:r>
            <a:endParaRPr lang="en-US" altLang="en-US" sz="2000" b="1" dirty="0" smtClean="0">
              <a:solidFill>
                <a:srgbClr val="3232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FFT of an OTR streak camera image gives a frequency peak in agreement with an expected plasma frequency assuming full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Rb</a:t>
            </a:r>
            <a:r>
              <a:rPr lang="en-US" alt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ionization</a:t>
            </a:r>
            <a:endParaRPr lang="en-US" altLang="en-US" sz="2000" b="1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Measured </a:t>
            </a:r>
            <a:r>
              <a:rPr lang="en-US" alt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CTR </a:t>
            </a:r>
            <a:r>
              <a:rPr lang="en-US" alt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carrier frequency is in agreement with a frequency of OTR streak camera FFT and with a plasma frequency calculated from </a:t>
            </a:r>
            <a:r>
              <a:rPr lang="en-US" altLang="en-US" sz="2000" b="1" dirty="0" err="1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Rb</a:t>
            </a:r>
            <a:r>
              <a:rPr lang="en-US" altLang="en-US" sz="20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density.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Electron line has been recently commissioned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We anticipate year 2018 to be exciting with an electron acceleration! </a:t>
            </a:r>
            <a:endParaRPr lang="en-US" altLang="en-US" sz="2200" b="1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8618" y="6487750"/>
            <a:ext cx="2133600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3242"/>
            <a:ext cx="3960000" cy="360000"/>
          </a:xfrm>
        </p:spPr>
        <p:txBody>
          <a:bodyPr/>
          <a:lstStyle/>
          <a:p>
            <a:r>
              <a:rPr lang="en-GB" altLang="en-US" dirty="0" err="1" smtClean="0">
                <a:latin typeface="+mj-lt"/>
              </a:rPr>
              <a:t>M.Martyanov</a:t>
            </a:r>
            <a:r>
              <a:rPr lang="en-GB" altLang="en-US" dirty="0" smtClean="0">
                <a:latin typeface="+mj-lt"/>
              </a:rPr>
              <a:t>, AWAKE review, MPP Munich, 19-12-2017</a:t>
            </a:r>
            <a:endParaRPr lang="en-GB" altLang="en-US" dirty="0">
              <a:latin typeface="+mj-lt"/>
            </a:endParaRPr>
          </a:p>
        </p:txBody>
      </p:sp>
      <p:sp>
        <p:nvSpPr>
          <p:cNvPr id="6156" name="TextBox 6"/>
          <p:cNvSpPr txBox="1">
            <a:spLocks noChangeArrowheads="1"/>
          </p:cNvSpPr>
          <p:nvPr/>
        </p:nvSpPr>
        <p:spPr bwMode="auto">
          <a:xfrm>
            <a:off x="1762904" y="-26988"/>
            <a:ext cx="6377144" cy="64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AWAKE?</a:t>
            </a:r>
            <a:endParaRPr lang="en-GB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621420" y="755001"/>
            <a:ext cx="766594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AWAKE = A</a:t>
            </a:r>
            <a:r>
              <a:rPr lang="en-US" altLang="en-US" sz="24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dvanced</a:t>
            </a:r>
            <a:r>
              <a:rPr lang="en-US" altLang="en-US" sz="24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WAK</a:t>
            </a:r>
            <a:r>
              <a:rPr lang="en-US" altLang="en-US" sz="2400" b="1" dirty="0" err="1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efield</a:t>
            </a:r>
            <a:r>
              <a:rPr lang="en-US" altLang="en-US" sz="24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</a:t>
            </a:r>
            <a:r>
              <a:rPr lang="en-US" altLang="en-US" sz="24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xperiment</a:t>
            </a:r>
          </a:p>
          <a:p>
            <a:pPr algn="ctr" eaLnBrk="1" hangingPunct="1"/>
            <a:endParaRPr lang="en-US" altLang="en-US" sz="22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Proton-driven </a:t>
            </a:r>
            <a:r>
              <a:rPr lang="en-US" altLang="en-US" sz="2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Plasma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Wakefield </a:t>
            </a:r>
            <a:r>
              <a:rPr lang="en-US" altLang="en-US" sz="2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Acceleration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Experiment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Aiming to accelerate electrons to high energy (GeV-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TeV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US" altLang="en-US" sz="22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At </a:t>
            </a:r>
            <a:r>
              <a:rPr lang="en-US" altLang="en-US" sz="2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CERN site with SPS proton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bunches</a:t>
            </a:r>
            <a:endParaRPr lang="en-GB" altLang="en-US" sz="22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56552" y="2813604"/>
            <a:ext cx="84613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" panose="02020603050405020304" pitchFamily="18" charset="0"/>
              </a:rPr>
              <a:t>AWAKE Structure:</a:t>
            </a:r>
          </a:p>
          <a:p>
            <a:r>
              <a:rPr lang="ru-RU" altLang="en-US" b="1" dirty="0" smtClean="0">
                <a:latin typeface="Times" panose="02020603050405020304" pitchFamily="18" charset="0"/>
              </a:rPr>
              <a:t>Spokesperson</a:t>
            </a:r>
            <a:r>
              <a:rPr lang="ru-RU" altLang="en-US" b="1" dirty="0">
                <a:latin typeface="Times" panose="02020603050405020304" pitchFamily="18" charset="0"/>
              </a:rPr>
              <a:t>:</a:t>
            </a:r>
            <a:r>
              <a:rPr lang="en-US" altLang="en-US" b="1" dirty="0">
                <a:latin typeface="Times" panose="02020603050405020304" pitchFamily="18" charset="0"/>
              </a:rPr>
              <a:t>				</a:t>
            </a:r>
            <a:r>
              <a:rPr lang="ru-RU" altLang="en-US" dirty="0">
                <a:latin typeface="Times" panose="02020603050405020304" pitchFamily="18" charset="0"/>
              </a:rPr>
              <a:t>Allen Caldwell</a:t>
            </a:r>
            <a:r>
              <a:rPr lang="en-US" altLang="en-US" dirty="0">
                <a:latin typeface="Times" panose="02020603050405020304" pitchFamily="18" charset="0"/>
              </a:rPr>
              <a:t>		(MPP)</a:t>
            </a:r>
          </a:p>
          <a:p>
            <a:r>
              <a:rPr lang="ru-RU" altLang="en-US" b="1" dirty="0">
                <a:latin typeface="Times" panose="02020603050405020304" pitchFamily="18" charset="0"/>
              </a:rPr>
              <a:t>Deputy Spokesperson:</a:t>
            </a:r>
            <a:r>
              <a:rPr lang="en-US" altLang="en-US" b="1" dirty="0">
                <a:latin typeface="Times" panose="02020603050405020304" pitchFamily="18" charset="0"/>
              </a:rPr>
              <a:t>			</a:t>
            </a:r>
            <a:r>
              <a:rPr lang="ru-RU" altLang="en-US" dirty="0">
                <a:latin typeface="Times" panose="02020603050405020304" pitchFamily="18" charset="0"/>
              </a:rPr>
              <a:t>Matthew Wing</a:t>
            </a:r>
            <a:r>
              <a:rPr lang="en-US" altLang="en-US" dirty="0">
                <a:latin typeface="Times" panose="02020603050405020304" pitchFamily="18" charset="0"/>
              </a:rPr>
              <a:t>		(UCL)</a:t>
            </a:r>
          </a:p>
          <a:p>
            <a:r>
              <a:rPr lang="ru-RU" altLang="en-US" b="1" dirty="0">
                <a:latin typeface="Times" panose="02020603050405020304" pitchFamily="18" charset="0"/>
              </a:rPr>
              <a:t>Technical Coordinator: </a:t>
            </a:r>
            <a:r>
              <a:rPr lang="en-US" altLang="en-US" b="1" dirty="0">
                <a:latin typeface="Times" panose="02020603050405020304" pitchFamily="18" charset="0"/>
              </a:rPr>
              <a:t>			</a:t>
            </a:r>
            <a:r>
              <a:rPr lang="ru-RU" altLang="en-US" dirty="0">
                <a:latin typeface="Times" panose="02020603050405020304" pitchFamily="18" charset="0"/>
              </a:rPr>
              <a:t>Edda Gschwendtner</a:t>
            </a:r>
            <a:r>
              <a:rPr lang="en-US" altLang="en-US" dirty="0">
                <a:latin typeface="Times" panose="02020603050405020304" pitchFamily="18" charset="0"/>
              </a:rPr>
              <a:t>	(CERN)</a:t>
            </a:r>
          </a:p>
          <a:p>
            <a:r>
              <a:rPr lang="ru-RU" altLang="en-US" b="1" dirty="0">
                <a:latin typeface="Times" panose="02020603050405020304" pitchFamily="18" charset="0"/>
              </a:rPr>
              <a:t>Physics and Experiment Coordinator:</a:t>
            </a:r>
            <a:r>
              <a:rPr lang="en-US" altLang="en-US" b="1" dirty="0">
                <a:latin typeface="Times" panose="02020603050405020304" pitchFamily="18" charset="0"/>
              </a:rPr>
              <a:t>	</a:t>
            </a:r>
            <a:r>
              <a:rPr lang="ru-RU" altLang="en-US" dirty="0">
                <a:latin typeface="Times" panose="02020603050405020304" pitchFamily="18" charset="0"/>
              </a:rPr>
              <a:t>Patric Muggli</a:t>
            </a:r>
            <a:r>
              <a:rPr lang="en-US" altLang="en-US" dirty="0">
                <a:latin typeface="Times" panose="02020603050405020304" pitchFamily="18" charset="0"/>
              </a:rPr>
              <a:t>		(MPP)</a:t>
            </a:r>
          </a:p>
          <a:p>
            <a:r>
              <a:rPr lang="ru-RU" altLang="en-US" b="1" dirty="0">
                <a:latin typeface="Times" panose="02020603050405020304" pitchFamily="18" charset="0"/>
              </a:rPr>
              <a:t>Simulation Coordinator</a:t>
            </a:r>
            <a:r>
              <a:rPr lang="ru-RU" altLang="en-US" dirty="0">
                <a:latin typeface="Times" panose="02020603050405020304" pitchFamily="18" charset="0"/>
              </a:rPr>
              <a:t>: </a:t>
            </a:r>
            <a:r>
              <a:rPr lang="en-US" altLang="en-US" dirty="0">
                <a:latin typeface="Times" panose="02020603050405020304" pitchFamily="18" charset="0"/>
              </a:rPr>
              <a:t>			</a:t>
            </a:r>
            <a:r>
              <a:rPr lang="ru-RU" altLang="en-US" dirty="0">
                <a:latin typeface="Times" panose="02020603050405020304" pitchFamily="18" charset="0"/>
              </a:rPr>
              <a:t>Konstantin Lotov</a:t>
            </a:r>
            <a:r>
              <a:rPr lang="en-US" altLang="en-US" dirty="0">
                <a:latin typeface="Times" panose="02020603050405020304" pitchFamily="18" charset="0"/>
              </a:rPr>
              <a:t>		(BINP)</a:t>
            </a:r>
            <a:endParaRPr lang="ru-RU" altLang="en-US" dirty="0">
              <a:latin typeface="Times" panose="02020603050405020304" pitchFamily="18" charset="0"/>
            </a:endParaRPr>
          </a:p>
          <a:p>
            <a:endParaRPr lang="en-US" altLang="en-US" sz="2400" b="1" dirty="0">
              <a:solidFill>
                <a:srgbClr val="FF0000"/>
              </a:solidFill>
              <a:latin typeface="Times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latin typeface="Times" panose="02020603050405020304" pitchFamily="18" charset="0"/>
              </a:rPr>
              <a:t>Some useful links:</a:t>
            </a:r>
          </a:p>
          <a:p>
            <a:r>
              <a:rPr lang="en-US" altLang="en-US" dirty="0" smtClean="0">
                <a:latin typeface="Times" panose="02020603050405020304" pitchFamily="18" charset="0"/>
              </a:rPr>
              <a:t>AWAKE web-page: 		</a:t>
            </a:r>
            <a:r>
              <a:rPr lang="en-GB" altLang="en-US" sz="1400" dirty="0" smtClean="0">
                <a:latin typeface="Times" panose="02020603050405020304" pitchFamily="18" charset="0"/>
                <a:hlinkClick r:id="rId6"/>
              </a:rPr>
              <a:t>http://awake.web.cern.ch/awake/</a:t>
            </a:r>
            <a:endParaRPr lang="en-GB" altLang="en-US" sz="1400" dirty="0" smtClean="0">
              <a:latin typeface="Times" panose="02020603050405020304" pitchFamily="18" charset="0"/>
            </a:endParaRPr>
          </a:p>
          <a:p>
            <a:r>
              <a:rPr lang="en-GB" altLang="en-US" dirty="0" smtClean="0">
                <a:latin typeface="Times" panose="02020603050405020304" pitchFamily="18" charset="0"/>
              </a:rPr>
              <a:t>AWAKE INDICO web-page: 		</a:t>
            </a:r>
            <a:r>
              <a:rPr lang="ru-RU" altLang="en-US" sz="1400" u="sng" dirty="0" smtClean="0">
                <a:solidFill>
                  <a:schemeClr val="hlink"/>
                </a:solidFill>
                <a:latin typeface="Times" panose="02020603050405020304" pitchFamily="18" charset="0"/>
                <a:hlinkClick r:id="rId7"/>
              </a:rPr>
              <a:t>http</a:t>
            </a:r>
            <a:r>
              <a:rPr lang="ru-RU" altLang="en-US" sz="1400" u="sng" dirty="0">
                <a:solidFill>
                  <a:schemeClr val="hlink"/>
                </a:solidFill>
                <a:latin typeface="Times" panose="02020603050405020304" pitchFamily="18" charset="0"/>
                <a:hlinkClick r:id="rId7"/>
              </a:rPr>
              <a:t>://indico.cern.ch/category/4278/</a:t>
            </a:r>
            <a:endParaRPr lang="en-US" altLang="en-US" sz="1400" u="sng" dirty="0">
              <a:solidFill>
                <a:schemeClr val="hlink"/>
              </a:solidFill>
              <a:latin typeface="Times" panose="02020603050405020304" pitchFamily="18" charset="0"/>
            </a:endParaRPr>
          </a:p>
          <a:p>
            <a:r>
              <a:rPr lang="en-US" altLang="en-US" dirty="0" smtClean="0">
                <a:latin typeface="Times" panose="02020603050405020304" pitchFamily="18" charset="0"/>
              </a:rPr>
              <a:t>AWAKE Design Report: 		</a:t>
            </a:r>
            <a:r>
              <a:rPr lang="en-GB" altLang="en-US" sz="1400" u="sng" dirty="0" smtClean="0">
                <a:solidFill>
                  <a:schemeClr val="hlink"/>
                </a:solidFill>
                <a:latin typeface="Times" panose="02020603050405020304" pitchFamily="18" charset="0"/>
              </a:rPr>
              <a:t>http://cds.cern.ch/record/1537318</a:t>
            </a:r>
            <a:endParaRPr lang="ru-RU" altLang="en-US" sz="1400" u="sng" dirty="0">
              <a:solidFill>
                <a:schemeClr val="hlink"/>
              </a:solidFill>
              <a:latin typeface="Times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1927" y="6503242"/>
            <a:ext cx="432000" cy="360000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>
                <a:latin typeface="+mj-lt"/>
              </a:rPr>
              <a:pPr>
                <a:defRPr/>
              </a:pPr>
              <a:t>2</a:t>
            </a:fld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7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4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800225" y="2573338"/>
            <a:ext cx="53641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0452" y="6492875"/>
            <a:ext cx="503548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9375" y="5083982"/>
            <a:ext cx="8905828" cy="14773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02746"/>
            <a:ext cx="3960000" cy="360000"/>
          </a:xfrm>
        </p:spPr>
        <p:txBody>
          <a:bodyPr/>
          <a:lstStyle/>
          <a:p>
            <a:r>
              <a:rPr lang="en-GB" alt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M.Martyanov</a:t>
            </a:r>
            <a:r>
              <a:rPr lang="en-GB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, AWAKE review, MPP Munich, 19-12-2017</a:t>
            </a:r>
            <a:endParaRPr lang="en-GB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1" y="5913276"/>
            <a:ext cx="726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Scope of AWAKE proof-of-principle experiment</a:t>
            </a:r>
            <a:endParaRPr lang="en-GB" sz="2400" b="1" dirty="0">
              <a:solidFill>
                <a:srgbClr val="3232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4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65393" y="79676"/>
            <a:ext cx="6377144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Zoo of Plasma Wake-field Accelerators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3508" y="1363846"/>
            <a:ext cx="8851217" cy="4657442"/>
            <a:chOff x="143508" y="1363846"/>
            <a:chExt cx="8851217" cy="4657442"/>
          </a:xfrm>
        </p:grpSpPr>
        <p:grpSp>
          <p:nvGrpSpPr>
            <p:cNvPr id="7" name="Group 6"/>
            <p:cNvGrpSpPr/>
            <p:nvPr/>
          </p:nvGrpSpPr>
          <p:grpSpPr>
            <a:xfrm>
              <a:off x="5655675" y="1363846"/>
              <a:ext cx="3329117" cy="737510"/>
              <a:chOff x="5655675" y="1363846"/>
              <a:chExt cx="3329117" cy="737510"/>
            </a:xfrm>
          </p:grpSpPr>
          <p:pic>
            <p:nvPicPr>
              <p:cNvPr id="16" name="Picture 15"/>
              <p:cNvPicPr>
                <a:picLocks/>
              </p:cNvPicPr>
              <p:nvPr/>
            </p:nvPicPr>
            <p:blipFill rotWithShape="1">
              <a:blip r:embed="rId6"/>
              <a:srcRect l="15545" t="8747" r="16891" b="9025"/>
              <a:stretch/>
            </p:blipFill>
            <p:spPr>
              <a:xfrm>
                <a:off x="5655675" y="1381356"/>
                <a:ext cx="1260000" cy="720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/>
              </p:cNvPicPr>
              <p:nvPr/>
            </p:nvPicPr>
            <p:blipFill rotWithShape="1">
              <a:blip r:embed="rId7"/>
              <a:srcRect l="17763" t="6587" r="11186" b="6879"/>
              <a:stretch/>
            </p:blipFill>
            <p:spPr>
              <a:xfrm flipH="1">
                <a:off x="7724792" y="1363846"/>
                <a:ext cx="1260000" cy="720000"/>
              </a:xfrm>
              <a:prstGeom prst="rect">
                <a:avLst/>
              </a:prstGeom>
            </p:spPr>
          </p:pic>
          <p:sp>
            <p:nvSpPr>
              <p:cNvPr id="29" name="Right Arrow 28"/>
              <p:cNvSpPr/>
              <p:nvPr/>
            </p:nvSpPr>
            <p:spPr>
              <a:xfrm>
                <a:off x="7065439" y="1651356"/>
                <a:ext cx="540000" cy="180000"/>
              </a:xfrm>
              <a:prstGeom prst="rightArrow">
                <a:avLst/>
              </a:prstGeom>
              <a:solidFill>
                <a:srgbClr val="3232FF"/>
              </a:solidFill>
              <a:ln>
                <a:solidFill>
                  <a:srgbClr val="32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74371" y="2229808"/>
              <a:ext cx="3310421" cy="725537"/>
              <a:chOff x="5674371" y="2229808"/>
              <a:chExt cx="3310421" cy="725537"/>
            </a:xfrm>
          </p:grpSpPr>
          <p:pic>
            <p:nvPicPr>
              <p:cNvPr id="18" name="Picture 17"/>
              <p:cNvPicPr>
                <a:picLocks/>
              </p:cNvPicPr>
              <p:nvPr/>
            </p:nvPicPr>
            <p:blipFill rotWithShape="1">
              <a:blip r:embed="rId7"/>
              <a:srcRect l="15542" t="4525" r="11186" b="5612"/>
              <a:stretch/>
            </p:blipFill>
            <p:spPr>
              <a:xfrm flipH="1">
                <a:off x="7724792" y="2229808"/>
                <a:ext cx="1260000" cy="720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/>
              </p:cNvPicPr>
              <p:nvPr/>
            </p:nvPicPr>
            <p:blipFill rotWithShape="1">
              <a:blip r:embed="rId8"/>
              <a:srcRect l="10959" t="5086" r="10676" b="8421"/>
              <a:stretch/>
            </p:blipFill>
            <p:spPr>
              <a:xfrm>
                <a:off x="5674371" y="2235345"/>
                <a:ext cx="1260000" cy="720000"/>
              </a:xfrm>
              <a:prstGeom prst="rect">
                <a:avLst/>
              </a:prstGeom>
            </p:spPr>
          </p:pic>
          <p:sp>
            <p:nvSpPr>
              <p:cNvPr id="30" name="Right Arrow 29"/>
              <p:cNvSpPr/>
              <p:nvPr/>
            </p:nvSpPr>
            <p:spPr>
              <a:xfrm>
                <a:off x="7042483" y="2510207"/>
                <a:ext cx="540000" cy="180000"/>
              </a:xfrm>
              <a:prstGeom prst="rightArrow">
                <a:avLst/>
              </a:prstGeom>
              <a:solidFill>
                <a:srgbClr val="3232FF"/>
              </a:solidFill>
              <a:ln>
                <a:solidFill>
                  <a:srgbClr val="32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088371" y="3149205"/>
              <a:ext cx="2891416" cy="720000"/>
              <a:chOff x="6088371" y="3149205"/>
              <a:chExt cx="2891416" cy="720000"/>
            </a:xfrm>
          </p:grpSpPr>
          <p:pic>
            <p:nvPicPr>
              <p:cNvPr id="21" name="Picture 20"/>
              <p:cNvPicPr>
                <a:picLocks/>
              </p:cNvPicPr>
              <p:nvPr/>
            </p:nvPicPr>
            <p:blipFill rotWithShape="1">
              <a:blip r:embed="rId9"/>
              <a:srcRect l="37778" t="8398" r="36488" b="9096"/>
              <a:stretch/>
            </p:blipFill>
            <p:spPr>
              <a:xfrm>
                <a:off x="6088371" y="3149205"/>
                <a:ext cx="432000" cy="7200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/>
              </p:cNvPicPr>
              <p:nvPr/>
            </p:nvPicPr>
            <p:blipFill rotWithShape="1">
              <a:blip r:embed="rId10"/>
              <a:srcRect l="9709" t="7630" r="9987" b="10416"/>
              <a:stretch/>
            </p:blipFill>
            <p:spPr>
              <a:xfrm flipH="1">
                <a:off x="7719787" y="3149205"/>
                <a:ext cx="1260000" cy="720000"/>
              </a:xfrm>
              <a:prstGeom prst="rect">
                <a:avLst/>
              </a:prstGeom>
            </p:spPr>
          </p:pic>
          <p:sp>
            <p:nvSpPr>
              <p:cNvPr id="31" name="Right Arrow 30"/>
              <p:cNvSpPr/>
              <p:nvPr/>
            </p:nvSpPr>
            <p:spPr>
              <a:xfrm>
                <a:off x="7049346" y="3419205"/>
                <a:ext cx="540000" cy="180000"/>
              </a:xfrm>
              <a:prstGeom prst="rightArrow">
                <a:avLst/>
              </a:prstGeom>
              <a:solidFill>
                <a:srgbClr val="3232FF"/>
              </a:solidFill>
              <a:ln>
                <a:solidFill>
                  <a:srgbClr val="32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088371" y="4221088"/>
              <a:ext cx="2896093" cy="720000"/>
              <a:chOff x="6088371" y="4221088"/>
              <a:chExt cx="2896093" cy="720000"/>
            </a:xfrm>
          </p:grpSpPr>
          <p:pic>
            <p:nvPicPr>
              <p:cNvPr id="26" name="Picture 25"/>
              <p:cNvPicPr>
                <a:picLocks/>
              </p:cNvPicPr>
              <p:nvPr/>
            </p:nvPicPr>
            <p:blipFill rotWithShape="1">
              <a:blip r:embed="rId11"/>
              <a:srcRect l="36692" t="7549" r="36691" b="7549"/>
              <a:stretch/>
            </p:blipFill>
            <p:spPr>
              <a:xfrm flipH="1">
                <a:off x="6088371" y="4255408"/>
                <a:ext cx="432000" cy="57129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/>
              </p:cNvPicPr>
              <p:nvPr/>
            </p:nvPicPr>
            <p:blipFill rotWithShape="1">
              <a:blip r:embed="rId12"/>
              <a:srcRect l="10919" t="11787" r="10783" b="12051"/>
              <a:stretch/>
            </p:blipFill>
            <p:spPr>
              <a:xfrm flipH="1">
                <a:off x="7724464" y="4221088"/>
                <a:ext cx="1260000" cy="720000"/>
              </a:xfrm>
              <a:prstGeom prst="rect">
                <a:avLst/>
              </a:prstGeom>
            </p:spPr>
          </p:pic>
          <p:sp>
            <p:nvSpPr>
              <p:cNvPr id="33" name="Right Arrow 32"/>
              <p:cNvSpPr/>
              <p:nvPr/>
            </p:nvSpPr>
            <p:spPr>
              <a:xfrm>
                <a:off x="7065446" y="4719602"/>
                <a:ext cx="540000" cy="180000"/>
              </a:xfrm>
              <a:prstGeom prst="rightArrow">
                <a:avLst/>
              </a:prstGeom>
              <a:solidFill>
                <a:srgbClr val="3232FF"/>
              </a:solidFill>
              <a:ln>
                <a:solidFill>
                  <a:srgbClr val="32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75262" y="1433115"/>
              <a:ext cx="41161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Laser Beat-Wave WFA (~1 ns)</a:t>
              </a:r>
            </a:p>
            <a:p>
              <a:r>
                <a:rPr lang="en-GB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Two frequencies laser pulse (pulse train)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3508" y="2294314"/>
              <a:ext cx="49685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Self-Modulated Laser WFA (~1 ns)</a:t>
              </a:r>
            </a:p>
            <a:p>
              <a:r>
                <a:rPr lang="en-GB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Raman forward scattering instability in a long laser pulse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7033" y="3199300"/>
              <a:ext cx="49685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Laser WFA (~0.1 </a:t>
              </a:r>
              <a:r>
                <a:rPr lang="en-GB" b="1" dirty="0" err="1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ps</a:t>
              </a:r>
              <a:r>
                <a:rPr lang="en-GB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)</a:t>
              </a:r>
            </a:p>
            <a:p>
              <a:r>
                <a:rPr lang="en-GB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Short intense laser pulse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262" y="4293096"/>
              <a:ext cx="49685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B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Particle Bunch WFA</a:t>
              </a:r>
            </a:p>
            <a:p>
              <a:r>
                <a:rPr lang="en-GB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Short intense particle bunch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8901" y="5189711"/>
              <a:ext cx="53763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B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Self-Modulated Particle Bunch WFA</a:t>
              </a:r>
            </a:p>
            <a:p>
              <a:r>
                <a:rPr lang="en-GB" sz="16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Long bunch experience transverse self-modulation instability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57677" y="4258833"/>
              <a:ext cx="20896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~ 1ps proton bunch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does not exist !</a:t>
              </a:r>
              <a:endParaRPr lang="en-GB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10375" y="5191386"/>
              <a:ext cx="3284350" cy="829902"/>
              <a:chOff x="5710375" y="5191386"/>
              <a:chExt cx="3284350" cy="829902"/>
            </a:xfrm>
          </p:grpSpPr>
          <p:pic>
            <p:nvPicPr>
              <p:cNvPr id="23" name="Picture 22"/>
              <p:cNvPicPr>
                <a:picLocks/>
              </p:cNvPicPr>
              <p:nvPr/>
            </p:nvPicPr>
            <p:blipFill rotWithShape="1">
              <a:blip r:embed="rId13"/>
              <a:srcRect l="12917" t="7496" r="13480"/>
              <a:stretch/>
            </p:blipFill>
            <p:spPr>
              <a:xfrm>
                <a:off x="5710375" y="5192455"/>
                <a:ext cx="1260000" cy="5369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/>
              </p:cNvPicPr>
              <p:nvPr/>
            </p:nvPicPr>
            <p:blipFill rotWithShape="1">
              <a:blip r:embed="rId14"/>
              <a:srcRect l="10573" t="10475" r="11048" b="4347"/>
              <a:stretch/>
            </p:blipFill>
            <p:spPr>
              <a:xfrm flipH="1">
                <a:off x="7734725" y="5191386"/>
                <a:ext cx="1260000" cy="756000"/>
              </a:xfrm>
              <a:prstGeom prst="rect">
                <a:avLst/>
              </a:prstGeom>
            </p:spPr>
          </p:pic>
          <p:sp>
            <p:nvSpPr>
              <p:cNvPr id="32" name="Right Arrow 31"/>
              <p:cNvSpPr/>
              <p:nvPr/>
            </p:nvSpPr>
            <p:spPr>
              <a:xfrm>
                <a:off x="7085350" y="5639419"/>
                <a:ext cx="540000" cy="180000"/>
              </a:xfrm>
              <a:prstGeom prst="rightArrow">
                <a:avLst/>
              </a:prstGeom>
              <a:solidFill>
                <a:srgbClr val="3232FF"/>
              </a:solidFill>
              <a:ln>
                <a:solidFill>
                  <a:srgbClr val="32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027203" y="5651956"/>
                <a:ext cx="638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~1ns</a:t>
                </a:r>
                <a:endParaRPr lang="en-GB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6113" y="6476744"/>
            <a:ext cx="2133600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728700"/>
            <a:ext cx="9119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3232FF"/>
                </a:solidFill>
                <a:latin typeface="+mj-lt"/>
              </a:rPr>
              <a:t>… started from pioneer paper “Laser </a:t>
            </a:r>
            <a:r>
              <a:rPr lang="en-GB" b="1" dirty="0">
                <a:solidFill>
                  <a:srgbClr val="3232FF"/>
                </a:solidFill>
                <a:latin typeface="+mj-lt"/>
              </a:rPr>
              <a:t>Electron </a:t>
            </a:r>
            <a:r>
              <a:rPr lang="en-GB" b="1" dirty="0" smtClean="0">
                <a:solidFill>
                  <a:srgbClr val="3232FF"/>
                </a:solidFill>
                <a:latin typeface="+mj-lt"/>
              </a:rPr>
              <a:t>Accelerator” by </a:t>
            </a:r>
            <a:r>
              <a:rPr lang="en-GB" b="1" dirty="0" err="1" smtClean="0">
                <a:solidFill>
                  <a:srgbClr val="3232FF"/>
                </a:solidFill>
                <a:latin typeface="+mj-lt"/>
              </a:rPr>
              <a:t>T.Tajima</a:t>
            </a:r>
            <a:r>
              <a:rPr lang="en-GB" b="1" dirty="0" smtClean="0">
                <a:solidFill>
                  <a:srgbClr val="3232FF"/>
                </a:solidFill>
                <a:latin typeface="+mj-lt"/>
              </a:rPr>
              <a:t> </a:t>
            </a:r>
            <a:r>
              <a:rPr lang="en-GB" b="1" dirty="0">
                <a:solidFill>
                  <a:srgbClr val="3232FF"/>
                </a:solidFill>
                <a:latin typeface="+mj-lt"/>
              </a:rPr>
              <a:t>and </a:t>
            </a:r>
            <a:r>
              <a:rPr lang="en-GB" b="1" dirty="0" err="1" smtClean="0">
                <a:solidFill>
                  <a:srgbClr val="3232FF"/>
                </a:solidFill>
                <a:latin typeface="+mj-lt"/>
              </a:rPr>
              <a:t>J.Dawson</a:t>
            </a:r>
            <a:endParaRPr lang="en-GB" b="1" dirty="0">
              <a:solidFill>
                <a:srgbClr val="3232FF"/>
              </a:solidFill>
              <a:latin typeface="+mj-lt"/>
            </a:endParaRPr>
          </a:p>
          <a:p>
            <a:pPr algn="ctr"/>
            <a:r>
              <a:rPr lang="en-GB" dirty="0">
                <a:solidFill>
                  <a:srgbClr val="3232FF"/>
                </a:solidFill>
                <a:latin typeface="+mj-lt"/>
              </a:rPr>
              <a:t>Phys. Rev. Lett. 43, 267 – Published 23 July 1979</a:t>
            </a:r>
          </a:p>
        </p:txBody>
      </p:sp>
    </p:spTree>
    <p:extLst>
      <p:ext uri="{BB962C8B-B14F-4D97-AF65-F5344CB8AC3E}">
        <p14:creationId xmlns:p14="http://schemas.microsoft.com/office/powerpoint/2010/main" val="20145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0" y="6492875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08403" y="6475584"/>
            <a:ext cx="923663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2904" y="-26988"/>
            <a:ext cx="6377144" cy="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AWAKE at CERN</a:t>
            </a:r>
            <a:endParaRPr lang="en-GB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FRIOA06f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14019"/>
            <a:ext cx="6948772" cy="51796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16216" y="2636912"/>
            <a:ext cx="140415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8062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sp>
        <p:nvSpPr>
          <p:cNvPr id="13375" name="TextBox 5"/>
          <p:cNvSpPr txBox="1">
            <a:spLocks noChangeArrowheads="1"/>
          </p:cNvSpPr>
          <p:nvPr/>
        </p:nvSpPr>
        <p:spPr bwMode="auto">
          <a:xfrm>
            <a:off x="1579668" y="80962"/>
            <a:ext cx="6377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AWAKE Baseline Parameters</a:t>
            </a:r>
            <a:endParaRPr lang="en-GB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80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16919"/>
              </p:ext>
            </p:extLst>
          </p:nvPr>
        </p:nvGraphicFramePr>
        <p:xfrm>
          <a:off x="611560" y="836712"/>
          <a:ext cx="7993062" cy="5608320"/>
        </p:xfrm>
        <a:graphic>
          <a:graphicData uri="http://schemas.openxmlformats.org/drawingml/2006/table">
            <a:tbl>
              <a:tblPr/>
              <a:tblGrid>
                <a:gridCol w="1398587">
                  <a:extLst>
                    <a:ext uri="{9D8B030D-6E8A-4147-A177-3AD203B41FA5}">
                      <a16:colId xmlns:a16="http://schemas.microsoft.com/office/drawing/2014/main" val="1205026214"/>
                    </a:ext>
                  </a:extLst>
                </a:gridCol>
                <a:gridCol w="2706688">
                  <a:extLst>
                    <a:ext uri="{9D8B030D-6E8A-4147-A177-3AD203B41FA5}">
                      <a16:colId xmlns:a16="http://schemas.microsoft.com/office/drawing/2014/main" val="1554334630"/>
                    </a:ext>
                  </a:extLst>
                </a:gridCol>
                <a:gridCol w="3887787">
                  <a:extLst>
                    <a:ext uri="{9D8B030D-6E8A-4147-A177-3AD203B41FA5}">
                      <a16:colId xmlns:a16="http://schemas.microsoft.com/office/drawing/2014/main" val="1601810216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65249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Plasma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Rb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plasma density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 10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15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 cm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-3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7(10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-3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  10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-2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)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mBar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 at 500K</a:t>
                      </a:r>
                      <a:endParaRPr kumimoji="0" lang="en-GB" alt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026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Expected gradient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 3 GV/m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048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Uniformity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&lt;0.1%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0089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Length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 meters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45310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Proton bunch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400 GeV    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    64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nJ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/p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          19.2 kJ/bunch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84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Charge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10</a:t>
                      </a:r>
                      <a:r>
                        <a:rPr kumimoji="0" lang="en-US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11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 particles        48 nC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586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Length,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n-US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z</a:t>
                      </a:r>
                      <a:endParaRPr kumimoji="0" lang="en-GB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12 cm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    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  400 ps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34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Radius,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n-US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r</a:t>
                      </a:r>
                      <a:endParaRPr kumimoji="0" lang="en-GB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200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m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78783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Electron bunch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 MeV 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    3.2 pJ/e</a:t>
                      </a:r>
                      <a:r>
                        <a:rPr kumimoji="0" lang="en-US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-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          4 mJ/bunch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476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Charge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1.25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10</a:t>
                      </a:r>
                      <a:r>
                        <a:rPr kumimoji="0" lang="en-US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9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 particles          200 pC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579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Length,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n-US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z</a:t>
                      </a:r>
                      <a:endParaRPr kumimoji="0" lang="en-GB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0.25 cm 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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8 ps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43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Radius,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n-US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r</a:t>
                      </a:r>
                      <a:endParaRPr kumimoji="0" lang="en-GB" altLang="en-US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200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  <a:sym typeface="Symbol" panose="05050102010706020507" pitchFamily="18" charset="2"/>
                        </a:rPr>
                        <a:t>m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1465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Laser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up to 450 mJ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939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Pulse duration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120 fs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634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Beam size at Rb vapor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(focused from 40m)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 few mm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927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Focused intensity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&gt; 50 TW/cm2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53497"/>
                  </a:ext>
                </a:extLst>
              </a:tr>
            </a:tbl>
          </a:graphicData>
        </a:graphic>
      </p:graphicFrame>
      <p:sp>
        <p:nvSpPr>
          <p:cNvPr id="13381" name="AutoShape 69"/>
          <p:cNvSpPr>
            <a:spLocks noChangeArrowheads="1"/>
          </p:cNvSpPr>
          <p:nvPr/>
        </p:nvSpPr>
        <p:spPr bwMode="auto">
          <a:xfrm>
            <a:off x="7285409" y="2565252"/>
            <a:ext cx="1368425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82" name="AutoShape 70"/>
          <p:cNvSpPr>
            <a:spLocks noChangeArrowheads="1"/>
          </p:cNvSpPr>
          <p:nvPr/>
        </p:nvSpPr>
        <p:spPr bwMode="auto">
          <a:xfrm>
            <a:off x="7226126" y="4077420"/>
            <a:ext cx="1368425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000" y="6498000"/>
            <a:ext cx="432000" cy="360000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9" name="AutoShape 70"/>
          <p:cNvSpPr>
            <a:spLocks noChangeArrowheads="1"/>
          </p:cNvSpPr>
          <p:nvPr/>
        </p:nvSpPr>
        <p:spPr bwMode="auto">
          <a:xfrm>
            <a:off x="5966197" y="4977842"/>
            <a:ext cx="1368425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utoShape 69"/>
          <p:cNvSpPr>
            <a:spLocks noChangeArrowheads="1"/>
          </p:cNvSpPr>
          <p:nvPr/>
        </p:nvSpPr>
        <p:spPr bwMode="auto">
          <a:xfrm>
            <a:off x="6037721" y="1629148"/>
            <a:ext cx="1368425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87" y="6492875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sp>
        <p:nvSpPr>
          <p:cNvPr id="3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337" y="6487750"/>
            <a:ext cx="381663" cy="365125"/>
          </a:xfrm>
        </p:spPr>
        <p:txBody>
          <a:bodyPr/>
          <a:lstStyle/>
          <a:p>
            <a:pPr>
              <a:defRPr/>
            </a:pPr>
            <a:fld id="{897FEFB6-96BA-412D-B3EE-EF8E21867ED7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439863" y="3105150"/>
            <a:ext cx="6227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altLang="en-US">
                <a:solidFill>
                  <a:schemeClr val="hlink"/>
                </a:solidFill>
                <a:latin typeface="Times" panose="02020603050405020304" pitchFamily="18" charset="0"/>
              </a:rPr>
              <a:t>Space charge of drive beam displaces plasma electrons.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>
                <a:solidFill>
                  <a:schemeClr val="hlink"/>
                </a:solidFill>
                <a:latin typeface="Times" panose="02020603050405020304" pitchFamily="18" charset="0"/>
              </a:rPr>
              <a:t>Plasma ions exert restoring force.</a:t>
            </a:r>
          </a:p>
        </p:txBody>
      </p:sp>
      <p:grpSp>
        <p:nvGrpSpPr>
          <p:cNvPr id="33087" name="Group 319"/>
          <p:cNvGrpSpPr>
            <a:grpSpLocks/>
          </p:cNvGrpSpPr>
          <p:nvPr/>
        </p:nvGrpSpPr>
        <p:grpSpPr bwMode="auto">
          <a:xfrm>
            <a:off x="3816350" y="1268413"/>
            <a:ext cx="4176713" cy="1571625"/>
            <a:chOff x="2699" y="799"/>
            <a:chExt cx="2631" cy="990"/>
          </a:xfrm>
        </p:grpSpPr>
        <p:pic>
          <p:nvPicPr>
            <p:cNvPr id="33077" name="Picture 3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799"/>
              <a:ext cx="2631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080" name="Group 323"/>
            <p:cNvGrpSpPr>
              <a:grpSpLocks/>
            </p:cNvGrpSpPr>
            <p:nvPr/>
          </p:nvGrpSpPr>
          <p:grpSpPr bwMode="auto">
            <a:xfrm>
              <a:off x="3651" y="1298"/>
              <a:ext cx="294" cy="231"/>
              <a:chOff x="457199" y="3479780"/>
              <a:chExt cx="465668" cy="366162"/>
            </a:xfrm>
          </p:grpSpPr>
          <p:sp>
            <p:nvSpPr>
              <p:cNvPr id="2" name="Oval 321"/>
              <p:cNvSpPr/>
              <p:nvPr/>
            </p:nvSpPr>
            <p:spPr>
              <a:xfrm>
                <a:off x="457199" y="3559035"/>
                <a:ext cx="465668" cy="24252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082" name="TextBox 322"/>
              <p:cNvSpPr txBox="1">
                <a:spLocks noChangeArrowheads="1"/>
              </p:cNvSpPr>
              <p:nvPr/>
            </p:nvSpPr>
            <p:spPr bwMode="auto">
              <a:xfrm>
                <a:off x="526891" y="3479780"/>
                <a:ext cx="343707" cy="366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e</a:t>
                </a:r>
                <a:r>
                  <a:rPr lang="en-US" altLang="en-US" baseline="30000"/>
                  <a:t>-</a:t>
                </a:r>
                <a:endParaRPr lang="en-US" altLang="en-US"/>
              </a:p>
            </p:txBody>
          </p:sp>
        </p:grpSp>
      </p:grpSp>
      <p:grpSp>
        <p:nvGrpSpPr>
          <p:cNvPr id="33086" name="Group 318"/>
          <p:cNvGrpSpPr>
            <a:grpSpLocks/>
          </p:cNvGrpSpPr>
          <p:nvPr/>
        </p:nvGrpSpPr>
        <p:grpSpPr bwMode="auto">
          <a:xfrm>
            <a:off x="3348038" y="3716338"/>
            <a:ext cx="5256212" cy="1600200"/>
            <a:chOff x="1270" y="1956"/>
            <a:chExt cx="3311" cy="1008"/>
          </a:xfrm>
        </p:grpSpPr>
        <p:sp>
          <p:nvSpPr>
            <p:cNvPr id="32776" name="Rectangle 318"/>
            <p:cNvSpPr>
              <a:spLocks noChangeArrowheads="1"/>
            </p:cNvSpPr>
            <p:nvPr/>
          </p:nvSpPr>
          <p:spPr bwMode="auto">
            <a:xfrm>
              <a:off x="1270" y="1956"/>
              <a:ext cx="324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ru-RU" altLang="en-US"/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93" y="2071"/>
              <a:ext cx="3119" cy="63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32779" name="Line 14"/>
            <p:cNvSpPr>
              <a:spLocks noChangeShapeType="1"/>
            </p:cNvSpPr>
            <p:nvPr/>
          </p:nvSpPr>
          <p:spPr bwMode="auto">
            <a:xfrm>
              <a:off x="1463" y="2440"/>
              <a:ext cx="2521" cy="0"/>
            </a:xfrm>
            <a:prstGeom prst="line">
              <a:avLst/>
            </a:prstGeom>
            <a:noFill/>
            <a:ln w="50800">
              <a:solidFill>
                <a:srgbClr val="FFFF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Line 15"/>
            <p:cNvSpPr>
              <a:spLocks noChangeShapeType="1"/>
            </p:cNvSpPr>
            <p:nvPr/>
          </p:nvSpPr>
          <p:spPr bwMode="auto">
            <a:xfrm>
              <a:off x="1462" y="2332"/>
              <a:ext cx="2523" cy="0"/>
            </a:xfrm>
            <a:prstGeom prst="line">
              <a:avLst/>
            </a:prstGeom>
            <a:noFill/>
            <a:ln w="50800">
              <a:solidFill>
                <a:srgbClr val="FFFF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Rectangle 16"/>
            <p:cNvSpPr>
              <a:spLocks noChangeArrowheads="1"/>
            </p:cNvSpPr>
            <p:nvPr/>
          </p:nvSpPr>
          <p:spPr bwMode="auto">
            <a:xfrm>
              <a:off x="3545" y="2330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82" name="Rectangle 17"/>
            <p:cNvSpPr>
              <a:spLocks noChangeArrowheads="1"/>
            </p:cNvSpPr>
            <p:nvPr/>
          </p:nvSpPr>
          <p:spPr bwMode="auto">
            <a:xfrm>
              <a:off x="3545" y="2349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83" name="Rectangle 18"/>
            <p:cNvSpPr>
              <a:spLocks noChangeArrowheads="1"/>
            </p:cNvSpPr>
            <p:nvPr/>
          </p:nvSpPr>
          <p:spPr bwMode="auto">
            <a:xfrm>
              <a:off x="3394" y="2330"/>
              <a:ext cx="18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84" name="Rectangle 19"/>
            <p:cNvSpPr>
              <a:spLocks noChangeArrowheads="1"/>
            </p:cNvSpPr>
            <p:nvPr/>
          </p:nvSpPr>
          <p:spPr bwMode="auto">
            <a:xfrm>
              <a:off x="3394" y="2349"/>
              <a:ext cx="18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85" name="Rectangle 20"/>
            <p:cNvSpPr>
              <a:spLocks noChangeArrowheads="1"/>
            </p:cNvSpPr>
            <p:nvPr/>
          </p:nvSpPr>
          <p:spPr bwMode="auto">
            <a:xfrm>
              <a:off x="3245" y="2330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86" name="Rectangle 21"/>
            <p:cNvSpPr>
              <a:spLocks noChangeArrowheads="1"/>
            </p:cNvSpPr>
            <p:nvPr/>
          </p:nvSpPr>
          <p:spPr bwMode="auto">
            <a:xfrm>
              <a:off x="3245" y="2349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87" name="Rectangle 22"/>
            <p:cNvSpPr>
              <a:spLocks noChangeArrowheads="1"/>
            </p:cNvSpPr>
            <p:nvPr/>
          </p:nvSpPr>
          <p:spPr bwMode="auto">
            <a:xfrm>
              <a:off x="3094" y="2330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88" name="Rectangle 23"/>
            <p:cNvSpPr>
              <a:spLocks noChangeArrowheads="1"/>
            </p:cNvSpPr>
            <p:nvPr/>
          </p:nvSpPr>
          <p:spPr bwMode="auto">
            <a:xfrm>
              <a:off x="3094" y="2349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89" name="Rectangle 24"/>
            <p:cNvSpPr>
              <a:spLocks noChangeArrowheads="1"/>
            </p:cNvSpPr>
            <p:nvPr/>
          </p:nvSpPr>
          <p:spPr bwMode="auto">
            <a:xfrm>
              <a:off x="2944" y="2330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0" name="Rectangle 25"/>
            <p:cNvSpPr>
              <a:spLocks noChangeArrowheads="1"/>
            </p:cNvSpPr>
            <p:nvPr/>
          </p:nvSpPr>
          <p:spPr bwMode="auto">
            <a:xfrm>
              <a:off x="2944" y="2349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1" name="Rectangle 26"/>
            <p:cNvSpPr>
              <a:spLocks noChangeArrowheads="1"/>
            </p:cNvSpPr>
            <p:nvPr/>
          </p:nvSpPr>
          <p:spPr bwMode="auto">
            <a:xfrm>
              <a:off x="2791" y="2330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2" name="Rectangle 27"/>
            <p:cNvSpPr>
              <a:spLocks noChangeArrowheads="1"/>
            </p:cNvSpPr>
            <p:nvPr/>
          </p:nvSpPr>
          <p:spPr bwMode="auto">
            <a:xfrm>
              <a:off x="2791" y="2349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3" name="Rectangle 28"/>
            <p:cNvSpPr>
              <a:spLocks noChangeArrowheads="1"/>
            </p:cNvSpPr>
            <p:nvPr/>
          </p:nvSpPr>
          <p:spPr bwMode="auto">
            <a:xfrm>
              <a:off x="2642" y="2330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4" name="Rectangle 29"/>
            <p:cNvSpPr>
              <a:spLocks noChangeArrowheads="1"/>
            </p:cNvSpPr>
            <p:nvPr/>
          </p:nvSpPr>
          <p:spPr bwMode="auto">
            <a:xfrm>
              <a:off x="2491" y="2330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5" name="Rectangle 30"/>
            <p:cNvSpPr>
              <a:spLocks noChangeArrowheads="1"/>
            </p:cNvSpPr>
            <p:nvPr/>
          </p:nvSpPr>
          <p:spPr bwMode="auto">
            <a:xfrm>
              <a:off x="2642" y="2349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6" name="Rectangle 31"/>
            <p:cNvSpPr>
              <a:spLocks noChangeArrowheads="1"/>
            </p:cNvSpPr>
            <p:nvPr/>
          </p:nvSpPr>
          <p:spPr bwMode="auto">
            <a:xfrm>
              <a:off x="2491" y="2349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7" name="Rectangle 32"/>
            <p:cNvSpPr>
              <a:spLocks noChangeArrowheads="1"/>
            </p:cNvSpPr>
            <p:nvPr/>
          </p:nvSpPr>
          <p:spPr bwMode="auto">
            <a:xfrm>
              <a:off x="2340" y="2330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8" name="Rectangle 33"/>
            <p:cNvSpPr>
              <a:spLocks noChangeArrowheads="1"/>
            </p:cNvSpPr>
            <p:nvPr/>
          </p:nvSpPr>
          <p:spPr bwMode="auto">
            <a:xfrm>
              <a:off x="2340" y="2349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799" name="Rectangle 34"/>
            <p:cNvSpPr>
              <a:spLocks noChangeArrowheads="1"/>
            </p:cNvSpPr>
            <p:nvPr/>
          </p:nvSpPr>
          <p:spPr bwMode="auto">
            <a:xfrm>
              <a:off x="2191" y="2330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0" name="Rectangle 35"/>
            <p:cNvSpPr>
              <a:spLocks noChangeArrowheads="1"/>
            </p:cNvSpPr>
            <p:nvPr/>
          </p:nvSpPr>
          <p:spPr bwMode="auto">
            <a:xfrm>
              <a:off x="2191" y="2349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1" name="Rectangle 36"/>
            <p:cNvSpPr>
              <a:spLocks noChangeArrowheads="1"/>
            </p:cNvSpPr>
            <p:nvPr/>
          </p:nvSpPr>
          <p:spPr bwMode="auto">
            <a:xfrm>
              <a:off x="2040" y="2330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2" name="Rectangle 37"/>
            <p:cNvSpPr>
              <a:spLocks noChangeArrowheads="1"/>
            </p:cNvSpPr>
            <p:nvPr/>
          </p:nvSpPr>
          <p:spPr bwMode="auto">
            <a:xfrm>
              <a:off x="2040" y="2349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3" name="Rectangle 38"/>
            <p:cNvSpPr>
              <a:spLocks noChangeArrowheads="1"/>
            </p:cNvSpPr>
            <p:nvPr/>
          </p:nvSpPr>
          <p:spPr bwMode="auto">
            <a:xfrm>
              <a:off x="1889" y="2330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4" name="Rectangle 39"/>
            <p:cNvSpPr>
              <a:spLocks noChangeArrowheads="1"/>
            </p:cNvSpPr>
            <p:nvPr/>
          </p:nvSpPr>
          <p:spPr bwMode="auto">
            <a:xfrm>
              <a:off x="1889" y="2349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5" name="Rectangle 40"/>
            <p:cNvSpPr>
              <a:spLocks noChangeArrowheads="1"/>
            </p:cNvSpPr>
            <p:nvPr/>
          </p:nvSpPr>
          <p:spPr bwMode="auto">
            <a:xfrm>
              <a:off x="1739" y="2330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6" name="Rectangle 41"/>
            <p:cNvSpPr>
              <a:spLocks noChangeArrowheads="1"/>
            </p:cNvSpPr>
            <p:nvPr/>
          </p:nvSpPr>
          <p:spPr bwMode="auto">
            <a:xfrm>
              <a:off x="1739" y="2349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7" name="Rectangle 42"/>
            <p:cNvSpPr>
              <a:spLocks noChangeArrowheads="1"/>
            </p:cNvSpPr>
            <p:nvPr/>
          </p:nvSpPr>
          <p:spPr bwMode="auto">
            <a:xfrm>
              <a:off x="1589" y="2330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8" name="Rectangle 43"/>
            <p:cNvSpPr>
              <a:spLocks noChangeArrowheads="1"/>
            </p:cNvSpPr>
            <p:nvPr/>
          </p:nvSpPr>
          <p:spPr bwMode="auto">
            <a:xfrm>
              <a:off x="1589" y="2349"/>
              <a:ext cx="1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09" name="Rectangle 44"/>
            <p:cNvSpPr>
              <a:spLocks noChangeArrowheads="1"/>
            </p:cNvSpPr>
            <p:nvPr/>
          </p:nvSpPr>
          <p:spPr bwMode="auto">
            <a:xfrm>
              <a:off x="1438" y="2330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10" name="Rectangle 45"/>
            <p:cNvSpPr>
              <a:spLocks noChangeArrowheads="1"/>
            </p:cNvSpPr>
            <p:nvPr/>
          </p:nvSpPr>
          <p:spPr bwMode="auto">
            <a:xfrm>
              <a:off x="1438" y="2349"/>
              <a:ext cx="18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811" name="Rectangle 48"/>
            <p:cNvSpPr>
              <a:spLocks noChangeArrowheads="1"/>
            </p:cNvSpPr>
            <p:nvPr/>
          </p:nvSpPr>
          <p:spPr bwMode="auto">
            <a:xfrm>
              <a:off x="3615" y="210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12" name="Rectangle 49"/>
            <p:cNvSpPr>
              <a:spLocks noChangeArrowheads="1"/>
            </p:cNvSpPr>
            <p:nvPr/>
          </p:nvSpPr>
          <p:spPr bwMode="auto">
            <a:xfrm>
              <a:off x="3649" y="208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13" name="Rectangle 50"/>
            <p:cNvSpPr>
              <a:spLocks noChangeArrowheads="1"/>
            </p:cNvSpPr>
            <p:nvPr/>
          </p:nvSpPr>
          <p:spPr bwMode="auto">
            <a:xfrm>
              <a:off x="3514" y="208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14" name="Rectangle 51"/>
            <p:cNvSpPr>
              <a:spLocks noChangeArrowheads="1"/>
            </p:cNvSpPr>
            <p:nvPr/>
          </p:nvSpPr>
          <p:spPr bwMode="auto">
            <a:xfrm>
              <a:off x="3481" y="210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15" name="Rectangle 52"/>
            <p:cNvSpPr>
              <a:spLocks noChangeArrowheads="1"/>
            </p:cNvSpPr>
            <p:nvPr/>
          </p:nvSpPr>
          <p:spPr bwMode="auto">
            <a:xfrm>
              <a:off x="3380" y="210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16" name="Rectangle 53"/>
            <p:cNvSpPr>
              <a:spLocks noChangeArrowheads="1"/>
            </p:cNvSpPr>
            <p:nvPr/>
          </p:nvSpPr>
          <p:spPr bwMode="auto">
            <a:xfrm>
              <a:off x="3548" y="2065"/>
              <a:ext cx="10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17" name="Rectangle 54"/>
            <p:cNvSpPr>
              <a:spLocks noChangeArrowheads="1"/>
            </p:cNvSpPr>
            <p:nvPr/>
          </p:nvSpPr>
          <p:spPr bwMode="auto">
            <a:xfrm>
              <a:off x="3346" y="212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18" name="Rectangle 55"/>
            <p:cNvSpPr>
              <a:spLocks noChangeArrowheads="1"/>
            </p:cNvSpPr>
            <p:nvPr/>
          </p:nvSpPr>
          <p:spPr bwMode="auto">
            <a:xfrm>
              <a:off x="3245" y="2149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19" name="Rectangle 56"/>
            <p:cNvSpPr>
              <a:spLocks noChangeArrowheads="1"/>
            </p:cNvSpPr>
            <p:nvPr/>
          </p:nvSpPr>
          <p:spPr bwMode="auto">
            <a:xfrm>
              <a:off x="3313" y="2163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0" name="Rectangle 57"/>
            <p:cNvSpPr>
              <a:spLocks noChangeArrowheads="1"/>
            </p:cNvSpPr>
            <p:nvPr/>
          </p:nvSpPr>
          <p:spPr bwMode="auto">
            <a:xfrm>
              <a:off x="3279" y="2149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1" name="Rectangle 58"/>
            <p:cNvSpPr>
              <a:spLocks noChangeArrowheads="1"/>
            </p:cNvSpPr>
            <p:nvPr/>
          </p:nvSpPr>
          <p:spPr bwMode="auto">
            <a:xfrm>
              <a:off x="3245" y="2177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2" name="Rectangle 59"/>
            <p:cNvSpPr>
              <a:spLocks noChangeArrowheads="1"/>
            </p:cNvSpPr>
            <p:nvPr/>
          </p:nvSpPr>
          <p:spPr bwMode="auto">
            <a:xfrm>
              <a:off x="3178" y="2191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3" name="Rectangle 60"/>
            <p:cNvSpPr>
              <a:spLocks noChangeArrowheads="1"/>
            </p:cNvSpPr>
            <p:nvPr/>
          </p:nvSpPr>
          <p:spPr bwMode="auto">
            <a:xfrm>
              <a:off x="3212" y="2205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4" name="Rectangle 61"/>
            <p:cNvSpPr>
              <a:spLocks noChangeArrowheads="1"/>
            </p:cNvSpPr>
            <p:nvPr/>
          </p:nvSpPr>
          <p:spPr bwMode="auto">
            <a:xfrm>
              <a:off x="3144" y="2205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5" name="Rectangle 62"/>
            <p:cNvSpPr>
              <a:spLocks noChangeArrowheads="1"/>
            </p:cNvSpPr>
            <p:nvPr/>
          </p:nvSpPr>
          <p:spPr bwMode="auto">
            <a:xfrm>
              <a:off x="3144" y="221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6" name="Rectangle 63"/>
            <p:cNvSpPr>
              <a:spLocks noChangeArrowheads="1"/>
            </p:cNvSpPr>
            <p:nvPr/>
          </p:nvSpPr>
          <p:spPr bwMode="auto">
            <a:xfrm>
              <a:off x="3144" y="2247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7" name="Rectangle 64"/>
            <p:cNvSpPr>
              <a:spLocks noChangeArrowheads="1"/>
            </p:cNvSpPr>
            <p:nvPr/>
          </p:nvSpPr>
          <p:spPr bwMode="auto">
            <a:xfrm>
              <a:off x="3044" y="2275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8" name="Rectangle 65"/>
            <p:cNvSpPr>
              <a:spLocks noChangeArrowheads="1"/>
            </p:cNvSpPr>
            <p:nvPr/>
          </p:nvSpPr>
          <p:spPr bwMode="auto">
            <a:xfrm>
              <a:off x="3077" y="230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29" name="Rectangle 66"/>
            <p:cNvSpPr>
              <a:spLocks noChangeArrowheads="1"/>
            </p:cNvSpPr>
            <p:nvPr/>
          </p:nvSpPr>
          <p:spPr bwMode="auto">
            <a:xfrm>
              <a:off x="3077" y="230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0" name="Rectangle 67"/>
            <p:cNvSpPr>
              <a:spLocks noChangeArrowheads="1"/>
            </p:cNvSpPr>
            <p:nvPr/>
          </p:nvSpPr>
          <p:spPr bwMode="auto">
            <a:xfrm>
              <a:off x="3044" y="233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1" name="Rectangle 68"/>
            <p:cNvSpPr>
              <a:spLocks noChangeArrowheads="1"/>
            </p:cNvSpPr>
            <p:nvPr/>
          </p:nvSpPr>
          <p:spPr bwMode="auto">
            <a:xfrm>
              <a:off x="2976" y="2316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2" name="Rectangle 69"/>
            <p:cNvSpPr>
              <a:spLocks noChangeArrowheads="1"/>
            </p:cNvSpPr>
            <p:nvPr/>
          </p:nvSpPr>
          <p:spPr bwMode="auto">
            <a:xfrm>
              <a:off x="2976" y="2344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3" name="Rectangle 70"/>
            <p:cNvSpPr>
              <a:spLocks noChangeArrowheads="1"/>
            </p:cNvSpPr>
            <p:nvPr/>
          </p:nvSpPr>
          <p:spPr bwMode="auto">
            <a:xfrm>
              <a:off x="2976" y="2233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4" name="Rectangle 71"/>
            <p:cNvSpPr>
              <a:spLocks noChangeArrowheads="1"/>
            </p:cNvSpPr>
            <p:nvPr/>
          </p:nvSpPr>
          <p:spPr bwMode="auto">
            <a:xfrm>
              <a:off x="2943" y="2177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5" name="Rectangle 72"/>
            <p:cNvSpPr>
              <a:spLocks noChangeArrowheads="1"/>
            </p:cNvSpPr>
            <p:nvPr/>
          </p:nvSpPr>
          <p:spPr bwMode="auto">
            <a:xfrm>
              <a:off x="2908" y="2135"/>
              <a:ext cx="13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6" name="Rectangle 73"/>
            <p:cNvSpPr>
              <a:spLocks noChangeArrowheads="1"/>
            </p:cNvSpPr>
            <p:nvPr/>
          </p:nvSpPr>
          <p:spPr bwMode="auto">
            <a:xfrm>
              <a:off x="2807" y="2108"/>
              <a:ext cx="13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7" name="Rectangle 74"/>
            <p:cNvSpPr>
              <a:spLocks noChangeArrowheads="1"/>
            </p:cNvSpPr>
            <p:nvPr/>
          </p:nvSpPr>
          <p:spPr bwMode="auto">
            <a:xfrm>
              <a:off x="2740" y="208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8" name="Rectangle 75"/>
            <p:cNvSpPr>
              <a:spLocks noChangeArrowheads="1"/>
            </p:cNvSpPr>
            <p:nvPr/>
          </p:nvSpPr>
          <p:spPr bwMode="auto">
            <a:xfrm>
              <a:off x="2673" y="203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39" name="Rectangle 76"/>
            <p:cNvSpPr>
              <a:spLocks noChangeArrowheads="1"/>
            </p:cNvSpPr>
            <p:nvPr/>
          </p:nvSpPr>
          <p:spPr bwMode="auto">
            <a:xfrm>
              <a:off x="3682" y="2135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0" name="Rectangle 77"/>
            <p:cNvSpPr>
              <a:spLocks noChangeArrowheads="1"/>
            </p:cNvSpPr>
            <p:nvPr/>
          </p:nvSpPr>
          <p:spPr bwMode="auto">
            <a:xfrm>
              <a:off x="2673" y="208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1" name="Rectangle 78"/>
            <p:cNvSpPr>
              <a:spLocks noChangeArrowheads="1"/>
            </p:cNvSpPr>
            <p:nvPr/>
          </p:nvSpPr>
          <p:spPr bwMode="auto">
            <a:xfrm>
              <a:off x="2606" y="208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2" name="Rectangle 79"/>
            <p:cNvSpPr>
              <a:spLocks noChangeArrowheads="1"/>
            </p:cNvSpPr>
            <p:nvPr/>
          </p:nvSpPr>
          <p:spPr bwMode="auto">
            <a:xfrm>
              <a:off x="2505" y="208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3" name="Rectangle 80"/>
            <p:cNvSpPr>
              <a:spLocks noChangeArrowheads="1"/>
            </p:cNvSpPr>
            <p:nvPr/>
          </p:nvSpPr>
          <p:spPr bwMode="auto">
            <a:xfrm>
              <a:off x="2438" y="2095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4" name="Rectangle 81"/>
            <p:cNvSpPr>
              <a:spLocks noChangeArrowheads="1"/>
            </p:cNvSpPr>
            <p:nvPr/>
          </p:nvSpPr>
          <p:spPr bwMode="auto">
            <a:xfrm>
              <a:off x="2404" y="212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5" name="Rectangle 82"/>
            <p:cNvSpPr>
              <a:spLocks noChangeArrowheads="1"/>
            </p:cNvSpPr>
            <p:nvPr/>
          </p:nvSpPr>
          <p:spPr bwMode="auto">
            <a:xfrm>
              <a:off x="2337" y="210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6" name="Rectangle 83"/>
            <p:cNvSpPr>
              <a:spLocks noChangeArrowheads="1"/>
            </p:cNvSpPr>
            <p:nvPr/>
          </p:nvSpPr>
          <p:spPr bwMode="auto">
            <a:xfrm>
              <a:off x="2371" y="2135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7" name="Rectangle 84"/>
            <p:cNvSpPr>
              <a:spLocks noChangeArrowheads="1"/>
            </p:cNvSpPr>
            <p:nvPr/>
          </p:nvSpPr>
          <p:spPr bwMode="auto">
            <a:xfrm>
              <a:off x="2371" y="2149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8" name="Rectangle 85"/>
            <p:cNvSpPr>
              <a:spLocks noChangeArrowheads="1"/>
            </p:cNvSpPr>
            <p:nvPr/>
          </p:nvSpPr>
          <p:spPr bwMode="auto">
            <a:xfrm>
              <a:off x="2303" y="2163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49" name="Rectangle 86"/>
            <p:cNvSpPr>
              <a:spLocks noChangeArrowheads="1"/>
            </p:cNvSpPr>
            <p:nvPr/>
          </p:nvSpPr>
          <p:spPr bwMode="auto">
            <a:xfrm>
              <a:off x="1497" y="2344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0" name="Rectangle 87"/>
            <p:cNvSpPr>
              <a:spLocks noChangeArrowheads="1"/>
            </p:cNvSpPr>
            <p:nvPr/>
          </p:nvSpPr>
          <p:spPr bwMode="auto">
            <a:xfrm>
              <a:off x="2270" y="2191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1" name="Rectangle 88"/>
            <p:cNvSpPr>
              <a:spLocks noChangeArrowheads="1"/>
            </p:cNvSpPr>
            <p:nvPr/>
          </p:nvSpPr>
          <p:spPr bwMode="auto">
            <a:xfrm>
              <a:off x="2270" y="221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2" name="Rectangle 89"/>
            <p:cNvSpPr>
              <a:spLocks noChangeArrowheads="1"/>
            </p:cNvSpPr>
            <p:nvPr/>
          </p:nvSpPr>
          <p:spPr bwMode="auto">
            <a:xfrm>
              <a:off x="2236" y="2233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3" name="Rectangle 90"/>
            <p:cNvSpPr>
              <a:spLocks noChangeArrowheads="1"/>
            </p:cNvSpPr>
            <p:nvPr/>
          </p:nvSpPr>
          <p:spPr bwMode="auto">
            <a:xfrm>
              <a:off x="2236" y="2261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4" name="Rectangle 91"/>
            <p:cNvSpPr>
              <a:spLocks noChangeArrowheads="1"/>
            </p:cNvSpPr>
            <p:nvPr/>
          </p:nvSpPr>
          <p:spPr bwMode="auto">
            <a:xfrm>
              <a:off x="2270" y="228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5" name="Rectangle 92"/>
            <p:cNvSpPr>
              <a:spLocks noChangeArrowheads="1"/>
            </p:cNvSpPr>
            <p:nvPr/>
          </p:nvSpPr>
          <p:spPr bwMode="auto">
            <a:xfrm>
              <a:off x="2236" y="230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6" name="Rectangle 93"/>
            <p:cNvSpPr>
              <a:spLocks noChangeArrowheads="1"/>
            </p:cNvSpPr>
            <p:nvPr/>
          </p:nvSpPr>
          <p:spPr bwMode="auto">
            <a:xfrm>
              <a:off x="2236" y="233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7" name="Rectangle 94"/>
            <p:cNvSpPr>
              <a:spLocks noChangeArrowheads="1"/>
            </p:cNvSpPr>
            <p:nvPr/>
          </p:nvSpPr>
          <p:spPr bwMode="auto">
            <a:xfrm>
              <a:off x="2203" y="2344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8" name="Rectangle 95"/>
            <p:cNvSpPr>
              <a:spLocks noChangeArrowheads="1"/>
            </p:cNvSpPr>
            <p:nvPr/>
          </p:nvSpPr>
          <p:spPr bwMode="auto">
            <a:xfrm>
              <a:off x="2303" y="2316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59" name="Rectangle 96"/>
            <p:cNvSpPr>
              <a:spLocks noChangeArrowheads="1"/>
            </p:cNvSpPr>
            <p:nvPr/>
          </p:nvSpPr>
          <p:spPr bwMode="auto">
            <a:xfrm>
              <a:off x="2303" y="2344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0" name="Rectangle 97"/>
            <p:cNvSpPr>
              <a:spLocks noChangeArrowheads="1"/>
            </p:cNvSpPr>
            <p:nvPr/>
          </p:nvSpPr>
          <p:spPr bwMode="auto">
            <a:xfrm>
              <a:off x="2169" y="230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1" name="Rectangle 98"/>
            <p:cNvSpPr>
              <a:spLocks noChangeArrowheads="1"/>
            </p:cNvSpPr>
            <p:nvPr/>
          </p:nvSpPr>
          <p:spPr bwMode="auto">
            <a:xfrm>
              <a:off x="2203" y="2233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2" name="Rectangle 99"/>
            <p:cNvSpPr>
              <a:spLocks noChangeArrowheads="1"/>
            </p:cNvSpPr>
            <p:nvPr/>
          </p:nvSpPr>
          <p:spPr bwMode="auto">
            <a:xfrm>
              <a:off x="2102" y="2205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3" name="Rectangle 100"/>
            <p:cNvSpPr>
              <a:spLocks noChangeArrowheads="1"/>
            </p:cNvSpPr>
            <p:nvPr/>
          </p:nvSpPr>
          <p:spPr bwMode="auto">
            <a:xfrm>
              <a:off x="2035" y="2191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4" name="Rectangle 101"/>
            <p:cNvSpPr>
              <a:spLocks noChangeArrowheads="1"/>
            </p:cNvSpPr>
            <p:nvPr/>
          </p:nvSpPr>
          <p:spPr bwMode="auto">
            <a:xfrm>
              <a:off x="2035" y="2163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5" name="Rectangle 102"/>
            <p:cNvSpPr>
              <a:spLocks noChangeArrowheads="1"/>
            </p:cNvSpPr>
            <p:nvPr/>
          </p:nvSpPr>
          <p:spPr bwMode="auto">
            <a:xfrm>
              <a:off x="2102" y="2177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6" name="Rectangle 103"/>
            <p:cNvSpPr>
              <a:spLocks noChangeArrowheads="1"/>
            </p:cNvSpPr>
            <p:nvPr/>
          </p:nvSpPr>
          <p:spPr bwMode="auto">
            <a:xfrm>
              <a:off x="2001" y="2149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7" name="Rectangle 104"/>
            <p:cNvSpPr>
              <a:spLocks noChangeArrowheads="1"/>
            </p:cNvSpPr>
            <p:nvPr/>
          </p:nvSpPr>
          <p:spPr bwMode="auto">
            <a:xfrm>
              <a:off x="1934" y="212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8" name="Rectangle 105"/>
            <p:cNvSpPr>
              <a:spLocks noChangeArrowheads="1"/>
            </p:cNvSpPr>
            <p:nvPr/>
          </p:nvSpPr>
          <p:spPr bwMode="auto">
            <a:xfrm>
              <a:off x="1867" y="210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69" name="Rectangle 106"/>
            <p:cNvSpPr>
              <a:spLocks noChangeArrowheads="1"/>
            </p:cNvSpPr>
            <p:nvPr/>
          </p:nvSpPr>
          <p:spPr bwMode="auto">
            <a:xfrm>
              <a:off x="1799" y="208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0" name="Rectangle 107"/>
            <p:cNvSpPr>
              <a:spLocks noChangeArrowheads="1"/>
            </p:cNvSpPr>
            <p:nvPr/>
          </p:nvSpPr>
          <p:spPr bwMode="auto">
            <a:xfrm>
              <a:off x="1799" y="2095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1" name="Rectangle 108"/>
            <p:cNvSpPr>
              <a:spLocks noChangeArrowheads="1"/>
            </p:cNvSpPr>
            <p:nvPr/>
          </p:nvSpPr>
          <p:spPr bwMode="auto">
            <a:xfrm>
              <a:off x="1732" y="210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2" name="Rectangle 109"/>
            <p:cNvSpPr>
              <a:spLocks noChangeArrowheads="1"/>
            </p:cNvSpPr>
            <p:nvPr/>
          </p:nvSpPr>
          <p:spPr bwMode="auto">
            <a:xfrm>
              <a:off x="1631" y="212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3" name="Rectangle 110"/>
            <p:cNvSpPr>
              <a:spLocks noChangeArrowheads="1"/>
            </p:cNvSpPr>
            <p:nvPr/>
          </p:nvSpPr>
          <p:spPr bwMode="auto">
            <a:xfrm>
              <a:off x="1665" y="2095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4" name="Rectangle 111"/>
            <p:cNvSpPr>
              <a:spLocks noChangeArrowheads="1"/>
            </p:cNvSpPr>
            <p:nvPr/>
          </p:nvSpPr>
          <p:spPr bwMode="auto">
            <a:xfrm>
              <a:off x="1564" y="2135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5" name="Rectangle 112"/>
            <p:cNvSpPr>
              <a:spLocks noChangeArrowheads="1"/>
            </p:cNvSpPr>
            <p:nvPr/>
          </p:nvSpPr>
          <p:spPr bwMode="auto">
            <a:xfrm>
              <a:off x="1564" y="2163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6" name="Rectangle 113"/>
            <p:cNvSpPr>
              <a:spLocks noChangeArrowheads="1"/>
            </p:cNvSpPr>
            <p:nvPr/>
          </p:nvSpPr>
          <p:spPr bwMode="auto">
            <a:xfrm>
              <a:off x="1497" y="2191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7" name="Rectangle 114"/>
            <p:cNvSpPr>
              <a:spLocks noChangeArrowheads="1"/>
            </p:cNvSpPr>
            <p:nvPr/>
          </p:nvSpPr>
          <p:spPr bwMode="auto">
            <a:xfrm>
              <a:off x="1483" y="2153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8" name="Rectangle 115"/>
            <p:cNvSpPr>
              <a:spLocks noChangeArrowheads="1"/>
            </p:cNvSpPr>
            <p:nvPr/>
          </p:nvSpPr>
          <p:spPr bwMode="auto">
            <a:xfrm>
              <a:off x="1497" y="221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79" name="Rectangle 116"/>
            <p:cNvSpPr>
              <a:spLocks noChangeArrowheads="1"/>
            </p:cNvSpPr>
            <p:nvPr/>
          </p:nvSpPr>
          <p:spPr bwMode="auto">
            <a:xfrm>
              <a:off x="1497" y="2233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0" name="Rectangle 117"/>
            <p:cNvSpPr>
              <a:spLocks noChangeArrowheads="1"/>
            </p:cNvSpPr>
            <p:nvPr/>
          </p:nvSpPr>
          <p:spPr bwMode="auto">
            <a:xfrm>
              <a:off x="1497" y="2261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1" name="Rectangle 118"/>
            <p:cNvSpPr>
              <a:spLocks noChangeArrowheads="1"/>
            </p:cNvSpPr>
            <p:nvPr/>
          </p:nvSpPr>
          <p:spPr bwMode="auto">
            <a:xfrm>
              <a:off x="1463" y="2261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2" name="Rectangle 119"/>
            <p:cNvSpPr>
              <a:spLocks noChangeArrowheads="1"/>
            </p:cNvSpPr>
            <p:nvPr/>
          </p:nvSpPr>
          <p:spPr bwMode="auto">
            <a:xfrm>
              <a:off x="1497" y="2316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3" name="Rectangle 120"/>
            <p:cNvSpPr>
              <a:spLocks noChangeArrowheads="1"/>
            </p:cNvSpPr>
            <p:nvPr/>
          </p:nvSpPr>
          <p:spPr bwMode="auto">
            <a:xfrm>
              <a:off x="1463" y="233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4" name="Rectangle 121"/>
            <p:cNvSpPr>
              <a:spLocks noChangeArrowheads="1"/>
            </p:cNvSpPr>
            <p:nvPr/>
          </p:nvSpPr>
          <p:spPr bwMode="auto">
            <a:xfrm>
              <a:off x="1463" y="233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5" name="Rectangle 122"/>
            <p:cNvSpPr>
              <a:spLocks noChangeArrowheads="1"/>
            </p:cNvSpPr>
            <p:nvPr/>
          </p:nvSpPr>
          <p:spPr bwMode="auto">
            <a:xfrm>
              <a:off x="2303" y="2261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6" name="Rectangle 123"/>
            <p:cNvSpPr>
              <a:spLocks noChangeArrowheads="1"/>
            </p:cNvSpPr>
            <p:nvPr/>
          </p:nvSpPr>
          <p:spPr bwMode="auto">
            <a:xfrm>
              <a:off x="2371" y="228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7" name="Rectangle 124"/>
            <p:cNvSpPr>
              <a:spLocks noChangeArrowheads="1"/>
            </p:cNvSpPr>
            <p:nvPr/>
          </p:nvSpPr>
          <p:spPr bwMode="auto">
            <a:xfrm>
              <a:off x="1456" y="2163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8" name="Rectangle 125"/>
            <p:cNvSpPr>
              <a:spLocks noChangeArrowheads="1"/>
            </p:cNvSpPr>
            <p:nvPr/>
          </p:nvSpPr>
          <p:spPr bwMode="auto">
            <a:xfrm>
              <a:off x="1497" y="2414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89" name="Rectangle 126"/>
            <p:cNvSpPr>
              <a:spLocks noChangeArrowheads="1"/>
            </p:cNvSpPr>
            <p:nvPr/>
          </p:nvSpPr>
          <p:spPr bwMode="auto">
            <a:xfrm>
              <a:off x="1497" y="244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0" name="Rectangle 127"/>
            <p:cNvSpPr>
              <a:spLocks noChangeArrowheads="1"/>
            </p:cNvSpPr>
            <p:nvPr/>
          </p:nvSpPr>
          <p:spPr bwMode="auto">
            <a:xfrm>
              <a:off x="1531" y="2496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1" name="Rectangle 128"/>
            <p:cNvSpPr>
              <a:spLocks noChangeArrowheads="1"/>
            </p:cNvSpPr>
            <p:nvPr/>
          </p:nvSpPr>
          <p:spPr bwMode="auto">
            <a:xfrm>
              <a:off x="1477" y="246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2" name="Rectangle 129"/>
            <p:cNvSpPr>
              <a:spLocks noChangeArrowheads="1"/>
            </p:cNvSpPr>
            <p:nvPr/>
          </p:nvSpPr>
          <p:spPr bwMode="auto">
            <a:xfrm>
              <a:off x="1598" y="2524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3" name="Rectangle 130"/>
            <p:cNvSpPr>
              <a:spLocks noChangeArrowheads="1"/>
            </p:cNvSpPr>
            <p:nvPr/>
          </p:nvSpPr>
          <p:spPr bwMode="auto">
            <a:xfrm>
              <a:off x="1665" y="253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4" name="Rectangle 131"/>
            <p:cNvSpPr>
              <a:spLocks noChangeArrowheads="1"/>
            </p:cNvSpPr>
            <p:nvPr/>
          </p:nvSpPr>
          <p:spPr bwMode="auto">
            <a:xfrm>
              <a:off x="1699" y="253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5" name="Rectangle 132"/>
            <p:cNvSpPr>
              <a:spLocks noChangeArrowheads="1"/>
            </p:cNvSpPr>
            <p:nvPr/>
          </p:nvSpPr>
          <p:spPr bwMode="auto">
            <a:xfrm>
              <a:off x="1799" y="2567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6" name="Rectangle 133"/>
            <p:cNvSpPr>
              <a:spLocks noChangeArrowheads="1"/>
            </p:cNvSpPr>
            <p:nvPr/>
          </p:nvSpPr>
          <p:spPr bwMode="auto">
            <a:xfrm>
              <a:off x="1799" y="253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7" name="Rectangle 134"/>
            <p:cNvSpPr>
              <a:spLocks noChangeArrowheads="1"/>
            </p:cNvSpPr>
            <p:nvPr/>
          </p:nvSpPr>
          <p:spPr bwMode="auto">
            <a:xfrm>
              <a:off x="2203" y="2414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8" name="Rectangle 135"/>
            <p:cNvSpPr>
              <a:spLocks noChangeArrowheads="1"/>
            </p:cNvSpPr>
            <p:nvPr/>
          </p:nvSpPr>
          <p:spPr bwMode="auto">
            <a:xfrm>
              <a:off x="3716" y="258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899" name="Rectangle 136"/>
            <p:cNvSpPr>
              <a:spLocks noChangeArrowheads="1"/>
            </p:cNvSpPr>
            <p:nvPr/>
          </p:nvSpPr>
          <p:spPr bwMode="auto">
            <a:xfrm>
              <a:off x="2135" y="246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0" name="Rectangle 137"/>
            <p:cNvSpPr>
              <a:spLocks noChangeArrowheads="1"/>
            </p:cNvSpPr>
            <p:nvPr/>
          </p:nvSpPr>
          <p:spPr bwMode="auto">
            <a:xfrm>
              <a:off x="2068" y="2496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1" name="Rectangle 138"/>
            <p:cNvSpPr>
              <a:spLocks noChangeArrowheads="1"/>
            </p:cNvSpPr>
            <p:nvPr/>
          </p:nvSpPr>
          <p:spPr bwMode="auto">
            <a:xfrm>
              <a:off x="2035" y="251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2" name="Rectangle 139"/>
            <p:cNvSpPr>
              <a:spLocks noChangeArrowheads="1"/>
            </p:cNvSpPr>
            <p:nvPr/>
          </p:nvSpPr>
          <p:spPr bwMode="auto">
            <a:xfrm>
              <a:off x="2001" y="253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3" name="Rectangle 140"/>
            <p:cNvSpPr>
              <a:spLocks noChangeArrowheads="1"/>
            </p:cNvSpPr>
            <p:nvPr/>
          </p:nvSpPr>
          <p:spPr bwMode="auto">
            <a:xfrm>
              <a:off x="1867" y="255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4" name="Rectangle 141"/>
            <p:cNvSpPr>
              <a:spLocks noChangeArrowheads="1"/>
            </p:cNvSpPr>
            <p:nvPr/>
          </p:nvSpPr>
          <p:spPr bwMode="auto">
            <a:xfrm>
              <a:off x="1934" y="253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5" name="Rectangle 142"/>
            <p:cNvSpPr>
              <a:spLocks noChangeArrowheads="1"/>
            </p:cNvSpPr>
            <p:nvPr/>
          </p:nvSpPr>
          <p:spPr bwMode="auto">
            <a:xfrm>
              <a:off x="2236" y="244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6" name="Rectangle 143"/>
            <p:cNvSpPr>
              <a:spLocks noChangeArrowheads="1"/>
            </p:cNvSpPr>
            <p:nvPr/>
          </p:nvSpPr>
          <p:spPr bwMode="auto">
            <a:xfrm>
              <a:off x="2371" y="246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7" name="Rectangle 144"/>
            <p:cNvSpPr>
              <a:spLocks noChangeArrowheads="1"/>
            </p:cNvSpPr>
            <p:nvPr/>
          </p:nvSpPr>
          <p:spPr bwMode="auto">
            <a:xfrm>
              <a:off x="2270" y="2426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8" name="Rectangle 145"/>
            <p:cNvSpPr>
              <a:spLocks noChangeArrowheads="1"/>
            </p:cNvSpPr>
            <p:nvPr/>
          </p:nvSpPr>
          <p:spPr bwMode="auto">
            <a:xfrm>
              <a:off x="3044" y="2414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09" name="Rectangle 146"/>
            <p:cNvSpPr>
              <a:spLocks noChangeArrowheads="1"/>
            </p:cNvSpPr>
            <p:nvPr/>
          </p:nvSpPr>
          <p:spPr bwMode="auto">
            <a:xfrm>
              <a:off x="3077" y="2426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0" name="Rectangle 147"/>
            <p:cNvSpPr>
              <a:spLocks noChangeArrowheads="1"/>
            </p:cNvSpPr>
            <p:nvPr/>
          </p:nvSpPr>
          <p:spPr bwMode="auto">
            <a:xfrm>
              <a:off x="3111" y="2426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1" name="Rectangle 148"/>
            <p:cNvSpPr>
              <a:spLocks noChangeArrowheads="1"/>
            </p:cNvSpPr>
            <p:nvPr/>
          </p:nvSpPr>
          <p:spPr bwMode="auto">
            <a:xfrm>
              <a:off x="3144" y="246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2" name="Rectangle 149"/>
            <p:cNvSpPr>
              <a:spLocks noChangeArrowheads="1"/>
            </p:cNvSpPr>
            <p:nvPr/>
          </p:nvSpPr>
          <p:spPr bwMode="auto">
            <a:xfrm>
              <a:off x="3212" y="2496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3" name="Rectangle 150"/>
            <p:cNvSpPr>
              <a:spLocks noChangeArrowheads="1"/>
            </p:cNvSpPr>
            <p:nvPr/>
          </p:nvSpPr>
          <p:spPr bwMode="auto">
            <a:xfrm>
              <a:off x="3279" y="2524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4" name="Rectangle 151"/>
            <p:cNvSpPr>
              <a:spLocks noChangeArrowheads="1"/>
            </p:cNvSpPr>
            <p:nvPr/>
          </p:nvSpPr>
          <p:spPr bwMode="auto">
            <a:xfrm>
              <a:off x="3380" y="255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5" name="Rectangle 152"/>
            <p:cNvSpPr>
              <a:spLocks noChangeArrowheads="1"/>
            </p:cNvSpPr>
            <p:nvPr/>
          </p:nvSpPr>
          <p:spPr bwMode="auto">
            <a:xfrm>
              <a:off x="3481" y="255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6" name="Rectangle 153"/>
            <p:cNvSpPr>
              <a:spLocks noChangeArrowheads="1"/>
            </p:cNvSpPr>
            <p:nvPr/>
          </p:nvSpPr>
          <p:spPr bwMode="auto">
            <a:xfrm>
              <a:off x="3548" y="255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7" name="Rectangle 154"/>
            <p:cNvSpPr>
              <a:spLocks noChangeArrowheads="1"/>
            </p:cNvSpPr>
            <p:nvPr/>
          </p:nvSpPr>
          <p:spPr bwMode="auto">
            <a:xfrm>
              <a:off x="3682" y="255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8" name="Rectangle 155"/>
            <p:cNvSpPr>
              <a:spLocks noChangeArrowheads="1"/>
            </p:cNvSpPr>
            <p:nvPr/>
          </p:nvSpPr>
          <p:spPr bwMode="auto">
            <a:xfrm>
              <a:off x="3581" y="258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19" name="Rectangle 156"/>
            <p:cNvSpPr>
              <a:spLocks noChangeArrowheads="1"/>
            </p:cNvSpPr>
            <p:nvPr/>
          </p:nvSpPr>
          <p:spPr bwMode="auto">
            <a:xfrm>
              <a:off x="3044" y="246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0" name="Rectangle 157"/>
            <p:cNvSpPr>
              <a:spLocks noChangeArrowheads="1"/>
            </p:cNvSpPr>
            <p:nvPr/>
          </p:nvSpPr>
          <p:spPr bwMode="auto">
            <a:xfrm>
              <a:off x="3044" y="248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1" name="Rectangle 158"/>
            <p:cNvSpPr>
              <a:spLocks noChangeArrowheads="1"/>
            </p:cNvSpPr>
            <p:nvPr/>
          </p:nvSpPr>
          <p:spPr bwMode="auto">
            <a:xfrm>
              <a:off x="2976" y="2496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2" name="Rectangle 159"/>
            <p:cNvSpPr>
              <a:spLocks noChangeArrowheads="1"/>
            </p:cNvSpPr>
            <p:nvPr/>
          </p:nvSpPr>
          <p:spPr bwMode="auto">
            <a:xfrm>
              <a:off x="2303" y="246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3" name="Rectangle 160"/>
            <p:cNvSpPr>
              <a:spLocks noChangeArrowheads="1"/>
            </p:cNvSpPr>
            <p:nvPr/>
          </p:nvSpPr>
          <p:spPr bwMode="auto">
            <a:xfrm>
              <a:off x="2438" y="2524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4" name="Rectangle 161"/>
            <p:cNvSpPr>
              <a:spLocks noChangeArrowheads="1"/>
            </p:cNvSpPr>
            <p:nvPr/>
          </p:nvSpPr>
          <p:spPr bwMode="auto">
            <a:xfrm>
              <a:off x="2976" y="2454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5" name="Rectangle 162"/>
            <p:cNvSpPr>
              <a:spLocks noChangeArrowheads="1"/>
            </p:cNvSpPr>
            <p:nvPr/>
          </p:nvSpPr>
          <p:spPr bwMode="auto">
            <a:xfrm>
              <a:off x="2539" y="255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6" name="Rectangle 163"/>
            <p:cNvSpPr>
              <a:spLocks noChangeArrowheads="1"/>
            </p:cNvSpPr>
            <p:nvPr/>
          </p:nvSpPr>
          <p:spPr bwMode="auto">
            <a:xfrm>
              <a:off x="2639" y="255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7" name="Rectangle 164"/>
            <p:cNvSpPr>
              <a:spLocks noChangeArrowheads="1"/>
            </p:cNvSpPr>
            <p:nvPr/>
          </p:nvSpPr>
          <p:spPr bwMode="auto">
            <a:xfrm>
              <a:off x="2774" y="255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8" name="Rectangle 165"/>
            <p:cNvSpPr>
              <a:spLocks noChangeArrowheads="1"/>
            </p:cNvSpPr>
            <p:nvPr/>
          </p:nvSpPr>
          <p:spPr bwMode="auto">
            <a:xfrm>
              <a:off x="2908" y="2510"/>
              <a:ext cx="13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29" name="Rectangle 166"/>
            <p:cNvSpPr>
              <a:spLocks noChangeArrowheads="1"/>
            </p:cNvSpPr>
            <p:nvPr/>
          </p:nvSpPr>
          <p:spPr bwMode="auto">
            <a:xfrm>
              <a:off x="3447" y="2567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0" name="Rectangle 167"/>
            <p:cNvSpPr>
              <a:spLocks noChangeArrowheads="1"/>
            </p:cNvSpPr>
            <p:nvPr/>
          </p:nvSpPr>
          <p:spPr bwMode="auto">
            <a:xfrm>
              <a:off x="3313" y="2496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1" name="Rectangle 168"/>
            <p:cNvSpPr>
              <a:spLocks noChangeArrowheads="1"/>
            </p:cNvSpPr>
            <p:nvPr/>
          </p:nvSpPr>
          <p:spPr bwMode="auto">
            <a:xfrm>
              <a:off x="2707" y="258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2" name="Rectangle 169"/>
            <p:cNvSpPr>
              <a:spLocks noChangeArrowheads="1"/>
            </p:cNvSpPr>
            <p:nvPr/>
          </p:nvSpPr>
          <p:spPr bwMode="auto">
            <a:xfrm>
              <a:off x="2841" y="2524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3" name="Rectangle 170"/>
            <p:cNvSpPr>
              <a:spLocks noChangeArrowheads="1"/>
            </p:cNvSpPr>
            <p:nvPr/>
          </p:nvSpPr>
          <p:spPr bwMode="auto">
            <a:xfrm>
              <a:off x="2875" y="246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4" name="Rectangle 171"/>
            <p:cNvSpPr>
              <a:spLocks noChangeArrowheads="1"/>
            </p:cNvSpPr>
            <p:nvPr/>
          </p:nvSpPr>
          <p:spPr bwMode="auto">
            <a:xfrm>
              <a:off x="1732" y="2095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5" name="Rectangle 172"/>
            <p:cNvSpPr>
              <a:spLocks noChangeArrowheads="1"/>
            </p:cNvSpPr>
            <p:nvPr/>
          </p:nvSpPr>
          <p:spPr bwMode="auto">
            <a:xfrm>
              <a:off x="2001" y="2122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6" name="Rectangle 173"/>
            <p:cNvSpPr>
              <a:spLocks noChangeArrowheads="1"/>
            </p:cNvSpPr>
            <p:nvPr/>
          </p:nvSpPr>
          <p:spPr bwMode="auto">
            <a:xfrm>
              <a:off x="1900" y="2095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7" name="Rectangle 174"/>
            <p:cNvSpPr>
              <a:spLocks noChangeArrowheads="1"/>
            </p:cNvSpPr>
            <p:nvPr/>
          </p:nvSpPr>
          <p:spPr bwMode="auto">
            <a:xfrm>
              <a:off x="2035" y="2149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8" name="Rectangle 175"/>
            <p:cNvSpPr>
              <a:spLocks noChangeArrowheads="1"/>
            </p:cNvSpPr>
            <p:nvPr/>
          </p:nvSpPr>
          <p:spPr bwMode="auto">
            <a:xfrm>
              <a:off x="2908" y="2122"/>
              <a:ext cx="13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39" name="Rectangle 176"/>
            <p:cNvSpPr>
              <a:spLocks noChangeArrowheads="1"/>
            </p:cNvSpPr>
            <p:nvPr/>
          </p:nvSpPr>
          <p:spPr bwMode="auto">
            <a:xfrm>
              <a:off x="3010" y="2191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0" name="Rectangle 177"/>
            <p:cNvSpPr>
              <a:spLocks noChangeArrowheads="1"/>
            </p:cNvSpPr>
            <p:nvPr/>
          </p:nvSpPr>
          <p:spPr bwMode="auto">
            <a:xfrm>
              <a:off x="3380" y="2135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1" name="Rectangle 178"/>
            <p:cNvSpPr>
              <a:spLocks noChangeArrowheads="1"/>
            </p:cNvSpPr>
            <p:nvPr/>
          </p:nvSpPr>
          <p:spPr bwMode="auto">
            <a:xfrm>
              <a:off x="3514" y="210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2" name="Rectangle 179"/>
            <p:cNvSpPr>
              <a:spLocks noChangeArrowheads="1"/>
            </p:cNvSpPr>
            <p:nvPr/>
          </p:nvSpPr>
          <p:spPr bwMode="auto">
            <a:xfrm>
              <a:off x="3716" y="2594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3" name="Rectangle 180"/>
            <p:cNvSpPr>
              <a:spLocks noChangeArrowheads="1"/>
            </p:cNvSpPr>
            <p:nvPr/>
          </p:nvSpPr>
          <p:spPr bwMode="auto">
            <a:xfrm>
              <a:off x="3649" y="2567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4" name="Rectangle 181"/>
            <p:cNvSpPr>
              <a:spLocks noChangeArrowheads="1"/>
            </p:cNvSpPr>
            <p:nvPr/>
          </p:nvSpPr>
          <p:spPr bwMode="auto">
            <a:xfrm>
              <a:off x="3413" y="253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5" name="Rectangle 182"/>
            <p:cNvSpPr>
              <a:spLocks noChangeArrowheads="1"/>
            </p:cNvSpPr>
            <p:nvPr/>
          </p:nvSpPr>
          <p:spPr bwMode="auto">
            <a:xfrm>
              <a:off x="2841" y="2538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6" name="Rectangle 183"/>
            <p:cNvSpPr>
              <a:spLocks noChangeArrowheads="1"/>
            </p:cNvSpPr>
            <p:nvPr/>
          </p:nvSpPr>
          <p:spPr bwMode="auto">
            <a:xfrm>
              <a:off x="2908" y="2552"/>
              <a:ext cx="13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7" name="Rectangle 184"/>
            <p:cNvSpPr>
              <a:spLocks noChangeArrowheads="1"/>
            </p:cNvSpPr>
            <p:nvPr/>
          </p:nvSpPr>
          <p:spPr bwMode="auto">
            <a:xfrm>
              <a:off x="2976" y="2496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8" name="Rectangle 185"/>
            <p:cNvSpPr>
              <a:spLocks noChangeArrowheads="1"/>
            </p:cNvSpPr>
            <p:nvPr/>
          </p:nvSpPr>
          <p:spPr bwMode="auto">
            <a:xfrm>
              <a:off x="2841" y="255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49" name="Rectangle 186"/>
            <p:cNvSpPr>
              <a:spLocks noChangeArrowheads="1"/>
            </p:cNvSpPr>
            <p:nvPr/>
          </p:nvSpPr>
          <p:spPr bwMode="auto">
            <a:xfrm>
              <a:off x="2774" y="2567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50" name="Rectangle 187"/>
            <p:cNvSpPr>
              <a:spLocks noChangeArrowheads="1"/>
            </p:cNvSpPr>
            <p:nvPr/>
          </p:nvSpPr>
          <p:spPr bwMode="auto">
            <a:xfrm>
              <a:off x="3077" y="2414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51" name="Rectangle 188"/>
            <p:cNvSpPr>
              <a:spLocks noChangeArrowheads="1"/>
            </p:cNvSpPr>
            <p:nvPr/>
          </p:nvSpPr>
          <p:spPr bwMode="auto">
            <a:xfrm>
              <a:off x="1934" y="2538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52" name="Rectangle 189"/>
            <p:cNvSpPr>
              <a:spLocks noChangeArrowheads="1"/>
            </p:cNvSpPr>
            <p:nvPr/>
          </p:nvSpPr>
          <p:spPr bwMode="auto">
            <a:xfrm>
              <a:off x="2236" y="240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53" name="Rectangle 190"/>
            <p:cNvSpPr>
              <a:spLocks noChangeArrowheads="1"/>
            </p:cNvSpPr>
            <p:nvPr/>
          </p:nvSpPr>
          <p:spPr bwMode="auto">
            <a:xfrm>
              <a:off x="2135" y="2454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2954" name="Line 191"/>
            <p:cNvSpPr>
              <a:spLocks noChangeShapeType="1"/>
            </p:cNvSpPr>
            <p:nvPr/>
          </p:nvSpPr>
          <p:spPr bwMode="auto">
            <a:xfrm>
              <a:off x="2203" y="2358"/>
              <a:ext cx="100" cy="0"/>
            </a:xfrm>
            <a:prstGeom prst="line">
              <a:avLst/>
            </a:prstGeom>
            <a:noFill/>
            <a:ln w="508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55" name="Line 192"/>
            <p:cNvSpPr>
              <a:spLocks noChangeShapeType="1"/>
            </p:cNvSpPr>
            <p:nvPr/>
          </p:nvSpPr>
          <p:spPr bwMode="auto">
            <a:xfrm>
              <a:off x="2302" y="2386"/>
              <a:ext cx="101" cy="0"/>
            </a:xfrm>
            <a:prstGeom prst="line">
              <a:avLst/>
            </a:prstGeom>
            <a:noFill/>
            <a:ln w="508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56" name="Line 193"/>
            <p:cNvSpPr>
              <a:spLocks noChangeShapeType="1"/>
            </p:cNvSpPr>
            <p:nvPr/>
          </p:nvSpPr>
          <p:spPr bwMode="auto">
            <a:xfrm>
              <a:off x="3076" y="2386"/>
              <a:ext cx="102" cy="0"/>
            </a:xfrm>
            <a:prstGeom prst="line">
              <a:avLst/>
            </a:prstGeom>
            <a:noFill/>
            <a:ln w="508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57" name="Line 194"/>
            <p:cNvSpPr>
              <a:spLocks noChangeShapeType="1"/>
            </p:cNvSpPr>
            <p:nvPr/>
          </p:nvSpPr>
          <p:spPr bwMode="auto">
            <a:xfrm>
              <a:off x="2168" y="2372"/>
              <a:ext cx="101" cy="0"/>
            </a:xfrm>
            <a:prstGeom prst="line">
              <a:avLst/>
            </a:prstGeom>
            <a:noFill/>
            <a:ln w="508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58" name="Line 195"/>
            <p:cNvSpPr>
              <a:spLocks noChangeShapeType="1"/>
            </p:cNvSpPr>
            <p:nvPr/>
          </p:nvSpPr>
          <p:spPr bwMode="auto">
            <a:xfrm>
              <a:off x="1531" y="2372"/>
              <a:ext cx="100" cy="0"/>
            </a:xfrm>
            <a:prstGeom prst="line">
              <a:avLst/>
            </a:prstGeom>
            <a:noFill/>
            <a:ln w="508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59" name="Line 196"/>
            <p:cNvSpPr>
              <a:spLocks noChangeShapeType="1"/>
            </p:cNvSpPr>
            <p:nvPr/>
          </p:nvSpPr>
          <p:spPr bwMode="auto">
            <a:xfrm>
              <a:off x="3143" y="2358"/>
              <a:ext cx="102" cy="0"/>
            </a:xfrm>
            <a:prstGeom prst="line">
              <a:avLst/>
            </a:prstGeom>
            <a:noFill/>
            <a:ln w="50800">
              <a:solidFill>
                <a:srgbClr val="0099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60" name="Rectangle 197"/>
            <p:cNvSpPr>
              <a:spLocks noChangeArrowheads="1"/>
            </p:cNvSpPr>
            <p:nvPr/>
          </p:nvSpPr>
          <p:spPr bwMode="auto">
            <a:xfrm>
              <a:off x="1396" y="2440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1396" y="2482"/>
              <a:ext cx="13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088" tIns="31750" rIns="65088" bIns="31750">
              <a:spAutoFit/>
            </a:bodyPr>
            <a:lstStyle/>
            <a:p>
              <a:pPr defTabSz="4476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7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-107" charset="0"/>
                </a:rPr>
                <a:t>-</a:t>
              </a:r>
            </a:p>
          </p:txBody>
        </p:sp>
        <p:grpSp>
          <p:nvGrpSpPr>
            <p:cNvPr id="32962" name="Group 200"/>
            <p:cNvGrpSpPr>
              <a:grpSpLocks/>
            </p:cNvGrpSpPr>
            <p:nvPr/>
          </p:nvGrpSpPr>
          <p:grpSpPr bwMode="auto">
            <a:xfrm>
              <a:off x="2070" y="2344"/>
              <a:ext cx="537" cy="146"/>
              <a:chOff x="1040" y="3656"/>
              <a:chExt cx="537" cy="146"/>
            </a:xfrm>
          </p:grpSpPr>
          <p:grpSp>
            <p:nvGrpSpPr>
              <p:cNvPr id="32963" name="Group 201"/>
              <p:cNvGrpSpPr>
                <a:grpSpLocks/>
              </p:cNvGrpSpPr>
              <p:nvPr/>
            </p:nvGrpSpPr>
            <p:grpSpPr bwMode="auto">
              <a:xfrm>
                <a:off x="1040" y="3656"/>
                <a:ext cx="268" cy="146"/>
                <a:chOff x="1040" y="3656"/>
                <a:chExt cx="268" cy="146"/>
              </a:xfrm>
            </p:grpSpPr>
            <p:sp>
              <p:nvSpPr>
                <p:cNvPr id="32964" name="Rectangle 202"/>
                <p:cNvSpPr>
                  <a:spLocks noChangeArrowheads="1"/>
                </p:cNvSpPr>
                <p:nvPr/>
              </p:nvSpPr>
              <p:spPr bwMode="auto">
                <a:xfrm>
                  <a:off x="1040" y="3656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2965" name="Rectangle 203"/>
                <p:cNvSpPr>
                  <a:spLocks noChangeArrowheads="1"/>
                </p:cNvSpPr>
                <p:nvPr/>
              </p:nvSpPr>
              <p:spPr bwMode="auto">
                <a:xfrm>
                  <a:off x="1174" y="3656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32966" name="Group 204"/>
              <p:cNvGrpSpPr>
                <a:grpSpLocks/>
              </p:cNvGrpSpPr>
              <p:nvPr/>
            </p:nvGrpSpPr>
            <p:grpSpPr bwMode="auto">
              <a:xfrm>
                <a:off x="1308" y="3656"/>
                <a:ext cx="269" cy="146"/>
                <a:chOff x="1308" y="3656"/>
                <a:chExt cx="269" cy="146"/>
              </a:xfrm>
            </p:grpSpPr>
            <p:sp>
              <p:nvSpPr>
                <p:cNvPr id="32967" name="Rectangle 205"/>
                <p:cNvSpPr>
                  <a:spLocks noChangeArrowheads="1"/>
                </p:cNvSpPr>
                <p:nvPr/>
              </p:nvSpPr>
              <p:spPr bwMode="auto">
                <a:xfrm>
                  <a:off x="1308" y="3656"/>
                  <a:ext cx="135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2968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43" y="3656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</p:grpSp>
        <p:grpSp>
          <p:nvGrpSpPr>
            <p:cNvPr id="32969" name="Group 207"/>
            <p:cNvGrpSpPr>
              <a:grpSpLocks/>
            </p:cNvGrpSpPr>
            <p:nvPr/>
          </p:nvGrpSpPr>
          <p:grpSpPr bwMode="auto">
            <a:xfrm>
              <a:off x="2607" y="2344"/>
              <a:ext cx="269" cy="146"/>
              <a:chOff x="1577" y="3656"/>
              <a:chExt cx="269" cy="146"/>
            </a:xfrm>
          </p:grpSpPr>
          <p:sp>
            <p:nvSpPr>
              <p:cNvPr id="32970" name="Rectangle 208"/>
              <p:cNvSpPr>
                <a:spLocks noChangeArrowheads="1"/>
              </p:cNvSpPr>
              <p:nvPr/>
            </p:nvSpPr>
            <p:spPr bwMode="auto">
              <a:xfrm>
                <a:off x="1577" y="3656"/>
                <a:ext cx="13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32971" name="Rectangle 209"/>
              <p:cNvSpPr>
                <a:spLocks noChangeArrowheads="1"/>
              </p:cNvSpPr>
              <p:nvPr/>
            </p:nvSpPr>
            <p:spPr bwMode="auto">
              <a:xfrm>
                <a:off x="1712" y="3656"/>
                <a:ext cx="13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32972" name="Group 210"/>
            <p:cNvGrpSpPr>
              <a:grpSpLocks/>
            </p:cNvGrpSpPr>
            <p:nvPr/>
          </p:nvGrpSpPr>
          <p:grpSpPr bwMode="auto">
            <a:xfrm>
              <a:off x="2876" y="2344"/>
              <a:ext cx="270" cy="146"/>
              <a:chOff x="1846" y="3656"/>
              <a:chExt cx="269" cy="146"/>
            </a:xfrm>
          </p:grpSpPr>
          <p:sp>
            <p:nvSpPr>
              <p:cNvPr id="32973" name="Rectangle 211"/>
              <p:cNvSpPr>
                <a:spLocks noChangeArrowheads="1"/>
              </p:cNvSpPr>
              <p:nvPr/>
            </p:nvSpPr>
            <p:spPr bwMode="auto">
              <a:xfrm>
                <a:off x="1846" y="3656"/>
                <a:ext cx="13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32974" name="Rectangle 212"/>
              <p:cNvSpPr>
                <a:spLocks noChangeArrowheads="1"/>
              </p:cNvSpPr>
              <p:nvPr/>
            </p:nvSpPr>
            <p:spPr bwMode="auto">
              <a:xfrm>
                <a:off x="1980" y="3656"/>
                <a:ext cx="13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sp>
          <p:nvSpPr>
            <p:cNvPr id="32975" name="Rectangle 213"/>
            <p:cNvSpPr>
              <a:spLocks noChangeArrowheads="1"/>
            </p:cNvSpPr>
            <p:nvPr/>
          </p:nvSpPr>
          <p:spPr bwMode="auto">
            <a:xfrm>
              <a:off x="3146" y="2344"/>
              <a:ext cx="13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976" name="Rectangle 214"/>
            <p:cNvSpPr>
              <a:spLocks noChangeArrowheads="1"/>
            </p:cNvSpPr>
            <p:nvPr/>
          </p:nvSpPr>
          <p:spPr bwMode="auto">
            <a:xfrm>
              <a:off x="3280" y="2344"/>
              <a:ext cx="1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977" name="Rectangle 215"/>
            <p:cNvSpPr>
              <a:spLocks noChangeArrowheads="1"/>
            </p:cNvSpPr>
            <p:nvPr/>
          </p:nvSpPr>
          <p:spPr bwMode="auto">
            <a:xfrm>
              <a:off x="3415" y="2344"/>
              <a:ext cx="13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32978" name="Group 216"/>
            <p:cNvGrpSpPr>
              <a:grpSpLocks/>
            </p:cNvGrpSpPr>
            <p:nvPr/>
          </p:nvGrpSpPr>
          <p:grpSpPr bwMode="auto">
            <a:xfrm>
              <a:off x="1538" y="2285"/>
              <a:ext cx="538" cy="146"/>
              <a:chOff x="508" y="3597"/>
              <a:chExt cx="538" cy="146"/>
            </a:xfrm>
          </p:grpSpPr>
          <p:grpSp>
            <p:nvGrpSpPr>
              <p:cNvPr id="32979" name="Group 217"/>
              <p:cNvGrpSpPr>
                <a:grpSpLocks/>
              </p:cNvGrpSpPr>
              <p:nvPr/>
            </p:nvGrpSpPr>
            <p:grpSpPr bwMode="auto">
              <a:xfrm>
                <a:off x="508" y="3597"/>
                <a:ext cx="269" cy="146"/>
                <a:chOff x="508" y="3597"/>
                <a:chExt cx="269" cy="146"/>
              </a:xfrm>
            </p:grpSpPr>
            <p:sp>
              <p:nvSpPr>
                <p:cNvPr id="32980" name="Rectangle 218"/>
                <p:cNvSpPr>
                  <a:spLocks noChangeArrowheads="1"/>
                </p:cNvSpPr>
                <p:nvPr/>
              </p:nvSpPr>
              <p:spPr bwMode="auto">
                <a:xfrm>
                  <a:off x="508" y="3597"/>
                  <a:ext cx="135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2981" name="Rectangle 219"/>
                <p:cNvSpPr>
                  <a:spLocks noChangeArrowheads="1"/>
                </p:cNvSpPr>
                <p:nvPr/>
              </p:nvSpPr>
              <p:spPr bwMode="auto">
                <a:xfrm>
                  <a:off x="643" y="3597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32982" name="Group 220"/>
              <p:cNvGrpSpPr>
                <a:grpSpLocks/>
              </p:cNvGrpSpPr>
              <p:nvPr/>
            </p:nvGrpSpPr>
            <p:grpSpPr bwMode="auto">
              <a:xfrm>
                <a:off x="777" y="3597"/>
                <a:ext cx="269" cy="146"/>
                <a:chOff x="777" y="3597"/>
                <a:chExt cx="269" cy="146"/>
              </a:xfrm>
            </p:grpSpPr>
            <p:sp>
              <p:nvSpPr>
                <p:cNvPr id="32983" name="Rectangle 221"/>
                <p:cNvSpPr>
                  <a:spLocks noChangeArrowheads="1"/>
                </p:cNvSpPr>
                <p:nvPr/>
              </p:nvSpPr>
              <p:spPr bwMode="auto">
                <a:xfrm>
                  <a:off x="777" y="3597"/>
                  <a:ext cx="135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2984" name="Rectangle 222"/>
                <p:cNvSpPr>
                  <a:spLocks noChangeArrowheads="1"/>
                </p:cNvSpPr>
                <p:nvPr/>
              </p:nvSpPr>
              <p:spPr bwMode="auto">
                <a:xfrm>
                  <a:off x="912" y="3597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</p:grpSp>
        <p:grpSp>
          <p:nvGrpSpPr>
            <p:cNvPr id="32985" name="Group 223"/>
            <p:cNvGrpSpPr>
              <a:grpSpLocks/>
            </p:cNvGrpSpPr>
            <p:nvPr/>
          </p:nvGrpSpPr>
          <p:grpSpPr bwMode="auto">
            <a:xfrm>
              <a:off x="2076" y="2285"/>
              <a:ext cx="538" cy="146"/>
              <a:chOff x="1046" y="3597"/>
              <a:chExt cx="538" cy="146"/>
            </a:xfrm>
          </p:grpSpPr>
          <p:grpSp>
            <p:nvGrpSpPr>
              <p:cNvPr id="32986" name="Group 224"/>
              <p:cNvGrpSpPr>
                <a:grpSpLocks/>
              </p:cNvGrpSpPr>
              <p:nvPr/>
            </p:nvGrpSpPr>
            <p:grpSpPr bwMode="auto">
              <a:xfrm>
                <a:off x="1046" y="3597"/>
                <a:ext cx="269" cy="146"/>
                <a:chOff x="1046" y="3597"/>
                <a:chExt cx="269" cy="146"/>
              </a:xfrm>
            </p:grpSpPr>
            <p:sp>
              <p:nvSpPr>
                <p:cNvPr id="32987" name="Rectangle 225"/>
                <p:cNvSpPr>
                  <a:spLocks noChangeArrowheads="1"/>
                </p:cNvSpPr>
                <p:nvPr/>
              </p:nvSpPr>
              <p:spPr bwMode="auto">
                <a:xfrm>
                  <a:off x="1046" y="3597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2988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80" y="3597"/>
                  <a:ext cx="135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32989" name="Group 227"/>
              <p:cNvGrpSpPr>
                <a:grpSpLocks/>
              </p:cNvGrpSpPr>
              <p:nvPr/>
            </p:nvGrpSpPr>
            <p:grpSpPr bwMode="auto">
              <a:xfrm>
                <a:off x="1315" y="3597"/>
                <a:ext cx="269" cy="146"/>
                <a:chOff x="1315" y="3597"/>
                <a:chExt cx="269" cy="146"/>
              </a:xfrm>
            </p:grpSpPr>
            <p:sp>
              <p:nvSpPr>
                <p:cNvPr id="32990" name="Rectangle 228"/>
                <p:cNvSpPr>
                  <a:spLocks noChangeArrowheads="1"/>
                </p:cNvSpPr>
                <p:nvPr/>
              </p:nvSpPr>
              <p:spPr bwMode="auto">
                <a:xfrm>
                  <a:off x="1315" y="3597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2991" name="Rectangle 229"/>
                <p:cNvSpPr>
                  <a:spLocks noChangeArrowheads="1"/>
                </p:cNvSpPr>
                <p:nvPr/>
              </p:nvSpPr>
              <p:spPr bwMode="auto">
                <a:xfrm>
                  <a:off x="1449" y="3597"/>
                  <a:ext cx="135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</p:grpSp>
        <p:grpSp>
          <p:nvGrpSpPr>
            <p:cNvPr id="32992" name="Group 230"/>
            <p:cNvGrpSpPr>
              <a:grpSpLocks/>
            </p:cNvGrpSpPr>
            <p:nvPr/>
          </p:nvGrpSpPr>
          <p:grpSpPr bwMode="auto">
            <a:xfrm>
              <a:off x="2614" y="2285"/>
              <a:ext cx="268" cy="146"/>
              <a:chOff x="1584" y="3597"/>
              <a:chExt cx="268" cy="146"/>
            </a:xfrm>
          </p:grpSpPr>
          <p:sp>
            <p:nvSpPr>
              <p:cNvPr id="32993" name="Rectangle 231"/>
              <p:cNvSpPr>
                <a:spLocks noChangeArrowheads="1"/>
              </p:cNvSpPr>
              <p:nvPr/>
            </p:nvSpPr>
            <p:spPr bwMode="auto">
              <a:xfrm>
                <a:off x="1584" y="3597"/>
                <a:ext cx="13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32994" name="Rectangle 232"/>
              <p:cNvSpPr>
                <a:spLocks noChangeArrowheads="1"/>
              </p:cNvSpPr>
              <p:nvPr/>
            </p:nvSpPr>
            <p:spPr bwMode="auto">
              <a:xfrm>
                <a:off x="1718" y="3597"/>
                <a:ext cx="13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32995" name="Group 233"/>
            <p:cNvGrpSpPr>
              <a:grpSpLocks/>
            </p:cNvGrpSpPr>
            <p:nvPr/>
          </p:nvGrpSpPr>
          <p:grpSpPr bwMode="auto">
            <a:xfrm>
              <a:off x="2882" y="2285"/>
              <a:ext cx="270" cy="146"/>
              <a:chOff x="1852" y="3597"/>
              <a:chExt cx="269" cy="146"/>
            </a:xfrm>
          </p:grpSpPr>
          <p:sp>
            <p:nvSpPr>
              <p:cNvPr id="32996" name="Rectangle 234"/>
              <p:cNvSpPr>
                <a:spLocks noChangeArrowheads="1"/>
              </p:cNvSpPr>
              <p:nvPr/>
            </p:nvSpPr>
            <p:spPr bwMode="auto">
              <a:xfrm>
                <a:off x="1852" y="3597"/>
                <a:ext cx="13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32997" name="Rectangle 235"/>
              <p:cNvSpPr>
                <a:spLocks noChangeArrowheads="1"/>
              </p:cNvSpPr>
              <p:nvPr/>
            </p:nvSpPr>
            <p:spPr bwMode="auto">
              <a:xfrm>
                <a:off x="1987" y="3597"/>
                <a:ext cx="13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sp>
          <p:nvSpPr>
            <p:cNvPr id="32998" name="Rectangle 236"/>
            <p:cNvSpPr>
              <a:spLocks noChangeArrowheads="1"/>
            </p:cNvSpPr>
            <p:nvPr/>
          </p:nvSpPr>
          <p:spPr bwMode="auto">
            <a:xfrm>
              <a:off x="3152" y="2285"/>
              <a:ext cx="1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2999" name="Rectangle 237"/>
            <p:cNvSpPr>
              <a:spLocks noChangeArrowheads="1"/>
            </p:cNvSpPr>
            <p:nvPr/>
          </p:nvSpPr>
          <p:spPr bwMode="auto">
            <a:xfrm>
              <a:off x="3287" y="2285"/>
              <a:ext cx="13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3000" name="Rectangle 238"/>
            <p:cNvSpPr>
              <a:spLocks noChangeArrowheads="1"/>
            </p:cNvSpPr>
            <p:nvPr/>
          </p:nvSpPr>
          <p:spPr bwMode="auto">
            <a:xfrm>
              <a:off x="3421" y="2285"/>
              <a:ext cx="13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 b="1" baseline="-25000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3001" name="Rectangle 239"/>
            <p:cNvSpPr>
              <a:spLocks noChangeArrowheads="1"/>
            </p:cNvSpPr>
            <p:nvPr/>
          </p:nvSpPr>
          <p:spPr bwMode="auto">
            <a:xfrm>
              <a:off x="1458" y="2341"/>
              <a:ext cx="2151" cy="15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grpSp>
          <p:nvGrpSpPr>
            <p:cNvPr id="33007" name="Group 247"/>
            <p:cNvGrpSpPr>
              <a:grpSpLocks/>
            </p:cNvGrpSpPr>
            <p:nvPr/>
          </p:nvGrpSpPr>
          <p:grpSpPr bwMode="auto">
            <a:xfrm>
              <a:off x="1485" y="2323"/>
              <a:ext cx="1748" cy="146"/>
              <a:chOff x="455" y="3635"/>
              <a:chExt cx="1747" cy="146"/>
            </a:xfrm>
          </p:grpSpPr>
          <p:grpSp>
            <p:nvGrpSpPr>
              <p:cNvPr id="33008" name="Group 248"/>
              <p:cNvGrpSpPr>
                <a:grpSpLocks/>
              </p:cNvGrpSpPr>
              <p:nvPr/>
            </p:nvGrpSpPr>
            <p:grpSpPr bwMode="auto">
              <a:xfrm>
                <a:off x="455" y="3635"/>
                <a:ext cx="538" cy="146"/>
                <a:chOff x="455" y="3635"/>
                <a:chExt cx="538" cy="146"/>
              </a:xfrm>
            </p:grpSpPr>
            <p:grpSp>
              <p:nvGrpSpPr>
                <p:cNvPr id="33009" name="Group 249"/>
                <p:cNvGrpSpPr>
                  <a:grpSpLocks/>
                </p:cNvGrpSpPr>
                <p:nvPr/>
              </p:nvGrpSpPr>
              <p:grpSpPr bwMode="auto">
                <a:xfrm>
                  <a:off x="455" y="3635"/>
                  <a:ext cx="269" cy="146"/>
                  <a:chOff x="455" y="3635"/>
                  <a:chExt cx="269" cy="146"/>
                </a:xfrm>
              </p:grpSpPr>
              <p:sp>
                <p:nvSpPr>
                  <p:cNvPr id="33010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455" y="3635"/>
                    <a:ext cx="135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33011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3635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33012" name="Group 252"/>
                <p:cNvGrpSpPr>
                  <a:grpSpLocks/>
                </p:cNvGrpSpPr>
                <p:nvPr/>
              </p:nvGrpSpPr>
              <p:grpSpPr bwMode="auto">
                <a:xfrm>
                  <a:off x="724" y="3635"/>
                  <a:ext cx="269" cy="146"/>
                  <a:chOff x="724" y="3635"/>
                  <a:chExt cx="269" cy="146"/>
                </a:xfrm>
              </p:grpSpPr>
              <p:sp>
                <p:nvSpPr>
                  <p:cNvPr id="33013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724" y="3635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33014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858" y="3635"/>
                    <a:ext cx="135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</p:grpSp>
          </p:grpSp>
          <p:grpSp>
            <p:nvGrpSpPr>
              <p:cNvPr id="33015" name="Group 255"/>
              <p:cNvGrpSpPr>
                <a:grpSpLocks/>
              </p:cNvGrpSpPr>
              <p:nvPr/>
            </p:nvGrpSpPr>
            <p:grpSpPr bwMode="auto">
              <a:xfrm>
                <a:off x="993" y="3635"/>
                <a:ext cx="537" cy="146"/>
                <a:chOff x="993" y="3635"/>
                <a:chExt cx="537" cy="146"/>
              </a:xfrm>
            </p:grpSpPr>
            <p:grpSp>
              <p:nvGrpSpPr>
                <p:cNvPr id="33016" name="Group 256"/>
                <p:cNvGrpSpPr>
                  <a:grpSpLocks/>
                </p:cNvGrpSpPr>
                <p:nvPr/>
              </p:nvGrpSpPr>
              <p:grpSpPr bwMode="auto">
                <a:xfrm>
                  <a:off x="993" y="3635"/>
                  <a:ext cx="269" cy="146"/>
                  <a:chOff x="993" y="3635"/>
                  <a:chExt cx="269" cy="146"/>
                </a:xfrm>
              </p:grpSpPr>
              <p:sp>
                <p:nvSpPr>
                  <p:cNvPr id="33017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993" y="3635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33018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1127" y="3635"/>
                    <a:ext cx="135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33019" name="Group 259"/>
                <p:cNvGrpSpPr>
                  <a:grpSpLocks/>
                </p:cNvGrpSpPr>
                <p:nvPr/>
              </p:nvGrpSpPr>
              <p:grpSpPr bwMode="auto">
                <a:xfrm>
                  <a:off x="1262" y="3635"/>
                  <a:ext cx="268" cy="146"/>
                  <a:chOff x="1262" y="3635"/>
                  <a:chExt cx="268" cy="146"/>
                </a:xfrm>
              </p:grpSpPr>
              <p:sp>
                <p:nvSpPr>
                  <p:cNvPr id="33020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3635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33021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1396" y="3635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</p:grpSp>
          </p:grpSp>
          <p:grpSp>
            <p:nvGrpSpPr>
              <p:cNvPr id="33022" name="Group 262"/>
              <p:cNvGrpSpPr>
                <a:grpSpLocks/>
              </p:cNvGrpSpPr>
              <p:nvPr/>
            </p:nvGrpSpPr>
            <p:grpSpPr bwMode="auto">
              <a:xfrm>
                <a:off x="1530" y="3635"/>
                <a:ext cx="269" cy="146"/>
                <a:chOff x="1530" y="3635"/>
                <a:chExt cx="269" cy="146"/>
              </a:xfrm>
            </p:grpSpPr>
            <p:sp>
              <p:nvSpPr>
                <p:cNvPr id="33023" name="Rectangle 263"/>
                <p:cNvSpPr>
                  <a:spLocks noChangeArrowheads="1"/>
                </p:cNvSpPr>
                <p:nvPr/>
              </p:nvSpPr>
              <p:spPr bwMode="auto">
                <a:xfrm>
                  <a:off x="1530" y="3635"/>
                  <a:ext cx="135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3024" name="Rectangle 264"/>
                <p:cNvSpPr>
                  <a:spLocks noChangeArrowheads="1"/>
                </p:cNvSpPr>
                <p:nvPr/>
              </p:nvSpPr>
              <p:spPr bwMode="auto">
                <a:xfrm>
                  <a:off x="1665" y="3635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33025" name="Group 265"/>
              <p:cNvGrpSpPr>
                <a:grpSpLocks/>
              </p:cNvGrpSpPr>
              <p:nvPr/>
            </p:nvGrpSpPr>
            <p:grpSpPr bwMode="auto">
              <a:xfrm>
                <a:off x="1799" y="3635"/>
                <a:ext cx="269" cy="146"/>
                <a:chOff x="1799" y="3635"/>
                <a:chExt cx="269" cy="146"/>
              </a:xfrm>
            </p:grpSpPr>
            <p:sp>
              <p:nvSpPr>
                <p:cNvPr id="33026" name="Rectangle 266"/>
                <p:cNvSpPr>
                  <a:spLocks noChangeArrowheads="1"/>
                </p:cNvSpPr>
                <p:nvPr/>
              </p:nvSpPr>
              <p:spPr bwMode="auto">
                <a:xfrm>
                  <a:off x="1799" y="3635"/>
                  <a:ext cx="135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3027" name="Rectangle 267"/>
                <p:cNvSpPr>
                  <a:spLocks noChangeArrowheads="1"/>
                </p:cNvSpPr>
                <p:nvPr/>
              </p:nvSpPr>
              <p:spPr bwMode="auto">
                <a:xfrm>
                  <a:off x="1934" y="3635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  <p:sp>
            <p:nvSpPr>
              <p:cNvPr id="33028" name="Rectangle 268"/>
              <p:cNvSpPr>
                <a:spLocks noChangeArrowheads="1"/>
              </p:cNvSpPr>
              <p:nvPr/>
            </p:nvSpPr>
            <p:spPr bwMode="auto">
              <a:xfrm>
                <a:off x="2068" y="3635"/>
                <a:ext cx="13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33029" name="Group 271"/>
            <p:cNvGrpSpPr>
              <a:grpSpLocks/>
            </p:cNvGrpSpPr>
            <p:nvPr/>
          </p:nvGrpSpPr>
          <p:grpSpPr bwMode="auto">
            <a:xfrm>
              <a:off x="1479" y="2271"/>
              <a:ext cx="1748" cy="146"/>
              <a:chOff x="449" y="3583"/>
              <a:chExt cx="1747" cy="146"/>
            </a:xfrm>
          </p:grpSpPr>
          <p:grpSp>
            <p:nvGrpSpPr>
              <p:cNvPr id="33030" name="Group 272"/>
              <p:cNvGrpSpPr>
                <a:grpSpLocks/>
              </p:cNvGrpSpPr>
              <p:nvPr/>
            </p:nvGrpSpPr>
            <p:grpSpPr bwMode="auto">
              <a:xfrm>
                <a:off x="449" y="3583"/>
                <a:ext cx="537" cy="146"/>
                <a:chOff x="449" y="3583"/>
                <a:chExt cx="537" cy="146"/>
              </a:xfrm>
            </p:grpSpPr>
            <p:grpSp>
              <p:nvGrpSpPr>
                <p:cNvPr id="33031" name="Group 273"/>
                <p:cNvGrpSpPr>
                  <a:grpSpLocks/>
                </p:cNvGrpSpPr>
                <p:nvPr/>
              </p:nvGrpSpPr>
              <p:grpSpPr bwMode="auto">
                <a:xfrm>
                  <a:off x="449" y="3583"/>
                  <a:ext cx="269" cy="146"/>
                  <a:chOff x="449" y="3583"/>
                  <a:chExt cx="269" cy="146"/>
                </a:xfrm>
              </p:grpSpPr>
              <p:sp>
                <p:nvSpPr>
                  <p:cNvPr id="33032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449" y="3583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33033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583" y="3583"/>
                    <a:ext cx="135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33034" name="Group 276"/>
                <p:cNvGrpSpPr>
                  <a:grpSpLocks/>
                </p:cNvGrpSpPr>
                <p:nvPr/>
              </p:nvGrpSpPr>
              <p:grpSpPr bwMode="auto">
                <a:xfrm>
                  <a:off x="718" y="3583"/>
                  <a:ext cx="268" cy="146"/>
                  <a:chOff x="718" y="3583"/>
                  <a:chExt cx="268" cy="146"/>
                </a:xfrm>
              </p:grpSpPr>
              <p:sp>
                <p:nvSpPr>
                  <p:cNvPr id="33035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718" y="3583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33036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852" y="3583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</p:grpSp>
          </p:grpSp>
          <p:grpSp>
            <p:nvGrpSpPr>
              <p:cNvPr id="33037" name="Group 279"/>
              <p:cNvGrpSpPr>
                <a:grpSpLocks/>
              </p:cNvGrpSpPr>
              <p:nvPr/>
            </p:nvGrpSpPr>
            <p:grpSpPr bwMode="auto">
              <a:xfrm>
                <a:off x="986" y="3583"/>
                <a:ext cx="538" cy="146"/>
                <a:chOff x="986" y="3583"/>
                <a:chExt cx="538" cy="146"/>
              </a:xfrm>
            </p:grpSpPr>
            <p:grpSp>
              <p:nvGrpSpPr>
                <p:cNvPr id="33038" name="Group 280"/>
                <p:cNvGrpSpPr>
                  <a:grpSpLocks/>
                </p:cNvGrpSpPr>
                <p:nvPr/>
              </p:nvGrpSpPr>
              <p:grpSpPr bwMode="auto">
                <a:xfrm>
                  <a:off x="986" y="3583"/>
                  <a:ext cx="269" cy="146"/>
                  <a:chOff x="986" y="3583"/>
                  <a:chExt cx="269" cy="146"/>
                </a:xfrm>
              </p:grpSpPr>
              <p:sp>
                <p:nvSpPr>
                  <p:cNvPr id="33039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3583"/>
                    <a:ext cx="135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33040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1121" y="3583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33041" name="Group 283"/>
                <p:cNvGrpSpPr>
                  <a:grpSpLocks/>
                </p:cNvGrpSpPr>
                <p:nvPr/>
              </p:nvGrpSpPr>
              <p:grpSpPr bwMode="auto">
                <a:xfrm>
                  <a:off x="1255" y="3583"/>
                  <a:ext cx="269" cy="146"/>
                  <a:chOff x="1255" y="3583"/>
                  <a:chExt cx="269" cy="146"/>
                </a:xfrm>
              </p:grpSpPr>
              <p:sp>
                <p:nvSpPr>
                  <p:cNvPr id="33042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1255" y="3583"/>
                    <a:ext cx="135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33043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1390" y="3583"/>
                    <a:ext cx="134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65088" tIns="31750" rIns="65088" bIns="31750">
                    <a:spAutoFit/>
                  </a:bodyPr>
                  <a:lstStyle>
                    <a:lvl1pPr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447675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447675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700" b="1" baseline="-25000">
                        <a:latin typeface="Times New Roman" panose="02020603050405020304" pitchFamily="18" charset="0"/>
                      </a:rPr>
                      <a:t>+</a:t>
                    </a:r>
                  </a:p>
                </p:txBody>
              </p:sp>
            </p:grpSp>
          </p:grpSp>
          <p:grpSp>
            <p:nvGrpSpPr>
              <p:cNvPr id="33044" name="Group 286"/>
              <p:cNvGrpSpPr>
                <a:grpSpLocks/>
              </p:cNvGrpSpPr>
              <p:nvPr/>
            </p:nvGrpSpPr>
            <p:grpSpPr bwMode="auto">
              <a:xfrm>
                <a:off x="1524" y="3583"/>
                <a:ext cx="269" cy="146"/>
                <a:chOff x="1524" y="3583"/>
                <a:chExt cx="269" cy="146"/>
              </a:xfrm>
            </p:grpSpPr>
            <p:sp>
              <p:nvSpPr>
                <p:cNvPr id="33045" name="Rectangle 287"/>
                <p:cNvSpPr>
                  <a:spLocks noChangeArrowheads="1"/>
                </p:cNvSpPr>
                <p:nvPr/>
              </p:nvSpPr>
              <p:spPr bwMode="auto">
                <a:xfrm>
                  <a:off x="1524" y="3583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304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658" y="3583"/>
                  <a:ext cx="135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33047" name="Group 289"/>
              <p:cNvGrpSpPr>
                <a:grpSpLocks/>
              </p:cNvGrpSpPr>
              <p:nvPr/>
            </p:nvGrpSpPr>
            <p:grpSpPr bwMode="auto">
              <a:xfrm>
                <a:off x="1793" y="3583"/>
                <a:ext cx="269" cy="146"/>
                <a:chOff x="1793" y="3583"/>
                <a:chExt cx="269" cy="146"/>
              </a:xfrm>
            </p:grpSpPr>
            <p:sp>
              <p:nvSpPr>
                <p:cNvPr id="3304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793" y="3583"/>
                  <a:ext cx="134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3304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7" y="3583"/>
                  <a:ext cx="135" cy="1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5088" tIns="31750" rIns="65088" bIns="31750">
                  <a:spAutoFit/>
                </a:bodyPr>
                <a:lstStyle>
                  <a:lvl1pPr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44767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47675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700" b="1" baseline="-25000">
                      <a:latin typeface="Times New Roman" panose="02020603050405020304" pitchFamily="18" charset="0"/>
                    </a:rPr>
                    <a:t>+</a:t>
                  </a:r>
                </a:p>
              </p:txBody>
            </p:sp>
          </p:grpSp>
          <p:sp>
            <p:nvSpPr>
              <p:cNvPr id="33050" name="Rectangle 292"/>
              <p:cNvSpPr>
                <a:spLocks noChangeArrowheads="1"/>
              </p:cNvSpPr>
              <p:nvPr/>
            </p:nvSpPr>
            <p:spPr bwMode="auto">
              <a:xfrm>
                <a:off x="2062" y="3583"/>
                <a:ext cx="13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088" tIns="31750" rIns="65088" bIns="31750">
                <a:spAutoFit/>
              </a:bodyPr>
              <a:lstStyle>
                <a:lvl1pPr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476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476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700" b="1" baseline="-25000"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sp>
          <p:nvSpPr>
            <p:cNvPr id="33051" name="Rectangle 295"/>
            <p:cNvSpPr>
              <a:spLocks noChangeArrowheads="1"/>
            </p:cNvSpPr>
            <p:nvPr/>
          </p:nvSpPr>
          <p:spPr bwMode="auto">
            <a:xfrm>
              <a:off x="2147" y="2340"/>
              <a:ext cx="289" cy="151"/>
            </a:xfrm>
            <a:prstGeom prst="rect">
              <a:avLst/>
            </a:prstGeom>
            <a:gradFill rotWithShape="0">
              <a:gsLst>
                <a:gs pos="0">
                  <a:srgbClr val="FFCCCC"/>
                </a:gs>
                <a:gs pos="50000">
                  <a:srgbClr val="000066"/>
                </a:gs>
                <a:gs pos="100000">
                  <a:srgbClr val="FFCC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33052" name="Rectangle 296"/>
            <p:cNvSpPr>
              <a:spLocks noChangeArrowheads="1"/>
            </p:cNvSpPr>
            <p:nvPr/>
          </p:nvSpPr>
          <p:spPr bwMode="auto">
            <a:xfrm>
              <a:off x="1315" y="2343"/>
              <a:ext cx="289" cy="146"/>
            </a:xfrm>
            <a:prstGeom prst="rect">
              <a:avLst/>
            </a:prstGeom>
            <a:gradFill rotWithShape="0">
              <a:gsLst>
                <a:gs pos="0">
                  <a:srgbClr val="FFCCCC"/>
                </a:gs>
                <a:gs pos="50000">
                  <a:srgbClr val="000066"/>
                </a:gs>
                <a:gs pos="100000">
                  <a:srgbClr val="FFCC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33053" name="Rectangle 297"/>
            <p:cNvSpPr>
              <a:spLocks noChangeArrowheads="1"/>
            </p:cNvSpPr>
            <p:nvPr/>
          </p:nvSpPr>
          <p:spPr bwMode="auto">
            <a:xfrm>
              <a:off x="2970" y="2340"/>
              <a:ext cx="289" cy="151"/>
            </a:xfrm>
            <a:prstGeom prst="rect">
              <a:avLst/>
            </a:prstGeom>
            <a:gradFill rotWithShape="0">
              <a:gsLst>
                <a:gs pos="0">
                  <a:srgbClr val="FFCCCC"/>
                </a:gs>
                <a:gs pos="50000">
                  <a:srgbClr val="000066"/>
                </a:gs>
                <a:gs pos="100000">
                  <a:srgbClr val="FFCC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33054" name="Rectangle 298"/>
            <p:cNvSpPr>
              <a:spLocks noChangeArrowheads="1"/>
            </p:cNvSpPr>
            <p:nvPr/>
          </p:nvSpPr>
          <p:spPr bwMode="auto">
            <a:xfrm>
              <a:off x="1437" y="221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3055" name="Rectangle 299"/>
            <p:cNvSpPr>
              <a:spLocks noChangeArrowheads="1"/>
            </p:cNvSpPr>
            <p:nvPr/>
          </p:nvSpPr>
          <p:spPr bwMode="auto">
            <a:xfrm>
              <a:off x="1954" y="2524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3056" name="Rectangle 300"/>
            <p:cNvSpPr>
              <a:spLocks noChangeArrowheads="1"/>
            </p:cNvSpPr>
            <p:nvPr/>
          </p:nvSpPr>
          <p:spPr bwMode="auto">
            <a:xfrm>
              <a:off x="2404" y="2482"/>
              <a:ext cx="1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3057" name="Rectangle 301"/>
            <p:cNvSpPr>
              <a:spLocks noChangeArrowheads="1"/>
            </p:cNvSpPr>
            <p:nvPr/>
          </p:nvSpPr>
          <p:spPr bwMode="auto">
            <a:xfrm>
              <a:off x="2586" y="2571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3058" name="Rectangle 302"/>
            <p:cNvSpPr>
              <a:spLocks noChangeArrowheads="1"/>
            </p:cNvSpPr>
            <p:nvPr/>
          </p:nvSpPr>
          <p:spPr bwMode="auto">
            <a:xfrm>
              <a:off x="2169" y="2190"/>
              <a:ext cx="13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3059" name="Line 303"/>
            <p:cNvSpPr>
              <a:spLocks noChangeShapeType="1"/>
            </p:cNvSpPr>
            <p:nvPr/>
          </p:nvSpPr>
          <p:spPr bwMode="auto">
            <a:xfrm flipV="1">
              <a:off x="3946" y="2409"/>
              <a:ext cx="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60" name="Line 304"/>
            <p:cNvSpPr>
              <a:spLocks noChangeShapeType="1"/>
            </p:cNvSpPr>
            <p:nvPr/>
          </p:nvSpPr>
          <p:spPr bwMode="auto">
            <a:xfrm flipV="1">
              <a:off x="1888" y="2847"/>
              <a:ext cx="321" cy="3"/>
            </a:xfrm>
            <a:prstGeom prst="line">
              <a:avLst/>
            </a:prstGeom>
            <a:noFill/>
            <a:ln w="50800">
              <a:solidFill>
                <a:srgbClr val="0066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61" name="Line 305"/>
            <p:cNvSpPr>
              <a:spLocks noChangeShapeType="1"/>
            </p:cNvSpPr>
            <p:nvPr/>
          </p:nvSpPr>
          <p:spPr bwMode="auto">
            <a:xfrm flipH="1">
              <a:off x="2296" y="2850"/>
              <a:ext cx="343" cy="0"/>
            </a:xfrm>
            <a:prstGeom prst="line">
              <a:avLst/>
            </a:prstGeom>
            <a:noFill/>
            <a:ln w="50800">
              <a:solidFill>
                <a:srgbClr val="0066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62" name="Line 306"/>
            <p:cNvSpPr>
              <a:spLocks noChangeShapeType="1"/>
            </p:cNvSpPr>
            <p:nvPr/>
          </p:nvSpPr>
          <p:spPr bwMode="auto">
            <a:xfrm flipH="1">
              <a:off x="3239" y="2850"/>
              <a:ext cx="302" cy="3"/>
            </a:xfrm>
            <a:prstGeom prst="line">
              <a:avLst/>
            </a:prstGeom>
            <a:noFill/>
            <a:ln w="50800">
              <a:solidFill>
                <a:srgbClr val="0066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63" name="Rectangle 307"/>
            <p:cNvSpPr>
              <a:spLocks noChangeArrowheads="1"/>
            </p:cNvSpPr>
            <p:nvPr/>
          </p:nvSpPr>
          <p:spPr bwMode="auto">
            <a:xfrm>
              <a:off x="2748" y="2044"/>
              <a:ext cx="18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3064" name="Rectangle 308"/>
            <p:cNvSpPr>
              <a:spLocks noChangeArrowheads="1"/>
            </p:cNvSpPr>
            <p:nvPr/>
          </p:nvSpPr>
          <p:spPr bwMode="auto">
            <a:xfrm>
              <a:off x="2587" y="2044"/>
              <a:ext cx="18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3065" name="Rectangle 309"/>
            <p:cNvSpPr>
              <a:spLocks noChangeArrowheads="1"/>
            </p:cNvSpPr>
            <p:nvPr/>
          </p:nvSpPr>
          <p:spPr bwMode="auto">
            <a:xfrm>
              <a:off x="2814" y="207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3066" name="Rectangle 310"/>
            <p:cNvSpPr>
              <a:spLocks noChangeArrowheads="1"/>
            </p:cNvSpPr>
            <p:nvPr/>
          </p:nvSpPr>
          <p:spPr bwMode="auto">
            <a:xfrm>
              <a:off x="2861" y="2077"/>
              <a:ext cx="18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70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231" name="Rectangle 311"/>
            <p:cNvSpPr>
              <a:spLocks noChangeArrowheads="1"/>
            </p:cNvSpPr>
            <p:nvPr/>
          </p:nvSpPr>
          <p:spPr bwMode="auto">
            <a:xfrm>
              <a:off x="3084" y="2709"/>
              <a:ext cx="3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088" tIns="31750" rIns="65088" bIns="31750">
              <a:spAutoFit/>
            </a:bodyPr>
            <a:lstStyle>
              <a:lvl1pPr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767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7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en-US" altLang="en-US" sz="1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</a:t>
              </a:r>
            </a:p>
          </p:txBody>
        </p:sp>
        <p:sp>
          <p:nvSpPr>
            <p:cNvPr id="33068" name="Line 312"/>
            <p:cNvSpPr>
              <a:spLocks noChangeShapeType="1"/>
            </p:cNvSpPr>
            <p:nvPr/>
          </p:nvSpPr>
          <p:spPr bwMode="auto">
            <a:xfrm flipH="1" flipV="1">
              <a:off x="1504" y="2848"/>
              <a:ext cx="321" cy="3"/>
            </a:xfrm>
            <a:prstGeom prst="line">
              <a:avLst/>
            </a:prstGeom>
            <a:noFill/>
            <a:ln w="50800">
              <a:solidFill>
                <a:srgbClr val="0066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69" name="Line 313"/>
            <p:cNvSpPr>
              <a:spLocks noChangeShapeType="1"/>
            </p:cNvSpPr>
            <p:nvPr/>
          </p:nvSpPr>
          <p:spPr bwMode="auto">
            <a:xfrm>
              <a:off x="2726" y="2850"/>
              <a:ext cx="344" cy="0"/>
            </a:xfrm>
            <a:prstGeom prst="line">
              <a:avLst/>
            </a:prstGeom>
            <a:noFill/>
            <a:ln w="50800">
              <a:solidFill>
                <a:srgbClr val="0066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70" name="Arc 46"/>
            <p:cNvSpPr>
              <a:spLocks/>
            </p:cNvSpPr>
            <p:nvPr/>
          </p:nvSpPr>
          <p:spPr bwMode="auto">
            <a:xfrm rot="9343633">
              <a:off x="3255" y="2205"/>
              <a:ext cx="605" cy="195"/>
            </a:xfrm>
            <a:custGeom>
              <a:avLst/>
              <a:gdLst>
                <a:gd name="T0" fmla="*/ 605 w 21600"/>
                <a:gd name="T1" fmla="*/ 195 h 21711"/>
                <a:gd name="T2" fmla="*/ 0 w 21600"/>
                <a:gd name="T3" fmla="*/ 0 h 21711"/>
                <a:gd name="T4" fmla="*/ 605 w 21600"/>
                <a:gd name="T5" fmla="*/ 1 h 217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1"/>
                <a:gd name="T11" fmla="*/ 21600 w 21600"/>
                <a:gd name="T12" fmla="*/ 21711 h 217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1" fill="none" extrusionOk="0">
                  <a:moveTo>
                    <a:pt x="21600" y="21710"/>
                  </a:moveTo>
                  <a:cubicBezTo>
                    <a:pt x="9670" y="21711"/>
                    <a:pt x="0" y="12040"/>
                    <a:pt x="0" y="111"/>
                  </a:cubicBezTo>
                  <a:cubicBezTo>
                    <a:pt x="0" y="74"/>
                    <a:pt x="0" y="37"/>
                    <a:pt x="0" y="0"/>
                  </a:cubicBezTo>
                </a:path>
                <a:path w="21600" h="21711" stroke="0" extrusionOk="0">
                  <a:moveTo>
                    <a:pt x="21600" y="21710"/>
                  </a:moveTo>
                  <a:cubicBezTo>
                    <a:pt x="9670" y="21711"/>
                    <a:pt x="0" y="12040"/>
                    <a:pt x="0" y="111"/>
                  </a:cubicBezTo>
                  <a:cubicBezTo>
                    <a:pt x="0" y="74"/>
                    <a:pt x="0" y="37"/>
                    <a:pt x="0" y="0"/>
                  </a:cubicBezTo>
                  <a:lnTo>
                    <a:pt x="21600" y="111"/>
                  </a:lnTo>
                  <a:close/>
                </a:path>
              </a:pathLst>
            </a:custGeom>
            <a:noFill/>
            <a:ln w="50800" cap="rnd">
              <a:solidFill>
                <a:srgbClr val="000066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grpSp>
          <p:nvGrpSpPr>
            <p:cNvPr id="33074" name="Group 323"/>
            <p:cNvGrpSpPr>
              <a:grpSpLocks/>
            </p:cNvGrpSpPr>
            <p:nvPr/>
          </p:nvGrpSpPr>
          <p:grpSpPr bwMode="auto">
            <a:xfrm>
              <a:off x="1509" y="2295"/>
              <a:ext cx="294" cy="231"/>
              <a:chOff x="457199" y="3479780"/>
              <a:chExt cx="465668" cy="366162"/>
            </a:xfrm>
          </p:grpSpPr>
          <p:sp>
            <p:nvSpPr>
              <p:cNvPr id="322" name="Oval 321"/>
              <p:cNvSpPr/>
              <p:nvPr/>
            </p:nvSpPr>
            <p:spPr>
              <a:xfrm>
                <a:off x="457199" y="3559035"/>
                <a:ext cx="465668" cy="24252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076" name="TextBox 322"/>
              <p:cNvSpPr txBox="1">
                <a:spLocks noChangeArrowheads="1"/>
              </p:cNvSpPr>
              <p:nvPr/>
            </p:nvSpPr>
            <p:spPr bwMode="auto">
              <a:xfrm>
                <a:off x="526891" y="3479780"/>
                <a:ext cx="343707" cy="366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e</a:t>
                </a:r>
                <a:r>
                  <a:rPr lang="en-US" altLang="en-US" baseline="30000"/>
                  <a:t>-</a:t>
                </a:r>
                <a:endParaRPr lang="en-US" altLang="en-US"/>
              </a:p>
            </p:txBody>
          </p:sp>
        </p:grpSp>
        <p:sp>
          <p:nvSpPr>
            <p:cNvPr id="33078" name="Arc 46"/>
            <p:cNvSpPr>
              <a:spLocks/>
            </p:cNvSpPr>
            <p:nvPr/>
          </p:nvSpPr>
          <p:spPr bwMode="auto">
            <a:xfrm rot="12256367" flipV="1">
              <a:off x="3255" y="2454"/>
              <a:ext cx="605" cy="195"/>
            </a:xfrm>
            <a:custGeom>
              <a:avLst/>
              <a:gdLst>
                <a:gd name="T0" fmla="*/ 605 w 21600"/>
                <a:gd name="T1" fmla="*/ 195 h 21711"/>
                <a:gd name="T2" fmla="*/ 0 w 21600"/>
                <a:gd name="T3" fmla="*/ 0 h 21711"/>
                <a:gd name="T4" fmla="*/ 605 w 21600"/>
                <a:gd name="T5" fmla="*/ 1 h 217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1"/>
                <a:gd name="T11" fmla="*/ 21600 w 21600"/>
                <a:gd name="T12" fmla="*/ 21711 h 217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1" fill="none" extrusionOk="0">
                  <a:moveTo>
                    <a:pt x="21600" y="21710"/>
                  </a:moveTo>
                  <a:cubicBezTo>
                    <a:pt x="9670" y="21711"/>
                    <a:pt x="0" y="12040"/>
                    <a:pt x="0" y="111"/>
                  </a:cubicBezTo>
                  <a:cubicBezTo>
                    <a:pt x="0" y="74"/>
                    <a:pt x="0" y="37"/>
                    <a:pt x="0" y="0"/>
                  </a:cubicBezTo>
                </a:path>
                <a:path w="21600" h="21711" stroke="0" extrusionOk="0">
                  <a:moveTo>
                    <a:pt x="21600" y="21710"/>
                  </a:moveTo>
                  <a:cubicBezTo>
                    <a:pt x="9670" y="21711"/>
                    <a:pt x="0" y="12040"/>
                    <a:pt x="0" y="111"/>
                  </a:cubicBezTo>
                  <a:cubicBezTo>
                    <a:pt x="0" y="74"/>
                    <a:pt x="0" y="37"/>
                    <a:pt x="0" y="0"/>
                  </a:cubicBezTo>
                  <a:lnTo>
                    <a:pt x="21600" y="111"/>
                  </a:lnTo>
                  <a:close/>
                </a:path>
              </a:pathLst>
            </a:custGeom>
            <a:noFill/>
            <a:ln w="50800" cap="rnd">
              <a:solidFill>
                <a:srgbClr val="000066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en-US"/>
            </a:p>
          </p:txBody>
        </p:sp>
        <p:sp>
          <p:nvSpPr>
            <p:cNvPr id="33084" name="AutoShape 316"/>
            <p:cNvSpPr>
              <a:spLocks noChangeArrowheads="1"/>
            </p:cNvSpPr>
            <p:nvPr/>
          </p:nvSpPr>
          <p:spPr bwMode="auto">
            <a:xfrm rot="5400000">
              <a:off x="3177" y="1727"/>
              <a:ext cx="181" cy="1366"/>
            </a:xfrm>
            <a:prstGeom prst="can">
              <a:avLst>
                <a:gd name="adj" fmla="val 73129"/>
              </a:avLst>
            </a:prstGeom>
            <a:gradFill rotWithShape="1"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085" name="Text Box 317"/>
            <p:cNvSpPr txBox="1">
              <a:spLocks noChangeArrowheads="1"/>
            </p:cNvSpPr>
            <p:nvPr/>
          </p:nvSpPr>
          <p:spPr bwMode="auto">
            <a:xfrm>
              <a:off x="3991" y="2432"/>
              <a:ext cx="45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</a:rPr>
                <a:t>proton</a:t>
              </a:r>
            </a:p>
            <a:p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</a:rPr>
                <a:t>bunch</a:t>
              </a:r>
              <a:endParaRPr lang="ru-RU" altLang="en-US" sz="1600" dirty="0">
                <a:solidFill>
                  <a:srgbClr val="FF0000"/>
                </a:solidFill>
                <a:latin typeface="Times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grpSp>
          <p:nvGrpSpPr>
            <p:cNvPr id="314" name="Group 313"/>
            <p:cNvGrpSpPr/>
            <p:nvPr/>
          </p:nvGrpSpPr>
          <p:grpSpPr>
            <a:xfrm>
              <a:off x="0" y="-1776"/>
              <a:ext cx="9148158" cy="721776"/>
              <a:chOff x="0" y="-1776"/>
              <a:chExt cx="9148158" cy="721776"/>
            </a:xfrm>
          </p:grpSpPr>
          <p:pic>
            <p:nvPicPr>
              <p:cNvPr id="315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769" y="0"/>
                <a:ext cx="72116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000" y="0"/>
                <a:ext cx="1408158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" name="Rectangle 316"/>
              <p:cNvSpPr/>
              <p:nvPr/>
            </p:nvSpPr>
            <p:spPr bwMode="auto">
              <a:xfrm>
                <a:off x="1767929" y="-1776"/>
                <a:ext cx="5956863" cy="7191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318" name="Picture 3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776"/>
                <a:ext cx="1040419" cy="720000"/>
              </a:xfrm>
              <a:prstGeom prst="rect">
                <a:avLst/>
              </a:prstGeom>
            </p:spPr>
          </p:pic>
        </p:grpSp>
        <p:sp>
          <p:nvSpPr>
            <p:cNvPr id="33093" name="TextBox 40"/>
            <p:cNvSpPr txBox="1">
              <a:spLocks noChangeArrowheads="1"/>
            </p:cNvSpPr>
            <p:nvPr/>
          </p:nvSpPr>
          <p:spPr bwMode="auto">
            <a:xfrm>
              <a:off x="1664370" y="57006"/>
              <a:ext cx="63785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Seeded </a:t>
              </a:r>
              <a:r>
                <a:rPr lang="en-GB" alt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Self </a:t>
              </a:r>
              <a:r>
                <a:rPr lang="en-GB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Modulation </a:t>
              </a:r>
              <a:r>
                <a:rPr lang="en-GB" alt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(SSM)</a:t>
              </a:r>
              <a:endPara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094" name="Rectangle 3"/>
          <p:cNvSpPr>
            <a:spLocks noChangeArrowheads="1"/>
          </p:cNvSpPr>
          <p:nvPr/>
        </p:nvSpPr>
        <p:spPr bwMode="auto">
          <a:xfrm>
            <a:off x="539750" y="1952625"/>
            <a:ext cx="273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dirty="0">
                <a:latin typeface="Times" panose="02020603050405020304" pitchFamily="18" charset="0"/>
              </a:rPr>
              <a:t>Short proton bunch driver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b="1" dirty="0">
                <a:latin typeface="Times" panose="02020603050405020304" pitchFamily="18" charset="0"/>
              </a:rPr>
              <a:t>No </a:t>
            </a:r>
            <a:r>
              <a:rPr lang="en-US" altLang="en-US" b="1" dirty="0" smtClean="0">
                <a:latin typeface="Times" panose="02020603050405020304" pitchFamily="18" charset="0"/>
              </a:rPr>
              <a:t>SSM</a:t>
            </a:r>
            <a:endParaRPr lang="en-US" altLang="en-US" b="1" dirty="0">
              <a:latin typeface="Times" panose="02020603050405020304" pitchFamily="18" charset="0"/>
            </a:endParaRPr>
          </a:p>
        </p:txBody>
      </p:sp>
      <p:sp>
        <p:nvSpPr>
          <p:cNvPr id="33095" name="Rectangle 3"/>
          <p:cNvSpPr>
            <a:spLocks noChangeArrowheads="1"/>
          </p:cNvSpPr>
          <p:nvPr/>
        </p:nvSpPr>
        <p:spPr bwMode="auto">
          <a:xfrm>
            <a:off x="395288" y="4083050"/>
            <a:ext cx="2735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latin typeface="Times" panose="02020603050405020304" pitchFamily="18" charset="0"/>
              </a:rPr>
              <a:t>Long proton bunch driver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" panose="02020603050405020304" pitchFamily="18" charset="0"/>
              </a:rPr>
              <a:t>SSM </a:t>
            </a:r>
            <a:r>
              <a:rPr lang="en-US" altLang="en-US" b="1" dirty="0">
                <a:solidFill>
                  <a:srgbClr val="FF0000"/>
                </a:solidFill>
                <a:latin typeface="Times" panose="02020603050405020304" pitchFamily="18" charset="0"/>
              </a:rPr>
              <a:t>develops</a:t>
            </a:r>
          </a:p>
        </p:txBody>
      </p:sp>
    </p:spTree>
    <p:extLst>
      <p:ext uri="{BB962C8B-B14F-4D97-AF65-F5344CB8AC3E}">
        <p14:creationId xmlns:p14="http://schemas.microsoft.com/office/powerpoint/2010/main" val="15765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4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42" y="6484296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sp>
        <p:nvSpPr>
          <p:cNvPr id="21520" name="TextBox 10"/>
          <p:cNvSpPr txBox="1">
            <a:spLocks noChangeArrowheads="1"/>
          </p:cNvSpPr>
          <p:nvPr/>
        </p:nvSpPr>
        <p:spPr bwMode="auto">
          <a:xfrm>
            <a:off x="113586" y="773113"/>
            <a:ext cx="90247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Ionization front is co-propagating with a short laser pulse and </a:t>
            </a:r>
            <a:r>
              <a:rPr lang="en-US" altLang="en-US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creates Seeded </a:t>
            </a:r>
            <a:r>
              <a:rPr lang="en-US" alt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Self Modulation </a:t>
            </a:r>
            <a:r>
              <a:rPr lang="en-US" altLang="en-US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(SSM)</a:t>
            </a:r>
            <a:endParaRPr lang="en-US" altLang="en-US" sz="16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b="1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laser</a:t>
            </a:r>
            <a:r>
              <a:rPr lang="en-US" alt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~ 100 fs   &lt;&lt;   </a:t>
            </a:r>
            <a:r>
              <a:rPr lang="en-US" altLang="en-US" b="1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wake</a:t>
            </a:r>
            <a:r>
              <a:rPr lang="en-US" alt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~ 3 </a:t>
            </a:r>
            <a:r>
              <a:rPr lang="en-US" alt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ps</a:t>
            </a:r>
            <a:endParaRPr lang="en-GB" altLang="en-US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512" name="TextBox 40"/>
          <p:cNvSpPr txBox="1">
            <a:spLocks noChangeArrowheads="1"/>
          </p:cNvSpPr>
          <p:nvPr/>
        </p:nvSpPr>
        <p:spPr bwMode="auto">
          <a:xfrm>
            <a:off x="1506318" y="-17246"/>
            <a:ext cx="6377144" cy="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AWAKE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Box 44"/>
          <p:cNvSpPr txBox="1">
            <a:spLocks noChangeArrowheads="1"/>
          </p:cNvSpPr>
          <p:nvPr/>
        </p:nvSpPr>
        <p:spPr bwMode="auto">
          <a:xfrm rot="-5400000">
            <a:off x="6881813" y="3502025"/>
            <a:ext cx="4059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Picture taken from AWAKE CDR, CERN 2013</a:t>
            </a:r>
            <a:endParaRPr lang="en-GB" altLang="en-US" sz="1600" dirty="0">
              <a:solidFill>
                <a:srgbClr val="008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033" y="1525183"/>
            <a:ext cx="8449949" cy="4807355"/>
            <a:chOff x="227033" y="1525183"/>
            <a:chExt cx="8449949" cy="4807355"/>
          </a:xfrm>
        </p:grpSpPr>
        <p:pic>
          <p:nvPicPr>
            <p:cNvPr id="215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33" y="1525183"/>
              <a:ext cx="8449949" cy="4807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7"/>
            <p:cNvSpPr/>
            <p:nvPr/>
          </p:nvSpPr>
          <p:spPr bwMode="auto">
            <a:xfrm>
              <a:off x="3311525" y="3206750"/>
              <a:ext cx="2630488" cy="1127125"/>
            </a:xfrm>
            <a:custGeom>
              <a:avLst/>
              <a:gdLst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247900 w 4133850"/>
                <a:gd name="connsiteY4" fmla="*/ 733425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48264"/>
                <a:gd name="connsiteX1" fmla="*/ 1971675 w 4133850"/>
                <a:gd name="connsiteY1" fmla="*/ 9525 h 848264"/>
                <a:gd name="connsiteX2" fmla="*/ 2076450 w 4133850"/>
                <a:gd name="connsiteY2" fmla="*/ 152400 h 848264"/>
                <a:gd name="connsiteX3" fmla="*/ 2143125 w 4133850"/>
                <a:gd name="connsiteY3" fmla="*/ 466725 h 848264"/>
                <a:gd name="connsiteX4" fmla="*/ 2543175 w 4133850"/>
                <a:gd name="connsiteY4" fmla="*/ 819150 h 848264"/>
                <a:gd name="connsiteX5" fmla="*/ 4133850 w 4133850"/>
                <a:gd name="connsiteY5" fmla="*/ 828675 h 848264"/>
                <a:gd name="connsiteX6" fmla="*/ 4133850 w 4133850"/>
                <a:gd name="connsiteY6" fmla="*/ 828675 h 848264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3429000"/>
                <a:gd name="connsiteY0" fmla="*/ 9525 h 819150"/>
                <a:gd name="connsiteX1" fmla="*/ 1266825 w 3429000"/>
                <a:gd name="connsiteY1" fmla="*/ 0 h 819150"/>
                <a:gd name="connsiteX2" fmla="*/ 1571625 w 3429000"/>
                <a:gd name="connsiteY2" fmla="*/ 457200 h 819150"/>
                <a:gd name="connsiteX3" fmla="*/ 1838325 w 3429000"/>
                <a:gd name="connsiteY3" fmla="*/ 809625 h 819150"/>
                <a:gd name="connsiteX4" fmla="*/ 3429000 w 3429000"/>
                <a:gd name="connsiteY4" fmla="*/ 819150 h 819150"/>
                <a:gd name="connsiteX5" fmla="*/ 3429000 w 3429000"/>
                <a:gd name="connsiteY5" fmla="*/ 819150 h 819150"/>
                <a:gd name="connsiteX0" fmla="*/ 0 w 3438525"/>
                <a:gd name="connsiteY0" fmla="*/ 0 h 819150"/>
                <a:gd name="connsiteX1" fmla="*/ 1276350 w 3438525"/>
                <a:gd name="connsiteY1" fmla="*/ 0 h 819150"/>
                <a:gd name="connsiteX2" fmla="*/ 1581150 w 3438525"/>
                <a:gd name="connsiteY2" fmla="*/ 457200 h 819150"/>
                <a:gd name="connsiteX3" fmla="*/ 1847850 w 3438525"/>
                <a:gd name="connsiteY3" fmla="*/ 809625 h 819150"/>
                <a:gd name="connsiteX4" fmla="*/ 3438525 w 3438525"/>
                <a:gd name="connsiteY4" fmla="*/ 819150 h 819150"/>
                <a:gd name="connsiteX5" fmla="*/ 3438525 w 3438525"/>
                <a:gd name="connsiteY5" fmla="*/ 819150 h 819150"/>
                <a:gd name="connsiteX0" fmla="*/ 0 w 3553911"/>
                <a:gd name="connsiteY0" fmla="*/ 0 h 838697"/>
                <a:gd name="connsiteX1" fmla="*/ 1276350 w 3553911"/>
                <a:gd name="connsiteY1" fmla="*/ 0 h 838697"/>
                <a:gd name="connsiteX2" fmla="*/ 1581150 w 3553911"/>
                <a:gd name="connsiteY2" fmla="*/ 457200 h 838697"/>
                <a:gd name="connsiteX3" fmla="*/ 1847850 w 3553911"/>
                <a:gd name="connsiteY3" fmla="*/ 809625 h 838697"/>
                <a:gd name="connsiteX4" fmla="*/ 3438525 w 3553911"/>
                <a:gd name="connsiteY4" fmla="*/ 819150 h 838697"/>
                <a:gd name="connsiteX5" fmla="*/ 3429000 w 3553911"/>
                <a:gd name="connsiteY5" fmla="*/ 523875 h 838697"/>
                <a:gd name="connsiteX0" fmla="*/ 0 w 3429000"/>
                <a:gd name="connsiteY0" fmla="*/ 0 h 810002"/>
                <a:gd name="connsiteX1" fmla="*/ 1276350 w 3429000"/>
                <a:gd name="connsiteY1" fmla="*/ 0 h 810002"/>
                <a:gd name="connsiteX2" fmla="*/ 1581150 w 3429000"/>
                <a:gd name="connsiteY2" fmla="*/ 457200 h 810002"/>
                <a:gd name="connsiteX3" fmla="*/ 1847850 w 3429000"/>
                <a:gd name="connsiteY3" fmla="*/ 809625 h 810002"/>
                <a:gd name="connsiteX4" fmla="*/ 3429000 w 3429000"/>
                <a:gd name="connsiteY4" fmla="*/ 523875 h 810002"/>
                <a:gd name="connsiteX0" fmla="*/ 0 w 3429000"/>
                <a:gd name="connsiteY0" fmla="*/ 0 h 809625"/>
                <a:gd name="connsiteX1" fmla="*/ 1276350 w 3429000"/>
                <a:gd name="connsiteY1" fmla="*/ 0 h 809625"/>
                <a:gd name="connsiteX2" fmla="*/ 1581150 w 3429000"/>
                <a:gd name="connsiteY2" fmla="*/ 457200 h 809625"/>
                <a:gd name="connsiteX3" fmla="*/ 1847850 w 3429000"/>
                <a:gd name="connsiteY3" fmla="*/ 809625 h 809625"/>
                <a:gd name="connsiteX4" fmla="*/ 3429000 w 3429000"/>
                <a:gd name="connsiteY4" fmla="*/ 523875 h 809625"/>
                <a:gd name="connsiteX0" fmla="*/ 0 w 3190875"/>
                <a:gd name="connsiteY0" fmla="*/ 0 h 819150"/>
                <a:gd name="connsiteX1" fmla="*/ 1276350 w 3190875"/>
                <a:gd name="connsiteY1" fmla="*/ 0 h 819150"/>
                <a:gd name="connsiteX2" fmla="*/ 1581150 w 3190875"/>
                <a:gd name="connsiteY2" fmla="*/ 457200 h 819150"/>
                <a:gd name="connsiteX3" fmla="*/ 1847850 w 3190875"/>
                <a:gd name="connsiteY3" fmla="*/ 809625 h 819150"/>
                <a:gd name="connsiteX4" fmla="*/ 3190875 w 3190875"/>
                <a:gd name="connsiteY4" fmla="*/ 819150 h 819150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0100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0400" h="809625">
                  <a:moveTo>
                    <a:pt x="0" y="0"/>
                  </a:moveTo>
                  <a:lnTo>
                    <a:pt x="1276350" y="0"/>
                  </a:lnTo>
                  <a:cubicBezTo>
                    <a:pt x="1541462" y="1587"/>
                    <a:pt x="1524000" y="217488"/>
                    <a:pt x="1581150" y="457200"/>
                  </a:cubicBezTo>
                  <a:cubicBezTo>
                    <a:pt x="1638300" y="696912"/>
                    <a:pt x="1592263" y="803275"/>
                    <a:pt x="1847850" y="809625"/>
                  </a:cubicBezTo>
                  <a:lnTo>
                    <a:pt x="3200400" y="809625"/>
                  </a:ln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311525" y="1627188"/>
              <a:ext cx="2630488" cy="1158875"/>
            </a:xfrm>
            <a:custGeom>
              <a:avLst/>
              <a:gdLst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247900 w 4133850"/>
                <a:gd name="connsiteY4" fmla="*/ 733425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48264"/>
                <a:gd name="connsiteX1" fmla="*/ 1971675 w 4133850"/>
                <a:gd name="connsiteY1" fmla="*/ 9525 h 848264"/>
                <a:gd name="connsiteX2" fmla="*/ 2076450 w 4133850"/>
                <a:gd name="connsiteY2" fmla="*/ 152400 h 848264"/>
                <a:gd name="connsiteX3" fmla="*/ 2143125 w 4133850"/>
                <a:gd name="connsiteY3" fmla="*/ 466725 h 848264"/>
                <a:gd name="connsiteX4" fmla="*/ 2543175 w 4133850"/>
                <a:gd name="connsiteY4" fmla="*/ 819150 h 848264"/>
                <a:gd name="connsiteX5" fmla="*/ 4133850 w 4133850"/>
                <a:gd name="connsiteY5" fmla="*/ 828675 h 848264"/>
                <a:gd name="connsiteX6" fmla="*/ 4133850 w 4133850"/>
                <a:gd name="connsiteY6" fmla="*/ 828675 h 848264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3429000"/>
                <a:gd name="connsiteY0" fmla="*/ 9525 h 819150"/>
                <a:gd name="connsiteX1" fmla="*/ 1266825 w 3429000"/>
                <a:gd name="connsiteY1" fmla="*/ 0 h 819150"/>
                <a:gd name="connsiteX2" fmla="*/ 1571625 w 3429000"/>
                <a:gd name="connsiteY2" fmla="*/ 457200 h 819150"/>
                <a:gd name="connsiteX3" fmla="*/ 1838325 w 3429000"/>
                <a:gd name="connsiteY3" fmla="*/ 809625 h 819150"/>
                <a:gd name="connsiteX4" fmla="*/ 3429000 w 3429000"/>
                <a:gd name="connsiteY4" fmla="*/ 819150 h 819150"/>
                <a:gd name="connsiteX5" fmla="*/ 3429000 w 3429000"/>
                <a:gd name="connsiteY5" fmla="*/ 819150 h 819150"/>
                <a:gd name="connsiteX0" fmla="*/ 0 w 3438525"/>
                <a:gd name="connsiteY0" fmla="*/ 0 h 819150"/>
                <a:gd name="connsiteX1" fmla="*/ 1276350 w 3438525"/>
                <a:gd name="connsiteY1" fmla="*/ 0 h 819150"/>
                <a:gd name="connsiteX2" fmla="*/ 1581150 w 3438525"/>
                <a:gd name="connsiteY2" fmla="*/ 457200 h 819150"/>
                <a:gd name="connsiteX3" fmla="*/ 1847850 w 3438525"/>
                <a:gd name="connsiteY3" fmla="*/ 809625 h 819150"/>
                <a:gd name="connsiteX4" fmla="*/ 3438525 w 3438525"/>
                <a:gd name="connsiteY4" fmla="*/ 819150 h 819150"/>
                <a:gd name="connsiteX5" fmla="*/ 3438525 w 3438525"/>
                <a:gd name="connsiteY5" fmla="*/ 819150 h 819150"/>
                <a:gd name="connsiteX0" fmla="*/ 0 w 3553911"/>
                <a:gd name="connsiteY0" fmla="*/ 0 h 838697"/>
                <a:gd name="connsiteX1" fmla="*/ 1276350 w 3553911"/>
                <a:gd name="connsiteY1" fmla="*/ 0 h 838697"/>
                <a:gd name="connsiteX2" fmla="*/ 1581150 w 3553911"/>
                <a:gd name="connsiteY2" fmla="*/ 457200 h 838697"/>
                <a:gd name="connsiteX3" fmla="*/ 1847850 w 3553911"/>
                <a:gd name="connsiteY3" fmla="*/ 809625 h 838697"/>
                <a:gd name="connsiteX4" fmla="*/ 3438525 w 3553911"/>
                <a:gd name="connsiteY4" fmla="*/ 819150 h 838697"/>
                <a:gd name="connsiteX5" fmla="*/ 3429000 w 3553911"/>
                <a:gd name="connsiteY5" fmla="*/ 523875 h 838697"/>
                <a:gd name="connsiteX0" fmla="*/ 0 w 3429000"/>
                <a:gd name="connsiteY0" fmla="*/ 0 h 810002"/>
                <a:gd name="connsiteX1" fmla="*/ 1276350 w 3429000"/>
                <a:gd name="connsiteY1" fmla="*/ 0 h 810002"/>
                <a:gd name="connsiteX2" fmla="*/ 1581150 w 3429000"/>
                <a:gd name="connsiteY2" fmla="*/ 457200 h 810002"/>
                <a:gd name="connsiteX3" fmla="*/ 1847850 w 3429000"/>
                <a:gd name="connsiteY3" fmla="*/ 809625 h 810002"/>
                <a:gd name="connsiteX4" fmla="*/ 3429000 w 3429000"/>
                <a:gd name="connsiteY4" fmla="*/ 523875 h 810002"/>
                <a:gd name="connsiteX0" fmla="*/ 0 w 3429000"/>
                <a:gd name="connsiteY0" fmla="*/ 0 h 809625"/>
                <a:gd name="connsiteX1" fmla="*/ 1276350 w 3429000"/>
                <a:gd name="connsiteY1" fmla="*/ 0 h 809625"/>
                <a:gd name="connsiteX2" fmla="*/ 1581150 w 3429000"/>
                <a:gd name="connsiteY2" fmla="*/ 457200 h 809625"/>
                <a:gd name="connsiteX3" fmla="*/ 1847850 w 3429000"/>
                <a:gd name="connsiteY3" fmla="*/ 809625 h 809625"/>
                <a:gd name="connsiteX4" fmla="*/ 3429000 w 3429000"/>
                <a:gd name="connsiteY4" fmla="*/ 523875 h 809625"/>
                <a:gd name="connsiteX0" fmla="*/ 0 w 3190875"/>
                <a:gd name="connsiteY0" fmla="*/ 0 h 819150"/>
                <a:gd name="connsiteX1" fmla="*/ 1276350 w 3190875"/>
                <a:gd name="connsiteY1" fmla="*/ 0 h 819150"/>
                <a:gd name="connsiteX2" fmla="*/ 1581150 w 3190875"/>
                <a:gd name="connsiteY2" fmla="*/ 457200 h 819150"/>
                <a:gd name="connsiteX3" fmla="*/ 1847850 w 3190875"/>
                <a:gd name="connsiteY3" fmla="*/ 809625 h 819150"/>
                <a:gd name="connsiteX4" fmla="*/ 3190875 w 3190875"/>
                <a:gd name="connsiteY4" fmla="*/ 819150 h 819150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0100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0400" h="809625">
                  <a:moveTo>
                    <a:pt x="0" y="0"/>
                  </a:moveTo>
                  <a:lnTo>
                    <a:pt x="1276350" y="0"/>
                  </a:lnTo>
                  <a:cubicBezTo>
                    <a:pt x="1541462" y="1587"/>
                    <a:pt x="1524000" y="217488"/>
                    <a:pt x="1581150" y="457200"/>
                  </a:cubicBezTo>
                  <a:cubicBezTo>
                    <a:pt x="1638300" y="696912"/>
                    <a:pt x="1592263" y="803275"/>
                    <a:pt x="1847850" y="809625"/>
                  </a:cubicBezTo>
                  <a:lnTo>
                    <a:pt x="3200400" y="809625"/>
                  </a:ln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311525" y="4699000"/>
              <a:ext cx="2628900" cy="1201738"/>
            </a:xfrm>
            <a:custGeom>
              <a:avLst/>
              <a:gdLst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247900 w 4133850"/>
                <a:gd name="connsiteY4" fmla="*/ 733425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48264"/>
                <a:gd name="connsiteX1" fmla="*/ 1971675 w 4133850"/>
                <a:gd name="connsiteY1" fmla="*/ 9525 h 848264"/>
                <a:gd name="connsiteX2" fmla="*/ 2076450 w 4133850"/>
                <a:gd name="connsiteY2" fmla="*/ 152400 h 848264"/>
                <a:gd name="connsiteX3" fmla="*/ 2143125 w 4133850"/>
                <a:gd name="connsiteY3" fmla="*/ 466725 h 848264"/>
                <a:gd name="connsiteX4" fmla="*/ 2543175 w 4133850"/>
                <a:gd name="connsiteY4" fmla="*/ 819150 h 848264"/>
                <a:gd name="connsiteX5" fmla="*/ 4133850 w 4133850"/>
                <a:gd name="connsiteY5" fmla="*/ 828675 h 848264"/>
                <a:gd name="connsiteX6" fmla="*/ 4133850 w 4133850"/>
                <a:gd name="connsiteY6" fmla="*/ 828675 h 848264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3429000"/>
                <a:gd name="connsiteY0" fmla="*/ 9525 h 819150"/>
                <a:gd name="connsiteX1" fmla="*/ 1266825 w 3429000"/>
                <a:gd name="connsiteY1" fmla="*/ 0 h 819150"/>
                <a:gd name="connsiteX2" fmla="*/ 1571625 w 3429000"/>
                <a:gd name="connsiteY2" fmla="*/ 457200 h 819150"/>
                <a:gd name="connsiteX3" fmla="*/ 1838325 w 3429000"/>
                <a:gd name="connsiteY3" fmla="*/ 809625 h 819150"/>
                <a:gd name="connsiteX4" fmla="*/ 3429000 w 3429000"/>
                <a:gd name="connsiteY4" fmla="*/ 819150 h 819150"/>
                <a:gd name="connsiteX5" fmla="*/ 3429000 w 3429000"/>
                <a:gd name="connsiteY5" fmla="*/ 819150 h 819150"/>
                <a:gd name="connsiteX0" fmla="*/ 0 w 3438525"/>
                <a:gd name="connsiteY0" fmla="*/ 0 h 819150"/>
                <a:gd name="connsiteX1" fmla="*/ 1276350 w 3438525"/>
                <a:gd name="connsiteY1" fmla="*/ 0 h 819150"/>
                <a:gd name="connsiteX2" fmla="*/ 1581150 w 3438525"/>
                <a:gd name="connsiteY2" fmla="*/ 457200 h 819150"/>
                <a:gd name="connsiteX3" fmla="*/ 1847850 w 3438525"/>
                <a:gd name="connsiteY3" fmla="*/ 809625 h 819150"/>
                <a:gd name="connsiteX4" fmla="*/ 3438525 w 3438525"/>
                <a:gd name="connsiteY4" fmla="*/ 819150 h 819150"/>
                <a:gd name="connsiteX5" fmla="*/ 3438525 w 3438525"/>
                <a:gd name="connsiteY5" fmla="*/ 819150 h 819150"/>
                <a:gd name="connsiteX0" fmla="*/ 0 w 3553911"/>
                <a:gd name="connsiteY0" fmla="*/ 0 h 838697"/>
                <a:gd name="connsiteX1" fmla="*/ 1276350 w 3553911"/>
                <a:gd name="connsiteY1" fmla="*/ 0 h 838697"/>
                <a:gd name="connsiteX2" fmla="*/ 1581150 w 3553911"/>
                <a:gd name="connsiteY2" fmla="*/ 457200 h 838697"/>
                <a:gd name="connsiteX3" fmla="*/ 1847850 w 3553911"/>
                <a:gd name="connsiteY3" fmla="*/ 809625 h 838697"/>
                <a:gd name="connsiteX4" fmla="*/ 3438525 w 3553911"/>
                <a:gd name="connsiteY4" fmla="*/ 819150 h 838697"/>
                <a:gd name="connsiteX5" fmla="*/ 3429000 w 3553911"/>
                <a:gd name="connsiteY5" fmla="*/ 523875 h 838697"/>
                <a:gd name="connsiteX0" fmla="*/ 0 w 3429000"/>
                <a:gd name="connsiteY0" fmla="*/ 0 h 810002"/>
                <a:gd name="connsiteX1" fmla="*/ 1276350 w 3429000"/>
                <a:gd name="connsiteY1" fmla="*/ 0 h 810002"/>
                <a:gd name="connsiteX2" fmla="*/ 1581150 w 3429000"/>
                <a:gd name="connsiteY2" fmla="*/ 457200 h 810002"/>
                <a:gd name="connsiteX3" fmla="*/ 1847850 w 3429000"/>
                <a:gd name="connsiteY3" fmla="*/ 809625 h 810002"/>
                <a:gd name="connsiteX4" fmla="*/ 3429000 w 3429000"/>
                <a:gd name="connsiteY4" fmla="*/ 523875 h 810002"/>
                <a:gd name="connsiteX0" fmla="*/ 0 w 3429000"/>
                <a:gd name="connsiteY0" fmla="*/ 0 h 809625"/>
                <a:gd name="connsiteX1" fmla="*/ 1276350 w 3429000"/>
                <a:gd name="connsiteY1" fmla="*/ 0 h 809625"/>
                <a:gd name="connsiteX2" fmla="*/ 1581150 w 3429000"/>
                <a:gd name="connsiteY2" fmla="*/ 457200 h 809625"/>
                <a:gd name="connsiteX3" fmla="*/ 1847850 w 3429000"/>
                <a:gd name="connsiteY3" fmla="*/ 809625 h 809625"/>
                <a:gd name="connsiteX4" fmla="*/ 3429000 w 3429000"/>
                <a:gd name="connsiteY4" fmla="*/ 523875 h 809625"/>
                <a:gd name="connsiteX0" fmla="*/ 0 w 3190875"/>
                <a:gd name="connsiteY0" fmla="*/ 0 h 819150"/>
                <a:gd name="connsiteX1" fmla="*/ 1276350 w 3190875"/>
                <a:gd name="connsiteY1" fmla="*/ 0 h 819150"/>
                <a:gd name="connsiteX2" fmla="*/ 1581150 w 3190875"/>
                <a:gd name="connsiteY2" fmla="*/ 457200 h 819150"/>
                <a:gd name="connsiteX3" fmla="*/ 1847850 w 3190875"/>
                <a:gd name="connsiteY3" fmla="*/ 809625 h 819150"/>
                <a:gd name="connsiteX4" fmla="*/ 3190875 w 3190875"/>
                <a:gd name="connsiteY4" fmla="*/ 819150 h 819150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0100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0400" h="809625">
                  <a:moveTo>
                    <a:pt x="0" y="0"/>
                  </a:moveTo>
                  <a:lnTo>
                    <a:pt x="1276350" y="0"/>
                  </a:lnTo>
                  <a:cubicBezTo>
                    <a:pt x="1541462" y="1587"/>
                    <a:pt x="1524000" y="217488"/>
                    <a:pt x="1581150" y="457200"/>
                  </a:cubicBezTo>
                  <a:cubicBezTo>
                    <a:pt x="1638300" y="696912"/>
                    <a:pt x="1592263" y="803275"/>
                    <a:pt x="1847850" y="809625"/>
                  </a:cubicBezTo>
                  <a:lnTo>
                    <a:pt x="3200400" y="809625"/>
                  </a:ln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521" name="TextBox 11"/>
            <p:cNvSpPr txBox="1">
              <a:spLocks noChangeArrowheads="1"/>
            </p:cNvSpPr>
            <p:nvPr/>
          </p:nvSpPr>
          <p:spPr bwMode="auto">
            <a:xfrm>
              <a:off x="1859814" y="1645087"/>
              <a:ext cx="16898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39260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100% </a:t>
              </a:r>
              <a:r>
                <a:rPr lang="en-US" altLang="en-US" sz="1600" b="1" dirty="0" err="1">
                  <a:solidFill>
                    <a:srgbClr val="39260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Rb</a:t>
              </a:r>
              <a:r>
                <a:rPr lang="en-US" altLang="en-US" sz="1600" b="1" dirty="0">
                  <a:solidFill>
                    <a:srgbClr val="39260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plasma</a:t>
              </a:r>
              <a:endParaRPr lang="en-GB" altLang="en-US" sz="1600" b="1" dirty="0">
                <a:solidFill>
                  <a:srgbClr val="39260E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1522" name="TextBox 12"/>
            <p:cNvSpPr txBox="1">
              <a:spLocks noChangeArrowheads="1"/>
            </p:cNvSpPr>
            <p:nvPr/>
          </p:nvSpPr>
          <p:spPr bwMode="auto">
            <a:xfrm>
              <a:off x="6136340" y="1602193"/>
              <a:ext cx="15744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latin typeface="Times" panose="02020603050405020304" pitchFamily="18" charset="0"/>
                  <a:cs typeface="Times" panose="02020603050405020304" pitchFamily="18" charset="0"/>
                </a:rPr>
                <a:t>100% </a:t>
              </a:r>
              <a:r>
                <a:rPr lang="en-US" altLang="en-US" sz="16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Rb</a:t>
              </a:r>
              <a:r>
                <a:rPr lang="en-US" altLang="en-US" sz="1600" b="1" dirty="0">
                  <a:latin typeface="Times" panose="02020603050405020304" pitchFamily="18" charset="0"/>
                  <a:cs typeface="Times" panose="02020603050405020304" pitchFamily="18" charset="0"/>
                </a:rPr>
                <a:t> vapor</a:t>
              </a:r>
              <a:endParaRPr lang="en-GB" altLang="en-US" sz="16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1523" name="TextBox 13"/>
            <p:cNvSpPr txBox="1">
              <a:spLocks noChangeArrowheads="1"/>
            </p:cNvSpPr>
            <p:nvPr/>
          </p:nvSpPr>
          <p:spPr bwMode="auto">
            <a:xfrm>
              <a:off x="1331466" y="3117392"/>
              <a:ext cx="204735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witness e</a:t>
              </a:r>
              <a:r>
                <a:rPr lang="en-US" altLang="en-US" sz="1600" baseline="300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are injected </a:t>
              </a:r>
            </a:p>
          </p:txBody>
        </p:sp>
        <p:sp>
          <p:nvSpPr>
            <p:cNvPr id="21524" name="TextBox 14"/>
            <p:cNvSpPr txBox="1">
              <a:spLocks noChangeArrowheads="1"/>
            </p:cNvSpPr>
            <p:nvPr/>
          </p:nvSpPr>
          <p:spPr bwMode="auto">
            <a:xfrm>
              <a:off x="968861" y="4961315"/>
              <a:ext cx="33361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witness 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</a:t>
              </a:r>
              <a:r>
                <a:rPr lang="en-US" altLang="en-US" sz="1600" baseline="300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 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are accelerated </a:t>
              </a:r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and 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focused</a:t>
              </a:r>
              <a:endParaRPr lang="en-GB" altLang="en-US" sz="1600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55875" y="3559175"/>
              <a:ext cx="433388" cy="8651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55875" y="5600700"/>
              <a:ext cx="433388" cy="471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" name="Straight Arrow Connector 18"/>
            <p:cNvCxnSpPr>
              <a:stCxn id="21523" idx="2"/>
              <a:endCxn id="16" idx="1"/>
            </p:cNvCxnSpPr>
            <p:nvPr/>
          </p:nvCxnSpPr>
          <p:spPr bwMode="auto">
            <a:xfrm>
              <a:off x="2355144" y="3455946"/>
              <a:ext cx="264199" cy="22993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524" idx="2"/>
              <a:endCxn id="17" idx="0"/>
            </p:cNvCxnSpPr>
            <p:nvPr/>
          </p:nvCxnSpPr>
          <p:spPr bwMode="auto">
            <a:xfrm>
              <a:off x="2636946" y="5299869"/>
              <a:ext cx="135623" cy="30083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9" name="TextBox 26"/>
            <p:cNvSpPr txBox="1">
              <a:spLocks noChangeArrowheads="1"/>
            </p:cNvSpPr>
            <p:nvPr/>
          </p:nvSpPr>
          <p:spPr bwMode="auto">
            <a:xfrm>
              <a:off x="2556130" y="2032195"/>
              <a:ext cx="1471952" cy="33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Ionization front</a:t>
              </a:r>
              <a:endParaRPr lang="en-GB" altLang="en-US" sz="1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21529" idx="3"/>
              <a:endCxn id="9" idx="2"/>
            </p:cNvCxnSpPr>
            <p:nvPr/>
          </p:nvCxnSpPr>
          <p:spPr bwMode="auto">
            <a:xfrm>
              <a:off x="4027488" y="2201863"/>
              <a:ext cx="584200" cy="793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4819650" y="1965325"/>
              <a:ext cx="503238" cy="0"/>
            </a:xfrm>
            <a:prstGeom prst="straightConnector1">
              <a:avLst/>
            </a:prstGeom>
            <a:ln w="38100">
              <a:solidFill>
                <a:srgbClr val="EC4EB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6661150" y="2408238"/>
              <a:ext cx="503238" cy="0"/>
            </a:xfrm>
            <a:prstGeom prst="straightConnector1">
              <a:avLst/>
            </a:prstGeom>
            <a:ln w="38100">
              <a:solidFill>
                <a:srgbClr val="4862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871788" y="3548063"/>
              <a:ext cx="5048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842221" y="4257092"/>
              <a:ext cx="1727423" cy="0"/>
            </a:xfrm>
            <a:prstGeom prst="straightConnector1">
              <a:avLst/>
            </a:prstGeom>
            <a:ln w="25400">
              <a:solidFill>
                <a:srgbClr val="3232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13"/>
            <p:cNvSpPr txBox="1">
              <a:spLocks noChangeArrowheads="1"/>
            </p:cNvSpPr>
            <p:nvPr/>
          </p:nvSpPr>
          <p:spPr bwMode="auto">
            <a:xfrm>
              <a:off x="2772569" y="4326622"/>
              <a:ext cx="1922321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 smtClean="0">
                  <a:solidFill>
                    <a:srgbClr val="3232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~100 periods behind </a:t>
              </a:r>
              <a:endParaRPr lang="en-US" altLang="en-US" sz="1600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819650" y="3418135"/>
              <a:ext cx="503238" cy="0"/>
            </a:xfrm>
            <a:prstGeom prst="straightConnector1">
              <a:avLst/>
            </a:prstGeom>
            <a:ln w="38100">
              <a:solidFill>
                <a:srgbClr val="EC4EB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6661150" y="3861048"/>
              <a:ext cx="503238" cy="0"/>
            </a:xfrm>
            <a:prstGeom prst="straightConnector1">
              <a:avLst/>
            </a:prstGeom>
            <a:ln w="38100">
              <a:solidFill>
                <a:srgbClr val="4862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4819650" y="4930303"/>
              <a:ext cx="503238" cy="0"/>
            </a:xfrm>
            <a:prstGeom prst="straightConnector1">
              <a:avLst/>
            </a:prstGeom>
            <a:ln w="38100">
              <a:solidFill>
                <a:srgbClr val="EC4EB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6661150" y="5373216"/>
              <a:ext cx="503238" cy="0"/>
            </a:xfrm>
            <a:prstGeom prst="straightConnector1">
              <a:avLst/>
            </a:prstGeom>
            <a:ln w="38100">
              <a:solidFill>
                <a:srgbClr val="4862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47564" y="1952836"/>
            <a:ext cx="3922080" cy="88761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9920" y="3501008"/>
            <a:ext cx="3922080" cy="88761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7564" y="5031963"/>
            <a:ext cx="3922080" cy="88761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9560" y="6469089"/>
            <a:ext cx="2133600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74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4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43" y="6484296"/>
            <a:ext cx="3960000" cy="360000"/>
          </a:xfrm>
        </p:spPr>
        <p:txBody>
          <a:bodyPr/>
          <a:lstStyle/>
          <a:p>
            <a:r>
              <a:rPr lang="en-GB" altLang="en-US" dirty="0" err="1" smtClean="0"/>
              <a:t>M.Martyanov</a:t>
            </a:r>
            <a:r>
              <a:rPr lang="en-GB" altLang="en-US" dirty="0" smtClean="0"/>
              <a:t>, AWAKE review, MPP Munich, 19-12-2017</a:t>
            </a:r>
            <a:endParaRPr lang="en-GB" altLang="en-US" dirty="0"/>
          </a:p>
        </p:txBody>
      </p:sp>
      <p:sp>
        <p:nvSpPr>
          <p:cNvPr id="21520" name="TextBox 10"/>
          <p:cNvSpPr txBox="1">
            <a:spLocks noChangeArrowheads="1"/>
          </p:cNvSpPr>
          <p:nvPr/>
        </p:nvSpPr>
        <p:spPr bwMode="auto">
          <a:xfrm>
            <a:off x="113586" y="773113"/>
            <a:ext cx="90247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Ionization front is co-propagating with a short laser pulse and </a:t>
            </a:r>
            <a:r>
              <a:rPr lang="en-US" altLang="en-US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creates Seeded </a:t>
            </a:r>
            <a:r>
              <a:rPr lang="en-US" alt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Self Modulation </a:t>
            </a:r>
            <a:r>
              <a:rPr lang="en-US" altLang="en-US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(SSM)</a:t>
            </a:r>
            <a:endParaRPr lang="en-US" altLang="en-US" sz="16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b="1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laser</a:t>
            </a:r>
            <a:r>
              <a:rPr lang="en-US" alt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~ 100 fs   &lt;&lt;   </a:t>
            </a:r>
            <a:r>
              <a:rPr lang="en-US" altLang="en-US" b="1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wake</a:t>
            </a:r>
            <a:r>
              <a:rPr lang="en-US" alt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~ 3 </a:t>
            </a:r>
            <a:r>
              <a:rPr lang="en-US" alt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ps</a:t>
            </a:r>
            <a:endParaRPr lang="en-GB" altLang="en-US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512" name="TextBox 40"/>
          <p:cNvSpPr txBox="1">
            <a:spLocks noChangeArrowheads="1"/>
          </p:cNvSpPr>
          <p:nvPr/>
        </p:nvSpPr>
        <p:spPr bwMode="auto">
          <a:xfrm>
            <a:off x="1506318" y="-17246"/>
            <a:ext cx="6377144" cy="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AWAKE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Box 44"/>
          <p:cNvSpPr txBox="1">
            <a:spLocks noChangeArrowheads="1"/>
          </p:cNvSpPr>
          <p:nvPr/>
        </p:nvSpPr>
        <p:spPr bwMode="auto">
          <a:xfrm rot="-5400000">
            <a:off x="6881813" y="3502025"/>
            <a:ext cx="4059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Picture taken from AWAKE CDR, CERN 2013</a:t>
            </a:r>
            <a:endParaRPr lang="en-GB" altLang="en-US" sz="1600" dirty="0">
              <a:solidFill>
                <a:srgbClr val="008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033" y="1525183"/>
            <a:ext cx="8449949" cy="4807355"/>
            <a:chOff x="227033" y="1525183"/>
            <a:chExt cx="8449949" cy="4807355"/>
          </a:xfrm>
        </p:grpSpPr>
        <p:pic>
          <p:nvPicPr>
            <p:cNvPr id="215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33" y="1525183"/>
              <a:ext cx="8449949" cy="4807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7"/>
            <p:cNvSpPr/>
            <p:nvPr/>
          </p:nvSpPr>
          <p:spPr bwMode="auto">
            <a:xfrm>
              <a:off x="3311525" y="3206750"/>
              <a:ext cx="2630488" cy="1127125"/>
            </a:xfrm>
            <a:custGeom>
              <a:avLst/>
              <a:gdLst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247900 w 4133850"/>
                <a:gd name="connsiteY4" fmla="*/ 733425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48264"/>
                <a:gd name="connsiteX1" fmla="*/ 1971675 w 4133850"/>
                <a:gd name="connsiteY1" fmla="*/ 9525 h 848264"/>
                <a:gd name="connsiteX2" fmla="*/ 2076450 w 4133850"/>
                <a:gd name="connsiteY2" fmla="*/ 152400 h 848264"/>
                <a:gd name="connsiteX3" fmla="*/ 2143125 w 4133850"/>
                <a:gd name="connsiteY3" fmla="*/ 466725 h 848264"/>
                <a:gd name="connsiteX4" fmla="*/ 2543175 w 4133850"/>
                <a:gd name="connsiteY4" fmla="*/ 819150 h 848264"/>
                <a:gd name="connsiteX5" fmla="*/ 4133850 w 4133850"/>
                <a:gd name="connsiteY5" fmla="*/ 828675 h 848264"/>
                <a:gd name="connsiteX6" fmla="*/ 4133850 w 4133850"/>
                <a:gd name="connsiteY6" fmla="*/ 828675 h 848264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3429000"/>
                <a:gd name="connsiteY0" fmla="*/ 9525 h 819150"/>
                <a:gd name="connsiteX1" fmla="*/ 1266825 w 3429000"/>
                <a:gd name="connsiteY1" fmla="*/ 0 h 819150"/>
                <a:gd name="connsiteX2" fmla="*/ 1571625 w 3429000"/>
                <a:gd name="connsiteY2" fmla="*/ 457200 h 819150"/>
                <a:gd name="connsiteX3" fmla="*/ 1838325 w 3429000"/>
                <a:gd name="connsiteY3" fmla="*/ 809625 h 819150"/>
                <a:gd name="connsiteX4" fmla="*/ 3429000 w 3429000"/>
                <a:gd name="connsiteY4" fmla="*/ 819150 h 819150"/>
                <a:gd name="connsiteX5" fmla="*/ 3429000 w 3429000"/>
                <a:gd name="connsiteY5" fmla="*/ 819150 h 819150"/>
                <a:gd name="connsiteX0" fmla="*/ 0 w 3438525"/>
                <a:gd name="connsiteY0" fmla="*/ 0 h 819150"/>
                <a:gd name="connsiteX1" fmla="*/ 1276350 w 3438525"/>
                <a:gd name="connsiteY1" fmla="*/ 0 h 819150"/>
                <a:gd name="connsiteX2" fmla="*/ 1581150 w 3438525"/>
                <a:gd name="connsiteY2" fmla="*/ 457200 h 819150"/>
                <a:gd name="connsiteX3" fmla="*/ 1847850 w 3438525"/>
                <a:gd name="connsiteY3" fmla="*/ 809625 h 819150"/>
                <a:gd name="connsiteX4" fmla="*/ 3438525 w 3438525"/>
                <a:gd name="connsiteY4" fmla="*/ 819150 h 819150"/>
                <a:gd name="connsiteX5" fmla="*/ 3438525 w 3438525"/>
                <a:gd name="connsiteY5" fmla="*/ 819150 h 819150"/>
                <a:gd name="connsiteX0" fmla="*/ 0 w 3553911"/>
                <a:gd name="connsiteY0" fmla="*/ 0 h 838697"/>
                <a:gd name="connsiteX1" fmla="*/ 1276350 w 3553911"/>
                <a:gd name="connsiteY1" fmla="*/ 0 h 838697"/>
                <a:gd name="connsiteX2" fmla="*/ 1581150 w 3553911"/>
                <a:gd name="connsiteY2" fmla="*/ 457200 h 838697"/>
                <a:gd name="connsiteX3" fmla="*/ 1847850 w 3553911"/>
                <a:gd name="connsiteY3" fmla="*/ 809625 h 838697"/>
                <a:gd name="connsiteX4" fmla="*/ 3438525 w 3553911"/>
                <a:gd name="connsiteY4" fmla="*/ 819150 h 838697"/>
                <a:gd name="connsiteX5" fmla="*/ 3429000 w 3553911"/>
                <a:gd name="connsiteY5" fmla="*/ 523875 h 838697"/>
                <a:gd name="connsiteX0" fmla="*/ 0 w 3429000"/>
                <a:gd name="connsiteY0" fmla="*/ 0 h 810002"/>
                <a:gd name="connsiteX1" fmla="*/ 1276350 w 3429000"/>
                <a:gd name="connsiteY1" fmla="*/ 0 h 810002"/>
                <a:gd name="connsiteX2" fmla="*/ 1581150 w 3429000"/>
                <a:gd name="connsiteY2" fmla="*/ 457200 h 810002"/>
                <a:gd name="connsiteX3" fmla="*/ 1847850 w 3429000"/>
                <a:gd name="connsiteY3" fmla="*/ 809625 h 810002"/>
                <a:gd name="connsiteX4" fmla="*/ 3429000 w 3429000"/>
                <a:gd name="connsiteY4" fmla="*/ 523875 h 810002"/>
                <a:gd name="connsiteX0" fmla="*/ 0 w 3429000"/>
                <a:gd name="connsiteY0" fmla="*/ 0 h 809625"/>
                <a:gd name="connsiteX1" fmla="*/ 1276350 w 3429000"/>
                <a:gd name="connsiteY1" fmla="*/ 0 h 809625"/>
                <a:gd name="connsiteX2" fmla="*/ 1581150 w 3429000"/>
                <a:gd name="connsiteY2" fmla="*/ 457200 h 809625"/>
                <a:gd name="connsiteX3" fmla="*/ 1847850 w 3429000"/>
                <a:gd name="connsiteY3" fmla="*/ 809625 h 809625"/>
                <a:gd name="connsiteX4" fmla="*/ 3429000 w 3429000"/>
                <a:gd name="connsiteY4" fmla="*/ 523875 h 809625"/>
                <a:gd name="connsiteX0" fmla="*/ 0 w 3190875"/>
                <a:gd name="connsiteY0" fmla="*/ 0 h 819150"/>
                <a:gd name="connsiteX1" fmla="*/ 1276350 w 3190875"/>
                <a:gd name="connsiteY1" fmla="*/ 0 h 819150"/>
                <a:gd name="connsiteX2" fmla="*/ 1581150 w 3190875"/>
                <a:gd name="connsiteY2" fmla="*/ 457200 h 819150"/>
                <a:gd name="connsiteX3" fmla="*/ 1847850 w 3190875"/>
                <a:gd name="connsiteY3" fmla="*/ 809625 h 819150"/>
                <a:gd name="connsiteX4" fmla="*/ 3190875 w 3190875"/>
                <a:gd name="connsiteY4" fmla="*/ 819150 h 819150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0100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0400" h="809625">
                  <a:moveTo>
                    <a:pt x="0" y="0"/>
                  </a:moveTo>
                  <a:lnTo>
                    <a:pt x="1276350" y="0"/>
                  </a:lnTo>
                  <a:cubicBezTo>
                    <a:pt x="1541462" y="1587"/>
                    <a:pt x="1524000" y="217488"/>
                    <a:pt x="1581150" y="457200"/>
                  </a:cubicBezTo>
                  <a:cubicBezTo>
                    <a:pt x="1638300" y="696912"/>
                    <a:pt x="1592263" y="803275"/>
                    <a:pt x="1847850" y="809625"/>
                  </a:cubicBezTo>
                  <a:lnTo>
                    <a:pt x="3200400" y="809625"/>
                  </a:ln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311525" y="1627188"/>
              <a:ext cx="2630488" cy="1158875"/>
            </a:xfrm>
            <a:custGeom>
              <a:avLst/>
              <a:gdLst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247900 w 4133850"/>
                <a:gd name="connsiteY4" fmla="*/ 733425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48264"/>
                <a:gd name="connsiteX1" fmla="*/ 1971675 w 4133850"/>
                <a:gd name="connsiteY1" fmla="*/ 9525 h 848264"/>
                <a:gd name="connsiteX2" fmla="*/ 2076450 w 4133850"/>
                <a:gd name="connsiteY2" fmla="*/ 152400 h 848264"/>
                <a:gd name="connsiteX3" fmla="*/ 2143125 w 4133850"/>
                <a:gd name="connsiteY3" fmla="*/ 466725 h 848264"/>
                <a:gd name="connsiteX4" fmla="*/ 2543175 w 4133850"/>
                <a:gd name="connsiteY4" fmla="*/ 819150 h 848264"/>
                <a:gd name="connsiteX5" fmla="*/ 4133850 w 4133850"/>
                <a:gd name="connsiteY5" fmla="*/ 828675 h 848264"/>
                <a:gd name="connsiteX6" fmla="*/ 4133850 w 4133850"/>
                <a:gd name="connsiteY6" fmla="*/ 828675 h 848264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3429000"/>
                <a:gd name="connsiteY0" fmla="*/ 9525 h 819150"/>
                <a:gd name="connsiteX1" fmla="*/ 1266825 w 3429000"/>
                <a:gd name="connsiteY1" fmla="*/ 0 h 819150"/>
                <a:gd name="connsiteX2" fmla="*/ 1571625 w 3429000"/>
                <a:gd name="connsiteY2" fmla="*/ 457200 h 819150"/>
                <a:gd name="connsiteX3" fmla="*/ 1838325 w 3429000"/>
                <a:gd name="connsiteY3" fmla="*/ 809625 h 819150"/>
                <a:gd name="connsiteX4" fmla="*/ 3429000 w 3429000"/>
                <a:gd name="connsiteY4" fmla="*/ 819150 h 819150"/>
                <a:gd name="connsiteX5" fmla="*/ 3429000 w 3429000"/>
                <a:gd name="connsiteY5" fmla="*/ 819150 h 819150"/>
                <a:gd name="connsiteX0" fmla="*/ 0 w 3438525"/>
                <a:gd name="connsiteY0" fmla="*/ 0 h 819150"/>
                <a:gd name="connsiteX1" fmla="*/ 1276350 w 3438525"/>
                <a:gd name="connsiteY1" fmla="*/ 0 h 819150"/>
                <a:gd name="connsiteX2" fmla="*/ 1581150 w 3438525"/>
                <a:gd name="connsiteY2" fmla="*/ 457200 h 819150"/>
                <a:gd name="connsiteX3" fmla="*/ 1847850 w 3438525"/>
                <a:gd name="connsiteY3" fmla="*/ 809625 h 819150"/>
                <a:gd name="connsiteX4" fmla="*/ 3438525 w 3438525"/>
                <a:gd name="connsiteY4" fmla="*/ 819150 h 819150"/>
                <a:gd name="connsiteX5" fmla="*/ 3438525 w 3438525"/>
                <a:gd name="connsiteY5" fmla="*/ 819150 h 819150"/>
                <a:gd name="connsiteX0" fmla="*/ 0 w 3553911"/>
                <a:gd name="connsiteY0" fmla="*/ 0 h 838697"/>
                <a:gd name="connsiteX1" fmla="*/ 1276350 w 3553911"/>
                <a:gd name="connsiteY1" fmla="*/ 0 h 838697"/>
                <a:gd name="connsiteX2" fmla="*/ 1581150 w 3553911"/>
                <a:gd name="connsiteY2" fmla="*/ 457200 h 838697"/>
                <a:gd name="connsiteX3" fmla="*/ 1847850 w 3553911"/>
                <a:gd name="connsiteY3" fmla="*/ 809625 h 838697"/>
                <a:gd name="connsiteX4" fmla="*/ 3438525 w 3553911"/>
                <a:gd name="connsiteY4" fmla="*/ 819150 h 838697"/>
                <a:gd name="connsiteX5" fmla="*/ 3429000 w 3553911"/>
                <a:gd name="connsiteY5" fmla="*/ 523875 h 838697"/>
                <a:gd name="connsiteX0" fmla="*/ 0 w 3429000"/>
                <a:gd name="connsiteY0" fmla="*/ 0 h 810002"/>
                <a:gd name="connsiteX1" fmla="*/ 1276350 w 3429000"/>
                <a:gd name="connsiteY1" fmla="*/ 0 h 810002"/>
                <a:gd name="connsiteX2" fmla="*/ 1581150 w 3429000"/>
                <a:gd name="connsiteY2" fmla="*/ 457200 h 810002"/>
                <a:gd name="connsiteX3" fmla="*/ 1847850 w 3429000"/>
                <a:gd name="connsiteY3" fmla="*/ 809625 h 810002"/>
                <a:gd name="connsiteX4" fmla="*/ 3429000 w 3429000"/>
                <a:gd name="connsiteY4" fmla="*/ 523875 h 810002"/>
                <a:gd name="connsiteX0" fmla="*/ 0 w 3429000"/>
                <a:gd name="connsiteY0" fmla="*/ 0 h 809625"/>
                <a:gd name="connsiteX1" fmla="*/ 1276350 w 3429000"/>
                <a:gd name="connsiteY1" fmla="*/ 0 h 809625"/>
                <a:gd name="connsiteX2" fmla="*/ 1581150 w 3429000"/>
                <a:gd name="connsiteY2" fmla="*/ 457200 h 809625"/>
                <a:gd name="connsiteX3" fmla="*/ 1847850 w 3429000"/>
                <a:gd name="connsiteY3" fmla="*/ 809625 h 809625"/>
                <a:gd name="connsiteX4" fmla="*/ 3429000 w 3429000"/>
                <a:gd name="connsiteY4" fmla="*/ 523875 h 809625"/>
                <a:gd name="connsiteX0" fmla="*/ 0 w 3190875"/>
                <a:gd name="connsiteY0" fmla="*/ 0 h 819150"/>
                <a:gd name="connsiteX1" fmla="*/ 1276350 w 3190875"/>
                <a:gd name="connsiteY1" fmla="*/ 0 h 819150"/>
                <a:gd name="connsiteX2" fmla="*/ 1581150 w 3190875"/>
                <a:gd name="connsiteY2" fmla="*/ 457200 h 819150"/>
                <a:gd name="connsiteX3" fmla="*/ 1847850 w 3190875"/>
                <a:gd name="connsiteY3" fmla="*/ 809625 h 819150"/>
                <a:gd name="connsiteX4" fmla="*/ 3190875 w 3190875"/>
                <a:gd name="connsiteY4" fmla="*/ 819150 h 819150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0100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0400" h="809625">
                  <a:moveTo>
                    <a:pt x="0" y="0"/>
                  </a:moveTo>
                  <a:lnTo>
                    <a:pt x="1276350" y="0"/>
                  </a:lnTo>
                  <a:cubicBezTo>
                    <a:pt x="1541462" y="1587"/>
                    <a:pt x="1524000" y="217488"/>
                    <a:pt x="1581150" y="457200"/>
                  </a:cubicBezTo>
                  <a:cubicBezTo>
                    <a:pt x="1638300" y="696912"/>
                    <a:pt x="1592263" y="803275"/>
                    <a:pt x="1847850" y="809625"/>
                  </a:cubicBezTo>
                  <a:lnTo>
                    <a:pt x="3200400" y="809625"/>
                  </a:ln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311525" y="4699000"/>
              <a:ext cx="2628900" cy="1201738"/>
            </a:xfrm>
            <a:custGeom>
              <a:avLst/>
              <a:gdLst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38200"/>
                <a:gd name="connsiteX1" fmla="*/ 1971675 w 4133850"/>
                <a:gd name="connsiteY1" fmla="*/ 9525 h 838200"/>
                <a:gd name="connsiteX2" fmla="*/ 2076450 w 4133850"/>
                <a:gd name="connsiteY2" fmla="*/ 152400 h 838200"/>
                <a:gd name="connsiteX3" fmla="*/ 2143125 w 4133850"/>
                <a:gd name="connsiteY3" fmla="*/ 466725 h 838200"/>
                <a:gd name="connsiteX4" fmla="*/ 2247900 w 4133850"/>
                <a:gd name="connsiteY4" fmla="*/ 733425 h 838200"/>
                <a:gd name="connsiteX5" fmla="*/ 2428875 w 4133850"/>
                <a:gd name="connsiteY5" fmla="*/ 838200 h 838200"/>
                <a:gd name="connsiteX6" fmla="*/ 4133850 w 4133850"/>
                <a:gd name="connsiteY6" fmla="*/ 828675 h 838200"/>
                <a:gd name="connsiteX7" fmla="*/ 4133850 w 4133850"/>
                <a:gd name="connsiteY7" fmla="*/ 828675 h 838200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247900 w 4133850"/>
                <a:gd name="connsiteY4" fmla="*/ 733425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48264"/>
                <a:gd name="connsiteX1" fmla="*/ 1971675 w 4133850"/>
                <a:gd name="connsiteY1" fmla="*/ 9525 h 848264"/>
                <a:gd name="connsiteX2" fmla="*/ 2076450 w 4133850"/>
                <a:gd name="connsiteY2" fmla="*/ 152400 h 848264"/>
                <a:gd name="connsiteX3" fmla="*/ 2143125 w 4133850"/>
                <a:gd name="connsiteY3" fmla="*/ 466725 h 848264"/>
                <a:gd name="connsiteX4" fmla="*/ 2543175 w 4133850"/>
                <a:gd name="connsiteY4" fmla="*/ 819150 h 848264"/>
                <a:gd name="connsiteX5" fmla="*/ 4133850 w 4133850"/>
                <a:gd name="connsiteY5" fmla="*/ 828675 h 848264"/>
                <a:gd name="connsiteX6" fmla="*/ 4133850 w 4133850"/>
                <a:gd name="connsiteY6" fmla="*/ 828675 h 848264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076450 w 4133850"/>
                <a:gd name="connsiteY2" fmla="*/ 152400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143125 w 4133850"/>
                <a:gd name="connsiteY3" fmla="*/ 4667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162175 w 4133850"/>
                <a:gd name="connsiteY2" fmla="*/ 25717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266950 w 4133850"/>
                <a:gd name="connsiteY3" fmla="*/ 504825 h 828675"/>
                <a:gd name="connsiteX4" fmla="*/ 2543175 w 4133850"/>
                <a:gd name="connsiteY4" fmla="*/ 819150 h 828675"/>
                <a:gd name="connsiteX5" fmla="*/ 4133850 w 4133850"/>
                <a:gd name="connsiteY5" fmla="*/ 828675 h 828675"/>
                <a:gd name="connsiteX6" fmla="*/ 4133850 w 4133850"/>
                <a:gd name="connsiteY6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57425 w 4133850"/>
                <a:gd name="connsiteY2" fmla="*/ 2762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66950 w 4133850"/>
                <a:gd name="connsiteY2" fmla="*/ 3905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4133850"/>
                <a:gd name="connsiteY0" fmla="*/ 0 h 828675"/>
                <a:gd name="connsiteX1" fmla="*/ 1971675 w 4133850"/>
                <a:gd name="connsiteY1" fmla="*/ 9525 h 828675"/>
                <a:gd name="connsiteX2" fmla="*/ 2276475 w 4133850"/>
                <a:gd name="connsiteY2" fmla="*/ 466725 h 828675"/>
                <a:gd name="connsiteX3" fmla="*/ 2543175 w 4133850"/>
                <a:gd name="connsiteY3" fmla="*/ 819150 h 828675"/>
                <a:gd name="connsiteX4" fmla="*/ 4133850 w 4133850"/>
                <a:gd name="connsiteY4" fmla="*/ 828675 h 828675"/>
                <a:gd name="connsiteX5" fmla="*/ 4133850 w 4133850"/>
                <a:gd name="connsiteY5" fmla="*/ 828675 h 828675"/>
                <a:gd name="connsiteX0" fmla="*/ 0 w 3429000"/>
                <a:gd name="connsiteY0" fmla="*/ 9525 h 819150"/>
                <a:gd name="connsiteX1" fmla="*/ 1266825 w 3429000"/>
                <a:gd name="connsiteY1" fmla="*/ 0 h 819150"/>
                <a:gd name="connsiteX2" fmla="*/ 1571625 w 3429000"/>
                <a:gd name="connsiteY2" fmla="*/ 457200 h 819150"/>
                <a:gd name="connsiteX3" fmla="*/ 1838325 w 3429000"/>
                <a:gd name="connsiteY3" fmla="*/ 809625 h 819150"/>
                <a:gd name="connsiteX4" fmla="*/ 3429000 w 3429000"/>
                <a:gd name="connsiteY4" fmla="*/ 819150 h 819150"/>
                <a:gd name="connsiteX5" fmla="*/ 3429000 w 3429000"/>
                <a:gd name="connsiteY5" fmla="*/ 819150 h 819150"/>
                <a:gd name="connsiteX0" fmla="*/ 0 w 3438525"/>
                <a:gd name="connsiteY0" fmla="*/ 0 h 819150"/>
                <a:gd name="connsiteX1" fmla="*/ 1276350 w 3438525"/>
                <a:gd name="connsiteY1" fmla="*/ 0 h 819150"/>
                <a:gd name="connsiteX2" fmla="*/ 1581150 w 3438525"/>
                <a:gd name="connsiteY2" fmla="*/ 457200 h 819150"/>
                <a:gd name="connsiteX3" fmla="*/ 1847850 w 3438525"/>
                <a:gd name="connsiteY3" fmla="*/ 809625 h 819150"/>
                <a:gd name="connsiteX4" fmla="*/ 3438525 w 3438525"/>
                <a:gd name="connsiteY4" fmla="*/ 819150 h 819150"/>
                <a:gd name="connsiteX5" fmla="*/ 3438525 w 3438525"/>
                <a:gd name="connsiteY5" fmla="*/ 819150 h 819150"/>
                <a:gd name="connsiteX0" fmla="*/ 0 w 3553911"/>
                <a:gd name="connsiteY0" fmla="*/ 0 h 838697"/>
                <a:gd name="connsiteX1" fmla="*/ 1276350 w 3553911"/>
                <a:gd name="connsiteY1" fmla="*/ 0 h 838697"/>
                <a:gd name="connsiteX2" fmla="*/ 1581150 w 3553911"/>
                <a:gd name="connsiteY2" fmla="*/ 457200 h 838697"/>
                <a:gd name="connsiteX3" fmla="*/ 1847850 w 3553911"/>
                <a:gd name="connsiteY3" fmla="*/ 809625 h 838697"/>
                <a:gd name="connsiteX4" fmla="*/ 3438525 w 3553911"/>
                <a:gd name="connsiteY4" fmla="*/ 819150 h 838697"/>
                <a:gd name="connsiteX5" fmla="*/ 3429000 w 3553911"/>
                <a:gd name="connsiteY5" fmla="*/ 523875 h 838697"/>
                <a:gd name="connsiteX0" fmla="*/ 0 w 3429000"/>
                <a:gd name="connsiteY0" fmla="*/ 0 h 810002"/>
                <a:gd name="connsiteX1" fmla="*/ 1276350 w 3429000"/>
                <a:gd name="connsiteY1" fmla="*/ 0 h 810002"/>
                <a:gd name="connsiteX2" fmla="*/ 1581150 w 3429000"/>
                <a:gd name="connsiteY2" fmla="*/ 457200 h 810002"/>
                <a:gd name="connsiteX3" fmla="*/ 1847850 w 3429000"/>
                <a:gd name="connsiteY3" fmla="*/ 809625 h 810002"/>
                <a:gd name="connsiteX4" fmla="*/ 3429000 w 3429000"/>
                <a:gd name="connsiteY4" fmla="*/ 523875 h 810002"/>
                <a:gd name="connsiteX0" fmla="*/ 0 w 3429000"/>
                <a:gd name="connsiteY0" fmla="*/ 0 h 809625"/>
                <a:gd name="connsiteX1" fmla="*/ 1276350 w 3429000"/>
                <a:gd name="connsiteY1" fmla="*/ 0 h 809625"/>
                <a:gd name="connsiteX2" fmla="*/ 1581150 w 3429000"/>
                <a:gd name="connsiteY2" fmla="*/ 457200 h 809625"/>
                <a:gd name="connsiteX3" fmla="*/ 1847850 w 3429000"/>
                <a:gd name="connsiteY3" fmla="*/ 809625 h 809625"/>
                <a:gd name="connsiteX4" fmla="*/ 3429000 w 3429000"/>
                <a:gd name="connsiteY4" fmla="*/ 523875 h 809625"/>
                <a:gd name="connsiteX0" fmla="*/ 0 w 3190875"/>
                <a:gd name="connsiteY0" fmla="*/ 0 h 819150"/>
                <a:gd name="connsiteX1" fmla="*/ 1276350 w 3190875"/>
                <a:gd name="connsiteY1" fmla="*/ 0 h 819150"/>
                <a:gd name="connsiteX2" fmla="*/ 1581150 w 3190875"/>
                <a:gd name="connsiteY2" fmla="*/ 457200 h 819150"/>
                <a:gd name="connsiteX3" fmla="*/ 1847850 w 3190875"/>
                <a:gd name="connsiteY3" fmla="*/ 809625 h 819150"/>
                <a:gd name="connsiteX4" fmla="*/ 3190875 w 3190875"/>
                <a:gd name="connsiteY4" fmla="*/ 819150 h 819150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0100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  <a:gd name="connsiteX0" fmla="*/ 0 w 3200400"/>
                <a:gd name="connsiteY0" fmla="*/ 0 h 809625"/>
                <a:gd name="connsiteX1" fmla="*/ 1276350 w 3200400"/>
                <a:gd name="connsiteY1" fmla="*/ 0 h 809625"/>
                <a:gd name="connsiteX2" fmla="*/ 1581150 w 3200400"/>
                <a:gd name="connsiteY2" fmla="*/ 457200 h 809625"/>
                <a:gd name="connsiteX3" fmla="*/ 1847850 w 3200400"/>
                <a:gd name="connsiteY3" fmla="*/ 809625 h 809625"/>
                <a:gd name="connsiteX4" fmla="*/ 3200400 w 3200400"/>
                <a:gd name="connsiteY4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0400" h="809625">
                  <a:moveTo>
                    <a:pt x="0" y="0"/>
                  </a:moveTo>
                  <a:lnTo>
                    <a:pt x="1276350" y="0"/>
                  </a:lnTo>
                  <a:cubicBezTo>
                    <a:pt x="1541462" y="1587"/>
                    <a:pt x="1524000" y="217488"/>
                    <a:pt x="1581150" y="457200"/>
                  </a:cubicBezTo>
                  <a:cubicBezTo>
                    <a:pt x="1638300" y="696912"/>
                    <a:pt x="1592263" y="803275"/>
                    <a:pt x="1847850" y="809625"/>
                  </a:cubicBezTo>
                  <a:lnTo>
                    <a:pt x="3200400" y="809625"/>
                  </a:ln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521" name="TextBox 11"/>
            <p:cNvSpPr txBox="1">
              <a:spLocks noChangeArrowheads="1"/>
            </p:cNvSpPr>
            <p:nvPr/>
          </p:nvSpPr>
          <p:spPr bwMode="auto">
            <a:xfrm>
              <a:off x="1859814" y="1645087"/>
              <a:ext cx="16898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39260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100% </a:t>
              </a:r>
              <a:r>
                <a:rPr lang="en-US" altLang="en-US" sz="1600" b="1" dirty="0" err="1">
                  <a:solidFill>
                    <a:srgbClr val="39260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Rb</a:t>
              </a:r>
              <a:r>
                <a:rPr lang="en-US" altLang="en-US" sz="1600" b="1" dirty="0">
                  <a:solidFill>
                    <a:srgbClr val="39260E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plasma</a:t>
              </a:r>
              <a:endParaRPr lang="en-GB" altLang="en-US" sz="1600" b="1" dirty="0">
                <a:solidFill>
                  <a:srgbClr val="39260E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1522" name="TextBox 12"/>
            <p:cNvSpPr txBox="1">
              <a:spLocks noChangeArrowheads="1"/>
            </p:cNvSpPr>
            <p:nvPr/>
          </p:nvSpPr>
          <p:spPr bwMode="auto">
            <a:xfrm>
              <a:off x="6136340" y="1602193"/>
              <a:ext cx="15744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latin typeface="Times" panose="02020603050405020304" pitchFamily="18" charset="0"/>
                  <a:cs typeface="Times" panose="02020603050405020304" pitchFamily="18" charset="0"/>
                </a:rPr>
                <a:t>100% </a:t>
              </a:r>
              <a:r>
                <a:rPr lang="en-US" altLang="en-US" sz="16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Rb</a:t>
              </a:r>
              <a:r>
                <a:rPr lang="en-US" altLang="en-US" sz="1600" b="1" dirty="0">
                  <a:latin typeface="Times" panose="02020603050405020304" pitchFamily="18" charset="0"/>
                  <a:cs typeface="Times" panose="02020603050405020304" pitchFamily="18" charset="0"/>
                </a:rPr>
                <a:t> vapor</a:t>
              </a:r>
              <a:endParaRPr lang="en-GB" altLang="en-US" sz="1600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1523" name="TextBox 13"/>
            <p:cNvSpPr txBox="1">
              <a:spLocks noChangeArrowheads="1"/>
            </p:cNvSpPr>
            <p:nvPr/>
          </p:nvSpPr>
          <p:spPr bwMode="auto">
            <a:xfrm>
              <a:off x="1331466" y="3117392"/>
              <a:ext cx="204735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witness e</a:t>
              </a:r>
              <a:r>
                <a:rPr lang="en-US" altLang="en-US" sz="1600" baseline="300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are injected </a:t>
              </a:r>
            </a:p>
          </p:txBody>
        </p:sp>
        <p:sp>
          <p:nvSpPr>
            <p:cNvPr id="21524" name="TextBox 14"/>
            <p:cNvSpPr txBox="1">
              <a:spLocks noChangeArrowheads="1"/>
            </p:cNvSpPr>
            <p:nvPr/>
          </p:nvSpPr>
          <p:spPr bwMode="auto">
            <a:xfrm>
              <a:off x="968861" y="4961315"/>
              <a:ext cx="33361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witness 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</a:t>
              </a:r>
              <a:r>
                <a:rPr lang="en-US" altLang="en-US" sz="1600" baseline="300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 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are accelerated </a:t>
              </a:r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and </a:t>
              </a:r>
              <a:r>
                <a:rPr lang="en-US" altLang="en-US" sz="16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focused</a:t>
              </a:r>
              <a:endParaRPr lang="en-GB" altLang="en-US" sz="1600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55875" y="3559175"/>
              <a:ext cx="433388" cy="8651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55875" y="5600700"/>
              <a:ext cx="433388" cy="471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" name="Straight Arrow Connector 18"/>
            <p:cNvCxnSpPr>
              <a:stCxn id="21523" idx="2"/>
              <a:endCxn id="16" idx="1"/>
            </p:cNvCxnSpPr>
            <p:nvPr/>
          </p:nvCxnSpPr>
          <p:spPr bwMode="auto">
            <a:xfrm>
              <a:off x="2355144" y="3455946"/>
              <a:ext cx="264199" cy="22993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524" idx="2"/>
              <a:endCxn id="17" idx="0"/>
            </p:cNvCxnSpPr>
            <p:nvPr/>
          </p:nvCxnSpPr>
          <p:spPr bwMode="auto">
            <a:xfrm>
              <a:off x="2636946" y="5299869"/>
              <a:ext cx="135623" cy="30083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9" name="TextBox 26"/>
            <p:cNvSpPr txBox="1">
              <a:spLocks noChangeArrowheads="1"/>
            </p:cNvSpPr>
            <p:nvPr/>
          </p:nvSpPr>
          <p:spPr bwMode="auto">
            <a:xfrm>
              <a:off x="2556130" y="2032195"/>
              <a:ext cx="1471952" cy="33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Ionization front</a:t>
              </a:r>
              <a:endParaRPr lang="en-GB" altLang="en-US" sz="1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21529" idx="3"/>
              <a:endCxn id="9" idx="2"/>
            </p:cNvCxnSpPr>
            <p:nvPr/>
          </p:nvCxnSpPr>
          <p:spPr bwMode="auto">
            <a:xfrm>
              <a:off x="4027488" y="2201863"/>
              <a:ext cx="584200" cy="793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4819650" y="1965325"/>
              <a:ext cx="503238" cy="0"/>
            </a:xfrm>
            <a:prstGeom prst="straightConnector1">
              <a:avLst/>
            </a:prstGeom>
            <a:ln w="38100">
              <a:solidFill>
                <a:srgbClr val="EC4EB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6661150" y="2408238"/>
              <a:ext cx="503238" cy="0"/>
            </a:xfrm>
            <a:prstGeom prst="straightConnector1">
              <a:avLst/>
            </a:prstGeom>
            <a:ln w="38100">
              <a:solidFill>
                <a:srgbClr val="4862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871788" y="3548063"/>
              <a:ext cx="5048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842221" y="4257092"/>
              <a:ext cx="1727423" cy="0"/>
            </a:xfrm>
            <a:prstGeom prst="straightConnector1">
              <a:avLst/>
            </a:prstGeom>
            <a:ln w="25400">
              <a:solidFill>
                <a:srgbClr val="3232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13"/>
            <p:cNvSpPr txBox="1">
              <a:spLocks noChangeArrowheads="1"/>
            </p:cNvSpPr>
            <p:nvPr/>
          </p:nvSpPr>
          <p:spPr bwMode="auto">
            <a:xfrm>
              <a:off x="2772569" y="4326622"/>
              <a:ext cx="1922321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 smtClean="0">
                  <a:solidFill>
                    <a:srgbClr val="3232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~100 periods behind </a:t>
              </a:r>
              <a:endParaRPr lang="en-US" altLang="en-US" sz="1600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819650" y="3418135"/>
              <a:ext cx="503238" cy="0"/>
            </a:xfrm>
            <a:prstGeom prst="straightConnector1">
              <a:avLst/>
            </a:prstGeom>
            <a:ln w="38100">
              <a:solidFill>
                <a:srgbClr val="EC4EB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6661150" y="3861048"/>
              <a:ext cx="503238" cy="0"/>
            </a:xfrm>
            <a:prstGeom prst="straightConnector1">
              <a:avLst/>
            </a:prstGeom>
            <a:ln w="38100">
              <a:solidFill>
                <a:srgbClr val="4862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4819650" y="4930303"/>
              <a:ext cx="503238" cy="0"/>
            </a:xfrm>
            <a:prstGeom prst="straightConnector1">
              <a:avLst/>
            </a:prstGeom>
            <a:ln w="38100">
              <a:solidFill>
                <a:srgbClr val="EC4EB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6661150" y="5373216"/>
              <a:ext cx="503238" cy="0"/>
            </a:xfrm>
            <a:prstGeom prst="straightConnector1">
              <a:avLst/>
            </a:prstGeom>
            <a:ln w="38100">
              <a:solidFill>
                <a:srgbClr val="4862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47564" y="1952836"/>
            <a:ext cx="3922080" cy="88761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9920" y="3501008"/>
            <a:ext cx="3922080" cy="88761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7564" y="5031963"/>
            <a:ext cx="3922080" cy="88761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9560" y="6469089"/>
            <a:ext cx="2133600" cy="365125"/>
          </a:xfrm>
        </p:spPr>
        <p:txBody>
          <a:bodyPr/>
          <a:lstStyle/>
          <a:p>
            <a:pPr>
              <a:defRPr/>
            </a:pPr>
            <a:fld id="{B3C0416A-E1B5-488A-A78A-2798362C5A0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50527" y="1304764"/>
            <a:ext cx="5399161" cy="3543444"/>
            <a:chOff x="3650527" y="1577744"/>
            <a:chExt cx="5399161" cy="3543444"/>
          </a:xfrm>
        </p:grpSpPr>
        <p:grpSp>
          <p:nvGrpSpPr>
            <p:cNvPr id="6" name="Group 5"/>
            <p:cNvGrpSpPr/>
            <p:nvPr/>
          </p:nvGrpSpPr>
          <p:grpSpPr>
            <a:xfrm>
              <a:off x="3650527" y="1641474"/>
              <a:ext cx="5399161" cy="3479714"/>
              <a:chOff x="2989263" y="2140476"/>
              <a:chExt cx="5399161" cy="3479714"/>
            </a:xfrm>
          </p:grpSpPr>
          <p:sp>
            <p:nvSpPr>
              <p:cNvPr id="4" name="Rounded Rectangular Callout 3"/>
              <p:cNvSpPr/>
              <p:nvPr/>
            </p:nvSpPr>
            <p:spPr>
              <a:xfrm>
                <a:off x="2989263" y="2140476"/>
                <a:ext cx="5399161" cy="3479714"/>
              </a:xfrm>
              <a:prstGeom prst="wedgeRoundRectCallout">
                <a:avLst>
                  <a:gd name="adj1" fmla="val -32272"/>
                  <a:gd name="adj2" fmla="val 70912"/>
                  <a:gd name="adj3" fmla="val 16667"/>
                </a:avLst>
              </a:prstGeom>
              <a:solidFill>
                <a:srgbClr val="3232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Zoom</a:t>
                </a:r>
                <a:endParaRPr lang="en-US" dirty="0"/>
              </a:p>
            </p:txBody>
          </p:sp>
          <p:pic>
            <p:nvPicPr>
              <p:cNvPr id="44" name="Picture 1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40" t="50503" r="3389" b="15731"/>
              <a:stretch/>
            </p:blipFill>
            <p:spPr bwMode="auto">
              <a:xfrm>
                <a:off x="3191952" y="2523187"/>
                <a:ext cx="4989083" cy="2828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0294" y="1577744"/>
              <a:ext cx="128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Zoom in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8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0" y="-1776"/>
            <a:ext cx="9148158" cy="721776"/>
            <a:chOff x="0" y="-1776"/>
            <a:chExt cx="9148158" cy="721776"/>
          </a:xfrm>
        </p:grpSpPr>
        <p:pic>
          <p:nvPicPr>
            <p:cNvPr id="7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769" y="0"/>
              <a:ext cx="72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000" y="0"/>
              <a:ext cx="140815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ectangle 74"/>
            <p:cNvSpPr/>
            <p:nvPr/>
          </p:nvSpPr>
          <p:spPr bwMode="auto">
            <a:xfrm>
              <a:off x="1767929" y="-1776"/>
              <a:ext cx="5956863" cy="7191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776"/>
              <a:ext cx="1040419" cy="720000"/>
            </a:xfrm>
            <a:prstGeom prst="rect">
              <a:avLst/>
            </a:prstGeom>
          </p:spPr>
        </p:pic>
      </p:grpSp>
      <p:sp>
        <p:nvSpPr>
          <p:cNvPr id="81" name="Content Placeholder 2"/>
          <p:cNvSpPr txBox="1">
            <a:spLocks/>
          </p:cNvSpPr>
          <p:nvPr/>
        </p:nvSpPr>
        <p:spPr>
          <a:xfrm>
            <a:off x="107504" y="745074"/>
            <a:ext cx="8977051" cy="25039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Phase </a:t>
            </a:r>
            <a:r>
              <a:rPr lang="en-US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1:</a:t>
            </a:r>
            <a:r>
              <a:rPr lang="en-US" sz="16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16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Understand </a:t>
            </a:r>
            <a:r>
              <a:rPr lang="en-US" sz="1600" b="1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physics of </a:t>
            </a:r>
            <a:r>
              <a:rPr lang="en-US" sz="16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seeded self-modulation </a:t>
            </a:r>
            <a:r>
              <a:rPr lang="en-US" sz="16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processes </a:t>
            </a:r>
            <a:r>
              <a:rPr lang="en-US" sz="1600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</a:t>
            </a:r>
            <a:r>
              <a:rPr lang="en-US" sz="16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plasma        </a:t>
            </a:r>
            <a:r>
              <a:rPr lang="en-US" sz="16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 started </a:t>
            </a:r>
            <a:r>
              <a:rPr lang="en-US" sz="1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Q4 2016</a:t>
            </a:r>
            <a:endParaRPr lang="en-US" sz="16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Phase 2:</a:t>
            </a:r>
            <a:r>
              <a:rPr lang="en-US" sz="16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1600" b="1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Probe </a:t>
            </a:r>
            <a:r>
              <a:rPr lang="en-US" sz="1600" b="1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accelerating wakefields </a:t>
            </a:r>
            <a:r>
              <a:rPr lang="en-US" sz="1600" dirty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with externally injected </a:t>
            </a:r>
            <a:r>
              <a:rPr lang="en-US" sz="16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electrons 	</a:t>
            </a:r>
            <a:r>
              <a:rPr lang="ru-RU" sz="1600" dirty="0" smtClean="0">
                <a:solidFill>
                  <a:srgbClr val="3232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 </a:t>
            </a:r>
            <a:r>
              <a:rPr lang="en-US" sz="16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started </a:t>
            </a:r>
            <a:r>
              <a:rPr lang="en-US" sz="1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Q4 </a:t>
            </a:r>
            <a:r>
              <a:rPr lang="en-US" sz="16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2017</a:t>
            </a:r>
            <a:endParaRPr lang="ru-RU" sz="1600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  <a:sym typeface="Wingdings"/>
            </a:endParaRPr>
          </a:p>
          <a:p>
            <a:r>
              <a:rPr lang="fr-FR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We</a:t>
            </a:r>
            <a:r>
              <a:rPr lang="fr-FR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had</a:t>
            </a:r>
            <a:r>
              <a:rPr lang="fr-FR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a </a:t>
            </a:r>
            <a:r>
              <a:rPr lang="fr-FR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very</a:t>
            </a:r>
            <a:r>
              <a:rPr lang="fr-FR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sucessful</a:t>
            </a:r>
            <a:r>
              <a:rPr lang="fr-FR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AWAKE </a:t>
            </a:r>
            <a:r>
              <a:rPr lang="fr-FR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programm</a:t>
            </a:r>
            <a:r>
              <a:rPr lang="fr-FR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during</a:t>
            </a:r>
            <a:r>
              <a:rPr lang="fr-FR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2015 - 2017!</a:t>
            </a:r>
          </a:p>
          <a:p>
            <a:pPr marL="0" indent="0">
              <a:buNone/>
            </a:pPr>
            <a:r>
              <a:rPr lang="fr-FR" sz="1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	</a:t>
            </a:r>
            <a:r>
              <a:rPr lang="fr-FR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- Building an </a:t>
            </a:r>
            <a:r>
              <a:rPr lang="fr-FR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experiment</a:t>
            </a:r>
            <a:r>
              <a:rPr lang="fr-FR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from</a:t>
            </a:r>
            <a:r>
              <a:rPr lang="fr-FR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2015.</a:t>
            </a:r>
          </a:p>
          <a:p>
            <a:pPr marL="0" indent="0">
              <a:buNone/>
            </a:pPr>
            <a:r>
              <a:rPr lang="fr-FR" sz="1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	</a:t>
            </a:r>
            <a:r>
              <a:rPr lang="fr-FR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- First SSM at the second </a:t>
            </a:r>
            <a:r>
              <a:rPr lang="fr-FR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day</a:t>
            </a:r>
            <a:r>
              <a:rPr lang="fr-FR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of </a:t>
            </a:r>
            <a:r>
              <a:rPr lang="fr-FR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run</a:t>
            </a:r>
            <a:r>
              <a:rPr lang="fr-FR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in 2016!</a:t>
            </a:r>
          </a:p>
          <a:p>
            <a:pPr marL="0" indent="0">
              <a:buNone/>
            </a:pPr>
            <a:r>
              <a:rPr lang="fr-FR" sz="1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	</a:t>
            </a:r>
            <a:r>
              <a:rPr lang="fr-FR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- </a:t>
            </a:r>
            <a:r>
              <a:rPr lang="fr-FR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Proven</a:t>
            </a:r>
            <a:r>
              <a:rPr lang="fr-FR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SSM phase </a:t>
            </a:r>
            <a:r>
              <a:rPr lang="fr-FR" sz="16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stability</a:t>
            </a:r>
            <a:r>
              <a:rPr lang="fr-FR" sz="16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in 2017.</a:t>
            </a:r>
          </a:p>
          <a:p>
            <a:endParaRPr lang="en-US" sz="1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8" name="TextBox 103"/>
          <p:cNvSpPr txBox="1">
            <a:spLocks noChangeArrowheads="1"/>
          </p:cNvSpPr>
          <p:nvPr/>
        </p:nvSpPr>
        <p:spPr bwMode="auto">
          <a:xfrm>
            <a:off x="1565393" y="39649"/>
            <a:ext cx="6377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AWAKE Experiment at CERN</a:t>
            </a:r>
            <a:endParaRPr lang="en-GB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-5641" y="6492875"/>
            <a:ext cx="3960000" cy="360000"/>
          </a:xfrm>
        </p:spPr>
        <p:txBody>
          <a:bodyPr/>
          <a:lstStyle/>
          <a:p>
            <a:r>
              <a:rPr lang="en-GB" altLang="en-US" dirty="0" err="1" smtClean="0">
                <a:latin typeface="+mj-lt"/>
              </a:rPr>
              <a:t>M.Martyanov</a:t>
            </a:r>
            <a:r>
              <a:rPr lang="en-GB" altLang="en-US" dirty="0" smtClean="0">
                <a:latin typeface="+mj-lt"/>
              </a:rPr>
              <a:t>, AWAKE review, MPP Munich, 19-12-2017</a:t>
            </a:r>
            <a:endParaRPr lang="en-GB" alt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3925" y="6492875"/>
            <a:ext cx="421688" cy="365125"/>
          </a:xfrm>
        </p:spPr>
        <p:txBody>
          <a:bodyPr/>
          <a:lstStyle/>
          <a:p>
            <a:pPr>
              <a:defRPr/>
            </a:pPr>
            <a:fld id="{8722BD54-3A8B-4C5F-A7C1-74DEE9CA5AE2}" type="slidenum">
              <a:rPr lang="en-GB" smtClean="0">
                <a:latin typeface="+mj-lt"/>
              </a:rPr>
              <a:pPr>
                <a:defRPr/>
              </a:pPr>
              <a:t>9</a:t>
            </a:fld>
            <a:endParaRPr lang="en-GB" dirty="0">
              <a:latin typeface="+mj-lt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0" y="3354539"/>
            <a:ext cx="9202001" cy="3422833"/>
            <a:chOff x="0" y="2924944"/>
            <a:chExt cx="9202001" cy="342283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58906" y="4601413"/>
              <a:ext cx="1291797" cy="38794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874886" y="4369380"/>
              <a:ext cx="1970538" cy="3822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8" name="Straight Arrow Connector 7"/>
            <p:cNvCxnSpPr>
              <a:endCxn id="34" idx="1"/>
            </p:cNvCxnSpPr>
            <p:nvPr/>
          </p:nvCxnSpPr>
          <p:spPr>
            <a:xfrm flipV="1">
              <a:off x="1550703" y="4599004"/>
              <a:ext cx="6847766" cy="2615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36" idx="2"/>
            </p:cNvCxnSpPr>
            <p:nvPr/>
          </p:nvCxnSpPr>
          <p:spPr>
            <a:xfrm>
              <a:off x="503508" y="4025555"/>
              <a:ext cx="3661" cy="54381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35" idx="2"/>
            </p:cNvCxnSpPr>
            <p:nvPr/>
          </p:nvCxnSpPr>
          <p:spPr>
            <a:xfrm>
              <a:off x="2311132" y="4025523"/>
              <a:ext cx="332708" cy="49178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8" idx="5"/>
            </p:cNvCxnSpPr>
            <p:nvPr/>
          </p:nvCxnSpPr>
          <p:spPr>
            <a:xfrm flipV="1">
              <a:off x="2605947" y="4517730"/>
              <a:ext cx="5004000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95314" y="4464787"/>
              <a:ext cx="180000" cy="180000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091751" y="4470343"/>
              <a:ext cx="200223" cy="212810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182072" y="4293722"/>
              <a:ext cx="4575" cy="25907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/>
            <p:cNvSpPr/>
            <p:nvPr/>
          </p:nvSpPr>
          <p:spPr>
            <a:xfrm>
              <a:off x="1411078" y="4360925"/>
              <a:ext cx="193359" cy="438351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90325" y="3835451"/>
              <a:ext cx="719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Laser</a:t>
              </a:r>
            </a:p>
            <a:p>
              <a:pPr algn="ctr"/>
              <a:r>
                <a:rPr lang="en-US" sz="1400" b="1" dirty="0" smtClean="0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dump</a:t>
              </a:r>
              <a:endParaRPr lang="en-US" sz="14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2411769" y="3966891"/>
              <a:ext cx="5400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</a:t>
              </a:r>
              <a:r>
                <a:rPr lang="en-US" b="1" baseline="30000" dirty="0" smtClean="0">
                  <a:solidFill>
                    <a:srgbClr val="008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</a:t>
              </a:r>
              <a:r>
                <a:rPr lang="en-US" b="1" dirty="0" smtClean="0">
                  <a:solidFill>
                    <a:srgbClr val="008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endParaRPr lang="en-US" b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573429">
              <a:off x="606963" y="4714431"/>
              <a:ext cx="879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SPS p</a:t>
              </a:r>
              <a:r>
                <a:rPr lang="en-US" sz="1400" b="1" baseline="300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r>
                <a:rPr lang="en-US" sz="14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6626" y="4717394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10m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Rb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plasma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9" name="Straight Arrow Connector 28"/>
            <p:cNvCxnSpPr>
              <a:stCxn id="36" idx="3"/>
            </p:cNvCxnSpPr>
            <p:nvPr/>
          </p:nvCxnSpPr>
          <p:spPr>
            <a:xfrm flipV="1">
              <a:off x="863508" y="3881523"/>
              <a:ext cx="1116000" cy="32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2857414" y="4028446"/>
              <a:ext cx="666417" cy="307777"/>
              <a:chOff x="3399296" y="2925464"/>
              <a:chExt cx="666417" cy="307777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3399296" y="3198184"/>
                <a:ext cx="6664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415652" y="2925464"/>
                <a:ext cx="5968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SSM</a:t>
                </a:r>
                <a:endParaRPr lang="en-US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700453" y="4020749"/>
              <a:ext cx="1245221" cy="307777"/>
              <a:chOff x="4111619" y="2920438"/>
              <a:chExt cx="1245221" cy="307777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4111619" y="3193411"/>
                <a:ext cx="1151768" cy="6562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121366" y="2920438"/>
                <a:ext cx="1235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Acceleration</a:t>
                </a:r>
                <a:endParaRPr lang="en-US" sz="1400" b="1" dirty="0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8398469" y="4275838"/>
              <a:ext cx="674031" cy="6463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Proton 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beam 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dump</a:t>
              </a:r>
              <a:endParaRPr lang="en-US" sz="1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51132" y="3737523"/>
              <a:ext cx="720000" cy="28800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RF gun</a:t>
              </a:r>
              <a:endParaRPr lang="en-US" sz="1200" b="1" dirty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508" y="3737555"/>
              <a:ext cx="720000" cy="288000"/>
            </a:xfrm>
            <a:prstGeom prst="rect">
              <a:avLst/>
            </a:prstGeom>
            <a:solidFill>
              <a:srgbClr val="3232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Laser</a:t>
              </a:r>
              <a:endParaRPr lang="en-US" sz="1200" b="1" dirty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03547" y="4553004"/>
              <a:ext cx="4680000" cy="635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211759" y="4343361"/>
              <a:ext cx="1060541" cy="432000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8900000" flipH="1">
              <a:off x="5602124" y="4387867"/>
              <a:ext cx="36000" cy="3600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34457" y="3861048"/>
              <a:ext cx="1245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</a:t>
              </a:r>
              <a:r>
                <a:rPr lang="en-US" sz="1400" b="1" baseline="30000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  <a:r>
                <a:rPr lang="en-US" sz="1400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diagnostics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OTR / CTR</a:t>
              </a:r>
            </a:p>
          </p:txBody>
        </p:sp>
        <p:cxnSp>
          <p:nvCxnSpPr>
            <p:cNvPr id="47" name="Straight Arrow Connector 46"/>
            <p:cNvCxnSpPr>
              <a:endCxn id="49" idx="2"/>
            </p:cNvCxnSpPr>
            <p:nvPr/>
          </p:nvCxnSpPr>
          <p:spPr>
            <a:xfrm flipV="1">
              <a:off x="7604040" y="4046748"/>
              <a:ext cx="544471" cy="455374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12000000">
              <a:off x="2567777" y="4391205"/>
              <a:ext cx="144000" cy="28800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3000000">
              <a:off x="7979516" y="3961309"/>
              <a:ext cx="417672" cy="104017"/>
            </a:xfrm>
            <a:prstGeom prst="rect">
              <a:avLst/>
            </a:prstGeom>
            <a:solidFill>
              <a:srgbClr val="66FF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9200000">
              <a:off x="7190414" y="3710623"/>
              <a:ext cx="137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8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</a:t>
              </a:r>
              <a:r>
                <a:rPr lang="en-US" sz="1400" b="1" baseline="30000" dirty="0" smtClean="0">
                  <a:solidFill>
                    <a:srgbClr val="008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</a:t>
              </a:r>
              <a:r>
                <a:rPr lang="en-US" sz="1400" b="1" dirty="0" smtClean="0">
                  <a:solidFill>
                    <a:srgbClr val="008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spectrometer</a:t>
              </a:r>
              <a:endParaRPr lang="en-US" sz="1400" b="1" dirty="0">
                <a:solidFill>
                  <a:srgbClr val="008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83" name="Isosceles Triangle 82"/>
            <p:cNvSpPr/>
            <p:nvPr/>
          </p:nvSpPr>
          <p:spPr>
            <a:xfrm rot="9600000">
              <a:off x="7540539" y="4423102"/>
              <a:ext cx="172641" cy="292537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928679" y="4903911"/>
              <a:ext cx="1194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E3CC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2-screen halo</a:t>
              </a:r>
            </a:p>
            <a:p>
              <a:pPr algn="ctr"/>
              <a:r>
                <a:rPr lang="en-US" sz="1400" b="1" dirty="0" smtClean="0">
                  <a:solidFill>
                    <a:srgbClr val="FE3CCB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diagnostics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6312245" y="4461355"/>
              <a:ext cx="203971" cy="192107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6963710" y="4466723"/>
              <a:ext cx="200578" cy="202289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 rot="18900000" flipH="1">
              <a:off x="8042380" y="4403066"/>
              <a:ext cx="36000" cy="3600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0" y="2924944"/>
              <a:ext cx="15482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J.Moody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M.Huether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A.Bachmann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</a:p>
            <a:p>
              <a:r>
                <a:rPr lang="en-US" sz="1200" b="1" dirty="0" err="1" smtClean="0">
                  <a:solidFill>
                    <a:srgbClr val="3232FF"/>
                  </a:solidFill>
                  <a:latin typeface="+mj-lt"/>
                </a:rPr>
                <a:t>V.Fedosseev</a:t>
              </a:r>
              <a:r>
                <a:rPr lang="en-US" sz="1200" b="1" dirty="0">
                  <a:solidFill>
                    <a:srgbClr val="3232FF"/>
                  </a:solidFill>
                  <a:latin typeface="+mj-lt"/>
                </a:rPr>
                <a:t> </a:t>
              </a:r>
              <a:r>
                <a:rPr lang="en-US" sz="1200" b="1" dirty="0" smtClean="0">
                  <a:solidFill>
                    <a:srgbClr val="3232FF"/>
                  </a:solidFill>
                  <a:latin typeface="+mj-lt"/>
                </a:rPr>
                <a:t>(CERN)</a:t>
              </a:r>
              <a:endParaRPr lang="en-GB" sz="1200" b="1" dirty="0">
                <a:solidFill>
                  <a:srgbClr val="3232FF"/>
                </a:solidFill>
                <a:latin typeface="+mj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534215" y="3224015"/>
              <a:ext cx="1531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3232FF"/>
                  </a:solidFill>
                  <a:latin typeface="+mj-lt"/>
                </a:rPr>
                <a:t>S.Doebert</a:t>
              </a:r>
              <a:r>
                <a:rPr lang="en-GB" sz="1200" b="1" dirty="0" smtClean="0">
                  <a:solidFill>
                    <a:srgbClr val="3232FF"/>
                  </a:solidFill>
                  <a:latin typeface="+mj-lt"/>
                </a:rPr>
                <a:t> (CERN)</a:t>
              </a:r>
            </a:p>
            <a:p>
              <a:r>
                <a:rPr lang="en-US" sz="1200" b="1" dirty="0" err="1" smtClean="0">
                  <a:solidFill>
                    <a:srgbClr val="3232FF"/>
                  </a:solidFill>
                  <a:latin typeface="+mj-lt"/>
                </a:rPr>
                <a:t>K.Pepitone</a:t>
              </a:r>
              <a:r>
                <a:rPr lang="en-US" sz="1200" b="1" dirty="0" smtClean="0">
                  <a:solidFill>
                    <a:srgbClr val="3232FF"/>
                  </a:solidFill>
                  <a:latin typeface="+mj-lt"/>
                </a:rPr>
                <a:t> (CERN)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62275" y="3177594"/>
              <a:ext cx="17018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P.Muggli</a:t>
              </a:r>
              <a:r>
                <a:rPr lang="en-GB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E.Oz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F.Braunmueller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F.Basch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59362" y="5364415"/>
              <a:ext cx="1442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3232FF"/>
                  </a:solidFill>
                  <a:latin typeface="+mj-lt"/>
                </a:rPr>
                <a:t>M. Turner (CERN)</a:t>
              </a:r>
              <a:endParaRPr lang="en-US" sz="1200" b="1" dirty="0" smtClean="0">
                <a:solidFill>
                  <a:srgbClr val="3232FF"/>
                </a:solidFill>
                <a:latin typeface="+mj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11972" y="3250721"/>
              <a:ext cx="1740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M.Martyanov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K.Rieger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  <a:latin typeface="+mj-lt"/>
                </a:rPr>
                <a:t>F.Braunmueller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 (MPP)</a:t>
              </a:r>
              <a:endParaRPr lang="en-US" sz="1200" b="1" dirty="0" smtClean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535559" y="3045985"/>
              <a:ext cx="123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3232FF"/>
                  </a:solidFill>
                  <a:latin typeface="+mj-lt"/>
                </a:rPr>
                <a:t>M.Wing</a:t>
              </a:r>
              <a:r>
                <a:rPr lang="en-US" sz="1200" b="1" dirty="0" smtClean="0">
                  <a:solidFill>
                    <a:srgbClr val="3232FF"/>
                  </a:solidFill>
                  <a:latin typeface="+mj-lt"/>
                </a:rPr>
                <a:t> (UCL)</a:t>
              </a:r>
            </a:p>
            <a:p>
              <a:r>
                <a:rPr lang="en-US" sz="1200" b="1" dirty="0" err="1" smtClean="0">
                  <a:solidFill>
                    <a:srgbClr val="3232FF"/>
                  </a:solidFill>
                  <a:latin typeface="+mj-lt"/>
                </a:rPr>
                <a:t>F.Keebly</a:t>
              </a:r>
              <a:r>
                <a:rPr lang="en-US" sz="1200" b="1" dirty="0" smtClean="0">
                  <a:solidFill>
                    <a:srgbClr val="3232FF"/>
                  </a:solidFill>
                  <a:latin typeface="+mj-lt"/>
                </a:rPr>
                <a:t> (UCL)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31196" y="4591850"/>
              <a:ext cx="5364352" cy="1357441"/>
              <a:chOff x="431196" y="4591850"/>
              <a:chExt cx="5364352" cy="1357441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03548" y="4591850"/>
                <a:ext cx="5292000" cy="1260000"/>
                <a:chOff x="503548" y="4591850"/>
                <a:chExt cx="5292000" cy="1260000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503548" y="5841268"/>
                  <a:ext cx="5292000" cy="0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prstDash val="dash"/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/>
                <p:nvPr/>
              </p:nvCxnSpPr>
              <p:spPr>
                <a:xfrm flipH="1">
                  <a:off x="503548" y="4591850"/>
                  <a:ext cx="0" cy="1260000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Straight Arrow Connector 110"/>
              <p:cNvCxnSpPr/>
              <p:nvPr/>
            </p:nvCxnSpPr>
            <p:spPr>
              <a:xfrm>
                <a:off x="431196" y="5769291"/>
                <a:ext cx="180000" cy="1800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/>
            <p:cNvSpPr txBox="1"/>
            <p:nvPr/>
          </p:nvSpPr>
          <p:spPr>
            <a:xfrm>
              <a:off x="1604437" y="5562746"/>
              <a:ext cx="2996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  <a:latin typeface="+mj-lt"/>
                </a:rPr>
                <a:t>Reference laser marker to a streak-camera</a:t>
              </a: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967308" y="5211004"/>
              <a:ext cx="749741" cy="1116574"/>
              <a:chOff x="5946495" y="5444774"/>
              <a:chExt cx="749741" cy="111657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222035" y="5581036"/>
                <a:ext cx="396000" cy="928086"/>
                <a:chOff x="7416000" y="5731914"/>
                <a:chExt cx="396000" cy="928086"/>
              </a:xfrm>
            </p:grpSpPr>
            <p:sp>
              <p:nvSpPr>
                <p:cNvPr id="70" name="Chord 69"/>
                <p:cNvSpPr/>
                <p:nvPr/>
              </p:nvSpPr>
              <p:spPr>
                <a:xfrm>
                  <a:off x="7560000" y="5760000"/>
                  <a:ext cx="108000" cy="900000"/>
                </a:xfrm>
                <a:prstGeom prst="chord">
                  <a:avLst>
                    <a:gd name="adj1" fmla="val 21553579"/>
                    <a:gd name="adj2" fmla="val 10844115"/>
                  </a:avLst>
                </a:prstGeom>
                <a:solidFill>
                  <a:srgbClr val="32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524348" y="6021608"/>
                  <a:ext cx="180000" cy="36000"/>
                </a:xfrm>
                <a:prstGeom prst="ellipse">
                  <a:avLst/>
                </a:prstGeom>
                <a:solidFill>
                  <a:srgbClr val="32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7488352" y="5921460"/>
                  <a:ext cx="252000" cy="36000"/>
                </a:xfrm>
                <a:prstGeom prst="ellipse">
                  <a:avLst/>
                </a:prstGeom>
                <a:solidFill>
                  <a:srgbClr val="32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7442040" y="5826687"/>
                  <a:ext cx="324000" cy="36000"/>
                </a:xfrm>
                <a:prstGeom prst="ellipse">
                  <a:avLst/>
                </a:prstGeom>
                <a:solidFill>
                  <a:srgbClr val="32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7560000" y="6120000"/>
                  <a:ext cx="108000" cy="36000"/>
                </a:xfrm>
                <a:prstGeom prst="ellipse">
                  <a:avLst/>
                </a:prstGeom>
                <a:solidFill>
                  <a:srgbClr val="32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416000" y="5731914"/>
                  <a:ext cx="396000" cy="36000"/>
                </a:xfrm>
                <a:prstGeom prst="ellipse">
                  <a:avLst/>
                </a:prstGeom>
                <a:solidFill>
                  <a:srgbClr val="32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560000" y="6165308"/>
                  <a:ext cx="108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560000" y="6070892"/>
                  <a:ext cx="108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555947" y="5974858"/>
                  <a:ext cx="108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7551686" y="5871386"/>
                  <a:ext cx="108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7551686" y="5781988"/>
                  <a:ext cx="108000" cy="36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9" name="Oval 108"/>
              <p:cNvSpPr/>
              <p:nvPr/>
            </p:nvSpPr>
            <p:spPr>
              <a:xfrm>
                <a:off x="5946495" y="6040513"/>
                <a:ext cx="324000" cy="36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156236" y="5444774"/>
                <a:ext cx="540000" cy="1116574"/>
              </a:xfrm>
              <a:prstGeom prst="rect">
                <a:avLst/>
              </a:prstGeom>
              <a:noFill/>
              <a:ln>
                <a:solidFill>
                  <a:srgbClr val="32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5" name="Straight Arrow Connector 114"/>
            <p:cNvCxnSpPr/>
            <p:nvPr/>
          </p:nvCxnSpPr>
          <p:spPr>
            <a:xfrm flipH="1">
              <a:off x="6420607" y="4567867"/>
              <a:ext cx="0" cy="61200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7092623" y="4567867"/>
              <a:ext cx="0" cy="61200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5018911" y="5347266"/>
              <a:ext cx="1158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3232FF"/>
                  </a:solidFill>
                  <a:latin typeface="+mj-lt"/>
                </a:rPr>
                <a:t>Streak-camera</a:t>
              </a: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6970781" y="5213844"/>
              <a:ext cx="252000" cy="692000"/>
              <a:chOff x="6926790" y="5250960"/>
              <a:chExt cx="252000" cy="692000"/>
            </a:xfrm>
          </p:grpSpPr>
          <p:sp>
            <p:nvSpPr>
              <p:cNvPr id="120" name="Isosceles Triangle 119"/>
              <p:cNvSpPr/>
              <p:nvPr/>
            </p:nvSpPr>
            <p:spPr>
              <a:xfrm flipV="1">
                <a:off x="6926790" y="5250960"/>
                <a:ext cx="252000" cy="32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020280" y="5402960"/>
                <a:ext cx="72000" cy="540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6936844" y="5886112"/>
              <a:ext cx="1557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+mj-lt"/>
                </a:rPr>
                <a:t>t</a:t>
              </a: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o Heterodyne setup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through a waveguide</a:t>
              </a:r>
              <a:endParaRPr lang="en-US" sz="1200" b="1" dirty="0" smtClean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1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21660</TotalTime>
  <Words>1742</Words>
  <Application>Microsoft Office PowerPoint</Application>
  <PresentationFormat>On-screen Show (4:3)</PresentationFormat>
  <Paragraphs>571</Paragraphs>
  <Slides>20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Symbol</vt:lpstr>
      <vt:lpstr>Times</vt:lpstr>
      <vt:lpstr>Times New Roman</vt:lpstr>
      <vt:lpstr>Wingdings</vt:lpstr>
      <vt:lpstr>Office Theme</vt:lpstr>
      <vt:lpstr>AWAKE Experiment at CERN.  Project Review  Mikhail Martyanov (Max-Planck Institute for Physics)  on behalf of AWAKE Collaboration    Max Plank Institute for Physics, Munich, December 18-19,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 Martyanov</dc:creator>
  <cp:lastModifiedBy>Mikhail Martyanov</cp:lastModifiedBy>
  <cp:revision>488</cp:revision>
  <dcterms:created xsi:type="dcterms:W3CDTF">2013-10-08T15:41:14Z</dcterms:created>
  <dcterms:modified xsi:type="dcterms:W3CDTF">2017-12-18T15:15:33Z</dcterms:modified>
</cp:coreProperties>
</file>