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9" r:id="rId3"/>
    <p:sldId id="290" r:id="rId4"/>
    <p:sldId id="299" r:id="rId5"/>
    <p:sldId id="297" r:id="rId6"/>
    <p:sldId id="308" r:id="rId7"/>
    <p:sldId id="300" r:id="rId8"/>
    <p:sldId id="291" r:id="rId9"/>
    <p:sldId id="303" r:id="rId10"/>
    <p:sldId id="309" r:id="rId11"/>
    <p:sldId id="287" r:id="rId12"/>
    <p:sldId id="288" r:id="rId13"/>
    <p:sldId id="271" r:id="rId14"/>
    <p:sldId id="279" r:id="rId15"/>
    <p:sldId id="274" r:id="rId16"/>
    <p:sldId id="281" r:id="rId17"/>
    <p:sldId id="307" r:id="rId18"/>
    <p:sldId id="310" r:id="rId19"/>
    <p:sldId id="276" r:id="rId20"/>
    <p:sldId id="277" r:id="rId21"/>
    <p:sldId id="284" r:id="rId22"/>
    <p:sldId id="267" r:id="rId23"/>
    <p:sldId id="260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8" autoAdjust="0"/>
    <p:restoredTop sz="94612" autoAdjust="0"/>
  </p:normalViewPr>
  <p:slideViewPr>
    <p:cSldViewPr showGuides="1">
      <p:cViewPr>
        <p:scale>
          <a:sx n="60" d="100"/>
          <a:sy n="60" d="100"/>
        </p:scale>
        <p:origin x="-96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8B24-2062-431F-B8B5-F8AF7FE5D868}" type="datetimeFigureOut">
              <a:rPr lang="de-DE" smtClean="0"/>
              <a:t>18.12.2017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221A0-AA37-43D2-9A5E-77AFAA5FF1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89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1D8B41-7B2F-4EDA-862E-228D7D3A2439}" type="datetimeFigureOut">
              <a:rPr lang="de-DE" smtClean="0"/>
              <a:t>18.12.2017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2A46B-9E1C-4F17-ADF9-EE07982C5D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587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1D8B41-7B2F-4EDA-862E-228D7D3A2439}" type="datetimeFigureOut">
              <a:rPr lang="de-DE" smtClean="0"/>
              <a:t>18.12.2017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2A46B-9E1C-4F17-ADF9-EE07982C5D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785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1D8B41-7B2F-4EDA-862E-228D7D3A2439}" type="datetimeFigureOut">
              <a:rPr lang="de-DE" smtClean="0"/>
              <a:t>18.12.2017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2A46B-9E1C-4F17-ADF9-EE07982C5D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710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1357226" y="1714255"/>
            <a:ext cx="183267" cy="366448"/>
          </a:xfrm>
          <a:prstGeom prst="rect">
            <a:avLst/>
          </a:prstGeom>
          <a:noFill/>
        </p:spPr>
        <p:txBody>
          <a:bodyPr wrap="none" lIns="90718" tIns="45359" rIns="90718" bIns="45359" rtlCol="0">
            <a:spAutoFit/>
          </a:bodyPr>
          <a:lstStyle/>
          <a:p>
            <a:pPr algn="l" defTabSz="914343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572001" y="6644145"/>
            <a:ext cx="4572000" cy="214702"/>
          </a:xfrm>
          <a:prstGeom prst="rect">
            <a:avLst/>
          </a:prstGeom>
          <a:noFill/>
        </p:spPr>
        <p:txBody>
          <a:bodyPr wrap="none" lIns="90718" tIns="45359" rIns="90718" bIns="60717" rtlCol="0" anchor="ctr" anchorCtr="0">
            <a:noAutofit/>
          </a:bodyPr>
          <a:lstStyle/>
          <a:p>
            <a:pPr defTabSz="914343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smtClean="0">
                <a:solidFill>
                  <a:prstClr val="white"/>
                </a:solidFill>
                <a:latin typeface="Calibri"/>
              </a:rPr>
              <a:t>Research Seminar at MPP, 2 June 2016</a:t>
            </a:r>
            <a:endParaRPr lang="en-US" sz="12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7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1D8B41-7B2F-4EDA-862E-228D7D3A2439}" type="datetimeFigureOut">
              <a:rPr lang="de-DE" smtClean="0"/>
              <a:t>18.12.2017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2A46B-9E1C-4F17-ADF9-EE07982C5D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14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1D8B41-7B2F-4EDA-862E-228D7D3A2439}" type="datetimeFigureOut">
              <a:rPr lang="de-DE" smtClean="0"/>
              <a:t>18.12.2017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2A46B-9E1C-4F17-ADF9-EE07982C5D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02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1D8B41-7B2F-4EDA-862E-228D7D3A2439}" type="datetimeFigureOut">
              <a:rPr lang="de-DE" smtClean="0"/>
              <a:t>18.12.2017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2A46B-9E1C-4F17-ADF9-EE07982C5D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69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1D8B41-7B2F-4EDA-862E-228D7D3A2439}" type="datetimeFigureOut">
              <a:rPr lang="de-DE" smtClean="0"/>
              <a:t>18.12.2017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2A46B-9E1C-4F17-ADF9-EE07982C5D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7967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1D8B41-7B2F-4EDA-862E-228D7D3A2439}" type="datetimeFigureOut">
              <a:rPr lang="de-DE" smtClean="0"/>
              <a:t>18.12.2017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2A46B-9E1C-4F17-ADF9-EE07982C5D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24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1D8B41-7B2F-4EDA-862E-228D7D3A2439}" type="datetimeFigureOut">
              <a:rPr lang="de-DE" smtClean="0"/>
              <a:t>18.12.2017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2A46B-9E1C-4F17-ADF9-EE07982C5D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609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1D8B41-7B2F-4EDA-862E-228D7D3A2439}" type="datetimeFigureOut">
              <a:rPr lang="de-DE" smtClean="0"/>
              <a:t>18.12.2017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2A46B-9E1C-4F17-ADF9-EE07982C5D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5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1D8B41-7B2F-4EDA-862E-228D7D3A2439}" type="datetimeFigureOut">
              <a:rPr lang="de-DE" smtClean="0"/>
              <a:t>18.12.2017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2A46B-9E1C-4F17-ADF9-EE07982C5D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85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9"/>
          <p:cNvSpPr>
            <a:spLocks noChangeArrowheads="1"/>
          </p:cNvSpPr>
          <p:nvPr/>
        </p:nvSpPr>
        <p:spPr bwMode="auto">
          <a:xfrm rot="10800000" flipV="1">
            <a:off x="725488" y="303213"/>
            <a:ext cx="8367712" cy="36512"/>
          </a:xfrm>
          <a:prstGeom prst="roundRect">
            <a:avLst>
              <a:gd name="adj" fmla="val 6250"/>
            </a:avLst>
          </a:prstGeom>
          <a:gradFill rotWithShape="0">
            <a:gsLst>
              <a:gs pos="0">
                <a:srgbClr val="0099CC"/>
              </a:gs>
              <a:gs pos="50000">
                <a:srgbClr val="008080"/>
              </a:gs>
              <a:gs pos="100000">
                <a:srgbClr val="0099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Comic Sans MS" pitchFamily="66" charset="0"/>
              </a:defRPr>
            </a:lvl1pPr>
          </a:lstStyle>
          <a:p>
            <a:fld id="{C8940F26-711D-4C09-83B3-93C07166C719}" type="slidenum">
              <a:rPr lang="en-US" altLang="de-DE"/>
              <a:pPr/>
              <a:t>‹#›</a:t>
            </a:fld>
            <a:endParaRPr lang="en-US" altLang="de-DE"/>
          </a:p>
        </p:txBody>
      </p:sp>
      <p:pic>
        <p:nvPicPr>
          <p:cNvPr id="9" name="Picture 15" descr="MPP_os_logo_cmy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3" cy="41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minerv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1983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72913" y="13209"/>
            <a:ext cx="46116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tabLst>
                <a:tab pos="3586163" algn="l"/>
              </a:tabLst>
            </a:pPr>
            <a:r>
              <a:rPr lang="en-US" altLang="de-DE" sz="1400" b="1" dirty="0" err="1" smtClean="0">
                <a:solidFill>
                  <a:srgbClr val="008080"/>
                </a:solidFill>
              </a:rPr>
              <a:t>MadMax</a:t>
            </a:r>
            <a:r>
              <a:rPr lang="en-US" altLang="de-DE" sz="1400" b="1" dirty="0" smtClean="0">
                <a:solidFill>
                  <a:srgbClr val="008080"/>
                </a:solidFill>
              </a:rPr>
              <a:t>: A new road to axion dark matter detection</a:t>
            </a:r>
            <a:endParaRPr lang="en-US" altLang="de-DE" sz="1400" b="1" dirty="0">
              <a:solidFill>
                <a:srgbClr val="008080"/>
              </a:solidFill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7398462" y="-25333"/>
            <a:ext cx="2211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1400" b="1" dirty="0">
                <a:solidFill>
                  <a:srgbClr val="008080"/>
                </a:solidFill>
              </a:rPr>
              <a:t>B. </a:t>
            </a:r>
            <a:r>
              <a:rPr lang="en-US" altLang="de-DE" sz="1400" b="1" dirty="0" err="1">
                <a:solidFill>
                  <a:srgbClr val="008080"/>
                </a:solidFill>
              </a:rPr>
              <a:t>Majorovits</a:t>
            </a:r>
            <a:endParaRPr lang="en-US" altLang="de-DE" sz="1400" b="1" dirty="0">
              <a:solidFill>
                <a:srgbClr val="008080"/>
              </a:solidFill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2727325" y="798513"/>
            <a:ext cx="4078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de-DE" altLang="de-DE" b="1"/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2546350" y="1733550"/>
            <a:ext cx="4078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de-DE" altLang="de-DE" b="1"/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2524125" y="3251200"/>
            <a:ext cx="4078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de-DE" altLang="de-DE" b="1"/>
          </a:p>
        </p:txBody>
      </p:sp>
      <p:sp>
        <p:nvSpPr>
          <p:cNvPr id="16" name="Rectangle 15"/>
          <p:cNvSpPr/>
          <p:nvPr/>
        </p:nvSpPr>
        <p:spPr>
          <a:xfrm>
            <a:off x="474941" y="6543701"/>
            <a:ext cx="3148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1400" b="1" kern="1200" baseline="0" dirty="0" smtClean="0">
                <a:solidFill>
                  <a:srgbClr val="008080"/>
                </a:solidFill>
                <a:latin typeface="Times New Roman" pitchFamily="18" charset="0"/>
                <a:ea typeface="+mn-ea"/>
                <a:cs typeface="+mn-cs"/>
              </a:rPr>
              <a:t>MPP Project Review 2017, </a:t>
            </a:r>
            <a:r>
              <a:rPr lang="de-DE" sz="1400" b="1" kern="1200" baseline="0" dirty="0" err="1" smtClean="0">
                <a:solidFill>
                  <a:srgbClr val="008080"/>
                </a:solidFill>
                <a:latin typeface="Times New Roman" pitchFamily="18" charset="0"/>
                <a:ea typeface="+mn-ea"/>
                <a:cs typeface="+mn-cs"/>
              </a:rPr>
              <a:t>Dec</a:t>
            </a:r>
            <a:r>
              <a:rPr lang="de-DE" sz="1400" b="1" kern="1200" dirty="0" smtClean="0">
                <a:solidFill>
                  <a:srgbClr val="008080"/>
                </a:solidFill>
                <a:latin typeface="Times New Roman" pitchFamily="18" charset="0"/>
                <a:ea typeface="+mn-ea"/>
                <a:cs typeface="+mn-cs"/>
              </a:rPr>
              <a:t>. 18-19</a:t>
            </a:r>
            <a:endParaRPr lang="de-DE" sz="1400" b="1" kern="1200" dirty="0">
              <a:solidFill>
                <a:srgbClr val="0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54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60.png"/><Relationship Id="rId7" Type="http://schemas.openxmlformats.org/officeDocument/2006/relationships/image" Target="../media/image4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80.png"/><Relationship Id="rId4" Type="http://schemas.openxmlformats.org/officeDocument/2006/relationships/image" Target="../media/image70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978569" y="448524"/>
            <a:ext cx="718685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MADMAX: A new </a:t>
            </a:r>
            <a:r>
              <a:rPr lang="en-US" altLang="de-DE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</a:t>
            </a:r>
            <a:r>
              <a:rPr lang="en-US" altLang="de-DE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de-DE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de-DE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 Dark Matter Detection</a:t>
            </a:r>
            <a:endParaRPr lang="de-DE" altLang="de-DE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11760" y="1455742"/>
            <a:ext cx="455256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800" b="1" dirty="0" smtClean="0">
                <a:solidFill>
                  <a:srgbClr val="2D2DB9"/>
                </a:solidFill>
                <a:latin typeface="Times New Roman" pitchFamily="18" charset="0"/>
              </a:rPr>
              <a:t>OUTLINE: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endParaRPr lang="de-DE" altLang="de-DE" sz="2800" b="1" dirty="0" smtClean="0">
              <a:solidFill>
                <a:srgbClr val="2D2DB9"/>
              </a:solidFill>
              <a:latin typeface="Times New Roman" pitchFamily="18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MADMAX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collaboration</a:t>
            </a:r>
            <a:endParaRPr lang="de-DE" altLang="de-DE" sz="2400" b="1" dirty="0" smtClean="0">
              <a:solidFill>
                <a:srgbClr val="2D2DB9"/>
              </a:solidFill>
              <a:latin typeface="Times New Roman" pitchFamily="18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The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magnet</a:t>
            </a:r>
            <a:endParaRPr lang="de-DE" altLang="de-DE" sz="2400" b="1" dirty="0" smtClean="0">
              <a:solidFill>
                <a:srgbClr val="2D2DB9"/>
              </a:solidFill>
              <a:latin typeface="Times New Roman" pitchFamily="18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First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results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from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seed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setup</a:t>
            </a:r>
            <a:endParaRPr lang="de-DE" altLang="de-DE" sz="2400" b="1" dirty="0" smtClean="0">
              <a:solidFill>
                <a:srgbClr val="2D2DB9"/>
              </a:solidFill>
              <a:latin typeface="Times New Roman" pitchFamily="18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20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disc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setup</a:t>
            </a:r>
            <a:endParaRPr lang="de-DE" altLang="de-DE" sz="2400" b="1" dirty="0">
              <a:solidFill>
                <a:srgbClr val="2D2DB9"/>
              </a:solidFill>
              <a:latin typeface="Times New Roman" pitchFamily="18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Simulations</a:t>
            </a:r>
            <a:endParaRPr lang="de-DE" altLang="de-DE" sz="2400" b="1" dirty="0" smtClean="0">
              <a:solidFill>
                <a:srgbClr val="2D2DB9"/>
              </a:solidFill>
              <a:latin typeface="Times New Roman" pitchFamily="18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Outlook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76456" y="6453336"/>
            <a:ext cx="609600" cy="457200"/>
          </a:xfrm>
        </p:spPr>
        <p:txBody>
          <a:bodyPr/>
          <a:lstStyle/>
          <a:p>
            <a:fld id="{ADDE3832-3E36-4F3E-BE66-838FA953CCF2}" type="slidenum">
              <a:rPr lang="en-US" altLang="de-DE" sz="1800" b="1" smtClean="0">
                <a:solidFill>
                  <a:srgbClr val="000000"/>
                </a:solidFill>
              </a:rPr>
              <a:pPr/>
              <a:t>1</a:t>
            </a:fld>
            <a:endParaRPr lang="en-US" altLang="de-DE" sz="1800" b="1">
              <a:solidFill>
                <a:srgbClr val="000000"/>
              </a:solidFill>
            </a:endParaRPr>
          </a:p>
        </p:txBody>
      </p:sp>
      <p:pic>
        <p:nvPicPr>
          <p:cNvPr id="11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57" y="2134838"/>
            <a:ext cx="7590029" cy="39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07" y="2516344"/>
            <a:ext cx="1653183" cy="114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854" y="2606995"/>
            <a:ext cx="1558478" cy="105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66" y="3702294"/>
            <a:ext cx="2041224" cy="135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614" y="4293805"/>
            <a:ext cx="2154958" cy="151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30669" y="4326157"/>
            <a:ext cx="70445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7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Messaufbau-Fotos\Messaufbau_24.02.2017\IMG_63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19872"/>
            <a:ext cx="4802632" cy="32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36096" y="5033536"/>
            <a:ext cx="244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Fake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304443" y="2963888"/>
            <a:ext cx="3372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Signal analyzer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(4 samplers, 1.4% dead time)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erade Verbindung mit Pfeil 12"/>
          <p:cNvCxnSpPr>
            <a:stCxn id="12" idx="1"/>
          </p:cNvCxnSpPr>
          <p:nvPr/>
        </p:nvCxnSpPr>
        <p:spPr>
          <a:xfrm flipH="1">
            <a:off x="4008301" y="3287054"/>
            <a:ext cx="1296142" cy="25289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508104" y="555617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bath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4K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+ 5.5K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	=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9.5K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 Verbindung mit Pfeil 15"/>
          <p:cNvCxnSpPr>
            <a:stCxn id="15" idx="1"/>
          </p:cNvCxnSpPr>
          <p:nvPr/>
        </p:nvCxnSpPr>
        <p:spPr>
          <a:xfrm flipH="1" flipV="1">
            <a:off x="3372438" y="5710066"/>
            <a:ext cx="2135666" cy="3077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>
            <a:off x="7452320" y="1307704"/>
            <a:ext cx="158417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5412310" y="3760911"/>
            <a:ext cx="2760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Front end mixers and amps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Gerade Verbindung mit Pfeil 24"/>
          <p:cNvCxnSpPr>
            <a:stCxn id="24" idx="1"/>
          </p:cNvCxnSpPr>
          <p:nvPr/>
        </p:nvCxnSpPr>
        <p:spPr>
          <a:xfrm flipH="1" flipV="1">
            <a:off x="2843808" y="3760914"/>
            <a:ext cx="2568502" cy="3231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3" idx="1"/>
          </p:cNvCxnSpPr>
          <p:nvPr/>
        </p:nvCxnSpPr>
        <p:spPr>
          <a:xfrm flipH="1" flipV="1">
            <a:off x="1619672" y="5033537"/>
            <a:ext cx="3816424" cy="18466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0" y="1307704"/>
            <a:ext cx="8494472" cy="138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Gerade Verbindung mit Pfeil 26"/>
          <p:cNvCxnSpPr/>
          <p:nvPr/>
        </p:nvCxnSpPr>
        <p:spPr>
          <a:xfrm flipH="1">
            <a:off x="6660626" y="2243808"/>
            <a:ext cx="1583783" cy="8640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5128" y="840769"/>
            <a:ext cx="877343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Heterodyne detection:</a:t>
            </a:r>
          </a:p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761" y="4382361"/>
            <a:ext cx="1125701" cy="74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 Receiver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8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73135" y="4286915"/>
            <a:ext cx="797933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Inject fake 18GHz axion signal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8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10</a:t>
            </a:r>
            <a:r>
              <a:rPr lang="en-US" altLang="de-DE" sz="1800" b="1" baseline="30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-22</a:t>
            </a:r>
            <a:r>
              <a:rPr lang="en-US" altLang="de-DE" sz="18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altLang="de-DE" sz="1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 power </a:t>
            </a:r>
            <a:endParaRPr lang="de-DE" altLang="de-DE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integrate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signal): </a:t>
            </a:r>
            <a:b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Receiver at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de-DE" altLang="de-DE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2425" indent="-285750" algn="ctr">
              <a:buFont typeface="Wingdings" pitchFamily="2" charset="2"/>
              <a:buChar char="à"/>
            </a:pP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Cross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correlation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analysis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(8kHz Lorentz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shaped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found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~5</a:t>
            </a:r>
            <a:r>
              <a:rPr lang="el-GR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σ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signal succesfully</a:t>
            </a:r>
            <a:endParaRPr lang="de-DE" altLang="de-DE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altLang="de-DE" sz="1800" dirty="0" smtClean="0">
                <a:solidFill>
                  <a:srgbClr val="3366CC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5" y="5879686"/>
            <a:ext cx="6353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Wingdings" pitchFamily="2" charset="2"/>
              <a:buChar char="à"/>
            </a:pP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For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1 </a:t>
            </a: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week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measurement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:</a:t>
            </a:r>
            <a:b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Sensitivity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at the level </a:t>
            </a:r>
            <a:r>
              <a:rPr lang="de-DE" altLang="de-DE" sz="1800" b="1" dirty="0" err="1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of</a:t>
            </a:r>
            <a:r>
              <a:rPr lang="de-DE" altLang="de-DE" sz="1800" b="1" dirty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~ </a:t>
            </a: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few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altLang="de-DE" sz="1800" b="1" dirty="0" smtClean="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10</a:t>
            </a:r>
            <a:r>
              <a:rPr lang="en-US" altLang="de-DE" sz="1800" b="1" baseline="30000" dirty="0" smtClean="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-23</a:t>
            </a:r>
            <a:r>
              <a:rPr lang="en-US" altLang="de-DE" sz="1800" b="1" dirty="0" smtClean="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 W </a:t>
            </a:r>
            <a:endParaRPr lang="de-DE" altLang="de-DE" sz="1800" b="1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34400" y="6553200"/>
            <a:ext cx="609600" cy="457200"/>
          </a:xfrm>
        </p:spPr>
        <p:txBody>
          <a:bodyPr/>
          <a:lstStyle/>
          <a:p>
            <a:fld id="{2C078F0F-74C1-471A-BEFE-6862451153DC}" type="slidenum">
              <a:rPr lang="en-US" altLang="de-DE"/>
              <a:pPr/>
              <a:t>11</a:t>
            </a:fld>
            <a:endParaRPr lang="en-US" altLang="de-DE"/>
          </a:p>
        </p:txBody>
      </p:sp>
      <p:sp>
        <p:nvSpPr>
          <p:cNvPr id="11" name="Rectangle 10"/>
          <p:cNvSpPr/>
          <p:nvPr/>
        </p:nvSpPr>
        <p:spPr>
          <a:xfrm>
            <a:off x="102268" y="822382"/>
            <a:ext cx="877343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noise preamp:</a:t>
            </a:r>
          </a:p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89550"/>
            <a:ext cx="3761071" cy="2809051"/>
          </a:xfrm>
          <a:prstGeom prst="rect">
            <a:avLst/>
          </a:prstGeom>
        </p:spPr>
      </p:pic>
      <p:pic>
        <p:nvPicPr>
          <p:cNvPr id="14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91" y="1198411"/>
            <a:ext cx="3841005" cy="286875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4043867" y="2553397"/>
            <a:ext cx="982981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14" y="1164784"/>
            <a:ext cx="3899298" cy="2912288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 Receiver: 1st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measurements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64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73135" y="4286915"/>
            <a:ext cx="797933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Inject fake 18GHz axion signal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8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10</a:t>
            </a:r>
            <a:r>
              <a:rPr lang="en-US" altLang="de-DE" sz="1800" b="1" baseline="30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-22</a:t>
            </a:r>
            <a:r>
              <a:rPr lang="en-US" altLang="de-DE" sz="18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altLang="de-DE" sz="1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 power </a:t>
            </a:r>
            <a:endParaRPr lang="de-DE" altLang="de-DE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integrate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signal): </a:t>
            </a:r>
            <a:b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Receiver at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de-DE" altLang="de-DE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2425" indent="-285750" algn="ctr">
              <a:buFont typeface="Wingdings" pitchFamily="2" charset="2"/>
              <a:buChar char="à"/>
            </a:pP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Cross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correlation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analysis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(8kHz Lorentz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shaped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found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</a:t>
            </a:r>
            <a:r>
              <a:rPr lang="de-DE" altLang="de-DE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</a:t>
            </a:r>
            <a:r>
              <a:rPr lang="el-GR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σ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signal succesfully</a:t>
            </a:r>
            <a:endParaRPr lang="de-DE" altLang="de-DE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altLang="de-DE" sz="1800" dirty="0" smtClean="0">
                <a:solidFill>
                  <a:srgbClr val="3366CC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5" y="5879686"/>
            <a:ext cx="6353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Wingdings" pitchFamily="2" charset="2"/>
              <a:buChar char="à"/>
            </a:pP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For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1 </a:t>
            </a: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week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measurement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:</a:t>
            </a:r>
            <a:b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Sensitivity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at the level </a:t>
            </a:r>
            <a:r>
              <a:rPr lang="de-DE" altLang="de-DE" sz="1800" b="1" dirty="0" err="1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of</a:t>
            </a:r>
            <a:r>
              <a:rPr lang="de-DE" altLang="de-DE" sz="1800" b="1" dirty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~ </a:t>
            </a: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few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altLang="de-DE" sz="1800" b="1" dirty="0" smtClean="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10</a:t>
            </a:r>
            <a:r>
              <a:rPr lang="en-US" altLang="de-DE" sz="1800" b="1" baseline="30000" dirty="0" smtClean="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-23</a:t>
            </a:r>
            <a:r>
              <a:rPr lang="en-US" altLang="de-DE" sz="1800" b="1" dirty="0" smtClean="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 W </a:t>
            </a:r>
            <a:endParaRPr lang="de-DE" altLang="de-DE" sz="1800" b="1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34400" y="6553200"/>
            <a:ext cx="609600" cy="457200"/>
          </a:xfrm>
        </p:spPr>
        <p:txBody>
          <a:bodyPr/>
          <a:lstStyle/>
          <a:p>
            <a:fld id="{2C078F0F-74C1-471A-BEFE-6862451153DC}" type="slidenum">
              <a:rPr lang="en-US" altLang="de-DE"/>
              <a:pPr/>
              <a:t>12</a:t>
            </a:fld>
            <a:endParaRPr lang="en-US" altLang="de-DE"/>
          </a:p>
        </p:txBody>
      </p:sp>
      <p:sp>
        <p:nvSpPr>
          <p:cNvPr id="11" name="Rectangle 10"/>
          <p:cNvSpPr/>
          <p:nvPr/>
        </p:nvSpPr>
        <p:spPr>
          <a:xfrm>
            <a:off x="102268" y="822382"/>
            <a:ext cx="877343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noise preamp:</a:t>
            </a:r>
          </a:p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89550"/>
            <a:ext cx="3761071" cy="2809051"/>
          </a:xfrm>
          <a:prstGeom prst="rect">
            <a:avLst/>
          </a:prstGeom>
        </p:spPr>
      </p:pic>
      <p:pic>
        <p:nvPicPr>
          <p:cNvPr id="14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91" y="1198411"/>
            <a:ext cx="3841005" cy="286875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4043867" y="2553397"/>
            <a:ext cx="982981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oup 3"/>
          <p:cNvGrpSpPr/>
          <p:nvPr/>
        </p:nvGrpSpPr>
        <p:grpSpPr>
          <a:xfrm>
            <a:off x="1979712" y="1844824"/>
            <a:ext cx="4716016" cy="1831728"/>
            <a:chOff x="1907704" y="1924213"/>
            <a:chExt cx="4572000" cy="1831728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134" y="1924213"/>
              <a:ext cx="2038625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907704" y="2924944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1" algn="ctr"/>
              <a:r>
                <a:rPr lang="en-US" sz="1600" dirty="0"/>
                <a:t>s: Signal</a:t>
              </a:r>
              <a:br>
                <a:rPr lang="en-US" sz="1600" dirty="0"/>
              </a:br>
              <a:r>
                <a:rPr lang="en-US" sz="1600" dirty="0"/>
                <a:t>T: </a:t>
              </a:r>
              <a:r>
                <a:rPr lang="en-US" sz="1600" dirty="0" err="1"/>
                <a:t>Testfunction</a:t>
              </a:r>
              <a:r>
                <a:rPr lang="en-US" sz="1600" dirty="0"/>
                <a:t/>
              </a:r>
              <a:br>
                <a:rPr lang="en-US" sz="1600" dirty="0"/>
              </a:br>
              <a:r>
                <a:rPr lang="en-US" sz="1600" dirty="0"/>
                <a:t>(Lorentz, Gauss, …)</a:t>
              </a:r>
            </a:p>
          </p:txBody>
        </p: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 Receiver: 1st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measurements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2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Universe Clu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18" y="6187444"/>
            <a:ext cx="2775351" cy="63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48856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2"/>
          <p:cNvSpPr txBox="1">
            <a:spLocks noChangeArrowheads="1"/>
          </p:cNvSpPr>
          <p:nvPr/>
        </p:nvSpPr>
        <p:spPr bwMode="auto">
          <a:xfrm>
            <a:off x="3217292" y="6023029"/>
            <a:ext cx="1282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75"/>
              </a:spcBef>
              <a:buChar char="•"/>
              <a:defRPr sz="16300">
                <a:solidFill>
                  <a:srgbClr val="000000"/>
                </a:solidFill>
                <a:latin typeface="Arial" charset="0"/>
                <a:cs typeface="Tahoma" charset="0"/>
              </a:defRPr>
            </a:lvl1pPr>
            <a:lvl2pPr marL="742950" indent="-285750" eaLnBrk="0" hangingPunct="0">
              <a:spcBef>
                <a:spcPts val="3575"/>
              </a:spcBef>
              <a:buChar char="–"/>
              <a:defRPr sz="14300">
                <a:solidFill>
                  <a:srgbClr val="000000"/>
                </a:solidFill>
                <a:latin typeface="Arial" charset="0"/>
                <a:cs typeface="Tahoma" charset="0"/>
              </a:defRPr>
            </a:lvl2pPr>
            <a:lvl3pPr marL="1143000" indent="-228600" eaLnBrk="0" hangingPunct="0">
              <a:spcBef>
                <a:spcPts val="3050"/>
              </a:spcBef>
              <a:buChar char="•"/>
              <a:defRPr sz="12200">
                <a:solidFill>
                  <a:srgbClr val="000000"/>
                </a:solidFill>
                <a:latin typeface="Arial" charset="0"/>
                <a:cs typeface="Tahoma" charset="0"/>
              </a:defRPr>
            </a:lvl3pPr>
            <a:lvl4pPr marL="1600200" indent="-228600" eaLnBrk="0" hangingPunct="0">
              <a:spcBef>
                <a:spcPts val="2550"/>
              </a:spcBef>
              <a:buChar char="–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4pPr>
            <a:lvl5pPr marL="2057400" indent="-228600" eaLnBrk="0" hangingPunct="0">
              <a:spcBef>
                <a:spcPts val="2550"/>
              </a:spcBef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5pPr>
            <a:lvl6pPr marL="25146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6pPr>
            <a:lvl7pPr marL="29718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7pPr>
            <a:lvl8pPr marL="34290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8pPr>
            <a:lvl9pPr marL="38862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de-DE" altLang="de-DE" sz="1800" b="1" dirty="0" smtClean="0">
                <a:solidFill>
                  <a:srgbClr val="FF0000"/>
                </a:solidFill>
              </a:rPr>
              <a:t>„Ab-</a:t>
            </a:r>
            <a:r>
              <a:rPr lang="de-DE" altLang="de-DE" sz="1800" b="1" dirty="0" err="1" smtClean="0">
                <a:solidFill>
                  <a:srgbClr val="FF0000"/>
                </a:solidFill>
              </a:rPr>
              <a:t>sorber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>“</a:t>
            </a:r>
            <a:endParaRPr lang="de-DE" altLang="de-DE" sz="18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flipH="1" flipV="1">
            <a:off x="3419872" y="3645025"/>
            <a:ext cx="438770" cy="237800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4"/>
          <p:cNvSpPr txBox="1">
            <a:spLocks noChangeArrowheads="1"/>
          </p:cNvSpPr>
          <p:nvPr/>
        </p:nvSpPr>
        <p:spPr bwMode="auto">
          <a:xfrm>
            <a:off x="971600" y="6021288"/>
            <a:ext cx="2303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75"/>
              </a:spcBef>
              <a:buChar char="•"/>
              <a:defRPr sz="16300">
                <a:solidFill>
                  <a:srgbClr val="000000"/>
                </a:solidFill>
                <a:latin typeface="Arial" charset="0"/>
                <a:cs typeface="Tahoma" charset="0"/>
              </a:defRPr>
            </a:lvl1pPr>
            <a:lvl2pPr marL="742950" indent="-285750" eaLnBrk="0" hangingPunct="0">
              <a:spcBef>
                <a:spcPts val="3575"/>
              </a:spcBef>
              <a:buChar char="–"/>
              <a:defRPr sz="14300">
                <a:solidFill>
                  <a:srgbClr val="000000"/>
                </a:solidFill>
                <a:latin typeface="Arial" charset="0"/>
                <a:cs typeface="Tahoma" charset="0"/>
              </a:defRPr>
            </a:lvl2pPr>
            <a:lvl3pPr marL="1143000" indent="-228600" eaLnBrk="0" hangingPunct="0">
              <a:spcBef>
                <a:spcPts val="3050"/>
              </a:spcBef>
              <a:buChar char="•"/>
              <a:defRPr sz="12200">
                <a:solidFill>
                  <a:srgbClr val="000000"/>
                </a:solidFill>
                <a:latin typeface="Arial" charset="0"/>
                <a:cs typeface="Tahoma" charset="0"/>
              </a:defRPr>
            </a:lvl3pPr>
            <a:lvl4pPr marL="1600200" indent="-228600" eaLnBrk="0" hangingPunct="0">
              <a:spcBef>
                <a:spcPts val="2550"/>
              </a:spcBef>
              <a:buChar char="–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4pPr>
            <a:lvl5pPr marL="2057400" indent="-228600" eaLnBrk="0" hangingPunct="0">
              <a:spcBef>
                <a:spcPts val="2550"/>
              </a:spcBef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5pPr>
            <a:lvl6pPr marL="25146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6pPr>
            <a:lvl7pPr marL="29718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7pPr>
            <a:lvl8pPr marL="34290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8pPr>
            <a:lvl9pPr marL="38862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de-DE" altLang="de-DE" sz="1800" b="1" dirty="0" err="1">
                <a:solidFill>
                  <a:srgbClr val="FF0000"/>
                </a:solidFill>
              </a:rPr>
              <a:t>Dielectric</a:t>
            </a:r>
            <a:r>
              <a:rPr lang="de-DE" altLang="de-DE" sz="1800" b="1" dirty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FF0000"/>
                </a:solidFill>
              </a:rPr>
              <a:t>discs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/>
            </a:r>
            <a:br>
              <a:rPr lang="de-DE" altLang="de-DE" sz="1800" b="1" dirty="0" smtClean="0">
                <a:solidFill>
                  <a:srgbClr val="FF0000"/>
                </a:solidFill>
              </a:rPr>
            </a:br>
            <a:r>
              <a:rPr lang="de-DE" altLang="de-DE" sz="1800" b="1" dirty="0" smtClean="0">
                <a:solidFill>
                  <a:srgbClr val="FF0000"/>
                </a:solidFill>
              </a:rPr>
              <a:t>(Saphire)</a:t>
            </a:r>
            <a:endParaRPr lang="de-DE" altLang="de-DE" sz="1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763688" y="4509120"/>
            <a:ext cx="431652" cy="1514985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5"/>
          <p:cNvSpPr txBox="1">
            <a:spLocks noChangeArrowheads="1"/>
          </p:cNvSpPr>
          <p:nvPr/>
        </p:nvSpPr>
        <p:spPr bwMode="auto">
          <a:xfrm>
            <a:off x="4282882" y="6023029"/>
            <a:ext cx="1306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75"/>
              </a:spcBef>
              <a:buChar char="•"/>
              <a:defRPr sz="16300">
                <a:solidFill>
                  <a:srgbClr val="000000"/>
                </a:solidFill>
                <a:latin typeface="Arial" charset="0"/>
                <a:cs typeface="Tahoma" charset="0"/>
              </a:defRPr>
            </a:lvl1pPr>
            <a:lvl2pPr marL="742950" indent="-285750" eaLnBrk="0" hangingPunct="0">
              <a:spcBef>
                <a:spcPts val="3575"/>
              </a:spcBef>
              <a:buChar char="–"/>
              <a:defRPr sz="14300">
                <a:solidFill>
                  <a:srgbClr val="000000"/>
                </a:solidFill>
                <a:latin typeface="Arial" charset="0"/>
                <a:cs typeface="Tahoma" charset="0"/>
              </a:defRPr>
            </a:lvl2pPr>
            <a:lvl3pPr marL="1143000" indent="-228600" eaLnBrk="0" hangingPunct="0">
              <a:spcBef>
                <a:spcPts val="3050"/>
              </a:spcBef>
              <a:buChar char="•"/>
              <a:defRPr sz="12200">
                <a:solidFill>
                  <a:srgbClr val="000000"/>
                </a:solidFill>
                <a:latin typeface="Arial" charset="0"/>
                <a:cs typeface="Tahoma" charset="0"/>
              </a:defRPr>
            </a:lvl3pPr>
            <a:lvl4pPr marL="1600200" indent="-228600" eaLnBrk="0" hangingPunct="0">
              <a:spcBef>
                <a:spcPts val="2550"/>
              </a:spcBef>
              <a:buChar char="–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4pPr>
            <a:lvl5pPr marL="2057400" indent="-228600" eaLnBrk="0" hangingPunct="0">
              <a:spcBef>
                <a:spcPts val="2550"/>
              </a:spcBef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5pPr>
            <a:lvl6pPr marL="25146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6pPr>
            <a:lvl7pPr marL="29718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7pPr>
            <a:lvl8pPr marL="34290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8pPr>
            <a:lvl9pPr marL="38862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de-DE" altLang="de-DE" sz="1800" b="1" dirty="0">
                <a:solidFill>
                  <a:srgbClr val="FF0000"/>
                </a:solidFill>
              </a:rPr>
              <a:t>Horn antenna</a:t>
            </a: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4936237" y="3068960"/>
            <a:ext cx="0" cy="2954069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3"/>
          <p:cNvSpPr txBox="1">
            <a:spLocks noChangeArrowheads="1"/>
          </p:cNvSpPr>
          <p:nvPr/>
        </p:nvSpPr>
        <p:spPr bwMode="auto">
          <a:xfrm>
            <a:off x="0" y="589840"/>
            <a:ext cx="1763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75"/>
              </a:spcBef>
              <a:buChar char="•"/>
              <a:defRPr sz="16300">
                <a:solidFill>
                  <a:srgbClr val="000000"/>
                </a:solidFill>
                <a:latin typeface="Arial" charset="0"/>
                <a:cs typeface="Tahoma" charset="0"/>
              </a:defRPr>
            </a:lvl1pPr>
            <a:lvl2pPr marL="742950" indent="-285750" eaLnBrk="0" hangingPunct="0">
              <a:spcBef>
                <a:spcPts val="3575"/>
              </a:spcBef>
              <a:buChar char="–"/>
              <a:defRPr sz="14300">
                <a:solidFill>
                  <a:srgbClr val="000000"/>
                </a:solidFill>
                <a:latin typeface="Arial" charset="0"/>
                <a:cs typeface="Tahoma" charset="0"/>
              </a:defRPr>
            </a:lvl2pPr>
            <a:lvl3pPr marL="1143000" indent="-228600" eaLnBrk="0" hangingPunct="0">
              <a:spcBef>
                <a:spcPts val="3050"/>
              </a:spcBef>
              <a:buChar char="•"/>
              <a:defRPr sz="12200">
                <a:solidFill>
                  <a:srgbClr val="000000"/>
                </a:solidFill>
                <a:latin typeface="Arial" charset="0"/>
                <a:cs typeface="Tahoma" charset="0"/>
              </a:defRPr>
            </a:lvl3pPr>
            <a:lvl4pPr marL="1600200" indent="-228600" eaLnBrk="0" hangingPunct="0">
              <a:spcBef>
                <a:spcPts val="2550"/>
              </a:spcBef>
              <a:buChar char="–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4pPr>
            <a:lvl5pPr marL="2057400" indent="-228600" eaLnBrk="0" hangingPunct="0">
              <a:spcBef>
                <a:spcPts val="2550"/>
              </a:spcBef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5pPr>
            <a:lvl6pPr marL="25146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6pPr>
            <a:lvl7pPr marL="29718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7pPr>
            <a:lvl8pPr marL="34290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8pPr>
            <a:lvl9pPr marL="38862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de-DE" altLang="de-DE" sz="1800" b="1" dirty="0">
                <a:solidFill>
                  <a:srgbClr val="FF0000"/>
                </a:solidFill>
              </a:rPr>
              <a:t>Removable copper mirror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881844" y="1236171"/>
            <a:ext cx="449796" cy="2408853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86"/>
          <p:cNvSpPr txBox="1">
            <a:spLocks noChangeArrowheads="1"/>
          </p:cNvSpPr>
          <p:nvPr/>
        </p:nvSpPr>
        <p:spPr bwMode="auto">
          <a:xfrm>
            <a:off x="5820173" y="6028694"/>
            <a:ext cx="86836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75"/>
              </a:spcBef>
              <a:buChar char="•"/>
              <a:defRPr sz="16300">
                <a:solidFill>
                  <a:srgbClr val="000000"/>
                </a:solidFill>
                <a:latin typeface="Arial" charset="0"/>
                <a:cs typeface="Tahoma" charset="0"/>
              </a:defRPr>
            </a:lvl1pPr>
            <a:lvl2pPr marL="742950" indent="-285750" eaLnBrk="0" hangingPunct="0">
              <a:spcBef>
                <a:spcPts val="3575"/>
              </a:spcBef>
              <a:buChar char="–"/>
              <a:defRPr sz="14300">
                <a:solidFill>
                  <a:srgbClr val="000000"/>
                </a:solidFill>
                <a:latin typeface="Arial" charset="0"/>
                <a:cs typeface="Tahoma" charset="0"/>
              </a:defRPr>
            </a:lvl2pPr>
            <a:lvl3pPr marL="1143000" indent="-228600" eaLnBrk="0" hangingPunct="0">
              <a:spcBef>
                <a:spcPts val="3050"/>
              </a:spcBef>
              <a:buChar char="•"/>
              <a:defRPr sz="12200">
                <a:solidFill>
                  <a:srgbClr val="000000"/>
                </a:solidFill>
                <a:latin typeface="Arial" charset="0"/>
                <a:cs typeface="Tahoma" charset="0"/>
              </a:defRPr>
            </a:lvl3pPr>
            <a:lvl4pPr marL="1600200" indent="-228600" eaLnBrk="0" hangingPunct="0">
              <a:spcBef>
                <a:spcPts val="2550"/>
              </a:spcBef>
              <a:buChar char="–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4pPr>
            <a:lvl5pPr marL="2057400" indent="-228600" eaLnBrk="0" hangingPunct="0">
              <a:spcBef>
                <a:spcPts val="2550"/>
              </a:spcBef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5pPr>
            <a:lvl6pPr marL="25146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6pPr>
            <a:lvl7pPr marL="29718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7pPr>
            <a:lvl8pPr marL="34290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8pPr>
            <a:lvl9pPr marL="38862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de-DE" altLang="de-DE" sz="1800" b="1" dirty="0" err="1">
                <a:solidFill>
                  <a:srgbClr val="FF0000"/>
                </a:solidFill>
              </a:rPr>
              <a:t>Mirror</a:t>
            </a:r>
            <a:endParaRPr lang="de-DE" altLang="de-DE" sz="1800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292080" y="3356992"/>
            <a:ext cx="595023" cy="2592273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25128" y="840769"/>
            <a:ext cx="877343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 measurement:</a:t>
            </a:r>
          </a:p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76456" y="6453336"/>
            <a:ext cx="609600" cy="457200"/>
          </a:xfrm>
        </p:spPr>
        <p:txBody>
          <a:bodyPr/>
          <a:lstStyle/>
          <a:p>
            <a:fld id="{ADDE3832-3E36-4F3E-BE66-838FA953CCF2}" type="slidenum">
              <a:rPr lang="en-US" altLang="de-DE" sz="1800" b="1" smtClean="0">
                <a:solidFill>
                  <a:srgbClr val="000000"/>
                </a:solidFill>
              </a:rPr>
              <a:pPr/>
              <a:t>13</a:t>
            </a:fld>
            <a:endParaRPr lang="en-US" altLang="de-DE" sz="1800" b="1">
              <a:solidFill>
                <a:srgbClr val="000000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 Booster: </a:t>
            </a:r>
            <a:r>
              <a:rPr lang="de-DE" altLang="de-DE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roof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Principle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09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00" y="1484784"/>
            <a:ext cx="7200000" cy="476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128" y="840769"/>
            <a:ext cx="877343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 measurement:</a:t>
            </a:r>
          </a:p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76456" y="6453336"/>
            <a:ext cx="609600" cy="457200"/>
          </a:xfrm>
        </p:spPr>
        <p:txBody>
          <a:bodyPr/>
          <a:lstStyle/>
          <a:p>
            <a:fld id="{ADDE3832-3E36-4F3E-BE66-838FA953CCF2}" type="slidenum">
              <a:rPr lang="en-US" altLang="de-DE" sz="1800" b="1" smtClean="0">
                <a:solidFill>
                  <a:srgbClr val="000000"/>
                </a:solidFill>
              </a:rPr>
              <a:pPr/>
              <a:t>14</a:t>
            </a:fld>
            <a:endParaRPr lang="en-US" altLang="de-DE" sz="1800" b="1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 Booster: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proof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principle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128" y="840769"/>
            <a:ext cx="877343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reproducibility:</a:t>
            </a:r>
          </a:p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76456" y="6453336"/>
            <a:ext cx="609600" cy="457200"/>
          </a:xfrm>
        </p:spPr>
        <p:txBody>
          <a:bodyPr/>
          <a:lstStyle/>
          <a:p>
            <a:fld id="{ADDE3832-3E36-4F3E-BE66-838FA953CCF2}" type="slidenum">
              <a:rPr lang="en-US" altLang="de-DE" sz="1800" b="1" smtClean="0">
                <a:solidFill>
                  <a:srgbClr val="000000"/>
                </a:solidFill>
              </a:rPr>
              <a:pPr/>
              <a:t>15</a:t>
            </a:fld>
            <a:endParaRPr lang="en-US" altLang="de-DE" sz="1800" b="1">
              <a:solidFill>
                <a:srgbClr val="0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34" y="1181993"/>
            <a:ext cx="7060858" cy="531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 Booster: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proof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principle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5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128" y="840769"/>
            <a:ext cx="877343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 disc setup:</a:t>
            </a:r>
          </a:p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76456" y="6453336"/>
            <a:ext cx="609600" cy="457200"/>
          </a:xfrm>
        </p:spPr>
        <p:txBody>
          <a:bodyPr/>
          <a:lstStyle/>
          <a:p>
            <a:fld id="{ADDE3832-3E36-4F3E-BE66-838FA953CCF2}" type="slidenum">
              <a:rPr lang="en-US" altLang="de-DE" sz="1800" b="1" smtClean="0">
                <a:solidFill>
                  <a:srgbClr val="000000"/>
                </a:solidFill>
              </a:rPr>
              <a:pPr/>
              <a:t>16</a:t>
            </a:fld>
            <a:endParaRPr lang="en-US" altLang="de-DE" sz="1800" b="1">
              <a:solidFill>
                <a:srgbClr val="00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 Booster: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proof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principle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7655"/>
            <a:ext cx="3420087" cy="24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17503"/>
            <a:ext cx="3499089" cy="23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14634"/>
            <a:ext cx="3959447" cy="263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72000" y="1340906"/>
            <a:ext cx="4197816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available:</a:t>
            </a:r>
          </a:p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 measurements with up to 20 discs</a:t>
            </a:r>
          </a:p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First results:</a:t>
            </a:r>
            <a:b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Reproducibility of positioning without algorithm: ~ µm</a:t>
            </a:r>
            <a:endParaRPr lang="en-US" sz="18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561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 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3D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simulations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4212" y="1556792"/>
            <a:ext cx="6120680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 far: boost factor vs.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reflectivity correlation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known only from 1D calculations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95478" lvl="0" indent="-285750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Wingdings"/>
              <a:buChar char="à"/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Need 3D simulation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“arbitrary geometries”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7824" y="3356992"/>
            <a:ext cx="4572000" cy="22544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5478" lvl="0" indent="-285750" algn="ctr">
              <a:spcBef>
                <a:spcPts val="300"/>
              </a:spcBef>
              <a:buClr>
                <a:srgbClr val="A04DA3"/>
              </a:buClr>
              <a:buFont typeface="Wingdings"/>
              <a:buChar char="à"/>
              <a:defRPr/>
            </a:pPr>
            <a:r>
              <a:rPr lang="en-US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Test </a:t>
            </a:r>
            <a:r>
              <a:rPr lang="en-US" sz="20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en-US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b="1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non symmetric </a:t>
            </a:r>
            <a:br>
              <a:rPr lang="en-US" b="1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b="1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effects </a:t>
            </a:r>
            <a:r>
              <a:rPr lang="en-US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from</a:t>
            </a:r>
          </a:p>
          <a:p>
            <a:pPr marL="395478" lvl="0" indent="-285750" algn="ctr">
              <a:spcBef>
                <a:spcPts val="300"/>
              </a:spcBef>
              <a:buClr>
                <a:srgbClr val="A04DA3"/>
              </a:buClr>
              <a:buFontTx/>
              <a:buChar char="-"/>
              <a:defRPr/>
            </a:pPr>
            <a:r>
              <a:rPr lang="en-US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</a:t>
            </a:r>
            <a:r>
              <a:rPr lang="en-US" b="1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eometries</a:t>
            </a:r>
            <a:endParaRPr lang="en-US" b="1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95478" lvl="0" indent="-285750" algn="ctr">
              <a:spcBef>
                <a:spcPts val="300"/>
              </a:spcBef>
              <a:buClr>
                <a:srgbClr val="A04DA3"/>
              </a:buClr>
              <a:buFontTx/>
              <a:buChar char="-"/>
              <a:defRPr/>
            </a:pPr>
            <a:r>
              <a:rPr lang="en-US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Losses in materials</a:t>
            </a:r>
          </a:p>
          <a:p>
            <a:pPr marL="395478" lvl="0" indent="-285750" algn="ctr">
              <a:spcBef>
                <a:spcPts val="300"/>
              </a:spcBef>
              <a:buClr>
                <a:srgbClr val="A04DA3"/>
              </a:buClr>
              <a:buFontTx/>
              <a:buChar char="-"/>
              <a:defRPr/>
            </a:pPr>
            <a:r>
              <a:rPr lang="en-US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Tilting of discs</a:t>
            </a:r>
          </a:p>
          <a:p>
            <a:pPr marL="395478" lvl="0" indent="-285750" algn="ctr">
              <a:spcBef>
                <a:spcPts val="300"/>
              </a:spcBef>
              <a:buClr>
                <a:srgbClr val="A04DA3"/>
              </a:buClr>
              <a:buFontTx/>
              <a:buChar char="-"/>
              <a:defRPr/>
            </a:pPr>
            <a:r>
              <a:rPr lang="en-US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Surface roughness</a:t>
            </a:r>
          </a:p>
          <a:p>
            <a:pPr marL="395478" lvl="0" indent="-285750" algn="ctr">
              <a:spcBef>
                <a:spcPts val="300"/>
              </a:spcBef>
              <a:buClr>
                <a:srgbClr val="A04DA3"/>
              </a:buClr>
              <a:buFontTx/>
              <a:buChar char="-"/>
              <a:defRPr/>
            </a:pPr>
            <a:r>
              <a:rPr lang="en-US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 </a:t>
            </a:r>
            <a:endParaRPr lang="en-US" b="1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7567"/>
            <a:ext cx="1600412" cy="605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07904" y="836712"/>
            <a:ext cx="1838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using ELMER</a:t>
            </a:r>
            <a:endParaRPr lang="en-US" sz="2000" dirty="0"/>
          </a:p>
        </p:txBody>
      </p:sp>
      <p:pic>
        <p:nvPicPr>
          <p:cNvPr id="6" name="12_waveguide-with-plate-si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523" y="404664"/>
            <a:ext cx="7704856" cy="61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3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62272" y="-49696"/>
            <a:ext cx="9468544" cy="69573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5_seperated-room-big--e-field-plo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260647"/>
            <a:ext cx="7704856" cy="6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0433"/>
            <a:ext cx="8280920" cy="524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OUTLOOK: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76456" y="6453336"/>
            <a:ext cx="609600" cy="457200"/>
          </a:xfrm>
        </p:spPr>
        <p:txBody>
          <a:bodyPr/>
          <a:lstStyle/>
          <a:p>
            <a:fld id="{ADDE3832-3E36-4F3E-BE66-838FA953CCF2}" type="slidenum">
              <a:rPr lang="en-US" altLang="de-DE" sz="1800" b="1" smtClean="0">
                <a:solidFill>
                  <a:srgbClr val="000000"/>
                </a:solidFill>
              </a:rPr>
              <a:pPr/>
              <a:t>19</a:t>
            </a:fld>
            <a:endParaRPr lang="en-US" altLang="de-DE" sz="1800" b="1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836712"/>
            <a:ext cx="8046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b="1" dirty="0" err="1">
                <a:solidFill>
                  <a:srgbClr val="000099"/>
                </a:solidFill>
                <a:latin typeface="Times New Roman" pitchFamily="18" charset="0"/>
              </a:rPr>
              <a:t>Sensitivty</a:t>
            </a:r>
            <a:r>
              <a:rPr lang="de-DE" altLang="de-DE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de-DE" altLang="de-DE" b="1" dirty="0" err="1">
                <a:solidFill>
                  <a:srgbClr val="000099"/>
                </a:solidFill>
                <a:latin typeface="Times New Roman" pitchFamily="18" charset="0"/>
              </a:rPr>
              <a:t>for</a:t>
            </a:r>
            <a:r>
              <a:rPr lang="de-DE" altLang="de-DE" b="1" dirty="0">
                <a:solidFill>
                  <a:srgbClr val="000099"/>
                </a:solidFill>
                <a:latin typeface="Times New Roman" pitchFamily="18" charset="0"/>
              </a:rPr>
              <a:t> QCD </a:t>
            </a:r>
            <a:r>
              <a:rPr lang="de-DE" altLang="de-DE" b="1" dirty="0" err="1">
                <a:solidFill>
                  <a:srgbClr val="000099"/>
                </a:solidFill>
                <a:latin typeface="Times New Roman" pitchFamily="18" charset="0"/>
              </a:rPr>
              <a:t>dark</a:t>
            </a:r>
            <a:r>
              <a:rPr lang="de-DE" altLang="de-DE" b="1" dirty="0">
                <a:solidFill>
                  <a:srgbClr val="000099"/>
                </a:solidFill>
                <a:latin typeface="Times New Roman" pitchFamily="18" charset="0"/>
              </a:rPr>
              <a:t> matter axions </a:t>
            </a:r>
            <a:r>
              <a:rPr lang="de-DE" altLang="de-DE" b="1" dirty="0" err="1" smtClean="0">
                <a:solidFill>
                  <a:srgbClr val="000099"/>
                </a:solidFill>
                <a:latin typeface="Times New Roman" pitchFamily="18" charset="0"/>
              </a:rPr>
              <a:t>with</a:t>
            </a:r>
            <a:r>
              <a:rPr lang="de-DE" altLang="de-DE" b="1" dirty="0" smtClean="0">
                <a:solidFill>
                  <a:srgbClr val="000099"/>
                </a:solidFill>
                <a:latin typeface="Times New Roman" pitchFamily="18" charset="0"/>
              </a:rPr>
              <a:t> A=1m², B</a:t>
            </a:r>
            <a:r>
              <a:rPr lang="de-DE" altLang="de-DE" b="1" baseline="-25000" dirty="0" smtClean="0">
                <a:solidFill>
                  <a:srgbClr val="000099"/>
                </a:solidFill>
                <a:latin typeface="Times New Roman" pitchFamily="18" charset="0"/>
              </a:rPr>
              <a:t>||</a:t>
            </a:r>
            <a:r>
              <a:rPr lang="de-DE" altLang="de-DE" b="1" dirty="0" smtClean="0">
                <a:solidFill>
                  <a:srgbClr val="000099"/>
                </a:solidFill>
                <a:latin typeface="Times New Roman" pitchFamily="18" charset="0"/>
              </a:rPr>
              <a:t>=10T, </a:t>
            </a:r>
            <a:r>
              <a:rPr lang="de-DE" altLang="de-DE" b="1" dirty="0" err="1" smtClean="0">
                <a:solidFill>
                  <a:srgbClr val="000099"/>
                </a:solidFill>
                <a:latin typeface="Times New Roman" pitchFamily="18" charset="0"/>
              </a:rPr>
              <a:t>T</a:t>
            </a:r>
            <a:r>
              <a:rPr lang="de-DE" altLang="de-DE" b="1" baseline="-25000" dirty="0" err="1" smtClean="0">
                <a:solidFill>
                  <a:srgbClr val="000099"/>
                </a:solidFill>
                <a:latin typeface="Times New Roman" pitchFamily="18" charset="0"/>
              </a:rPr>
              <a:t>sys</a:t>
            </a:r>
            <a:r>
              <a:rPr lang="de-DE" altLang="de-DE" b="1" dirty="0" smtClean="0">
                <a:solidFill>
                  <a:srgbClr val="000099"/>
                </a:solidFill>
                <a:latin typeface="Times New Roman" pitchFamily="18" charset="0"/>
              </a:rPr>
              <a:t>= 8K, </a:t>
            </a:r>
            <a:r>
              <a:rPr lang="el-GR" altLang="de-DE" b="1" dirty="0" smtClean="0">
                <a:solidFill>
                  <a:srgbClr val="000099"/>
                </a:solidFill>
                <a:latin typeface="Cambria Math"/>
                <a:ea typeface="Cambria Math"/>
              </a:rPr>
              <a:t>β</a:t>
            </a:r>
            <a:r>
              <a:rPr lang="de-DE" altLang="de-DE" b="1" baseline="30000" dirty="0" smtClean="0">
                <a:solidFill>
                  <a:srgbClr val="000099"/>
                </a:solidFill>
                <a:latin typeface="Cambria Math"/>
                <a:ea typeface="Cambria Math"/>
              </a:rPr>
              <a:t>2</a:t>
            </a:r>
            <a:r>
              <a:rPr lang="de-DE" altLang="de-DE" b="1" dirty="0" smtClean="0">
                <a:solidFill>
                  <a:srgbClr val="000099"/>
                </a:solidFill>
                <a:latin typeface="Cambria Math"/>
                <a:ea typeface="Cambria Math"/>
              </a:rPr>
              <a:t>=5·10</a:t>
            </a:r>
            <a:r>
              <a:rPr lang="de-DE" altLang="de-DE" b="1" baseline="30000" dirty="0" smtClean="0">
                <a:solidFill>
                  <a:srgbClr val="000099"/>
                </a:solidFill>
                <a:latin typeface="Cambria Math"/>
                <a:ea typeface="Cambria Math"/>
              </a:rPr>
              <a:t>4</a:t>
            </a:r>
            <a:r>
              <a:rPr lang="de-DE" altLang="de-DE" b="1" dirty="0" smtClean="0">
                <a:solidFill>
                  <a:srgbClr val="000099"/>
                </a:solidFill>
                <a:latin typeface="Cambria Math"/>
                <a:ea typeface="Cambria Math"/>
              </a:rPr>
              <a:t> </a:t>
            </a:r>
            <a:endParaRPr lang="de-DE" altLang="de-DE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718025"/>
              </p:ext>
            </p:extLst>
          </p:nvPr>
        </p:nvGraphicFramePr>
        <p:xfrm>
          <a:off x="1763713" y="1125538"/>
          <a:ext cx="6192837" cy="509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Worksheet" r:id="rId3" imgW="4908602" imgH="5302260" progId="Excel.Sheet.12">
                  <p:embed/>
                </p:oleObj>
              </mc:Choice>
              <mc:Fallback>
                <p:oleObj name="Worksheet" r:id="rId3" imgW="4908602" imgH="53022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713" y="1125538"/>
                        <a:ext cx="6192837" cy="509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978569" y="448524"/>
            <a:ext cx="71868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MADMAX</a:t>
            </a:r>
            <a:r>
              <a:rPr lang="en-US" altLang="de-DE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MPP</a:t>
            </a:r>
            <a:endParaRPr lang="de-DE" altLang="de-DE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42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9962"/>
            <a:ext cx="8280000" cy="537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OUTLOOK: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76456" y="6453336"/>
            <a:ext cx="609600" cy="457200"/>
          </a:xfrm>
        </p:spPr>
        <p:txBody>
          <a:bodyPr/>
          <a:lstStyle/>
          <a:p>
            <a:fld id="{ADDE3832-3E36-4F3E-BE66-838FA953CCF2}" type="slidenum">
              <a:rPr lang="en-US" altLang="de-DE" sz="1800" b="1" smtClean="0">
                <a:solidFill>
                  <a:srgbClr val="000000"/>
                </a:solidFill>
              </a:rPr>
              <a:pPr/>
              <a:t>20</a:t>
            </a:fld>
            <a:endParaRPr lang="en-US" altLang="de-DE" sz="1800" b="1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808" y="836712"/>
            <a:ext cx="8046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b="1" dirty="0" err="1">
                <a:solidFill>
                  <a:srgbClr val="000099"/>
                </a:solidFill>
                <a:latin typeface="Times New Roman" pitchFamily="18" charset="0"/>
              </a:rPr>
              <a:t>Sensitivty</a:t>
            </a:r>
            <a:r>
              <a:rPr lang="de-DE" altLang="de-DE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de-DE" altLang="de-DE" b="1" dirty="0" err="1">
                <a:solidFill>
                  <a:srgbClr val="000099"/>
                </a:solidFill>
                <a:latin typeface="Times New Roman" pitchFamily="18" charset="0"/>
              </a:rPr>
              <a:t>for</a:t>
            </a:r>
            <a:r>
              <a:rPr lang="de-DE" altLang="de-DE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de-DE" altLang="de-DE" b="1" dirty="0" err="1" smtClean="0">
                <a:solidFill>
                  <a:srgbClr val="000099"/>
                </a:solidFill>
                <a:latin typeface="Times New Roman" pitchFamily="18" charset="0"/>
              </a:rPr>
              <a:t>hidden</a:t>
            </a:r>
            <a:r>
              <a:rPr lang="de-DE" altLang="de-DE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de-DE" altLang="de-DE" b="1" dirty="0" err="1" smtClean="0">
                <a:solidFill>
                  <a:srgbClr val="000099"/>
                </a:solidFill>
                <a:latin typeface="Times New Roman" pitchFamily="18" charset="0"/>
              </a:rPr>
              <a:t>photons</a:t>
            </a:r>
            <a:r>
              <a:rPr lang="de-DE" altLang="de-DE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de-DE" altLang="de-DE" b="1" dirty="0" err="1" smtClean="0">
                <a:solidFill>
                  <a:srgbClr val="000099"/>
                </a:solidFill>
                <a:latin typeface="Times New Roman" pitchFamily="18" charset="0"/>
              </a:rPr>
              <a:t>with</a:t>
            </a:r>
            <a:r>
              <a:rPr lang="de-DE" altLang="de-DE" b="1" dirty="0" smtClean="0">
                <a:solidFill>
                  <a:srgbClr val="000099"/>
                </a:solidFill>
                <a:latin typeface="Times New Roman" pitchFamily="18" charset="0"/>
              </a:rPr>
              <a:t> A=1m²,  </a:t>
            </a:r>
            <a:r>
              <a:rPr lang="de-DE" altLang="de-DE" b="1" dirty="0" err="1" smtClean="0">
                <a:solidFill>
                  <a:srgbClr val="000099"/>
                </a:solidFill>
                <a:latin typeface="Times New Roman" pitchFamily="18" charset="0"/>
              </a:rPr>
              <a:t>T</a:t>
            </a:r>
            <a:r>
              <a:rPr lang="de-DE" altLang="de-DE" b="1" baseline="-25000" dirty="0" err="1" smtClean="0">
                <a:solidFill>
                  <a:srgbClr val="000099"/>
                </a:solidFill>
                <a:latin typeface="Times New Roman" pitchFamily="18" charset="0"/>
              </a:rPr>
              <a:t>sys</a:t>
            </a:r>
            <a:r>
              <a:rPr lang="de-DE" altLang="de-DE" b="1" dirty="0" smtClean="0">
                <a:solidFill>
                  <a:srgbClr val="000099"/>
                </a:solidFill>
                <a:latin typeface="Times New Roman" pitchFamily="18" charset="0"/>
              </a:rPr>
              <a:t>= 8K, </a:t>
            </a:r>
            <a:r>
              <a:rPr lang="el-GR" altLang="de-DE" b="1" dirty="0" smtClean="0">
                <a:solidFill>
                  <a:srgbClr val="000099"/>
                </a:solidFill>
                <a:latin typeface="Cambria Math"/>
                <a:ea typeface="Cambria Math"/>
              </a:rPr>
              <a:t>β</a:t>
            </a:r>
            <a:r>
              <a:rPr lang="de-DE" altLang="de-DE" b="1" baseline="30000" dirty="0" smtClean="0">
                <a:solidFill>
                  <a:srgbClr val="000099"/>
                </a:solidFill>
                <a:latin typeface="Cambria Math"/>
                <a:ea typeface="Cambria Math"/>
              </a:rPr>
              <a:t>2</a:t>
            </a:r>
            <a:r>
              <a:rPr lang="de-DE" altLang="de-DE" b="1" dirty="0" smtClean="0">
                <a:solidFill>
                  <a:srgbClr val="000099"/>
                </a:solidFill>
                <a:latin typeface="Cambria Math"/>
                <a:ea typeface="Cambria Math"/>
              </a:rPr>
              <a:t>=5·10</a:t>
            </a:r>
            <a:r>
              <a:rPr lang="de-DE" altLang="de-DE" b="1" baseline="30000" dirty="0" smtClean="0">
                <a:solidFill>
                  <a:srgbClr val="000099"/>
                </a:solidFill>
                <a:latin typeface="Cambria Math"/>
                <a:ea typeface="Cambria Math"/>
              </a:rPr>
              <a:t>4</a:t>
            </a:r>
            <a:r>
              <a:rPr lang="de-DE" altLang="de-DE" b="1" dirty="0" smtClean="0">
                <a:solidFill>
                  <a:srgbClr val="000099"/>
                </a:solidFill>
                <a:latin typeface="Cambria Math"/>
                <a:ea typeface="Cambria Math"/>
              </a:rPr>
              <a:t> </a:t>
            </a:r>
            <a:endParaRPr lang="de-DE" altLang="de-DE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6228020"/>
            <a:ext cx="8046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000099"/>
                </a:solidFill>
                <a:latin typeface="Times New Roman" pitchFamily="18" charset="0"/>
              </a:rPr>
              <a:t>tan </a:t>
            </a:r>
            <a:r>
              <a:rPr lang="el-GR" altLang="de-DE" b="1" dirty="0" smtClean="0">
                <a:solidFill>
                  <a:srgbClr val="000099"/>
                </a:solidFill>
                <a:latin typeface="Cambria Math"/>
                <a:ea typeface="Cambria Math"/>
              </a:rPr>
              <a:t>δ</a:t>
            </a:r>
            <a:r>
              <a:rPr lang="de-DE" altLang="de-DE" b="1" dirty="0" smtClean="0">
                <a:solidFill>
                  <a:srgbClr val="000099"/>
                </a:solidFill>
                <a:latin typeface="Cambria Math"/>
                <a:ea typeface="Cambria Math"/>
              </a:rPr>
              <a:t> ≲ 10</a:t>
            </a:r>
            <a:r>
              <a:rPr lang="de-DE" altLang="de-DE" b="1" baseline="30000" dirty="0" smtClean="0">
                <a:solidFill>
                  <a:srgbClr val="000099"/>
                </a:solidFill>
                <a:latin typeface="Cambria Math"/>
                <a:ea typeface="Cambria Math"/>
              </a:rPr>
              <a:t>-4</a:t>
            </a:r>
            <a:r>
              <a:rPr lang="de-DE" altLang="de-DE" b="1" dirty="0" smtClean="0">
                <a:solidFill>
                  <a:srgbClr val="000099"/>
                </a:solidFill>
                <a:latin typeface="Cambria Math"/>
                <a:ea typeface="Cambria Math"/>
              </a:rPr>
              <a:t> (???)</a:t>
            </a:r>
            <a:endParaRPr lang="de-DE" altLang="de-DE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87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465" y="2204864"/>
            <a:ext cx="1342975" cy="12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43372" y="908720"/>
            <a:ext cx="74064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Collaboration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officially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founded</a:t>
            </a:r>
            <a:endParaRPr lang="de-DE" altLang="de-DE" sz="2400" b="1" dirty="0" smtClean="0">
              <a:solidFill>
                <a:srgbClr val="2D2DB9"/>
              </a:solidFill>
              <a:latin typeface="Times New Roman" pitchFamily="18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DESY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wants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to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host MADMX</a:t>
            </a:r>
            <a:endParaRPr lang="de-DE" altLang="de-DE" sz="2400" b="1" dirty="0">
              <a:solidFill>
                <a:srgbClr val="2D2DB9"/>
              </a:solidFill>
              <a:latin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2400" b="1" dirty="0">
                <a:solidFill>
                  <a:srgbClr val="2D2DB9"/>
                </a:solidFill>
                <a:latin typeface="Times New Roman" pitchFamily="18" charset="0"/>
              </a:rPr>
              <a:t>Magnet </a:t>
            </a:r>
            <a:r>
              <a:rPr lang="de-DE" altLang="de-DE" sz="2400" b="1" dirty="0" err="1">
                <a:solidFill>
                  <a:srgbClr val="2D2DB9"/>
                </a:solidFill>
                <a:latin typeface="Times New Roman" pitchFamily="18" charset="0"/>
              </a:rPr>
              <a:t>innovation</a:t>
            </a:r>
            <a:r>
              <a:rPr lang="de-DE" altLang="de-DE" sz="2400" b="1" dirty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>
                <a:solidFill>
                  <a:srgbClr val="2D2DB9"/>
                </a:solidFill>
                <a:latin typeface="Times New Roman" pitchFamily="18" charset="0"/>
              </a:rPr>
              <a:t>partnership</a:t>
            </a:r>
            <a:r>
              <a:rPr lang="de-DE" altLang="de-DE" sz="2400" b="1" dirty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with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/>
            </a:r>
            <a:b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</a:b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	Bilfinger 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Babcock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Noell</a:t>
            </a:r>
            <a:r>
              <a:rPr lang="de-DE" altLang="de-DE" sz="2400" b="1" dirty="0">
                <a:solidFill>
                  <a:srgbClr val="2D2DB9"/>
                </a:solidFill>
                <a:latin typeface="Times New Roman" pitchFamily="18" charset="0"/>
              </a:rPr>
              <a:t/>
            </a:r>
            <a:br>
              <a:rPr lang="de-DE" altLang="de-DE" sz="2400" b="1" dirty="0">
                <a:solidFill>
                  <a:srgbClr val="2D2DB9"/>
                </a:solidFill>
                <a:latin typeface="Times New Roman" pitchFamily="18" charset="0"/>
              </a:rPr>
            </a:b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	CEA </a:t>
            </a:r>
            <a:r>
              <a:rPr lang="de-DE" altLang="de-DE" sz="2400" b="1" dirty="0">
                <a:solidFill>
                  <a:srgbClr val="2D2DB9"/>
                </a:solidFill>
                <a:latin typeface="Times New Roman" pitchFamily="18" charset="0"/>
              </a:rPr>
              <a:t>IRFU </a:t>
            </a:r>
            <a:endParaRPr lang="de-DE" altLang="de-DE" sz="2400" b="1" dirty="0" smtClean="0">
              <a:solidFill>
                <a:srgbClr val="2D2DB9"/>
              </a:solidFill>
              <a:latin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First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results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from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proof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of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principle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setup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promising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20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disc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proof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of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principle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setup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available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/>
            </a:r>
            <a:b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</a:br>
            <a:endParaRPr lang="de-DE" altLang="de-DE" sz="2400" b="1" dirty="0">
              <a:solidFill>
                <a:srgbClr val="2D2DB9"/>
              </a:solidFill>
              <a:latin typeface="Times New Roman" pitchFamily="18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Started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3D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simulations</a:t>
            </a:r>
            <a:endParaRPr lang="de-DE" altLang="de-DE" sz="2400" b="1" dirty="0" smtClean="0">
              <a:solidFill>
                <a:srgbClr val="2D2DB9"/>
              </a:solidFill>
              <a:latin typeface="Times New Roman" pitchFamily="18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Goal: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Build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prototype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</a:rPr>
              <a:t>until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2021 </a:t>
            </a:r>
            <a:b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</a:b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  <a:sym typeface="Wingdings" panose="05000000000000000000" pitchFamily="2" charset="2"/>
              </a:rPr>
              <a:t>first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  <a:sym typeface="Wingdings" panose="05000000000000000000" pitchFamily="2" charset="2"/>
              </a:rPr>
              <a:t>physics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de-DE" altLang="de-DE" sz="2400" b="1" dirty="0" err="1" smtClean="0">
                <a:solidFill>
                  <a:srgbClr val="2D2DB9"/>
                </a:solidFill>
                <a:latin typeface="Times New Roman" pitchFamily="18" charset="0"/>
                <a:sym typeface="Wingdings" panose="05000000000000000000" pitchFamily="2" charset="2"/>
              </a:rPr>
              <a:t>results</a:t>
            </a:r>
            <a:r>
              <a:rPr lang="de-DE" altLang="de-DE" sz="2400" b="1" dirty="0" smtClean="0">
                <a:solidFill>
                  <a:srgbClr val="2D2DB9"/>
                </a:solidFill>
                <a:latin typeface="Times New Roman" pitchFamily="18" charset="0"/>
              </a:rPr>
              <a:t> </a:t>
            </a:r>
            <a:endParaRPr lang="de-DE" altLang="de-DE" sz="2400" b="1" dirty="0">
              <a:solidFill>
                <a:srgbClr val="2D2DB9"/>
              </a:solidFill>
              <a:latin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OUTLOOK: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pic>
        <p:nvPicPr>
          <p:cNvPr id="5" name="Picture 2" descr="http://irfu.cea.fr/Css/img/logosCEAetIrf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962" y="2533844"/>
            <a:ext cx="1645981" cy="70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639" y="656525"/>
            <a:ext cx="1065189" cy="14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47839"/>
            <a:ext cx="1984158" cy="139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326" y="5589239"/>
            <a:ext cx="1888762" cy="112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49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89" y="2629081"/>
            <a:ext cx="5466424" cy="383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965" y="2621082"/>
            <a:ext cx="5477811" cy="384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5128" y="840769"/>
            <a:ext cx="877343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noise preamp:</a:t>
            </a:r>
          </a:p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5" y="1525572"/>
            <a:ext cx="1900797" cy="125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94581" y="1316380"/>
            <a:ext cx="68432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InP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HEMT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preamplifier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LowNoiseFactory</a:t>
            </a:r>
            <a:endParaRPr lang="de-DE" altLang="de-DE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altLang="de-DE" sz="1800" b="1" dirty="0" smtClean="0">
                <a:solidFill>
                  <a:srgbClr val="3366CC"/>
                </a:solidFill>
                <a:latin typeface="Arial" charset="0"/>
                <a:cs typeface="Arial" charset="0"/>
              </a:rPr>
              <a:t>Frequency range: 6-20 GHz </a:t>
            </a:r>
            <a:r>
              <a:rPr lang="de-DE" altLang="de-DE" sz="1800" b="1" dirty="0">
                <a:solidFill>
                  <a:srgbClr val="3366CC"/>
                </a:solidFill>
                <a:latin typeface="Arial" charset="0"/>
                <a:cs typeface="Arial" charset="0"/>
              </a:rPr>
              <a:t/>
            </a:r>
            <a:br>
              <a:rPr lang="de-DE" altLang="de-DE" sz="1800" b="1" dirty="0">
                <a:solidFill>
                  <a:srgbClr val="3366CC"/>
                </a:solidFill>
                <a:latin typeface="Arial" charset="0"/>
                <a:cs typeface="Arial" charset="0"/>
              </a:rPr>
            </a:br>
            <a:r>
              <a:rPr lang="de-DE" altLang="de-DE" sz="1800" b="1" dirty="0" err="1" smtClean="0">
                <a:solidFill>
                  <a:srgbClr val="3366CC"/>
                </a:solidFill>
                <a:latin typeface="Arial" charset="0"/>
                <a:cs typeface="Arial" charset="0"/>
              </a:rPr>
              <a:t>detector</a:t>
            </a:r>
            <a:r>
              <a:rPr lang="de-DE" altLang="de-DE" sz="1800" b="1" dirty="0" smtClean="0">
                <a:solidFill>
                  <a:srgbClr val="3366CC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1800" b="1" dirty="0" err="1" smtClean="0">
                <a:solidFill>
                  <a:srgbClr val="3366CC"/>
                </a:solidFill>
                <a:latin typeface="Arial" charset="0"/>
                <a:cs typeface="Arial" charset="0"/>
              </a:rPr>
              <a:t>noise</a:t>
            </a:r>
            <a:r>
              <a:rPr lang="de-DE" altLang="de-DE" sz="1800" b="1" dirty="0" smtClean="0">
                <a:solidFill>
                  <a:srgbClr val="3366CC"/>
                </a:solidFill>
                <a:latin typeface="Arial" charset="0"/>
                <a:cs typeface="Arial" charset="0"/>
              </a:rPr>
              <a:t>: T~7K (</a:t>
            </a:r>
            <a:r>
              <a:rPr lang="de-DE" altLang="de-DE" sz="1800" b="1" dirty="0" err="1" smtClean="0">
                <a:solidFill>
                  <a:srgbClr val="3366CC"/>
                </a:solidFill>
                <a:latin typeface="Arial" charset="0"/>
                <a:cs typeface="Arial" charset="0"/>
              </a:rPr>
              <a:t>measured</a:t>
            </a:r>
            <a:r>
              <a:rPr lang="de-DE" altLang="de-DE" sz="1800" b="1" dirty="0" smtClean="0">
                <a:solidFill>
                  <a:srgbClr val="3366CC"/>
                </a:solidFill>
                <a:latin typeface="Arial" charset="0"/>
                <a:cs typeface="Arial" charset="0"/>
              </a:rPr>
              <a:t>, quick </a:t>
            </a:r>
            <a:r>
              <a:rPr lang="de-DE" altLang="de-DE" sz="1800" b="1" dirty="0" err="1" smtClean="0">
                <a:solidFill>
                  <a:srgbClr val="3366CC"/>
                </a:solidFill>
                <a:latin typeface="Arial" charset="0"/>
                <a:cs typeface="Arial" charset="0"/>
              </a:rPr>
              <a:t>and</a:t>
            </a:r>
            <a:r>
              <a:rPr lang="de-DE" altLang="de-DE" sz="1800" b="1" dirty="0" smtClean="0">
                <a:solidFill>
                  <a:srgbClr val="3366CC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1800" b="1" dirty="0" err="1" smtClean="0">
                <a:solidFill>
                  <a:srgbClr val="3366CC"/>
                </a:solidFill>
                <a:latin typeface="Arial" charset="0"/>
                <a:cs typeface="Arial" charset="0"/>
              </a:rPr>
              <a:t>dirty</a:t>
            </a:r>
            <a:r>
              <a:rPr lang="de-DE" altLang="de-DE" sz="1800" b="1" dirty="0" smtClean="0">
                <a:solidFill>
                  <a:srgbClr val="3366CC"/>
                </a:solidFill>
                <a:latin typeface="Arial" charset="0"/>
                <a:cs typeface="Arial" charset="0"/>
              </a:rPr>
              <a:t>)</a:t>
            </a:r>
            <a:br>
              <a:rPr lang="de-DE" altLang="de-DE" sz="1800" b="1" dirty="0" smtClean="0">
                <a:solidFill>
                  <a:srgbClr val="3366CC"/>
                </a:solidFill>
                <a:latin typeface="Arial" charset="0"/>
                <a:cs typeface="Arial" charset="0"/>
              </a:rPr>
            </a:br>
            <a:r>
              <a:rPr lang="de-DE" altLang="de-DE" sz="1800" b="1" dirty="0" err="1" smtClean="0">
                <a:solidFill>
                  <a:srgbClr val="3366CC"/>
                </a:solidFill>
                <a:latin typeface="Arial" charset="0"/>
                <a:cs typeface="Arial" charset="0"/>
              </a:rPr>
              <a:t>T</a:t>
            </a:r>
            <a:r>
              <a:rPr lang="de-DE" altLang="de-DE" sz="1800" b="1" baseline="-25000" dirty="0" err="1" smtClean="0">
                <a:solidFill>
                  <a:srgbClr val="3366CC"/>
                </a:solidFill>
                <a:latin typeface="Arial" charset="0"/>
                <a:cs typeface="Arial" charset="0"/>
              </a:rPr>
              <a:t>ds</a:t>
            </a:r>
            <a:r>
              <a:rPr lang="de-DE" altLang="de-DE" sz="1800" b="1" dirty="0" smtClean="0">
                <a:solidFill>
                  <a:srgbClr val="3366CC"/>
                </a:solidFill>
                <a:latin typeface="Arial" charset="0"/>
                <a:cs typeface="Arial" charset="0"/>
              </a:rPr>
              <a:t>~ 6K (</a:t>
            </a:r>
            <a:r>
              <a:rPr lang="de-DE" altLang="de-DE" sz="1800" b="1" dirty="0" err="1" smtClean="0">
                <a:solidFill>
                  <a:srgbClr val="3366CC"/>
                </a:solidFill>
                <a:latin typeface="Arial" charset="0"/>
                <a:cs typeface="Arial" charset="0"/>
              </a:rPr>
              <a:t>data</a:t>
            </a:r>
            <a:r>
              <a:rPr lang="de-DE" altLang="de-DE" sz="1800" b="1" dirty="0" smtClean="0">
                <a:solidFill>
                  <a:srgbClr val="3366CC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1800" b="1" dirty="0" err="1" smtClean="0">
                <a:solidFill>
                  <a:srgbClr val="3366CC"/>
                </a:solidFill>
                <a:latin typeface="Arial" charset="0"/>
                <a:cs typeface="Arial" charset="0"/>
              </a:rPr>
              <a:t>sheet</a:t>
            </a:r>
            <a:r>
              <a:rPr lang="de-DE" altLang="de-DE" sz="1800" b="1" dirty="0" smtClean="0">
                <a:solidFill>
                  <a:srgbClr val="3366CC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First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measurements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: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676456" y="6453336"/>
            <a:ext cx="609600" cy="4572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DE3832-3E36-4F3E-BE66-838FA953CCF2}" type="slidenum">
              <a:rPr lang="en-US" altLang="de-DE" b="1" smtClean="0">
                <a:solidFill>
                  <a:srgbClr val="000000"/>
                </a:solidFill>
              </a:rPr>
              <a:pPr/>
              <a:t>22</a:t>
            </a:fld>
            <a:endParaRPr lang="en-US" altLang="de-DE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nhaltsplatzhalter 10"/>
          <p:cNvSpPr txBox="1">
            <a:spLocks/>
          </p:cNvSpPr>
          <p:nvPr/>
        </p:nvSpPr>
        <p:spPr>
          <a:xfrm>
            <a:off x="495708" y="2561734"/>
            <a:ext cx="8229600" cy="4935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0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>
              <a:buClr>
                <a:srgbClr val="438086"/>
              </a:buClr>
              <a:buFont typeface="Georgia"/>
              <a:buNone/>
            </a:pPr>
            <a:r>
              <a:rPr lang="en-US" sz="1800" b="1" dirty="0" smtClean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Sapphire (Al</a:t>
            </a:r>
            <a:r>
              <a:rPr lang="en-US" sz="1800" b="1" baseline="-25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b="1" baseline="-25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800" b="1" dirty="0" smtClean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@ 300K, 10 GHz:</a:t>
            </a:r>
            <a:endParaRPr lang="en-US" sz="1800" b="1" dirty="0" smtClean="0">
              <a:solidFill>
                <a:srgbClr val="4380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5128" y="840769"/>
                <a:ext cx="8773430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9728" algn="ctr">
                  <a:spcBef>
                    <a:spcPts val="300"/>
                  </a:spcBef>
                  <a:buClr>
                    <a:srgbClr val="A04DA3"/>
                  </a:buClr>
                  <a:defRPr/>
                </a:pPr>
                <a:r>
                  <a:rPr lang="en-US" b="1" dirty="0">
                    <a:solidFill>
                      <a:srgbClr val="33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Chose dielectric material:</a:t>
                </a:r>
              </a:p>
              <a:p>
                <a:pPr marL="658368" lvl="1" indent="-246888" algn="ctr">
                  <a:spcBef>
                    <a:spcPts val="300"/>
                  </a:spcBef>
                  <a:buClr>
                    <a:srgbClr val="438086"/>
                  </a:buClr>
                  <a:buFont typeface="Georgia"/>
                  <a:buChar char="▫"/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dielectric constant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𝜺</m:t>
                    </m:r>
                  </m:oMath>
                </a14:m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(for large boost &amp; conversion)</a:t>
                </a:r>
              </a:p>
              <a:p>
                <a:pPr marL="658368" lvl="1" indent="-246888" algn="ctr">
                  <a:spcBef>
                    <a:spcPts val="300"/>
                  </a:spcBef>
                  <a:buClr>
                    <a:srgbClr val="438086"/>
                  </a:buClr>
                  <a:buFont typeface="Georgia"/>
                  <a:buChar char="▫"/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loss → low tan </a:t>
                </a:r>
                <a:r>
                  <a:rPr lang="el-GR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(reduce photon losses)</a:t>
                </a:r>
              </a:p>
              <a:p>
                <a:pPr marL="658368" lvl="1" indent="-246888" algn="ctr">
                  <a:spcBef>
                    <a:spcPts val="300"/>
                  </a:spcBef>
                  <a:buClr>
                    <a:srgbClr val="438086"/>
                  </a:buClr>
                  <a:buFont typeface="Georgia"/>
                  <a:buChar char="▫"/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Stable</a:t>
                </a:r>
              </a:p>
              <a:p>
                <a:pPr marL="658368" lvl="1" indent="-246888" algn="ctr">
                  <a:spcBef>
                    <a:spcPts val="300"/>
                  </a:spcBef>
                  <a:buClr>
                    <a:srgbClr val="438086"/>
                  </a:buClr>
                  <a:buFont typeface="Georgia"/>
                  <a:buChar char="▫"/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Cheap</a:t>
                </a: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28" y="840769"/>
                <a:ext cx="8773430" cy="1631216"/>
              </a:xfrm>
              <a:prstGeom prst="rect">
                <a:avLst/>
              </a:prstGeom>
              <a:blipFill rotWithShape="1">
                <a:blip r:embed="rId2"/>
                <a:stretch>
                  <a:fillRect t="-1866" b="-48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87385" y="3907956"/>
            <a:ext cx="505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 lvl="1">
              <a:spcBef>
                <a:spcPts val="300"/>
              </a:spcBef>
              <a:buClr>
                <a:srgbClr val="438086"/>
              </a:buClr>
              <a:defRPr/>
            </a:pPr>
            <a:r>
              <a:rPr lang="en-US" b="1" dirty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Lanthanide Aluminate (LaAlO</a:t>
            </a:r>
            <a:r>
              <a:rPr lang="en-US" b="1" baseline="-25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@ 77K</a:t>
            </a:r>
            <a:endParaRPr lang="en-US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5035" y="5051731"/>
            <a:ext cx="4254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 lvl="1">
              <a:spcBef>
                <a:spcPts val="300"/>
              </a:spcBef>
              <a:buClr>
                <a:srgbClr val="438086"/>
              </a:buClr>
              <a:defRPr/>
            </a:pPr>
            <a:r>
              <a:rPr lang="en-US" b="1" dirty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Titanium dioxide – </a:t>
            </a:r>
            <a:r>
              <a:rPr lang="en-US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Rutil</a:t>
            </a:r>
            <a:r>
              <a:rPr lang="en-US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(TiO</a:t>
            </a:r>
            <a:r>
              <a:rPr lang="en-US" b="1" baseline="-25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5"/>
              <p:cNvSpPr txBox="1"/>
              <p:nvPr/>
            </p:nvSpPr>
            <p:spPr>
              <a:xfrm>
                <a:off x="750778" y="4266479"/>
                <a:ext cx="5486002" cy="844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mbria Math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𝜺</m:t>
                    </m:r>
                    <m:r>
                      <a:rPr lang="de-DE" sz="2400" b="1" i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r>
                      <a:rPr lang="de-DE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𝟐𝟒</m:t>
                    </m:r>
                    <m:r>
                      <a:rPr lang="de-DE" sz="2400" b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;         </m:t>
                    </m:r>
                    <m:r>
                      <a:rPr lang="de-DE" sz="2400" b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𝐭𝐚𝐧</m:t>
                    </m:r>
                    <m:r>
                      <a:rPr lang="de-DE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a:rPr lang="el-GR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𝜹</m:t>
                    </m:r>
                    <m:r>
                      <a:rPr lang="el-GR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sSup>
                      <m:sSupPr>
                        <m:ctrlPr>
                          <a:rPr lang="el-GR" sz="2400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de-DE" sz="2400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𝟑</m:t>
                        </m:r>
                        <m:r>
                          <a:rPr lang="de-DE" sz="2400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∙</m:t>
                        </m:r>
                        <m:r>
                          <a:rPr lang="de-DE" sz="2400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𝟏𝟎</m:t>
                        </m:r>
                      </m:e>
                      <m:sup>
                        <m:r>
                          <a:rPr lang="de-DE" sz="2400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−</m:t>
                        </m:r>
                        <m:r>
                          <a:rPr lang="de-DE" sz="2400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𝟓</m:t>
                        </m:r>
                      </m:sup>
                    </m:sSup>
                  </m:oMath>
                </a14:m>
                <a:endParaRPr lang="de-DE" sz="2400" b="1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de-DE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78" y="4266479"/>
                <a:ext cx="5486002" cy="8447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5"/>
              <p:cNvSpPr txBox="1"/>
              <p:nvPr/>
            </p:nvSpPr>
            <p:spPr>
              <a:xfrm>
                <a:off x="720303" y="3055329"/>
                <a:ext cx="5486002" cy="844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mbria Math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𝜺</m:t>
                    </m:r>
                    <m:r>
                      <a:rPr lang="de-DE" sz="2400" b="1" i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r>
                      <a:rPr lang="de-DE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𝟏𝟎</m:t>
                    </m:r>
                    <m:r>
                      <a:rPr lang="de-DE" sz="2400" b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;         </m:t>
                    </m:r>
                    <m:r>
                      <a:rPr lang="de-DE" sz="2400" b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𝐭𝐚𝐧</m:t>
                    </m:r>
                    <m:r>
                      <a:rPr lang="de-DE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a:rPr lang="el-GR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𝜹</m:t>
                    </m:r>
                    <m:r>
                      <a:rPr lang="de-DE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a:rPr lang="el-GR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sSup>
                      <m:sSupPr>
                        <m:ctrlPr>
                          <a:rPr lang="el-GR" sz="2400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de-DE" sz="2400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 </m:t>
                        </m:r>
                        <m:r>
                          <a:rPr lang="de-DE" sz="2400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𝒇𝒆𝒘</m:t>
                        </m:r>
                        <m:r>
                          <a:rPr lang="de-DE" sz="2400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∙</m:t>
                        </m:r>
                        <m:r>
                          <a:rPr lang="de-DE" sz="2400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𝟏𝟎</m:t>
                        </m:r>
                      </m:e>
                      <m:sup>
                        <m:r>
                          <a:rPr lang="de-DE" sz="2400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−</m:t>
                        </m:r>
                        <m:r>
                          <a:rPr lang="de-DE" sz="2400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𝟓</m:t>
                        </m:r>
                      </m:sup>
                    </m:sSup>
                  </m:oMath>
                </a14:m>
                <a:endParaRPr lang="de-DE" sz="2400" b="1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de-DE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03" y="3055329"/>
                <a:ext cx="5486002" cy="8447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5"/>
              <p:cNvSpPr txBox="1"/>
              <p:nvPr/>
            </p:nvSpPr>
            <p:spPr>
              <a:xfrm>
                <a:off x="729928" y="5352504"/>
                <a:ext cx="54860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mbria Math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𝜺</m:t>
                    </m:r>
                    <m:r>
                      <a:rPr lang="de-DE" sz="2400" b="1" i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r>
                      <a:rPr lang="de-DE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𝟏𝟎𝟎</m:t>
                    </m:r>
                    <m:r>
                      <a:rPr lang="de-DE" sz="2400" b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;         </m:t>
                    </m:r>
                    <m:r>
                      <a:rPr lang="de-DE" sz="2400" b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𝐭𝐚𝐧</m:t>
                    </m:r>
                    <m:r>
                      <a:rPr lang="de-DE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a:rPr lang="el-GR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𝜹</m:t>
                    </m:r>
                    <m:r>
                      <a:rPr lang="el-GR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</m:oMath>
                </a14:m>
                <a:r>
                  <a:rPr lang="de-DE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0.001(?)</a:t>
                </a:r>
              </a:p>
            </p:txBody>
          </p:sp>
        </mc:Choice>
        <mc:Fallback xmlns="">
          <p:sp>
            <p:nvSpPr>
              <p:cNvPr id="35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28" y="5352504"/>
                <a:ext cx="5486002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4" descr="Ovaler Saphir mit sehr guter blauer Far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25" y="2414234"/>
            <a:ext cx="1234529" cy="123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Rutil, Hämat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23" y="5294754"/>
            <a:ext cx="1785937" cy="133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://www.surfacenet.de/assets/images/Lathanum_aluminate_LaAlO3__a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00" y="3754672"/>
            <a:ext cx="1067981" cy="14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38"/>
          <p:cNvSpPr/>
          <p:nvPr/>
        </p:nvSpPr>
        <p:spPr bwMode="auto">
          <a:xfrm>
            <a:off x="616017" y="3706513"/>
            <a:ext cx="5351646" cy="1211995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76456" y="6453336"/>
            <a:ext cx="609600" cy="457200"/>
          </a:xfrm>
        </p:spPr>
        <p:txBody>
          <a:bodyPr/>
          <a:lstStyle/>
          <a:p>
            <a:fld id="{ADDE3832-3E36-4F3E-BE66-838FA953CCF2}" type="slidenum">
              <a:rPr lang="en-US" altLang="de-DE" sz="1800" b="1" smtClean="0">
                <a:solidFill>
                  <a:srgbClr val="000000"/>
                </a:solidFill>
              </a:rPr>
              <a:pPr/>
              <a:t>23</a:t>
            </a:fld>
            <a:endParaRPr lang="en-US" altLang="de-DE" sz="1800" b="1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23" y="2000531"/>
            <a:ext cx="2260089" cy="462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 Booster: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Dielectric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plates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8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51" y="1954485"/>
            <a:ext cx="5906298" cy="395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</a:t>
            </a:r>
            <a:b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b="1" dirty="0" err="1" smtClean="0"/>
              <a:t>MAgnetized</a:t>
            </a:r>
            <a:r>
              <a:rPr lang="en-US" sz="2400" b="1" dirty="0" smtClean="0"/>
              <a:t> </a:t>
            </a:r>
            <a:r>
              <a:rPr lang="en-US" sz="2400" b="1" dirty="0"/>
              <a:t>Disc and Mirror </a:t>
            </a:r>
            <a:r>
              <a:rPr lang="en-US" sz="2400" b="1" dirty="0" smtClean="0"/>
              <a:t>Axion </a:t>
            </a:r>
            <a:r>
              <a:rPr lang="en-US" sz="2400" b="1" dirty="0" err="1" smtClean="0"/>
              <a:t>eXperiment</a:t>
            </a:r>
            <a:endParaRPr lang="en-US" sz="2400" b="1" dirty="0" smtClean="0"/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Collaboration forming on 18</a:t>
            </a:r>
            <a:r>
              <a:rPr lang="en-US" altLang="de-DE" sz="2400" b="1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</a:t>
            </a:r>
            <a:r>
              <a:rPr lang="en-US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Oct. 2017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983944"/>
            <a:ext cx="7590029" cy="39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26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</a:t>
            </a:r>
            <a:b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b="1" dirty="0" err="1" smtClean="0"/>
              <a:t>MAgnetized</a:t>
            </a:r>
            <a:r>
              <a:rPr lang="en-US" sz="2400" b="1" dirty="0" smtClean="0"/>
              <a:t> </a:t>
            </a:r>
            <a:r>
              <a:rPr lang="en-US" sz="2400" b="1" dirty="0"/>
              <a:t>Disc and Mirror </a:t>
            </a:r>
            <a:r>
              <a:rPr lang="en-US" sz="2400" b="1" dirty="0" smtClean="0"/>
              <a:t>Axion </a:t>
            </a:r>
            <a:r>
              <a:rPr lang="en-US" sz="2400" b="1" dirty="0" err="1" smtClean="0"/>
              <a:t>eXperiment</a:t>
            </a:r>
            <a:endParaRPr lang="en-US" sz="2400" b="1" dirty="0" smtClean="0"/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Collaboration forming on 18</a:t>
            </a:r>
            <a:r>
              <a:rPr lang="en-US" altLang="de-DE" sz="2400" b="1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</a:t>
            </a:r>
            <a:r>
              <a:rPr lang="en-US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Oct. 2017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983944"/>
            <a:ext cx="7590029" cy="39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43" y="1791110"/>
            <a:ext cx="3166541" cy="413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92" y="1832243"/>
            <a:ext cx="3065715" cy="411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8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5"/>
            <a:ext cx="5976664" cy="63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979712" y="5085184"/>
            <a:ext cx="3663242" cy="360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MADMAX:</a:t>
            </a:r>
            <a:r>
              <a:rPr lang="en-US" sz="2400" b="1" dirty="0" smtClean="0"/>
              <a:t>DESY as site!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7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7091"/>
            <a:ext cx="8576659" cy="511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</a:t>
            </a:r>
            <a:b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b="1" dirty="0" err="1" smtClean="0"/>
              <a:t>MAgnetized</a:t>
            </a:r>
            <a:r>
              <a:rPr lang="en-US" sz="2400" b="1" dirty="0" smtClean="0"/>
              <a:t> </a:t>
            </a:r>
            <a:r>
              <a:rPr lang="en-US" sz="2400" b="1" dirty="0"/>
              <a:t>Disc and Mirror </a:t>
            </a:r>
            <a:r>
              <a:rPr lang="en-US" sz="2400" b="1" dirty="0" smtClean="0"/>
              <a:t>Axion </a:t>
            </a:r>
            <a:r>
              <a:rPr lang="en-US" sz="2400" b="1" dirty="0" err="1" smtClean="0"/>
              <a:t>eXperiment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912" y="1644769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Mirror</a:t>
            </a:r>
            <a:endParaRPr lang="de-DE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50233" y="5955377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 smtClean="0"/>
              <a:t>Parabolic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Mirror</a:t>
            </a:r>
            <a:endParaRPr lang="de-DE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1844824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10 T </a:t>
            </a:r>
            <a:r>
              <a:rPr lang="de-DE" sz="2000" b="1" dirty="0" err="1" smtClean="0"/>
              <a:t>dipole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magnet</a:t>
            </a:r>
            <a:r>
              <a:rPr lang="de-DE" sz="2000" b="1" dirty="0" smtClean="0"/>
              <a:t>       </a:t>
            </a:r>
            <a:endParaRPr lang="de-DE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524328" y="1837273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Horn </a:t>
            </a:r>
            <a:r>
              <a:rPr lang="de-DE" sz="2000" b="1" dirty="0" err="1" smtClean="0"/>
              <a:t>antenna</a:t>
            </a:r>
            <a:r>
              <a:rPr lang="de-DE" sz="2000" b="1" dirty="0" smtClean="0"/>
              <a:t> </a:t>
            </a:r>
            <a:br>
              <a:rPr lang="de-DE" sz="2000" b="1" dirty="0" smtClean="0"/>
            </a:br>
            <a:r>
              <a:rPr lang="de-DE" sz="2000" b="1" dirty="0" smtClean="0"/>
              <a:t>(+ </a:t>
            </a:r>
            <a:r>
              <a:rPr lang="de-DE" sz="2000" b="1" dirty="0" err="1" smtClean="0"/>
              <a:t>receiver</a:t>
            </a:r>
            <a:r>
              <a:rPr lang="de-DE" sz="2000" b="1" dirty="0" smtClean="0"/>
              <a:t>)</a:t>
            </a:r>
            <a:endParaRPr lang="de-DE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4716" y="5583277"/>
            <a:ext cx="1810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80 </a:t>
            </a:r>
            <a:r>
              <a:rPr lang="de-DE" sz="2000" b="1" dirty="0" err="1" smtClean="0"/>
              <a:t>adjustable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dielectric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discs</a:t>
            </a:r>
            <a:endParaRPr lang="de-DE" sz="2000" b="1" dirty="0" smtClean="0"/>
          </a:p>
          <a:p>
            <a:r>
              <a:rPr lang="de-DE" sz="2000" b="1" dirty="0" smtClean="0">
                <a:latin typeface="Cambria Math"/>
                <a:ea typeface="Cambria Math"/>
              </a:rPr>
              <a:t>⊘: ~1m</a:t>
            </a:r>
            <a:endParaRPr lang="de-DE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87624" y="2044879"/>
            <a:ext cx="576064" cy="10240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</p:cNvCxnSpPr>
          <p:nvPr/>
        </p:nvCxnSpPr>
        <p:spPr>
          <a:xfrm flipV="1">
            <a:off x="1270000" y="3429001"/>
            <a:ext cx="1429792" cy="21542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1"/>
          </p:cNvCxnSpPr>
          <p:nvPr/>
        </p:nvCxnSpPr>
        <p:spPr>
          <a:xfrm flipH="1">
            <a:off x="4860032" y="2198767"/>
            <a:ext cx="1008112" cy="5859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940152" y="4869160"/>
            <a:ext cx="72008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456132" y="5562847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Separate </a:t>
            </a:r>
            <a:r>
              <a:rPr lang="de-DE" sz="2000" b="1" dirty="0" err="1" smtClean="0"/>
              <a:t>cryogenic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volume</a:t>
            </a:r>
            <a:endParaRPr lang="de-DE" sz="2000" b="1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7668344" y="4653136"/>
            <a:ext cx="569634" cy="9444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843808" y="1268760"/>
            <a:ext cx="2520280" cy="83657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1014820">
            <a:off x="3719090" y="1486993"/>
            <a:ext cx="800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~2m</a:t>
            </a:r>
            <a:endParaRPr lang="de-DE" sz="2000" b="1" dirty="0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76456" y="6453336"/>
            <a:ext cx="609600" cy="457200"/>
          </a:xfrm>
        </p:spPr>
        <p:txBody>
          <a:bodyPr/>
          <a:lstStyle/>
          <a:p>
            <a:fld id="{ADDE3832-3E36-4F3E-BE66-838FA953CCF2}" type="slidenum">
              <a:rPr lang="en-US" altLang="de-DE" sz="1800" b="1" smtClean="0">
                <a:solidFill>
                  <a:srgbClr val="000000"/>
                </a:solidFill>
              </a:rPr>
              <a:pPr/>
              <a:t>6</a:t>
            </a:fld>
            <a:endParaRPr lang="en-US" altLang="de-DE" sz="1800" b="1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034482" y="2860487"/>
            <a:ext cx="281934" cy="6405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23928" y="4162728"/>
            <a:ext cx="52200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Innovation </a:t>
            </a:r>
            <a:r>
              <a:rPr lang="de-DE" alt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partnership</a:t>
            </a: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: First in MPG</a:t>
            </a:r>
          </a:p>
          <a:p>
            <a:pPr marL="285750" indent="-285750" algn="l">
              <a:buFont typeface="Wingdings"/>
              <a:buChar char="à"/>
            </a:pPr>
            <a:r>
              <a:rPr lang="de-DE" altLang="de-DE" sz="20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Tedious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16 </a:t>
            </a:r>
            <a:r>
              <a:rPr lang="de-DE" altLang="de-DE" sz="20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months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EU </a:t>
            </a:r>
            <a:r>
              <a:rPr lang="de-DE" altLang="de-DE" sz="20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tendering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process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:  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Aug. 2016 – </a:t>
            </a:r>
            <a:r>
              <a:rPr lang="de-DE" altLang="de-DE" sz="20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Dec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2017</a:t>
            </a:r>
          </a:p>
          <a:p>
            <a:pPr marL="285750" indent="-285750" algn="l">
              <a:buFont typeface="Wingdings"/>
              <a:buChar char="à"/>
            </a:pPr>
            <a:r>
              <a:rPr lang="de-DE" alt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Two</a:t>
            </a: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innovation</a:t>
            </a: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partners</a:t>
            </a: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:</a:t>
            </a:r>
            <a:b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CEA-IRFU </a:t>
            </a:r>
            <a:r>
              <a:rPr lang="de-DE" alt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Saclay</a:t>
            </a: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/>
            </a:r>
            <a:b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Bilfinger Babcock </a:t>
            </a:r>
            <a:r>
              <a:rPr lang="de-DE" alt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Noell</a:t>
            </a: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, Würzburg</a:t>
            </a:r>
            <a:endParaRPr lang="de-DE" altLang="de-DE" sz="2000" b="1" dirty="0" smtClean="0">
              <a:solidFill>
                <a:srgbClr val="000000"/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pPr algn="l"/>
            <a:endParaRPr lang="de-DE" altLang="de-DE" sz="2000" b="1" dirty="0" smtClean="0">
              <a:solidFill>
                <a:schemeClr val="accent3">
                  <a:lumMod val="75000"/>
                </a:schemeClr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0194" y="890523"/>
            <a:ext cx="3786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de-DE" sz="2400" b="1" dirty="0">
                <a:solidFill>
                  <a:srgbClr val="C00000"/>
                </a:solidFill>
                <a:latin typeface="Arial" charset="0"/>
                <a:cs typeface="Arial" charset="0"/>
              </a:rPr>
              <a:t>B</a:t>
            </a:r>
            <a:r>
              <a:rPr lang="de-DE" sz="2400" b="1" baseline="30000" dirty="0">
                <a:solidFill>
                  <a:srgbClr val="C00000"/>
                </a:solidFill>
                <a:latin typeface="Arial" charset="0"/>
                <a:cs typeface="Arial" charset="0"/>
              </a:rPr>
              <a:t>2</a:t>
            </a:r>
            <a:r>
              <a:rPr lang="de-DE" sz="2400" b="1" dirty="0">
                <a:solidFill>
                  <a:srgbClr val="C00000"/>
                </a:solidFill>
                <a:latin typeface="Arial" charset="0"/>
                <a:cs typeface="Arial" charset="0"/>
              </a:rPr>
              <a:t>·A  </a:t>
            </a:r>
            <a:r>
              <a:rPr lang="de-DE" sz="2400" b="1" dirty="0">
                <a:solidFill>
                  <a:srgbClr val="C00000"/>
                </a:solidFill>
                <a:latin typeface="Cambria Math"/>
                <a:ea typeface="Cambria Math"/>
                <a:cs typeface="Arial" charset="0"/>
              </a:rPr>
              <a:t>≳</a:t>
            </a:r>
            <a:r>
              <a:rPr lang="de-DE" sz="2400" b="1" dirty="0">
                <a:solidFill>
                  <a:srgbClr val="C00000"/>
                </a:solidFill>
                <a:latin typeface="Arial" charset="0"/>
                <a:cs typeface="Arial" charset="0"/>
              </a:rPr>
              <a:t>100 </a:t>
            </a:r>
            <a:r>
              <a:rPr lang="de-DE" sz="2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T</a:t>
            </a:r>
            <a:r>
              <a:rPr lang="de-DE" sz="2400" b="1" baseline="30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2</a:t>
            </a:r>
            <a:r>
              <a:rPr lang="de-DE" sz="2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m</a:t>
            </a:r>
            <a:r>
              <a:rPr lang="de-DE" sz="2400" b="1" baseline="30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2</a:t>
            </a:r>
            <a:r>
              <a:rPr lang="de-DE" sz="2400" b="1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  <a:latin typeface="Arial" charset="0"/>
                <a:cs typeface="Arial" charset="0"/>
              </a:rPr>
              <a:t>over</a:t>
            </a:r>
            <a:r>
              <a:rPr lang="de-DE" sz="2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2m</a:t>
            </a:r>
            <a:endParaRPr lang="de-DE" sz="2400" baseline="30000" dirty="0">
              <a:solidFill>
                <a:srgbClr val="C0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 Magnet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13" y="1497509"/>
            <a:ext cx="5867973" cy="251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9141" y="4149080"/>
            <a:ext cx="51421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100 T²m² </a:t>
            </a: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dipole</a:t>
            </a: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magnet</a:t>
            </a: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: </a:t>
            </a:r>
            <a:b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first</a:t>
            </a: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ever</a:t>
            </a:r>
            <a:endParaRPr lang="de-DE" altLang="de-DE" sz="2000" b="1" dirty="0" smtClean="0"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pPr lvl="0" algn="l"/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 Design Study</a:t>
            </a:r>
            <a:b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 Prototype</a:t>
            </a:r>
            <a:b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 </a:t>
            </a: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Full</a:t>
            </a: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scale</a:t>
            </a: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magnet</a:t>
            </a:r>
            <a:endParaRPr lang="de-DE" altLang="de-DE" sz="2000" b="1" dirty="0"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6074712"/>
            <a:ext cx="8028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de-DE" sz="2400" b="1" dirty="0" err="1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One</a:t>
            </a:r>
            <a:r>
              <a:rPr lang="de-DE" altLang="de-DE" sz="2400" b="1" dirty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tender</a:t>
            </a:r>
            <a:r>
              <a:rPr lang="de-DE" altLang="de-DE" sz="2400" b="1" dirty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for</a:t>
            </a:r>
            <a:r>
              <a:rPr lang="de-DE" altLang="de-DE" sz="2400" b="1" dirty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400" b="1" dirty="0" err="1" smtClean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whole</a:t>
            </a:r>
            <a:r>
              <a:rPr lang="de-DE" altLang="de-DE" sz="2400" b="1" dirty="0" smtClean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400" b="1" dirty="0" err="1" smtClean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magnet</a:t>
            </a:r>
            <a:r>
              <a:rPr lang="de-DE" altLang="de-DE" sz="2400" b="1" dirty="0" smtClean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project</a:t>
            </a:r>
            <a:r>
              <a:rPr lang="de-DE" altLang="de-DE" sz="2400" b="1" dirty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!</a:t>
            </a:r>
          </a:p>
          <a:p>
            <a:pPr lvl="0"/>
            <a:endParaRPr lang="de-DE" altLang="de-DE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 Magnet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2" y="1556792"/>
            <a:ext cx="8813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07" y="720582"/>
            <a:ext cx="1069478" cy="105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07" y="1744313"/>
            <a:ext cx="1224136" cy="23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980728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investigate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0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MADMAX Magnet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484281"/>
            <a:ext cx="6984776" cy="51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980728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investigate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8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On-screen Show (4:3)</PresentationFormat>
  <Paragraphs>128</Paragraphs>
  <Slides>23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bela</dc:creator>
  <cp:lastModifiedBy>bela</cp:lastModifiedBy>
  <cp:revision>66</cp:revision>
  <dcterms:created xsi:type="dcterms:W3CDTF">2017-07-22T13:34:23Z</dcterms:created>
  <dcterms:modified xsi:type="dcterms:W3CDTF">2017-12-18T14:04:42Z</dcterms:modified>
</cp:coreProperties>
</file>