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98" r:id="rId3"/>
    <p:sldId id="299" r:id="rId4"/>
    <p:sldId id="311" r:id="rId5"/>
    <p:sldId id="312" r:id="rId6"/>
    <p:sldId id="300" r:id="rId7"/>
    <p:sldId id="327" r:id="rId8"/>
    <p:sldId id="313" r:id="rId9"/>
    <p:sldId id="320" r:id="rId10"/>
    <p:sldId id="326" r:id="rId11"/>
    <p:sldId id="317" r:id="rId12"/>
    <p:sldId id="301" r:id="rId13"/>
    <p:sldId id="304" r:id="rId14"/>
    <p:sldId id="316" r:id="rId15"/>
    <p:sldId id="263" r:id="rId16"/>
    <p:sldId id="280" r:id="rId17"/>
    <p:sldId id="307" r:id="rId18"/>
    <p:sldId id="325" r:id="rId19"/>
    <p:sldId id="302" r:id="rId20"/>
    <p:sldId id="324" r:id="rId21"/>
    <p:sldId id="321" r:id="rId22"/>
    <p:sldId id="322" r:id="rId23"/>
    <p:sldId id="323" r:id="rId24"/>
    <p:sldId id="310" r:id="rId25"/>
    <p:sldId id="3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93979" autoAdjust="0"/>
  </p:normalViewPr>
  <p:slideViewPr>
    <p:cSldViewPr>
      <p:cViewPr varScale="1">
        <p:scale>
          <a:sx n="69" d="100"/>
          <a:sy n="69" d="100"/>
        </p:scale>
        <p:origin x="500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1556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FA12E-3A87-476C-8DF0-B75E8F0B77B6}" type="datetimeFigureOut">
              <a:rPr lang="de-DE" smtClean="0"/>
              <a:t>11.12.2021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5A190-CBC0-44BC-BD71-99BE925256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6099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9654C-FF70-4F51-8806-E4849D5946EC}" type="datetimeFigureOut">
              <a:rPr lang="de-DE" smtClean="0"/>
              <a:t>11.12.2021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36AF1-B9D2-4302-893A-312C154B91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5004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D. Kreikemeyer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03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D. Kreikemeyer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85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ADMAX Collaboration Meeti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" y="-811"/>
            <a:ext cx="1545684" cy="5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www.mpp.mpg.de/fileadmin/user_upload/Intern/Vorlagen_und_Formulare/Corporate_Design/Logos/MPP-Logos/MPP-Logo_vertikal/MPP-vertikal-black.png">
            <a:extLst>
              <a:ext uri="{FF2B5EF4-FFF2-40B4-BE49-F238E27FC236}">
                <a16:creationId xmlns:a16="http://schemas.microsoft.com/office/drawing/2014/main" id="{52264AFF-3646-405B-8365-1240FC6147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25" y="2"/>
            <a:ext cx="1958555" cy="9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 flipV="1">
            <a:off x="11573291" y="6497960"/>
            <a:ext cx="663443" cy="3600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D. </a:t>
            </a:r>
            <a:r>
              <a:rPr lang="de-DE" dirty="0" err="1" smtClean="0"/>
              <a:t>Kreikemeyer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396EB-C327-409E-8373-66A5A5B0F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78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fXBp_KJyVw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135560" y="980728"/>
            <a:ext cx="797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err="1" smtClean="0">
                <a:solidFill>
                  <a:schemeClr val="accent6"/>
                </a:solidFill>
                <a:latin typeface="+mj-lt"/>
              </a:rPr>
              <a:t>Searching</a:t>
            </a:r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de-DE" sz="4400" dirty="0" err="1" smtClean="0">
                <a:solidFill>
                  <a:schemeClr val="accent6"/>
                </a:solidFill>
                <a:latin typeface="+mj-lt"/>
              </a:rPr>
              <a:t>for</a:t>
            </a:r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de-DE" sz="4400" dirty="0" err="1" smtClean="0">
                <a:solidFill>
                  <a:schemeClr val="accent6"/>
                </a:solidFill>
                <a:latin typeface="+mj-lt"/>
              </a:rPr>
              <a:t>axions</a:t>
            </a:r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de-DE" sz="4400" dirty="0" err="1" smtClean="0">
                <a:solidFill>
                  <a:schemeClr val="accent6"/>
                </a:solidFill>
                <a:latin typeface="+mj-lt"/>
              </a:rPr>
              <a:t>with</a:t>
            </a:r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 </a:t>
            </a:r>
          </a:p>
          <a:p>
            <a:pPr algn="ctr"/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a </a:t>
            </a:r>
            <a:r>
              <a:rPr lang="de-DE" sz="4400" dirty="0" err="1" smtClean="0">
                <a:solidFill>
                  <a:schemeClr val="accent6"/>
                </a:solidFill>
                <a:latin typeface="+mj-lt"/>
              </a:rPr>
              <a:t>dielectric</a:t>
            </a:r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de-DE" sz="4400" dirty="0" err="1" smtClean="0">
                <a:solidFill>
                  <a:schemeClr val="accent6"/>
                </a:solidFill>
                <a:latin typeface="+mj-lt"/>
              </a:rPr>
              <a:t>haloscope</a:t>
            </a:r>
            <a:r>
              <a:rPr lang="de-DE" sz="4400" dirty="0" smtClean="0">
                <a:solidFill>
                  <a:schemeClr val="accent6"/>
                </a:solidFill>
                <a:latin typeface="+mj-lt"/>
              </a:rPr>
              <a:t>:</a:t>
            </a:r>
            <a:endParaRPr lang="de-DE" sz="4400" dirty="0">
              <a:solidFill>
                <a:schemeClr val="accent6"/>
              </a:solidFill>
              <a:latin typeface="+mj-lt"/>
            </a:endParaRPr>
          </a:p>
          <a:p>
            <a:pPr algn="ctr"/>
            <a:endParaRPr lang="de-DE" sz="4400" dirty="0" smtClean="0">
              <a:solidFill>
                <a:schemeClr val="accent6"/>
              </a:solidFill>
              <a:latin typeface="+mj-lt"/>
            </a:endParaRPr>
          </a:p>
          <a:p>
            <a:pPr algn="ctr"/>
            <a:r>
              <a:rPr lang="de-DE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MPP Project Review 2021</a:t>
            </a:r>
          </a:p>
          <a:p>
            <a:pPr algn="ctr"/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Dagmar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Kreikemeyer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Dec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13</a:t>
            </a:r>
            <a:r>
              <a:rPr lang="de-DE" sz="24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2021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585" y="2295021"/>
            <a:ext cx="5793751" cy="19260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999656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4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10</a:t>
            </a:fld>
            <a:endParaRPr lang="de-DE"/>
          </a:p>
        </p:txBody>
      </p:sp>
      <p:sp>
        <p:nvSpPr>
          <p:cNvPr id="4" name="Titel 1"/>
          <p:cNvSpPr>
            <a:spLocks noGrp="1"/>
          </p:cNvSpPr>
          <p:nvPr/>
        </p:nvSpPr>
        <p:spPr>
          <a:xfrm>
            <a:off x="1631504" y="2060848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chemeClr val="accent6"/>
                </a:solidFill>
              </a:rPr>
              <a:t>Piezoelectric motors</a:t>
            </a:r>
          </a:p>
        </p:txBody>
      </p:sp>
    </p:spTree>
    <p:extLst>
      <p:ext uri="{BB962C8B-B14F-4D97-AF65-F5344CB8AC3E}">
        <p14:creationId xmlns:p14="http://schemas.microsoft.com/office/powerpoint/2010/main" val="12508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08550" y="1268760"/>
            <a:ext cx="48994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Piezo</a:t>
            </a:r>
            <a:r>
              <a:rPr lang="de-DE" dirty="0"/>
              <a:t> </a:t>
            </a:r>
            <a:r>
              <a:rPr lang="de-DE" dirty="0" err="1"/>
              <a:t>motors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dielectric</a:t>
            </a:r>
            <a:r>
              <a:rPr lang="de-DE" dirty="0"/>
              <a:t> </a:t>
            </a:r>
            <a:r>
              <a:rPr lang="de-DE" dirty="0" err="1" smtClean="0"/>
              <a:t>disks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/>
              <a:t>precise</a:t>
            </a:r>
            <a:r>
              <a:rPr lang="de-DE" dirty="0"/>
              <a:t> (</a:t>
            </a:r>
            <a:r>
              <a:rPr lang="de-DE" dirty="0" err="1"/>
              <a:t>positioning</a:t>
            </a:r>
            <a:r>
              <a:rPr lang="de-DE" dirty="0"/>
              <a:t> 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u="sng" dirty="0"/>
              <a:t>+</a:t>
            </a:r>
            <a:r>
              <a:rPr lang="de-DE" dirty="0"/>
              <a:t>10 </a:t>
            </a:r>
            <a:r>
              <a:rPr lang="de-DE" dirty="0">
                <a:latin typeface="Symbol" panose="05050102010706020507" pitchFamily="18" charset="2"/>
              </a:rPr>
              <a:t>m</a:t>
            </a:r>
            <a:r>
              <a:rPr lang="de-DE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Self-locking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 smtClean="0"/>
              <a:t>compatible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Compact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11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FB42FC-E6B9-460C-A4D2-959073C1A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3"/>
          <a:stretch/>
        </p:blipFill>
        <p:spPr>
          <a:xfrm>
            <a:off x="-96688" y="3549172"/>
            <a:ext cx="5247637" cy="2544124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B593226-381B-4616-9A15-E0B56460813B}"/>
              </a:ext>
            </a:extLst>
          </p:cNvPr>
          <p:cNvSpPr txBox="1"/>
          <p:nvPr/>
        </p:nvSpPr>
        <p:spPr>
          <a:xfrm>
            <a:off x="1631504" y="355303"/>
            <a:ext cx="8839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Piezo Drive Actuator</a:t>
            </a:r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D36AA66B-95CF-462F-9C0F-11ECF1464B72}"/>
              </a:ext>
            </a:extLst>
          </p:cNvPr>
          <p:cNvSpPr txBox="1"/>
          <p:nvPr/>
        </p:nvSpPr>
        <p:spPr>
          <a:xfrm>
            <a:off x="335360" y="2956966"/>
            <a:ext cx="76962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Working </a:t>
            </a:r>
            <a:r>
              <a:rPr lang="de-DE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principle</a:t>
            </a:r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66406" y="6200359"/>
            <a:ext cx="4184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Taken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Physik </a:t>
            </a:r>
            <a:r>
              <a:rPr lang="de-DE" sz="1600" dirty="0"/>
              <a:t>Instrumente GmbH &amp; Co. </a:t>
            </a:r>
            <a:r>
              <a:rPr lang="de-DE" sz="1600" dirty="0" smtClean="0"/>
              <a:t>KG</a:t>
            </a:r>
            <a:endParaRPr lang="de-DE" sz="1600" dirty="0"/>
          </a:p>
        </p:txBody>
      </p:sp>
      <p:pic>
        <p:nvPicPr>
          <p:cNvPr id="7" name="Onlinemedien 10" title="Drive Principle of PILine® Piezomotors">
            <a:hlinkClick r:id="" action="ppaction://media"/>
            <a:extLst>
              <a:ext uri="{FF2B5EF4-FFF2-40B4-BE49-F238E27FC236}">
                <a16:creationId xmlns:a16="http://schemas.microsoft.com/office/drawing/2014/main" id="{BA19D968-71BD-4E38-9191-A290034470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71819" y="3075200"/>
            <a:ext cx="5877561" cy="33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First </a:t>
            </a:r>
            <a:r>
              <a:rPr lang="de-DE" dirty="0" err="1" smtClean="0">
                <a:solidFill>
                  <a:schemeClr val="accent6"/>
                </a:solidFill>
              </a:rPr>
              <a:t>Piezo</a:t>
            </a:r>
            <a:r>
              <a:rPr lang="de-DE" dirty="0" smtClean="0">
                <a:solidFill>
                  <a:schemeClr val="accent6"/>
                </a:solidFill>
              </a:rPr>
              <a:t> Drive Unit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070037" y="3929702"/>
            <a:ext cx="210314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smtClean="0"/>
              <a:t>1 – </a:t>
            </a:r>
            <a:r>
              <a:rPr lang="de-DE" sz="2000" dirty="0" err="1" smtClean="0"/>
              <a:t>motor</a:t>
            </a:r>
            <a:r>
              <a:rPr lang="de-DE" sz="2000" dirty="0" smtClean="0"/>
              <a:t> </a:t>
            </a:r>
            <a:r>
              <a:rPr lang="de-DE" sz="2000" dirty="0" err="1" smtClean="0"/>
              <a:t>carriage</a:t>
            </a:r>
            <a:endParaRPr lang="de-DE" sz="2000" dirty="0" smtClean="0"/>
          </a:p>
          <a:p>
            <a:r>
              <a:rPr lang="de-DE" sz="2000" dirty="0" smtClean="0"/>
              <a:t>2 – </a:t>
            </a:r>
            <a:r>
              <a:rPr lang="de-DE" sz="2000" dirty="0" err="1" smtClean="0"/>
              <a:t>weight</a:t>
            </a:r>
            <a:endParaRPr lang="de-DE" sz="2000" dirty="0" smtClean="0"/>
          </a:p>
          <a:p>
            <a:r>
              <a:rPr lang="de-DE" sz="2000" dirty="0" smtClean="0"/>
              <a:t>3 – </a:t>
            </a:r>
            <a:r>
              <a:rPr lang="de-DE" sz="2000" dirty="0" err="1" smtClean="0"/>
              <a:t>ceramic</a:t>
            </a:r>
            <a:r>
              <a:rPr lang="de-DE" sz="2000" dirty="0" smtClean="0"/>
              <a:t> </a:t>
            </a:r>
            <a:r>
              <a:rPr lang="de-DE" sz="2000" dirty="0" err="1" smtClean="0"/>
              <a:t>rail</a:t>
            </a:r>
            <a:endParaRPr lang="de-DE" sz="2000" dirty="0" smtClean="0"/>
          </a:p>
          <a:p>
            <a:r>
              <a:rPr lang="de-DE" sz="2000" dirty="0"/>
              <a:t>4</a:t>
            </a:r>
            <a:r>
              <a:rPr lang="de-DE" sz="2000" dirty="0" smtClean="0"/>
              <a:t> – PCB</a:t>
            </a:r>
          </a:p>
          <a:p>
            <a:r>
              <a:rPr lang="de-DE" sz="2000" dirty="0"/>
              <a:t>5</a:t>
            </a:r>
            <a:r>
              <a:rPr lang="de-DE" sz="2000" dirty="0" smtClean="0"/>
              <a:t> – </a:t>
            </a:r>
            <a:r>
              <a:rPr lang="de-DE" sz="2000" dirty="0" err="1" smtClean="0"/>
              <a:t>cooling</a:t>
            </a:r>
            <a:r>
              <a:rPr lang="de-DE" sz="2000" dirty="0" smtClean="0"/>
              <a:t> </a:t>
            </a:r>
            <a:r>
              <a:rPr lang="de-DE" sz="2000" dirty="0" err="1" smtClean="0"/>
              <a:t>strip</a:t>
            </a:r>
            <a:endParaRPr lang="de-DE" sz="2000" dirty="0" smtClean="0"/>
          </a:p>
          <a:p>
            <a:r>
              <a:rPr lang="de-DE" sz="2000" dirty="0"/>
              <a:t>6</a:t>
            </a:r>
            <a:r>
              <a:rPr lang="de-DE" sz="2000" dirty="0" smtClean="0"/>
              <a:t> – </a:t>
            </a:r>
            <a:r>
              <a:rPr lang="de-DE" sz="2000" dirty="0" err="1" smtClean="0"/>
              <a:t>side</a:t>
            </a:r>
            <a:r>
              <a:rPr lang="de-DE" sz="2000" dirty="0" smtClean="0"/>
              <a:t> </a:t>
            </a:r>
            <a:r>
              <a:rPr lang="de-DE" sz="2000" dirty="0" err="1" smtClean="0"/>
              <a:t>plates</a:t>
            </a:r>
            <a:endParaRPr lang="de-DE" sz="2000" dirty="0" smtClean="0"/>
          </a:p>
          <a:p>
            <a:endParaRPr lang="de-DE" sz="20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277561" y="3397749"/>
            <a:ext cx="3520173" cy="2841424"/>
            <a:chOff x="179512" y="1700808"/>
            <a:chExt cx="4535999" cy="297410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700808"/>
              <a:ext cx="4535999" cy="2974106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2507825" y="393305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1</a:t>
              </a:r>
              <a:endParaRPr lang="de-DE" dirty="0"/>
            </a:p>
          </p:txBody>
        </p:sp>
        <p:cxnSp>
          <p:nvCxnSpPr>
            <p:cNvPr id="10" name="Gerade Verbindung mit Pfeil 9"/>
            <p:cNvCxnSpPr>
              <a:stCxn id="9" idx="0"/>
            </p:cNvCxnSpPr>
            <p:nvPr/>
          </p:nvCxnSpPr>
          <p:spPr>
            <a:xfrm flipV="1">
              <a:off x="2658668" y="3068961"/>
              <a:ext cx="41124" cy="864095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1940090" y="2492896"/>
              <a:ext cx="3016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2</a:t>
              </a:r>
              <a:endParaRPr lang="de-DE" sz="14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4073" y="3933056"/>
              <a:ext cx="3016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3</a:t>
              </a:r>
              <a:endParaRPr lang="de-DE" sz="1600" dirty="0"/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 flipV="1">
              <a:off x="917164" y="2677562"/>
              <a:ext cx="573156" cy="1327502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823632" y="2616007"/>
              <a:ext cx="3016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6</a:t>
              </a:r>
              <a:endParaRPr lang="de-DE" sz="14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004592" y="423785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5</a:t>
              </a:r>
              <a:endParaRPr lang="de-DE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707904" y="1772816"/>
              <a:ext cx="3016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4</a:t>
              </a:r>
              <a:endParaRPr lang="de-DE" sz="1600" dirty="0"/>
            </a:p>
          </p:txBody>
        </p:sp>
        <p:cxnSp>
          <p:nvCxnSpPr>
            <p:cNvPr id="17" name="Gerade Verbindung mit Pfeil 16"/>
            <p:cNvCxnSpPr>
              <a:stCxn id="16" idx="1"/>
            </p:cNvCxnSpPr>
            <p:nvPr/>
          </p:nvCxnSpPr>
          <p:spPr>
            <a:xfrm flipH="1">
              <a:off x="3419872" y="1942093"/>
              <a:ext cx="288032" cy="920135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stCxn id="15" idx="0"/>
            </p:cNvCxnSpPr>
            <p:nvPr/>
          </p:nvCxnSpPr>
          <p:spPr>
            <a:xfrm flipV="1">
              <a:off x="3155435" y="3187862"/>
              <a:ext cx="48918" cy="1049994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3867407" y="3629589"/>
              <a:ext cx="3016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6</a:t>
              </a:r>
              <a:endParaRPr lang="de-DE" sz="1400" dirty="0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232439" y="1208605"/>
            <a:ext cx="68086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Challenges</a:t>
            </a:r>
            <a:r>
              <a:rPr lang="de-DE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Operation at </a:t>
            </a:r>
            <a:r>
              <a:rPr lang="de-DE" sz="2400" dirty="0" err="1"/>
              <a:t>cryogenic</a:t>
            </a:r>
            <a:r>
              <a:rPr lang="de-DE" sz="2400" dirty="0"/>
              <a:t> </a:t>
            </a:r>
            <a:r>
              <a:rPr lang="de-DE" sz="2400" dirty="0" err="1"/>
              <a:t>temperatures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in B-</a:t>
            </a:r>
            <a:r>
              <a:rPr lang="de-DE" sz="2400" dirty="0" err="1"/>
              <a:t>field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Reliable</a:t>
            </a:r>
            <a:r>
              <a:rPr lang="de-DE" sz="2400" dirty="0"/>
              <a:t> design (240 </a:t>
            </a:r>
            <a:r>
              <a:rPr lang="de-DE" sz="2400" dirty="0" err="1"/>
              <a:t>motors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move</a:t>
            </a:r>
            <a:r>
              <a:rPr lang="de-DE" sz="2400" dirty="0"/>
              <a:t> 80 </a:t>
            </a:r>
            <a:r>
              <a:rPr lang="de-DE" sz="2400" dirty="0" err="1"/>
              <a:t>disks</a:t>
            </a:r>
            <a:r>
              <a:rPr lang="de-DE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/>
              <a:t>Friction</a:t>
            </a:r>
            <a:r>
              <a:rPr lang="de-DE" sz="2400" dirty="0" smtClean="0"/>
              <a:t> </a:t>
            </a:r>
            <a:r>
              <a:rPr lang="de-DE" sz="2400" dirty="0" err="1"/>
              <a:t>wear</a:t>
            </a:r>
            <a:r>
              <a:rPr lang="de-DE" sz="2400" dirty="0"/>
              <a:t>, </a:t>
            </a:r>
            <a:r>
              <a:rPr lang="de-DE" sz="2400" dirty="0" err="1" smtClean="0"/>
              <a:t>lifetime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 smtClean="0"/>
              <a:t>Verifiy</a:t>
            </a:r>
            <a:r>
              <a:rPr lang="de-DE" sz="2400" b="1" dirty="0" smtClean="0"/>
              <a:t> </a:t>
            </a:r>
            <a:r>
              <a:rPr lang="de-DE" sz="2400" b="1" dirty="0" err="1"/>
              <a:t>feasibility</a:t>
            </a:r>
            <a:r>
              <a:rPr lang="de-DE" sz="2400" b="1" dirty="0"/>
              <a:t> at 4.2 K </a:t>
            </a:r>
            <a:r>
              <a:rPr lang="de-DE" sz="2400" b="1" dirty="0" err="1"/>
              <a:t>and</a:t>
            </a:r>
            <a:r>
              <a:rPr lang="de-DE" sz="2400" b="1" dirty="0"/>
              <a:t> in a B-</a:t>
            </a:r>
            <a:r>
              <a:rPr lang="de-DE" sz="2400" b="1" dirty="0" err="1"/>
              <a:t>field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654213" y="6178602"/>
            <a:ext cx="5078378" cy="562766"/>
            <a:chOff x="3525735" y="5826750"/>
            <a:chExt cx="5078378" cy="562766"/>
          </a:xfrm>
        </p:grpSpPr>
        <p:sp>
          <p:nvSpPr>
            <p:cNvPr id="20" name="Textfeld 19"/>
            <p:cNvSpPr txBox="1"/>
            <p:nvPr/>
          </p:nvSpPr>
          <p:spPr>
            <a:xfrm>
              <a:off x="3525735" y="5826750"/>
              <a:ext cx="5078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Supplied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by</a:t>
              </a:r>
              <a:r>
                <a:rPr lang="de-DE" sz="1600" dirty="0" smtClean="0"/>
                <a:t>                   :  https</a:t>
              </a:r>
              <a:r>
                <a:rPr lang="de-DE" sz="1600" dirty="0"/>
                <a:t>://www.jpe-innovations.com/</a:t>
              </a:r>
            </a:p>
          </p:txBody>
        </p:sp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6599" y="5904094"/>
              <a:ext cx="792088" cy="485422"/>
            </a:xfrm>
            <a:prstGeom prst="rect">
              <a:avLst/>
            </a:prstGeom>
          </p:spPr>
        </p:pic>
      </p:grpSp>
      <p:pic>
        <p:nvPicPr>
          <p:cNvPr id="2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038" y="1418371"/>
            <a:ext cx="2426043" cy="166607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1010968"/>
            <a:ext cx="2194889" cy="1486965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098" y="3466672"/>
            <a:ext cx="4383494" cy="28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53" y="3602633"/>
            <a:ext cx="4833607" cy="30641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/>
                </a:solidFill>
              </a:rPr>
              <a:t>Piezo</a:t>
            </a:r>
            <a:r>
              <a:rPr lang="de-DE" dirty="0" smtClean="0">
                <a:solidFill>
                  <a:schemeClr val="accent6"/>
                </a:solidFill>
              </a:rPr>
              <a:t> </a:t>
            </a:r>
            <a:r>
              <a:rPr lang="de-DE" dirty="0" err="1" smtClean="0">
                <a:solidFill>
                  <a:schemeClr val="accent6"/>
                </a:solidFill>
              </a:rPr>
              <a:t>motors</a:t>
            </a:r>
            <a:r>
              <a:rPr lang="de-DE" dirty="0" smtClean="0">
                <a:solidFill>
                  <a:schemeClr val="accent6"/>
                </a:solidFill>
              </a:rPr>
              <a:t> at 4.2 K</a:t>
            </a:r>
            <a:br>
              <a:rPr lang="de-DE" dirty="0" smtClean="0">
                <a:solidFill>
                  <a:schemeClr val="accent6"/>
                </a:solidFill>
              </a:rPr>
            </a:br>
            <a:r>
              <a:rPr lang="de-DE" dirty="0" smtClean="0">
                <a:solidFill>
                  <a:schemeClr val="accent6"/>
                </a:solidFill>
              </a:rPr>
              <a:t>in a B-</a:t>
            </a:r>
            <a:r>
              <a:rPr lang="de-DE" dirty="0" err="1" smtClean="0">
                <a:solidFill>
                  <a:schemeClr val="accent6"/>
                </a:solidFill>
              </a:rPr>
              <a:t>field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13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002" y="2060848"/>
            <a:ext cx="2582413" cy="25895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t="12448" r="31054" b="18605"/>
          <a:stretch/>
        </p:blipFill>
        <p:spPr>
          <a:xfrm rot="5400000">
            <a:off x="7947206" y="1353285"/>
            <a:ext cx="3570396" cy="367240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66" y="3356992"/>
            <a:ext cx="4320480" cy="28803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0842" y="1460683"/>
            <a:ext cx="29119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u="sng" dirty="0" smtClean="0"/>
              <a:t>ALPS Magnet DESY</a:t>
            </a:r>
          </a:p>
          <a:p>
            <a:r>
              <a:rPr lang="de-DE" sz="2400" dirty="0"/>
              <a:t>55 mm </a:t>
            </a:r>
            <a:r>
              <a:rPr lang="de-DE" sz="2400" dirty="0" err="1" smtClean="0"/>
              <a:t>diameter</a:t>
            </a:r>
            <a:r>
              <a:rPr lang="de-DE" sz="2400" dirty="0" smtClean="0"/>
              <a:t> </a:t>
            </a:r>
            <a:r>
              <a:rPr lang="de-DE" sz="2400" dirty="0" err="1" smtClean="0"/>
              <a:t>bore</a:t>
            </a:r>
            <a:endParaRPr lang="de-DE" sz="2400" dirty="0"/>
          </a:p>
          <a:p>
            <a:r>
              <a:rPr lang="de-DE" sz="2400" dirty="0" smtClean="0"/>
              <a:t>5.6 T;  4.2 K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428421" y="5252056"/>
            <a:ext cx="228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Tests </a:t>
            </a:r>
            <a:r>
              <a:rPr lang="de-DE" sz="2000" b="1" dirty="0" err="1" smtClean="0"/>
              <a:t>pending</a:t>
            </a:r>
            <a:r>
              <a:rPr lang="de-DE" sz="2000" b="1" dirty="0" smtClean="0"/>
              <a:t> </a:t>
            </a:r>
            <a:r>
              <a:rPr lang="de-DE" sz="2000" b="1" dirty="0" smtClean="0">
                <a:sym typeface="Wingdings" panose="05000000000000000000" pitchFamily="2" charset="2"/>
              </a:rPr>
              <a:t> </a:t>
            </a:r>
          </a:p>
          <a:p>
            <a:r>
              <a:rPr lang="de-DE" sz="2000" b="1" dirty="0" smtClean="0">
                <a:sym typeface="Wingdings" panose="05000000000000000000" pitchFamily="2" charset="2"/>
              </a:rPr>
              <a:t>Winter/Spring 2022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65508" y="6420468"/>
            <a:ext cx="27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Design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D. </a:t>
            </a:r>
            <a:r>
              <a:rPr lang="de-DE" dirty="0" err="1" smtClean="0"/>
              <a:t>Kittlinger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8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/>
                </a:solidFill>
              </a:rPr>
              <a:t>Piezo</a:t>
            </a:r>
            <a:r>
              <a:rPr lang="de-DE" dirty="0" smtClean="0">
                <a:solidFill>
                  <a:schemeClr val="accent6"/>
                </a:solidFill>
              </a:rPr>
              <a:t> </a:t>
            </a:r>
            <a:r>
              <a:rPr lang="de-DE" dirty="0" err="1" smtClean="0">
                <a:solidFill>
                  <a:schemeClr val="accent6"/>
                </a:solidFill>
              </a:rPr>
              <a:t>motors</a:t>
            </a:r>
            <a:r>
              <a:rPr lang="de-DE" dirty="0" smtClean="0">
                <a:solidFill>
                  <a:schemeClr val="accent6"/>
                </a:solidFill>
              </a:rPr>
              <a:t> at 4.2 K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14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05132" y="1353542"/>
            <a:ext cx="5136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no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laser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interferometer</a:t>
            </a:r>
            <a:endParaRPr lang="de-DE" dirty="0" smtClean="0"/>
          </a:p>
          <a:p>
            <a:r>
              <a:rPr lang="de-DE" dirty="0" err="1" smtClean="0"/>
              <a:t>Using</a:t>
            </a:r>
            <a:r>
              <a:rPr lang="de-DE" dirty="0" smtClean="0"/>
              <a:t> end </a:t>
            </a:r>
            <a:r>
              <a:rPr lang="de-DE" dirty="0" err="1" smtClean="0"/>
              <a:t>switches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measure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time  </a:t>
            </a:r>
            <a:r>
              <a:rPr lang="de-DE" dirty="0" err="1" smtClean="0">
                <a:sym typeface="Wingdings" panose="05000000000000000000" pitchFamily="2" charset="2"/>
              </a:rPr>
              <a:t>motor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speed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17085"/>
              </p:ext>
            </p:extLst>
          </p:nvPr>
        </p:nvGraphicFramePr>
        <p:xfrm>
          <a:off x="766463" y="1975971"/>
          <a:ext cx="5689577" cy="4354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"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6463" y="1975971"/>
                        <a:ext cx="5689577" cy="4354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941828"/>
              </p:ext>
            </p:extLst>
          </p:nvPr>
        </p:nvGraphicFramePr>
        <p:xfrm>
          <a:off x="5807968" y="1975971"/>
          <a:ext cx="5689577" cy="4354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"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07968" y="1975971"/>
                        <a:ext cx="5689577" cy="4354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/>
          <p:cNvSpPr/>
          <p:nvPr/>
        </p:nvSpPr>
        <p:spPr>
          <a:xfrm>
            <a:off x="263352" y="6029425"/>
            <a:ext cx="1080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Speed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/>
              <a:t>specifications</a:t>
            </a:r>
            <a:r>
              <a:rPr lang="de-DE" dirty="0"/>
              <a:t> (</a:t>
            </a:r>
            <a:r>
              <a:rPr lang="de-DE" dirty="0" err="1" smtClean="0"/>
              <a:t>specs:v</a:t>
            </a:r>
            <a:r>
              <a:rPr lang="de-DE" dirty="0" smtClean="0"/>
              <a:t> &gt; 0.1 mm/s</a:t>
            </a:r>
            <a:r>
              <a:rPr lang="de-DE" dirty="0"/>
              <a:t>).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after 80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stable</a:t>
            </a:r>
            <a:r>
              <a:rPr lang="de-DE" dirty="0"/>
              <a:t> at ~9 K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braid</a:t>
            </a:r>
            <a:r>
              <a:rPr lang="de-DE" dirty="0"/>
              <a:t>).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7"/>
          <a:stretch/>
        </p:blipFill>
        <p:spPr>
          <a:xfrm>
            <a:off x="8721722" y="836712"/>
            <a:ext cx="252095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15</a:t>
            </a:fld>
            <a:endParaRPr 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524000" y="365126"/>
            <a:ext cx="91440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chemeClr val="accent6"/>
                </a:solidFill>
              </a:rPr>
              <a:t>Mechanics</a:t>
            </a:r>
            <a:r>
              <a:rPr lang="de-DE" dirty="0" smtClean="0">
                <a:solidFill>
                  <a:schemeClr val="accent6"/>
                </a:solidFill>
              </a:rPr>
              <a:t> Prototype: Project </a:t>
            </a:r>
            <a:r>
              <a:rPr lang="de-DE" dirty="0">
                <a:solidFill>
                  <a:schemeClr val="accent6"/>
                </a:solidFill>
              </a:rPr>
              <a:t>200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" y="1419122"/>
            <a:ext cx="11928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Goals: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feasibility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piezo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200 mm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cryogenic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vacuum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Study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hardware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First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absolute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interferometer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dirty="0"/>
          </a:p>
          <a:p>
            <a:pPr lvl="1"/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415480" y="2204864"/>
            <a:ext cx="6716490" cy="3756682"/>
            <a:chOff x="179512" y="2708920"/>
            <a:chExt cx="6428458" cy="3650922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343274" y="2708920"/>
              <a:ext cx="6264696" cy="3219817"/>
              <a:chOff x="281693" y="2842222"/>
              <a:chExt cx="7360140" cy="3302539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281693" y="3300516"/>
                <a:ext cx="7360140" cy="2844245"/>
                <a:chOff x="188976" y="480060"/>
                <a:chExt cx="11814048" cy="5897880"/>
              </a:xfrm>
            </p:grpSpPr>
            <p:pic>
              <p:nvPicPr>
                <p:cNvPr id="29" name="Grafik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976" y="480060"/>
                  <a:ext cx="11814048" cy="5897880"/>
                </a:xfrm>
                <a:prstGeom prst="rect">
                  <a:avLst/>
                </a:prstGeom>
              </p:spPr>
            </p:pic>
            <p:sp>
              <p:nvSpPr>
                <p:cNvPr id="30" name="Rechteck 29"/>
                <p:cNvSpPr/>
                <p:nvPr/>
              </p:nvSpPr>
              <p:spPr>
                <a:xfrm>
                  <a:off x="9309100" y="3416300"/>
                  <a:ext cx="1968500" cy="1041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1" name="Textfeld 20"/>
              <p:cNvSpPr txBox="1"/>
              <p:nvPr/>
            </p:nvSpPr>
            <p:spPr>
              <a:xfrm>
                <a:off x="2697480" y="3950208"/>
                <a:ext cx="354439" cy="378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1</a:t>
                </a: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3632579" y="4967621"/>
                <a:ext cx="354439" cy="378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2</a:t>
                </a: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2849880" y="2895600"/>
                <a:ext cx="354439" cy="378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3</a:t>
                </a:r>
              </a:p>
            </p:txBody>
          </p:sp>
          <p:cxnSp>
            <p:nvCxnSpPr>
              <p:cNvPr id="24" name="Gerade Verbindung mit Pfeil 23"/>
              <p:cNvCxnSpPr>
                <a:stCxn id="23" idx="3"/>
              </p:cNvCxnSpPr>
              <p:nvPr/>
            </p:nvCxnSpPr>
            <p:spPr>
              <a:xfrm>
                <a:off x="3204319" y="3085010"/>
                <a:ext cx="252112" cy="35568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/>
              <p:cNvSpPr txBox="1"/>
              <p:nvPr/>
            </p:nvSpPr>
            <p:spPr>
              <a:xfrm>
                <a:off x="4559126" y="2842222"/>
                <a:ext cx="354439" cy="378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4</a:t>
                </a:r>
              </a:p>
            </p:txBody>
          </p:sp>
          <p:cxnSp>
            <p:nvCxnSpPr>
              <p:cNvPr id="26" name="Gerade Verbindung mit Pfeil 25"/>
              <p:cNvCxnSpPr>
                <a:stCxn id="25" idx="1"/>
              </p:cNvCxnSpPr>
              <p:nvPr/>
            </p:nvCxnSpPr>
            <p:spPr>
              <a:xfrm flipH="1">
                <a:off x="3961764" y="3031632"/>
                <a:ext cx="597362" cy="52538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6"/>
              <p:cNvSpPr txBox="1"/>
              <p:nvPr/>
            </p:nvSpPr>
            <p:spPr>
              <a:xfrm>
                <a:off x="1246057" y="3372350"/>
                <a:ext cx="354439" cy="378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5</a:t>
                </a:r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6425865" y="3300516"/>
                <a:ext cx="354439" cy="378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6</a:t>
                </a:r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1292499" y="6021288"/>
              <a:ext cx="4537266" cy="338554"/>
              <a:chOff x="1560785" y="6381328"/>
              <a:chExt cx="4537266" cy="338554"/>
            </a:xfrm>
          </p:grpSpPr>
          <p:cxnSp>
            <p:nvCxnSpPr>
              <p:cNvPr id="18" name="Gerade Verbindung mit Pfeil 17"/>
              <p:cNvCxnSpPr/>
              <p:nvPr/>
            </p:nvCxnSpPr>
            <p:spPr>
              <a:xfrm flipV="1">
                <a:off x="1560785" y="6503511"/>
                <a:ext cx="4537266" cy="2183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/>
              <p:cNvSpPr txBox="1"/>
              <p:nvPr/>
            </p:nvSpPr>
            <p:spPr>
              <a:xfrm>
                <a:off x="3485225" y="6381328"/>
                <a:ext cx="87075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530 mm</a:t>
                </a:r>
              </a:p>
            </p:txBody>
          </p:sp>
        </p:grpSp>
        <p:grpSp>
          <p:nvGrpSpPr>
            <p:cNvPr id="15" name="Gruppieren 14"/>
            <p:cNvGrpSpPr/>
            <p:nvPr/>
          </p:nvGrpSpPr>
          <p:grpSpPr>
            <a:xfrm rot="16200000">
              <a:off x="-1018082" y="4423366"/>
              <a:ext cx="2702966" cy="307777"/>
              <a:chOff x="1560787" y="6384188"/>
              <a:chExt cx="4537263" cy="232165"/>
            </a:xfrm>
          </p:grpSpPr>
          <p:cxnSp>
            <p:nvCxnSpPr>
              <p:cNvPr id="16" name="Gerade Verbindung mit Pfeil 15"/>
              <p:cNvCxnSpPr/>
              <p:nvPr/>
            </p:nvCxnSpPr>
            <p:spPr>
              <a:xfrm rot="5400000" flipH="1" flipV="1">
                <a:off x="3827315" y="4236983"/>
                <a:ext cx="4207" cy="453726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feld 16"/>
              <p:cNvSpPr txBox="1"/>
              <p:nvPr/>
            </p:nvSpPr>
            <p:spPr>
              <a:xfrm>
                <a:off x="2976796" y="6384188"/>
                <a:ext cx="1316358" cy="232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300 mm</a:t>
                </a:r>
              </a:p>
            </p:txBody>
          </p:sp>
        </p:grpSp>
      </p:grpSp>
      <p:sp>
        <p:nvSpPr>
          <p:cNvPr id="31" name="Textfeld 30"/>
          <p:cNvSpPr txBox="1"/>
          <p:nvPr/>
        </p:nvSpPr>
        <p:spPr>
          <a:xfrm>
            <a:off x="8131970" y="3696420"/>
            <a:ext cx="287661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1- </a:t>
            </a:r>
            <a:r>
              <a:rPr lang="de-DE" dirty="0" err="1"/>
              <a:t>Cu</a:t>
            </a:r>
            <a:r>
              <a:rPr lang="de-DE" dirty="0"/>
              <a:t> </a:t>
            </a:r>
            <a:r>
              <a:rPr lang="de-DE" dirty="0" err="1"/>
              <a:t>mirror</a:t>
            </a:r>
            <a:r>
              <a:rPr lang="de-DE" dirty="0"/>
              <a:t> (fix </a:t>
            </a:r>
            <a:r>
              <a:rPr lang="de-DE" dirty="0" err="1"/>
              <a:t>position</a:t>
            </a:r>
            <a:r>
              <a:rPr lang="de-DE" dirty="0"/>
              <a:t>)</a:t>
            </a:r>
          </a:p>
          <a:p>
            <a:r>
              <a:rPr lang="de-DE" dirty="0"/>
              <a:t>2- </a:t>
            </a:r>
            <a:r>
              <a:rPr lang="de-DE" dirty="0" err="1"/>
              <a:t>Sapphire</a:t>
            </a:r>
            <a:r>
              <a:rPr lang="de-DE" dirty="0"/>
              <a:t> </a:t>
            </a:r>
            <a:r>
              <a:rPr lang="de-DE" dirty="0" err="1" smtClean="0"/>
              <a:t>disk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/>
              <a:t>adjustable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)</a:t>
            </a:r>
          </a:p>
          <a:p>
            <a:r>
              <a:rPr lang="de-DE" dirty="0"/>
              <a:t>3- P200 </a:t>
            </a:r>
            <a:r>
              <a:rPr lang="de-DE" dirty="0" err="1"/>
              <a:t>backbone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r>
              <a:rPr lang="de-DE" dirty="0"/>
              <a:t>4- (3x)</a:t>
            </a:r>
            <a:r>
              <a:rPr lang="de-DE" dirty="0" err="1"/>
              <a:t>piezo</a:t>
            </a:r>
            <a:r>
              <a:rPr lang="de-DE" dirty="0"/>
              <a:t> </a:t>
            </a:r>
            <a:r>
              <a:rPr lang="de-DE" dirty="0" err="1"/>
              <a:t>motors</a:t>
            </a:r>
            <a:endParaRPr lang="de-DE" dirty="0"/>
          </a:p>
          <a:p>
            <a:r>
              <a:rPr lang="de-DE" dirty="0"/>
              <a:t>5- </a:t>
            </a:r>
            <a:r>
              <a:rPr lang="de-DE" dirty="0" err="1"/>
              <a:t>interferometer</a:t>
            </a:r>
            <a:r>
              <a:rPr lang="de-DE" dirty="0"/>
              <a:t> </a:t>
            </a:r>
            <a:r>
              <a:rPr lang="de-DE" dirty="0" err="1"/>
              <a:t>incoupler</a:t>
            </a:r>
            <a:endParaRPr lang="de-DE" dirty="0"/>
          </a:p>
          <a:p>
            <a:r>
              <a:rPr lang="de-DE" dirty="0"/>
              <a:t>6- </a:t>
            </a:r>
            <a:r>
              <a:rPr lang="de-DE" dirty="0" err="1"/>
              <a:t>interferometer</a:t>
            </a:r>
            <a:r>
              <a:rPr lang="de-DE" dirty="0"/>
              <a:t> </a:t>
            </a:r>
            <a:r>
              <a:rPr lang="de-DE" dirty="0" err="1"/>
              <a:t>outcoupler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1545752" y="6002898"/>
            <a:ext cx="1576714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Weight</a:t>
            </a:r>
            <a:r>
              <a:rPr lang="de-DE" dirty="0"/>
              <a:t> &lt; 20 kg</a:t>
            </a:r>
          </a:p>
        </p:txBody>
      </p:sp>
    </p:spTree>
    <p:extLst>
      <p:ext uri="{BB962C8B-B14F-4D97-AF65-F5344CB8AC3E}">
        <p14:creationId xmlns:p14="http://schemas.microsoft.com/office/powerpoint/2010/main" val="230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16</a:t>
            </a:fld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4000" y="365126"/>
            <a:ext cx="91440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6"/>
                </a:solidFill>
              </a:rPr>
              <a:t>Project 200 in LHE at CERN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5325" y="1438583"/>
            <a:ext cx="4519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P200 </a:t>
            </a:r>
            <a:r>
              <a:rPr lang="de-DE" sz="2000" dirty="0" err="1" smtClean="0"/>
              <a:t>assembled</a:t>
            </a:r>
            <a:r>
              <a:rPr lang="de-DE" sz="2000" dirty="0" smtClean="0"/>
              <a:t> at UHH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First </a:t>
            </a:r>
            <a:r>
              <a:rPr lang="de-DE" sz="2000" dirty="0" err="1" smtClean="0"/>
              <a:t>measurements</a:t>
            </a:r>
            <a:r>
              <a:rPr lang="de-DE" sz="2000" dirty="0" smtClean="0"/>
              <a:t> </a:t>
            </a:r>
            <a:r>
              <a:rPr lang="de-DE" sz="2000" dirty="0" err="1" smtClean="0"/>
              <a:t>using</a:t>
            </a:r>
            <a:r>
              <a:rPr lang="de-DE" sz="2000" dirty="0" smtClean="0"/>
              <a:t> </a:t>
            </a:r>
            <a:r>
              <a:rPr lang="de-DE" sz="2000" dirty="0" err="1" smtClean="0"/>
              <a:t>laser</a:t>
            </a:r>
            <a:r>
              <a:rPr lang="de-DE" sz="2000" dirty="0" smtClean="0"/>
              <a:t> </a:t>
            </a:r>
            <a:r>
              <a:rPr lang="de-DE" sz="2000" dirty="0" err="1" smtClean="0"/>
              <a:t>interferometer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Tests in RT </a:t>
            </a:r>
            <a:r>
              <a:rPr lang="de-DE" sz="2000" dirty="0" smtClean="0">
                <a:sym typeface="Wingdings" panose="05000000000000000000" pitchFamily="2" charset="2"/>
              </a:rPr>
              <a:t> Dec‘21/Jan’22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ym typeface="Wingdings" panose="05000000000000000000" pitchFamily="2" charset="2"/>
              </a:rPr>
              <a:t>Tests in CERN </a:t>
            </a:r>
            <a:r>
              <a:rPr lang="de-DE" sz="2000" dirty="0" err="1" smtClean="0">
                <a:sym typeface="Wingdings" panose="05000000000000000000" pitchFamily="2" charset="2"/>
              </a:rPr>
              <a:t>Cryostat</a:t>
            </a:r>
            <a:r>
              <a:rPr lang="de-DE" sz="2000" dirty="0" smtClean="0">
                <a:sym typeface="Wingdings" panose="05000000000000000000" pitchFamily="2" charset="2"/>
              </a:rPr>
              <a:t>: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DE" sz="2000" dirty="0"/>
              <a:t>1st </a:t>
            </a:r>
            <a:r>
              <a:rPr lang="de-DE" sz="2000" dirty="0" err="1"/>
              <a:t>run</a:t>
            </a:r>
            <a:r>
              <a:rPr lang="de-DE" sz="2000" dirty="0"/>
              <a:t> </a:t>
            </a:r>
            <a:r>
              <a:rPr lang="de-DE" sz="2000" dirty="0">
                <a:sym typeface="Wingdings" panose="05000000000000000000" pitchFamily="2" charset="2"/>
              </a:rPr>
              <a:t> Feb, March 2022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2nd </a:t>
            </a:r>
            <a:r>
              <a:rPr lang="de-DE" sz="2000" dirty="0" err="1">
                <a:sym typeface="Wingdings" panose="05000000000000000000" pitchFamily="2" charset="2"/>
              </a:rPr>
              <a:t>run</a:t>
            </a:r>
            <a:r>
              <a:rPr lang="de-DE" sz="2000" dirty="0">
                <a:sym typeface="Wingdings" panose="05000000000000000000" pitchFamily="2" charset="2"/>
              </a:rPr>
              <a:t>  Fall 2022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5" y="4199800"/>
            <a:ext cx="3024336" cy="239799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17557" y="1824814"/>
            <a:ext cx="4283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Tests </a:t>
            </a:r>
            <a:r>
              <a:rPr lang="de-DE" sz="2000" b="1" dirty="0" smtClean="0"/>
              <a:t>at </a:t>
            </a:r>
            <a:r>
              <a:rPr lang="de-DE" sz="2000" b="1" dirty="0" err="1"/>
              <a:t>room</a:t>
            </a:r>
            <a:r>
              <a:rPr lang="de-DE" sz="2000" b="1" dirty="0"/>
              <a:t> </a:t>
            </a:r>
            <a:r>
              <a:rPr lang="de-DE" sz="2000" b="1" dirty="0" err="1" smtClean="0"/>
              <a:t>temperature</a:t>
            </a:r>
            <a:r>
              <a:rPr lang="de-DE" sz="2000" b="1" dirty="0" smtClean="0"/>
              <a:t> </a:t>
            </a:r>
            <a:br>
              <a:rPr lang="de-DE" sz="2000" b="1" dirty="0" smtClean="0"/>
            </a:br>
            <a:r>
              <a:rPr lang="de-DE" sz="2000" dirty="0" smtClean="0"/>
              <a:t>(in Hamburg)</a:t>
            </a:r>
            <a:endParaRPr lang="de-DE" sz="2000" b="1" dirty="0"/>
          </a:p>
          <a:p>
            <a:r>
              <a:rPr lang="de-DE" dirty="0"/>
              <a:t>Parameters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 smtClean="0"/>
              <a:t>checked</a:t>
            </a:r>
            <a:r>
              <a:rPr lang="de-DE" dirty="0" smtClean="0"/>
              <a:t>:</a:t>
            </a:r>
            <a:endParaRPr lang="de-DE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 err="1"/>
              <a:t>Stepsize</a:t>
            </a:r>
            <a:endParaRPr lang="de-DE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 err="1"/>
              <a:t>Positioning</a:t>
            </a:r>
            <a:r>
              <a:rPr lang="de-DE" dirty="0"/>
              <a:t> </a:t>
            </a:r>
            <a:r>
              <a:rPr lang="de-DE" dirty="0" err="1"/>
              <a:t>accuracy</a:t>
            </a:r>
            <a:r>
              <a:rPr lang="de-DE" dirty="0"/>
              <a:t> (</a:t>
            </a:r>
            <a:r>
              <a:rPr lang="de-DE" dirty="0" err="1"/>
              <a:t>spec</a:t>
            </a:r>
            <a:r>
              <a:rPr lang="de-DE" dirty="0"/>
              <a:t>: +/- 10 </a:t>
            </a:r>
            <a:r>
              <a:rPr lang="de-DE" dirty="0">
                <a:latin typeface="Symbol" panose="05050102010706020507" pitchFamily="18" charset="2"/>
              </a:rPr>
              <a:t>m</a:t>
            </a:r>
            <a:r>
              <a:rPr lang="de-DE" dirty="0"/>
              <a:t>m)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 err="1"/>
              <a:t>Tilt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disk</a:t>
            </a:r>
            <a:endParaRPr lang="de-DE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 err="1"/>
              <a:t>Reproducibility</a:t>
            </a:r>
            <a:endParaRPr lang="de-DE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/>
              <a:t>Drift (after 1s, 10 s, 10 min,…)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functionalities</a:t>
            </a:r>
            <a:r>
              <a:rPr lang="de-DE" dirty="0"/>
              <a:t>, e.g., </a:t>
            </a:r>
            <a:r>
              <a:rPr lang="de-DE" dirty="0" err="1" smtClean="0"/>
              <a:t>step-and-settle</a:t>
            </a:r>
            <a:endParaRPr lang="de-DE" dirty="0" smtClean="0"/>
          </a:p>
          <a:p>
            <a:pPr marL="514350" indent="-514350">
              <a:buFont typeface="+mj-lt"/>
              <a:buAutoNum type="romanUcPeriod"/>
            </a:pPr>
            <a:endParaRPr lang="de-DE" dirty="0"/>
          </a:p>
          <a:p>
            <a:r>
              <a:rPr lang="de-DE" b="1" dirty="0"/>
              <a:t>Tests at 4.2 K </a:t>
            </a:r>
            <a:r>
              <a:rPr lang="de-DE" dirty="0"/>
              <a:t>(CERN</a:t>
            </a:r>
            <a:r>
              <a:rPr lang="de-DE" dirty="0" smtClean="0"/>
              <a:t>)</a:t>
            </a:r>
          </a:p>
          <a:p>
            <a:r>
              <a:rPr lang="de-DE" dirty="0"/>
              <a:t>Parameters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checked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Repeat RT </a:t>
            </a:r>
            <a:r>
              <a:rPr lang="de-DE" dirty="0" err="1" smtClean="0"/>
              <a:t>measurements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investigation</a:t>
            </a:r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1073151"/>
            <a:ext cx="31337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17</a:t>
            </a:fld>
            <a:endParaRPr lang="de-DE"/>
          </a:p>
        </p:txBody>
      </p:sp>
      <p:sp>
        <p:nvSpPr>
          <p:cNvPr id="4" name="Titel 1"/>
          <p:cNvSpPr>
            <a:spLocks noGrp="1"/>
          </p:cNvSpPr>
          <p:nvPr/>
        </p:nvSpPr>
        <p:spPr>
          <a:xfrm>
            <a:off x="1631504" y="2060848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chemeClr val="accent6"/>
                </a:solidFill>
              </a:rPr>
              <a:t>Booster/RF Group</a:t>
            </a:r>
          </a:p>
        </p:txBody>
      </p:sp>
    </p:spTree>
    <p:extLst>
      <p:ext uri="{BB962C8B-B14F-4D97-AF65-F5344CB8AC3E}">
        <p14:creationId xmlns:p14="http://schemas.microsoft.com/office/powerpoint/2010/main" val="5520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18</a:t>
            </a:fld>
            <a:endParaRPr lang="de-DE"/>
          </a:p>
        </p:txBody>
      </p:sp>
      <p:sp>
        <p:nvSpPr>
          <p:cNvPr id="4" name="Titel 1"/>
          <p:cNvSpPr>
            <a:spLocks noGrp="1"/>
          </p:cNvSpPr>
          <p:nvPr/>
        </p:nvSpPr>
        <p:spPr>
          <a:xfrm>
            <a:off x="1981200" y="498918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dirty="0" smtClean="0">
              <a:solidFill>
                <a:schemeClr val="accent6"/>
              </a:solidFill>
            </a:endParaRPr>
          </a:p>
        </p:txBody>
      </p:sp>
      <p:sp>
        <p:nvSpPr>
          <p:cNvPr id="5" name="Inhaltsplatzhalter 12"/>
          <p:cNvSpPr>
            <a:spLocks noGrp="1"/>
          </p:cNvSpPr>
          <p:nvPr/>
        </p:nvSpPr>
        <p:spPr>
          <a:xfrm>
            <a:off x="2783632" y="1342868"/>
            <a:ext cx="8229600" cy="51458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Goals </a:t>
            </a:r>
            <a:r>
              <a:rPr lang="en-US" dirty="0"/>
              <a:t>of the booster development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Understanding physics of the booster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Axion-photon conversion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Signal propagation (</a:t>
            </a:r>
            <a:r>
              <a:rPr lang="en-US" dirty="0" err="1"/>
              <a:t>moding</a:t>
            </a:r>
            <a:r>
              <a:rPr lang="en-US" dirty="0"/>
              <a:t>, mode crossings, losses, …)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(Thermal) background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Improve sensitivity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Background reduction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Loss reduction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Receiver coupling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Understanding mechanical/electrical issues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Uncertainty in geometry (tilts, mispositioning, …)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Uncertainty of dielectric constant, tan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, …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Optimal positioning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…</a:t>
            </a:r>
          </a:p>
        </p:txBody>
      </p:sp>
      <p:sp>
        <p:nvSpPr>
          <p:cNvPr id="2" name="Rechteck 1"/>
          <p:cNvSpPr/>
          <p:nvPr/>
        </p:nvSpPr>
        <p:spPr>
          <a:xfrm>
            <a:off x="2855640" y="328503"/>
            <a:ext cx="53383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indent="0">
              <a:spcBef>
                <a:spcPts val="600"/>
              </a:spcBef>
              <a:buNone/>
            </a:pPr>
            <a:r>
              <a:rPr lang="en-US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Booster-Development</a:t>
            </a:r>
          </a:p>
        </p:txBody>
      </p:sp>
    </p:spTree>
    <p:extLst>
      <p:ext uri="{BB962C8B-B14F-4D97-AF65-F5344CB8AC3E}">
        <p14:creationId xmlns:p14="http://schemas.microsoft.com/office/powerpoint/2010/main" val="333275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19</a:t>
            </a:fld>
            <a:endParaRPr lang="de-DE"/>
          </a:p>
        </p:txBody>
      </p:sp>
      <p:sp>
        <p:nvSpPr>
          <p:cNvPr id="6" name="Inhaltsplatzhalter 12"/>
          <p:cNvSpPr>
            <a:spLocks noGrp="1"/>
          </p:cNvSpPr>
          <p:nvPr/>
        </p:nvSpPr>
        <p:spPr>
          <a:xfrm>
            <a:off x="-150394" y="1210551"/>
            <a:ext cx="7733882" cy="514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Design and development of a closed booster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Properties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100mm inner diameter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3 sapphire disks in resonant configuration (Boost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30000" dirty="0"/>
              <a:t>2</a:t>
            </a:r>
            <a:r>
              <a:rPr lang="en-US" dirty="0"/>
              <a:t>~2000)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Receiver coupling via taper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Designed for 4K operation and 0.5T magnetic field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Goals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Reduction of radiation losses to understand other loss mechanisms (mirror loss, wave propagation, mode losses, …)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Learning about stability, reproducibility, …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Prove the idea of possible coherent background suppression and boost peak detection using thermal background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(Maybe ALPS measurement at 4K and 0.5T) at MPP</a:t>
            </a:r>
          </a:p>
          <a:p>
            <a:pPr lvl="2">
              <a:spcBef>
                <a:spcPts val="600"/>
              </a:spcBef>
            </a:pPr>
            <a:endParaRPr lang="en-US" dirty="0"/>
          </a:p>
          <a:p>
            <a:pPr lvl="2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sp>
        <p:nvSpPr>
          <p:cNvPr id="11" name="Titel 1"/>
          <p:cNvSpPr>
            <a:spLocks noGrp="1"/>
          </p:cNvSpPr>
          <p:nvPr/>
        </p:nvSpPr>
        <p:spPr>
          <a:xfrm>
            <a:off x="2048036" y="497173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6"/>
                </a:solidFill>
              </a:rPr>
              <a:t>100mm Closed Booster (CB100)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C3A8806-B867-41C0-AD75-55BC929C6987}"/>
              </a:ext>
            </a:extLst>
          </p:cNvPr>
          <p:cNvGrpSpPr/>
          <p:nvPr/>
        </p:nvGrpSpPr>
        <p:grpSpPr>
          <a:xfrm>
            <a:off x="7583488" y="1291236"/>
            <a:ext cx="4608512" cy="5065115"/>
            <a:chOff x="3779912" y="1469078"/>
            <a:chExt cx="4608512" cy="506511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C9C0AD6-5023-47EA-AC1D-59A0F1A86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9912" y="1469078"/>
              <a:ext cx="4608512" cy="5065115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DDDD538-C24E-4D9E-9151-5192DE6E26EF}"/>
                </a:ext>
              </a:extLst>
            </p:cNvPr>
            <p:cNvSpPr/>
            <p:nvPr/>
          </p:nvSpPr>
          <p:spPr>
            <a:xfrm>
              <a:off x="3851920" y="6309320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B06A488F-BFFB-46AC-BB59-2C4BA7EAA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153" y="2331311"/>
            <a:ext cx="2767598" cy="3719310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>
          <a:xfrm flipH="1">
            <a:off x="5941509" y="2182689"/>
            <a:ext cx="1800200" cy="165618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2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MADMAX</a:t>
            </a:r>
            <a:br>
              <a:rPr lang="de-DE" dirty="0" smtClean="0">
                <a:solidFill>
                  <a:schemeClr val="accent6"/>
                </a:solidFill>
              </a:rPr>
            </a:br>
            <a:r>
              <a:rPr lang="de-DE" dirty="0" err="1" smtClean="0">
                <a:solidFill>
                  <a:schemeClr val="accent6"/>
                </a:solidFill>
              </a:rPr>
              <a:t>Looking</a:t>
            </a:r>
            <a:r>
              <a:rPr lang="de-DE" dirty="0" smtClean="0">
                <a:solidFill>
                  <a:schemeClr val="accent6"/>
                </a:solidFill>
              </a:rPr>
              <a:t> </a:t>
            </a:r>
            <a:r>
              <a:rPr lang="de-DE" dirty="0" err="1" smtClean="0">
                <a:solidFill>
                  <a:schemeClr val="accent6"/>
                </a:solidFill>
              </a:rPr>
              <a:t>for</a:t>
            </a:r>
            <a:r>
              <a:rPr lang="de-DE" dirty="0" smtClean="0">
                <a:solidFill>
                  <a:schemeClr val="accent6"/>
                </a:solidFill>
              </a:rPr>
              <a:t> </a:t>
            </a:r>
            <a:r>
              <a:rPr lang="de-DE" dirty="0" err="1" smtClean="0">
                <a:solidFill>
                  <a:schemeClr val="accent6"/>
                </a:solidFill>
              </a:rPr>
              <a:t>the</a:t>
            </a:r>
            <a:r>
              <a:rPr lang="de-DE" dirty="0" smtClean="0">
                <a:solidFill>
                  <a:schemeClr val="accent6"/>
                </a:solidFill>
              </a:rPr>
              <a:t> </a:t>
            </a:r>
            <a:r>
              <a:rPr lang="de-DE" dirty="0" err="1" smtClean="0">
                <a:solidFill>
                  <a:schemeClr val="accent6"/>
                </a:solidFill>
              </a:rPr>
              <a:t>Axion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23392" y="2334798"/>
            <a:ext cx="6480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Axion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hypothetical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conceived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strong CP </a:t>
            </a:r>
            <a:r>
              <a:rPr lang="de-DE" dirty="0" err="1" smtClean="0"/>
              <a:t>problem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Axions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very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low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mass</a:t>
            </a:r>
            <a:r>
              <a:rPr lang="de-DE" dirty="0" smtClean="0">
                <a:sym typeface="Wingdings" panose="05000000000000000000" pitchFamily="2" charset="2"/>
              </a:rPr>
              <a:t>, do not </a:t>
            </a:r>
            <a:r>
              <a:rPr lang="de-DE" dirty="0" err="1" smtClean="0">
                <a:sym typeface="Wingdings" panose="05000000000000000000" pitchFamily="2" charset="2"/>
              </a:rPr>
              <a:t>emit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absorb</a:t>
            </a:r>
            <a:r>
              <a:rPr lang="de-DE" dirty="0" smtClean="0">
                <a:sym typeface="Wingdings" panose="05000000000000000000" pitchFamily="2" charset="2"/>
              </a:rPr>
              <a:t> light. </a:t>
            </a:r>
            <a:r>
              <a:rPr lang="de-DE" dirty="0" err="1" smtClean="0">
                <a:sym typeface="Wingdings" panose="05000000000000000000" pitchFamily="2" charset="2"/>
              </a:rPr>
              <a:t>Excellent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candidate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cold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</a:t>
            </a:r>
            <a:r>
              <a:rPr lang="de-DE" dirty="0" err="1" smtClean="0">
                <a:sym typeface="Wingdings" panose="05000000000000000000" pitchFamily="2" charset="2"/>
              </a:rPr>
              <a:t>ark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m</a:t>
            </a:r>
            <a:r>
              <a:rPr lang="de-DE" dirty="0" smtClean="0">
                <a:sym typeface="Wingdings" panose="05000000000000000000" pitchFamily="2" charset="2"/>
              </a:rPr>
              <a:t>atter.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Primakoff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: </a:t>
            </a:r>
            <a:r>
              <a:rPr lang="de-DE" dirty="0" err="1" smtClean="0"/>
              <a:t>axions</a:t>
            </a:r>
            <a:r>
              <a:rPr lang="de-DE" dirty="0" smtClean="0"/>
              <a:t> </a:t>
            </a:r>
            <a:r>
              <a:rPr lang="de-DE" dirty="0" err="1" smtClean="0"/>
              <a:t>couple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photons</a:t>
            </a:r>
            <a:r>
              <a:rPr lang="de-DE" dirty="0" smtClean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smtClean="0"/>
              <a:t>strong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 MADMAX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axion</a:t>
            </a:r>
            <a:r>
              <a:rPr lang="de-DE" dirty="0"/>
              <a:t> </a:t>
            </a:r>
            <a:r>
              <a:rPr lang="de-DE" dirty="0" err="1"/>
              <a:t>dark</a:t>
            </a:r>
            <a:r>
              <a:rPr lang="de-DE" dirty="0"/>
              <a:t> matter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smtClean="0"/>
              <a:t>40 </a:t>
            </a:r>
            <a:r>
              <a:rPr lang="de-DE" dirty="0" err="1" smtClean="0">
                <a:latin typeface="Symbol" panose="05050102010706020507" pitchFamily="18" charset="2"/>
              </a:rPr>
              <a:t>m</a:t>
            </a:r>
            <a:r>
              <a:rPr lang="de-DE" dirty="0" err="1" smtClean="0"/>
              <a:t>eV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400 </a:t>
            </a:r>
            <a:r>
              <a:rPr lang="de-DE" dirty="0" err="1" smtClean="0">
                <a:latin typeface="Symbol" panose="05050102010706020507" pitchFamily="18" charset="2"/>
              </a:rPr>
              <a:t>m</a:t>
            </a:r>
            <a:r>
              <a:rPr lang="de-DE" dirty="0" err="1" smtClean="0"/>
              <a:t>eV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799"/>
          <a:stretch/>
        </p:blipFill>
        <p:spPr>
          <a:xfrm>
            <a:off x="3575720" y="4293096"/>
            <a:ext cx="1685131" cy="12765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t="22122"/>
          <a:stretch/>
        </p:blipFill>
        <p:spPr>
          <a:xfrm>
            <a:off x="7111045" y="3501008"/>
            <a:ext cx="4845977" cy="2545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51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20</a:t>
            </a:fld>
            <a:endParaRPr lang="de-DE"/>
          </a:p>
        </p:txBody>
      </p:sp>
      <p:sp>
        <p:nvSpPr>
          <p:cNvPr id="9" name="Inhaltsplatzhalter 12"/>
          <p:cNvSpPr>
            <a:spLocks noGrp="1"/>
          </p:cNvSpPr>
          <p:nvPr/>
        </p:nvSpPr>
        <p:spPr>
          <a:xfrm>
            <a:off x="1998442" y="1206576"/>
            <a:ext cx="7481933" cy="514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Results from room temperature measurement: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Agreement between simulation and reality is OK</a:t>
            </a:r>
            <a:br>
              <a:rPr lang="en-US" dirty="0"/>
            </a:br>
            <a:r>
              <a:rPr lang="en-US" dirty="0"/>
              <a:t>(considering the mechanical uncertainties)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Boost peak loss is slightly higher because of remaining transverse radiation (current) at sapphire disks rim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1CABAD5-9747-4AA3-8385-132DEFE29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123737"/>
            <a:ext cx="5184576" cy="36176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E845333-2C62-4B92-8ADA-559C0BDF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3564400"/>
            <a:ext cx="2800916" cy="244827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/>
        </p:nvSpPr>
        <p:spPr>
          <a:xfrm>
            <a:off x="2048036" y="497173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6"/>
                </a:solidFill>
              </a:rPr>
              <a:t>100mm Closed Booster (CB100)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B970B64-0A4B-4C29-B354-02EBB18E0E22}"/>
              </a:ext>
            </a:extLst>
          </p:cNvPr>
          <p:cNvCxnSpPr>
            <a:cxnSpLocks/>
          </p:cNvCxnSpPr>
          <p:nvPr/>
        </p:nvCxnSpPr>
        <p:spPr>
          <a:xfrm>
            <a:off x="7409884" y="3006942"/>
            <a:ext cx="1166774" cy="8499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5B7D866-C4E8-4815-A286-CC18D9550E92}"/>
              </a:ext>
            </a:extLst>
          </p:cNvPr>
          <p:cNvCxnSpPr>
            <a:cxnSpLocks/>
          </p:cNvCxnSpPr>
          <p:nvPr/>
        </p:nvCxnSpPr>
        <p:spPr>
          <a:xfrm>
            <a:off x="7392144" y="2980739"/>
            <a:ext cx="1432844" cy="8856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4CEECDF-3BBD-44E0-BD25-576CFE524A66}"/>
              </a:ext>
            </a:extLst>
          </p:cNvPr>
          <p:cNvCxnSpPr>
            <a:cxnSpLocks/>
          </p:cNvCxnSpPr>
          <p:nvPr/>
        </p:nvCxnSpPr>
        <p:spPr>
          <a:xfrm>
            <a:off x="7392144" y="2980739"/>
            <a:ext cx="1681254" cy="912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7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21</a:t>
            </a:fld>
            <a:endParaRPr lang="de-DE"/>
          </a:p>
        </p:txBody>
      </p:sp>
      <p:sp>
        <p:nvSpPr>
          <p:cNvPr id="5" name="Inhaltsplatzhalter 12"/>
          <p:cNvSpPr>
            <a:spLocks noGrp="1"/>
          </p:cNvSpPr>
          <p:nvPr/>
        </p:nvSpPr>
        <p:spPr>
          <a:xfrm>
            <a:off x="1981200" y="1213282"/>
            <a:ext cx="8229600" cy="514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Results from </a:t>
            </a:r>
            <a:r>
              <a:rPr lang="en-US" dirty="0" err="1"/>
              <a:t>cryo</a:t>
            </a:r>
            <a:r>
              <a:rPr lang="en-US" dirty="0"/>
              <a:t> measurement: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Boost peak and mode crossings shift as expected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Stable at 4K (even after </a:t>
            </a:r>
            <a:r>
              <a:rPr lang="en-US" dirty="0" err="1"/>
              <a:t>LHe</a:t>
            </a:r>
            <a:r>
              <a:rPr lang="en-US" dirty="0"/>
              <a:t> refill)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System stable enough for long term measurement (ALPS search?)</a:t>
            </a:r>
          </a:p>
          <a:p>
            <a:pPr lvl="2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3C8895-5B46-4522-97DD-04B484ECE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3395965"/>
            <a:ext cx="4278727" cy="30068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B8D594-0397-46FF-A3CE-80908E88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3429236"/>
            <a:ext cx="4032448" cy="2973578"/>
          </a:xfrm>
          <a:prstGeom prst="rect">
            <a:avLst/>
          </a:prstGeom>
        </p:spPr>
      </p:pic>
      <p:sp>
        <p:nvSpPr>
          <p:cNvPr id="8" name="Textfeld 11">
            <a:extLst>
              <a:ext uri="{FF2B5EF4-FFF2-40B4-BE49-F238E27FC236}">
                <a16:creationId xmlns:a16="http://schemas.microsoft.com/office/drawing/2014/main" id="{220DDBE3-42F1-4E61-BCA7-45E98A34B29A}"/>
              </a:ext>
            </a:extLst>
          </p:cNvPr>
          <p:cNvSpPr txBox="1"/>
          <p:nvPr/>
        </p:nvSpPr>
        <p:spPr>
          <a:xfrm>
            <a:off x="2639615" y="2925514"/>
            <a:ext cx="3108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+mj-lt"/>
              </a:rPr>
              <a:t>Group </a:t>
            </a:r>
            <a:r>
              <a:rPr lang="de-DE" sz="1600" dirty="0" err="1">
                <a:latin typeface="+mj-lt"/>
              </a:rPr>
              <a:t>delay</a:t>
            </a:r>
            <a:r>
              <a:rPr lang="de-DE" sz="1600" dirty="0">
                <a:latin typeface="+mj-lt"/>
              </a:rPr>
              <a:t>:</a:t>
            </a:r>
          </a:p>
          <a:p>
            <a:r>
              <a:rPr lang="de-DE" sz="1600" dirty="0" err="1">
                <a:latin typeface="+mj-lt"/>
              </a:rPr>
              <a:t>From</a:t>
            </a:r>
            <a:r>
              <a:rPr lang="de-DE" sz="1600" dirty="0">
                <a:latin typeface="+mj-lt"/>
              </a:rPr>
              <a:t> RT (290K)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LNT (78K)</a:t>
            </a:r>
          </a:p>
        </p:txBody>
      </p:sp>
      <p:sp>
        <p:nvSpPr>
          <p:cNvPr id="9" name="Textfeld 15">
            <a:extLst>
              <a:ext uri="{FF2B5EF4-FFF2-40B4-BE49-F238E27FC236}">
                <a16:creationId xmlns:a16="http://schemas.microsoft.com/office/drawing/2014/main" id="{EC5D0BC6-E1E8-4590-A630-65A8121F8C61}"/>
              </a:ext>
            </a:extLst>
          </p:cNvPr>
          <p:cNvSpPr txBox="1"/>
          <p:nvPr/>
        </p:nvSpPr>
        <p:spPr>
          <a:xfrm>
            <a:off x="6803571" y="2925514"/>
            <a:ext cx="3108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+mj-lt"/>
              </a:rPr>
              <a:t>Group </a:t>
            </a:r>
            <a:r>
              <a:rPr lang="de-DE" sz="1600" dirty="0" err="1">
                <a:latin typeface="+mj-lt"/>
              </a:rPr>
              <a:t>delay</a:t>
            </a:r>
            <a:r>
              <a:rPr lang="de-DE" sz="1600" dirty="0">
                <a:latin typeface="+mj-lt"/>
              </a:rPr>
              <a:t>:</a:t>
            </a:r>
          </a:p>
          <a:p>
            <a:r>
              <a:rPr lang="de-DE" sz="1600" dirty="0" err="1">
                <a:latin typeface="+mj-lt"/>
              </a:rPr>
              <a:t>From</a:t>
            </a:r>
            <a:r>
              <a:rPr lang="de-DE" sz="1600" dirty="0">
                <a:latin typeface="+mj-lt"/>
              </a:rPr>
              <a:t> LNT (78K)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LHeT</a:t>
            </a:r>
            <a:r>
              <a:rPr lang="de-DE" sz="1600" dirty="0">
                <a:latin typeface="+mj-lt"/>
              </a:rPr>
              <a:t> (4K)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D058180-8B4D-4543-9B0E-0202A68C61BA}"/>
              </a:ext>
            </a:extLst>
          </p:cNvPr>
          <p:cNvCxnSpPr>
            <a:cxnSpLocks/>
          </p:cNvCxnSpPr>
          <p:nvPr/>
        </p:nvCxnSpPr>
        <p:spPr>
          <a:xfrm flipH="1" flipV="1">
            <a:off x="4195734" y="5204498"/>
            <a:ext cx="1684243" cy="12703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3296BC0-079F-496B-91BA-2FEF39396FA1}"/>
              </a:ext>
            </a:extLst>
          </p:cNvPr>
          <p:cNvCxnSpPr>
            <a:cxnSpLocks/>
          </p:cNvCxnSpPr>
          <p:nvPr/>
        </p:nvCxnSpPr>
        <p:spPr>
          <a:xfrm flipV="1">
            <a:off x="6632935" y="5013177"/>
            <a:ext cx="1959196" cy="1490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20">
            <a:extLst>
              <a:ext uri="{FF2B5EF4-FFF2-40B4-BE49-F238E27FC236}">
                <a16:creationId xmlns:a16="http://schemas.microsoft.com/office/drawing/2014/main" id="{99F66271-8373-40F0-826C-7BC1E002545E}"/>
              </a:ext>
            </a:extLst>
          </p:cNvPr>
          <p:cNvSpPr txBox="1"/>
          <p:nvPr/>
        </p:nvSpPr>
        <p:spPr>
          <a:xfrm>
            <a:off x="5748468" y="6474822"/>
            <a:ext cx="1434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+mj-lt"/>
              </a:rPr>
              <a:t>Boost </a:t>
            </a:r>
            <a:r>
              <a:rPr lang="de-DE" sz="1600" dirty="0" err="1">
                <a:latin typeface="+mj-lt"/>
              </a:rPr>
              <a:t>peak</a:t>
            </a:r>
            <a:endParaRPr lang="de-DE" sz="1600" dirty="0">
              <a:latin typeface="+mj-lt"/>
            </a:endParaRPr>
          </a:p>
        </p:txBody>
      </p:sp>
      <p:sp>
        <p:nvSpPr>
          <p:cNvPr id="14" name="Titel 1"/>
          <p:cNvSpPr>
            <a:spLocks noGrp="1"/>
          </p:cNvSpPr>
          <p:nvPr/>
        </p:nvSpPr>
        <p:spPr>
          <a:xfrm>
            <a:off x="2048036" y="497173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6"/>
                </a:solidFill>
              </a:rPr>
              <a:t>100mm Closed Booster (CB100)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3296BC0-079F-496B-91BA-2FEF39396FA1}"/>
              </a:ext>
            </a:extLst>
          </p:cNvPr>
          <p:cNvCxnSpPr>
            <a:cxnSpLocks/>
          </p:cNvCxnSpPr>
          <p:nvPr/>
        </p:nvCxnSpPr>
        <p:spPr>
          <a:xfrm flipH="1" flipV="1">
            <a:off x="4375068" y="5013177"/>
            <a:ext cx="1551843" cy="1461645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22</a:t>
            </a:fld>
            <a:endParaRPr lang="de-DE"/>
          </a:p>
        </p:txBody>
      </p:sp>
      <p:sp>
        <p:nvSpPr>
          <p:cNvPr id="6" name="Inhaltsplatzhalter 12"/>
          <p:cNvSpPr>
            <a:spLocks noGrp="1"/>
          </p:cNvSpPr>
          <p:nvPr/>
        </p:nvSpPr>
        <p:spPr>
          <a:xfrm>
            <a:off x="-45368" y="1215812"/>
            <a:ext cx="11541968" cy="514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Coherent </a:t>
            </a:r>
            <a:r>
              <a:rPr lang="en-US" dirty="0"/>
              <a:t>suppression of thermal noise: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Band limited black body radiation tends to be coherent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Black body power spectral density for a detector in front of a metal </a:t>
            </a:r>
            <a:r>
              <a:rPr lang="en-US" dirty="0" smtClean="0"/>
              <a:t>mirror</a:t>
            </a:r>
            <a:r>
              <a:rPr lang="en-US" dirty="0"/>
              <a:t/>
            </a:r>
            <a:br>
              <a:rPr lang="en-US" dirty="0"/>
            </a:br>
            <a:r>
              <a:rPr lang="en-DE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constructive or destructive interference as </a:t>
            </a:r>
            <a:r>
              <a:rPr lang="en-US" dirty="0" smtClean="0">
                <a:sym typeface="Wingdings" panose="05000000000000000000" pitchFamily="2" charset="2"/>
              </a:rPr>
              <a:t>function </a:t>
            </a:r>
            <a:r>
              <a:rPr lang="en-US" dirty="0">
                <a:sym typeface="Wingdings" panose="05000000000000000000" pitchFamily="2" charset="2"/>
              </a:rPr>
              <a:t>of  frequency</a:t>
            </a:r>
            <a:endParaRPr lang="en-US" dirty="0"/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2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sp>
        <p:nvSpPr>
          <p:cNvPr id="10" name="Titel 1"/>
          <p:cNvSpPr>
            <a:spLocks noGrp="1"/>
          </p:cNvSpPr>
          <p:nvPr/>
        </p:nvSpPr>
        <p:spPr>
          <a:xfrm>
            <a:off x="2048036" y="497173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6"/>
                </a:solidFill>
              </a:rPr>
              <a:t>100mm Closed Booster (CB100)</a:t>
            </a:r>
          </a:p>
        </p:txBody>
      </p:sp>
      <p:sp>
        <p:nvSpPr>
          <p:cNvPr id="11" name="Inhaltsplatzhalter 12"/>
          <p:cNvSpPr>
            <a:spLocks noGrp="1"/>
          </p:cNvSpPr>
          <p:nvPr/>
        </p:nvSpPr>
        <p:spPr>
          <a:xfrm>
            <a:off x="5715272" y="952634"/>
            <a:ext cx="8229600" cy="5145800"/>
          </a:xfrm>
          <a:prstGeom prst="rect">
            <a:avLst/>
          </a:prstGeom>
        </p:spPr>
        <p:txBody>
          <a:bodyPr vert="horz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045003C-FCDF-42C0-86DC-CCF9EC5DB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188" y="2737538"/>
            <a:ext cx="6069124" cy="40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23</a:t>
            </a:fld>
            <a:endParaRPr lang="de-DE"/>
          </a:p>
        </p:txBody>
      </p:sp>
      <p:sp>
        <p:nvSpPr>
          <p:cNvPr id="5" name="Inhaltsplatzhalter 12"/>
          <p:cNvSpPr>
            <a:spLocks noGrp="1"/>
          </p:cNvSpPr>
          <p:nvPr/>
        </p:nvSpPr>
        <p:spPr>
          <a:xfrm>
            <a:off x="191344" y="1260694"/>
            <a:ext cx="6624736" cy="514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Coherent </a:t>
            </a:r>
            <a:r>
              <a:rPr lang="en-US" dirty="0" smtClean="0"/>
              <a:t>suppression of thermal noise: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Situation in booster a little bit more complicated </a:t>
            </a:r>
            <a:br>
              <a:rPr lang="en-US" dirty="0"/>
            </a:br>
            <a:r>
              <a:rPr lang="en-US" dirty="0" smtClean="0"/>
              <a:t>but </a:t>
            </a:r>
            <a:r>
              <a:rPr lang="en-US" dirty="0"/>
              <a:t>can be predicted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Change in noise temperature at boost peak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Can be adjusted for minimum noise</a:t>
            </a:r>
          </a:p>
          <a:p>
            <a:pPr>
              <a:spcBef>
                <a:spcPts val="600"/>
              </a:spcBef>
            </a:pPr>
            <a:r>
              <a:rPr lang="en-US" dirty="0"/>
              <a:t>Measurement with receiver: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Reduction is possible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Consistent with reflection (S</a:t>
            </a:r>
            <a:r>
              <a:rPr lang="en-US" baseline="-25000" dirty="0"/>
              <a:t>11</a:t>
            </a:r>
            <a:r>
              <a:rPr 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Improved sensitivity</a:t>
            </a:r>
            <a:br>
              <a:rPr lang="en-US" dirty="0"/>
            </a:br>
            <a:r>
              <a:rPr lang="en-US" dirty="0"/>
              <a:t>(~ factor 2)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Can be used for noise reduction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/>
              <a:t>MadMax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8706" t="7737" r="5028" b="5940"/>
          <a:stretch/>
        </p:blipFill>
        <p:spPr>
          <a:xfrm>
            <a:off x="6096000" y="1828623"/>
            <a:ext cx="5976664" cy="457787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/>
        </p:nvSpPr>
        <p:spPr>
          <a:xfrm>
            <a:off x="2048036" y="497173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6"/>
                </a:solidFill>
              </a:rPr>
              <a:t>100mm Closed Booster (CB100)</a:t>
            </a:r>
          </a:p>
        </p:txBody>
      </p:sp>
    </p:spTree>
    <p:extLst>
      <p:ext uri="{BB962C8B-B14F-4D97-AF65-F5344CB8AC3E}">
        <p14:creationId xmlns:p14="http://schemas.microsoft.com/office/powerpoint/2010/main" val="22718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/>
                </a:solidFill>
              </a:rPr>
              <a:t>RF </a:t>
            </a:r>
            <a:r>
              <a:rPr lang="de-DE" dirty="0" err="1">
                <a:solidFill>
                  <a:schemeClr val="accent6"/>
                </a:solidFill>
              </a:rPr>
              <a:t>measurements</a:t>
            </a:r>
            <a:r>
              <a:rPr lang="de-DE" dirty="0">
                <a:solidFill>
                  <a:schemeClr val="accent6"/>
                </a:solidFill>
              </a:rPr>
              <a:t> at CERN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24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70793" y="1567486"/>
            <a:ext cx="463101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First </a:t>
            </a:r>
            <a:r>
              <a:rPr lang="de-DE" sz="2400" dirty="0" err="1" smtClean="0"/>
              <a:t>measurements</a:t>
            </a:r>
            <a:r>
              <a:rPr lang="de-DE" sz="2400" dirty="0" smtClean="0"/>
              <a:t> at</a:t>
            </a:r>
          </a:p>
          <a:p>
            <a:r>
              <a:rPr lang="de-DE" sz="2400" dirty="0" smtClean="0"/>
              <a:t>MORPURGO Magnet – CERN</a:t>
            </a:r>
          </a:p>
          <a:p>
            <a:r>
              <a:rPr lang="de-DE" sz="2400" dirty="0" smtClean="0"/>
              <a:t>B = 1.6 T</a:t>
            </a:r>
          </a:p>
          <a:p>
            <a:endParaRPr lang="de-DE" sz="2400" dirty="0"/>
          </a:p>
          <a:p>
            <a:r>
              <a:rPr lang="de-DE" sz="2400" u="sng" dirty="0" smtClean="0"/>
              <a:t>2022</a:t>
            </a:r>
          </a:p>
          <a:p>
            <a:r>
              <a:rPr lang="de-DE" sz="2400" dirty="0" smtClean="0"/>
              <a:t>EMC Test</a:t>
            </a:r>
          </a:p>
          <a:p>
            <a:r>
              <a:rPr lang="de-DE" sz="2400" dirty="0" smtClean="0"/>
              <a:t>(</a:t>
            </a:r>
            <a:r>
              <a:rPr lang="de-DE" sz="2400" dirty="0" err="1" smtClean="0"/>
              <a:t>Electromagnetic</a:t>
            </a:r>
            <a:r>
              <a:rPr lang="de-DE" sz="2400" dirty="0" smtClean="0"/>
              <a:t> </a:t>
            </a:r>
            <a:r>
              <a:rPr lang="de-DE" sz="2400" dirty="0" err="1" smtClean="0"/>
              <a:t>compatibility</a:t>
            </a:r>
            <a:r>
              <a:rPr lang="de-DE" sz="2400" dirty="0" smtClean="0"/>
              <a:t>)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u="sng" dirty="0" smtClean="0"/>
              <a:t>2023</a:t>
            </a:r>
          </a:p>
          <a:p>
            <a:r>
              <a:rPr lang="de-DE" sz="2400" dirty="0" smtClean="0"/>
              <a:t>CB200 </a:t>
            </a:r>
            <a:r>
              <a:rPr lang="de-DE" sz="2400" dirty="0" smtClean="0">
                <a:sym typeface="Wingdings" panose="05000000000000000000" pitchFamily="2" charset="2"/>
              </a:rPr>
              <a:t> </a:t>
            </a:r>
            <a:r>
              <a:rPr lang="de-DE" sz="2400" dirty="0" smtClean="0">
                <a:sym typeface="Wingdings" panose="05000000000000000000" pitchFamily="2" charset="2"/>
              </a:rPr>
              <a:t>(</a:t>
            </a:r>
            <a:r>
              <a:rPr lang="de-DE" sz="2400" dirty="0" err="1" smtClean="0">
                <a:sym typeface="Wingdings" panose="05000000000000000000" pitchFamily="2" charset="2"/>
              </a:rPr>
              <a:t>maybe</a:t>
            </a:r>
            <a:r>
              <a:rPr lang="de-DE" sz="2400" dirty="0" smtClean="0">
                <a:sym typeface="Wingdings" panose="05000000000000000000" pitchFamily="2" charset="2"/>
              </a:rPr>
              <a:t>) </a:t>
            </a:r>
            <a:r>
              <a:rPr lang="de-DE" sz="2400" dirty="0" smtClean="0">
                <a:sym typeface="Wingdings" panose="05000000000000000000" pitchFamily="2" charset="2"/>
              </a:rPr>
              <a:t>1st </a:t>
            </a:r>
            <a:r>
              <a:rPr lang="de-DE" sz="2400" dirty="0" err="1" smtClean="0">
                <a:sym typeface="Wingdings" panose="05000000000000000000" pitchFamily="2" charset="2"/>
              </a:rPr>
              <a:t>physics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run</a:t>
            </a:r>
            <a:endParaRPr lang="de-DE" sz="2400" dirty="0" smtClean="0"/>
          </a:p>
          <a:p>
            <a:r>
              <a:rPr lang="de-DE" sz="2400" dirty="0" smtClean="0"/>
              <a:t>P200 </a:t>
            </a:r>
            <a:r>
              <a:rPr lang="de-DE" sz="2400" dirty="0" smtClean="0">
                <a:sym typeface="Wingdings" panose="05000000000000000000" pitchFamily="2" charset="2"/>
              </a:rPr>
              <a:t> </a:t>
            </a:r>
            <a:r>
              <a:rPr lang="de-DE" sz="2400" dirty="0" err="1" smtClean="0">
                <a:sym typeface="Wingdings" panose="05000000000000000000" pitchFamily="2" charset="2"/>
              </a:rPr>
              <a:t>mechanics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tests</a:t>
            </a:r>
            <a:r>
              <a:rPr lang="de-DE" sz="2400" dirty="0" smtClean="0">
                <a:sym typeface="Wingdings" panose="05000000000000000000" pitchFamily="2" charset="2"/>
              </a:rPr>
              <a:t> in a B-</a:t>
            </a:r>
            <a:r>
              <a:rPr lang="de-DE" sz="2400" dirty="0" err="1" smtClean="0">
                <a:sym typeface="Wingdings" panose="05000000000000000000" pitchFamily="2" charset="2"/>
              </a:rPr>
              <a:t>field</a:t>
            </a:r>
            <a:endParaRPr lang="de-DE" sz="2400" dirty="0" smtClean="0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8832304" y="3573016"/>
            <a:ext cx="806547" cy="16279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6644141" y="2071671"/>
            <a:ext cx="595995" cy="11846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491592" y="3131885"/>
            <a:ext cx="1152548" cy="87317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412776"/>
            <a:ext cx="5722615" cy="49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25</a:t>
            </a:fld>
            <a:endParaRPr lang="de-DE"/>
          </a:p>
        </p:txBody>
      </p:sp>
      <p:sp>
        <p:nvSpPr>
          <p:cNvPr id="4" name="Rectangle 2"/>
          <p:cNvSpPr/>
          <p:nvPr/>
        </p:nvSpPr>
        <p:spPr>
          <a:xfrm>
            <a:off x="1703513" y="272842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2508250" algn="l"/>
              </a:tabLst>
            </a:pPr>
            <a:r>
              <a:rPr lang="en-US" sz="5400" b="1" dirty="0">
                <a:solidFill>
                  <a:schemeClr val="accent6"/>
                </a:solidFill>
                <a:latin typeface="+mj-lt"/>
              </a:rPr>
              <a:t>MADMAX </a:t>
            </a:r>
            <a:endParaRPr lang="en-US" sz="4000" b="1" dirty="0" smtClean="0">
              <a:solidFill>
                <a:schemeClr val="accent6"/>
              </a:solidFill>
              <a:latin typeface="+mj-lt"/>
            </a:endParaRPr>
          </a:p>
          <a:p>
            <a:pPr algn="ctr">
              <a:tabLst>
                <a:tab pos="2508250" algn="l"/>
              </a:tabLst>
            </a:pPr>
            <a:r>
              <a:rPr lang="en-US" sz="3200" b="1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MAgnetized</a:t>
            </a:r>
            <a:r>
              <a:rPr lang="en-US" sz="3200" b="1" dirty="0" smtClean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cs typeface="Arial" panose="020B0604020202020204" pitchFamily="34" charset="0"/>
              </a:rPr>
              <a:t>Disk and Mirror </a:t>
            </a:r>
            <a:r>
              <a:rPr lang="en-US" sz="3200" b="1" dirty="0" err="1">
                <a:solidFill>
                  <a:schemeClr val="accent6"/>
                </a:solidFill>
                <a:cs typeface="Arial" panose="020B0604020202020204" pitchFamily="34" charset="0"/>
              </a:rPr>
              <a:t>Axion</a:t>
            </a:r>
            <a:r>
              <a:rPr lang="en-US" sz="3200" b="1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cs typeface="Arial" panose="020B0604020202020204" pitchFamily="34" charset="0"/>
              </a:rPr>
              <a:t>eXperiment</a:t>
            </a:r>
            <a:endParaRPr lang="de-DE" altLang="de-DE" sz="3200" b="1" dirty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algn="ctr">
              <a:tabLst>
                <a:tab pos="2508250" algn="l"/>
              </a:tabLst>
            </a:pPr>
            <a:endParaRPr lang="en-US" sz="4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07568" y="6136701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/>
              <a:t>Thank</a:t>
            </a:r>
            <a:r>
              <a:rPr lang="de-DE" sz="3200" dirty="0" smtClean="0"/>
              <a:t> </a:t>
            </a:r>
            <a:r>
              <a:rPr lang="de-DE" sz="3200" dirty="0" err="1" smtClean="0"/>
              <a:t>you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your</a:t>
            </a:r>
            <a:r>
              <a:rPr lang="de-DE" sz="3200" dirty="0" smtClean="0"/>
              <a:t> </a:t>
            </a:r>
            <a:r>
              <a:rPr lang="de-DE" sz="3200" dirty="0" err="1" smtClean="0"/>
              <a:t>attention</a:t>
            </a:r>
            <a:r>
              <a:rPr lang="de-DE" sz="3200" dirty="0" smtClean="0"/>
              <a:t>!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263352" y="1844824"/>
            <a:ext cx="12457384" cy="40934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de-DE" sz="2000" b="1" dirty="0" err="1" smtClean="0"/>
              <a:t>Conclusions</a:t>
            </a:r>
            <a:r>
              <a:rPr lang="de-DE" sz="2000" b="1" dirty="0" smtClean="0"/>
              <a:t>:</a:t>
            </a:r>
          </a:p>
          <a:p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Magnet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 smtClean="0"/>
              <a:t>New </a:t>
            </a:r>
            <a:r>
              <a:rPr lang="de-DE" sz="2000" dirty="0" err="1" smtClean="0"/>
              <a:t>conductor</a:t>
            </a:r>
            <a:r>
              <a:rPr lang="de-DE" sz="2000" dirty="0" smtClean="0"/>
              <a:t> </a:t>
            </a:r>
            <a:r>
              <a:rPr lang="de-DE" sz="2000" dirty="0" err="1" smtClean="0"/>
              <a:t>succesfully</a:t>
            </a:r>
            <a:r>
              <a:rPr lang="de-DE" sz="2000" dirty="0" smtClean="0"/>
              <a:t> </a:t>
            </a:r>
            <a:r>
              <a:rPr lang="de-DE" sz="2000" dirty="0" err="1" smtClean="0"/>
              <a:t>tested</a:t>
            </a:r>
            <a:endParaRPr lang="de-DE" sz="20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 err="1" smtClean="0"/>
              <a:t>Quench</a:t>
            </a:r>
            <a:r>
              <a:rPr lang="de-DE" sz="2000" dirty="0" smtClean="0"/>
              <a:t> </a:t>
            </a:r>
            <a:r>
              <a:rPr lang="de-DE" sz="2000" dirty="0" err="1" smtClean="0"/>
              <a:t>velocity</a:t>
            </a:r>
            <a:r>
              <a:rPr lang="de-DE" sz="2000" dirty="0" smtClean="0"/>
              <a:t> </a:t>
            </a:r>
            <a:r>
              <a:rPr lang="de-DE" sz="2000" dirty="0" err="1" smtClean="0"/>
              <a:t>propagation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within</a:t>
            </a:r>
            <a:r>
              <a:rPr lang="de-DE" sz="2000" dirty="0" smtClean="0"/>
              <a:t> </a:t>
            </a:r>
            <a:r>
              <a:rPr lang="de-DE" sz="2000" dirty="0" err="1" smtClean="0"/>
              <a:t>specs</a:t>
            </a:r>
            <a:endParaRPr lang="de-DE" sz="20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Piezoelectric</a:t>
            </a:r>
            <a:r>
              <a:rPr lang="de-DE" sz="2000" dirty="0" smtClean="0"/>
              <a:t> </a:t>
            </a:r>
            <a:r>
              <a:rPr lang="de-DE" sz="2000" dirty="0" err="1" smtClean="0"/>
              <a:t>motors</a:t>
            </a:r>
            <a:endParaRPr lang="de-DE" sz="20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 smtClean="0"/>
              <a:t>Motors </a:t>
            </a:r>
            <a:r>
              <a:rPr lang="de-DE" sz="2000" dirty="0" err="1" smtClean="0"/>
              <a:t>tested</a:t>
            </a:r>
            <a:r>
              <a:rPr lang="de-DE" sz="2000" dirty="0" smtClean="0"/>
              <a:t> at 4.2 K.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 smtClean="0"/>
              <a:t>Motor </a:t>
            </a:r>
            <a:r>
              <a:rPr lang="de-DE" sz="2000" dirty="0" err="1" smtClean="0"/>
              <a:t>speed</a:t>
            </a:r>
            <a:r>
              <a:rPr lang="de-DE" sz="2000" dirty="0" smtClean="0"/>
              <a:t> at 4.2 K &gt; 100 </a:t>
            </a:r>
            <a:r>
              <a:rPr lang="de-DE" sz="2000" dirty="0" smtClean="0">
                <a:latin typeface="Symbol" panose="05050102010706020507" pitchFamily="18" charset="2"/>
              </a:rPr>
              <a:t>m</a:t>
            </a:r>
            <a:r>
              <a:rPr lang="de-DE" sz="2000" dirty="0" smtClean="0"/>
              <a:t>m/s (</a:t>
            </a:r>
            <a:r>
              <a:rPr lang="de-DE" sz="2000" dirty="0" err="1" smtClean="0"/>
              <a:t>within</a:t>
            </a:r>
            <a:r>
              <a:rPr lang="de-DE" sz="2000" dirty="0" smtClean="0"/>
              <a:t> </a:t>
            </a:r>
            <a:r>
              <a:rPr lang="de-DE" sz="2000" dirty="0" err="1" smtClean="0"/>
              <a:t>specs</a:t>
            </a:r>
            <a:r>
              <a:rPr lang="de-DE" sz="2000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 smtClean="0"/>
              <a:t>Tests in B-Field </a:t>
            </a:r>
            <a:r>
              <a:rPr lang="de-DE" sz="2000" dirty="0" err="1" smtClean="0"/>
              <a:t>and</a:t>
            </a:r>
            <a:r>
              <a:rPr lang="de-DE" sz="2000" dirty="0" smtClean="0"/>
              <a:t> P200 </a:t>
            </a:r>
            <a:r>
              <a:rPr lang="de-DE" sz="2000" dirty="0" err="1"/>
              <a:t>p</a:t>
            </a:r>
            <a:r>
              <a:rPr lang="de-DE" sz="2000" dirty="0" err="1" smtClean="0"/>
              <a:t>lanned</a:t>
            </a:r>
            <a:r>
              <a:rPr lang="de-DE" sz="2000" dirty="0" smtClean="0"/>
              <a:t> in Q1 2022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Booster</a:t>
            </a: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/>
              <a:t>Simulation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agree</a:t>
            </a: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/>
              <a:t>Tests at 4.2 K </a:t>
            </a:r>
            <a:r>
              <a:rPr lang="de-DE" sz="2000" dirty="0" err="1" smtClean="0"/>
              <a:t>stable</a:t>
            </a: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 err="1"/>
              <a:t>Method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reduce</a:t>
            </a:r>
            <a:r>
              <a:rPr lang="de-DE" sz="2000" dirty="0"/>
              <a:t> thermal </a:t>
            </a:r>
            <a:r>
              <a:rPr lang="de-DE" sz="2000" dirty="0" err="1" smtClean="0"/>
              <a:t>noise</a:t>
            </a:r>
            <a:r>
              <a:rPr lang="de-DE" sz="2000" dirty="0" smtClean="0"/>
              <a:t> </a:t>
            </a:r>
            <a:r>
              <a:rPr lang="de-DE" sz="2000" dirty="0" err="1" smtClean="0"/>
              <a:t>demonstrated</a:t>
            </a:r>
            <a:endParaRPr lang="de-DE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MORPURGO Magnet (CERN)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000" dirty="0"/>
              <a:t>First RF </a:t>
            </a:r>
            <a:r>
              <a:rPr lang="de-DE" sz="2000" dirty="0" err="1"/>
              <a:t>measurements</a:t>
            </a:r>
            <a:r>
              <a:rPr lang="de-DE" sz="2000" dirty="0"/>
              <a:t> </a:t>
            </a:r>
            <a:r>
              <a:rPr lang="de-DE" sz="2000" dirty="0" err="1"/>
              <a:t>already</a:t>
            </a:r>
            <a:r>
              <a:rPr lang="de-DE" sz="2000" dirty="0"/>
              <a:t> in 2022.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260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/>
                </a:solidFill>
              </a:rPr>
              <a:t>MADMAX: A </a:t>
            </a:r>
            <a:r>
              <a:rPr lang="de-DE" dirty="0" err="1">
                <a:solidFill>
                  <a:schemeClr val="accent6"/>
                </a:solidFill>
              </a:rPr>
              <a:t>dielectric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haloscope</a:t>
            </a:r>
            <a:r>
              <a:rPr lang="de-DE" dirty="0"/>
              <a:t/>
            </a:r>
            <a:br>
              <a:rPr lang="de-DE" dirty="0"/>
            </a:br>
            <a:r>
              <a:rPr lang="de-DE" b="1" dirty="0" smtClean="0">
                <a:solidFill>
                  <a:schemeClr val="accent6"/>
                </a:solidFill>
              </a:rPr>
              <a:t/>
            </a:r>
            <a:br>
              <a:rPr lang="de-DE" b="1" dirty="0" smtClean="0">
                <a:solidFill>
                  <a:schemeClr val="accent6"/>
                </a:solidFill>
              </a:rPr>
            </a:br>
            <a:endParaRPr lang="de-DE" b="1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3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777029"/>
            <a:ext cx="4320480" cy="269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/>
        </p:nvSpPr>
        <p:spPr>
          <a:xfrm>
            <a:off x="299356" y="2189763"/>
            <a:ext cx="2109955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cs typeface="Calibri Light" panose="020F0302020204030204" pitchFamily="34" charset="0"/>
              </a:rPr>
              <a:t>Constructive interference of coherent photon emission at dielectric </a:t>
            </a:r>
            <a:r>
              <a:rPr lang="en-US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layers</a:t>
            </a:r>
          </a:p>
          <a:p>
            <a:r>
              <a:rPr lang="en-US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+ resonant enhancement</a:t>
            </a:r>
            <a:endParaRPr lang="en-US" dirty="0">
              <a:solidFill>
                <a:prstClr val="black"/>
              </a:solidFill>
              <a:cs typeface="Calibri Light" panose="020F0302020204030204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263352" y="5085184"/>
            <a:ext cx="7086724" cy="1257672"/>
            <a:chOff x="263352" y="5085184"/>
            <a:chExt cx="7086724" cy="1257672"/>
          </a:xfrm>
        </p:grpSpPr>
        <p:sp>
          <p:nvSpPr>
            <p:cNvPr id="10" name="Textfeld 9"/>
            <p:cNvSpPr txBox="1"/>
            <p:nvPr/>
          </p:nvSpPr>
          <p:spPr>
            <a:xfrm>
              <a:off x="299356" y="5085184"/>
              <a:ext cx="6696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</a:rPr>
                <a:t>Output </a:t>
              </a:r>
              <a:r>
                <a:rPr lang="en-US" dirty="0">
                  <a:latin typeface="Arial" panose="020B0604020202020204" pitchFamily="34" charset="0"/>
                </a:rPr>
                <a:t>power P of the dielectric </a:t>
              </a:r>
              <a:r>
                <a:rPr lang="en-US" dirty="0" err="1">
                  <a:latin typeface="Arial" panose="020B0604020202020204" pitchFamily="34" charset="0"/>
                </a:rPr>
                <a:t>haloscope</a:t>
              </a:r>
              <a:r>
                <a:rPr lang="en-US" dirty="0">
                  <a:latin typeface="Arial" panose="020B0604020202020204" pitchFamily="34" charset="0"/>
                </a:rPr>
                <a:t> per unit area A </a:t>
              </a:r>
              <a:r>
                <a:rPr lang="en-US" dirty="0" smtClean="0">
                  <a:latin typeface="Arial" panose="020B0604020202020204" pitchFamily="34" charset="0"/>
                </a:rPr>
                <a:t>is:</a:t>
              </a:r>
              <a:r>
                <a:rPr lang="en-US" dirty="0"/>
                <a:t/>
              </a:r>
              <a:br>
                <a:rPr lang="en-US" dirty="0"/>
              </a:br>
              <a:endParaRPr lang="de-DE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5"/>
                <p:cNvSpPr/>
                <p:nvPr/>
              </p:nvSpPr>
              <p:spPr>
                <a:xfrm>
                  <a:off x="263352" y="5448765"/>
                  <a:ext cx="7086724" cy="8940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  <a:ea typeface="SimSun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sz="2000" b="1" i="1">
                                    <a:effectLst/>
                                    <a:latin typeface="Cambria Math" panose="02040503050406030204" pitchFamily="18" charset="0"/>
                                    <a:ea typeface="SimSun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2000" b="1" i="1">
                                        <a:effectLst/>
                                        <a:latin typeface="Cambria Math" panose="02040503050406030204" pitchFamily="18" charset="0"/>
                                        <a:ea typeface="SimSun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𝑷</m:t>
                                    </m:r>
                                  </m:num>
                                  <m:den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𝑨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de-DE" sz="2000" b="1" i="1" smtClean="0">
                                <a:effectLst/>
                                <a:latin typeface="Cambria Math" panose="02040503050406030204" pitchFamily="18" charset="0"/>
                                <a:ea typeface="SimSun"/>
                                <a:cs typeface="Times New Roman"/>
                              </a:rPr>
                              <m:t>𝒃𝒐𝒐𝒔𝒕𝒆𝒓</m:t>
                            </m:r>
                          </m:sub>
                        </m:sSub>
                        <m:r>
                          <a:rPr lang="en-US" sz="2000" b="1" i="1">
                            <a:effectLst/>
                            <a:latin typeface="Cambria Math"/>
                            <a:ea typeface="SimSun"/>
                            <a:cs typeface="Times New Roman"/>
                          </a:rPr>
                          <m:t>~ </m:t>
                        </m:r>
                        <m:r>
                          <a:rPr lang="en-US" sz="2000" b="1" i="1">
                            <a:effectLst/>
                            <a:latin typeface="Cambria Math"/>
                            <a:ea typeface="SimSun"/>
                            <a:cs typeface="Times New Roman"/>
                          </a:rPr>
                          <m:t>𝟐</m:t>
                        </m:r>
                        <m:r>
                          <a:rPr lang="en-US" sz="2000" b="1" i="1">
                            <a:effectLst/>
                            <a:latin typeface="Cambria Math"/>
                            <a:ea typeface="SimSun"/>
                            <a:cs typeface="Times New Roman"/>
                          </a:rPr>
                          <m:t>∙</m:t>
                        </m:r>
                        <m:sSup>
                          <m:sSupPr>
                            <m:ctrlPr>
                              <a:rPr lang="de-DE" sz="2000" b="1" i="1">
                                <a:effectLst/>
                                <a:latin typeface="Cambria Math" panose="02040503050406030204" pitchFamily="18" charset="0"/>
                                <a:ea typeface="SimSun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effectLst/>
                                <a:latin typeface="Cambria Math"/>
                                <a:ea typeface="SimSun"/>
                                <a:cs typeface="Times New Roman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2000" b="1" i="1">
                                <a:effectLst/>
                                <a:latin typeface="Cambria Math"/>
                                <a:ea typeface="SimSun"/>
                                <a:cs typeface="Times New Roman"/>
                              </a:rPr>
                              <m:t>−</m:t>
                            </m:r>
                            <m:r>
                              <a:rPr lang="en-US" sz="2000" b="1" i="1">
                                <a:effectLst/>
                                <a:latin typeface="Cambria Math"/>
                                <a:ea typeface="SimSun"/>
                                <a:cs typeface="Times New Roman"/>
                              </a:rPr>
                              <m:t>𝟐𝟕</m:t>
                            </m:r>
                          </m:sup>
                        </m:sSup>
                        <m:box>
                          <m:boxPr>
                            <m:ctrlPr>
                              <a:rPr lang="de-DE" sz="2000" b="1" i="1">
                                <a:effectLst/>
                                <a:latin typeface="Cambria Math" panose="02040503050406030204" pitchFamily="18" charset="0"/>
                                <a:ea typeface="SimSun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de-DE" sz="2000" b="1" i="1">
                                    <a:effectLst/>
                                    <a:latin typeface="Cambria Math" panose="02040503050406030204" pitchFamily="18" charset="0"/>
                                    <a:ea typeface="SimSun"/>
                                  </a:rPr>
                                </m:ctrlPr>
                              </m:fPr>
                              <m:num>
                                <m:r>
                                  <a:rPr lang="en-US" sz="2000" b="1" i="0">
                                    <a:effectLst/>
                                    <a:latin typeface="Cambria Math"/>
                                    <a:ea typeface="SimSun"/>
                                    <a:cs typeface="Times New Roman"/>
                                  </a:rPr>
                                  <m:t>𝐖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DE" sz="2000" b="1" i="1">
                                        <a:effectLst/>
                                        <a:latin typeface="Cambria Math" panose="02040503050406030204" pitchFamily="18" charset="0"/>
                                        <a:ea typeface="SimSu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0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𝐦</m:t>
                                    </m:r>
                                  </m:e>
                                  <m:sup>
                                    <m:r>
                                      <a:rPr lang="en-US" sz="2000" b="1" i="0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e>
                        </m:box>
                        <m:sSup>
                          <m:sSupPr>
                            <m:ctrlPr>
                              <a:rPr lang="de-DE" sz="2000" b="1" i="1">
                                <a:effectLst/>
                                <a:latin typeface="Cambria Math" panose="02040503050406030204" pitchFamily="18" charset="0"/>
                                <a:ea typeface="SimSun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000" b="1" i="1">
                                    <a:effectLst/>
                                    <a:latin typeface="Cambria Math" panose="02040503050406030204" pitchFamily="18" charset="0"/>
                                    <a:ea typeface="SimSun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2000" b="1" i="1">
                                        <a:effectLst/>
                                        <a:latin typeface="Cambria Math" panose="02040503050406030204" pitchFamily="18" charset="0"/>
                                        <a:ea typeface="SimSun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2000" b="1" i="1">
                                            <a:effectLst/>
                                            <a:latin typeface="Cambria Math" panose="02040503050406030204" pitchFamily="18" charset="0"/>
                                            <a:ea typeface="SimSun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effectLst/>
                                            <a:latin typeface="Cambria Math"/>
                                            <a:ea typeface="SimSun"/>
                                            <a:cs typeface="Times New Roman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effectLst/>
                                            <a:latin typeface="Cambria Math"/>
                                            <a:ea typeface="SimSun"/>
                                            <a:cs typeface="Times New Roman"/>
                                          </a:rPr>
                                          <m:t>||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𝟏𝟎</m:t>
                                    </m:r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 </m:t>
                                    </m:r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𝑻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2000" b="1" i="1">
                                <a:effectLst/>
                                <a:latin typeface="Cambria Math"/>
                                <a:ea typeface="SimSun"/>
                                <a:cs typeface="Times New Roman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de-DE" sz="2000" b="1" i="1">
                                <a:effectLst/>
                                <a:latin typeface="Cambria Math" panose="02040503050406030204" pitchFamily="18" charset="0"/>
                                <a:ea typeface="SimSun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000" b="1" i="1">
                                    <a:effectLst/>
                                    <a:latin typeface="Cambria Math" panose="02040503050406030204" pitchFamily="18" charset="0"/>
                                    <a:ea typeface="SimSun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000" b="1" i="1">
                                        <a:effectLst/>
                                        <a:latin typeface="Cambria Math" panose="02040503050406030204" pitchFamily="18" charset="0"/>
                                        <a:ea typeface="SimSu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𝒂</m:t>
                                    </m:r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𝜸𝜸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2000" b="1" i="1">
                                        <a:effectLst/>
                                        <a:latin typeface="Cambria Math" panose="02040503050406030204" pitchFamily="18" charset="0"/>
                                        <a:ea typeface="SimSu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effectLst/>
                                        <a:latin typeface="Cambria Math" panose="02040503050406030204" pitchFamily="18" charset="0"/>
                                        <a:ea typeface="SimSun"/>
                                      </a:rPr>
                                      <m:t>/</m:t>
                                    </m:r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effectLst/>
                                        <a:latin typeface="Cambria Math"/>
                                        <a:ea typeface="SimSun"/>
                                        <a:cs typeface="Times New Roman"/>
                                      </a:rPr>
                                      <m:t>𝒂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1" i="1">
                                <a:effectLst/>
                                <a:latin typeface="Cambria Math"/>
                                <a:ea typeface="SimSun"/>
                                <a:cs typeface="Times New Roman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1" i="1" smtClean="0">
                                <a:effectLst/>
                                <a:latin typeface="Cambria Math" panose="02040503050406030204" pitchFamily="18" charset="0"/>
                                <a:ea typeface="SimSun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l-GR" sz="2000" b="1" i="1" smtClean="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  <m:t>𝜷</m:t>
                            </m:r>
                          </m:e>
                          <m:sup>
                            <m:r>
                              <a:rPr lang="de-DE" sz="2000" b="1" i="1" smtClean="0">
                                <a:effectLst/>
                                <a:latin typeface="Cambria Math"/>
                                <a:ea typeface="SimSun"/>
                                <a:cs typeface="Times New Roman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de-DE" sz="2000" b="1" i="1" dirty="0"/>
                </a:p>
              </p:txBody>
            </p:sp>
          </mc:Choice>
          <mc:Fallback>
            <p:sp>
              <p:nvSpPr>
                <p:cNvPr id="12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52" y="5448765"/>
                  <a:ext cx="7086724" cy="8940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uppieren 15"/>
          <p:cNvGrpSpPr/>
          <p:nvPr/>
        </p:nvGrpSpPr>
        <p:grpSpPr>
          <a:xfrm>
            <a:off x="8400256" y="5165991"/>
            <a:ext cx="2615588" cy="1046344"/>
            <a:chOff x="548160" y="6025623"/>
            <a:chExt cx="2615588" cy="10463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6"/>
                <p:cNvSpPr/>
                <p:nvPr/>
              </p:nvSpPr>
              <p:spPr>
                <a:xfrm>
                  <a:off x="863817" y="6403322"/>
                  <a:ext cx="1651859" cy="6686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SimSun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l-GR" b="1" i="1">
                                <a:latin typeface="Cambria Math"/>
                                <a:ea typeface="Cambria Math"/>
                                <a:cs typeface="Times New Roman"/>
                              </a:rPr>
                              <m:t>𝜷</m:t>
                            </m:r>
                          </m:e>
                          <m:sup>
                            <m:r>
                              <a:rPr lang="de-DE" b="1" i="1">
                                <a:latin typeface="Cambria Math"/>
                                <a:ea typeface="SimSun"/>
                                <a:cs typeface="Times New Roman"/>
                              </a:rPr>
                              <m:t>𝟐</m:t>
                            </m:r>
                          </m:sup>
                        </m:sSup>
                        <m:r>
                          <a:rPr lang="de-DE" b="1" i="1" smtClean="0">
                            <a:latin typeface="Cambria Math"/>
                            <a:ea typeface="SimSun"/>
                            <a:cs typeface="Times New Roman"/>
                          </a:rPr>
                          <m:t>=</m:t>
                        </m:r>
                        <m:f>
                          <m:fPr>
                            <m:ctrlPr>
                              <a:rPr lang="de-DE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de-DE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𝒃𝒐𝒐𝒔𝒕𝒆𝒓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𝒎𝒊𝒓𝒓𝒐𝒓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b="1" dirty="0"/>
                </a:p>
              </p:txBody>
            </p:sp>
          </mc:Choice>
          <mc:Fallback>
            <p:sp>
              <p:nvSpPr>
                <p:cNvPr id="13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817" y="6403322"/>
                  <a:ext cx="1651859" cy="66864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4"/>
            <p:cNvSpPr/>
            <p:nvPr/>
          </p:nvSpPr>
          <p:spPr>
            <a:xfrm>
              <a:off x="548160" y="6025623"/>
              <a:ext cx="2615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prstClr val="black"/>
                  </a:solidFill>
                  <a:latin typeface="+mj-lt"/>
                </a:rPr>
                <a:t>The power boost factor</a:t>
              </a:r>
              <a:endParaRPr lang="en-US" sz="1050" dirty="0">
                <a:latin typeface="+mj-lt"/>
              </a:endParaRPr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-25689" y="4421519"/>
            <a:ext cx="26513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MADMAX PRL118 </a:t>
            </a:r>
            <a:r>
              <a:rPr lang="en-US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2017) 091801</a:t>
            </a:r>
            <a:endParaRPr kumimoji="0" lang="en-US" altLang="en-US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6424" y="1997475"/>
            <a:ext cx="5672264" cy="3015701"/>
          </a:xfrm>
          <a:prstGeom prst="rect">
            <a:avLst/>
          </a:prstGeom>
        </p:spPr>
      </p:pic>
      <p:sp>
        <p:nvSpPr>
          <p:cNvPr id="19" name="Rectangle 9"/>
          <p:cNvSpPr/>
          <p:nvPr/>
        </p:nvSpPr>
        <p:spPr>
          <a:xfrm>
            <a:off x="7176120" y="1628800"/>
            <a:ext cx="428447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  <a:latin typeface="+mj-lt"/>
              </a:rPr>
              <a:t>Boost of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axion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to photon conversion</a:t>
            </a:r>
          </a:p>
        </p:txBody>
      </p:sp>
    </p:spTree>
    <p:extLst>
      <p:ext uri="{BB962C8B-B14F-4D97-AF65-F5344CB8AC3E}">
        <p14:creationId xmlns:p14="http://schemas.microsoft.com/office/powerpoint/2010/main" val="216446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4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57" y="1409124"/>
            <a:ext cx="9172871" cy="526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/>
          <p:nvPr/>
        </p:nvSpPr>
        <p:spPr>
          <a:xfrm>
            <a:off x="4851044" y="1636715"/>
            <a:ext cx="248991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9T - 1.35m warm bore</a:t>
            </a:r>
          </a:p>
          <a:p>
            <a:pPr algn="ctr"/>
            <a:r>
              <a:rPr lang="en-US" sz="2000" dirty="0">
                <a:latin typeface="+mj-lt"/>
              </a:rPr>
              <a:t>Dipole </a:t>
            </a:r>
            <a:r>
              <a:rPr lang="en-US" sz="2000" dirty="0" smtClean="0">
                <a:latin typeface="+mj-lt"/>
              </a:rPr>
              <a:t>magnet</a:t>
            </a:r>
            <a:endParaRPr lang="en-US" sz="2000" dirty="0">
              <a:latin typeface="+mj-lt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2269309" y="5342762"/>
            <a:ext cx="86344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Mirror</a:t>
            </a:r>
          </a:p>
        </p:txBody>
      </p:sp>
      <p:sp>
        <p:nvSpPr>
          <p:cNvPr id="10" name="Rectangle 5"/>
          <p:cNvSpPr/>
          <p:nvPr/>
        </p:nvSpPr>
        <p:spPr>
          <a:xfrm>
            <a:off x="3336661" y="5542817"/>
            <a:ext cx="1716367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</a:rPr>
              <a:t>~80 x 1m</a:t>
            </a:r>
            <a:r>
              <a:rPr lang="en-US" sz="2000" baseline="30000" dirty="0" smtClean="0">
                <a:latin typeface="+mj-lt"/>
              </a:rPr>
              <a:t>2</a:t>
            </a:r>
          </a:p>
          <a:p>
            <a:r>
              <a:rPr lang="en-US" sz="2000" dirty="0">
                <a:latin typeface="+mj-lt"/>
              </a:rPr>
              <a:t>d</a:t>
            </a:r>
            <a:r>
              <a:rPr lang="en-US" sz="2000" dirty="0" smtClean="0">
                <a:latin typeface="+mj-lt"/>
              </a:rPr>
              <a:t>ielectric disks</a:t>
            </a:r>
            <a:endParaRPr lang="en-US" sz="2000" dirty="0">
              <a:latin typeface="+mj-lt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8993383" y="5956241"/>
            <a:ext cx="1815305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Focusing mirror</a:t>
            </a:r>
          </a:p>
        </p:txBody>
      </p:sp>
      <p:sp>
        <p:nvSpPr>
          <p:cNvPr id="12" name="Rectangle 7"/>
          <p:cNvSpPr/>
          <p:nvPr/>
        </p:nvSpPr>
        <p:spPr>
          <a:xfrm>
            <a:off x="10492461" y="4944901"/>
            <a:ext cx="107080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Antenna</a:t>
            </a:r>
          </a:p>
        </p:txBody>
      </p:sp>
      <p:sp>
        <p:nvSpPr>
          <p:cNvPr id="13" name="Rectangle 8"/>
          <p:cNvSpPr/>
          <p:nvPr/>
        </p:nvSpPr>
        <p:spPr>
          <a:xfrm rot="1638934">
            <a:off x="9406074" y="3155570"/>
            <a:ext cx="2172774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Low noise detector</a:t>
            </a:r>
          </a:p>
        </p:txBody>
      </p:sp>
      <p:sp>
        <p:nvSpPr>
          <p:cNvPr id="14" name="Rectangle 9"/>
          <p:cNvSpPr/>
          <p:nvPr/>
        </p:nvSpPr>
        <p:spPr>
          <a:xfrm>
            <a:off x="1004971" y="1773925"/>
            <a:ext cx="142648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</a:rPr>
              <a:t>4 K Cryostat</a:t>
            </a:r>
            <a:endParaRPr lang="en-US" sz="2000" dirty="0">
              <a:latin typeface="+mj-lt"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accent6"/>
                </a:solidFill>
              </a:rPr>
              <a:t>MADMAX: </a:t>
            </a:r>
            <a:r>
              <a:rPr lang="de-DE" dirty="0" err="1" smtClean="0">
                <a:solidFill>
                  <a:schemeClr val="accent6"/>
                </a:solidFill>
              </a:rPr>
              <a:t>the</a:t>
            </a:r>
            <a:r>
              <a:rPr lang="de-DE" dirty="0" smtClean="0">
                <a:solidFill>
                  <a:schemeClr val="accent6"/>
                </a:solidFill>
              </a:rPr>
              <a:t> final </a:t>
            </a:r>
            <a:r>
              <a:rPr lang="de-DE" dirty="0" err="1" smtClean="0">
                <a:solidFill>
                  <a:schemeClr val="accent6"/>
                </a:solidFill>
              </a:rPr>
              <a:t>setup</a:t>
            </a:r>
            <a:r>
              <a:rPr lang="de-DE" dirty="0"/>
              <a:t/>
            </a:r>
            <a:br>
              <a:rPr lang="de-DE" dirty="0"/>
            </a:br>
            <a:r>
              <a:rPr lang="de-DE" b="1" dirty="0" smtClean="0">
                <a:solidFill>
                  <a:schemeClr val="accent6"/>
                </a:solidFill>
              </a:rPr>
              <a:t/>
            </a:r>
            <a:br>
              <a:rPr lang="de-DE" b="1" dirty="0" smtClean="0">
                <a:solidFill>
                  <a:schemeClr val="accent6"/>
                </a:solidFill>
              </a:rPr>
            </a:br>
            <a:endParaRPr lang="de-DE" b="1" dirty="0">
              <a:solidFill>
                <a:schemeClr val="accent6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1771284" y="2174035"/>
            <a:ext cx="431721" cy="5078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" idx="0"/>
          </p:cNvCxnSpPr>
          <p:nvPr/>
        </p:nvCxnSpPr>
        <p:spPr>
          <a:xfrm flipV="1">
            <a:off x="4194845" y="4263873"/>
            <a:ext cx="460995" cy="12789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5303912" y="2344601"/>
            <a:ext cx="792088" cy="1055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9" idx="0"/>
          </p:cNvCxnSpPr>
          <p:nvPr/>
        </p:nvCxnSpPr>
        <p:spPr>
          <a:xfrm flipV="1">
            <a:off x="2701030" y="4039242"/>
            <a:ext cx="1288694" cy="1303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11" idx="0"/>
          </p:cNvCxnSpPr>
          <p:nvPr/>
        </p:nvCxnSpPr>
        <p:spPr>
          <a:xfrm flipH="1" flipV="1">
            <a:off x="8688288" y="5429067"/>
            <a:ext cx="1212748" cy="527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 flipV="1">
            <a:off x="9480376" y="4601977"/>
            <a:ext cx="1012085" cy="617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5</a:t>
            </a:fld>
            <a:endParaRPr lang="de-DE"/>
          </a:p>
        </p:txBody>
      </p:sp>
      <p:sp>
        <p:nvSpPr>
          <p:cNvPr id="4" name="Rectangle 2"/>
          <p:cNvSpPr/>
          <p:nvPr/>
        </p:nvSpPr>
        <p:spPr>
          <a:xfrm>
            <a:off x="2416809" y="272842"/>
            <a:ext cx="6854705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2508250" algn="l"/>
              </a:tabLst>
            </a:pPr>
            <a:r>
              <a:rPr lang="en-US" sz="4400" dirty="0">
                <a:solidFill>
                  <a:schemeClr val="accent6"/>
                </a:solidFill>
                <a:latin typeface="+mj-lt"/>
              </a:rPr>
              <a:t>MADMAX collaboration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8865" y="908720"/>
            <a:ext cx="86305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MAgnetized</a:t>
            </a:r>
            <a:r>
              <a:rPr lang="en-US" sz="28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Disk </a:t>
            </a:r>
            <a:r>
              <a:rPr lang="en-US" sz="28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and Mirror Axion </a:t>
            </a:r>
            <a:r>
              <a:rPr lang="en-US" sz="28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eXperiment</a:t>
            </a:r>
            <a:endParaRPr lang="de-DE" altLang="de-DE" sz="2800" dirty="0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56" y="2373602"/>
            <a:ext cx="2571448" cy="335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64" y="2342945"/>
            <a:ext cx="2499832" cy="335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90070" y="1412776"/>
            <a:ext cx="65532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Collaboration </a:t>
            </a:r>
            <a:r>
              <a:rPr lang="en-US" altLang="de-DE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formed </a:t>
            </a:r>
            <a:r>
              <a:rPr lang="en-US" altLang="de-DE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on 18th Oct. </a:t>
            </a:r>
            <a:r>
              <a:rPr lang="en-US" altLang="de-DE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2017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MPP </a:t>
            </a:r>
            <a:r>
              <a:rPr lang="en-US" altLang="de-DE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lead institute</a:t>
            </a:r>
            <a:r>
              <a:rPr lang="en-US" altLang="de-DE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altLang="de-DE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</a:br>
            <a:endParaRPr lang="de-DE" altLang="de-DE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65" y="5966694"/>
            <a:ext cx="9077731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MADMAX Group at MPP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120336" y="3789040"/>
            <a:ext cx="2520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Big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Electronics </a:t>
            </a:r>
            <a:r>
              <a:rPr lang="de-DE" dirty="0" err="1"/>
              <a:t>workshop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workshop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AutoShape 2" descr="https://confluence.desy.de/download/attachments/99506828/Main%20Page%20Cryostat.jpg?version=1&amp;modificationDate=1533541559912&amp;api=v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228528"/>
              </p:ext>
            </p:extLst>
          </p:nvPr>
        </p:nvGraphicFramePr>
        <p:xfrm>
          <a:off x="623392" y="1356462"/>
          <a:ext cx="5112568" cy="50842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567">
                  <a:extLst>
                    <a:ext uri="{9D8B030D-6E8A-4147-A177-3AD203B41FA5}">
                      <a16:colId xmlns:a16="http://schemas.microsoft.com/office/drawing/2014/main" val="615591237"/>
                    </a:ext>
                  </a:extLst>
                </a:gridCol>
                <a:gridCol w="3068001">
                  <a:extLst>
                    <a:ext uri="{9D8B030D-6E8A-4147-A177-3AD203B41FA5}">
                      <a16:colId xmlns:a16="http://schemas.microsoft.com/office/drawing/2014/main" val="2181299850"/>
                    </a:ext>
                  </a:extLst>
                </a:gridCol>
              </a:tblGrid>
              <a:tr h="328125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Director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smtClean="0"/>
                        <a:t>Allen Caldwell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004561"/>
                  </a:ext>
                </a:extLst>
              </a:tr>
              <a:tr h="548558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Project </a:t>
                      </a:r>
                      <a:r>
                        <a:rPr lang="de-DE" sz="1500" dirty="0" err="1" smtClean="0"/>
                        <a:t>leaders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smtClean="0"/>
                        <a:t>Béla </a:t>
                      </a:r>
                      <a:r>
                        <a:rPr lang="de-DE" sz="1500" dirty="0" err="1" smtClean="0"/>
                        <a:t>Majorovits</a:t>
                      </a:r>
                      <a:r>
                        <a:rPr lang="de-DE" sz="1500" dirty="0" smtClean="0"/>
                        <a:t> (</a:t>
                      </a:r>
                      <a:r>
                        <a:rPr lang="de-DE" sz="1500" dirty="0" err="1" smtClean="0"/>
                        <a:t>Spokesperson</a:t>
                      </a:r>
                      <a:r>
                        <a:rPr lang="de-DE" sz="1500" dirty="0" smtClean="0"/>
                        <a:t>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smtClean="0"/>
                        <a:t>Olaf Reimann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335026"/>
                  </a:ext>
                </a:extLst>
              </a:tr>
              <a:tr h="547701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Scientists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Georg </a:t>
                      </a:r>
                      <a:r>
                        <a:rPr lang="de-DE" sz="1500" dirty="0" smtClean="0"/>
                        <a:t>Raffelt </a:t>
                      </a:r>
                      <a:endParaRPr lang="de-DE" sz="15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Frank Steffen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48405"/>
                  </a:ext>
                </a:extLst>
              </a:tr>
              <a:tr h="1298322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Engineering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Chris </a:t>
                      </a:r>
                      <a:r>
                        <a:rPr lang="de-DE" sz="1500" dirty="0" err="1" smtClean="0"/>
                        <a:t>Gooch</a:t>
                      </a:r>
                      <a:r>
                        <a:rPr lang="de-DE" sz="1500" dirty="0" smtClean="0"/>
                        <a:t> </a:t>
                      </a:r>
                      <a:endParaRPr lang="de-DE" sz="15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smtClean="0"/>
                        <a:t>Armen </a:t>
                      </a:r>
                      <a:r>
                        <a:rPr lang="de-DE" sz="1500" dirty="0" err="1" smtClean="0"/>
                        <a:t>Hambarzumjan</a:t>
                      </a:r>
                      <a:endParaRPr lang="de-DE" sz="15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David </a:t>
                      </a:r>
                      <a:r>
                        <a:rPr lang="de-DE" sz="1500" dirty="0" err="1" smtClean="0"/>
                        <a:t>Kittlinger</a:t>
                      </a:r>
                      <a:endParaRPr lang="de-DE" sz="15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Alexander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S</a:t>
                      </a:r>
                      <a:r>
                        <a:rPr lang="de-DE" sz="1500" dirty="0" err="1" smtClean="0"/>
                        <a:t>edlak</a:t>
                      </a:r>
                      <a:endParaRPr lang="de-DE" sz="15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Derek Strom</a:t>
                      </a:r>
                      <a:endParaRPr lang="de-DE" sz="1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021454"/>
                  </a:ext>
                </a:extLst>
              </a:tr>
              <a:tr h="827555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PostDocs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Anton </a:t>
                      </a:r>
                      <a:r>
                        <a:rPr lang="de-DE" sz="1500" dirty="0" smtClean="0"/>
                        <a:t>Ivanov</a:t>
                      </a:r>
                      <a:endParaRPr lang="de-DE" sz="15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Dagmar </a:t>
                      </a:r>
                      <a:r>
                        <a:rPr lang="de-DE" sz="1500" dirty="0" err="1" smtClean="0"/>
                        <a:t>Kreikemeyer</a:t>
                      </a:r>
                      <a:endParaRPr lang="de-DE" sz="15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smtClean="0"/>
                        <a:t>Chang Lee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149043"/>
                  </a:ext>
                </a:extLst>
              </a:tr>
              <a:tr h="548558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PhD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Students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Johannes Diehl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err="1" smtClean="0"/>
                        <a:t>Lolian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Shtembari</a:t>
                      </a:r>
                      <a:endParaRPr lang="de-DE" sz="1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301152"/>
                  </a:ext>
                </a:extLst>
              </a:tr>
              <a:tr h="328125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Master Student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smtClean="0"/>
                        <a:t>Georg </a:t>
                      </a:r>
                      <a:r>
                        <a:rPr lang="de-DE" sz="1500" dirty="0" err="1" smtClean="0"/>
                        <a:t>Monninger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016239"/>
                  </a:ext>
                </a:extLst>
              </a:tr>
              <a:tr h="656251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Interns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500" dirty="0" err="1" smtClean="0"/>
                        <a:t>Jeonghyun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Seo</a:t>
                      </a:r>
                      <a:r>
                        <a:rPr lang="de-DE" sz="15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 err="1" smtClean="0"/>
                        <a:t>Jiyoon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smtClean="0"/>
                        <a:t>Sun 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211941"/>
                  </a:ext>
                </a:extLst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168008" y="5278386"/>
            <a:ext cx="4943496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Tasks: </a:t>
            </a:r>
            <a:r>
              <a:rPr lang="de-DE" dirty="0" smtClean="0"/>
              <a:t>RF </a:t>
            </a:r>
            <a:r>
              <a:rPr lang="de-DE" dirty="0" err="1" smtClean="0"/>
              <a:t>understanding</a:t>
            </a:r>
            <a:r>
              <a:rPr lang="de-DE" dirty="0" smtClean="0"/>
              <a:t>, </a:t>
            </a:r>
            <a:r>
              <a:rPr lang="de-DE" dirty="0" err="1" smtClean="0"/>
              <a:t>booster</a:t>
            </a:r>
            <a:r>
              <a:rPr lang="de-DE" dirty="0" smtClean="0"/>
              <a:t> design, prototype(s) design,  </a:t>
            </a:r>
            <a:r>
              <a:rPr lang="de-DE" dirty="0" err="1" smtClean="0"/>
              <a:t>qualifying</a:t>
            </a:r>
            <a:r>
              <a:rPr lang="de-DE" dirty="0" smtClean="0"/>
              <a:t> </a:t>
            </a:r>
            <a:r>
              <a:rPr lang="de-DE" dirty="0" err="1" smtClean="0"/>
              <a:t>piezo</a:t>
            </a:r>
            <a:r>
              <a:rPr lang="de-DE" dirty="0" smtClean="0"/>
              <a:t> </a:t>
            </a:r>
            <a:r>
              <a:rPr lang="de-DE" dirty="0" err="1" smtClean="0"/>
              <a:t>motors</a:t>
            </a:r>
            <a:r>
              <a:rPr lang="de-DE" dirty="0" smtClean="0"/>
              <a:t>, </a:t>
            </a:r>
            <a:r>
              <a:rPr lang="de-DE" dirty="0" err="1" smtClean="0"/>
              <a:t>supervising</a:t>
            </a:r>
            <a:r>
              <a:rPr lang="de-DE" dirty="0" smtClean="0"/>
              <a:t> </a:t>
            </a:r>
            <a:r>
              <a:rPr lang="de-DE" dirty="0" err="1" smtClean="0"/>
              <a:t>magnet</a:t>
            </a:r>
            <a:r>
              <a:rPr lang="de-DE" dirty="0" smtClean="0"/>
              <a:t> design,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930328" y="3816074"/>
            <a:ext cx="306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Former </a:t>
            </a:r>
            <a:r>
              <a:rPr lang="de-DE" dirty="0" err="1" smtClean="0"/>
              <a:t>members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Xiaoyue</a:t>
            </a:r>
            <a:r>
              <a:rPr lang="de-DE" dirty="0" smtClean="0"/>
              <a:t> Li  </a:t>
            </a:r>
            <a:r>
              <a:rPr lang="de-DE" dirty="0" smtClean="0">
                <a:sym typeface="Wingdings" panose="05000000000000000000" pitchFamily="2" charset="2"/>
              </a:rPr>
              <a:t> TRIUMF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Stefan </a:t>
            </a:r>
            <a:r>
              <a:rPr lang="de-DE" dirty="0" err="1" smtClean="0"/>
              <a:t>Knirck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FermiLab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1383659"/>
            <a:ext cx="5104296" cy="19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7</a:t>
            </a:fld>
            <a:endParaRPr lang="de-DE"/>
          </a:p>
        </p:txBody>
      </p:sp>
      <p:sp>
        <p:nvSpPr>
          <p:cNvPr id="4" name="Titel 1"/>
          <p:cNvSpPr>
            <a:spLocks noGrp="1"/>
          </p:cNvSpPr>
          <p:nvPr/>
        </p:nvSpPr>
        <p:spPr>
          <a:xfrm>
            <a:off x="1631504" y="2060848"/>
            <a:ext cx="8229600" cy="4286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chemeClr val="accent6"/>
                </a:solidFill>
              </a:rPr>
              <a:t>MADMAX magnet</a:t>
            </a:r>
          </a:p>
        </p:txBody>
      </p:sp>
    </p:spTree>
    <p:extLst>
      <p:ext uri="{BB962C8B-B14F-4D97-AF65-F5344CB8AC3E}">
        <p14:creationId xmlns:p14="http://schemas.microsoft.com/office/powerpoint/2010/main" val="42632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MADMAX Magnet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8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07368" y="1412776"/>
            <a:ext cx="6344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Magnet Design (</a:t>
            </a:r>
            <a:r>
              <a:rPr lang="de-DE" dirty="0" err="1" smtClean="0"/>
              <a:t>work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r>
              <a:rPr lang="de-DE" dirty="0" smtClean="0"/>
              <a:t>) </a:t>
            </a:r>
            <a:r>
              <a:rPr lang="de-DE" dirty="0" err="1" smtClean="0"/>
              <a:t>by</a:t>
            </a:r>
            <a:r>
              <a:rPr lang="de-DE" dirty="0" smtClean="0"/>
              <a:t> CEA-</a:t>
            </a:r>
            <a:r>
              <a:rPr lang="de-DE" dirty="0" err="1" smtClean="0"/>
              <a:t>Saclay</a:t>
            </a:r>
            <a:r>
              <a:rPr lang="de-DE" dirty="0" smtClean="0"/>
              <a:t> &amp; Bilfinger-</a:t>
            </a:r>
            <a:r>
              <a:rPr lang="de-DE" dirty="0" err="1" smtClean="0"/>
              <a:t>Noell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Dipole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 &gt; 9 T, Warm </a:t>
            </a:r>
            <a:r>
              <a:rPr lang="de-DE" dirty="0" err="1" smtClean="0"/>
              <a:t>bore</a:t>
            </a:r>
            <a:r>
              <a:rPr lang="de-DE" dirty="0" smtClean="0"/>
              <a:t> 1.35 m, I = 23.5 </a:t>
            </a:r>
            <a:r>
              <a:rPr lang="de-DE" dirty="0" err="1" smtClean="0"/>
              <a:t>kA</a:t>
            </a:r>
            <a:r>
              <a:rPr lang="de-DE" dirty="0"/>
              <a:t>, </a:t>
            </a:r>
            <a:r>
              <a:rPr lang="de-DE" dirty="0" err="1" smtClean="0"/>
              <a:t>stored</a:t>
            </a:r>
            <a:r>
              <a:rPr lang="de-DE" dirty="0" smtClean="0"/>
              <a:t> </a:t>
            </a:r>
            <a:r>
              <a:rPr lang="de-DE" dirty="0" err="1"/>
              <a:t>energy</a:t>
            </a:r>
            <a:r>
              <a:rPr lang="de-DE" dirty="0"/>
              <a:t> ~</a:t>
            </a:r>
            <a:r>
              <a:rPr lang="de-DE" dirty="0" smtClean="0"/>
              <a:t>500MJ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FOM : 80-100 T</a:t>
            </a:r>
            <a:r>
              <a:rPr lang="de-DE" baseline="30000" dirty="0" smtClean="0"/>
              <a:t>2</a:t>
            </a:r>
            <a:r>
              <a:rPr lang="de-DE" dirty="0" smtClean="0"/>
              <a:t>m</a:t>
            </a:r>
            <a:r>
              <a:rPr lang="de-DE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Status: </a:t>
            </a:r>
            <a:r>
              <a:rPr lang="de-DE" dirty="0"/>
              <a:t>design </a:t>
            </a:r>
            <a:r>
              <a:rPr lang="de-DE" dirty="0" err="1"/>
              <a:t>and</a:t>
            </a:r>
            <a:r>
              <a:rPr lang="de-DE" dirty="0"/>
              <a:t> R&amp;D </a:t>
            </a:r>
            <a:r>
              <a:rPr lang="de-DE" dirty="0" err="1"/>
              <a:t>phase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13" y="2980742"/>
            <a:ext cx="4105672" cy="368861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432326" y="1641381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Quench</a:t>
            </a:r>
            <a:r>
              <a:rPr lang="de-DE" dirty="0"/>
              <a:t> </a:t>
            </a:r>
            <a:r>
              <a:rPr lang="de-DE" dirty="0" err="1"/>
              <a:t>propagation</a:t>
            </a:r>
            <a:r>
              <a:rPr lang="de-DE" dirty="0"/>
              <a:t>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conductor</a:t>
            </a:r>
            <a:r>
              <a:rPr lang="de-DE" dirty="0" smtClean="0"/>
              <a:t> at CEA-</a:t>
            </a:r>
            <a:r>
              <a:rPr lang="de-DE" dirty="0" err="1" smtClean="0"/>
              <a:t>Saclay</a:t>
            </a:r>
            <a:r>
              <a:rPr lang="de-DE" dirty="0" smtClean="0"/>
              <a:t>, France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881698" y="3012184"/>
            <a:ext cx="20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</a:t>
            </a:r>
            <a:r>
              <a:rPr lang="de-DE" dirty="0" err="1" smtClean="0"/>
              <a:t>conductor</a:t>
            </a:r>
            <a:r>
              <a:rPr lang="de-DE" dirty="0" smtClean="0"/>
              <a:t>: </a:t>
            </a:r>
          </a:p>
          <a:p>
            <a:r>
              <a:rPr lang="de-DE" dirty="0" smtClean="0"/>
              <a:t>CICC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Cu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420240"/>
            <a:ext cx="4172082" cy="3157252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6972941" y="571002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Quench</a:t>
            </a:r>
            <a:r>
              <a:rPr lang="de-DE" dirty="0"/>
              <a:t> </a:t>
            </a:r>
            <a:r>
              <a:rPr lang="de-DE" dirty="0" err="1"/>
              <a:t>propagation</a:t>
            </a:r>
            <a:r>
              <a:rPr lang="de-DE" dirty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~10m/s ; </a:t>
            </a:r>
            <a:r>
              <a:rPr lang="de-DE" dirty="0" err="1" smtClean="0"/>
              <a:t>detection</a:t>
            </a:r>
            <a:r>
              <a:rPr lang="de-DE" dirty="0" smtClean="0"/>
              <a:t> &lt; 1s</a:t>
            </a:r>
          </a:p>
          <a:p>
            <a:r>
              <a:rPr lang="de-DE" dirty="0" smtClean="0"/>
              <a:t>(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specifications</a:t>
            </a:r>
            <a:r>
              <a:rPr lang="de-DE" dirty="0" smtClean="0"/>
              <a:t> -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successful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!)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426385" y="3645024"/>
            <a:ext cx="2425797" cy="2400653"/>
            <a:chOff x="8715150" y="1023366"/>
            <a:chExt cx="2253050" cy="2224288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8715150" y="1023366"/>
              <a:ext cx="2253050" cy="2224288"/>
              <a:chOff x="8715150" y="1023366"/>
              <a:chExt cx="2253050" cy="2224288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15150" y="1023366"/>
                <a:ext cx="2253050" cy="222428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ZoneTexte 18"/>
                  <p:cNvSpPr txBox="1"/>
                  <p:nvPr/>
                </p:nvSpPr>
                <p:spPr>
                  <a:xfrm>
                    <a:off x="10050857" y="2375072"/>
                    <a:ext cx="862671" cy="261610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defPPr>
                      <a:defRPr lang="en-US"/>
                    </a:defPPr>
                    <a:lvl1pPr marL="0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38617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77234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915851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554468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193085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831702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470319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5108936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11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100" b="0" i="0" smtClean="0">
                              <a:latin typeface="Cambria Math" panose="02040503050406030204" pitchFamily="18" charset="0"/>
                            </a:rPr>
                            <m:t>6.3 </m:t>
                          </m:r>
                          <m:r>
                            <m:rPr>
                              <m:sty m:val="p"/>
                            </m:rPr>
                            <a:rPr lang="fr-FR" sz="1100" b="0" i="0" smtClean="0">
                              <a:latin typeface="Cambria Math" panose="02040503050406030204" pitchFamily="18" charset="0"/>
                            </a:rPr>
                            <m:t>mm</m:t>
                          </m:r>
                        </m:oMath>
                      </m:oMathPara>
                    </a14:m>
                    <a:endParaRPr lang="fr-FR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ZoneTexte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0857" y="2375072"/>
                    <a:ext cx="862671" cy="2616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65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Gerade Verbindung mit Pfeil 29"/>
            <p:cNvCxnSpPr/>
            <p:nvPr/>
          </p:nvCxnSpPr>
          <p:spPr>
            <a:xfrm>
              <a:off x="9408368" y="1588296"/>
              <a:ext cx="129614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9799804" y="1540955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16 mm</a:t>
              </a:r>
              <a:endParaRPr lang="de-DE" sz="1000" dirty="0"/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 flipV="1">
              <a:off x="9353696" y="1540955"/>
              <a:ext cx="8853" cy="11446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 rot="16200000">
              <a:off x="9141241" y="2030116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13 mm</a:t>
              </a:r>
              <a:endParaRPr lang="de-DE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39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MADMAX Magnet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396EB-C327-409E-8373-66A5A5B0F433}" type="slidenum">
              <a:rPr lang="de-DE" smtClean="0"/>
              <a:t>9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13" y="2980742"/>
            <a:ext cx="4105672" cy="368861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81698" y="3012184"/>
            <a:ext cx="20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</a:t>
            </a:r>
            <a:r>
              <a:rPr lang="de-DE" dirty="0" err="1" smtClean="0"/>
              <a:t>conductor</a:t>
            </a:r>
            <a:r>
              <a:rPr lang="de-DE" dirty="0" smtClean="0"/>
              <a:t>: </a:t>
            </a:r>
          </a:p>
          <a:p>
            <a:r>
              <a:rPr lang="de-DE" dirty="0" smtClean="0"/>
              <a:t>CICC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Cu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426385" y="3645024"/>
            <a:ext cx="2425797" cy="2400653"/>
            <a:chOff x="8715150" y="1023366"/>
            <a:chExt cx="2253050" cy="2224288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8715150" y="1023366"/>
              <a:ext cx="2253050" cy="2224288"/>
              <a:chOff x="8715150" y="1023366"/>
              <a:chExt cx="2253050" cy="2224288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15150" y="1023366"/>
                <a:ext cx="2253050" cy="222428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ZoneTexte 18"/>
                  <p:cNvSpPr txBox="1"/>
                  <p:nvPr/>
                </p:nvSpPr>
                <p:spPr>
                  <a:xfrm>
                    <a:off x="10050857" y="2375072"/>
                    <a:ext cx="862671" cy="261610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defPPr>
                      <a:defRPr lang="en-US"/>
                    </a:defPPr>
                    <a:lvl1pPr marL="0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38617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77234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915851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554468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193085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831702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470319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5108936" algn="l" defTabSz="638617" rtl="0" eaLnBrk="1" latinLnBrk="0" hangingPunct="1">
                      <a:defRPr sz="2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11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100" b="0" i="0" smtClean="0">
                              <a:latin typeface="Cambria Math" panose="02040503050406030204" pitchFamily="18" charset="0"/>
                            </a:rPr>
                            <m:t>6.3 </m:t>
                          </m:r>
                          <m:r>
                            <m:rPr>
                              <m:sty m:val="p"/>
                            </m:rPr>
                            <a:rPr lang="fr-FR" sz="1100" b="0" i="0" smtClean="0">
                              <a:latin typeface="Cambria Math" panose="02040503050406030204" pitchFamily="18" charset="0"/>
                            </a:rPr>
                            <m:t>mm</m:t>
                          </m:r>
                        </m:oMath>
                      </m:oMathPara>
                    </a14:m>
                    <a:endParaRPr lang="fr-FR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ZoneTexte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0857" y="2375072"/>
                    <a:ext cx="862671" cy="2616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65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Gerade Verbindung mit Pfeil 29"/>
            <p:cNvCxnSpPr/>
            <p:nvPr/>
          </p:nvCxnSpPr>
          <p:spPr>
            <a:xfrm>
              <a:off x="9408368" y="1588296"/>
              <a:ext cx="129614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9799804" y="1540955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16 mm</a:t>
              </a:r>
              <a:endParaRPr lang="de-DE" sz="1000" dirty="0"/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 flipV="1">
              <a:off x="9353696" y="1540955"/>
              <a:ext cx="8853" cy="11446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 rot="16200000">
              <a:off x="9141241" y="2030116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13 mm</a:t>
              </a:r>
              <a:endParaRPr lang="de-DE" sz="10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7388875" y="4170696"/>
            <a:ext cx="451919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Next in 2022:</a:t>
            </a:r>
          </a:p>
          <a:p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Further </a:t>
            </a:r>
            <a:r>
              <a:rPr lang="de-DE" sz="2000" dirty="0" err="1" smtClean="0"/>
              <a:t>conductor</a:t>
            </a:r>
            <a:r>
              <a:rPr lang="de-DE" sz="2000" dirty="0" smtClean="0"/>
              <a:t>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/>
              <a:t>Continue</a:t>
            </a:r>
            <a:r>
              <a:rPr lang="de-DE" sz="2000" dirty="0" smtClean="0"/>
              <a:t> </a:t>
            </a:r>
            <a:r>
              <a:rPr lang="de-DE" sz="2000" dirty="0" err="1" smtClean="0"/>
              <a:t>analysis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quench</a:t>
            </a:r>
            <a:r>
              <a:rPr lang="de-DE" sz="2000" dirty="0" smtClean="0"/>
              <a:t> </a:t>
            </a:r>
            <a:r>
              <a:rPr lang="de-DE" sz="2000" dirty="0" err="1" smtClean="0"/>
              <a:t>tests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Design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smallest</a:t>
            </a:r>
            <a:r>
              <a:rPr lang="de-DE" sz="2000" dirty="0" smtClean="0"/>
              <a:t> </a:t>
            </a:r>
            <a:r>
              <a:rPr lang="de-DE" sz="2000" dirty="0" err="1" smtClean="0"/>
              <a:t>coil</a:t>
            </a:r>
            <a:r>
              <a:rPr lang="de-DE" sz="2000" dirty="0" smtClean="0"/>
              <a:t> 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>
                <a:sym typeface="Wingdings" panose="05000000000000000000" pitchFamily="2" charset="2"/>
              </a:rPr>
              <a:t> Magnet Prototype</a:t>
            </a:r>
            <a:endParaRPr lang="de-DE" sz="2000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484" y="1268760"/>
            <a:ext cx="2059971" cy="274702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07368" y="1412776"/>
            <a:ext cx="6344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Magnet Design (</a:t>
            </a:r>
            <a:r>
              <a:rPr lang="de-DE" dirty="0" err="1" smtClean="0"/>
              <a:t>work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r>
              <a:rPr lang="de-DE" dirty="0" smtClean="0"/>
              <a:t>) </a:t>
            </a:r>
            <a:r>
              <a:rPr lang="de-DE" dirty="0" err="1" smtClean="0"/>
              <a:t>by</a:t>
            </a:r>
            <a:r>
              <a:rPr lang="de-DE" dirty="0" smtClean="0"/>
              <a:t> CEA-</a:t>
            </a:r>
            <a:r>
              <a:rPr lang="de-DE" dirty="0" err="1" smtClean="0"/>
              <a:t>Saclay</a:t>
            </a:r>
            <a:r>
              <a:rPr lang="de-DE" dirty="0" smtClean="0"/>
              <a:t> &amp; Bilfinger-</a:t>
            </a:r>
            <a:r>
              <a:rPr lang="de-DE" dirty="0" err="1" smtClean="0"/>
              <a:t>Noell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Dipole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 &gt; 9 T, Warm </a:t>
            </a:r>
            <a:r>
              <a:rPr lang="de-DE" dirty="0" err="1" smtClean="0"/>
              <a:t>bore</a:t>
            </a:r>
            <a:r>
              <a:rPr lang="de-DE" dirty="0" smtClean="0"/>
              <a:t> 1.35 m, I = 23.5 </a:t>
            </a:r>
            <a:r>
              <a:rPr lang="de-DE" dirty="0" err="1" smtClean="0"/>
              <a:t>kA</a:t>
            </a:r>
            <a:r>
              <a:rPr lang="de-DE" dirty="0"/>
              <a:t>, , </a:t>
            </a: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~</a:t>
            </a:r>
            <a:r>
              <a:rPr lang="de-DE" dirty="0" smtClean="0"/>
              <a:t>500MJ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FOM : 80-100 T</a:t>
            </a:r>
            <a:r>
              <a:rPr lang="de-DE" baseline="30000" dirty="0" smtClean="0"/>
              <a:t>2</a:t>
            </a:r>
            <a:r>
              <a:rPr lang="de-DE" dirty="0" smtClean="0"/>
              <a:t>m</a:t>
            </a:r>
            <a:r>
              <a:rPr lang="de-DE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Status: </a:t>
            </a:r>
            <a:r>
              <a:rPr lang="de-DE" dirty="0"/>
              <a:t>design </a:t>
            </a:r>
            <a:r>
              <a:rPr lang="de-DE" dirty="0" err="1"/>
              <a:t>and</a:t>
            </a:r>
            <a:r>
              <a:rPr lang="de-DE" dirty="0"/>
              <a:t> R&amp;D </a:t>
            </a:r>
            <a:r>
              <a:rPr lang="de-DE" dirty="0" err="1"/>
              <a:t>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5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Microsoft Office PowerPoint</Application>
  <PresentationFormat>Breitbild</PresentationFormat>
  <Paragraphs>314</Paragraphs>
  <Slides>25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8" baseType="lpstr">
      <vt:lpstr>SimSun</vt:lpstr>
      <vt:lpstr>Arial</vt:lpstr>
      <vt:lpstr>Calibri</vt:lpstr>
      <vt:lpstr>Calibri Light</vt:lpstr>
      <vt:lpstr>Cambria Math</vt:lpstr>
      <vt:lpstr>Georgia</vt:lpstr>
      <vt:lpstr>Symbol</vt:lpstr>
      <vt:lpstr>Times New Roman</vt:lpstr>
      <vt:lpstr>Trebuchet MS</vt:lpstr>
      <vt:lpstr>Wingdings</vt:lpstr>
      <vt:lpstr>Wingdings 2</vt:lpstr>
      <vt:lpstr>Office Theme</vt:lpstr>
      <vt:lpstr>Graph</vt:lpstr>
      <vt:lpstr>PowerPoint-Präsentation</vt:lpstr>
      <vt:lpstr>MADMAX Looking for the Axion</vt:lpstr>
      <vt:lpstr>MADMAX: A dielectric haloscope  </vt:lpstr>
      <vt:lpstr>MADMAX: the final setup  </vt:lpstr>
      <vt:lpstr>PowerPoint-Präsentation</vt:lpstr>
      <vt:lpstr>MADMAX Group at MPP</vt:lpstr>
      <vt:lpstr>PowerPoint-Präsentation</vt:lpstr>
      <vt:lpstr>MADMAX Magnet</vt:lpstr>
      <vt:lpstr>MADMAX Magnet</vt:lpstr>
      <vt:lpstr>PowerPoint-Präsentation</vt:lpstr>
      <vt:lpstr>PowerPoint-Präsentation</vt:lpstr>
      <vt:lpstr>First Piezo Drive Unit</vt:lpstr>
      <vt:lpstr>Piezo motors at 4.2 K in a B-field </vt:lpstr>
      <vt:lpstr>Piezo motors at 4.2 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RF measurements at CERN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Kreikemeyer, Dagmar, Dr.</cp:lastModifiedBy>
  <cp:revision>400</cp:revision>
  <dcterms:created xsi:type="dcterms:W3CDTF">2020-03-10T07:03:36Z</dcterms:created>
  <dcterms:modified xsi:type="dcterms:W3CDTF">2021-12-13T12:01:02Z</dcterms:modified>
</cp:coreProperties>
</file>