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687" r:id="rId2"/>
    <p:sldId id="712" r:id="rId3"/>
    <p:sldId id="711" r:id="rId4"/>
    <p:sldId id="710" r:id="rId5"/>
    <p:sldId id="703" r:id="rId6"/>
    <p:sldId id="688" r:id="rId7"/>
    <p:sldId id="713" r:id="rId8"/>
    <p:sldId id="715" r:id="rId9"/>
    <p:sldId id="714" r:id="rId10"/>
    <p:sldId id="704" r:id="rId11"/>
    <p:sldId id="679" r:id="rId12"/>
    <p:sldId id="716" r:id="rId13"/>
    <p:sldId id="686" r:id="rId14"/>
    <p:sldId id="674" r:id="rId15"/>
    <p:sldId id="709" r:id="rId1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99"/>
    <a:srgbClr val="C9DBD8"/>
    <a:srgbClr val="7CA6B1"/>
    <a:srgbClr val="F75309"/>
    <a:srgbClr val="7CA6A6"/>
    <a:srgbClr val="D9D9D9"/>
    <a:srgbClr val="66FF66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9558" autoAdjust="0"/>
  </p:normalViewPr>
  <p:slideViewPr>
    <p:cSldViewPr snapToGrid="0">
      <p:cViewPr varScale="1">
        <p:scale>
          <a:sx n="90" d="100"/>
          <a:sy n="90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62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2919"/>
        <p:guide pos="2203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9A34FF-811F-4DE1-9FF1-0BF17AE654BD}" type="datetime1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D3D22B9-52E5-4F11-B416-09B3F729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4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662A8A-7B18-4380-B575-892FDCB5AA3F}" type="datetime1">
              <a:rPr lang="en-US"/>
              <a:pPr>
                <a:defRPr/>
              </a:pPr>
              <a:t>2/8/2011</a:t>
            </a:fld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33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l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4" y="88074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0" tIns="46352" rIns="92700" bIns="46352" numCol="1" anchor="b" anchorCtr="0" compatLnSpc="1">
            <a:prstTxWarp prst="textNoShape">
              <a:avLst/>
            </a:prstTxWarp>
          </a:bodyPr>
          <a:lstStyle>
            <a:lvl1pPr algn="r" defTabSz="92707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CA45BF9-660F-4B5C-A6FF-15FF8FEC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1D1E1416-062B-413B-9A71-BD20C1B84976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8585C3-D8BD-4185-AFFF-2E4826CEAEE5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8585C3-D8BD-4185-AFFF-2E4826CEAEE5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C1BFD9FB-82CF-477F-B4E4-565D3AEF7655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C1BFD9FB-82CF-477F-B4E4-565D3AEF7655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9CDE9C1-E50A-45A7-857A-AD94858CF888}" type="datetime1">
              <a:rPr lang="en-US" smtClean="0"/>
              <a:pPr/>
              <a:t>2/8/2011</a:t>
            </a:fld>
            <a:endParaRPr lang="en-US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Ladislav Andricek, MPI Munich</a:t>
            </a: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C1BFD9FB-82CF-477F-B4E4-565D3AEF7655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C1BFD9FB-82CF-477F-B4E4-565D3AEF7655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5513"/>
            <a:fld id="{C1BFD9FB-82CF-477F-B4E4-565D3AEF7655}" type="datetime1">
              <a:rPr lang="en-US" smtClean="0"/>
              <a:pPr defTabSz="925513"/>
              <a:t>2/8/2011</a:t>
            </a:fld>
            <a:endParaRPr lang="en-US" smtClean="0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25513"/>
            <a:r>
              <a:rPr lang="en-US" smtClean="0"/>
              <a:t>Ladislav Andricek, MPI Munich</a:t>
            </a: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168" y="6669088"/>
            <a:ext cx="3311525" cy="1889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2D20-2352-4749-B7C5-DD441254C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8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Ladislav Andricek, MPI für Physik, HLL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2060" name="Picture 12" descr="hll-logo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265240" y="6670895"/>
            <a:ext cx="455613" cy="155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6F9865-C8D1-41C0-A188-E38288989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tif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On-Module Interconnection and CNM Projects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627188" y="5857875"/>
            <a:ext cx="527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4944147" y="1467304"/>
            <a:ext cx="3965935" cy="185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update on thinning  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samples for thermal mock-ups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preparations for PXD6 thinning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on module interconnection 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metal layer)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CNM Project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             Cu Process at HLL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9" name="Picture 9" descr="layer 1 modu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1" t="6709" r="658" b="4919"/>
          <a:stretch>
            <a:fillRect/>
          </a:stretch>
        </p:blipFill>
        <p:spPr bwMode="auto">
          <a:xfrm>
            <a:off x="5431908" y="1192732"/>
            <a:ext cx="3325996" cy="254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7442" y="194575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99728" y="1446028"/>
            <a:ext cx="6443331" cy="44763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No thinning  in this talk 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   PXD6-1 is finished: thinned and contacted from the back!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40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/>
              <a:t>  Next challenge: interconnection on the module </a:t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>
                <a:sym typeface="Wingdings" pitchFamily="2" charset="2"/>
              </a:rPr>
              <a:t>  Multi Chip Module on (partially thinned) Silicon substrate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>
                <a:sym typeface="Wingdings" pitchFamily="2" charset="2"/>
              </a:rPr>
              <a:t>  Metal system on the substrate 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>
                <a:sym typeface="Wingdings" pitchFamily="2" charset="2"/>
              </a:rPr>
              <a:t>  interconnect between ASICs and Sensor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>
                <a:sym typeface="Wingdings" pitchFamily="2" charset="2"/>
              </a:rPr>
              <a:t>  Interconnect to the rest of the world  following talks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Blip>
                <a:blip r:embed="rId4"/>
              </a:buBlip>
            </a:pPr>
            <a:r>
              <a:rPr lang="en-US" dirty="0" smtClean="0">
                <a:sym typeface="Wingdings" pitchFamily="2" charset="2"/>
              </a:rPr>
              <a:t>  Next step: Fully functional electrical Module (everything but the DEPFET)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7106" name="Picture 2" descr="http://www.lkult.at/images/Million_Dollar_Smilies.jpg"/>
          <p:cNvPicPr>
            <a:picLocks noChangeAspect="1" noChangeArrowheads="1"/>
          </p:cNvPicPr>
          <p:nvPr/>
        </p:nvPicPr>
        <p:blipFill>
          <a:blip r:embed="rId5" cstate="print"/>
          <a:srcRect l="1895" t="1488" r="1379" b="2083"/>
          <a:stretch>
            <a:fillRect/>
          </a:stretch>
        </p:blipFill>
        <p:spPr bwMode="auto">
          <a:xfrm>
            <a:off x="3040913" y="2043743"/>
            <a:ext cx="744278" cy="741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Intermediate summary</a:t>
            </a:r>
          </a:p>
        </p:txBody>
      </p:sp>
      <p:sp>
        <p:nvSpPr>
          <p:cNvPr id="12291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2292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73B4F7-ECE9-485D-A6F3-AC1F79F2B1F6}" type="slidenum">
              <a:rPr lang="en-US" smtClean="0">
                <a:latin typeface="Tahoma" pitchFamily="34" charset="0"/>
              </a:rPr>
              <a:pPr/>
              <a:t>10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2293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0725" y="1435395"/>
            <a:ext cx="7527852" cy="34343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the Cu metal system (BCB – </a:t>
            </a:r>
            <a:r>
              <a:rPr lang="en-US" dirty="0" err="1" smtClean="0"/>
              <a:t>Ti:W</a:t>
            </a:r>
            <a:r>
              <a:rPr lang="en-US" dirty="0" smtClean="0"/>
              <a:t> – Cu) seems to be compatible with our process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more tests concerning the BCB isolator will be done on the next Cu-wafers produced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at the HLL.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CNM produced bumped ASIC dummies an is looking forward to bump bonding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these chips to sensor dummies. This will give us hopefully the answer to the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question, whether we can really solder reliably to Cu pads. We could also practice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the attachment of Hans’ </a:t>
            </a:r>
            <a:r>
              <a:rPr lang="en-US" dirty="0" err="1" smtClean="0"/>
              <a:t>kapton</a:t>
            </a:r>
            <a:r>
              <a:rPr lang="en-US" dirty="0" smtClean="0"/>
              <a:t> test samples to these modules.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We are ready to do the next step: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ym typeface="Wingdings" pitchFamily="2" charset="2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          design and assembly of an electrically functional module (half ladder)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 eaLnBrk="1" hangingPunct="1"/>
            <a:r>
              <a:rPr lang="en-US" sz="1800" dirty="0" smtClean="0"/>
              <a:t>The plan … just a starting point…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765544" y="1360968"/>
            <a:ext cx="7921256" cy="46570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The goal is to build the first fully functional  MCM on Silicon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everything but the DEPFET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3 Metal system with the ILD as close as possible to the final module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ASICs: </a:t>
            </a:r>
            <a:r>
              <a:rPr lang="en-US" dirty="0" err="1" smtClean="0"/>
              <a:t>SwitcherB</a:t>
            </a:r>
            <a:r>
              <a:rPr lang="en-US" dirty="0" smtClean="0"/>
              <a:t>, DCDB, DHP 0.2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Off-Module interconnect as close as possible to final (</a:t>
            </a:r>
            <a:r>
              <a:rPr lang="en-US" dirty="0" err="1" smtClean="0"/>
              <a:t>Kapton</a:t>
            </a:r>
            <a:r>
              <a:rPr lang="en-US" dirty="0" smtClean="0"/>
              <a:t>..)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place all necessary passives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Geometry: outer layer module, 106-011113.idw with wide </a:t>
            </a:r>
            <a:r>
              <a:rPr lang="en-US" dirty="0" err="1" smtClean="0"/>
              <a:t>kapton</a:t>
            </a:r>
            <a:r>
              <a:rPr lang="en-US" dirty="0" smtClean="0"/>
              <a:t> layout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        </a:t>
            </a:r>
            <a:r>
              <a:rPr lang="en-US" dirty="0" smtClean="0">
                <a:sym typeface="Wingdings" pitchFamily="2" charset="2"/>
              </a:rPr>
              <a:t> need at least one iteration between electrical, mechanical and thermal WG to define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ym typeface="Wingdings" pitchFamily="2" charset="2"/>
              </a:rPr>
              <a:t>                   the exact geometry 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-: the sensitive region will be free for test structures , bypass pads, test pads for the </a:t>
            </a:r>
            <a:r>
              <a:rPr lang="en-US" dirty="0" err="1" smtClean="0"/>
              <a:t>swticher</a:t>
            </a: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channels, load capacitors and resistors even as space for a pxd6 matrix.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First brain storming meeting was held in December in Mannheim with participants from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Mannheim, Bonn, and Munich (LMU and MPI) and the outcome is placed as a working document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on our wiki pages.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 eaLnBrk="1" hangingPunct="1"/>
            <a:r>
              <a:rPr lang="en-US" sz="1800" dirty="0" smtClean="0"/>
              <a:t>Actions (very rough…)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765544" y="1360968"/>
            <a:ext cx="7921256" cy="46570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1. Draw schematic and first layout in consultation with the chip designers: </a:t>
            </a:r>
            <a:r>
              <a:rPr lang="en-US" i="1" dirty="0" err="1" smtClean="0"/>
              <a:t>Uni</a:t>
            </a:r>
            <a:r>
              <a:rPr lang="en-US" i="1" dirty="0" smtClean="0"/>
              <a:t> Heidelberg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2. Re-iterate with mechanical and thermal WG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3. Design test structures and schemes for the “sensitive region”: </a:t>
            </a:r>
            <a:r>
              <a:rPr lang="en-US" i="1" dirty="0" smtClean="0"/>
              <a:t>HLL, Heidelberg, Bonn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3. Schedule double-metal run at HLL, prepare Cu layer deposition: </a:t>
            </a:r>
            <a:r>
              <a:rPr lang="en-US" i="1" dirty="0" smtClean="0"/>
              <a:t>HLL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4. Prepare the ASICs (bumping etc…): </a:t>
            </a:r>
            <a:r>
              <a:rPr lang="en-US" i="1" dirty="0" smtClean="0"/>
              <a:t>Bonn, Heidelberg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is there a way to get bumped IBM and UMC Dummies?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5. Prepare and qualify bumping: </a:t>
            </a:r>
            <a:r>
              <a:rPr lang="en-US" i="1" dirty="0" smtClean="0"/>
              <a:t>CNM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i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6. Assembly at CNM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258" y="1844487"/>
            <a:ext cx="8304028" cy="41203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It is important to start the development of the module assembly procedure in parallel</a:t>
            </a:r>
            <a:br>
              <a:rPr lang="en-US" sz="1600" dirty="0" smtClean="0"/>
            </a:br>
            <a:r>
              <a:rPr lang="en-US" sz="1600" dirty="0" smtClean="0"/>
              <a:t>    to the next production. 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With the achievements of the past years we are ready start the design and construction</a:t>
            </a:r>
            <a:br>
              <a:rPr lang="en-US" sz="1600" dirty="0" smtClean="0"/>
            </a:br>
            <a:r>
              <a:rPr lang="en-US" sz="1600" dirty="0" smtClean="0"/>
              <a:t>     of a real electrically functional module. Even without the final DHP, it would be </a:t>
            </a:r>
            <a:br>
              <a:rPr lang="en-US" sz="1600" dirty="0" smtClean="0"/>
            </a:br>
            <a:r>
              <a:rPr lang="en-US" sz="1600" dirty="0" smtClean="0"/>
              <a:t>     an extremely important milestone on the path to a MCM with thin DEPFETs.</a:t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The three-metal system is technologically challenging, as is the bump bonding to </a:t>
            </a:r>
            <a:br>
              <a:rPr lang="en-US" sz="1600" dirty="0" smtClean="0"/>
            </a:br>
            <a:r>
              <a:rPr lang="en-US" sz="1600" dirty="0" smtClean="0"/>
              <a:t>     Cu landing pads. A parallel development of this technology, independent of the</a:t>
            </a:r>
          </a:p>
          <a:p>
            <a:r>
              <a:rPr lang="en-US" sz="1600" dirty="0" smtClean="0"/>
              <a:t>     DEPFET production is necessary to safe time. </a:t>
            </a:r>
          </a:p>
          <a:p>
            <a:pPr>
              <a:buFont typeface="Courier New" pitchFamily="49" charset="0"/>
              <a:buChar char="o"/>
            </a:pPr>
            <a:endParaRPr lang="en-US" sz="1600" dirty="0" smtClean="0"/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  CNM in Barcelona is interested to do the bump-bonding in our collaboration. They have </a:t>
            </a:r>
          </a:p>
          <a:p>
            <a:r>
              <a:rPr lang="en-US" sz="1600" dirty="0" smtClean="0"/>
              <a:t>    already some experience and the necessary equipment. More details about CNM</a:t>
            </a:r>
            <a:br>
              <a:rPr lang="en-US" sz="1600" dirty="0" smtClean="0"/>
            </a:br>
            <a:r>
              <a:rPr lang="en-US" sz="1600" dirty="0" smtClean="0"/>
              <a:t>    and their facilities will be presented at </a:t>
            </a:r>
            <a:r>
              <a:rPr lang="en-US" sz="1600" dirty="0" err="1" smtClean="0"/>
              <a:t>Ringberg</a:t>
            </a:r>
            <a:r>
              <a:rPr lang="en-US" sz="1600" dirty="0" smtClean="0"/>
              <a:t> by </a:t>
            </a:r>
            <a:r>
              <a:rPr lang="en-US" sz="1600" dirty="0" err="1" smtClean="0"/>
              <a:t>Enric</a:t>
            </a:r>
            <a:r>
              <a:rPr lang="en-US" sz="1600" dirty="0" smtClean="0"/>
              <a:t> and/or </a:t>
            </a:r>
            <a:r>
              <a:rPr lang="en-US" sz="1600" dirty="0" err="1" smtClean="0"/>
              <a:t>Mokthar</a:t>
            </a:r>
            <a:r>
              <a:rPr lang="en-US" sz="1600" dirty="0" smtClean="0"/>
              <a:t>.</a:t>
            </a:r>
            <a:endParaRPr lang="en-US" sz="1800" dirty="0" smtClean="0"/>
          </a:p>
          <a:p>
            <a:r>
              <a:rPr lang="en-US" sz="1800" dirty="0" smtClean="0"/>
              <a:t>	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DEPFET Meeting, Bonn, February 2011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4224" y="1371600"/>
            <a:ext cx="4359348" cy="3200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82271" y="1786270"/>
            <a:ext cx="3065365" cy="1031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Backup slides follow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Module and On-Module Interconnection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grpSp>
        <p:nvGrpSpPr>
          <p:cNvPr id="30" name="Group 29"/>
          <p:cNvGrpSpPr/>
          <p:nvPr/>
        </p:nvGrpSpPr>
        <p:grpSpPr>
          <a:xfrm>
            <a:off x="907496" y="1482506"/>
            <a:ext cx="7215779" cy="3978679"/>
            <a:chOff x="907496" y="1482506"/>
            <a:chExt cx="7215779" cy="3978679"/>
          </a:xfrm>
        </p:grpSpPr>
        <p:pic>
          <p:nvPicPr>
            <p:cNvPr id="10" name="Picture 61" descr="xfelTechCrossSec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7496" y="1482506"/>
              <a:ext cx="7215779" cy="3978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 bwMode="auto">
            <a:xfrm>
              <a:off x="5443871" y="3814407"/>
              <a:ext cx="2583712" cy="4339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94892" y="3811252"/>
              <a:ext cx="2341266" cy="33662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14400" y="5255812"/>
              <a:ext cx="4556097" cy="182880"/>
            </a:xfrm>
            <a:prstGeom prst="rect">
              <a:avLst/>
            </a:prstGeom>
            <a:solidFill>
              <a:srgbClr val="00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027" name="Picture 3" descr="D:\Laci\1-Conferences-Talks\DEPFET-MEETINGS\2011-02-Bonn\bum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7869" y="1553186"/>
              <a:ext cx="1093006" cy="1097279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7176976" y="1796903"/>
              <a:ext cx="850604" cy="38277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bump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aci\2-PROJECTS\Belle-II\Zeichnungen\sBelle-module-no-pix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700" y="1360967"/>
            <a:ext cx="3054086" cy="4630746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Towards a real ladder</a:t>
            </a:r>
          </a:p>
        </p:txBody>
      </p:sp>
      <p:sp>
        <p:nvSpPr>
          <p:cNvPr id="11269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12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3FCBC-2B35-4192-8A4E-CA83715F35DD}" type="slidenum">
              <a:rPr lang="en-US" smtClean="0">
                <a:latin typeface="Tahoma" pitchFamily="34" charset="0"/>
              </a:rPr>
              <a:pPr/>
              <a:t>2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127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 t="11741" r="16147" b="12013"/>
          <a:stretch>
            <a:fillRect/>
          </a:stretch>
        </p:blipFill>
        <p:spPr bwMode="auto">
          <a:xfrm>
            <a:off x="616689" y="988819"/>
            <a:ext cx="2739405" cy="169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 bwMode="auto">
          <a:xfrm>
            <a:off x="6177517" y="5869172"/>
            <a:ext cx="404037" cy="56352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6659526" y="5830186"/>
            <a:ext cx="230371" cy="56352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260" y="2838883"/>
            <a:ext cx="5156792" cy="34981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1200" b="1" dirty="0" smtClean="0"/>
              <a:t>Transition from test systems to integrated modules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1.) PCB for the various matrices ….. “hybrids”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2.) first bump bonded chip on PXD6 matrices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-: 2 metal layers, not the final geometry,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metal later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-: need still support PCB for I/O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-: not perforated balcony, Au studs as UBM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3.) Belle-II PXD Module (two modules form a ladder)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-: three metal layers, Cu as LM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/>
              <a:t>	-: 4 DCD, 4 DHP, 6 Switchers </a:t>
            </a:r>
            <a:r>
              <a:rPr lang="en-US" sz="1200" dirty="0" smtClean="0">
                <a:sym typeface="Wingdings" pitchFamily="2" charset="2"/>
              </a:rPr>
              <a:t> ~3000 bonds/module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ym typeface="Wingdings" pitchFamily="2" charset="2"/>
              </a:rPr>
              <a:t>	-: Cu as UBM, bumps partly on thinned perforated frame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ym typeface="Wingdings" pitchFamily="2" charset="2"/>
              </a:rPr>
              <a:t>	-: passive components soldered (or glued to) substrate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200" dirty="0" smtClean="0">
                <a:sym typeface="Wingdings" pitchFamily="2" charset="2"/>
              </a:rPr>
              <a:t>	-: I/O and power over </a:t>
            </a:r>
            <a:r>
              <a:rPr lang="en-US" sz="1200" dirty="0" err="1" smtClean="0">
                <a:sym typeface="Wingdings" pitchFamily="2" charset="2"/>
              </a:rPr>
              <a:t>Kapton</a:t>
            </a:r>
            <a:r>
              <a:rPr lang="en-US" sz="1200" dirty="0" smtClean="0">
                <a:sym typeface="Wingdings" pitchFamily="2" charset="2"/>
              </a:rPr>
              <a:t> cable</a:t>
            </a:r>
            <a:endParaRPr lang="en-US" sz="1200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11" name="Picture 5" descr="D:\Laci\2-PROJECTS\Belle-II\PXD6-diode\PXD6-Alu-dummies\Picture 039.jpg"/>
          <p:cNvPicPr>
            <a:picLocks noChangeAspect="1" noChangeArrowheads="1"/>
          </p:cNvPicPr>
          <p:nvPr/>
        </p:nvPicPr>
        <p:blipFill>
          <a:blip r:embed="rId5" cstate="print"/>
          <a:srcRect l="49884" t="31333" r="18872" b="49792"/>
          <a:stretch>
            <a:fillRect/>
          </a:stretch>
        </p:blipFill>
        <p:spPr bwMode="auto">
          <a:xfrm>
            <a:off x="3472080" y="1360959"/>
            <a:ext cx="2375827" cy="95693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545241" y="1637415"/>
            <a:ext cx="1322313" cy="234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 bwMode="auto">
          <a:xfrm rot="5400000" flipH="1" flipV="1">
            <a:off x="6799521" y="1823484"/>
            <a:ext cx="956930" cy="606056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6810154" y="3195083"/>
            <a:ext cx="946297" cy="637953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Metal system on the Module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2615610" y="1456672"/>
            <a:ext cx="3965935" cy="185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update on thinning  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samples for thermal mock-ups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preparations for PXD6 thinning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on module interconnection 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metal layer)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CNM Project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             Cu Process at HLL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Laci\1-Conferences-Talks\DEPFET-MEETINGS\2011-02-Bonn\flip-chip-DEPF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101" y="1138855"/>
            <a:ext cx="6081747" cy="335871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773471" y="5656523"/>
            <a:ext cx="1467294" cy="41467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i="1" dirty="0" smtClean="0"/>
              <a:t>Not to scale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305869" y="4476466"/>
            <a:ext cx="2961564" cy="2053988"/>
          </a:xfrm>
          <a:custGeom>
            <a:avLst/>
            <a:gdLst>
              <a:gd name="connsiteX0" fmla="*/ 0 w 2961564"/>
              <a:gd name="connsiteY0" fmla="*/ 0 h 2053988"/>
              <a:gd name="connsiteX1" fmla="*/ 2947916 w 2961564"/>
              <a:gd name="connsiteY1" fmla="*/ 0 h 2053988"/>
              <a:gd name="connsiteX2" fmla="*/ 2961564 w 2961564"/>
              <a:gd name="connsiteY2" fmla="*/ 2053988 h 2053988"/>
              <a:gd name="connsiteX3" fmla="*/ 1480782 w 2961564"/>
              <a:gd name="connsiteY3" fmla="*/ 2053988 h 2053988"/>
              <a:gd name="connsiteX4" fmla="*/ 68238 w 2961564"/>
              <a:gd name="connsiteY4" fmla="*/ 6824 h 20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564" h="2053988">
                <a:moveTo>
                  <a:pt x="0" y="0"/>
                </a:moveTo>
                <a:lnTo>
                  <a:pt x="2947916" y="0"/>
                </a:lnTo>
                <a:cubicBezTo>
                  <a:pt x="2952465" y="684663"/>
                  <a:pt x="2957015" y="1369325"/>
                  <a:pt x="2961564" y="2053988"/>
                </a:cubicBezTo>
                <a:lnTo>
                  <a:pt x="1480782" y="2053988"/>
                </a:lnTo>
                <a:lnTo>
                  <a:pt x="68238" y="682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Back-end Status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627188" y="5857875"/>
            <a:ext cx="527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4944147" y="1467304"/>
            <a:ext cx="3965935" cy="185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update on thinning  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samples for thermal mock-ups</a:t>
            </a:r>
          </a:p>
          <a:p>
            <a:pPr lvl="2">
              <a:spcBef>
                <a:spcPts val="100"/>
              </a:spcBef>
              <a:spcAft>
                <a:spcPts val="100"/>
              </a:spcAft>
              <a:buFont typeface="Wingdings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preparations for PXD6 thinning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on module interconnection  (3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metal layer)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CNM Project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             Cu Process at HLL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57" y="1116418"/>
            <a:ext cx="8314662" cy="53269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Development and qualification of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metal  started 2009 with CNM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2009: </a:t>
            </a:r>
            <a:r>
              <a:rPr lang="en-US" dirty="0" err="1" smtClean="0"/>
              <a:t>Ti:W</a:t>
            </a:r>
            <a:r>
              <a:rPr lang="en-US" dirty="0" smtClean="0"/>
              <a:t> and Copper sputtering, through mask </a:t>
            </a:r>
            <a:r>
              <a:rPr lang="en-US" dirty="0" err="1" smtClean="0"/>
              <a:t>ep</a:t>
            </a:r>
            <a:r>
              <a:rPr lang="en-US" dirty="0" smtClean="0"/>
              <a:t>-Cu on test diodes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 Cu is compatible with low leakage current and high MOS quality </a:t>
            </a:r>
            <a:r>
              <a:rPr lang="en-US" dirty="0" smtClean="0"/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b="1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b="1" dirty="0" smtClean="0"/>
              <a:t>2010: </a:t>
            </a:r>
            <a:r>
              <a:rPr lang="en-US" dirty="0" smtClean="0"/>
              <a:t>Production of metal samples (Al and Cu) for both ASICs and Sensors. The ASICs are bumped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           with </a:t>
            </a:r>
            <a:r>
              <a:rPr lang="en-US" dirty="0" err="1" smtClean="0"/>
              <a:t>PbSn</a:t>
            </a:r>
            <a:r>
              <a:rPr lang="en-US" dirty="0" smtClean="0"/>
              <a:t> (37/63)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dirty="0" smtClean="0"/>
          </a:p>
        </p:txBody>
      </p:sp>
      <p:pic>
        <p:nvPicPr>
          <p:cNvPr id="10" name="Picture 2" descr="D:\Laci\2-PROJECTS\AppLabor\CNM-Projekt\nachCu\Wafer3_afterCu_rework\data-txt\correlations.ep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6468" y="2287124"/>
            <a:ext cx="4449220" cy="3178014"/>
          </a:xfrm>
          <a:prstGeom prst="rect">
            <a:avLst/>
          </a:prstGeom>
          <a:noFill/>
        </p:spPr>
      </p:pic>
      <p:pic>
        <p:nvPicPr>
          <p:cNvPr id="12" name="Picture 4" descr="D:\Laci\2-PROJECTS\AppLabor\CNM-Projekt\nachCu\CV-Christian\dickeOxide\CV_HF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755" y="2339165"/>
            <a:ext cx="4061636" cy="30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CNM Project 2010</a:t>
            </a:r>
          </a:p>
        </p:txBody>
      </p:sp>
      <p:sp>
        <p:nvSpPr>
          <p:cNvPr id="11269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12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3FCBC-2B35-4192-8A4E-CA83715F35DD}" type="slidenum">
              <a:rPr lang="en-US" smtClean="0">
                <a:latin typeface="Tahoma" pitchFamily="34" charset="0"/>
              </a:rPr>
              <a:pPr/>
              <a:t>5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127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0092" y="1158947"/>
            <a:ext cx="7655441" cy="41041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-: project is divided in three parts: </a:t>
            </a:r>
          </a:p>
          <a:p>
            <a:r>
              <a:rPr lang="en-US" dirty="0" smtClean="0"/>
              <a:t>               I. provide “sensor” samples with two metal layers (Al and Cu) </a:t>
            </a:r>
          </a:p>
          <a:p>
            <a:r>
              <a:rPr lang="en-US" dirty="0" smtClean="0"/>
              <a:t>              II. ASIC dummies (DCDB and </a:t>
            </a:r>
            <a:r>
              <a:rPr lang="en-US" dirty="0" err="1" smtClean="0"/>
              <a:t>SwitcherB</a:t>
            </a:r>
            <a:r>
              <a:rPr lang="en-US" dirty="0" smtClean="0"/>
              <a:t>) with eutectic </a:t>
            </a:r>
            <a:r>
              <a:rPr lang="en-US" dirty="0" err="1" smtClean="0"/>
              <a:t>PbSn</a:t>
            </a:r>
            <a:r>
              <a:rPr lang="en-US" dirty="0" smtClean="0"/>
              <a:t> bumps</a:t>
            </a:r>
          </a:p>
          <a:p>
            <a:r>
              <a:rPr lang="en-US" dirty="0" smtClean="0"/>
              <a:t>             III. Bump bonding of ASIC dummies to “Sensor”</a:t>
            </a:r>
          </a:p>
          <a:p>
            <a:endParaRPr lang="en-US" dirty="0" smtClean="0"/>
          </a:p>
          <a:p>
            <a:r>
              <a:rPr lang="en-US" dirty="0" smtClean="0"/>
              <a:t>-: work sharing:</a:t>
            </a:r>
          </a:p>
          <a:p>
            <a:r>
              <a:rPr lang="en-US" dirty="0" smtClean="0"/>
              <a:t>           HLL: </a:t>
            </a:r>
          </a:p>
          <a:p>
            <a:r>
              <a:rPr lang="en-US" dirty="0" smtClean="0"/>
              <a:t>                   </a:t>
            </a:r>
            <a:r>
              <a:rPr lang="en-US" dirty="0" smtClean="0">
                <a:sym typeface="Wingdings" pitchFamily="2" charset="2"/>
              </a:rPr>
              <a:t> mask design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                    </a:t>
            </a:r>
            <a:r>
              <a:rPr lang="en-US" dirty="0" smtClean="0"/>
              <a:t>provide </a:t>
            </a:r>
            <a:r>
              <a:rPr lang="en-US" dirty="0" err="1" smtClean="0"/>
              <a:t>passivated</a:t>
            </a:r>
            <a:r>
              <a:rPr lang="en-US" dirty="0" smtClean="0"/>
              <a:t> Al samples of both, the Sensor and the ASIC wafers on</a:t>
            </a:r>
          </a:p>
          <a:p>
            <a:r>
              <a:rPr lang="en-US" dirty="0" smtClean="0"/>
              <a:t>                       std. material</a:t>
            </a:r>
          </a:p>
          <a:p>
            <a:r>
              <a:rPr lang="en-US" dirty="0" smtClean="0"/>
              <a:t>           CNM: </a:t>
            </a:r>
          </a:p>
          <a:p>
            <a:r>
              <a:rPr lang="en-US" dirty="0" smtClean="0"/>
              <a:t>                   </a:t>
            </a:r>
            <a:r>
              <a:rPr lang="en-US" dirty="0" smtClean="0">
                <a:sym typeface="Wingdings" pitchFamily="2" charset="2"/>
              </a:rPr>
              <a:t> Cu electro-plating of the sensor wafer</a:t>
            </a:r>
          </a:p>
          <a:p>
            <a:r>
              <a:rPr lang="en-US" dirty="0" smtClean="0">
                <a:sym typeface="Wingdings" pitchFamily="2" charset="2"/>
              </a:rPr>
              <a:t>                    bumping of the ASIC wafer</a:t>
            </a:r>
          </a:p>
          <a:p>
            <a:r>
              <a:rPr lang="en-US" dirty="0" smtClean="0">
                <a:sym typeface="Wingdings" pitchFamily="2" charset="2"/>
              </a:rPr>
              <a:t>                    dicing of the wafers and bump bonding of the ASCIs to the sensor substrate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-: time line: finish in the first quarter of 2011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Devices on the “sensor wafer”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DEPFET Meeting, Bonn, February 2011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52D20-2352-4749-B7C5-DD441254C4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Ladislav Andricek, MPI für Physik, HLL</a:t>
            </a:r>
            <a:endParaRPr lang="de-DE"/>
          </a:p>
        </p:txBody>
      </p:sp>
      <p:pic>
        <p:nvPicPr>
          <p:cNvPr id="1026" name="Picture 2" descr="D:\Laci\1-Conferences-Talks\DEPFET-MEETINGS\2011-02-Bonn\cnm-belle-mod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73" y="951737"/>
            <a:ext cx="8358641" cy="1558774"/>
          </a:xfrm>
          <a:prstGeom prst="rect">
            <a:avLst/>
          </a:prstGeom>
          <a:noFill/>
        </p:spPr>
      </p:pic>
      <p:pic>
        <p:nvPicPr>
          <p:cNvPr id="1027" name="Picture 3" descr="D:\Laci\1-Conferences-Talks\DEPFET-MEETINGS\2011-02-Bonn\cnm-belle-module-kapton-d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96" y="2732566"/>
            <a:ext cx="2605141" cy="1669595"/>
          </a:xfrm>
          <a:prstGeom prst="rect">
            <a:avLst/>
          </a:prstGeom>
          <a:noFill/>
        </p:spPr>
      </p:pic>
      <p:pic>
        <p:nvPicPr>
          <p:cNvPr id="1028" name="Picture 4" descr="D:\Laci\1-Conferences-Talks\DEPFET-MEETINGS\2011-02-Bonn\cnm-belle-module-switch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9329" y="4895543"/>
            <a:ext cx="3684814" cy="1065300"/>
          </a:xfrm>
          <a:prstGeom prst="rect">
            <a:avLst/>
          </a:prstGeom>
          <a:noFill/>
        </p:spPr>
      </p:pic>
      <p:pic>
        <p:nvPicPr>
          <p:cNvPr id="1029" name="Picture 5" descr="D:\Laci\1-Conferences-Talks\DEPFET-MEETINGS\2011-02-Bonn\cnm-belle-module-sense.png"/>
          <p:cNvPicPr>
            <a:picLocks noChangeAspect="1" noChangeArrowheads="1"/>
          </p:cNvPicPr>
          <p:nvPr/>
        </p:nvPicPr>
        <p:blipFill>
          <a:blip r:embed="rId6" cstate="print"/>
          <a:srcRect b="11962"/>
          <a:stretch>
            <a:fillRect/>
          </a:stretch>
        </p:blipFill>
        <p:spPr bwMode="auto">
          <a:xfrm>
            <a:off x="3342631" y="2753831"/>
            <a:ext cx="2555109" cy="1733109"/>
          </a:xfrm>
          <a:prstGeom prst="rect">
            <a:avLst/>
          </a:prstGeom>
          <a:noFill/>
        </p:spPr>
      </p:pic>
      <p:pic>
        <p:nvPicPr>
          <p:cNvPr id="1030" name="Picture 6" descr="D:\Laci\1-Conferences-Talks\DEPFET-MEETINGS\2011-02-Bonn\cnm-belle-module-te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6513" y="3115339"/>
            <a:ext cx="3094322" cy="304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CNM Project 2010</a:t>
            </a:r>
          </a:p>
        </p:txBody>
      </p:sp>
      <p:sp>
        <p:nvSpPr>
          <p:cNvPr id="11269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12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3FCBC-2B35-4192-8A4E-CA83715F35DD}" type="slidenum">
              <a:rPr lang="en-US" smtClean="0">
                <a:latin typeface="Tahoma" pitchFamily="34" charset="0"/>
              </a:rPr>
              <a:pPr/>
              <a:t>7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127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808" y="1158947"/>
            <a:ext cx="7655441" cy="41041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84521" y="999460"/>
            <a:ext cx="6507125" cy="11695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Status: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-: 4 Sensor wafers finished, 2 with Cu LM and 2 with </a:t>
            </a:r>
            <a:r>
              <a:rPr lang="en-US" dirty="0" err="1" smtClean="0"/>
              <a:t>PbSn</a:t>
            </a:r>
            <a:r>
              <a:rPr lang="en-US" dirty="0" smtClean="0"/>
              <a:t> LM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-: 6 ASIC Wafers bumped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	-: latest news (last week): all wafers scheduled for dicing</a:t>
            </a:r>
          </a:p>
        </p:txBody>
      </p:sp>
      <p:pic>
        <p:nvPicPr>
          <p:cNvPr id="2050" name="Picture 2" descr="D:\Laci\2-PROJECTS\AppLabor\CNM-Projekt\2010\Bilder\CNM-bumped-Wafer\P115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27" y="2239406"/>
            <a:ext cx="5455036" cy="3038711"/>
          </a:xfrm>
          <a:prstGeom prst="rect">
            <a:avLst/>
          </a:prstGeom>
          <a:noFill/>
        </p:spPr>
      </p:pic>
      <p:pic>
        <p:nvPicPr>
          <p:cNvPr id="2051" name="Picture 3" descr="D:\Laci\2-PROJECTS\AppLabor\CNM-Projekt\2010\Bilder\CNM-bumped-Wafer\lac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111" y="2243468"/>
            <a:ext cx="2607621" cy="1466787"/>
          </a:xfrm>
          <a:prstGeom prst="rect">
            <a:avLst/>
          </a:prstGeom>
          <a:noFill/>
        </p:spPr>
      </p:pic>
      <p:pic>
        <p:nvPicPr>
          <p:cNvPr id="2052" name="Picture 4" descr="D:\Laci\2-PROJECTS\AppLabor\CNM-Projekt\2010\Bilder\CNM-bumped-Wafer\lac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2974" y="3896413"/>
            <a:ext cx="2580908" cy="145176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0604" y="5645888"/>
            <a:ext cx="7697973" cy="5528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smtClean="0"/>
              <a:t>Next Step: flip chip DCD and Switchers to Sensor substrate </a:t>
            </a:r>
            <a:r>
              <a:rPr lang="en-US" dirty="0" smtClean="0">
                <a:sym typeface="Wingdings" pitchFamily="2" charset="2"/>
              </a:rPr>
              <a:t> check procedure, yield 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CNM Project 2010</a:t>
            </a:r>
          </a:p>
        </p:txBody>
      </p:sp>
      <p:sp>
        <p:nvSpPr>
          <p:cNvPr id="11269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12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3FCBC-2B35-4192-8A4E-CA83715F35DD}" type="slidenum">
              <a:rPr lang="en-US" smtClean="0">
                <a:latin typeface="Tahoma" pitchFamily="34" charset="0"/>
              </a:rPr>
              <a:pPr/>
              <a:t>8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127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808" y="1158947"/>
            <a:ext cx="7655441" cy="41041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3" descr="DSCN11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573" y="1062187"/>
            <a:ext cx="6197237" cy="46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26512" y="5954232"/>
            <a:ext cx="4997302" cy="3934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 err="1" smtClean="0"/>
              <a:t>Enric</a:t>
            </a:r>
            <a:r>
              <a:rPr lang="en-US" dirty="0" smtClean="0"/>
              <a:t> (CNM) and </a:t>
            </a:r>
            <a:r>
              <a:rPr lang="en-US" dirty="0" err="1" smtClean="0"/>
              <a:t>Mokhtar</a:t>
            </a:r>
            <a:r>
              <a:rPr lang="en-US" dirty="0" smtClean="0"/>
              <a:t> (IFAE) in front of “their” FC150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/>
              <a:t>Cu back-end at HLL</a:t>
            </a:r>
          </a:p>
        </p:txBody>
      </p:sp>
      <p:sp>
        <p:nvSpPr>
          <p:cNvPr id="11269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DEPFET Meeting, Bonn, February 2011</a:t>
            </a:r>
            <a:endParaRPr lang="de-DE" smtClean="0">
              <a:latin typeface="Tahoma" pitchFamily="34" charset="0"/>
            </a:endParaRPr>
          </a:p>
        </p:txBody>
      </p:sp>
      <p:sp>
        <p:nvSpPr>
          <p:cNvPr id="1127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13FCBC-2B35-4192-8A4E-CA83715F35DD}" type="slidenum">
              <a:rPr lang="en-US" smtClean="0">
                <a:latin typeface="Tahoma" pitchFamily="34" charset="0"/>
              </a:rPr>
              <a:pPr/>
              <a:t>9</a:t>
            </a:fld>
            <a:endParaRPr lang="en-US" smtClean="0">
              <a:latin typeface="Tahoma" pitchFamily="34" charset="0"/>
            </a:endParaRPr>
          </a:p>
        </p:txBody>
      </p:sp>
      <p:sp>
        <p:nvSpPr>
          <p:cNvPr id="11271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Tahoma" pitchFamily="34" charset="0"/>
              </a:rPr>
              <a:t>Ladislav Andricek, MPI für Physik, HLL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808" y="1158947"/>
            <a:ext cx="7655441" cy="410416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2" descr="D:\Laci\1-Conferences-Talks\DEPFET-MEETINGS\2010-09-Valencia\pictures\EP-Fotos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404" y="1036847"/>
            <a:ext cx="3891949" cy="2594896"/>
          </a:xfrm>
          <a:prstGeom prst="rect">
            <a:avLst/>
          </a:prstGeom>
          <a:noFill/>
        </p:spPr>
      </p:pic>
      <p:pic>
        <p:nvPicPr>
          <p:cNvPr id="13" name="Picture 2" descr="D:\Laci\1-Conferences-Talks\DEPFET-MEETINGS\2010-09-Valencia\pictures\EP-Fotos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17" y="2838892"/>
            <a:ext cx="4943639" cy="3296093"/>
          </a:xfrm>
          <a:prstGeom prst="rect">
            <a:avLst/>
          </a:prstGeom>
          <a:noFill/>
        </p:spPr>
      </p:pic>
      <p:pic>
        <p:nvPicPr>
          <p:cNvPr id="3074" name="Picture 2" descr="D:\Laci\2-PROJECTS\AppLabor\Cu-Labor\Cu-Sn-first-results\Jan-2011\Image2 500x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691" y="3987208"/>
            <a:ext cx="3197659" cy="2398244"/>
          </a:xfrm>
          <a:prstGeom prst="rect">
            <a:avLst/>
          </a:prstGeom>
          <a:noFill/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648586" y="1424735"/>
            <a:ext cx="4167963" cy="10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dirty="0" smtClean="0"/>
              <a:t>The UBM and 3</a:t>
            </a:r>
            <a:r>
              <a:rPr lang="en-US" baseline="30000" dirty="0" smtClean="0"/>
              <a:t>rd</a:t>
            </a:r>
            <a:r>
              <a:rPr lang="en-US" dirty="0" smtClean="0"/>
              <a:t> metal layer are essential </a:t>
            </a:r>
            <a:r>
              <a:rPr lang="en-US" dirty="0" smtClean="0"/>
              <a:t>parts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the DEPFET production, done after thinning</a:t>
            </a:r>
          </a:p>
          <a:p>
            <a:r>
              <a:rPr lang="en-US" dirty="0" smtClean="0"/>
              <a:t>and need to be installed at the HLL </a:t>
            </a:r>
            <a:r>
              <a:rPr lang="en-US" dirty="0" smtClean="0">
                <a:sym typeface="Wingdings" pitchFamily="2" charset="2"/>
              </a:rPr>
              <a:t> done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614529" y="4146698"/>
            <a:ext cx="244550" cy="223283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869712" y="3997842"/>
            <a:ext cx="829339" cy="138223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4288466" y="4937051"/>
            <a:ext cx="2016641" cy="868325"/>
          </a:xfrm>
          <a:prstGeom prst="line">
            <a:avLst/>
          </a:prstGeom>
          <a:solidFill>
            <a:schemeClr val="tx2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spcBef>
            <a:spcPts val="100"/>
          </a:spcBef>
          <a:spcAft>
            <a:spcPts val="100"/>
          </a:spcAft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8680</TotalTime>
  <Words>1143</Words>
  <Application>Microsoft Office PowerPoint</Application>
  <PresentationFormat>On-screen Show (4:3)</PresentationFormat>
  <Paragraphs>254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On-Module Interconnection and CNM Projects</vt:lpstr>
      <vt:lpstr>Towards a real ladder</vt:lpstr>
      <vt:lpstr>Metal system on the Module</vt:lpstr>
      <vt:lpstr>Back-end Status</vt:lpstr>
      <vt:lpstr>CNM Project 2010</vt:lpstr>
      <vt:lpstr>Devices on the “sensor wafer”</vt:lpstr>
      <vt:lpstr>CNM Project 2010</vt:lpstr>
      <vt:lpstr>CNM Project 2010</vt:lpstr>
      <vt:lpstr>Cu back-end at HLL</vt:lpstr>
      <vt:lpstr>Intermediate summary</vt:lpstr>
      <vt:lpstr>The plan … just a starting point…</vt:lpstr>
      <vt:lpstr>Actions (very rough…)</vt:lpstr>
      <vt:lpstr>Summary</vt:lpstr>
      <vt:lpstr>Slide 14</vt:lpstr>
      <vt:lpstr>Module and On-Module Interconnection</vt:lpstr>
    </vt:vector>
  </TitlesOfParts>
  <Company>MPI HLL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1059</cp:revision>
  <cp:lastPrinted>2001-12-17T12:31:23Z</cp:lastPrinted>
  <dcterms:created xsi:type="dcterms:W3CDTF">2000-08-08T15:04:12Z</dcterms:created>
  <dcterms:modified xsi:type="dcterms:W3CDTF">2011-02-08T08:11:55Z</dcterms:modified>
</cp:coreProperties>
</file>