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10" r:id="rId1"/>
  </p:sldMasterIdLst>
  <p:notesMasterIdLst>
    <p:notesMasterId r:id="rId22"/>
  </p:notesMasterIdLst>
  <p:handoutMasterIdLst>
    <p:handoutMasterId r:id="rId23"/>
  </p:handoutMasterIdLst>
  <p:sldIdLst>
    <p:sldId id="557" r:id="rId2"/>
    <p:sldId id="634" r:id="rId3"/>
    <p:sldId id="616" r:id="rId4"/>
    <p:sldId id="622" r:id="rId5"/>
    <p:sldId id="626" r:id="rId6"/>
    <p:sldId id="558" r:id="rId7"/>
    <p:sldId id="561" r:id="rId8"/>
    <p:sldId id="632" r:id="rId9"/>
    <p:sldId id="625" r:id="rId10"/>
    <p:sldId id="624" r:id="rId11"/>
    <p:sldId id="621" r:id="rId12"/>
    <p:sldId id="623" r:id="rId13"/>
    <p:sldId id="627" r:id="rId14"/>
    <p:sldId id="628" r:id="rId15"/>
    <p:sldId id="629" r:id="rId16"/>
    <p:sldId id="630" r:id="rId17"/>
    <p:sldId id="635" r:id="rId18"/>
    <p:sldId id="631" r:id="rId19"/>
    <p:sldId id="559" r:id="rId20"/>
    <p:sldId id="633" r:id="rId21"/>
  </p:sldIdLst>
  <p:sldSz cx="9144000" cy="6858000" type="screen4x3"/>
  <p:notesSz cx="6794500" cy="9906000"/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00FF"/>
    <a:srgbClr val="C2BAEC"/>
    <a:srgbClr val="B7ADE9"/>
    <a:srgbClr val="FFCC00"/>
    <a:srgbClr val="FFFF66"/>
    <a:srgbClr val="663300"/>
    <a:srgbClr val="FF00FF"/>
    <a:srgbClr val="FF99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123" autoAdjust="0"/>
    <p:restoredTop sz="89988" autoAdjust="0"/>
  </p:normalViewPr>
  <p:slideViewPr>
    <p:cSldViewPr snapToGrid="0" snapToObjects="1">
      <p:cViewPr varScale="1">
        <p:scale>
          <a:sx n="86" d="100"/>
          <a:sy n="86" d="100"/>
        </p:scale>
        <p:origin x="-115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-2484" y="-84"/>
      </p:cViewPr>
      <p:guideLst>
        <p:guide orient="horz" pos="3119"/>
        <p:guide pos="2139"/>
      </p:guideLst>
    </p:cSldViewPr>
  </p:notes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3" rIns="92702" bIns="46353" numCol="1" anchor="t" anchorCtr="0" compatLnSpc="1">
            <a:prstTxWarp prst="textNoShape">
              <a:avLst/>
            </a:prstTxWarp>
          </a:bodyPr>
          <a:lstStyle>
            <a:lvl1pPr algn="l" defTabSz="92710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3" rIns="92702" bIns="46353" numCol="1" anchor="t" anchorCtr="0" compatLnSpc="1">
            <a:prstTxWarp prst="textNoShape">
              <a:avLst/>
            </a:prstTxWarp>
          </a:bodyPr>
          <a:lstStyle>
            <a:lvl1pPr algn="r" defTabSz="92710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fld id="{3C313250-5B1C-4553-83A0-B3B5E9492607}" type="datetime1">
              <a:rPr lang="en-US"/>
              <a:pPr/>
              <a:t>2/7/2011</a:t>
            </a:fld>
            <a:endParaRPr lang="en-US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3" rIns="92702" bIns="46353" numCol="1" anchor="b" anchorCtr="0" compatLnSpc="1">
            <a:prstTxWarp prst="textNoShape">
              <a:avLst/>
            </a:prstTxWarp>
          </a:bodyPr>
          <a:lstStyle>
            <a:lvl1pPr algn="l" defTabSz="92710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r>
              <a:rPr lang="en-US"/>
              <a:t>Ladislav Andricek, MPI Munich</a:t>
            </a: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1070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3" rIns="92702" bIns="46353" numCol="1" anchor="b" anchorCtr="0" compatLnSpc="1">
            <a:prstTxWarp prst="textNoShape">
              <a:avLst/>
            </a:prstTxWarp>
          </a:bodyPr>
          <a:lstStyle>
            <a:lvl1pPr algn="r" defTabSz="92710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fld id="{C7C97D7E-1420-4C09-97F5-5381E4A781DA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3" rIns="92702" bIns="46353" numCol="1" anchor="t" anchorCtr="0" compatLnSpc="1">
            <a:prstTxWarp prst="textNoShape">
              <a:avLst/>
            </a:prstTxWarp>
          </a:bodyPr>
          <a:lstStyle>
            <a:lvl1pPr algn="l" defTabSz="92710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3" rIns="92702" bIns="46353" numCol="1" anchor="t" anchorCtr="0" compatLnSpc="1">
            <a:prstTxWarp prst="textNoShape">
              <a:avLst/>
            </a:prstTxWarp>
          </a:bodyPr>
          <a:lstStyle>
            <a:lvl1pPr algn="r" defTabSz="92710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fld id="{AFBB2129-E484-4BE9-8F9D-C3D07A626106}" type="datetime1">
              <a:rPr lang="en-US"/>
              <a:pPr/>
              <a:t>2/7/2011</a:t>
            </a:fld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3925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4875" y="4705350"/>
            <a:ext cx="4984750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3" rIns="92702" bIns="463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3" rIns="92702" bIns="46353" numCol="1" anchor="b" anchorCtr="0" compatLnSpc="1">
            <a:prstTxWarp prst="textNoShape">
              <a:avLst/>
            </a:prstTxWarp>
          </a:bodyPr>
          <a:lstStyle>
            <a:lvl1pPr algn="l" defTabSz="92710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r>
              <a:rPr lang="en-US"/>
              <a:t>Ladislav Andricek, MPI Munich</a:t>
            </a:r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10700"/>
            <a:ext cx="29432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702" tIns="46353" rIns="92702" bIns="46353" numCol="1" anchor="b" anchorCtr="0" compatLnSpc="1">
            <a:prstTxWarp prst="textNoShape">
              <a:avLst/>
            </a:prstTxWarp>
          </a:bodyPr>
          <a:lstStyle>
            <a:lvl1pPr algn="r" defTabSz="927100">
              <a:spcBef>
                <a:spcPct val="0"/>
              </a:spcBef>
              <a:defRPr sz="1200">
                <a:latin typeface="Times New Roman" pitchFamily="18" charset="0"/>
              </a:defRPr>
            </a:lvl1pPr>
          </a:lstStyle>
          <a:p>
            <a:fld id="{1F05B2F4-0180-4FD2-AC10-0A21B05089A1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9426" name="Rectangle 2"/>
          <p:cNvSpPr>
            <a:spLocks noChangeArrowheads="1"/>
          </p:cNvSpPr>
          <p:nvPr/>
        </p:nvSpPr>
        <p:spPr bwMode="auto">
          <a:xfrm>
            <a:off x="119063" y="0"/>
            <a:ext cx="133350" cy="6669088"/>
          </a:xfrm>
          <a:prstGeom prst="rect">
            <a:avLst/>
          </a:prstGeom>
          <a:solidFill>
            <a:srgbClr val="C9DBD8"/>
          </a:solidFill>
          <a:ln w="9525">
            <a:solidFill>
              <a:srgbClr val="C9DBD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427" name="Rectangle 3"/>
          <p:cNvSpPr>
            <a:spLocks noChangeArrowheads="1"/>
          </p:cNvSpPr>
          <p:nvPr/>
        </p:nvSpPr>
        <p:spPr bwMode="auto">
          <a:xfrm>
            <a:off x="252413" y="0"/>
            <a:ext cx="131762" cy="6858000"/>
          </a:xfrm>
          <a:prstGeom prst="rect">
            <a:avLst/>
          </a:prstGeom>
          <a:solidFill>
            <a:srgbClr val="E6F2F2"/>
          </a:solidFill>
          <a:ln w="9525">
            <a:solidFill>
              <a:srgbClr val="E6F2F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428" name="Rectangle 4"/>
          <p:cNvSpPr>
            <a:spLocks noChangeArrowheads="1"/>
          </p:cNvSpPr>
          <p:nvPr/>
        </p:nvSpPr>
        <p:spPr bwMode="auto">
          <a:xfrm>
            <a:off x="0" y="6669088"/>
            <a:ext cx="9144000" cy="215900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42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639430" name="Rectangle 6"/>
          <p:cNvSpPr>
            <a:spLocks noChangeArrowheads="1"/>
          </p:cNvSpPr>
          <p:nvPr/>
        </p:nvSpPr>
        <p:spPr bwMode="auto">
          <a:xfrm>
            <a:off x="0" y="0"/>
            <a:ext cx="119063" cy="6669088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431" name="Rectangle 7"/>
          <p:cNvSpPr>
            <a:spLocks noChangeArrowheads="1"/>
          </p:cNvSpPr>
          <p:nvPr/>
        </p:nvSpPr>
        <p:spPr bwMode="auto">
          <a:xfrm>
            <a:off x="0" y="-26988"/>
            <a:ext cx="9144000" cy="142876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639433" name="Rectangle 9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6th International Workshop on DEPFET Detectors and Applications (February 7-9, 2011, Bonn, Germany)</a:t>
            </a:r>
            <a:endParaRPr lang="de-DE"/>
          </a:p>
        </p:txBody>
      </p:sp>
      <p:sp>
        <p:nvSpPr>
          <p:cNvPr id="1639434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1639435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664075"/>
            <a:ext cx="6400800" cy="1285875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pic>
        <p:nvPicPr>
          <p:cNvPr id="1639436" name="Picture 12" descr="hll-logo-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92950" y="142875"/>
            <a:ext cx="1920875" cy="1439863"/>
          </a:xfrm>
          <a:prstGeom prst="rect">
            <a:avLst/>
          </a:prstGeom>
          <a:noFill/>
        </p:spPr>
      </p:pic>
      <p:sp>
        <p:nvSpPr>
          <p:cNvPr id="1639438" name="Rectangle 14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3264600-5445-42E7-AE53-D70644C6C584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639440" name="Picture 16" descr="MPP_os_logo_cmyk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17475"/>
            <a:ext cx="1530350" cy="1462088"/>
          </a:xfrm>
          <a:prstGeom prst="rect">
            <a:avLst/>
          </a:prstGeom>
          <a:noFill/>
        </p:spPr>
      </p:pic>
      <p:sp>
        <p:nvSpPr>
          <p:cNvPr id="1639441" name="Text Box 17"/>
          <p:cNvSpPr txBox="1">
            <a:spLocks noChangeArrowheads="1"/>
          </p:cNvSpPr>
          <p:nvPr userDrawn="1"/>
        </p:nvSpPr>
        <p:spPr bwMode="auto">
          <a:xfrm>
            <a:off x="381000" y="6621463"/>
            <a:ext cx="8632825" cy="623887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/>
              <a:t>Jelena Ninkovi</a:t>
            </a:r>
            <a:r>
              <a:rPr lang="sr-Latn-CS"/>
              <a:t>ć</a:t>
            </a:r>
            <a:endParaRPr lang="en-US"/>
          </a:p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6th International Workshop on DEPFET Detectors and Applications (February 7-9, 2011, Bonn, Germany)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E5DA75-F4A8-43E6-B505-56BAC049E5B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1150" y="188913"/>
            <a:ext cx="2090738" cy="58308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5763" y="188913"/>
            <a:ext cx="6122987" cy="58308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6th International Workshop on DEPFET Detectors and Applications (February 7-9, 2011, Bonn, Germany)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6695F4-D8D5-4054-A451-53313872E6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8894" y="6669088"/>
            <a:ext cx="6836833" cy="188912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6th International Workshop on DEPFET Detectors and Applications (February 7-9, 2011, Bonn, Germany)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74911-54B5-48D8-BFD8-E6F850500EC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6th International Workshop on DEPFET Detectors and Applications (February 7-9, 2011, Bonn, Germany)</a:t>
            </a:r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BA4CFF-FB8E-47FB-BB01-AB96C32D9D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2288" y="14938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3288" y="1493838"/>
            <a:ext cx="403860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6th International Workshop on DEPFET Detectors and Applications (February 7-9, 2011, Bonn, Germany)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AA97C4-8D3F-4E06-8AA7-5B1F7428AF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6th International Workshop on DEPFET Detectors and Applications (February 7-9, 2011, Bonn, Germany)</a:t>
            </a:r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0FF8A6-D84C-47EA-B775-DABD8CB6CF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6th International Workshop on DEPFET Detectors and Applications (February 7-9, 2011, Bonn, Germany)</a:t>
            </a:r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3D034-2A22-4434-BD7A-AB220936C05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6th International Workshop on DEPFET Detectors and Applications (February 7-9, 2011, Bonn, Germany)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F6DA41-3128-44B8-8A67-5BFB329D6AD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6th International Workshop on DEPFET Detectors and Applications (February 7-9, 2011, Bonn, Germany)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2A913-6632-4ECE-AB29-D4B4AD62707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6th International Workshop on DEPFET Detectors and Applications (February 7-9, 2011, Bonn, Germany)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3094F6-4688-4601-9C94-8FEA0A0E4B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074" name="Rectangle 2"/>
          <p:cNvSpPr>
            <a:spLocks noChangeArrowheads="1"/>
          </p:cNvSpPr>
          <p:nvPr/>
        </p:nvSpPr>
        <p:spPr bwMode="auto">
          <a:xfrm>
            <a:off x="119063" y="0"/>
            <a:ext cx="133350" cy="6669088"/>
          </a:xfrm>
          <a:prstGeom prst="rect">
            <a:avLst/>
          </a:prstGeom>
          <a:solidFill>
            <a:srgbClr val="C9DBD8"/>
          </a:solidFill>
          <a:ln w="9525">
            <a:solidFill>
              <a:srgbClr val="C9DBD8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3075" name="Rectangle 3"/>
          <p:cNvSpPr>
            <a:spLocks noChangeArrowheads="1"/>
          </p:cNvSpPr>
          <p:nvPr/>
        </p:nvSpPr>
        <p:spPr bwMode="auto">
          <a:xfrm>
            <a:off x="252413" y="0"/>
            <a:ext cx="131762" cy="6858000"/>
          </a:xfrm>
          <a:prstGeom prst="rect">
            <a:avLst/>
          </a:prstGeom>
          <a:solidFill>
            <a:srgbClr val="E6F2F2"/>
          </a:solidFill>
          <a:ln w="9525">
            <a:solidFill>
              <a:srgbClr val="E6F2F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3076" name="Rectangle 4"/>
          <p:cNvSpPr>
            <a:spLocks noChangeArrowheads="1"/>
          </p:cNvSpPr>
          <p:nvPr/>
        </p:nvSpPr>
        <p:spPr bwMode="auto">
          <a:xfrm>
            <a:off x="0" y="6669088"/>
            <a:ext cx="9144000" cy="215900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385763" y="188913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4008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Title</a:t>
            </a:r>
          </a:p>
        </p:txBody>
      </p:sp>
      <p:sp>
        <p:nvSpPr>
          <p:cNvPr id="1283078" name="Rectangle 6"/>
          <p:cNvSpPr>
            <a:spLocks noChangeArrowheads="1"/>
          </p:cNvSpPr>
          <p:nvPr/>
        </p:nvSpPr>
        <p:spPr bwMode="auto">
          <a:xfrm>
            <a:off x="0" y="0"/>
            <a:ext cx="119063" cy="6669088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3079" name="Rectangle 7"/>
          <p:cNvSpPr>
            <a:spLocks noChangeArrowheads="1"/>
          </p:cNvSpPr>
          <p:nvPr/>
        </p:nvSpPr>
        <p:spPr bwMode="auto">
          <a:xfrm>
            <a:off x="0" y="-26988"/>
            <a:ext cx="9144000" cy="142876"/>
          </a:xfrm>
          <a:prstGeom prst="rect">
            <a:avLst/>
          </a:prstGeom>
          <a:solidFill>
            <a:srgbClr val="7CA6A6"/>
          </a:solidFill>
          <a:ln w="9525">
            <a:solidFill>
              <a:srgbClr val="7CA6A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3080" name="Line 8"/>
          <p:cNvSpPr>
            <a:spLocks noChangeShapeType="1"/>
          </p:cNvSpPr>
          <p:nvPr/>
        </p:nvSpPr>
        <p:spPr bwMode="auto">
          <a:xfrm>
            <a:off x="296863" y="908050"/>
            <a:ext cx="7124700" cy="0"/>
          </a:xfrm>
          <a:prstGeom prst="line">
            <a:avLst/>
          </a:prstGeom>
          <a:noFill/>
          <a:ln w="38100">
            <a:solidFill>
              <a:srgbClr val="E6F2F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83081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15900" y="6669088"/>
            <a:ext cx="6192838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6th International Workshop on DEPFET Detectors and Applications (February 7-9, 2011, Bonn, Germany)</a:t>
            </a:r>
            <a:endParaRPr lang="de-DE"/>
          </a:p>
        </p:txBody>
      </p:sp>
      <p:sp>
        <p:nvSpPr>
          <p:cNvPr id="1283082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408738" y="6677025"/>
            <a:ext cx="2343150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1283083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522288" y="14938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smtClean="0"/>
          </a:p>
        </p:txBody>
      </p:sp>
      <p:pic>
        <p:nvPicPr>
          <p:cNvPr id="1283084" name="Picture 12" descr="hll-logo-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704138" y="142875"/>
            <a:ext cx="1439862" cy="1079500"/>
          </a:xfrm>
          <a:prstGeom prst="rect">
            <a:avLst/>
          </a:prstGeom>
          <a:noFill/>
        </p:spPr>
      </p:pic>
      <p:sp>
        <p:nvSpPr>
          <p:cNvPr id="1283085" name="Oval 13"/>
          <p:cNvSpPr>
            <a:spLocks noChangeArrowheads="1"/>
          </p:cNvSpPr>
          <p:nvPr/>
        </p:nvSpPr>
        <p:spPr bwMode="auto">
          <a:xfrm>
            <a:off x="566738" y="414338"/>
            <a:ext cx="179387" cy="180975"/>
          </a:xfrm>
          <a:prstGeom prst="ellipse">
            <a:avLst/>
          </a:prstGeom>
          <a:gradFill rotWithShape="1">
            <a:gsLst>
              <a:gs pos="0">
                <a:srgbClr val="7CA6A6">
                  <a:gamma/>
                  <a:shade val="46275"/>
                  <a:invGamma/>
                </a:srgbClr>
              </a:gs>
              <a:gs pos="50000">
                <a:srgbClr val="7CA6A6"/>
              </a:gs>
              <a:gs pos="100000">
                <a:srgbClr val="7CA6A6">
                  <a:gamma/>
                  <a:shade val="46275"/>
                  <a:invGamma/>
                </a:srgbClr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83086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9600" y="6638925"/>
            <a:ext cx="9144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000">
                <a:solidFill>
                  <a:schemeClr val="bg1"/>
                </a:solidFill>
              </a:defRPr>
            </a:lvl1pPr>
          </a:lstStyle>
          <a:p>
            <a:fld id="{ED7966FF-BDB0-4521-A3AF-3F9D6683731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SzPct val="150000"/>
        <a:defRPr sz="2000">
          <a:solidFill>
            <a:schemeClr val="tx2"/>
          </a:solidFill>
          <a:latin typeface="Arial" charset="0"/>
        </a:defRPr>
      </a:lvl9pPr>
    </p:titleStyle>
    <p:bodyStyle>
      <a:lvl1pPr marL="812800" indent="-8128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1168400" indent="-7112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defRPr sz="1600">
          <a:solidFill>
            <a:schemeClr val="tx1"/>
          </a:solidFill>
          <a:latin typeface="+mn-lt"/>
        </a:defRPr>
      </a:lvl2pPr>
      <a:lvl3pPr marL="1524000" indent="-609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defRPr sz="1400">
          <a:solidFill>
            <a:schemeClr val="tx1"/>
          </a:solidFill>
          <a:latin typeface="+mn-lt"/>
        </a:defRPr>
      </a:lvl3pPr>
      <a:lvl4pPr marL="1879600" indent="-5080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defRPr sz="1400">
          <a:solidFill>
            <a:schemeClr val="tx1"/>
          </a:solidFill>
          <a:latin typeface="+mn-lt"/>
        </a:defRPr>
      </a:lvl4pPr>
      <a:lvl5pPr marL="2336800" indent="-5080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defRPr sz="1400">
          <a:solidFill>
            <a:schemeClr val="tx1"/>
          </a:solidFill>
          <a:latin typeface="+mn-lt"/>
        </a:defRPr>
      </a:lvl5pPr>
      <a:lvl6pPr marL="2794000" indent="-5080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defRPr sz="1400">
          <a:solidFill>
            <a:schemeClr val="tx1"/>
          </a:solidFill>
          <a:latin typeface="+mn-lt"/>
        </a:defRPr>
      </a:lvl6pPr>
      <a:lvl7pPr marL="3251200" indent="-5080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defRPr sz="1400">
          <a:solidFill>
            <a:schemeClr val="tx1"/>
          </a:solidFill>
          <a:latin typeface="+mn-lt"/>
        </a:defRPr>
      </a:lvl7pPr>
      <a:lvl8pPr marL="3708400" indent="-5080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defRPr sz="1400">
          <a:solidFill>
            <a:schemeClr val="tx1"/>
          </a:solidFill>
          <a:latin typeface="+mn-lt"/>
        </a:defRPr>
      </a:lvl8pPr>
      <a:lvl9pPr marL="4165600" indent="-5080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P-Fotos 0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828675" y="-180020"/>
            <a:ext cx="10652112" cy="7101408"/>
          </a:xfrm>
          <a:prstGeom prst="rect">
            <a:avLst/>
          </a:prstGeom>
        </p:spPr>
      </p:pic>
      <p:sp>
        <p:nvSpPr>
          <p:cNvPr id="16476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52749" y="962623"/>
            <a:ext cx="7772400" cy="1470025"/>
          </a:xfrm>
        </p:spPr>
        <p:txBody>
          <a:bodyPr/>
          <a:lstStyle/>
          <a:p>
            <a:r>
              <a:rPr lang="en-US" sz="3200" dirty="0" smtClean="0">
                <a:solidFill>
                  <a:srgbClr val="FFFF00"/>
                </a:solidFill>
              </a:rPr>
              <a:t>Testing PXD6  - testing plans 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1173296" y="6489783"/>
            <a:ext cx="6400800" cy="1285875"/>
          </a:xfrm>
        </p:spPr>
        <p:txBody>
          <a:bodyPr/>
          <a:lstStyle/>
          <a:p>
            <a:r>
              <a:rPr lang="en-US" dirty="0" err="1" smtClean="0">
                <a:solidFill>
                  <a:srgbClr val="FFFF00"/>
                </a:solidFill>
              </a:rPr>
              <a:t>Jelena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 err="1" smtClean="0">
                <a:solidFill>
                  <a:srgbClr val="FFFF00"/>
                </a:solidFill>
              </a:rPr>
              <a:t>Ninkovic</a:t>
            </a:r>
            <a:r>
              <a:rPr lang="en-US" dirty="0" smtClean="0">
                <a:solidFill>
                  <a:srgbClr val="FFFF00"/>
                </a:solidFill>
              </a:rPr>
              <a:t> for the HLL team 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side diodes </a:t>
            </a:r>
            <a:endParaRPr lang="en-US" dirty="0"/>
          </a:p>
        </p:txBody>
      </p:sp>
      <p:pic>
        <p:nvPicPr>
          <p:cNvPr id="7" name="Content Placeholder 6" descr="PXD6_Diod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2615" b="4016"/>
          <a:stretch>
            <a:fillRect/>
          </a:stretch>
        </p:blipFill>
        <p:spPr>
          <a:xfrm>
            <a:off x="1035587" y="1134737"/>
            <a:ext cx="7436384" cy="532114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6th International Workshop on DEPFET Detectors and Applications (February 7-9, 2011, Bonn, Germany)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4911-54B5-48D8-BFD8-E6F850500ECE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 bwMode="auto">
          <a:xfrm>
            <a:off x="3855907" y="3141516"/>
            <a:ext cx="2926080" cy="91440"/>
          </a:xfrm>
          <a:prstGeom prst="roundRect">
            <a:avLst/>
          </a:prstGeom>
          <a:solidFill>
            <a:srgbClr val="FF0000">
              <a:alpha val="48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165792" y="1937238"/>
            <a:ext cx="5619606" cy="3179338"/>
            <a:chOff x="925415" y="1970289"/>
            <a:chExt cx="6344731" cy="3550222"/>
          </a:xfrm>
        </p:grpSpPr>
        <p:grpSp>
          <p:nvGrpSpPr>
            <p:cNvPr id="16" name="Group 15"/>
            <p:cNvGrpSpPr/>
            <p:nvPr/>
          </p:nvGrpSpPr>
          <p:grpSpPr>
            <a:xfrm>
              <a:off x="925415" y="1970289"/>
              <a:ext cx="6344731" cy="3550222"/>
              <a:chOff x="522288" y="1493838"/>
              <a:chExt cx="7850531" cy="471200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22288" y="1493838"/>
                <a:ext cx="7850531" cy="2075627"/>
                <a:chOff x="522288" y="1493838"/>
                <a:chExt cx="7850531" cy="2075627"/>
              </a:xfrm>
            </p:grpSpPr>
            <p:sp>
              <p:nvSpPr>
                <p:cNvPr id="9" name="Rectangle 8"/>
                <p:cNvSpPr/>
                <p:nvPr/>
              </p:nvSpPr>
              <p:spPr bwMode="auto">
                <a:xfrm>
                  <a:off x="522288" y="1493838"/>
                  <a:ext cx="7850531" cy="1932408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8" name="Rectangle 7"/>
                <p:cNvSpPr/>
                <p:nvPr/>
              </p:nvSpPr>
              <p:spPr bwMode="auto">
                <a:xfrm>
                  <a:off x="522288" y="1493838"/>
                  <a:ext cx="7850531" cy="136658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0" name="Rectangle 9"/>
                <p:cNvSpPr/>
                <p:nvPr/>
              </p:nvSpPr>
              <p:spPr bwMode="auto">
                <a:xfrm>
                  <a:off x="522288" y="3426246"/>
                  <a:ext cx="7850531" cy="143219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4" name="Group 13"/>
              <p:cNvGrpSpPr/>
              <p:nvPr/>
            </p:nvGrpSpPr>
            <p:grpSpPr>
              <a:xfrm>
                <a:off x="522291" y="3580482"/>
                <a:ext cx="4259030" cy="2625363"/>
                <a:chOff x="522291" y="3580482"/>
                <a:chExt cx="4259030" cy="2625363"/>
              </a:xfrm>
            </p:grpSpPr>
            <p:sp>
              <p:nvSpPr>
                <p:cNvPr id="11" name="Rectangle 10"/>
                <p:cNvSpPr/>
                <p:nvPr/>
              </p:nvSpPr>
              <p:spPr bwMode="auto">
                <a:xfrm>
                  <a:off x="522291" y="3580482"/>
                  <a:ext cx="4259030" cy="2599981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3" name="Isosceles Triangle 12"/>
                <p:cNvSpPr/>
                <p:nvPr/>
              </p:nvSpPr>
              <p:spPr bwMode="auto">
                <a:xfrm>
                  <a:off x="1961004" y="3607454"/>
                  <a:ext cx="2820317" cy="2598391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18" name="Rounded Rectangle 17"/>
            <p:cNvSpPr/>
            <p:nvPr/>
          </p:nvSpPr>
          <p:spPr bwMode="auto">
            <a:xfrm>
              <a:off x="1366571" y="3327354"/>
              <a:ext cx="5903574" cy="102107"/>
            </a:xfrm>
            <a:prstGeom prst="roundRect">
              <a:avLst/>
            </a:prstGeom>
            <a:solidFill>
              <a:srgbClr val="FF0000">
                <a:alpha val="48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 bwMode="auto">
            <a:xfrm>
              <a:off x="4367528" y="2071416"/>
              <a:ext cx="2901811" cy="91440"/>
            </a:xfrm>
            <a:prstGeom prst="roundRect">
              <a:avLst/>
            </a:prstGeom>
            <a:solidFill>
              <a:srgbClr val="00B050">
                <a:alpha val="48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88048" y="4473544"/>
              <a:ext cx="1696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Handle wafer</a:t>
              </a:r>
              <a:endParaRPr lang="en-US" sz="2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87521" y="2060399"/>
              <a:ext cx="476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B050"/>
                  </a:solidFill>
                </a:rPr>
                <a:t>n+</a:t>
              </a:r>
              <a:endParaRPr lang="en-US" sz="2000" dirty="0">
                <a:solidFill>
                  <a:srgbClr val="00B050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796311" y="2993981"/>
              <a:ext cx="476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p+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Back-side biasing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6th International Workshop on DEPFET Detectors and Applications (February 7-9, 2011, Bonn, Germany)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4911-54B5-48D8-BFD8-E6F850500ECE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5027740" y="3152532"/>
            <a:ext cx="3015726" cy="959459"/>
            <a:chOff x="5310130" y="3320929"/>
            <a:chExt cx="3404860" cy="1071384"/>
          </a:xfrm>
        </p:grpSpPr>
        <p:grpSp>
          <p:nvGrpSpPr>
            <p:cNvPr id="28" name="Group 27"/>
            <p:cNvGrpSpPr/>
            <p:nvPr/>
          </p:nvGrpSpPr>
          <p:grpSpPr>
            <a:xfrm>
              <a:off x="5310130" y="3320929"/>
              <a:ext cx="1959209" cy="400110"/>
              <a:chOff x="5310130" y="3320929"/>
              <a:chExt cx="1959209" cy="400110"/>
            </a:xfrm>
          </p:grpSpPr>
          <p:sp>
            <p:nvSpPr>
              <p:cNvPr id="22" name="Rounded Rectangle 21"/>
              <p:cNvSpPr/>
              <p:nvPr/>
            </p:nvSpPr>
            <p:spPr bwMode="auto">
              <a:xfrm>
                <a:off x="5993176" y="3426246"/>
                <a:ext cx="932551" cy="107907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3" name="Rounded Rectangle 22"/>
              <p:cNvSpPr/>
              <p:nvPr/>
            </p:nvSpPr>
            <p:spPr bwMode="auto">
              <a:xfrm>
                <a:off x="5310130" y="3534154"/>
                <a:ext cx="1959209" cy="102107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201790" y="3320929"/>
                <a:ext cx="4138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Al</a:t>
                </a:r>
                <a:endParaRPr lang="en-US" sz="2000" dirty="0"/>
              </a:p>
            </p:txBody>
          </p:sp>
        </p:grpSp>
        <p:sp>
          <p:nvSpPr>
            <p:cNvPr id="33" name="Freeform 32"/>
            <p:cNvSpPr/>
            <p:nvPr/>
          </p:nvSpPr>
          <p:spPr bwMode="auto">
            <a:xfrm>
              <a:off x="6345716" y="3608094"/>
              <a:ext cx="2369274" cy="784219"/>
            </a:xfrm>
            <a:custGeom>
              <a:avLst/>
              <a:gdLst>
                <a:gd name="connsiteX0" fmla="*/ 170761 w 2607325"/>
                <a:gd name="connsiteY0" fmla="*/ 20198 h 481070"/>
                <a:gd name="connsiteX1" fmla="*/ 347031 w 2607325"/>
                <a:gd name="connsiteY1" fmla="*/ 471889 h 481070"/>
                <a:gd name="connsiteX2" fmla="*/ 2252949 w 2607325"/>
                <a:gd name="connsiteY2" fmla="*/ 75282 h 481070"/>
                <a:gd name="connsiteX3" fmla="*/ 2473286 w 2607325"/>
                <a:gd name="connsiteY3" fmla="*/ 20198 h 481070"/>
                <a:gd name="connsiteX0" fmla="*/ 381918 w 2818482"/>
                <a:gd name="connsiteY0" fmla="*/ 60503 h 518911"/>
                <a:gd name="connsiteX1" fmla="*/ 29378 w 2818482"/>
                <a:gd name="connsiteY1" fmla="*/ 75282 h 518911"/>
                <a:gd name="connsiteX2" fmla="*/ 558188 w 2818482"/>
                <a:gd name="connsiteY2" fmla="*/ 512194 h 518911"/>
                <a:gd name="connsiteX3" fmla="*/ 2464106 w 2818482"/>
                <a:gd name="connsiteY3" fmla="*/ 115587 h 518911"/>
                <a:gd name="connsiteX4" fmla="*/ 2684443 w 2818482"/>
                <a:gd name="connsiteY4" fmla="*/ 60503 h 518911"/>
                <a:gd name="connsiteX0" fmla="*/ 125766 w 2562330"/>
                <a:gd name="connsiteY0" fmla="*/ 20198 h 488414"/>
                <a:gd name="connsiteX1" fmla="*/ 395736 w 2562330"/>
                <a:gd name="connsiteY1" fmla="*/ 174434 h 488414"/>
                <a:gd name="connsiteX2" fmla="*/ 302036 w 2562330"/>
                <a:gd name="connsiteY2" fmla="*/ 471889 h 488414"/>
                <a:gd name="connsiteX3" fmla="*/ 2207954 w 2562330"/>
                <a:gd name="connsiteY3" fmla="*/ 75282 h 488414"/>
                <a:gd name="connsiteX4" fmla="*/ 2428291 w 2562330"/>
                <a:gd name="connsiteY4" fmla="*/ 20198 h 488414"/>
                <a:gd name="connsiteX0" fmla="*/ 0 w 2369274"/>
                <a:gd name="connsiteY0" fmla="*/ 62545 h 784845"/>
                <a:gd name="connsiteX1" fmla="*/ 269970 w 2369274"/>
                <a:gd name="connsiteY1" fmla="*/ 216781 h 784845"/>
                <a:gd name="connsiteX2" fmla="*/ 580011 w 2369274"/>
                <a:gd name="connsiteY2" fmla="*/ 768320 h 784845"/>
                <a:gd name="connsiteX3" fmla="*/ 2082188 w 2369274"/>
                <a:gd name="connsiteY3" fmla="*/ 117629 h 784845"/>
                <a:gd name="connsiteX4" fmla="*/ 2302525 w 2369274"/>
                <a:gd name="connsiteY4" fmla="*/ 62545 h 784845"/>
                <a:gd name="connsiteX0" fmla="*/ 0 w 2369274"/>
                <a:gd name="connsiteY0" fmla="*/ 62545 h 784845"/>
                <a:gd name="connsiteX1" fmla="*/ 269970 w 2369274"/>
                <a:gd name="connsiteY1" fmla="*/ 216781 h 784845"/>
                <a:gd name="connsiteX2" fmla="*/ 580011 w 2369274"/>
                <a:gd name="connsiteY2" fmla="*/ 768320 h 784845"/>
                <a:gd name="connsiteX3" fmla="*/ 2082188 w 2369274"/>
                <a:gd name="connsiteY3" fmla="*/ 117629 h 784845"/>
                <a:gd name="connsiteX4" fmla="*/ 2302525 w 2369274"/>
                <a:gd name="connsiteY4" fmla="*/ 62545 h 784845"/>
                <a:gd name="connsiteX0" fmla="*/ 0 w 2369274"/>
                <a:gd name="connsiteY0" fmla="*/ 62545 h 784218"/>
                <a:gd name="connsiteX1" fmla="*/ 269970 w 2369274"/>
                <a:gd name="connsiteY1" fmla="*/ 213019 h 784218"/>
                <a:gd name="connsiteX2" fmla="*/ 580011 w 2369274"/>
                <a:gd name="connsiteY2" fmla="*/ 768320 h 784218"/>
                <a:gd name="connsiteX3" fmla="*/ 2082188 w 2369274"/>
                <a:gd name="connsiteY3" fmla="*/ 117629 h 784218"/>
                <a:gd name="connsiteX4" fmla="*/ 2302525 w 2369274"/>
                <a:gd name="connsiteY4" fmla="*/ 62545 h 78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9274" h="784218">
                  <a:moveTo>
                    <a:pt x="0" y="62545"/>
                  </a:moveTo>
                  <a:cubicBezTo>
                    <a:pt x="1836" y="64381"/>
                    <a:pt x="173302" y="95390"/>
                    <a:pt x="269970" y="213019"/>
                  </a:cubicBezTo>
                  <a:cubicBezTo>
                    <a:pt x="366638" y="330648"/>
                    <a:pt x="277975" y="784218"/>
                    <a:pt x="580011" y="768320"/>
                  </a:cubicBezTo>
                  <a:cubicBezTo>
                    <a:pt x="882047" y="752422"/>
                    <a:pt x="1795102" y="235258"/>
                    <a:pt x="2082188" y="117629"/>
                  </a:cubicBezTo>
                  <a:cubicBezTo>
                    <a:pt x="2369274" y="0"/>
                    <a:pt x="2258458" y="71726"/>
                    <a:pt x="2302525" y="62545"/>
                  </a:cubicBezTo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70920" y="1200365"/>
            <a:ext cx="2588379" cy="1194604"/>
            <a:chOff x="305571" y="1139403"/>
            <a:chExt cx="2922371" cy="1333960"/>
          </a:xfrm>
        </p:grpSpPr>
        <p:grpSp>
          <p:nvGrpSpPr>
            <p:cNvPr id="32" name="Group 31"/>
            <p:cNvGrpSpPr/>
            <p:nvPr/>
          </p:nvGrpSpPr>
          <p:grpSpPr>
            <a:xfrm>
              <a:off x="978656" y="1751729"/>
              <a:ext cx="2249286" cy="721634"/>
              <a:chOff x="978656" y="1751729"/>
              <a:chExt cx="2249286" cy="721634"/>
            </a:xfrm>
          </p:grpSpPr>
          <p:sp>
            <p:nvSpPr>
              <p:cNvPr id="17" name="Rounded Rectangle 16"/>
              <p:cNvSpPr/>
              <p:nvPr/>
            </p:nvSpPr>
            <p:spPr bwMode="auto">
              <a:xfrm>
                <a:off x="1079648" y="2073253"/>
                <a:ext cx="2126256" cy="91440"/>
              </a:xfrm>
              <a:prstGeom prst="roundRect">
                <a:avLst/>
              </a:prstGeom>
              <a:solidFill>
                <a:srgbClr val="FF0000">
                  <a:alpha val="48000"/>
                </a:srgb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 bwMode="auto">
              <a:xfrm>
                <a:off x="1559355" y="1975592"/>
                <a:ext cx="1139771" cy="101127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1" name="Rounded Rectangle 20"/>
              <p:cNvSpPr/>
              <p:nvPr/>
            </p:nvSpPr>
            <p:spPr bwMode="auto">
              <a:xfrm>
                <a:off x="978656" y="1876151"/>
                <a:ext cx="2249286" cy="102107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1849965" y="2073253"/>
                <a:ext cx="47641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>
                    <a:solidFill>
                      <a:srgbClr val="FF0000"/>
                    </a:solidFill>
                  </a:rPr>
                  <a:t>p+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849965" y="1751729"/>
                <a:ext cx="4138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Al</a:t>
                </a:r>
                <a:endParaRPr lang="en-US" sz="2000" dirty="0"/>
              </a:p>
            </p:txBody>
          </p:sp>
        </p:grpSp>
        <p:sp>
          <p:nvSpPr>
            <p:cNvPr id="34" name="Freeform 33"/>
            <p:cNvSpPr/>
            <p:nvPr/>
          </p:nvSpPr>
          <p:spPr bwMode="auto">
            <a:xfrm rot="10800000">
              <a:off x="305571" y="1139403"/>
              <a:ext cx="1892770" cy="731520"/>
            </a:xfrm>
            <a:custGeom>
              <a:avLst/>
              <a:gdLst>
                <a:gd name="connsiteX0" fmla="*/ 170761 w 2607325"/>
                <a:gd name="connsiteY0" fmla="*/ 20198 h 481070"/>
                <a:gd name="connsiteX1" fmla="*/ 347031 w 2607325"/>
                <a:gd name="connsiteY1" fmla="*/ 471889 h 481070"/>
                <a:gd name="connsiteX2" fmla="*/ 2252949 w 2607325"/>
                <a:gd name="connsiteY2" fmla="*/ 75282 h 481070"/>
                <a:gd name="connsiteX3" fmla="*/ 2473286 w 2607325"/>
                <a:gd name="connsiteY3" fmla="*/ 20198 h 481070"/>
                <a:gd name="connsiteX0" fmla="*/ 381918 w 2818482"/>
                <a:gd name="connsiteY0" fmla="*/ 60503 h 518911"/>
                <a:gd name="connsiteX1" fmla="*/ 29378 w 2818482"/>
                <a:gd name="connsiteY1" fmla="*/ 75282 h 518911"/>
                <a:gd name="connsiteX2" fmla="*/ 558188 w 2818482"/>
                <a:gd name="connsiteY2" fmla="*/ 512194 h 518911"/>
                <a:gd name="connsiteX3" fmla="*/ 2464106 w 2818482"/>
                <a:gd name="connsiteY3" fmla="*/ 115587 h 518911"/>
                <a:gd name="connsiteX4" fmla="*/ 2684443 w 2818482"/>
                <a:gd name="connsiteY4" fmla="*/ 60503 h 518911"/>
                <a:gd name="connsiteX0" fmla="*/ 125766 w 2562330"/>
                <a:gd name="connsiteY0" fmla="*/ 20198 h 488414"/>
                <a:gd name="connsiteX1" fmla="*/ 395736 w 2562330"/>
                <a:gd name="connsiteY1" fmla="*/ 174434 h 488414"/>
                <a:gd name="connsiteX2" fmla="*/ 302036 w 2562330"/>
                <a:gd name="connsiteY2" fmla="*/ 471889 h 488414"/>
                <a:gd name="connsiteX3" fmla="*/ 2207954 w 2562330"/>
                <a:gd name="connsiteY3" fmla="*/ 75282 h 488414"/>
                <a:gd name="connsiteX4" fmla="*/ 2428291 w 2562330"/>
                <a:gd name="connsiteY4" fmla="*/ 20198 h 488414"/>
                <a:gd name="connsiteX0" fmla="*/ 0 w 2369274"/>
                <a:gd name="connsiteY0" fmla="*/ 62545 h 784845"/>
                <a:gd name="connsiteX1" fmla="*/ 269970 w 2369274"/>
                <a:gd name="connsiteY1" fmla="*/ 216781 h 784845"/>
                <a:gd name="connsiteX2" fmla="*/ 580011 w 2369274"/>
                <a:gd name="connsiteY2" fmla="*/ 768320 h 784845"/>
                <a:gd name="connsiteX3" fmla="*/ 2082188 w 2369274"/>
                <a:gd name="connsiteY3" fmla="*/ 117629 h 784845"/>
                <a:gd name="connsiteX4" fmla="*/ 2302525 w 2369274"/>
                <a:gd name="connsiteY4" fmla="*/ 62545 h 784845"/>
                <a:gd name="connsiteX0" fmla="*/ 0 w 2369274"/>
                <a:gd name="connsiteY0" fmla="*/ 62545 h 784845"/>
                <a:gd name="connsiteX1" fmla="*/ 269970 w 2369274"/>
                <a:gd name="connsiteY1" fmla="*/ 216781 h 784845"/>
                <a:gd name="connsiteX2" fmla="*/ 580011 w 2369274"/>
                <a:gd name="connsiteY2" fmla="*/ 768320 h 784845"/>
                <a:gd name="connsiteX3" fmla="*/ 2082188 w 2369274"/>
                <a:gd name="connsiteY3" fmla="*/ 117629 h 784845"/>
                <a:gd name="connsiteX4" fmla="*/ 2302525 w 2369274"/>
                <a:gd name="connsiteY4" fmla="*/ 62545 h 784845"/>
                <a:gd name="connsiteX0" fmla="*/ 0 w 2369274"/>
                <a:gd name="connsiteY0" fmla="*/ 62545 h 784218"/>
                <a:gd name="connsiteX1" fmla="*/ 269970 w 2369274"/>
                <a:gd name="connsiteY1" fmla="*/ 213019 h 784218"/>
                <a:gd name="connsiteX2" fmla="*/ 580011 w 2369274"/>
                <a:gd name="connsiteY2" fmla="*/ 768320 h 784218"/>
                <a:gd name="connsiteX3" fmla="*/ 2082188 w 2369274"/>
                <a:gd name="connsiteY3" fmla="*/ 117629 h 784218"/>
                <a:gd name="connsiteX4" fmla="*/ 2302525 w 2369274"/>
                <a:gd name="connsiteY4" fmla="*/ 62545 h 78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9274" h="784218">
                  <a:moveTo>
                    <a:pt x="0" y="62545"/>
                  </a:moveTo>
                  <a:cubicBezTo>
                    <a:pt x="1836" y="64381"/>
                    <a:pt x="173302" y="95390"/>
                    <a:pt x="269970" y="213019"/>
                  </a:cubicBezTo>
                  <a:cubicBezTo>
                    <a:pt x="366638" y="330648"/>
                    <a:pt x="277975" y="784218"/>
                    <a:pt x="580011" y="768320"/>
                  </a:cubicBezTo>
                  <a:cubicBezTo>
                    <a:pt x="882047" y="752422"/>
                    <a:pt x="1795102" y="235258"/>
                    <a:pt x="2082188" y="117629"/>
                  </a:cubicBezTo>
                  <a:cubicBezTo>
                    <a:pt x="2369274" y="0"/>
                    <a:pt x="2258458" y="71726"/>
                    <a:pt x="2302525" y="62545"/>
                  </a:cubicBezTo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4482709" y="5341848"/>
            <a:ext cx="348364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 pitchFamily="34" charset="0"/>
              <a:buChar char="•"/>
            </a:pPr>
            <a:r>
              <a:rPr lang="en-US" sz="1800" dirty="0" smtClean="0"/>
              <a:t>Simplified backside processing </a:t>
            </a:r>
          </a:p>
          <a:p>
            <a:pPr algn="l">
              <a:buFont typeface="Arial" pitchFamily="34" charset="0"/>
              <a:buChar char="•"/>
            </a:pPr>
            <a:r>
              <a:rPr lang="en-US" sz="1800" dirty="0" smtClean="0"/>
              <a:t>No wire-bonds on thin Si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side biasing </a:t>
            </a:r>
            <a:endParaRPr lang="en-US" dirty="0"/>
          </a:p>
        </p:txBody>
      </p:sp>
      <p:pic>
        <p:nvPicPr>
          <p:cNvPr id="7" name="Content Placeholder 6" descr="PXD6_Diodes_P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934" r="11541"/>
          <a:stretch>
            <a:fillRect/>
          </a:stretch>
        </p:blipFill>
        <p:spPr>
          <a:xfrm>
            <a:off x="4649118" y="1769040"/>
            <a:ext cx="4263528" cy="395935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6th International Workshop on DEPFET Detectors and Applications (February 7-9, 2011, Bonn, Germany)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4911-54B5-48D8-BFD8-E6F850500ECE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8" name="Picture 7" descr="PXD6_Diodes_PTvsBackSide.jpg"/>
          <p:cNvPicPr>
            <a:picLocks noChangeAspect="1"/>
          </p:cNvPicPr>
          <p:nvPr/>
        </p:nvPicPr>
        <p:blipFill>
          <a:blip r:embed="rId3" cstate="print"/>
          <a:srcRect l="5746" r="11732"/>
          <a:stretch>
            <a:fillRect/>
          </a:stretch>
        </p:blipFill>
        <p:spPr>
          <a:xfrm>
            <a:off x="385763" y="1758238"/>
            <a:ext cx="4263355" cy="39593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Breakdowns of dielectrics 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522288" y="1493838"/>
          <a:ext cx="7696295" cy="1508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/>
                <a:gridCol w="1897016"/>
                <a:gridCol w="2115239"/>
                <a:gridCol w="203812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Wafer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Poly1 – Poly2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Al 1- Al2 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solidFill>
                            <a:schemeClr val="tx1"/>
                          </a:solidFill>
                        </a:rPr>
                        <a:t>P2</a:t>
                      </a:r>
                      <a:r>
                        <a:rPr lang="en-US" sz="2000" baseline="0" dirty="0" smtClean="0">
                          <a:solidFill>
                            <a:schemeClr val="tx1"/>
                          </a:solidFill>
                        </a:rPr>
                        <a:t> – Al1 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L1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-25V         +35V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-150V         &gt;200V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-20V         +120V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W02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-30V         +40V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-125V         +135V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-25V         +130V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W21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-25V         +35V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-150V         +125V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-25V         +50V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6th International Workshop on DEPFET Detectors and Applications (February 7-9, 2011, Bonn, Germany)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4911-54B5-48D8-BFD8-E6F850500ECE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54953" y="3975164"/>
            <a:ext cx="5740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ym typeface="Wingdings" pitchFamily="2" charset="2"/>
              </a:rPr>
              <a:t>     </a:t>
            </a:r>
            <a:r>
              <a:rPr lang="en-US" sz="1800" dirty="0" smtClean="0"/>
              <a:t>Safe operation within the nominal voltage ranges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Transistors </a:t>
            </a:r>
            <a:endParaRPr lang="en-US" dirty="0"/>
          </a:p>
        </p:txBody>
      </p:sp>
      <p:pic>
        <p:nvPicPr>
          <p:cNvPr id="7" name="Content Placeholder 6" descr="PXD6_W11_ThinOX_big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65676" y="2941701"/>
            <a:ext cx="4878324" cy="3735324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6th International Workshop on DEPFET Detectors and Applications (February 7-9, 2011, Bonn, Germany)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4911-54B5-48D8-BFD8-E6F850500ECE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8" name="Picture 7" descr="PXD6_W11_ThickOX_big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763" y="666310"/>
            <a:ext cx="4878324" cy="37353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91419" y="4684889"/>
            <a:ext cx="23998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DEPFET like transistors  nicely match the threshold voltage around 0V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945698" y="1366439"/>
            <a:ext cx="23503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High homogeneity  over</a:t>
            </a:r>
            <a:br>
              <a:rPr lang="en-US" sz="1600" dirty="0" smtClean="0"/>
            </a:br>
            <a:r>
              <a:rPr lang="en-US" sz="1600" dirty="0" smtClean="0"/>
              <a:t> the wafer surface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Transistors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6th International Workshop on DEPFET Detectors and Applications (February 7-9, 2011, Bonn, Germany)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4911-54B5-48D8-BFD8-E6F850500ECE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0" name="Content Placeholder 9" descr="PXD6_W11_ThickOXvsThinOX_big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7282" y="1005347"/>
            <a:ext cx="7127913" cy="545783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Transistors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6th International Workshop on DEPFET Detectors and Applications (February 7-9, 2011, Bonn, Germany)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4911-54B5-48D8-BFD8-E6F850500EC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Content Placeholder 7" descr="PXD6_L1_TransistorsWINP_Wafermap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3365" y="942993"/>
            <a:ext cx="7381661" cy="5650563"/>
          </a:xfrm>
        </p:spPr>
      </p:pic>
      <p:sp>
        <p:nvSpPr>
          <p:cNvPr id="7" name="TextBox 6"/>
          <p:cNvSpPr txBox="1"/>
          <p:nvPr/>
        </p:nvSpPr>
        <p:spPr>
          <a:xfrm>
            <a:off x="2896896" y="6004540"/>
            <a:ext cx="1199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Flat position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Transistors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6th International Workshop on DEPFET Detectors and Applications (February 7-9, 2011, Bonn, Germany)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4911-54B5-48D8-BFD8-E6F850500ECE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8" name="Content Placeholder 7" descr="DJelenadatatest10.xl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0848" y="970441"/>
            <a:ext cx="7203159" cy="552219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Transistors – Internal gate potential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6th International Workshop on DEPFET Detectors and Applications (February 7-9, 2011, Bonn, Germany)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4911-54B5-48D8-BFD8-E6F850500ECE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8" name="Content Placeholder 7" descr="PXD6_W11_Internal GatePOtential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3849" y="1119264"/>
            <a:ext cx="6811345" cy="521543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6th International Workshop on DEPFET Detectors and Applications (February 7-9, 2011, Bonn, Germany)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3BF5AE-B8ED-476C-9565-935095615877}" type="slidenum">
              <a:rPr lang="en-US"/>
              <a:pPr/>
              <a:t>19</a:t>
            </a:fld>
            <a:endParaRPr lang="en-US"/>
          </a:p>
        </p:txBody>
      </p:sp>
      <p:sp>
        <p:nvSpPr>
          <p:cNvPr id="1650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Testing plans</a:t>
            </a:r>
          </a:p>
        </p:txBody>
      </p:sp>
      <p:sp>
        <p:nvSpPr>
          <p:cNvPr id="1650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5763" y="980388"/>
            <a:ext cx="8229600" cy="452596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Static measurements  - Wafer level measurements</a:t>
            </a:r>
            <a:r>
              <a:rPr lang="en-US" dirty="0"/>
              <a:t>:</a:t>
            </a:r>
          </a:p>
          <a:p>
            <a:pPr lvl="1">
              <a:buFontTx/>
              <a:buChar char="o"/>
            </a:pPr>
            <a:r>
              <a:rPr lang="en-US" dirty="0">
                <a:solidFill>
                  <a:srgbClr val="008080"/>
                </a:solidFill>
              </a:rPr>
              <a:t>Special test </a:t>
            </a:r>
            <a:r>
              <a:rPr lang="en-US" dirty="0" smtClean="0">
                <a:solidFill>
                  <a:srgbClr val="008080"/>
                </a:solidFill>
              </a:rPr>
              <a:t>devices – qualification of the production quality </a:t>
            </a:r>
            <a:endParaRPr lang="en-US" dirty="0">
              <a:solidFill>
                <a:srgbClr val="008080"/>
              </a:solidFill>
            </a:endParaRPr>
          </a:p>
          <a:p>
            <a:pPr lvl="2">
              <a:buFontTx/>
              <a:buChar char="o"/>
            </a:pPr>
            <a:r>
              <a:rPr lang="en-US" dirty="0"/>
              <a:t>Leakage currents </a:t>
            </a:r>
          </a:p>
          <a:p>
            <a:pPr lvl="2">
              <a:buFontTx/>
              <a:buChar char="o"/>
            </a:pPr>
            <a:r>
              <a:rPr lang="en-US" dirty="0">
                <a:solidFill>
                  <a:srgbClr val="00B050"/>
                </a:solidFill>
              </a:rPr>
              <a:t>Depletion voltage</a:t>
            </a:r>
          </a:p>
          <a:p>
            <a:pPr lvl="2">
              <a:buFontTx/>
              <a:buChar char="o"/>
            </a:pPr>
            <a:r>
              <a:rPr lang="en-US" dirty="0">
                <a:solidFill>
                  <a:srgbClr val="00B050"/>
                </a:solidFill>
              </a:rPr>
              <a:t>Threshold voltage of DEPFET</a:t>
            </a:r>
          </a:p>
          <a:p>
            <a:pPr lvl="2">
              <a:buFontTx/>
              <a:buChar char="o"/>
            </a:pPr>
            <a:r>
              <a:rPr lang="en-US" dirty="0">
                <a:solidFill>
                  <a:srgbClr val="00B050"/>
                </a:solidFill>
              </a:rPr>
              <a:t>Threshold voltage of Clear</a:t>
            </a:r>
          </a:p>
          <a:p>
            <a:pPr lvl="2">
              <a:buFontTx/>
              <a:buChar char="o"/>
            </a:pPr>
            <a:r>
              <a:rPr lang="en-US" dirty="0">
                <a:solidFill>
                  <a:srgbClr val="00B050"/>
                </a:solidFill>
              </a:rPr>
              <a:t>Break down voltages of oxides : </a:t>
            </a:r>
            <a:r>
              <a:rPr lang="en-US" dirty="0" smtClean="0">
                <a:solidFill>
                  <a:srgbClr val="00B050"/>
                </a:solidFill>
              </a:rPr>
              <a:t>Poly1 - Poly2  &amp;   Al1 - Al2  &amp;  Poly2 – Al2 </a:t>
            </a:r>
            <a:endParaRPr lang="en-US" dirty="0">
              <a:solidFill>
                <a:srgbClr val="00B050"/>
              </a:solidFill>
            </a:endParaRPr>
          </a:p>
          <a:p>
            <a:pPr lvl="2">
              <a:buFontTx/>
              <a:buChar char="o"/>
            </a:pPr>
            <a:r>
              <a:rPr lang="en-US" dirty="0">
                <a:solidFill>
                  <a:srgbClr val="00B050"/>
                </a:solidFill>
              </a:rPr>
              <a:t>Contact resistance </a:t>
            </a:r>
          </a:p>
          <a:p>
            <a:pPr lvl="2">
              <a:buFontTx/>
              <a:buChar char="o"/>
            </a:pPr>
            <a:r>
              <a:rPr lang="en-US" dirty="0">
                <a:solidFill>
                  <a:srgbClr val="00B050"/>
                </a:solidFill>
              </a:rPr>
              <a:t>Sheet </a:t>
            </a:r>
            <a:r>
              <a:rPr lang="en-US" dirty="0" smtClean="0">
                <a:solidFill>
                  <a:srgbClr val="00B050"/>
                </a:solidFill>
              </a:rPr>
              <a:t>resistance</a:t>
            </a:r>
          </a:p>
          <a:p>
            <a:pPr lvl="2">
              <a:buFontTx/>
              <a:buChar char="o"/>
            </a:pPr>
            <a:r>
              <a:rPr lang="en-US" dirty="0" smtClean="0">
                <a:solidFill>
                  <a:srgbClr val="00B050"/>
                </a:solidFill>
              </a:rPr>
              <a:t>CV on Caps</a:t>
            </a:r>
          </a:p>
          <a:p>
            <a:pPr lvl="2">
              <a:buFontTx/>
              <a:buChar char="o"/>
            </a:pPr>
            <a:r>
              <a:rPr lang="en-US" dirty="0" smtClean="0">
                <a:solidFill>
                  <a:srgbClr val="00B050"/>
                </a:solidFill>
              </a:rPr>
              <a:t>Bulk to Bulk  contact </a:t>
            </a:r>
            <a:endParaRPr lang="en-US" dirty="0">
              <a:solidFill>
                <a:srgbClr val="00B050"/>
              </a:solidFill>
            </a:endParaRPr>
          </a:p>
          <a:p>
            <a:pPr lvl="1">
              <a:buFontTx/>
              <a:buChar char="o"/>
            </a:pPr>
            <a:r>
              <a:rPr lang="en-US" dirty="0">
                <a:solidFill>
                  <a:srgbClr val="008080"/>
                </a:solidFill>
              </a:rPr>
              <a:t>Matrices </a:t>
            </a:r>
            <a:r>
              <a:rPr lang="en-US" dirty="0" smtClean="0">
                <a:solidFill>
                  <a:srgbClr val="008080"/>
                </a:solidFill>
              </a:rPr>
              <a:t>pretesting – selection of matrices for further testing</a:t>
            </a:r>
            <a:endParaRPr lang="en-US" dirty="0">
              <a:solidFill>
                <a:srgbClr val="008080"/>
              </a:solidFill>
            </a:endParaRPr>
          </a:p>
          <a:p>
            <a:pPr lvl="2">
              <a:buFontTx/>
              <a:buChar char="o"/>
            </a:pPr>
            <a:r>
              <a:rPr lang="en-US" dirty="0">
                <a:solidFill>
                  <a:srgbClr val="00B050"/>
                </a:solidFill>
              </a:rPr>
              <a:t>Leakage current of the back diode</a:t>
            </a:r>
          </a:p>
          <a:p>
            <a:pPr lvl="2">
              <a:buFontTx/>
              <a:buChar char="o"/>
            </a:pPr>
            <a:r>
              <a:rPr lang="en-US" dirty="0">
                <a:solidFill>
                  <a:srgbClr val="00B050"/>
                </a:solidFill>
              </a:rPr>
              <a:t>Clear vs. Source </a:t>
            </a:r>
          </a:p>
          <a:p>
            <a:pPr lvl="2">
              <a:buFontTx/>
              <a:buChar char="o"/>
            </a:pPr>
            <a:r>
              <a:rPr lang="en-US" dirty="0">
                <a:solidFill>
                  <a:srgbClr val="00B050"/>
                </a:solidFill>
              </a:rPr>
              <a:t>Gate vs. Source</a:t>
            </a:r>
          </a:p>
          <a:p>
            <a:pPr lvl="2">
              <a:buFontTx/>
              <a:buChar char="o"/>
            </a:pPr>
            <a:r>
              <a:rPr lang="en-US" dirty="0">
                <a:solidFill>
                  <a:srgbClr val="00B050"/>
                </a:solidFill>
              </a:rPr>
              <a:t>Clear Gate vs. Gate</a:t>
            </a:r>
          </a:p>
          <a:p>
            <a:pPr lvl="2">
              <a:buFontTx/>
              <a:buChar char="o"/>
            </a:pPr>
            <a:r>
              <a:rPr lang="en-US" dirty="0"/>
              <a:t>Some representative sample of IV curves  </a:t>
            </a:r>
            <a:endParaRPr lang="en-US" dirty="0" smtClean="0"/>
          </a:p>
          <a:p>
            <a:pPr lvl="2">
              <a:buFontTx/>
              <a:buChar char="o"/>
            </a:pPr>
            <a:endParaRPr lang="en-US" dirty="0" smtClean="0"/>
          </a:p>
          <a:p>
            <a:pPr lvl="2">
              <a:buFontTx/>
              <a:buChar char="o"/>
            </a:pPr>
            <a:endParaRPr lang="en-US" dirty="0" smtClean="0"/>
          </a:p>
          <a:p>
            <a:pPr lvl="2">
              <a:buFontTx/>
              <a:buChar char="o"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506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6506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650691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650691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50691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69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50691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EP-Fotos 0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846644" y="3746021"/>
            <a:ext cx="4297356" cy="2864904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6th International Workshop on DEPFET Detectors and Applications (February 7-9, 2011, Bonn, Germany)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4911-54B5-48D8-BFD8-E6F850500ECE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8" name="Picture 7" descr="EP-Fotos 098.jpg"/>
          <p:cNvPicPr>
            <a:picLocks noChangeAspect="1"/>
          </p:cNvPicPr>
          <p:nvPr/>
        </p:nvPicPr>
        <p:blipFill>
          <a:blip r:embed="rId3" cstate="print"/>
          <a:srcRect l="19592"/>
          <a:stretch>
            <a:fillRect/>
          </a:stretch>
        </p:blipFill>
        <p:spPr>
          <a:xfrm>
            <a:off x="192530" y="188913"/>
            <a:ext cx="4654114" cy="38587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76276" y="1333041"/>
            <a:ext cx="357561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Measurements on the  first wafers with full  </a:t>
            </a:r>
            <a:br>
              <a:rPr lang="en-US" sz="1800" dirty="0" smtClean="0"/>
            </a:br>
            <a:r>
              <a:rPr lang="en-US" sz="1800" dirty="0" smtClean="0"/>
              <a:t>DEPFET + THINNING </a:t>
            </a:r>
          </a:p>
          <a:p>
            <a:r>
              <a:rPr lang="en-US" sz="1800" dirty="0" smtClean="0"/>
              <a:t>technology !!!!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-1" y="-1"/>
            <a:ext cx="9144001" cy="6949440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PXD6-front 00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0745" r="10259"/>
          <a:stretch>
            <a:fillRect/>
          </a:stretch>
        </p:blipFill>
        <p:spPr>
          <a:xfrm rot="1265705">
            <a:off x="4643963" y="-57650"/>
            <a:ext cx="4711119" cy="3975816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4911-54B5-48D8-BFD8-E6F850500ECE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8" name="Picture 7" descr="EP-Fotos 065.jpg"/>
          <p:cNvPicPr>
            <a:picLocks noChangeAspect="1"/>
          </p:cNvPicPr>
          <p:nvPr/>
        </p:nvPicPr>
        <p:blipFill>
          <a:blip r:embed="rId3" cstate="print"/>
          <a:srcRect l="11837" r="7307"/>
          <a:stretch>
            <a:fillRect/>
          </a:stretch>
        </p:blipFill>
        <p:spPr>
          <a:xfrm rot="20122776">
            <a:off x="-128285" y="93599"/>
            <a:ext cx="4685186" cy="3862994"/>
          </a:xfrm>
          <a:prstGeom prst="rect">
            <a:avLst/>
          </a:prstGeom>
        </p:spPr>
      </p:pic>
      <p:pic>
        <p:nvPicPr>
          <p:cNvPr id="9" name="Picture 8" descr="EP-Fotos 0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48178" y="3564075"/>
            <a:ext cx="4933245" cy="3288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PXD6  Batch 1 wafers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lvl="1" indent="-285750">
              <a:buFont typeface="Arial" pitchFamily="34" charset="0"/>
              <a:buChar char="•"/>
            </a:pPr>
            <a:r>
              <a:rPr lang="en-US" sz="1800" dirty="0" smtClean="0"/>
              <a:t>L1   - lithography dummy but has some of the implantations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S1, W02 – hot wafers with ZMI=600nm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W21 – hot wafer with ZMI=1000nm and Plasma etching of </a:t>
            </a:r>
            <a:r>
              <a:rPr lang="en-US" dirty="0" err="1" smtClean="0"/>
              <a:t>Polysilicon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W11 – Reference wafer (not SOI material) </a:t>
            </a:r>
          </a:p>
          <a:p>
            <a:endParaRPr lang="en-US" dirty="0" smtClean="0"/>
          </a:p>
          <a:p>
            <a:pPr lvl="1"/>
            <a:r>
              <a:rPr lang="en-US" dirty="0" smtClean="0"/>
              <a:t>Some parts of the wafer have 100nm thinner Oxide  then the rest of the wafer 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6th International Workshop on DEPFET Detectors and Applications (February 7-9, 2011, Bonn, Germany)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4911-54B5-48D8-BFD8-E6F850500ECE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 microphotographs</a:t>
            </a:r>
            <a:endParaRPr lang="en-US" dirty="0"/>
          </a:p>
        </p:txBody>
      </p:sp>
      <p:pic>
        <p:nvPicPr>
          <p:cNvPr id="7" name="Content Placeholder 6" descr="SmallMAtrixIR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99164" y="2022654"/>
            <a:ext cx="2417595" cy="4525962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6th International Workshop on DEPFET Detectors and Applications (February 7-9, 2011, Bonn, Germany)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4911-54B5-48D8-BFD8-E6F850500ECE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9" name="Straight Arrow Connector 8"/>
          <p:cNvCxnSpPr/>
          <p:nvPr/>
        </p:nvCxnSpPr>
        <p:spPr bwMode="auto">
          <a:xfrm rot="10800000" flipV="1">
            <a:off x="5376231" y="2875402"/>
            <a:ext cx="1549496" cy="616944"/>
          </a:xfrm>
          <a:prstGeom prst="straightConnector1">
            <a:avLst/>
          </a:prstGeom>
          <a:solidFill>
            <a:schemeClr val="bg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10800000" flipV="1">
            <a:off x="5543915" y="4131323"/>
            <a:ext cx="1381813" cy="451691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Straight Arrow Connector 12"/>
          <p:cNvCxnSpPr/>
          <p:nvPr/>
        </p:nvCxnSpPr>
        <p:spPr bwMode="auto">
          <a:xfrm rot="10800000" flipV="1">
            <a:off x="4649118" y="1689253"/>
            <a:ext cx="1964806" cy="470051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2588964" y="3492346"/>
            <a:ext cx="1178805" cy="484743"/>
          </a:xfrm>
          <a:prstGeom prst="straightConnector1">
            <a:avLst/>
          </a:prstGeom>
          <a:solidFill>
            <a:schemeClr val="bg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5695275" y="1104480"/>
            <a:ext cx="29803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 lines on n-side  through </a:t>
            </a:r>
            <a:br>
              <a:rPr lang="en-US" sz="1600" dirty="0" smtClean="0"/>
            </a:br>
            <a:r>
              <a:rPr lang="en-US" sz="1600" dirty="0" smtClean="0"/>
              <a:t>the thick handle and top wafer 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01728" y="926109"/>
            <a:ext cx="1936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Small matrices 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6949183" y="2638098"/>
            <a:ext cx="17443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 lines on p-side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613922" y="3838936"/>
            <a:ext cx="26132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 lines on n-side  through </a:t>
            </a:r>
            <a:br>
              <a:rPr lang="en-US" sz="1600" dirty="0" smtClean="0"/>
            </a:br>
            <a:r>
              <a:rPr lang="en-US" sz="1600" dirty="0" smtClean="0"/>
              <a:t>the thin top wafer 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625355" y="2875401"/>
            <a:ext cx="21098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Edge of the opening </a:t>
            </a:r>
            <a:br>
              <a:rPr lang="en-US" sz="1600" dirty="0" smtClean="0"/>
            </a:br>
            <a:r>
              <a:rPr lang="en-US" sz="1600" dirty="0" smtClean="0"/>
              <a:t>window on the p-side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 microphotographs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6th International Workshop on DEPFET Detectors and Applications (February 7-9, 2011, Bonn, Germany)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4911-54B5-48D8-BFD8-E6F850500ECE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58020" y="926109"/>
            <a:ext cx="16241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Half ladders </a:t>
            </a:r>
            <a:endParaRPr lang="en-US" sz="2000" dirty="0"/>
          </a:p>
        </p:txBody>
      </p:sp>
      <p:pic>
        <p:nvPicPr>
          <p:cNvPr id="22" name="Content Placeholder 21" descr="big matrix _lower.t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34233"/>
          <a:stretch>
            <a:fillRect/>
          </a:stretch>
        </p:blipFill>
        <p:spPr>
          <a:xfrm>
            <a:off x="5583209" y="992415"/>
            <a:ext cx="2471846" cy="5393120"/>
          </a:xfrm>
        </p:spPr>
      </p:pic>
      <p:pic>
        <p:nvPicPr>
          <p:cNvPr id="23" name="Picture 22" descr="big matrix _upper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82710" y="992415"/>
            <a:ext cx="2471846" cy="53931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6th International Workshop on DEPFET Detectors and Applications (February 7-9, 2011, Bonn, Germany)</a:t>
            </a:r>
            <a:endParaRPr lang="de-DE"/>
          </a:p>
        </p:txBody>
      </p:sp>
      <p:sp>
        <p:nvSpPr>
          <p:cNvPr id="5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5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89FC68-8B29-4E67-948E-633AD001209D}" type="slidenum">
              <a:rPr lang="en-US"/>
              <a:pPr/>
              <a:t>6</a:t>
            </a:fld>
            <a:endParaRPr lang="en-US"/>
          </a:p>
        </p:txBody>
      </p:sp>
      <p:sp>
        <p:nvSpPr>
          <p:cNvPr id="1649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PXD6 Batch 1</a:t>
            </a:r>
            <a:endParaRPr lang="en-US" dirty="0"/>
          </a:p>
        </p:txBody>
      </p:sp>
      <p:sp>
        <p:nvSpPr>
          <p:cNvPr id="1649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288925" indent="-288925"/>
            <a:r>
              <a:rPr lang="en-US" dirty="0"/>
              <a:t>8 (6+2) SOI wafers + 2 reference wafers</a:t>
            </a:r>
          </a:p>
          <a:p>
            <a:pPr marL="288925" indent="-288925"/>
            <a:r>
              <a:rPr lang="en-US" dirty="0"/>
              <a:t>	</a:t>
            </a:r>
          </a:p>
          <a:p>
            <a:pPr marL="288925" indent="-288925"/>
            <a:endParaRPr lang="en-US" dirty="0"/>
          </a:p>
          <a:p>
            <a:pPr marL="288925" indent="-288925"/>
            <a:r>
              <a:rPr lang="en-US" dirty="0" smtClean="0"/>
              <a:t>   </a:t>
            </a:r>
            <a:r>
              <a:rPr lang="en-US" dirty="0" smtClean="0">
                <a:solidFill>
                  <a:srgbClr val="008080"/>
                </a:solidFill>
              </a:rPr>
              <a:t>3SOI </a:t>
            </a:r>
            <a:r>
              <a:rPr lang="en-US" dirty="0">
                <a:solidFill>
                  <a:srgbClr val="008080"/>
                </a:solidFill>
              </a:rPr>
              <a:t>+ </a:t>
            </a:r>
            <a:r>
              <a:rPr lang="en-US" dirty="0" smtClean="0">
                <a:solidFill>
                  <a:srgbClr val="008080"/>
                </a:solidFill>
              </a:rPr>
              <a:t>1 </a:t>
            </a:r>
            <a:r>
              <a:rPr lang="en-US" dirty="0">
                <a:solidFill>
                  <a:srgbClr val="008080"/>
                </a:solidFill>
              </a:rPr>
              <a:t>Ref in the first </a:t>
            </a:r>
            <a:r>
              <a:rPr lang="en-US" dirty="0" smtClean="0">
                <a:solidFill>
                  <a:srgbClr val="008080"/>
                </a:solidFill>
              </a:rPr>
              <a:t>iteration</a:t>
            </a:r>
            <a:br>
              <a:rPr lang="en-US" dirty="0" smtClean="0">
                <a:solidFill>
                  <a:srgbClr val="008080"/>
                </a:solidFill>
              </a:rPr>
            </a:br>
            <a:r>
              <a:rPr lang="en-US" dirty="0" smtClean="0">
                <a:solidFill>
                  <a:srgbClr val="008080"/>
                </a:solidFill>
              </a:rPr>
              <a:t>+1 </a:t>
            </a:r>
            <a:r>
              <a:rPr lang="en-US" dirty="0" err="1" smtClean="0">
                <a:solidFill>
                  <a:srgbClr val="008080"/>
                </a:solidFill>
              </a:rPr>
              <a:t>LithoDummy</a:t>
            </a:r>
            <a:endParaRPr lang="en-US" dirty="0">
              <a:solidFill>
                <a:srgbClr val="008080"/>
              </a:solidFill>
            </a:endParaRPr>
          </a:p>
          <a:p>
            <a:pPr marL="288925" indent="-288925"/>
            <a:endParaRPr lang="en-US" dirty="0">
              <a:solidFill>
                <a:srgbClr val="008080"/>
              </a:solidFill>
            </a:endParaRPr>
          </a:p>
          <a:p>
            <a:pPr marL="288925" indent="-288925"/>
            <a:endParaRPr lang="en-US" dirty="0"/>
          </a:p>
          <a:p>
            <a:pPr marL="288925" indent="-288925"/>
            <a:endParaRPr lang="en-US" dirty="0"/>
          </a:p>
        </p:txBody>
      </p:sp>
      <p:sp>
        <p:nvSpPr>
          <p:cNvPr id="1649668" name="AutoShape 4"/>
          <p:cNvSpPr>
            <a:spLocks noChangeArrowheads="1"/>
          </p:cNvSpPr>
          <p:nvPr/>
        </p:nvSpPr>
        <p:spPr bwMode="auto">
          <a:xfrm>
            <a:off x="1836738" y="1916113"/>
            <a:ext cx="287337" cy="576262"/>
          </a:xfrm>
          <a:prstGeom prst="downArrow">
            <a:avLst>
              <a:gd name="adj1" fmla="val 50000"/>
              <a:gd name="adj2" fmla="val 50138"/>
            </a:avLst>
          </a:prstGeom>
          <a:solidFill>
            <a:schemeClr val="bg1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649670" name="Text Box 6"/>
          <p:cNvSpPr txBox="1">
            <a:spLocks noChangeArrowheads="1"/>
          </p:cNvSpPr>
          <p:nvPr/>
        </p:nvSpPr>
        <p:spPr bwMode="auto">
          <a:xfrm>
            <a:off x="319816" y="4497076"/>
            <a:ext cx="6313487" cy="2505301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 eaLnBrk="1" hangingPunct="1">
              <a:spcBef>
                <a:spcPct val="20000"/>
              </a:spcBef>
              <a:buClr>
                <a:schemeClr val="tx1"/>
              </a:buClr>
              <a:buFontTx/>
              <a:buAutoNum type="arabicPeriod"/>
            </a:pPr>
            <a:r>
              <a:rPr lang="en-US" sz="1600" dirty="0" smtClean="0">
                <a:solidFill>
                  <a:srgbClr val="FF9900"/>
                </a:solidFill>
              </a:rPr>
              <a:t>128x16 </a:t>
            </a:r>
            <a:r>
              <a:rPr lang="en-US" sz="1600" dirty="0">
                <a:solidFill>
                  <a:srgbClr val="FF9900"/>
                </a:solidFill>
              </a:rPr>
              <a:t>matrices for wire </a:t>
            </a:r>
            <a:r>
              <a:rPr lang="en-US" sz="1600" dirty="0" smtClean="0">
                <a:solidFill>
                  <a:srgbClr val="FF9900"/>
                </a:solidFill>
              </a:rPr>
              <a:t>bonding</a:t>
            </a:r>
            <a:br>
              <a:rPr lang="en-US" sz="1600" dirty="0" smtClean="0">
                <a:solidFill>
                  <a:srgbClr val="FF9900"/>
                </a:solidFill>
              </a:rPr>
            </a:br>
            <a:r>
              <a:rPr lang="en-US" sz="1600" dirty="0" smtClean="0">
                <a:solidFill>
                  <a:srgbClr val="FF9900"/>
                </a:solidFill>
              </a:rPr>
              <a:t>128x8 </a:t>
            </a:r>
            <a:r>
              <a:rPr lang="en-US" sz="1600" dirty="0">
                <a:solidFill>
                  <a:srgbClr val="FF9900"/>
                </a:solidFill>
              </a:rPr>
              <a:t>matrices for wire bonding</a:t>
            </a:r>
            <a:br>
              <a:rPr lang="en-US" sz="1600" dirty="0">
                <a:solidFill>
                  <a:srgbClr val="FF9900"/>
                </a:solidFill>
              </a:rPr>
            </a:br>
            <a:r>
              <a:rPr lang="en-US" sz="1200" dirty="0">
                <a:solidFill>
                  <a:srgbClr val="FF9900"/>
                </a:solidFill>
              </a:rPr>
              <a:t>85 standard  8 of them on thin oxide</a:t>
            </a:r>
            <a:br>
              <a:rPr lang="en-US" sz="1200" dirty="0">
                <a:solidFill>
                  <a:srgbClr val="FF9900"/>
                </a:solidFill>
              </a:rPr>
            </a:br>
            <a:r>
              <a:rPr lang="en-US" sz="1200" dirty="0">
                <a:solidFill>
                  <a:srgbClr val="FF9900"/>
                </a:solidFill>
              </a:rPr>
              <a:t>6 ILC (128x128)  2 of them on thin </a:t>
            </a:r>
            <a:r>
              <a:rPr lang="en-US" sz="1200" dirty="0" smtClean="0">
                <a:solidFill>
                  <a:srgbClr val="FF9900"/>
                </a:solidFill>
              </a:rPr>
              <a:t>oxide – (2 best DUTs from TB2009)</a:t>
            </a:r>
            <a:endParaRPr lang="en-US" sz="1200" dirty="0">
              <a:solidFill>
                <a:srgbClr val="FF9900"/>
              </a:solidFill>
            </a:endParaRPr>
          </a:p>
          <a:p>
            <a:pPr marL="457200" indent="-457200" algn="l" eaLnBrk="1" hangingPunct="1">
              <a:spcBef>
                <a:spcPct val="20000"/>
              </a:spcBef>
              <a:buClr>
                <a:schemeClr val="tx1"/>
              </a:buClr>
              <a:buFontTx/>
              <a:buAutoNum type="arabicPeriod"/>
            </a:pPr>
            <a:r>
              <a:rPr lang="en-US" sz="1600" dirty="0"/>
              <a:t>Mini matrices </a:t>
            </a:r>
            <a:r>
              <a:rPr lang="en-US" sz="1200" dirty="0"/>
              <a:t>(9 of which 2 on thin oxide)</a:t>
            </a:r>
            <a:endParaRPr lang="en-US" sz="1600" dirty="0"/>
          </a:p>
          <a:p>
            <a:pPr marL="457200" indent="-457200" algn="l" eaLnBrk="1" hangingPunct="1">
              <a:spcBef>
                <a:spcPct val="20000"/>
              </a:spcBef>
              <a:buClr>
                <a:schemeClr val="tx1"/>
              </a:buClr>
              <a:buFontTx/>
              <a:buAutoNum type="arabicPeriod"/>
            </a:pPr>
            <a:r>
              <a:rPr lang="en-US" sz="1600" dirty="0">
                <a:solidFill>
                  <a:srgbClr val="FF00FF"/>
                </a:solidFill>
              </a:rPr>
              <a:t>single DEPFETs </a:t>
            </a:r>
            <a:r>
              <a:rPr lang="en-US" sz="1200" dirty="0">
                <a:solidFill>
                  <a:srgbClr val="FF00FF"/>
                </a:solidFill>
              </a:rPr>
              <a:t>(24 pairs with varied channel and clear gate geometry)</a:t>
            </a:r>
          </a:p>
          <a:p>
            <a:pPr marL="457200" indent="-457200" algn="l" eaLnBrk="1" hangingPunct="1">
              <a:spcBef>
                <a:spcPct val="20000"/>
              </a:spcBef>
              <a:buClr>
                <a:schemeClr val="tx1"/>
              </a:buClr>
              <a:buFontTx/>
              <a:buAutoNum type="arabicPeriod"/>
            </a:pPr>
            <a:r>
              <a:rPr lang="en-US" sz="1600" dirty="0" smtClean="0">
                <a:solidFill>
                  <a:srgbClr val="663300"/>
                </a:solidFill>
              </a:rPr>
              <a:t>Some special </a:t>
            </a:r>
            <a:r>
              <a:rPr lang="en-US" sz="1600" dirty="0">
                <a:solidFill>
                  <a:srgbClr val="663300"/>
                </a:solidFill>
              </a:rPr>
              <a:t>test structures</a:t>
            </a:r>
            <a:r>
              <a:rPr lang="en-US" sz="1600" dirty="0"/>
              <a:t> </a:t>
            </a:r>
          </a:p>
          <a:p>
            <a:pPr marL="457200" indent="-457200" algn="l" eaLnBrk="1" hangingPunct="1">
              <a:spcBef>
                <a:spcPct val="20000"/>
              </a:spcBef>
              <a:buClr>
                <a:schemeClr val="tx1"/>
              </a:buClr>
              <a:buFontTx/>
              <a:buAutoNum type="arabicPeriod"/>
            </a:pPr>
            <a:endParaRPr lang="en-US" sz="1600" dirty="0"/>
          </a:p>
          <a:p>
            <a:pPr marL="457200" indent="-457200" algn="l">
              <a:buFontTx/>
              <a:buAutoNum type="arabicPeriod"/>
            </a:pPr>
            <a:endParaRPr lang="en-US" sz="1600" dirty="0"/>
          </a:p>
        </p:txBody>
      </p:sp>
      <p:pic>
        <p:nvPicPr>
          <p:cNvPr id="1649672" name="Picture 8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29089" t="8559" r="15799" b="6314"/>
          <a:stretch>
            <a:fillRect/>
          </a:stretch>
        </p:blipFill>
        <p:spPr>
          <a:xfrm>
            <a:off x="4722813" y="1362075"/>
            <a:ext cx="4248150" cy="3608388"/>
          </a:xfrm>
          <a:noFill/>
          <a:ln/>
        </p:spPr>
      </p:pic>
      <p:grpSp>
        <p:nvGrpSpPr>
          <p:cNvPr id="1649698" name="Group 34"/>
          <p:cNvGrpSpPr>
            <a:grpSpLocks/>
          </p:cNvGrpSpPr>
          <p:nvPr/>
        </p:nvGrpSpPr>
        <p:grpSpPr bwMode="auto">
          <a:xfrm>
            <a:off x="5334000" y="2667000"/>
            <a:ext cx="3054350" cy="152400"/>
            <a:chOff x="3360" y="1680"/>
            <a:chExt cx="1924" cy="96"/>
          </a:xfrm>
        </p:grpSpPr>
        <p:sp>
          <p:nvSpPr>
            <p:cNvPr id="1649695" name="Rectangle 31"/>
            <p:cNvSpPr>
              <a:spLocks noChangeArrowheads="1"/>
            </p:cNvSpPr>
            <p:nvPr/>
          </p:nvSpPr>
          <p:spPr bwMode="auto">
            <a:xfrm>
              <a:off x="3360" y="1682"/>
              <a:ext cx="175" cy="94"/>
            </a:xfrm>
            <a:prstGeom prst="rect">
              <a:avLst/>
            </a:prstGeom>
            <a:noFill/>
            <a:ln w="28575" algn="ctr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649696" name="Rectangle 32"/>
            <p:cNvSpPr>
              <a:spLocks noChangeArrowheads="1"/>
            </p:cNvSpPr>
            <p:nvPr/>
          </p:nvSpPr>
          <p:spPr bwMode="auto">
            <a:xfrm>
              <a:off x="4118" y="1680"/>
              <a:ext cx="391" cy="92"/>
            </a:xfrm>
            <a:prstGeom prst="rect">
              <a:avLst/>
            </a:prstGeom>
            <a:noFill/>
            <a:ln w="28575" algn="ctr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1649697" name="Rectangle 33"/>
            <p:cNvSpPr>
              <a:spLocks noChangeArrowheads="1"/>
            </p:cNvSpPr>
            <p:nvPr/>
          </p:nvSpPr>
          <p:spPr bwMode="auto">
            <a:xfrm>
              <a:off x="5088" y="1680"/>
              <a:ext cx="196" cy="92"/>
            </a:xfrm>
            <a:prstGeom prst="rect">
              <a:avLst/>
            </a:prstGeom>
            <a:noFill/>
            <a:ln w="28575" algn="ctr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649701" name="Group 37"/>
          <p:cNvGrpSpPr>
            <a:grpSpLocks/>
          </p:cNvGrpSpPr>
          <p:nvPr/>
        </p:nvGrpSpPr>
        <p:grpSpPr bwMode="auto">
          <a:xfrm>
            <a:off x="5334000" y="3657600"/>
            <a:ext cx="3051175" cy="96838"/>
            <a:chOff x="3360" y="2304"/>
            <a:chExt cx="1922" cy="61"/>
          </a:xfrm>
        </p:grpSpPr>
        <p:sp>
          <p:nvSpPr>
            <p:cNvPr id="1649699" name="Rectangle 35"/>
            <p:cNvSpPr>
              <a:spLocks noChangeArrowheads="1"/>
            </p:cNvSpPr>
            <p:nvPr/>
          </p:nvSpPr>
          <p:spPr bwMode="auto">
            <a:xfrm>
              <a:off x="3360" y="2304"/>
              <a:ext cx="384" cy="58"/>
            </a:xfrm>
            <a:prstGeom prst="rect">
              <a:avLst/>
            </a:prstGeom>
            <a:noFill/>
            <a:ln w="28575" algn="ctr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sp>
          <p:nvSpPr>
            <p:cNvPr id="1649700" name="Rectangle 36"/>
            <p:cNvSpPr>
              <a:spLocks noChangeArrowheads="1"/>
            </p:cNvSpPr>
            <p:nvPr/>
          </p:nvSpPr>
          <p:spPr bwMode="auto">
            <a:xfrm>
              <a:off x="4898" y="2307"/>
              <a:ext cx="384" cy="58"/>
            </a:xfrm>
            <a:prstGeom prst="rect">
              <a:avLst/>
            </a:prstGeom>
            <a:noFill/>
            <a:ln w="28575" algn="ctr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649708" name="Group 44"/>
          <p:cNvGrpSpPr>
            <a:grpSpLocks/>
          </p:cNvGrpSpPr>
          <p:nvPr/>
        </p:nvGrpSpPr>
        <p:grpSpPr bwMode="auto">
          <a:xfrm>
            <a:off x="5492750" y="1428747"/>
            <a:ext cx="2744788" cy="3006721"/>
            <a:chOff x="3460" y="900"/>
            <a:chExt cx="1729" cy="1894"/>
          </a:xfrm>
        </p:grpSpPr>
        <p:grpSp>
          <p:nvGrpSpPr>
            <p:cNvPr id="1649694" name="Group 30"/>
            <p:cNvGrpSpPr>
              <a:grpSpLocks/>
            </p:cNvGrpSpPr>
            <p:nvPr/>
          </p:nvGrpSpPr>
          <p:grpSpPr bwMode="auto">
            <a:xfrm>
              <a:off x="4118" y="900"/>
              <a:ext cx="1071" cy="1894"/>
              <a:chOff x="4118" y="900"/>
              <a:chExt cx="1071" cy="1894"/>
            </a:xfrm>
          </p:grpSpPr>
          <p:sp>
            <p:nvSpPr>
              <p:cNvPr id="1649685" name="Rectangle 21"/>
              <p:cNvSpPr>
                <a:spLocks noChangeArrowheads="1"/>
              </p:cNvSpPr>
              <p:nvPr/>
            </p:nvSpPr>
            <p:spPr bwMode="auto">
              <a:xfrm>
                <a:off x="4118" y="900"/>
                <a:ext cx="391" cy="194"/>
              </a:xfrm>
              <a:prstGeom prst="rect">
                <a:avLst/>
              </a:prstGeom>
              <a:noFill/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squar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9686" name="Rectangle 22"/>
              <p:cNvSpPr>
                <a:spLocks noChangeArrowheads="1"/>
              </p:cNvSpPr>
              <p:nvPr/>
            </p:nvSpPr>
            <p:spPr bwMode="auto">
              <a:xfrm>
                <a:off x="4890" y="1088"/>
                <a:ext cx="101" cy="69"/>
              </a:xfrm>
              <a:prstGeom prst="rect">
                <a:avLst/>
              </a:prstGeom>
              <a:noFill/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9687" name="Rectangle 23"/>
              <p:cNvSpPr>
                <a:spLocks noChangeArrowheads="1"/>
              </p:cNvSpPr>
              <p:nvPr/>
            </p:nvSpPr>
            <p:spPr bwMode="auto">
              <a:xfrm>
                <a:off x="5078" y="1251"/>
                <a:ext cx="101" cy="69"/>
              </a:xfrm>
              <a:prstGeom prst="rect">
                <a:avLst/>
              </a:prstGeom>
              <a:noFill/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9689" name="Rectangle 25"/>
              <p:cNvSpPr>
                <a:spLocks noChangeArrowheads="1"/>
              </p:cNvSpPr>
              <p:nvPr/>
            </p:nvSpPr>
            <p:spPr bwMode="auto">
              <a:xfrm>
                <a:off x="5088" y="2725"/>
                <a:ext cx="101" cy="69"/>
              </a:xfrm>
              <a:prstGeom prst="rect">
                <a:avLst/>
              </a:prstGeom>
              <a:noFill/>
              <a:ln w="38100" algn="ctr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1649707" name="Rectangle 43"/>
            <p:cNvSpPr>
              <a:spLocks noChangeArrowheads="1"/>
            </p:cNvSpPr>
            <p:nvPr/>
          </p:nvSpPr>
          <p:spPr bwMode="auto">
            <a:xfrm>
              <a:off x="3460" y="2717"/>
              <a:ext cx="75" cy="77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649716" name="Group 52"/>
          <p:cNvGrpSpPr>
            <a:grpSpLocks/>
          </p:cNvGrpSpPr>
          <p:nvPr/>
        </p:nvGrpSpPr>
        <p:grpSpPr bwMode="auto">
          <a:xfrm>
            <a:off x="4903788" y="1703388"/>
            <a:ext cx="3905250" cy="2984500"/>
            <a:chOff x="3089" y="1073"/>
            <a:chExt cx="2460" cy="1880"/>
          </a:xfrm>
        </p:grpSpPr>
        <p:sp>
          <p:nvSpPr>
            <p:cNvPr id="1649712" name="Rectangle 48"/>
            <p:cNvSpPr>
              <a:spLocks noChangeArrowheads="1"/>
            </p:cNvSpPr>
            <p:nvPr/>
          </p:nvSpPr>
          <p:spPr bwMode="auto">
            <a:xfrm>
              <a:off x="3740" y="1073"/>
              <a:ext cx="193" cy="84"/>
            </a:xfrm>
            <a:prstGeom prst="rect">
              <a:avLst/>
            </a:prstGeom>
            <a:noFill/>
            <a:ln w="28575" algn="ctr">
              <a:solidFill>
                <a:srgbClr val="6633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1649715" name="Group 51"/>
            <p:cNvGrpSpPr>
              <a:grpSpLocks/>
            </p:cNvGrpSpPr>
            <p:nvPr/>
          </p:nvGrpSpPr>
          <p:grpSpPr bwMode="auto">
            <a:xfrm>
              <a:off x="3089" y="1235"/>
              <a:ext cx="2460" cy="1718"/>
              <a:chOff x="3089" y="1235"/>
              <a:chExt cx="2460" cy="1718"/>
            </a:xfrm>
          </p:grpSpPr>
          <p:sp>
            <p:nvSpPr>
              <p:cNvPr id="1649702" name="Rectangle 38"/>
              <p:cNvSpPr>
                <a:spLocks noChangeArrowheads="1"/>
              </p:cNvSpPr>
              <p:nvPr/>
            </p:nvSpPr>
            <p:spPr bwMode="auto">
              <a:xfrm>
                <a:off x="3089" y="2307"/>
                <a:ext cx="267" cy="532"/>
              </a:xfrm>
              <a:prstGeom prst="rect">
                <a:avLst/>
              </a:prstGeom>
              <a:noFill/>
              <a:ln w="28575" algn="ctr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9703" name="Rectangle 39"/>
              <p:cNvSpPr>
                <a:spLocks noChangeArrowheads="1"/>
              </p:cNvSpPr>
              <p:nvPr/>
            </p:nvSpPr>
            <p:spPr bwMode="auto">
              <a:xfrm>
                <a:off x="3744" y="2304"/>
                <a:ext cx="190" cy="648"/>
              </a:xfrm>
              <a:prstGeom prst="rect">
                <a:avLst/>
              </a:prstGeom>
              <a:noFill/>
              <a:ln w="28575" algn="ctr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9704" name="Rectangle 40"/>
              <p:cNvSpPr>
                <a:spLocks noChangeArrowheads="1"/>
              </p:cNvSpPr>
              <p:nvPr/>
            </p:nvSpPr>
            <p:spPr bwMode="auto">
              <a:xfrm>
                <a:off x="4707" y="2302"/>
                <a:ext cx="190" cy="648"/>
              </a:xfrm>
              <a:prstGeom prst="rect">
                <a:avLst/>
              </a:prstGeom>
              <a:noFill/>
              <a:ln w="28575" algn="ctr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9705" name="Rectangle 41"/>
              <p:cNvSpPr>
                <a:spLocks noChangeArrowheads="1"/>
              </p:cNvSpPr>
              <p:nvPr/>
            </p:nvSpPr>
            <p:spPr bwMode="auto">
              <a:xfrm>
                <a:off x="3535" y="2725"/>
                <a:ext cx="207" cy="225"/>
              </a:xfrm>
              <a:prstGeom prst="rect">
                <a:avLst/>
              </a:prstGeom>
              <a:noFill/>
              <a:ln w="28575" algn="ctr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9706" name="Rectangle 42"/>
              <p:cNvSpPr>
                <a:spLocks noChangeArrowheads="1"/>
              </p:cNvSpPr>
              <p:nvPr/>
            </p:nvSpPr>
            <p:spPr bwMode="auto">
              <a:xfrm>
                <a:off x="4898" y="2728"/>
                <a:ext cx="180" cy="225"/>
              </a:xfrm>
              <a:prstGeom prst="rect">
                <a:avLst/>
              </a:prstGeom>
              <a:noFill/>
              <a:ln w="28575" algn="ctr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9709" name="Rectangle 45"/>
              <p:cNvSpPr>
                <a:spLocks noChangeArrowheads="1"/>
              </p:cNvSpPr>
              <p:nvPr/>
            </p:nvSpPr>
            <p:spPr bwMode="auto">
              <a:xfrm>
                <a:off x="5282" y="2305"/>
                <a:ext cx="267" cy="532"/>
              </a:xfrm>
              <a:prstGeom prst="rect">
                <a:avLst/>
              </a:prstGeom>
              <a:noFill/>
              <a:ln w="28575" algn="ctr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9710" name="Rectangle 46"/>
              <p:cNvSpPr>
                <a:spLocks noChangeArrowheads="1"/>
              </p:cNvSpPr>
              <p:nvPr/>
            </p:nvSpPr>
            <p:spPr bwMode="auto">
              <a:xfrm>
                <a:off x="3093" y="1237"/>
                <a:ext cx="267" cy="532"/>
              </a:xfrm>
              <a:prstGeom prst="rect">
                <a:avLst/>
              </a:prstGeom>
              <a:noFill/>
              <a:ln w="28575" algn="ctr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9711" name="Rectangle 47"/>
              <p:cNvSpPr>
                <a:spLocks noChangeArrowheads="1"/>
              </p:cNvSpPr>
              <p:nvPr/>
            </p:nvSpPr>
            <p:spPr bwMode="auto">
              <a:xfrm>
                <a:off x="5281" y="1235"/>
                <a:ext cx="267" cy="532"/>
              </a:xfrm>
              <a:prstGeom prst="rect">
                <a:avLst/>
              </a:prstGeom>
              <a:noFill/>
              <a:ln w="28575" algn="ctr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9713" name="Rectangle 49"/>
              <p:cNvSpPr>
                <a:spLocks noChangeArrowheads="1"/>
              </p:cNvSpPr>
              <p:nvPr/>
            </p:nvSpPr>
            <p:spPr bwMode="auto">
              <a:xfrm>
                <a:off x="3343" y="1246"/>
                <a:ext cx="193" cy="84"/>
              </a:xfrm>
              <a:prstGeom prst="rect">
                <a:avLst/>
              </a:prstGeom>
              <a:noFill/>
              <a:ln w="28575" algn="ctr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49714" name="Rectangle 50"/>
              <p:cNvSpPr>
                <a:spLocks noChangeArrowheads="1"/>
              </p:cNvSpPr>
              <p:nvPr/>
            </p:nvSpPr>
            <p:spPr bwMode="auto">
              <a:xfrm>
                <a:off x="5189" y="1246"/>
                <a:ext cx="87" cy="84"/>
              </a:xfrm>
              <a:prstGeom prst="rect">
                <a:avLst/>
              </a:prstGeom>
              <a:noFill/>
              <a:ln w="28575" algn="ctr">
                <a:solidFill>
                  <a:srgbClr val="663300"/>
                </a:solidFill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649721" name="Group 57"/>
          <p:cNvGrpSpPr>
            <a:grpSpLocks/>
          </p:cNvGrpSpPr>
          <p:nvPr/>
        </p:nvGrpSpPr>
        <p:grpSpPr bwMode="auto">
          <a:xfrm>
            <a:off x="5611813" y="1812925"/>
            <a:ext cx="2465387" cy="2884488"/>
            <a:chOff x="3535" y="1142"/>
            <a:chExt cx="1553" cy="1817"/>
          </a:xfrm>
        </p:grpSpPr>
        <p:grpSp>
          <p:nvGrpSpPr>
            <p:cNvPr id="1649693" name="Group 29"/>
            <p:cNvGrpSpPr>
              <a:grpSpLocks/>
            </p:cNvGrpSpPr>
            <p:nvPr/>
          </p:nvGrpSpPr>
          <p:grpSpPr bwMode="auto">
            <a:xfrm>
              <a:off x="3535" y="1142"/>
              <a:ext cx="1553" cy="1817"/>
              <a:chOff x="3535" y="1142"/>
              <a:chExt cx="1553" cy="1817"/>
            </a:xfrm>
          </p:grpSpPr>
          <p:grpSp>
            <p:nvGrpSpPr>
              <p:cNvPr id="1649684" name="Group 20"/>
              <p:cNvGrpSpPr>
                <a:grpSpLocks/>
              </p:cNvGrpSpPr>
              <p:nvPr/>
            </p:nvGrpSpPr>
            <p:grpSpPr bwMode="auto">
              <a:xfrm>
                <a:off x="3535" y="1142"/>
                <a:ext cx="1365" cy="1817"/>
                <a:chOff x="3535" y="1142"/>
                <a:chExt cx="1365" cy="1817"/>
              </a:xfrm>
            </p:grpSpPr>
            <p:sp>
              <p:nvSpPr>
                <p:cNvPr id="1649679" name="Rectangle 15"/>
                <p:cNvSpPr>
                  <a:spLocks noChangeArrowheads="1"/>
                </p:cNvSpPr>
                <p:nvPr/>
              </p:nvSpPr>
              <p:spPr bwMode="auto">
                <a:xfrm>
                  <a:off x="3933" y="2304"/>
                  <a:ext cx="769" cy="655"/>
                </a:xfrm>
                <a:prstGeom prst="rect">
                  <a:avLst/>
                </a:prstGeom>
                <a:noFill/>
                <a:ln w="38100" algn="ctr">
                  <a:solidFill>
                    <a:srgbClr val="FF99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49681" name="Rectangle 17"/>
                <p:cNvSpPr>
                  <a:spLocks noChangeArrowheads="1"/>
                </p:cNvSpPr>
                <p:nvPr/>
              </p:nvSpPr>
              <p:spPr bwMode="auto">
                <a:xfrm>
                  <a:off x="3744" y="1142"/>
                  <a:ext cx="1156" cy="542"/>
                </a:xfrm>
                <a:prstGeom prst="rect">
                  <a:avLst/>
                </a:prstGeom>
                <a:noFill/>
                <a:ln w="38100" algn="ctr">
                  <a:solidFill>
                    <a:srgbClr val="FF9900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49682" name="Rectangle 18"/>
                <p:cNvSpPr>
                  <a:spLocks noChangeArrowheads="1"/>
                </p:cNvSpPr>
                <p:nvPr/>
              </p:nvSpPr>
              <p:spPr bwMode="auto">
                <a:xfrm>
                  <a:off x="3535" y="1142"/>
                  <a:ext cx="205" cy="179"/>
                </a:xfrm>
                <a:prstGeom prst="rect">
                  <a:avLst/>
                </a:prstGeom>
                <a:noFill/>
                <a:ln w="38100" algn="ctr">
                  <a:solidFill>
                    <a:srgbClr val="FF99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649692" name="Group 28"/>
              <p:cNvGrpSpPr>
                <a:grpSpLocks/>
              </p:cNvGrpSpPr>
              <p:nvPr/>
            </p:nvGrpSpPr>
            <p:grpSpPr bwMode="auto">
              <a:xfrm>
                <a:off x="3603" y="1682"/>
                <a:ext cx="1485" cy="94"/>
                <a:chOff x="3603" y="1682"/>
                <a:chExt cx="1485" cy="94"/>
              </a:xfrm>
            </p:grpSpPr>
            <p:sp>
              <p:nvSpPr>
                <p:cNvPr id="1649690" name="Rectangle 26"/>
                <p:cNvSpPr>
                  <a:spLocks noChangeArrowheads="1"/>
                </p:cNvSpPr>
                <p:nvPr/>
              </p:nvSpPr>
              <p:spPr bwMode="auto">
                <a:xfrm>
                  <a:off x="3603" y="1684"/>
                  <a:ext cx="513" cy="92"/>
                </a:xfrm>
                <a:prstGeom prst="rect">
                  <a:avLst/>
                </a:prstGeom>
                <a:noFill/>
                <a:ln w="28575" algn="ctr">
                  <a:solidFill>
                    <a:srgbClr val="FF9900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spAutoFit/>
                </a:bodyPr>
                <a:lstStyle/>
                <a:p>
                  <a:endParaRPr lang="en-US"/>
                </a:p>
              </p:txBody>
            </p:sp>
            <p:sp>
              <p:nvSpPr>
                <p:cNvPr id="1649691" name="Rectangle 27"/>
                <p:cNvSpPr>
                  <a:spLocks noChangeArrowheads="1"/>
                </p:cNvSpPr>
                <p:nvPr/>
              </p:nvSpPr>
              <p:spPr bwMode="auto">
                <a:xfrm>
                  <a:off x="4511" y="1682"/>
                  <a:ext cx="577" cy="92"/>
                </a:xfrm>
                <a:prstGeom prst="rect">
                  <a:avLst/>
                </a:prstGeom>
                <a:noFill/>
                <a:ln w="28575" algn="ctr">
                  <a:solidFill>
                    <a:srgbClr val="FF9900"/>
                  </a:solidFill>
                  <a:miter lim="800000"/>
                  <a:headEnd/>
                  <a:tailEnd/>
                </a:ln>
                <a:effectLst/>
              </p:spPr>
              <p:txBody>
                <a:bodyPr anchor="ctr">
                  <a:spAutoFit/>
                </a:bodyPr>
                <a:lstStyle/>
                <a:p>
                  <a:endParaRPr lang="en-US"/>
                </a:p>
              </p:txBody>
            </p:sp>
          </p:grpSp>
        </p:grpSp>
        <p:sp>
          <p:nvSpPr>
            <p:cNvPr id="1649720" name="Rectangle 56"/>
            <p:cNvSpPr>
              <a:spLocks noChangeArrowheads="1"/>
            </p:cNvSpPr>
            <p:nvPr/>
          </p:nvSpPr>
          <p:spPr bwMode="auto">
            <a:xfrm>
              <a:off x="4897" y="1157"/>
              <a:ext cx="181" cy="163"/>
            </a:xfrm>
            <a:prstGeom prst="rect">
              <a:avLst/>
            </a:prstGeom>
            <a:noFill/>
            <a:ln w="28575" algn="ctr">
              <a:solidFill>
                <a:srgbClr val="FF99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496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49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64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6496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49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6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6496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64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6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496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6497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6th International Workshop on DEPFET Detectors and Applications (February 7-9, 2011, Bonn, Germany)</a:t>
            </a:r>
            <a:endParaRPr lang="de-DE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23E14-E23C-47D6-8963-21CCB455C7B5}" type="slidenum">
              <a:rPr lang="en-US"/>
              <a:pPr/>
              <a:t>7</a:t>
            </a:fld>
            <a:endParaRPr lang="en-US"/>
          </a:p>
        </p:txBody>
      </p:sp>
      <p:sp>
        <p:nvSpPr>
          <p:cNvPr id="165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</a:t>
            </a:r>
            <a:r>
              <a:rPr lang="en-US" dirty="0" smtClean="0"/>
              <a:t>system </a:t>
            </a:r>
            <a:endParaRPr lang="en-US" dirty="0"/>
          </a:p>
        </p:txBody>
      </p:sp>
      <p:sp>
        <p:nvSpPr>
          <p:cNvPr id="165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Wafer level</a:t>
            </a:r>
          </a:p>
          <a:p>
            <a:pPr lvl="1">
              <a:buFontTx/>
              <a:buChar char="o"/>
            </a:pPr>
            <a:r>
              <a:rPr lang="en-US" dirty="0"/>
              <a:t>Semiautomatic </a:t>
            </a:r>
            <a:r>
              <a:rPr lang="en-US" dirty="0" smtClean="0"/>
              <a:t>wafer probing </a:t>
            </a:r>
            <a:endParaRPr lang="en-US" dirty="0"/>
          </a:p>
        </p:txBody>
      </p:sp>
      <p:sp>
        <p:nvSpPr>
          <p:cNvPr id="1652743" name="Rectangle 7"/>
          <p:cNvSpPr>
            <a:spLocks noChangeArrowheads="1"/>
          </p:cNvSpPr>
          <p:nvPr/>
        </p:nvSpPr>
        <p:spPr bwMode="auto">
          <a:xfrm>
            <a:off x="636588" y="2698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anchor="ctr"/>
          <a:lstStyle/>
          <a:p>
            <a:pPr algn="l" eaLnBrk="1" hangingPunct="1">
              <a:spcBef>
                <a:spcPct val="0"/>
              </a:spcBef>
              <a:buSzPct val="150000"/>
            </a:pPr>
            <a:endParaRPr lang="en-US" sz="2000">
              <a:solidFill>
                <a:schemeClr val="tx2"/>
              </a:solidFill>
            </a:endParaRPr>
          </a:p>
        </p:txBody>
      </p:sp>
      <p:grpSp>
        <p:nvGrpSpPr>
          <p:cNvPr id="1652740" name="Group 4"/>
          <p:cNvGrpSpPr>
            <a:grpSpLocks/>
          </p:cNvGrpSpPr>
          <p:nvPr/>
        </p:nvGrpSpPr>
        <p:grpSpPr bwMode="auto">
          <a:xfrm>
            <a:off x="522288" y="2590800"/>
            <a:ext cx="8697917" cy="2979738"/>
            <a:chOff x="104" y="803"/>
            <a:chExt cx="5479" cy="1877"/>
          </a:xfrm>
        </p:grpSpPr>
        <p:pic>
          <p:nvPicPr>
            <p:cNvPr id="1652741" name="Picture 5" descr="Picture 00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" y="803"/>
              <a:ext cx="2814" cy="1877"/>
            </a:xfrm>
            <a:prstGeom prst="rect">
              <a:avLst/>
            </a:prstGeom>
            <a:noFill/>
          </p:spPr>
        </p:pic>
        <p:sp>
          <p:nvSpPr>
            <p:cNvPr id="1652742" name="Rectangle 6"/>
            <p:cNvSpPr>
              <a:spLocks noChangeArrowheads="1"/>
            </p:cNvSpPr>
            <p:nvPr/>
          </p:nvSpPr>
          <p:spPr bwMode="auto">
            <a:xfrm>
              <a:off x="2833" y="919"/>
              <a:ext cx="2750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1" hangingPunct="1">
                <a:spcBef>
                  <a:spcPct val="0"/>
                </a:spcBef>
              </a:pPr>
              <a:r>
                <a:rPr lang="en-US" sz="1800" dirty="0"/>
                <a:t>SUSS </a:t>
              </a:r>
              <a:r>
                <a:rPr lang="en-US" sz="1800" dirty="0" smtClean="0"/>
                <a:t>PA150 </a:t>
              </a:r>
              <a:r>
                <a:rPr lang="en-US" sz="1800" dirty="0"/>
                <a:t>Semiautomatic</a:t>
              </a:r>
              <a:br>
                <a:rPr lang="en-US" sz="1800" dirty="0"/>
              </a:br>
              <a:r>
                <a:rPr lang="en-US" sz="1800" dirty="0"/>
                <a:t> Probe System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sz="1800" dirty="0" smtClean="0"/>
                <a:t>embedded  into </a:t>
              </a:r>
              <a:r>
                <a:rPr lang="en-US" sz="1800" dirty="0" err="1" smtClean="0"/>
                <a:t>Keithley</a:t>
              </a:r>
              <a:r>
                <a:rPr lang="en-US" sz="1800" dirty="0" smtClean="0"/>
                <a:t>  4200</a:t>
              </a:r>
            </a:p>
            <a:p>
              <a:pPr eaLnBrk="1" hangingPunct="1">
                <a:spcBef>
                  <a:spcPct val="0"/>
                </a:spcBef>
              </a:pPr>
              <a:r>
                <a:rPr lang="en-US" sz="1800" dirty="0" smtClean="0"/>
                <a:t>Semiconductor parameterization system </a:t>
              </a:r>
              <a:endParaRPr lang="en-US" sz="18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527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527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5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Depletion voltage </a:t>
            </a:r>
            <a:endParaRPr lang="en-US" dirty="0"/>
          </a:p>
        </p:txBody>
      </p:sp>
      <p:pic>
        <p:nvPicPr>
          <p:cNvPr id="7" name="Content Placeholder 6" descr="PXD6_W21_depletion_loglog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1391" y="1009095"/>
            <a:ext cx="7104144" cy="544441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6th International Workshop on DEPFET Detectors and Applications (February 7-9, 2011, Bonn, Germany)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4911-54B5-48D8-BFD8-E6F850500EC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0" name="Rounded Rectangle 9"/>
          <p:cNvSpPr/>
          <p:nvPr/>
        </p:nvSpPr>
        <p:spPr bwMode="auto">
          <a:xfrm>
            <a:off x="4956661" y="1866865"/>
            <a:ext cx="3795227" cy="953453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Spread on different  wafers </a:t>
            </a:r>
          </a:p>
          <a:p>
            <a:r>
              <a:rPr lang="en-US" sz="2000" dirty="0" smtClean="0"/>
              <a:t>10-15V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side diodes on SOI material 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6th International Workshop on DEPFET Detectors and Applications (February 7-9, 2011, Bonn, Germany)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smtClean="0"/>
              <a:t>Jelena Ninkovic, MPI Halbleiterlabor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A74911-54B5-48D8-BFD8-E6F850500ECE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1165792" y="1937238"/>
            <a:ext cx="5619606" cy="3179339"/>
            <a:chOff x="925415" y="1970289"/>
            <a:chExt cx="6344731" cy="3550223"/>
          </a:xfrm>
        </p:grpSpPr>
        <p:grpSp>
          <p:nvGrpSpPr>
            <p:cNvPr id="8" name="Group 15"/>
            <p:cNvGrpSpPr/>
            <p:nvPr/>
          </p:nvGrpSpPr>
          <p:grpSpPr>
            <a:xfrm>
              <a:off x="925415" y="1970289"/>
              <a:ext cx="6344731" cy="3550223"/>
              <a:chOff x="522288" y="1493838"/>
              <a:chExt cx="7850531" cy="4712007"/>
            </a:xfrm>
          </p:grpSpPr>
          <p:grpSp>
            <p:nvGrpSpPr>
              <p:cNvPr id="14" name="Group 14"/>
              <p:cNvGrpSpPr/>
              <p:nvPr/>
            </p:nvGrpSpPr>
            <p:grpSpPr>
              <a:xfrm>
                <a:off x="522288" y="1493838"/>
                <a:ext cx="7850531" cy="2075627"/>
                <a:chOff x="522288" y="1493838"/>
                <a:chExt cx="7850531" cy="2075627"/>
              </a:xfrm>
            </p:grpSpPr>
            <p:sp>
              <p:nvSpPr>
                <p:cNvPr id="18" name="Rectangle 8"/>
                <p:cNvSpPr/>
                <p:nvPr/>
              </p:nvSpPr>
              <p:spPr bwMode="auto">
                <a:xfrm>
                  <a:off x="522288" y="1493838"/>
                  <a:ext cx="7850531" cy="1932408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9" name="Rectangle 18"/>
                <p:cNvSpPr/>
                <p:nvPr/>
              </p:nvSpPr>
              <p:spPr bwMode="auto">
                <a:xfrm>
                  <a:off x="522288" y="1493838"/>
                  <a:ext cx="7850531" cy="136658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0" name="Rectangle 9"/>
                <p:cNvSpPr/>
                <p:nvPr/>
              </p:nvSpPr>
              <p:spPr bwMode="auto">
                <a:xfrm>
                  <a:off x="522288" y="3426246"/>
                  <a:ext cx="7850531" cy="143219"/>
                </a:xfrm>
                <a:prstGeom prst="rect">
                  <a:avLst/>
                </a:prstGeom>
                <a:solidFill>
                  <a:schemeClr val="bg1"/>
                </a:solidFill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grpSp>
            <p:nvGrpSpPr>
              <p:cNvPr id="15" name="Group 13"/>
              <p:cNvGrpSpPr/>
              <p:nvPr/>
            </p:nvGrpSpPr>
            <p:grpSpPr>
              <a:xfrm>
                <a:off x="522288" y="3580482"/>
                <a:ext cx="4259032" cy="2625363"/>
                <a:chOff x="522288" y="3580482"/>
                <a:chExt cx="4259032" cy="2625363"/>
              </a:xfrm>
            </p:grpSpPr>
            <p:sp>
              <p:nvSpPr>
                <p:cNvPr id="16" name="Rectangle 15"/>
                <p:cNvSpPr/>
                <p:nvPr/>
              </p:nvSpPr>
              <p:spPr bwMode="auto">
                <a:xfrm>
                  <a:off x="522288" y="3580482"/>
                  <a:ext cx="4259032" cy="2599981"/>
                </a:xfrm>
                <a:prstGeom prst="rect">
                  <a:avLst/>
                </a:prstGeom>
                <a:solidFill>
                  <a:schemeClr val="bg2">
                    <a:lumMod val="20000"/>
                    <a:lumOff val="80000"/>
                  </a:schemeClr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17" name="Isosceles Triangle 16"/>
                <p:cNvSpPr/>
                <p:nvPr/>
              </p:nvSpPr>
              <p:spPr bwMode="auto">
                <a:xfrm>
                  <a:off x="1961002" y="3607454"/>
                  <a:ext cx="2820318" cy="2598391"/>
                </a:xfrm>
                <a:prstGeom prst="triangle">
                  <a:avLst>
                    <a:gd name="adj" fmla="val 100000"/>
                  </a:avLst>
                </a:prstGeom>
                <a:solidFill>
                  <a:schemeClr val="bg1"/>
                </a:solidFill>
                <a:ln w="12700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9" name="Rounded Rectangle 8"/>
            <p:cNvSpPr/>
            <p:nvPr/>
          </p:nvSpPr>
          <p:spPr bwMode="auto">
            <a:xfrm>
              <a:off x="3962649" y="3327353"/>
              <a:ext cx="3303646" cy="102107"/>
            </a:xfrm>
            <a:prstGeom prst="roundRect">
              <a:avLst/>
            </a:prstGeom>
            <a:solidFill>
              <a:srgbClr val="FF0000">
                <a:alpha val="48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 bwMode="auto">
            <a:xfrm>
              <a:off x="3390477" y="2071415"/>
              <a:ext cx="3878862" cy="102107"/>
            </a:xfrm>
            <a:prstGeom prst="roundRect">
              <a:avLst/>
            </a:prstGeom>
            <a:solidFill>
              <a:srgbClr val="00B050">
                <a:alpha val="48000"/>
              </a:srgbClr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88048" y="4473544"/>
              <a:ext cx="16962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Handle wafer</a:t>
              </a:r>
              <a:endParaRPr lang="en-US" sz="2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87521" y="2060399"/>
              <a:ext cx="476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00B050"/>
                  </a:solidFill>
                </a:rPr>
                <a:t>n+</a:t>
              </a:r>
              <a:endParaRPr lang="en-US" sz="2000" dirty="0">
                <a:solidFill>
                  <a:srgbClr val="00B05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96311" y="2993981"/>
              <a:ext cx="4764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solidFill>
                    <a:srgbClr val="FF0000"/>
                  </a:solidFill>
                </a:rPr>
                <a:t>p+</a:t>
              </a:r>
              <a:endParaRPr lang="en-US" sz="2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5027740" y="3152532"/>
            <a:ext cx="3015726" cy="959459"/>
            <a:chOff x="5310130" y="3320929"/>
            <a:chExt cx="3404860" cy="1071384"/>
          </a:xfrm>
        </p:grpSpPr>
        <p:grpSp>
          <p:nvGrpSpPr>
            <p:cNvPr id="36" name="Group 27"/>
            <p:cNvGrpSpPr/>
            <p:nvPr/>
          </p:nvGrpSpPr>
          <p:grpSpPr>
            <a:xfrm>
              <a:off x="5310130" y="3320929"/>
              <a:ext cx="1959209" cy="400110"/>
              <a:chOff x="5310130" y="3320929"/>
              <a:chExt cx="1959209" cy="400110"/>
            </a:xfrm>
          </p:grpSpPr>
          <p:sp>
            <p:nvSpPr>
              <p:cNvPr id="38" name="Rounded Rectangle 37"/>
              <p:cNvSpPr/>
              <p:nvPr/>
            </p:nvSpPr>
            <p:spPr bwMode="auto">
              <a:xfrm>
                <a:off x="5993176" y="3426246"/>
                <a:ext cx="932551" cy="107907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9" name="Rounded Rectangle 38"/>
              <p:cNvSpPr/>
              <p:nvPr/>
            </p:nvSpPr>
            <p:spPr bwMode="auto">
              <a:xfrm>
                <a:off x="5310130" y="3534154"/>
                <a:ext cx="1959209" cy="102107"/>
              </a:xfrm>
              <a:prstGeom prst="round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201790" y="3320929"/>
                <a:ext cx="41389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smtClean="0"/>
                  <a:t>Al</a:t>
                </a:r>
                <a:endParaRPr lang="en-US" sz="2000" dirty="0"/>
              </a:p>
            </p:txBody>
          </p:sp>
        </p:grpSp>
        <p:sp>
          <p:nvSpPr>
            <p:cNvPr id="37" name="Freeform 36"/>
            <p:cNvSpPr/>
            <p:nvPr/>
          </p:nvSpPr>
          <p:spPr bwMode="auto">
            <a:xfrm>
              <a:off x="6345716" y="3608094"/>
              <a:ext cx="2369274" cy="784219"/>
            </a:xfrm>
            <a:custGeom>
              <a:avLst/>
              <a:gdLst>
                <a:gd name="connsiteX0" fmla="*/ 170761 w 2607325"/>
                <a:gd name="connsiteY0" fmla="*/ 20198 h 481070"/>
                <a:gd name="connsiteX1" fmla="*/ 347031 w 2607325"/>
                <a:gd name="connsiteY1" fmla="*/ 471889 h 481070"/>
                <a:gd name="connsiteX2" fmla="*/ 2252949 w 2607325"/>
                <a:gd name="connsiteY2" fmla="*/ 75282 h 481070"/>
                <a:gd name="connsiteX3" fmla="*/ 2473286 w 2607325"/>
                <a:gd name="connsiteY3" fmla="*/ 20198 h 481070"/>
                <a:gd name="connsiteX0" fmla="*/ 381918 w 2818482"/>
                <a:gd name="connsiteY0" fmla="*/ 60503 h 518911"/>
                <a:gd name="connsiteX1" fmla="*/ 29378 w 2818482"/>
                <a:gd name="connsiteY1" fmla="*/ 75282 h 518911"/>
                <a:gd name="connsiteX2" fmla="*/ 558188 w 2818482"/>
                <a:gd name="connsiteY2" fmla="*/ 512194 h 518911"/>
                <a:gd name="connsiteX3" fmla="*/ 2464106 w 2818482"/>
                <a:gd name="connsiteY3" fmla="*/ 115587 h 518911"/>
                <a:gd name="connsiteX4" fmla="*/ 2684443 w 2818482"/>
                <a:gd name="connsiteY4" fmla="*/ 60503 h 518911"/>
                <a:gd name="connsiteX0" fmla="*/ 125766 w 2562330"/>
                <a:gd name="connsiteY0" fmla="*/ 20198 h 488414"/>
                <a:gd name="connsiteX1" fmla="*/ 395736 w 2562330"/>
                <a:gd name="connsiteY1" fmla="*/ 174434 h 488414"/>
                <a:gd name="connsiteX2" fmla="*/ 302036 w 2562330"/>
                <a:gd name="connsiteY2" fmla="*/ 471889 h 488414"/>
                <a:gd name="connsiteX3" fmla="*/ 2207954 w 2562330"/>
                <a:gd name="connsiteY3" fmla="*/ 75282 h 488414"/>
                <a:gd name="connsiteX4" fmla="*/ 2428291 w 2562330"/>
                <a:gd name="connsiteY4" fmla="*/ 20198 h 488414"/>
                <a:gd name="connsiteX0" fmla="*/ 0 w 2369274"/>
                <a:gd name="connsiteY0" fmla="*/ 62545 h 784845"/>
                <a:gd name="connsiteX1" fmla="*/ 269970 w 2369274"/>
                <a:gd name="connsiteY1" fmla="*/ 216781 h 784845"/>
                <a:gd name="connsiteX2" fmla="*/ 580011 w 2369274"/>
                <a:gd name="connsiteY2" fmla="*/ 768320 h 784845"/>
                <a:gd name="connsiteX3" fmla="*/ 2082188 w 2369274"/>
                <a:gd name="connsiteY3" fmla="*/ 117629 h 784845"/>
                <a:gd name="connsiteX4" fmla="*/ 2302525 w 2369274"/>
                <a:gd name="connsiteY4" fmla="*/ 62545 h 784845"/>
                <a:gd name="connsiteX0" fmla="*/ 0 w 2369274"/>
                <a:gd name="connsiteY0" fmla="*/ 62545 h 784845"/>
                <a:gd name="connsiteX1" fmla="*/ 269970 w 2369274"/>
                <a:gd name="connsiteY1" fmla="*/ 216781 h 784845"/>
                <a:gd name="connsiteX2" fmla="*/ 580011 w 2369274"/>
                <a:gd name="connsiteY2" fmla="*/ 768320 h 784845"/>
                <a:gd name="connsiteX3" fmla="*/ 2082188 w 2369274"/>
                <a:gd name="connsiteY3" fmla="*/ 117629 h 784845"/>
                <a:gd name="connsiteX4" fmla="*/ 2302525 w 2369274"/>
                <a:gd name="connsiteY4" fmla="*/ 62545 h 784845"/>
                <a:gd name="connsiteX0" fmla="*/ 0 w 2369274"/>
                <a:gd name="connsiteY0" fmla="*/ 62545 h 784218"/>
                <a:gd name="connsiteX1" fmla="*/ 269970 w 2369274"/>
                <a:gd name="connsiteY1" fmla="*/ 213019 h 784218"/>
                <a:gd name="connsiteX2" fmla="*/ 580011 w 2369274"/>
                <a:gd name="connsiteY2" fmla="*/ 768320 h 784218"/>
                <a:gd name="connsiteX3" fmla="*/ 2082188 w 2369274"/>
                <a:gd name="connsiteY3" fmla="*/ 117629 h 784218"/>
                <a:gd name="connsiteX4" fmla="*/ 2302525 w 2369274"/>
                <a:gd name="connsiteY4" fmla="*/ 62545 h 784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9274" h="784218">
                  <a:moveTo>
                    <a:pt x="0" y="62545"/>
                  </a:moveTo>
                  <a:cubicBezTo>
                    <a:pt x="1836" y="64381"/>
                    <a:pt x="173302" y="95390"/>
                    <a:pt x="269970" y="213019"/>
                  </a:cubicBezTo>
                  <a:cubicBezTo>
                    <a:pt x="366638" y="330648"/>
                    <a:pt x="277975" y="784218"/>
                    <a:pt x="580011" y="768320"/>
                  </a:cubicBezTo>
                  <a:cubicBezTo>
                    <a:pt x="882047" y="752422"/>
                    <a:pt x="1795102" y="235258"/>
                    <a:pt x="2082188" y="117629"/>
                  </a:cubicBezTo>
                  <a:cubicBezTo>
                    <a:pt x="2369274" y="0"/>
                    <a:pt x="2258458" y="71726"/>
                    <a:pt x="2302525" y="62545"/>
                  </a:cubicBezTo>
                </a:path>
              </a:pathLst>
            </a:custGeom>
            <a:solidFill>
              <a:schemeClr val="bg1"/>
            </a:solidFill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41" name="Rounded Rectangle 40"/>
          <p:cNvSpPr/>
          <p:nvPr/>
        </p:nvSpPr>
        <p:spPr bwMode="auto">
          <a:xfrm>
            <a:off x="2456755" y="3150693"/>
            <a:ext cx="643715" cy="91440"/>
          </a:xfrm>
          <a:prstGeom prst="roundRect">
            <a:avLst/>
          </a:prstGeom>
          <a:solidFill>
            <a:srgbClr val="FF0000">
              <a:alpha val="48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5763" y="3083552"/>
            <a:ext cx="731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200nm</a:t>
            </a:r>
            <a:br>
              <a:rPr lang="en-US" dirty="0" smtClean="0"/>
            </a:br>
            <a:r>
              <a:rPr lang="en-US" dirty="0" smtClean="0"/>
              <a:t>Oxide</a:t>
            </a:r>
            <a:endParaRPr lang="en-US" dirty="0"/>
          </a:p>
        </p:txBody>
      </p:sp>
      <p:sp>
        <p:nvSpPr>
          <p:cNvPr id="28" name="Arc 27"/>
          <p:cNvSpPr/>
          <p:nvPr/>
        </p:nvSpPr>
        <p:spPr bwMode="auto">
          <a:xfrm>
            <a:off x="1221267" y="3238829"/>
            <a:ext cx="166858" cy="182880"/>
          </a:xfrm>
          <a:prstGeom prst="arc">
            <a:avLst/>
          </a:prstGeom>
          <a:solidFill>
            <a:schemeClr val="bg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inkovic_TESTING of PXD6_May2010_2">
  <a:themeElements>
    <a:clrScheme name="Test facilities PXD6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st facilities PXD6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st facilities PXD6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 facilities PXD6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 facilities PXD6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 facilities PXD6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 facilities PXD6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 facilities PXD6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 facilities PXD6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Ninkovic_TESTING of PXD6_May2010_2</Template>
  <TotalTime>600</TotalTime>
  <Words>785</Words>
  <Application>Microsoft Office PowerPoint</Application>
  <PresentationFormat>On-screen Show (4:3)</PresentationFormat>
  <Paragraphs>155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Ninkovic_TESTING of PXD6_May2010_2</vt:lpstr>
      <vt:lpstr>Testing PXD6  - testing plans </vt:lpstr>
      <vt:lpstr>Slide 2</vt:lpstr>
      <vt:lpstr>PXD6  Batch 1 wafers</vt:lpstr>
      <vt:lpstr>IR microphotographs</vt:lpstr>
      <vt:lpstr>IR microphotographs</vt:lpstr>
      <vt:lpstr>PXD6 Batch 1</vt:lpstr>
      <vt:lpstr>Testing system </vt:lpstr>
      <vt:lpstr>Depletion voltage </vt:lpstr>
      <vt:lpstr>Back side diodes on SOI material  </vt:lpstr>
      <vt:lpstr>Back side diodes </vt:lpstr>
      <vt:lpstr>Back-side biasing</vt:lpstr>
      <vt:lpstr>Back side biasing </vt:lpstr>
      <vt:lpstr>Breakdowns of dielectrics </vt:lpstr>
      <vt:lpstr>Transistors </vt:lpstr>
      <vt:lpstr>Transistors </vt:lpstr>
      <vt:lpstr>Transistors </vt:lpstr>
      <vt:lpstr>Transistors </vt:lpstr>
      <vt:lpstr>Transistors – Internal gate potential </vt:lpstr>
      <vt:lpstr>Testing plans</vt:lpstr>
      <vt:lpstr>Slide 20</vt:lpstr>
    </vt:vector>
  </TitlesOfParts>
  <Company>hll - mpg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Testing PXD6  - testing plans </dc:title>
  <dc:creator>Jelena Ninkovic</dc:creator>
  <cp:lastModifiedBy>Jelena Ninkovic</cp:lastModifiedBy>
  <cp:revision>9</cp:revision>
  <cp:lastPrinted>2001-12-17T12:31:23Z</cp:lastPrinted>
  <dcterms:created xsi:type="dcterms:W3CDTF">2011-02-06T05:25:35Z</dcterms:created>
  <dcterms:modified xsi:type="dcterms:W3CDTF">2011-02-07T10:35:13Z</dcterms:modified>
</cp:coreProperties>
</file>