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sldIdLst>
    <p:sldId id="256" r:id="rId3"/>
    <p:sldId id="305" r:id="rId4"/>
    <p:sldId id="312" r:id="rId5"/>
    <p:sldId id="306" r:id="rId6"/>
    <p:sldId id="307" r:id="rId7"/>
    <p:sldId id="308" r:id="rId8"/>
    <p:sldId id="316" r:id="rId9"/>
    <p:sldId id="315" r:id="rId10"/>
    <p:sldId id="309" r:id="rId11"/>
    <p:sldId id="313" r:id="rId12"/>
    <p:sldId id="314" r:id="rId13"/>
    <p:sldId id="311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31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1502" autoAdjust="0"/>
  </p:normalViewPr>
  <p:slideViewPr>
    <p:cSldViewPr snapToGrid="0"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382" y="-90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156F2ABD-ADF0-415D-B19F-C5765A0101FE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0" tIns="48325" rIns="96650" bIns="483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316776A6-FF95-4CAB-880E-886FC13F7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5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0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2313"/>
            <a:ext cx="4797425" cy="3598862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FCAD-530D-4B87-A0F5-26E170F80F4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6th DEPFET Workshop, Bonn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504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</a:t>
            </a:r>
            <a:r>
              <a:rPr lang="en-GB" noProof="0" dirty="0" err="1" smtClean="0"/>
              <a:t>para</a:t>
            </a:r>
            <a:r>
              <a:rPr lang="en-GB" noProof="0" dirty="0" smtClean="0"/>
              <a:t>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texto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 smtClean="0"/>
          </a:p>
          <a:p>
            <a:pPr lvl="1"/>
            <a:r>
              <a:rPr lang="en-GB" noProof="0" dirty="0" smtClean="0"/>
              <a:t>Segundo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3"/>
            <a:r>
              <a:rPr lang="en-GB" noProof="0" dirty="0" smtClean="0"/>
              <a:t>Cuarto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Quinto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682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597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18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9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50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78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557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330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01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397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310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/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5" descr="Logo_UBo_h24_CMY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0"/>
            <a:ext cx="2195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cap-2_mig"/>
          <p:cNvPicPr>
            <a:picLocks noChangeAspect="1" noChangeArrowheads="1"/>
          </p:cNvPicPr>
          <p:nvPr userDrawn="1"/>
        </p:nvPicPr>
        <p:blipFill>
          <a:blip r:embed="rId14"/>
          <a:srcRect t="7932" b="16153"/>
          <a:stretch>
            <a:fillRect/>
          </a:stretch>
        </p:blipFill>
        <p:spPr bwMode="auto">
          <a:xfrm>
            <a:off x="0" y="6232525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7" descr="cap-1_logoub"/>
          <p:cNvPicPr>
            <a:picLocks noChangeAspect="1" noChangeArrowheads="1"/>
          </p:cNvPicPr>
          <p:nvPr userDrawn="1"/>
        </p:nvPicPr>
        <p:blipFill>
          <a:blip r:embed="rId15"/>
          <a:srcRect r="70688"/>
          <a:stretch>
            <a:fillRect/>
          </a:stretch>
        </p:blipFill>
        <p:spPr bwMode="auto">
          <a:xfrm>
            <a:off x="0" y="-7938"/>
            <a:ext cx="96043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cabecera1"/>
          <p:cNvPicPr>
            <a:picLocks noChangeAspect="1" noChangeArrowheads="1"/>
          </p:cNvPicPr>
          <p:nvPr userDrawn="1"/>
        </p:nvPicPr>
        <p:blipFill>
          <a:blip r:embed="rId16">
            <a:lum bright="30000"/>
          </a:blip>
          <a:srcRect t="4198" r="76758"/>
          <a:stretch>
            <a:fillRect/>
          </a:stretch>
        </p:blipFill>
        <p:spPr bwMode="auto">
          <a:xfrm>
            <a:off x="9525" y="4763"/>
            <a:ext cx="94773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24"/>
          <p:cNvSpPr txBox="1">
            <a:spLocks noChangeArrowheads="1"/>
          </p:cNvSpPr>
          <p:nvPr userDrawn="1"/>
        </p:nvSpPr>
        <p:spPr bwMode="auto">
          <a:xfrm>
            <a:off x="0" y="6261100"/>
            <a:ext cx="5210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a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rPr>
              <a:t>6th WORKSHOP ON</a:t>
            </a:r>
            <a:r>
              <a:rPr lang="ca-ES" sz="16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rPr>
              <a:t> DEPFETS</a:t>
            </a:r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charset="-128"/>
            </a:endParaRPr>
          </a:p>
        </p:txBody>
      </p:sp>
      <p:pic>
        <p:nvPicPr>
          <p:cNvPr id="1030" name="Picture 23" descr="cap-2_mi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228975" y="-7938"/>
            <a:ext cx="59150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4" descr="fons_barra_eines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263900" y="546100"/>
            <a:ext cx="58801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5" descr="cap-1_logou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15988" y="-11113"/>
            <a:ext cx="3278187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2" descr="elec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004050" y="6224588"/>
            <a:ext cx="2139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6" descr="iccub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5245100" y="6230938"/>
            <a:ext cx="17843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44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3886200"/>
            <a:ext cx="706755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Data Handling Processor</a:t>
            </a:r>
            <a:br>
              <a:rPr lang="en-US" dirty="0" smtClean="0"/>
            </a:br>
            <a:r>
              <a:rPr lang="en-US" dirty="0" smtClean="0"/>
              <a:t>Status/Plans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Tomasz Hemperek</a:t>
            </a:r>
            <a:endParaRPr lang="en-US" dirty="0"/>
          </a:p>
        </p:txBody>
      </p:sp>
      <p:pic>
        <p:nvPicPr>
          <p:cNvPr id="6" name="Picture 5" descr="silab logo rg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700" y="1914525"/>
            <a:ext cx="2961290" cy="1066800"/>
          </a:xfrm>
          <a:prstGeom prst="rect">
            <a:avLst/>
          </a:prstGeom>
        </p:spPr>
      </p:pic>
      <p:pic>
        <p:nvPicPr>
          <p:cNvPr id="8" name="Picture 5" descr="Logo_UBo_h24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0"/>
            <a:ext cx="2195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214813" y="71438"/>
            <a:ext cx="4929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8-bits DAC redesign</a:t>
            </a:r>
            <a:endParaRPr lang="es-ES" sz="20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" name="Contenidor de contingut 2"/>
          <p:cNvSpPr txBox="1">
            <a:spLocks/>
          </p:cNvSpPr>
          <p:nvPr/>
        </p:nvSpPr>
        <p:spPr>
          <a:xfrm>
            <a:off x="0" y="5626058"/>
            <a:ext cx="5742774" cy="501261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R. </a:t>
            </a:r>
            <a:r>
              <a:rPr kumimoji="0" lang="es-E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Hogervorst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et. </a:t>
            </a:r>
            <a:r>
              <a:rPr kumimoji="0" lang="es-E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al.,”A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Compact </a:t>
            </a:r>
            <a:r>
              <a:rPr kumimoji="0" lang="es-E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Power-Efficient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3 V CMOS </a:t>
            </a:r>
            <a:r>
              <a:rPr kumimoji="0" lang="es-E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Rail-to-Rail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Input/Output </a:t>
            </a:r>
            <a:r>
              <a:rPr kumimoji="0" lang="es-E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Operational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Amplifier for VLSI Cell Libraries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”, JSCC, vol. 29, no. 12, pp. 1505-1513, </a:t>
            </a:r>
            <a:r>
              <a:rPr kumimoji="0" lang="es-E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Dec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. 1994.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575" y="3272595"/>
            <a:ext cx="3419120" cy="216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idor de contingut 2"/>
          <p:cNvSpPr txBox="1">
            <a:spLocks/>
          </p:cNvSpPr>
          <p:nvPr/>
        </p:nvSpPr>
        <p:spPr>
          <a:xfrm>
            <a:off x="408774" y="1172274"/>
            <a:ext cx="4549306" cy="2587875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600" b="1" kern="0" dirty="0" smtClean="0">
                <a:latin typeface="+mn-lt"/>
                <a:ea typeface="ＭＳ Ｐゴシック" charset="-128"/>
                <a:cs typeface="ＭＳ Ｐゴシック" charset="-128"/>
              </a:rPr>
              <a:t>DHP 0.1 tests showed that the 8-bits DAC and 10-bits ADC had to be redesigned in order to have a rail-to-rail output.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8-bits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DAC has been redesigned (schematic level).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600" b="1" kern="0" baseline="0" dirty="0" smtClean="0">
                <a:latin typeface="+mn-lt"/>
                <a:ea typeface="ＭＳ Ｐゴシック" charset="-128"/>
                <a:cs typeface="ＭＳ Ｐゴシック" charset="-128"/>
              </a:rPr>
              <a:t>New</a:t>
            </a:r>
            <a:r>
              <a:rPr lang="en-GB" sz="1600" b="1" kern="0" dirty="0" smtClean="0">
                <a:latin typeface="+mn-lt"/>
                <a:ea typeface="ＭＳ Ｐゴシック" charset="-128"/>
                <a:cs typeface="ＭＳ Ｐゴシック" charset="-128"/>
              </a:rPr>
              <a:t> op-amp with </a:t>
            </a:r>
            <a:r>
              <a:rPr lang="en-GB" sz="1600" b="1" kern="0" dirty="0" err="1" smtClean="0">
                <a:latin typeface="+mn-lt"/>
                <a:ea typeface="ＭＳ Ｐゴシック" charset="-128"/>
                <a:cs typeface="ＭＳ Ｐゴシック" charset="-128"/>
              </a:rPr>
              <a:t>Avo</a:t>
            </a:r>
            <a:r>
              <a:rPr lang="en-GB" sz="1600" b="1" kern="0" dirty="0" smtClean="0">
                <a:latin typeface="+mn-lt"/>
                <a:ea typeface="ＭＳ Ｐゴシック" charset="-128"/>
                <a:cs typeface="ＭＳ Ｐゴシック" charset="-128"/>
              </a:rPr>
              <a:t>=64 dB, PM=88.46º and a rail-to-rail output range.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0505" y="991980"/>
            <a:ext cx="335254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7596" y="3316439"/>
            <a:ext cx="335254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8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17129" t="14287" r="19169" b="20784"/>
          <a:stretch>
            <a:fillRect/>
          </a:stretch>
        </p:blipFill>
        <p:spPr bwMode="auto">
          <a:xfrm>
            <a:off x="4409630" y="1435694"/>
            <a:ext cx="3845608" cy="220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13138" t="26020" r="12541" b="19594"/>
          <a:stretch>
            <a:fillRect/>
          </a:stretch>
        </p:blipFill>
        <p:spPr bwMode="auto">
          <a:xfrm>
            <a:off x="1645302" y="3794333"/>
            <a:ext cx="5584860" cy="229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4214813" y="71438"/>
            <a:ext cx="4929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8-bits DAC redesign</a:t>
            </a:r>
            <a:endParaRPr lang="es-ES" sz="20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759" y="1391086"/>
            <a:ext cx="3423836" cy="23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or recte 12"/>
          <p:cNvCxnSpPr/>
          <p:nvPr/>
        </p:nvCxnSpPr>
        <p:spPr>
          <a:xfrm flipV="1">
            <a:off x="1418602" y="1922804"/>
            <a:ext cx="2452643" cy="854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e contingut 2"/>
          <p:cNvSpPr txBox="1">
            <a:spLocks/>
          </p:cNvSpPr>
          <p:nvPr/>
        </p:nvSpPr>
        <p:spPr>
          <a:xfrm>
            <a:off x="1477001" y="1052628"/>
            <a:ext cx="2308789" cy="434335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Rail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to rail 8-bits DAC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Contenidor de contingut 2"/>
          <p:cNvSpPr txBox="1">
            <a:spLocks/>
          </p:cNvSpPr>
          <p:nvPr/>
        </p:nvSpPr>
        <p:spPr>
          <a:xfrm>
            <a:off x="4842618" y="1042659"/>
            <a:ext cx="3181885" cy="434335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Dynamic response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0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DHP </a:t>
            </a:r>
            <a:r>
              <a:rPr lang="en-US" dirty="0" smtClean="0"/>
              <a:t>0.2 Timetable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4752799"/>
              </p:ext>
            </p:extLst>
          </p:nvPr>
        </p:nvGraphicFramePr>
        <p:xfrm>
          <a:off x="762000" y="2540000"/>
          <a:ext cx="7950835" cy="2209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76755"/>
                <a:gridCol w="1493520"/>
                <a:gridCol w="1493520"/>
                <a:gridCol w="1493520"/>
                <a:gridCol w="1493520"/>
              </a:tblGrid>
              <a:tr h="3683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February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GB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Digital Design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Verification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Implementation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Analog Designs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Sign-off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67000" y="2946400"/>
            <a:ext cx="1892300" cy="292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394200" y="3302000"/>
            <a:ext cx="4254500" cy="292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753100" y="3663950"/>
            <a:ext cx="1562100" cy="292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705100" y="4051300"/>
            <a:ext cx="3695700" cy="292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896100" y="4419600"/>
            <a:ext cx="838200" cy="292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33400" y="5676900"/>
            <a:ext cx="8115300" cy="581025"/>
          </a:xfrm>
          <a:prstGeom prst="rect">
            <a:avLst/>
          </a:prstGeom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Want to be ready for May 2011 Submission</a:t>
            </a:r>
          </a:p>
        </p:txBody>
      </p:sp>
    </p:spTree>
    <p:extLst>
      <p:ext uri="{BB962C8B-B14F-4D97-AF65-F5344CB8AC3E}">
        <p14:creationId xmlns:p14="http://schemas.microsoft.com/office/powerpoint/2010/main" val="30551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0.</a:t>
            </a:r>
            <a:r>
              <a:rPr lang="pl-PL" dirty="0" smtClean="0"/>
              <a:t>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8" descr="DHP01_DCD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1" t="3955" r="13156" b="7346"/>
          <a:stretch>
            <a:fillRect/>
          </a:stretch>
        </p:blipFill>
        <p:spPr bwMode="auto">
          <a:xfrm>
            <a:off x="5471990" y="1739900"/>
            <a:ext cx="3158104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in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0" b="-555"/>
          <a:stretch>
            <a:fillRect/>
          </a:stretch>
        </p:blipFill>
        <p:spPr bwMode="auto">
          <a:xfrm>
            <a:off x="176530" y="2039144"/>
            <a:ext cx="5213350" cy="27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0.1 - Status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Working:</a:t>
            </a:r>
          </a:p>
          <a:p>
            <a:r>
              <a:rPr lang="en-US" dirty="0"/>
              <a:t>LVDS Input </a:t>
            </a:r>
          </a:p>
          <a:p>
            <a:r>
              <a:rPr lang="en-US" dirty="0"/>
              <a:t>HSTL like </a:t>
            </a:r>
            <a:r>
              <a:rPr lang="en-US" dirty="0" smtClean="0"/>
              <a:t>Input</a:t>
            </a:r>
          </a:p>
          <a:p>
            <a:r>
              <a:rPr lang="en-US" dirty="0" smtClean="0"/>
              <a:t>Slow control (JTAG)</a:t>
            </a:r>
          </a:p>
          <a:p>
            <a:r>
              <a:rPr lang="en-US" dirty="0" smtClean="0"/>
              <a:t>Memories </a:t>
            </a:r>
            <a:r>
              <a:rPr lang="en-US" dirty="0"/>
              <a:t>read/write</a:t>
            </a:r>
          </a:p>
          <a:p>
            <a:r>
              <a:rPr lang="en-US" dirty="0" smtClean="0"/>
              <a:t>Input </a:t>
            </a:r>
            <a:r>
              <a:rPr lang="en-US" dirty="0" smtClean="0"/>
              <a:t>readout</a:t>
            </a:r>
          </a:p>
          <a:p>
            <a:r>
              <a:rPr lang="en-US" dirty="0" smtClean="0"/>
              <a:t>Patter </a:t>
            </a:r>
            <a:r>
              <a:rPr lang="en-US" dirty="0"/>
              <a:t>generator</a:t>
            </a:r>
          </a:p>
          <a:p>
            <a:r>
              <a:rPr lang="en-US" dirty="0"/>
              <a:t>DAC</a:t>
            </a:r>
          </a:p>
          <a:p>
            <a:r>
              <a:rPr lang="en-US" dirty="0" smtClean="0"/>
              <a:t>Band Gap</a:t>
            </a:r>
          </a:p>
          <a:p>
            <a:r>
              <a:rPr lang="en-US" dirty="0"/>
              <a:t>Processing </a:t>
            </a:r>
            <a:r>
              <a:rPr lang="en-US" dirty="0" smtClean="0"/>
              <a:t>(</a:t>
            </a:r>
            <a:r>
              <a:rPr lang="en-US" dirty="0" smtClean="0"/>
              <a:t>*</a:t>
            </a:r>
            <a:r>
              <a:rPr lang="en-US" dirty="0" smtClean="0"/>
              <a:t>need DCD)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Speed </a:t>
            </a:r>
            <a:r>
              <a:rPr lang="en-US" dirty="0" smtClean="0"/>
              <a:t>TX testing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To Do:</a:t>
            </a:r>
          </a:p>
          <a:p>
            <a:r>
              <a:rPr lang="en-US" dirty="0"/>
              <a:t>DCD communication and synchronization</a:t>
            </a:r>
          </a:p>
          <a:p>
            <a:r>
              <a:rPr lang="en-US" dirty="0"/>
              <a:t>More Processing </a:t>
            </a:r>
          </a:p>
          <a:p>
            <a:r>
              <a:rPr lang="en-US" dirty="0"/>
              <a:t>Radiation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DhpTxTest</a:t>
            </a:r>
            <a:r>
              <a:rPr lang="en-US" dirty="0" smtClean="0"/>
              <a:t> </a:t>
            </a:r>
            <a:r>
              <a:rPr lang="en-US" dirty="0" smtClean="0"/>
              <a:t>Chip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1" b="27974"/>
          <a:stretch/>
        </p:blipFill>
        <p:spPr>
          <a:xfrm>
            <a:off x="1777467" y="3023326"/>
            <a:ext cx="5367722" cy="2184400"/>
          </a:xfrm>
          <a:ln w="38100">
            <a:solidFill>
              <a:schemeClr val="accent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8" t="-9347" r="-2248" b="-3326"/>
          <a:stretch/>
        </p:blipFill>
        <p:spPr bwMode="auto">
          <a:xfrm>
            <a:off x="736600" y="1361440"/>
            <a:ext cx="7449457" cy="14935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3400" y="5384800"/>
            <a:ext cx="8115300" cy="873125"/>
          </a:xfrm>
          <a:prstGeom prst="rect">
            <a:avLst/>
          </a:prstGeom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Design ready:    December 2010 - MPW canceled</a:t>
            </a:r>
          </a:p>
          <a:p>
            <a:pPr marL="274320" lvl="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Resubmission:  February 2011 -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MPW canceled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0.2 - Changes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Fixes</a:t>
            </a:r>
          </a:p>
          <a:p>
            <a:pPr lvl="1"/>
            <a:r>
              <a:rPr lang="en-US" dirty="0" smtClean="0"/>
              <a:t>Input routing</a:t>
            </a:r>
          </a:p>
          <a:p>
            <a:pPr lvl="1"/>
            <a:r>
              <a:rPr lang="en-US" dirty="0" smtClean="0"/>
              <a:t>signed/unsigned convention</a:t>
            </a:r>
          </a:p>
          <a:p>
            <a:pPr lvl="1"/>
            <a:r>
              <a:rPr lang="en-US" dirty="0" smtClean="0"/>
              <a:t>PRBS</a:t>
            </a:r>
          </a:p>
          <a:p>
            <a:r>
              <a:rPr lang="en-US" dirty="0" smtClean="0"/>
              <a:t>Digital improvements/changes</a:t>
            </a:r>
          </a:p>
          <a:p>
            <a:pPr lvl="1"/>
            <a:r>
              <a:rPr lang="en-US" dirty="0" smtClean="0"/>
              <a:t>Fix to static </a:t>
            </a:r>
            <a:r>
              <a:rPr lang="en-US" dirty="0" smtClean="0"/>
              <a:t>pedestal</a:t>
            </a:r>
          </a:p>
          <a:p>
            <a:pPr lvl="1"/>
            <a:r>
              <a:rPr lang="en-US" dirty="0" smtClean="0"/>
              <a:t>Pedestal during acquisition update – JTAG</a:t>
            </a:r>
            <a:endParaRPr lang="en-US" dirty="0" smtClean="0"/>
          </a:p>
          <a:p>
            <a:pPr lvl="1"/>
            <a:r>
              <a:rPr lang="en-US" dirty="0" smtClean="0"/>
              <a:t>Improved common mode </a:t>
            </a:r>
            <a:r>
              <a:rPr lang="en-US" dirty="0" smtClean="0"/>
              <a:t>correction</a:t>
            </a:r>
            <a:endParaRPr lang="en-US" dirty="0" smtClean="0"/>
          </a:p>
          <a:p>
            <a:pPr lvl="1"/>
            <a:r>
              <a:rPr lang="en-US" dirty="0" smtClean="0"/>
              <a:t>Common mode </a:t>
            </a:r>
            <a:r>
              <a:rPr lang="en-US" dirty="0" err="1" smtClean="0"/>
              <a:t>readback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New combined </a:t>
            </a:r>
            <a:r>
              <a:rPr lang="en-US" dirty="0" err="1" smtClean="0"/>
              <a:t>PLL+Ser+TX</a:t>
            </a:r>
            <a:endParaRPr lang="en-US" dirty="0" smtClean="0"/>
          </a:p>
          <a:p>
            <a:r>
              <a:rPr lang="en-US" dirty="0" smtClean="0"/>
              <a:t>New I/O cells</a:t>
            </a:r>
          </a:p>
          <a:p>
            <a:r>
              <a:rPr lang="en-US" dirty="0" smtClean="0"/>
              <a:t>Improved DACs/ADC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0.2 - Processing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71575"/>
            <a:ext cx="4040188" cy="685800"/>
          </a:xfrm>
        </p:spPr>
        <p:txBody>
          <a:bodyPr/>
          <a:lstStyle/>
          <a:p>
            <a:pPr algn="ctr"/>
            <a:r>
              <a:rPr lang="en-US" dirty="0" smtClean="0"/>
              <a:t>DHP 0.1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1181100"/>
            <a:ext cx="4041775" cy="685800"/>
          </a:xfrm>
        </p:spPr>
        <p:txBody>
          <a:bodyPr/>
          <a:lstStyle/>
          <a:p>
            <a:pPr algn="ctr"/>
            <a:r>
              <a:rPr lang="en-US" dirty="0"/>
              <a:t>DHP </a:t>
            </a:r>
            <a:r>
              <a:rPr lang="en-US" dirty="0" smtClean="0"/>
              <a:t>0.2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45225061"/>
              </p:ext>
            </p:extLst>
          </p:nvPr>
        </p:nvGraphicFramePr>
        <p:xfrm>
          <a:off x="336351" y="1762836"/>
          <a:ext cx="3638210" cy="424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Visio" r:id="rId3" imgW="4000000" imgH="4662249" progId="Visio.Drawing.11">
                  <p:embed/>
                </p:oleObj>
              </mc:Choice>
              <mc:Fallback>
                <p:oleObj name="Visio" r:id="rId3" imgW="4000000" imgH="466224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51" y="1762836"/>
                        <a:ext cx="3638210" cy="4240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8957121"/>
              </p:ext>
            </p:extLst>
          </p:nvPr>
        </p:nvGraphicFramePr>
        <p:xfrm>
          <a:off x="5041900" y="1878313"/>
          <a:ext cx="3546475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Visio" r:id="rId5" imgW="3922990" imgH="4723924" progId="Visio.Drawing.11">
                  <p:embed/>
                </p:oleObj>
              </mc:Choice>
              <mc:Fallback>
                <p:oleObj name="Visio" r:id="rId5" imgW="3922990" imgH="4723924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1878313"/>
                        <a:ext cx="3546475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4381500" y="3937000"/>
            <a:ext cx="4445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744"/>
            <a:ext cx="8229600" cy="765629"/>
          </a:xfrm>
        </p:spPr>
        <p:txBody>
          <a:bodyPr/>
          <a:lstStyle/>
          <a:p>
            <a:r>
              <a:rPr lang="en-US" dirty="0" smtClean="0"/>
              <a:t>DHP 0.2 - Data Processing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094480" y="1960880"/>
            <a:ext cx="4551680" cy="3779520"/>
          </a:xfrm>
        </p:spPr>
        <p:txBody>
          <a:bodyPr/>
          <a:lstStyle/>
          <a:p>
            <a:r>
              <a:rPr lang="en-US" dirty="0" smtClean="0"/>
              <a:t>1024 rows buffer for data and for pedestals and offsets</a:t>
            </a:r>
          </a:p>
          <a:p>
            <a:endParaRPr lang="en-US" sz="1200" dirty="0"/>
          </a:p>
          <a:p>
            <a:r>
              <a:rPr lang="en-US" dirty="0" smtClean="0"/>
              <a:t>8 bit static pedestal subtraction</a:t>
            </a:r>
          </a:p>
          <a:p>
            <a:endParaRPr lang="en-US" sz="800" dirty="0"/>
          </a:p>
          <a:p>
            <a:r>
              <a:rPr lang="en-US" dirty="0" smtClean="0"/>
              <a:t>2 pass common mode correction (signal rejection)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308855"/>
              </p:ext>
            </p:extLst>
          </p:nvPr>
        </p:nvGraphicFramePr>
        <p:xfrm>
          <a:off x="1090295" y="1390968"/>
          <a:ext cx="2689225" cy="465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Visio" r:id="rId3" imgW="2328577" imgH="4035576" progId="Visio.Drawing.11">
                  <p:embed/>
                </p:oleObj>
              </mc:Choice>
              <mc:Fallback>
                <p:oleObj name="Visio" r:id="rId3" imgW="2328577" imgH="403557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0295" y="1390968"/>
                        <a:ext cx="2689225" cy="4659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4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0.2 - Interface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LVDS TX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Rail-to-Rail LVDS RX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7" name="Content Placeholder 1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4924883"/>
              </p:ext>
            </p:extLst>
          </p:nvPr>
        </p:nvGraphicFramePr>
        <p:xfrm>
          <a:off x="4807743" y="2089150"/>
          <a:ext cx="4059382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Visio" r:id="rId4" imgW="3592720" imgH="2883479" progId="Visio.Drawing.11">
                  <p:embed/>
                </p:oleObj>
              </mc:Choice>
              <mc:Fallback>
                <p:oleObj name="Visio" r:id="rId4" imgW="3592720" imgH="28834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43" y="2089150"/>
                        <a:ext cx="4059382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Content Placeholder 1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96964608"/>
              </p:ext>
            </p:extLst>
          </p:nvPr>
        </p:nvGraphicFramePr>
        <p:xfrm>
          <a:off x="533399" y="2224880"/>
          <a:ext cx="4247231" cy="271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Visio" r:id="rId6" imgW="2974943" imgH="1901000" progId="Visio.Drawing.11">
                  <p:embed/>
                </p:oleObj>
              </mc:Choice>
              <mc:Fallback>
                <p:oleObj name="Visio" r:id="rId6" imgW="2974943" imgH="19010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224880"/>
                        <a:ext cx="4247231" cy="2712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4"/>
          <p:cNvSpPr txBox="1">
            <a:spLocks/>
          </p:cNvSpPr>
          <p:nvPr/>
        </p:nvSpPr>
        <p:spPr>
          <a:xfrm>
            <a:off x="533400" y="5676900"/>
            <a:ext cx="8115300" cy="581025"/>
          </a:xfrm>
          <a:prstGeom prst="rect">
            <a:avLst/>
          </a:prstGeom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0070C0"/>
              </a:buClr>
              <a:buSzPct val="76000"/>
              <a:buFont typeface="Wingdings 3"/>
              <a:buChar char="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+ Custom Area I/O Pads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DHP 0.2 </a:t>
            </a:r>
            <a:r>
              <a:rPr lang="en-US" dirty="0" smtClean="0"/>
              <a:t>– </a:t>
            </a:r>
            <a:r>
              <a:rPr lang="en-US" dirty="0" err="1" smtClean="0"/>
              <a:t>PLL+Ser+TX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7/02/2011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8229600" cy="1562100"/>
          </a:xfrm>
        </p:spPr>
        <p:txBody>
          <a:bodyPr/>
          <a:lstStyle/>
          <a:p>
            <a:r>
              <a:rPr lang="en-US" dirty="0" smtClean="0"/>
              <a:t>Integrated PLL, </a:t>
            </a:r>
            <a:r>
              <a:rPr lang="en-US" dirty="0" err="1" smtClean="0"/>
              <a:t>Serializer</a:t>
            </a:r>
            <a:r>
              <a:rPr lang="en-US" dirty="0" smtClean="0"/>
              <a:t> and CML TX </a:t>
            </a:r>
          </a:p>
          <a:p>
            <a:r>
              <a:rPr lang="en-US" dirty="0" smtClean="0"/>
              <a:t>Separate power domain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DEPFET Workshop, Bonn 2011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73018"/>
              </p:ext>
            </p:extLst>
          </p:nvPr>
        </p:nvGraphicFramePr>
        <p:xfrm>
          <a:off x="1239203" y="2904808"/>
          <a:ext cx="6646745" cy="284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Visio" r:id="rId3" imgW="6341021" imgH="2714268" progId="Visio.Drawing.11">
                  <p:embed/>
                </p:oleObj>
              </mc:Choice>
              <mc:Fallback>
                <p:oleObj name="Visio" r:id="rId3" imgW="6341021" imgH="27142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9203" y="2904808"/>
                        <a:ext cx="6646745" cy="2845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1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1735</TotalTime>
  <Words>329</Words>
  <Application>Microsoft Office PowerPoint</Application>
  <PresentationFormat>On-screen Show (4:3)</PresentationFormat>
  <Paragraphs>102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Origin</vt:lpstr>
      <vt:lpstr>Diseño personalizado</vt:lpstr>
      <vt:lpstr>Visio</vt:lpstr>
      <vt:lpstr>Data Handling Processor Status/Plans</vt:lpstr>
      <vt:lpstr>DHP 0.1</vt:lpstr>
      <vt:lpstr>DHP 0.1 - Status</vt:lpstr>
      <vt:lpstr>DhpTxTest Chip</vt:lpstr>
      <vt:lpstr>DHP 0.2 - Changes</vt:lpstr>
      <vt:lpstr>DHP 0.2 - Processing</vt:lpstr>
      <vt:lpstr>DHP 0.2 - Data Processing</vt:lpstr>
      <vt:lpstr>DHP 0.2 - Interface</vt:lpstr>
      <vt:lpstr>DHP 0.2 – PLL+Ser+TX</vt:lpstr>
      <vt:lpstr>PowerPoint Presentation</vt:lpstr>
      <vt:lpstr>PowerPoint Presentation</vt:lpstr>
      <vt:lpstr>DHP 0.2 Timetable</vt:lpstr>
    </vt:vector>
  </TitlesOfParts>
  <Company>Bonn 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pixel chip upgrade</dc:title>
  <dc:creator>Hemperek</dc:creator>
  <cp:lastModifiedBy>Windows User</cp:lastModifiedBy>
  <cp:revision>582</cp:revision>
  <cp:lastPrinted>2011-02-06T19:28:57Z</cp:lastPrinted>
  <dcterms:created xsi:type="dcterms:W3CDTF">2008-10-13T12:30:11Z</dcterms:created>
  <dcterms:modified xsi:type="dcterms:W3CDTF">2011-02-06T20:22:30Z</dcterms:modified>
</cp:coreProperties>
</file>