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8" r:id="rId1"/>
  </p:sldMasterIdLst>
  <p:notesMasterIdLst>
    <p:notesMasterId r:id="rId14"/>
  </p:notesMasterIdLst>
  <p:handoutMasterIdLst>
    <p:handoutMasterId r:id="rId15"/>
  </p:handoutMasterIdLst>
  <p:sldIdLst>
    <p:sldId id="687" r:id="rId2"/>
    <p:sldId id="674" r:id="rId3"/>
    <p:sldId id="688" r:id="rId4"/>
    <p:sldId id="689" r:id="rId5"/>
    <p:sldId id="695" r:id="rId6"/>
    <p:sldId id="696" r:id="rId7"/>
    <p:sldId id="697" r:id="rId8"/>
    <p:sldId id="698" r:id="rId9"/>
    <p:sldId id="691" r:id="rId10"/>
    <p:sldId id="692" r:id="rId11"/>
    <p:sldId id="693" r:id="rId12"/>
    <p:sldId id="694" r:id="rId13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DBD8"/>
    <a:srgbClr val="7CA6B1"/>
    <a:srgbClr val="F75309"/>
    <a:srgbClr val="7CA6A6"/>
    <a:srgbClr val="D9D9D9"/>
    <a:srgbClr val="66FF66"/>
    <a:srgbClr val="FF00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92" autoAdjust="0"/>
    <p:restoredTop sz="99558" autoAdjust="0"/>
  </p:normalViewPr>
  <p:slideViewPr>
    <p:cSldViewPr snapToGrid="0">
      <p:cViewPr varScale="1">
        <p:scale>
          <a:sx n="90" d="100"/>
          <a:sy n="90" d="100"/>
        </p:scale>
        <p:origin x="-11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-2178" y="-114"/>
      </p:cViewPr>
      <p:guideLst>
        <p:guide orient="horz" pos="2919"/>
        <p:guide pos="2203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05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0" tIns="46352" rIns="92700" bIns="46352" numCol="1" anchor="t" anchorCtr="0" compatLnSpc="1">
            <a:prstTxWarp prst="textNoShape">
              <a:avLst/>
            </a:prstTxWarp>
          </a:bodyPr>
          <a:lstStyle>
            <a:lvl1pPr algn="l" defTabSz="92707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7164" y="0"/>
            <a:ext cx="30305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0" tIns="46352" rIns="92700" bIns="46352" numCol="1" anchor="t" anchorCtr="0" compatLnSpc="1">
            <a:prstTxWarp prst="textNoShape">
              <a:avLst/>
            </a:prstTxWarp>
          </a:bodyPr>
          <a:lstStyle>
            <a:lvl1pPr algn="r" defTabSz="92707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79A34FF-811F-4DE1-9FF1-0BF17AE654BD}" type="datetime1">
              <a:rPr lang="en-US"/>
              <a:pPr>
                <a:defRPr/>
              </a:pPr>
              <a:t>2/7/2011</a:t>
            </a:fld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305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0" tIns="46352" rIns="92700" bIns="46352" numCol="1" anchor="b" anchorCtr="0" compatLnSpc="1">
            <a:prstTxWarp prst="textNoShape">
              <a:avLst/>
            </a:prstTxWarp>
          </a:bodyPr>
          <a:lstStyle>
            <a:lvl1pPr algn="l" defTabSz="92707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Ladislav Andricek, MPI Munich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7164" y="8807450"/>
            <a:ext cx="30305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0" tIns="46352" rIns="92700" bIns="46352" numCol="1" anchor="b" anchorCtr="0" compatLnSpc="1">
            <a:prstTxWarp prst="textNoShape">
              <a:avLst/>
            </a:prstTxWarp>
          </a:bodyPr>
          <a:lstStyle>
            <a:lvl1pPr algn="r" defTabSz="92707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D3D22B9-52E5-4F11-B416-09B3F729B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05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0" tIns="46352" rIns="92700" bIns="46352" numCol="1" anchor="t" anchorCtr="0" compatLnSpc="1">
            <a:prstTxWarp prst="textNoShape">
              <a:avLst/>
            </a:prstTxWarp>
          </a:bodyPr>
          <a:lstStyle>
            <a:lvl1pPr algn="l" defTabSz="92707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7164" y="0"/>
            <a:ext cx="30305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0" tIns="46352" rIns="92700" bIns="46352" numCol="1" anchor="t" anchorCtr="0" compatLnSpc="1">
            <a:prstTxWarp prst="textNoShape">
              <a:avLst/>
            </a:prstTxWarp>
          </a:bodyPr>
          <a:lstStyle>
            <a:lvl1pPr algn="r" defTabSz="92707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6662A8A-7B18-4380-B575-892FDCB5AA3F}" type="datetime1">
              <a:rPr lang="en-US"/>
              <a:pPr>
                <a:defRPr/>
              </a:pPr>
              <a:t>2/7/2011</a:t>
            </a:fld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339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0" tIns="46352" rIns="92700" bIns="463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305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0" tIns="46352" rIns="92700" bIns="46352" numCol="1" anchor="b" anchorCtr="0" compatLnSpc="1">
            <a:prstTxWarp prst="textNoShape">
              <a:avLst/>
            </a:prstTxWarp>
          </a:bodyPr>
          <a:lstStyle>
            <a:lvl1pPr algn="l" defTabSz="92707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Ladislav Andricek, MPI Munich</a:t>
            </a: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7164" y="8807450"/>
            <a:ext cx="30305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0" tIns="46352" rIns="92700" bIns="46352" numCol="1" anchor="b" anchorCtr="0" compatLnSpc="1">
            <a:prstTxWarp prst="textNoShape">
              <a:avLst/>
            </a:prstTxWarp>
          </a:bodyPr>
          <a:lstStyle>
            <a:lvl1pPr algn="r" defTabSz="92707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CA45BF9-660F-4B5C-A6FF-15FF8FECA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9CDE9C1-E50A-45A7-857A-AD94858CF888}" type="datetime1">
              <a:rPr lang="en-US" smtClean="0"/>
              <a:pPr/>
              <a:t>2/7/2011</a:t>
            </a:fld>
            <a:endParaRPr lang="en-US" smtClean="0"/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Ladislav Andricek, MPI Munich</a:t>
            </a: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9B1F5BE-E816-4254-ACD7-E841669FAF24}" type="datetime1">
              <a:rPr lang="en-US">
                <a:solidFill>
                  <a:prstClr val="black"/>
                </a:solidFill>
              </a:rPr>
              <a:pPr/>
              <a:t>2/7/2011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21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Ladislav Andricek, MPI Munich</a:t>
            </a:r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5C4B0BE-3A49-4D8B-AF14-C81528D05368}" type="datetime1">
              <a:rPr lang="en-US">
                <a:solidFill>
                  <a:prstClr val="black"/>
                </a:solidFill>
              </a:rPr>
              <a:pPr/>
              <a:t>2/7/2011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09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Ladislav Andricek, MPI Munich</a:t>
            </a:r>
          </a:p>
        </p:txBody>
      </p:sp>
      <p:sp>
        <p:nvSpPr>
          <p:cNvPr id="41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179168" y="6669088"/>
            <a:ext cx="3311525" cy="1889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DEPFET Meeting, Bonn, February 2011</a:t>
            </a:r>
            <a:endParaRPr lang="de-DE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Ladislav Andricek, MPI für Physik, HLL</a:t>
            </a:r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52D20-2352-4749-B7C5-DD441254C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FFFFFF"/>
                </a:solidFill>
              </a:rPr>
              <a:t>Ladislav Andricek, MPI für Physik, HLL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4C3CB-FEFB-466E-84DB-CBB9C5CA86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ChangeArrowheads="1"/>
          </p:cNvSpPr>
          <p:nvPr userDrawn="1"/>
        </p:nvSpPr>
        <p:spPr bwMode="auto">
          <a:xfrm>
            <a:off x="119063" y="0"/>
            <a:ext cx="133350" cy="6669088"/>
          </a:xfrm>
          <a:prstGeom prst="rect">
            <a:avLst/>
          </a:prstGeom>
          <a:solidFill>
            <a:srgbClr val="C9DBD8"/>
          </a:solidFill>
          <a:ln w="9525">
            <a:solidFill>
              <a:srgbClr val="C9DBD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797699" name="Rectangle 3"/>
          <p:cNvSpPr>
            <a:spLocks noChangeArrowheads="1"/>
          </p:cNvSpPr>
          <p:nvPr userDrawn="1"/>
        </p:nvSpPr>
        <p:spPr bwMode="auto">
          <a:xfrm>
            <a:off x="252413" y="0"/>
            <a:ext cx="131762" cy="6858000"/>
          </a:xfrm>
          <a:prstGeom prst="rect">
            <a:avLst/>
          </a:prstGeom>
          <a:solidFill>
            <a:srgbClr val="E6F2F2"/>
          </a:solidFill>
          <a:ln w="9525">
            <a:solidFill>
              <a:srgbClr val="E6F2F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797700" name="Rectangle 4"/>
          <p:cNvSpPr>
            <a:spLocks noChangeArrowheads="1"/>
          </p:cNvSpPr>
          <p:nvPr userDrawn="1"/>
        </p:nvSpPr>
        <p:spPr bwMode="auto">
          <a:xfrm>
            <a:off x="0" y="6642100"/>
            <a:ext cx="9144000" cy="215900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5763" y="188913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4008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Title</a:t>
            </a:r>
          </a:p>
        </p:txBody>
      </p:sp>
      <p:sp>
        <p:nvSpPr>
          <p:cNvPr id="797702" name="Rectangle 6"/>
          <p:cNvSpPr>
            <a:spLocks noChangeArrowheads="1"/>
          </p:cNvSpPr>
          <p:nvPr userDrawn="1"/>
        </p:nvSpPr>
        <p:spPr bwMode="auto">
          <a:xfrm>
            <a:off x="0" y="0"/>
            <a:ext cx="119063" cy="6669088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797703" name="Rectangle 7"/>
          <p:cNvSpPr>
            <a:spLocks noChangeArrowheads="1"/>
          </p:cNvSpPr>
          <p:nvPr userDrawn="1"/>
        </p:nvSpPr>
        <p:spPr bwMode="auto">
          <a:xfrm>
            <a:off x="0" y="-26988"/>
            <a:ext cx="9144000" cy="142876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797704" name="Line 8"/>
          <p:cNvSpPr>
            <a:spLocks noChangeShapeType="1"/>
          </p:cNvSpPr>
          <p:nvPr/>
        </p:nvSpPr>
        <p:spPr bwMode="auto">
          <a:xfrm>
            <a:off x="296863" y="908050"/>
            <a:ext cx="7124700" cy="0"/>
          </a:xfrm>
          <a:prstGeom prst="line">
            <a:avLst/>
          </a:prstGeom>
          <a:noFill/>
          <a:ln w="38100">
            <a:solidFill>
              <a:srgbClr val="E6F2F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7977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7638" y="6669088"/>
            <a:ext cx="33115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DEPFET Meeting, Bonn, February 2011</a:t>
            </a:r>
            <a:endParaRPr lang="de-DE" dirty="0"/>
          </a:p>
        </p:txBody>
      </p:sp>
      <p:sp>
        <p:nvSpPr>
          <p:cNvPr id="7977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16675" y="6677025"/>
            <a:ext cx="25463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Ladislav Andricek, MPI für Physik, HLL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2288" y="14938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</a:p>
        </p:txBody>
      </p:sp>
      <p:pic>
        <p:nvPicPr>
          <p:cNvPr id="2060" name="Picture 12" descr="hll-logo-2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704138" y="142875"/>
            <a:ext cx="14398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7709" name="Oval 13"/>
          <p:cNvSpPr>
            <a:spLocks noChangeArrowheads="1"/>
          </p:cNvSpPr>
          <p:nvPr userDrawn="1"/>
        </p:nvSpPr>
        <p:spPr bwMode="auto">
          <a:xfrm>
            <a:off x="566738" y="414338"/>
            <a:ext cx="179387" cy="180975"/>
          </a:xfrm>
          <a:prstGeom prst="ellipse">
            <a:avLst/>
          </a:prstGeom>
          <a:gradFill rotWithShape="1">
            <a:gsLst>
              <a:gs pos="0">
                <a:srgbClr val="7CA6A6">
                  <a:gamma/>
                  <a:shade val="46275"/>
                  <a:invGamma/>
                </a:srgbClr>
              </a:gs>
              <a:gs pos="50000">
                <a:srgbClr val="7CA6A6"/>
              </a:gs>
              <a:gs pos="100000">
                <a:srgbClr val="7CA6A6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4265240" y="6670895"/>
            <a:ext cx="455613" cy="1555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76F9865-C8D1-41C0-A188-E382889893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9pPr>
    </p:titleStyle>
    <p:bodyStyle>
      <a:lvl1pPr marL="812800" indent="-8128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168400" indent="-711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2pPr>
      <a:lvl3pPr marL="1524000" indent="-609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3pPr>
      <a:lvl4pPr marL="1879600" indent="-508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4pPr>
      <a:lvl5pPr marL="2336800" indent="-508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5pPr>
      <a:lvl6pPr marL="27940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6pPr>
      <a:lvl7pPr marL="32512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7pPr>
      <a:lvl8pPr marL="37084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8pPr>
      <a:lvl9pPr marL="41656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 smtClean="0"/>
              <a:t>SOI for Belle II PXD</a:t>
            </a:r>
          </a:p>
        </p:txBody>
      </p:sp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1627188" y="5857875"/>
            <a:ext cx="52736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DEPFET Meeting, Bonn, February 2011</a:t>
            </a:r>
            <a:endParaRPr lang="de-DE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MPI für Physik, HLL</a:t>
            </a:r>
            <a:endParaRPr lang="de-DE"/>
          </a:p>
        </p:txBody>
      </p:sp>
      <p:sp>
        <p:nvSpPr>
          <p:cNvPr id="16" name="TextBox 15"/>
          <p:cNvSpPr txBox="1"/>
          <p:nvPr/>
        </p:nvSpPr>
        <p:spPr>
          <a:xfrm>
            <a:off x="4944147" y="1467304"/>
            <a:ext cx="3965935" cy="18500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 update on thinning  </a:t>
            </a:r>
            <a:endParaRPr lang="en-US" dirty="0" smtClean="0">
              <a:solidFill>
                <a:schemeClr val="bg1"/>
              </a:solidFill>
              <a:sym typeface="Wingdings" pitchFamily="2" charset="2"/>
            </a:endParaRPr>
          </a:p>
          <a:p>
            <a:pPr lvl="2">
              <a:spcBef>
                <a:spcPts val="100"/>
              </a:spcBef>
              <a:spcAft>
                <a:spcPts val="100"/>
              </a:spcAft>
              <a:buFont typeface="Wingdings"/>
              <a:buChar char="à"/>
            </a:pPr>
            <a:r>
              <a:rPr lang="en-US" dirty="0" smtClean="0">
                <a:solidFill>
                  <a:schemeClr val="bg1"/>
                </a:solidFill>
              </a:rPr>
              <a:t> samples for thermal mock-ups</a:t>
            </a:r>
          </a:p>
          <a:p>
            <a:pPr lvl="2">
              <a:spcBef>
                <a:spcPts val="100"/>
              </a:spcBef>
              <a:spcAft>
                <a:spcPts val="100"/>
              </a:spcAft>
              <a:buFont typeface="Wingdings"/>
              <a:buChar char="à"/>
            </a:pPr>
            <a:r>
              <a:rPr lang="en-US" dirty="0" smtClean="0">
                <a:solidFill>
                  <a:schemeClr val="bg1"/>
                </a:solidFill>
              </a:rPr>
              <a:t> preparations for PXD6 thinning</a:t>
            </a:r>
          </a:p>
          <a:p>
            <a:pPr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 on module interconnection  (3</a:t>
            </a:r>
            <a:r>
              <a:rPr lang="en-US" baseline="30000" dirty="0" smtClean="0">
                <a:solidFill>
                  <a:schemeClr val="bg1"/>
                </a:solidFill>
              </a:rPr>
              <a:t>rd</a:t>
            </a:r>
            <a:r>
              <a:rPr lang="en-US" dirty="0" smtClean="0">
                <a:solidFill>
                  <a:schemeClr val="bg1"/>
                </a:solidFill>
              </a:rPr>
              <a:t> metal layer)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>
                <a:solidFill>
                  <a:schemeClr val="bg1"/>
                </a:solidFill>
              </a:rPr>
              <a:t>                 </a:t>
            </a: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 CNM Project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                  Cu Process at HLL</a:t>
            </a:r>
            <a:endParaRPr lang="en-US" dirty="0" smtClean="0">
              <a:solidFill>
                <a:schemeClr val="bg1"/>
              </a:solidFill>
            </a:endParaRPr>
          </a:p>
        </p:txBody>
      </p:sp>
      <p:grpSp>
        <p:nvGrpSpPr>
          <p:cNvPr id="9" name="Group 42"/>
          <p:cNvGrpSpPr>
            <a:grpSpLocks/>
          </p:cNvGrpSpPr>
          <p:nvPr/>
        </p:nvGrpSpPr>
        <p:grpSpPr bwMode="auto">
          <a:xfrm>
            <a:off x="640280" y="1220012"/>
            <a:ext cx="8137525" cy="4878388"/>
            <a:chOff x="757238" y="1273175"/>
            <a:chExt cx="8137525" cy="4878388"/>
          </a:xfrm>
        </p:grpSpPr>
        <p:sp>
          <p:nvSpPr>
            <p:cNvPr id="10" name="Rectangle 35"/>
            <p:cNvSpPr>
              <a:spLocks noChangeArrowheads="1"/>
            </p:cNvSpPr>
            <p:nvPr/>
          </p:nvSpPr>
          <p:spPr bwMode="auto">
            <a:xfrm>
              <a:off x="5134473" y="3796589"/>
              <a:ext cx="3168279" cy="270672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" name="Text Box 34"/>
            <p:cNvSpPr txBox="1">
              <a:spLocks noChangeArrowheads="1"/>
            </p:cNvSpPr>
            <p:nvPr/>
          </p:nvSpPr>
          <p:spPr bwMode="auto">
            <a:xfrm>
              <a:off x="4859338" y="1273175"/>
              <a:ext cx="3705758" cy="461665"/>
            </a:xfrm>
            <a:prstGeom prst="rect">
              <a:avLst/>
            </a:prstGeom>
            <a:noFill/>
            <a:ln w="63500" algn="ctr">
              <a:solidFill>
                <a:srgbClr val="7CA6B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200"/>
                <a:t>-: engineered BSOI wafers prepared externally</a:t>
              </a:r>
            </a:p>
            <a:p>
              <a:pPr algn="l"/>
              <a:r>
                <a:rPr lang="en-US" sz="1200"/>
                <a:t>-: DSP, </a:t>
              </a:r>
              <a:r>
                <a:rPr lang="en-US" sz="1200">
                  <a:cs typeface="Tahoma" pitchFamily="34" charset="0"/>
                </a:rPr>
                <a:t>≈ </a:t>
              </a:r>
              <a:r>
                <a:rPr lang="en-US" sz="1200"/>
                <a:t>420 </a:t>
              </a:r>
              <a:r>
                <a:rPr lang="en-US" sz="1200">
                  <a:cs typeface="Tahoma" pitchFamily="34" charset="0"/>
                </a:rPr>
                <a:t>µm overall thickness, 75 µm top layer</a:t>
              </a:r>
            </a:p>
          </p:txBody>
        </p:sp>
        <p:sp>
          <p:nvSpPr>
            <p:cNvPr id="12" name="Rectangle 74"/>
            <p:cNvSpPr>
              <a:spLocks noChangeArrowheads="1"/>
            </p:cNvSpPr>
            <p:nvPr/>
          </p:nvSpPr>
          <p:spPr bwMode="auto">
            <a:xfrm>
              <a:off x="792163" y="2251075"/>
              <a:ext cx="3251200" cy="977900"/>
            </a:xfrm>
            <a:prstGeom prst="rect">
              <a:avLst/>
            </a:prstGeom>
            <a:solidFill>
              <a:schemeClr val="hlink"/>
            </a:solidFill>
            <a:ln w="127000" algn="ctr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" name="Rectangle 35"/>
            <p:cNvSpPr>
              <a:spLocks noChangeArrowheads="1"/>
            </p:cNvSpPr>
            <p:nvPr/>
          </p:nvSpPr>
          <p:spPr bwMode="auto">
            <a:xfrm>
              <a:off x="5062538" y="4230079"/>
              <a:ext cx="3314700" cy="1022240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" name="Rectangle 36"/>
            <p:cNvSpPr>
              <a:spLocks noChangeArrowheads="1"/>
            </p:cNvSpPr>
            <p:nvPr/>
          </p:nvSpPr>
          <p:spPr bwMode="auto">
            <a:xfrm>
              <a:off x="5060950" y="4060825"/>
              <a:ext cx="3316288" cy="161925"/>
            </a:xfrm>
            <a:prstGeom prst="rect">
              <a:avLst/>
            </a:prstGeom>
            <a:solidFill>
              <a:srgbClr val="FF99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9" name="Rectangle 37"/>
            <p:cNvSpPr>
              <a:spLocks noChangeArrowheads="1"/>
            </p:cNvSpPr>
            <p:nvPr/>
          </p:nvSpPr>
          <p:spPr bwMode="auto">
            <a:xfrm>
              <a:off x="5430838" y="3973513"/>
              <a:ext cx="552450" cy="88900"/>
            </a:xfrm>
            <a:prstGeom prst="rect">
              <a:avLst/>
            </a:prstGeom>
            <a:solidFill>
              <a:srgbClr val="FF00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" name="Rectangle 38"/>
            <p:cNvSpPr>
              <a:spLocks noChangeArrowheads="1"/>
            </p:cNvSpPr>
            <p:nvPr/>
          </p:nvSpPr>
          <p:spPr bwMode="auto">
            <a:xfrm>
              <a:off x="6416675" y="3973513"/>
              <a:ext cx="552450" cy="88900"/>
            </a:xfrm>
            <a:prstGeom prst="rect">
              <a:avLst/>
            </a:prstGeom>
            <a:solidFill>
              <a:srgbClr val="FF00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" name="Rectangle 39"/>
            <p:cNvSpPr>
              <a:spLocks noChangeArrowheads="1"/>
            </p:cNvSpPr>
            <p:nvPr/>
          </p:nvSpPr>
          <p:spPr bwMode="auto">
            <a:xfrm>
              <a:off x="7339013" y="3973513"/>
              <a:ext cx="552450" cy="88900"/>
            </a:xfrm>
            <a:prstGeom prst="rect">
              <a:avLst/>
            </a:prstGeom>
            <a:solidFill>
              <a:srgbClr val="FF00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" name="Rectangle 40"/>
            <p:cNvSpPr>
              <a:spLocks noChangeArrowheads="1"/>
            </p:cNvSpPr>
            <p:nvPr/>
          </p:nvSpPr>
          <p:spPr bwMode="auto">
            <a:xfrm>
              <a:off x="5232400" y="4089400"/>
              <a:ext cx="88900" cy="88900"/>
            </a:xfrm>
            <a:prstGeom prst="rect">
              <a:avLst/>
            </a:prstGeom>
            <a:solidFill>
              <a:schemeClr val="bg1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" name="Rectangle 41"/>
            <p:cNvSpPr>
              <a:spLocks noChangeArrowheads="1"/>
            </p:cNvSpPr>
            <p:nvPr/>
          </p:nvSpPr>
          <p:spPr bwMode="auto">
            <a:xfrm>
              <a:off x="8080375" y="4089400"/>
              <a:ext cx="88900" cy="88900"/>
            </a:xfrm>
            <a:prstGeom prst="rect">
              <a:avLst/>
            </a:prstGeom>
            <a:solidFill>
              <a:schemeClr val="bg1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" name="Line 42"/>
            <p:cNvSpPr>
              <a:spLocks noChangeShapeType="1"/>
            </p:cNvSpPr>
            <p:nvPr/>
          </p:nvSpPr>
          <p:spPr bwMode="auto">
            <a:xfrm>
              <a:off x="8518525" y="3789363"/>
              <a:ext cx="0" cy="15652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5" name="Text Box 43"/>
            <p:cNvSpPr txBox="1">
              <a:spLocks noChangeArrowheads="1"/>
            </p:cNvSpPr>
            <p:nvPr/>
          </p:nvSpPr>
          <p:spPr bwMode="auto">
            <a:xfrm>
              <a:off x="8497888" y="4081463"/>
              <a:ext cx="396875" cy="81756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en-US">
                  <a:cs typeface="Tahoma" pitchFamily="34" charset="0"/>
                </a:rPr>
                <a:t>≈</a:t>
              </a:r>
              <a:r>
                <a:rPr lang="en-US"/>
                <a:t>420 </a:t>
              </a:r>
              <a:r>
                <a:rPr lang="en-US">
                  <a:cs typeface="Tahoma" pitchFamily="34" charset="0"/>
                </a:rPr>
                <a:t>µm</a:t>
              </a:r>
            </a:p>
          </p:txBody>
        </p:sp>
        <p:sp>
          <p:nvSpPr>
            <p:cNvPr id="26" name="Text Box 44"/>
            <p:cNvSpPr txBox="1">
              <a:spLocks noChangeArrowheads="1"/>
            </p:cNvSpPr>
            <p:nvPr/>
          </p:nvSpPr>
          <p:spPr bwMode="auto">
            <a:xfrm>
              <a:off x="5120533" y="3768725"/>
              <a:ext cx="941284" cy="21544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top layer: 75 </a:t>
              </a:r>
              <a:r>
                <a:rPr lang="en-US" sz="800">
                  <a:cs typeface="Tahoma" pitchFamily="34" charset="0"/>
                </a:rPr>
                <a:t>µm</a:t>
              </a:r>
            </a:p>
          </p:txBody>
        </p:sp>
        <p:sp>
          <p:nvSpPr>
            <p:cNvPr id="27" name="Text Box 45"/>
            <p:cNvSpPr txBox="1">
              <a:spLocks noChangeArrowheads="1"/>
            </p:cNvSpPr>
            <p:nvPr/>
          </p:nvSpPr>
          <p:spPr bwMode="auto">
            <a:xfrm>
              <a:off x="6448425" y="4533900"/>
              <a:ext cx="501650" cy="30480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DSP</a:t>
              </a:r>
            </a:p>
          </p:txBody>
        </p:sp>
        <p:sp>
          <p:nvSpPr>
            <p:cNvPr id="28" name="Line 47"/>
            <p:cNvSpPr>
              <a:spLocks noChangeShapeType="1"/>
            </p:cNvSpPr>
            <p:nvPr/>
          </p:nvSpPr>
          <p:spPr bwMode="auto">
            <a:xfrm>
              <a:off x="4597400" y="3649663"/>
              <a:ext cx="627063" cy="4889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9" name="Text Box 48"/>
            <p:cNvSpPr txBox="1">
              <a:spLocks noChangeArrowheads="1"/>
            </p:cNvSpPr>
            <p:nvPr/>
          </p:nvSpPr>
          <p:spPr bwMode="auto">
            <a:xfrm>
              <a:off x="4337050" y="3449638"/>
              <a:ext cx="1811338" cy="21431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alignment marks in BOX: 60nm step</a:t>
              </a:r>
            </a:p>
          </p:txBody>
        </p:sp>
        <p:sp>
          <p:nvSpPr>
            <p:cNvPr id="30" name="Line 49"/>
            <p:cNvSpPr>
              <a:spLocks noChangeShapeType="1"/>
            </p:cNvSpPr>
            <p:nvPr/>
          </p:nvSpPr>
          <p:spPr bwMode="auto">
            <a:xfrm>
              <a:off x="6859588" y="3186113"/>
              <a:ext cx="582612" cy="7889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" name="Line 50"/>
            <p:cNvSpPr>
              <a:spLocks noChangeShapeType="1"/>
            </p:cNvSpPr>
            <p:nvPr/>
          </p:nvSpPr>
          <p:spPr bwMode="auto">
            <a:xfrm flipH="1">
              <a:off x="5991225" y="3190875"/>
              <a:ext cx="819150" cy="736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" name="Line 51"/>
            <p:cNvSpPr>
              <a:spLocks noChangeShapeType="1"/>
            </p:cNvSpPr>
            <p:nvPr/>
          </p:nvSpPr>
          <p:spPr bwMode="auto">
            <a:xfrm flipH="1">
              <a:off x="6648450" y="3206750"/>
              <a:ext cx="204788" cy="6826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" name="Text Box 52"/>
            <p:cNvSpPr txBox="1">
              <a:spLocks noChangeArrowheads="1"/>
            </p:cNvSpPr>
            <p:nvPr/>
          </p:nvSpPr>
          <p:spPr bwMode="auto">
            <a:xfrm>
              <a:off x="5165725" y="3011488"/>
              <a:ext cx="3170238" cy="21431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structured Boron implant, through BOX, 90 keV, 5e14 - 1e15 cm-2</a:t>
              </a:r>
            </a:p>
          </p:txBody>
        </p:sp>
        <p:sp>
          <p:nvSpPr>
            <p:cNvPr id="34" name="Rectangle 55"/>
            <p:cNvSpPr>
              <a:spLocks noChangeArrowheads="1"/>
            </p:cNvSpPr>
            <p:nvPr/>
          </p:nvSpPr>
          <p:spPr bwMode="auto">
            <a:xfrm>
              <a:off x="757238" y="4664075"/>
              <a:ext cx="3341687" cy="1487488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5" name="Text Box 57"/>
            <p:cNvSpPr txBox="1">
              <a:spLocks noChangeArrowheads="1"/>
            </p:cNvSpPr>
            <p:nvPr/>
          </p:nvSpPr>
          <p:spPr bwMode="auto">
            <a:xfrm>
              <a:off x="854075" y="2389188"/>
              <a:ext cx="3121025" cy="21431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Siltronic, FZ, DSP, &lt;100&gt;, t=450</a:t>
              </a:r>
              <a:r>
                <a:rPr lang="en-US" sz="800">
                  <a:cs typeface="Tahoma" pitchFamily="34" charset="0"/>
                </a:rPr>
                <a:t>µm,</a:t>
              </a:r>
              <a:r>
                <a:rPr lang="en-US" sz="800"/>
                <a:t> 300-500</a:t>
              </a:r>
              <a:r>
                <a:rPr lang="el-GR" sz="800">
                  <a:cs typeface="Tahoma" pitchFamily="34" charset="0"/>
                </a:rPr>
                <a:t>Ω</a:t>
              </a:r>
              <a:r>
                <a:rPr lang="en-US" sz="800">
                  <a:cs typeface="Tahoma" pitchFamily="34" charset="0"/>
                </a:rPr>
                <a:t>.cm, Phosphorous</a:t>
              </a:r>
              <a:endParaRPr lang="en-US"/>
            </a:p>
          </p:txBody>
        </p:sp>
        <p:sp>
          <p:nvSpPr>
            <p:cNvPr id="36" name="Text Box 58"/>
            <p:cNvSpPr txBox="1">
              <a:spLocks noChangeArrowheads="1"/>
            </p:cNvSpPr>
            <p:nvPr/>
          </p:nvSpPr>
          <p:spPr bwMode="auto">
            <a:xfrm>
              <a:off x="1534039" y="5329238"/>
              <a:ext cx="1830950" cy="21544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Siltronic, FZ, DSP, &lt;100&gt;, t</a:t>
              </a:r>
              <a:r>
                <a:rPr lang="en-US" sz="800">
                  <a:cs typeface="Tahoma" pitchFamily="34" charset="0"/>
                </a:rPr>
                <a:t>≈</a:t>
              </a:r>
              <a:r>
                <a:rPr lang="en-US" sz="800"/>
                <a:t>450</a:t>
              </a:r>
              <a:r>
                <a:rPr lang="en-US" sz="800">
                  <a:cs typeface="Tahoma" pitchFamily="34" charset="0"/>
                </a:rPr>
                <a:t>µm</a:t>
              </a:r>
            </a:p>
          </p:txBody>
        </p:sp>
        <p:sp>
          <p:nvSpPr>
            <p:cNvPr id="37" name="Rectangle 59"/>
            <p:cNvSpPr>
              <a:spLocks noChangeArrowheads="1"/>
            </p:cNvSpPr>
            <p:nvPr/>
          </p:nvSpPr>
          <p:spPr bwMode="auto">
            <a:xfrm>
              <a:off x="1073150" y="3079750"/>
              <a:ext cx="552450" cy="88900"/>
            </a:xfrm>
            <a:prstGeom prst="rect">
              <a:avLst/>
            </a:prstGeom>
            <a:solidFill>
              <a:srgbClr val="FF00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8" name="Rectangle 60"/>
            <p:cNvSpPr>
              <a:spLocks noChangeArrowheads="1"/>
            </p:cNvSpPr>
            <p:nvPr/>
          </p:nvSpPr>
          <p:spPr bwMode="auto">
            <a:xfrm>
              <a:off x="2039938" y="3078163"/>
              <a:ext cx="552450" cy="88900"/>
            </a:xfrm>
            <a:prstGeom prst="rect">
              <a:avLst/>
            </a:prstGeom>
            <a:solidFill>
              <a:srgbClr val="FF00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" name="Rectangle 61"/>
            <p:cNvSpPr>
              <a:spLocks noChangeArrowheads="1"/>
            </p:cNvSpPr>
            <p:nvPr/>
          </p:nvSpPr>
          <p:spPr bwMode="auto">
            <a:xfrm>
              <a:off x="3033713" y="3078163"/>
              <a:ext cx="552450" cy="88900"/>
            </a:xfrm>
            <a:prstGeom prst="rect">
              <a:avLst/>
            </a:prstGeom>
            <a:solidFill>
              <a:srgbClr val="FF00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0" name="Line 63"/>
            <p:cNvSpPr>
              <a:spLocks noChangeShapeType="1"/>
            </p:cNvSpPr>
            <p:nvPr/>
          </p:nvSpPr>
          <p:spPr bwMode="auto">
            <a:xfrm flipH="1" flipV="1">
              <a:off x="3557588" y="3125788"/>
              <a:ext cx="1638300" cy="9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" name="Rectangle 64"/>
            <p:cNvSpPr>
              <a:spLocks noChangeArrowheads="1"/>
            </p:cNvSpPr>
            <p:nvPr/>
          </p:nvSpPr>
          <p:spPr bwMode="auto">
            <a:xfrm>
              <a:off x="912813" y="3206750"/>
              <a:ext cx="88900" cy="88900"/>
            </a:xfrm>
            <a:prstGeom prst="rect">
              <a:avLst/>
            </a:prstGeom>
            <a:solidFill>
              <a:schemeClr val="bg1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" name="Rectangle 65"/>
            <p:cNvSpPr>
              <a:spLocks noChangeArrowheads="1"/>
            </p:cNvSpPr>
            <p:nvPr/>
          </p:nvSpPr>
          <p:spPr bwMode="auto">
            <a:xfrm>
              <a:off x="3760788" y="3206750"/>
              <a:ext cx="88900" cy="88900"/>
            </a:xfrm>
            <a:prstGeom prst="rect">
              <a:avLst/>
            </a:prstGeom>
            <a:solidFill>
              <a:schemeClr val="bg1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3" name="Line 66"/>
            <p:cNvSpPr>
              <a:spLocks noChangeShapeType="1"/>
            </p:cNvSpPr>
            <p:nvPr/>
          </p:nvSpPr>
          <p:spPr bwMode="auto">
            <a:xfrm flipH="1" flipV="1">
              <a:off x="3803650" y="3316288"/>
              <a:ext cx="593725" cy="1793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4" name="Text Box 68"/>
            <p:cNvSpPr txBox="1">
              <a:spLocks noChangeArrowheads="1"/>
            </p:cNvSpPr>
            <p:nvPr/>
          </p:nvSpPr>
          <p:spPr bwMode="auto">
            <a:xfrm>
              <a:off x="1824038" y="3106738"/>
              <a:ext cx="1173162" cy="21431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230 nm thermal oxide</a:t>
              </a:r>
            </a:p>
          </p:txBody>
        </p:sp>
        <p:sp>
          <p:nvSpPr>
            <p:cNvPr id="45" name="Line 69"/>
            <p:cNvSpPr>
              <a:spLocks noChangeShapeType="1"/>
            </p:cNvSpPr>
            <p:nvPr/>
          </p:nvSpPr>
          <p:spPr bwMode="auto">
            <a:xfrm>
              <a:off x="2354263" y="3370263"/>
              <a:ext cx="0" cy="1158875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6" name="Text Box 70"/>
            <p:cNvSpPr txBox="1">
              <a:spLocks noChangeArrowheads="1"/>
            </p:cNvSpPr>
            <p:nvPr/>
          </p:nvSpPr>
          <p:spPr bwMode="auto">
            <a:xfrm>
              <a:off x="1038225" y="3717925"/>
              <a:ext cx="1296988" cy="45720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hydrophilic bond</a:t>
              </a:r>
            </a:p>
            <a:p>
              <a:endParaRPr lang="en-US" sz="1200"/>
            </a:p>
          </p:txBody>
        </p:sp>
        <p:sp>
          <p:nvSpPr>
            <p:cNvPr id="47" name="Text Box 71"/>
            <p:cNvSpPr txBox="1">
              <a:spLocks noChangeArrowheads="1"/>
            </p:cNvSpPr>
            <p:nvPr/>
          </p:nvSpPr>
          <p:spPr bwMode="auto">
            <a:xfrm>
              <a:off x="5094288" y="5745163"/>
              <a:ext cx="3571875" cy="27463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after bonding, grinding and double sided polishing</a:t>
              </a:r>
            </a:p>
          </p:txBody>
        </p:sp>
        <p:sp>
          <p:nvSpPr>
            <p:cNvPr id="48" name="Line 72"/>
            <p:cNvSpPr>
              <a:spLocks noChangeShapeType="1"/>
            </p:cNvSpPr>
            <p:nvPr/>
          </p:nvSpPr>
          <p:spPr bwMode="auto">
            <a:xfrm flipV="1">
              <a:off x="5568950" y="5451475"/>
              <a:ext cx="134938" cy="3270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9" name="Text Box 77"/>
            <p:cNvSpPr txBox="1">
              <a:spLocks noChangeArrowheads="1"/>
            </p:cNvSpPr>
            <p:nvPr/>
          </p:nvSpPr>
          <p:spPr bwMode="auto">
            <a:xfrm>
              <a:off x="885825" y="1273175"/>
              <a:ext cx="3017838" cy="520700"/>
            </a:xfrm>
            <a:prstGeom prst="rect">
              <a:avLst/>
            </a:prstGeom>
            <a:noFill/>
            <a:ln w="63500" algn="ctr">
              <a:solidFill>
                <a:srgbClr val="7CA6B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200"/>
                <a:t>-: top and handle wafer delivered by MPI</a:t>
              </a:r>
            </a:p>
            <a:p>
              <a:pPr algn="l"/>
              <a:r>
                <a:rPr lang="en-US" sz="1200"/>
                <a:t>-: pre-processing of top wafer at MPI</a:t>
              </a:r>
              <a:endParaRPr lang="en-US" sz="1200">
                <a:cs typeface="Tahoma" pitchFamily="34" charset="0"/>
              </a:endParaRPr>
            </a:p>
          </p:txBody>
        </p:sp>
        <p:sp>
          <p:nvSpPr>
            <p:cNvPr id="50" name="Line 78"/>
            <p:cNvSpPr>
              <a:spLocks noChangeShapeType="1"/>
            </p:cNvSpPr>
            <p:nvPr/>
          </p:nvSpPr>
          <p:spPr bwMode="auto">
            <a:xfrm>
              <a:off x="3992563" y="1533525"/>
              <a:ext cx="777875" cy="0"/>
            </a:xfrm>
            <a:prstGeom prst="line">
              <a:avLst/>
            </a:prstGeom>
            <a:noFill/>
            <a:ln w="63500">
              <a:solidFill>
                <a:srgbClr val="7CA6B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1" name="Freeform 79"/>
            <p:cNvSpPr>
              <a:spLocks/>
            </p:cNvSpPr>
            <p:nvPr/>
          </p:nvSpPr>
          <p:spPr bwMode="auto">
            <a:xfrm>
              <a:off x="2371725" y="4019550"/>
              <a:ext cx="2589213" cy="431800"/>
            </a:xfrm>
            <a:custGeom>
              <a:avLst/>
              <a:gdLst>
                <a:gd name="T0" fmla="*/ 0 w 1631"/>
                <a:gd name="T1" fmla="*/ 0 h 671"/>
                <a:gd name="T2" fmla="*/ 1509574624 w 1631"/>
                <a:gd name="T3" fmla="*/ 23604210 h 671"/>
                <a:gd name="T4" fmla="*/ 2147483647 w 1631"/>
                <a:gd name="T5" fmla="*/ 98973584 h 671"/>
                <a:gd name="T6" fmla="*/ 2147483647 w 1631"/>
                <a:gd name="T7" fmla="*/ 273729649 h 671"/>
                <a:gd name="T8" fmla="*/ 2147483647 w 1631"/>
                <a:gd name="T9" fmla="*/ 125062402 h 671"/>
                <a:gd name="T10" fmla="*/ 2147483647 w 1631"/>
                <a:gd name="T11" fmla="*/ 101458202 h 6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31"/>
                <a:gd name="T19" fmla="*/ 0 h 671"/>
                <a:gd name="T20" fmla="*/ 1631 w 1631"/>
                <a:gd name="T21" fmla="*/ 671 h 6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31" h="671">
                  <a:moveTo>
                    <a:pt x="0" y="0"/>
                  </a:moveTo>
                  <a:cubicBezTo>
                    <a:pt x="200" y="8"/>
                    <a:pt x="400" y="17"/>
                    <a:pt x="599" y="57"/>
                  </a:cubicBezTo>
                  <a:cubicBezTo>
                    <a:pt x="798" y="97"/>
                    <a:pt x="1062" y="138"/>
                    <a:pt x="1192" y="239"/>
                  </a:cubicBezTo>
                  <a:cubicBezTo>
                    <a:pt x="1322" y="340"/>
                    <a:pt x="1334" y="651"/>
                    <a:pt x="1380" y="661"/>
                  </a:cubicBezTo>
                  <a:cubicBezTo>
                    <a:pt x="1426" y="671"/>
                    <a:pt x="1424" y="371"/>
                    <a:pt x="1466" y="302"/>
                  </a:cubicBezTo>
                  <a:cubicBezTo>
                    <a:pt x="1508" y="233"/>
                    <a:pt x="1569" y="239"/>
                    <a:pt x="1631" y="245"/>
                  </a:cubicBezTo>
                </a:path>
              </a:pathLst>
            </a:custGeom>
            <a:noFill/>
            <a:ln w="635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24224" y="1371600"/>
            <a:ext cx="4359348" cy="3200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282271" y="1786270"/>
            <a:ext cx="3065365" cy="10313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sz="2000" dirty="0" smtClean="0"/>
              <a:t>Backup slides follow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DEPFET Meeting, Bonn, February 2011</a:t>
            </a:r>
            <a:endParaRPr lang="de-DE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MPI für Physik, HLL</a:t>
            </a:r>
            <a:endParaRPr lang="de-DE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188913"/>
            <a:ext cx="7772400" cy="6096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SOI for Belle II PXD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>
                <a:solidFill>
                  <a:srgbClr val="FFFFFF"/>
                </a:solidFill>
              </a:rPr>
              <a:t>Ladislav Andricek, MPI für Physik, HLL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The </a:t>
            </a:r>
            <a:r>
              <a:rPr lang="en-GB" dirty="0" err="1" smtClean="0"/>
              <a:t>Soitec</a:t>
            </a:r>
            <a:r>
              <a:rPr lang="en-GB" dirty="0" smtClean="0"/>
              <a:t> Issue…</a:t>
            </a:r>
            <a:endParaRPr lang="en-US" dirty="0" smtClean="0"/>
          </a:p>
        </p:txBody>
      </p:sp>
      <p:sp>
        <p:nvSpPr>
          <p:cNvPr id="3076" name="TextBox 40"/>
          <p:cNvSpPr txBox="1">
            <a:spLocks noChangeArrowheads="1"/>
          </p:cNvSpPr>
          <p:nvPr/>
        </p:nvSpPr>
        <p:spPr bwMode="auto">
          <a:xfrm>
            <a:off x="568325" y="1050925"/>
            <a:ext cx="788352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GB" sz="1200" dirty="0" smtClean="0">
                <a:solidFill>
                  <a:srgbClr val="000000"/>
                </a:solidFill>
              </a:rPr>
              <a:t>March 26:	 after pre-processing at HLL  30+30 HLL wafers sent to </a:t>
            </a:r>
            <a:r>
              <a:rPr lang="en-GB" sz="1200" dirty="0" err="1" smtClean="0">
                <a:solidFill>
                  <a:srgbClr val="000000"/>
                </a:solidFill>
              </a:rPr>
              <a:t>Soitec</a:t>
            </a:r>
            <a:r>
              <a:rPr lang="en-GB" sz="1200" dirty="0" smtClean="0">
                <a:solidFill>
                  <a:srgbClr val="000000"/>
                </a:solidFill>
              </a:rPr>
              <a:t> for bonding and thinning</a:t>
            </a:r>
          </a:p>
          <a:p>
            <a:pPr algn="l">
              <a:spcBef>
                <a:spcPct val="0"/>
              </a:spcBef>
            </a:pPr>
            <a:endParaRPr lang="en-GB" sz="1200" dirty="0" smtClean="0">
              <a:solidFill>
                <a:srgbClr val="000000"/>
              </a:solidFill>
            </a:endParaRPr>
          </a:p>
          <a:p>
            <a:pPr algn="l">
              <a:spcBef>
                <a:spcPct val="0"/>
              </a:spcBef>
            </a:pPr>
            <a:r>
              <a:rPr lang="en-GB" sz="1200" dirty="0" smtClean="0">
                <a:solidFill>
                  <a:srgbClr val="000000"/>
                </a:solidFill>
              </a:rPr>
              <a:t>May 25:	SOI Wafers back at HLL</a:t>
            </a:r>
          </a:p>
          <a:p>
            <a:pPr algn="l">
              <a:spcBef>
                <a:spcPct val="0"/>
              </a:spcBef>
            </a:pPr>
            <a:r>
              <a:rPr lang="en-GB" sz="1200" dirty="0" smtClean="0">
                <a:solidFill>
                  <a:srgbClr val="000000"/>
                </a:solidFill>
              </a:rPr>
              <a:t>		-: 22 “prime” grade </a:t>
            </a:r>
          </a:p>
          <a:p>
            <a:pPr algn="l">
              <a:spcBef>
                <a:spcPct val="0"/>
              </a:spcBef>
            </a:pPr>
            <a:r>
              <a:rPr lang="en-GB" sz="1200" dirty="0" smtClean="0">
                <a:solidFill>
                  <a:srgbClr val="000000"/>
                </a:solidFill>
              </a:rPr>
              <a:t>		-: 7 downgraded wafers with some scratches and TTV&gt;2micron</a:t>
            </a:r>
          </a:p>
          <a:p>
            <a:pPr algn="l">
              <a:spcBef>
                <a:spcPct val="0"/>
              </a:spcBef>
            </a:pPr>
            <a:endParaRPr lang="en-GB" sz="1200" dirty="0" smtClean="0">
              <a:solidFill>
                <a:srgbClr val="000000"/>
              </a:solidFill>
            </a:endParaRPr>
          </a:p>
          <a:p>
            <a:pPr algn="l">
              <a:spcBef>
                <a:spcPct val="0"/>
              </a:spcBef>
            </a:pPr>
            <a:r>
              <a:rPr lang="en-GB" sz="1200" dirty="0" smtClean="0">
                <a:solidFill>
                  <a:srgbClr val="000000"/>
                </a:solidFill>
              </a:rPr>
              <a:t>Incoming inspection:</a:t>
            </a:r>
          </a:p>
          <a:p>
            <a:pPr algn="l">
              <a:spcBef>
                <a:spcPct val="0"/>
              </a:spcBef>
            </a:pPr>
            <a:r>
              <a:rPr lang="en-GB" sz="1200" dirty="0" smtClean="0">
                <a:solidFill>
                  <a:srgbClr val="000000"/>
                </a:solidFill>
              </a:rPr>
              <a:t>		-: some scratches seen even on “prime”  wafers, handle side in general more affected</a:t>
            </a:r>
          </a:p>
          <a:p>
            <a:pPr algn="l">
              <a:spcBef>
                <a:spcPct val="0"/>
              </a:spcBef>
            </a:pPr>
            <a:r>
              <a:rPr lang="en-GB" sz="1200" dirty="0" smtClean="0">
                <a:solidFill>
                  <a:srgbClr val="000000"/>
                </a:solidFill>
              </a:rPr>
              <a:t>		-: one larger scratch seen almost all of the top wafers</a:t>
            </a:r>
          </a:p>
          <a:p>
            <a:pPr algn="l">
              <a:spcBef>
                <a:spcPct val="0"/>
              </a:spcBef>
            </a:pPr>
            <a:r>
              <a:rPr lang="en-GB" sz="1200" dirty="0" smtClean="0">
                <a:solidFill>
                  <a:srgbClr val="000000"/>
                </a:solidFill>
              </a:rPr>
              <a:t>		-: contamination level of top wafer “acceptable”!</a:t>
            </a:r>
          </a:p>
          <a:p>
            <a:pPr algn="l">
              <a:spcBef>
                <a:spcPct val="0"/>
              </a:spcBef>
            </a:pPr>
            <a:endParaRPr lang="en-GB" sz="1200" dirty="0" smtClean="0">
              <a:solidFill>
                <a:srgbClr val="000000"/>
              </a:solidFill>
            </a:endParaRPr>
          </a:p>
          <a:p>
            <a:pPr algn="l">
              <a:spcBef>
                <a:spcPct val="0"/>
              </a:spcBef>
            </a:pPr>
            <a:r>
              <a:rPr lang="en-GB" sz="1200" dirty="0" smtClean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en-GB" sz="1200" dirty="0" smtClean="0">
                <a:solidFill>
                  <a:srgbClr val="000000"/>
                </a:solidFill>
              </a:rPr>
              <a:t>start of processing at HLL</a:t>
            </a:r>
          </a:p>
          <a:p>
            <a:pPr algn="l">
              <a:spcBef>
                <a:spcPct val="0"/>
              </a:spcBef>
            </a:pPr>
            <a:r>
              <a:rPr lang="en-GB" sz="1200" dirty="0" smtClean="0">
                <a:solidFill>
                  <a:srgbClr val="000000"/>
                </a:solidFill>
              </a:rPr>
              <a:t>		-: first oxidation</a:t>
            </a:r>
          </a:p>
          <a:p>
            <a:pPr algn="l">
              <a:spcBef>
                <a:spcPct val="0"/>
              </a:spcBef>
            </a:pPr>
            <a:r>
              <a:rPr lang="en-GB" sz="1200" dirty="0" smtClean="0">
                <a:solidFill>
                  <a:srgbClr val="000000"/>
                </a:solidFill>
              </a:rPr>
              <a:t>		-: lithography with transfer of the alignment marks  from BOX to handle wafer</a:t>
            </a:r>
          </a:p>
          <a:p>
            <a:pPr algn="l">
              <a:spcBef>
                <a:spcPct val="0"/>
              </a:spcBef>
            </a:pPr>
            <a:endParaRPr lang="en-GB" dirty="0" smtClean="0">
              <a:solidFill>
                <a:srgbClr val="000000"/>
              </a:solidFill>
            </a:endParaRPr>
          </a:p>
          <a:p>
            <a:pPr algn="l">
              <a:spcBef>
                <a:spcPct val="0"/>
              </a:spcBef>
            </a:pPr>
            <a:endParaRPr lang="en-US" dirty="0" smtClean="0">
              <a:solidFill>
                <a:srgbClr val="000000"/>
              </a:solidFill>
            </a:endParaRP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4300538" y="3983038"/>
            <a:ext cx="4559300" cy="2041525"/>
            <a:chOff x="4227969" y="4463221"/>
            <a:chExt cx="4559703" cy="2041695"/>
          </a:xfrm>
        </p:grpSpPr>
        <p:pic>
          <p:nvPicPr>
            <p:cNvPr id="308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30074" t="34715" r="50768" b="44029"/>
            <a:stretch>
              <a:fillRect/>
            </a:stretch>
          </p:blipFill>
          <p:spPr bwMode="auto">
            <a:xfrm>
              <a:off x="7125077" y="4825496"/>
              <a:ext cx="1662595" cy="147571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pic>
          <p:nvPicPr>
            <p:cNvPr id="308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12798" t="28024" r="25421" b="10435"/>
            <a:stretch>
              <a:fillRect/>
            </a:stretch>
          </p:blipFill>
          <p:spPr bwMode="auto">
            <a:xfrm>
              <a:off x="4227969" y="4463221"/>
              <a:ext cx="2562129" cy="204169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sp>
          <p:nvSpPr>
            <p:cNvPr id="3082" name="Rectangle 45"/>
            <p:cNvSpPr>
              <a:spLocks noChangeArrowheads="1"/>
            </p:cNvSpPr>
            <p:nvPr/>
          </p:nvSpPr>
          <p:spPr bwMode="auto">
            <a:xfrm>
              <a:off x="5703683" y="4734962"/>
              <a:ext cx="126749" cy="126749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cxnSp>
          <p:nvCxnSpPr>
            <p:cNvPr id="3083" name="Straight Connector 47"/>
            <p:cNvCxnSpPr>
              <a:cxnSpLocks noChangeShapeType="1"/>
            </p:cNvCxnSpPr>
            <p:nvPr/>
          </p:nvCxnSpPr>
          <p:spPr bwMode="auto">
            <a:xfrm>
              <a:off x="5875699" y="4734962"/>
              <a:ext cx="1267485" cy="9053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084" name="Straight Connector 49"/>
            <p:cNvCxnSpPr>
              <a:cxnSpLocks noChangeShapeType="1"/>
            </p:cNvCxnSpPr>
            <p:nvPr/>
          </p:nvCxnSpPr>
          <p:spPr bwMode="auto">
            <a:xfrm rot="16200000" flipH="1">
              <a:off x="5794218" y="4934138"/>
              <a:ext cx="1403286" cy="1312752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3078" name="TextBox 54"/>
          <p:cNvSpPr txBox="1">
            <a:spLocks noChangeArrowheads="1"/>
          </p:cNvSpPr>
          <p:nvPr/>
        </p:nvSpPr>
        <p:spPr bwMode="auto">
          <a:xfrm>
            <a:off x="392113" y="3938588"/>
            <a:ext cx="3783793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GB" sz="1200" dirty="0" smtClean="0">
                <a:solidFill>
                  <a:srgbClr val="000000"/>
                </a:solidFill>
              </a:rPr>
              <a:t>Issue seen during back side photo resist coating</a:t>
            </a:r>
            <a:r>
              <a:rPr lang="en-GB" dirty="0" smtClean="0">
                <a:solidFill>
                  <a:srgbClr val="000000"/>
                </a:solidFill>
              </a:rPr>
              <a:t>:</a:t>
            </a:r>
          </a:p>
          <a:p>
            <a:pPr algn="l">
              <a:spcBef>
                <a:spcPct val="0"/>
              </a:spcBef>
            </a:pPr>
            <a:endParaRPr lang="en-GB" dirty="0" smtClean="0">
              <a:solidFill>
                <a:srgbClr val="000000"/>
              </a:solidFill>
            </a:endParaRPr>
          </a:p>
          <a:p>
            <a:pPr algn="l">
              <a:spcBef>
                <a:spcPct val="0"/>
              </a:spcBef>
            </a:pPr>
            <a:r>
              <a:rPr lang="en-GB" sz="1200" dirty="0" smtClean="0">
                <a:solidFill>
                  <a:srgbClr val="000000"/>
                </a:solidFill>
              </a:rPr>
              <a:t>-: pyramidal pits on the back side, </a:t>
            </a:r>
          </a:p>
          <a:p>
            <a:pPr algn="l">
              <a:spcBef>
                <a:spcPct val="0"/>
              </a:spcBef>
            </a:pPr>
            <a:r>
              <a:rPr lang="en-GB" sz="1200" dirty="0" smtClean="0">
                <a:solidFill>
                  <a:srgbClr val="000000"/>
                </a:solidFill>
              </a:rPr>
              <a:t>   ~20 micron lateral dim., ~ 15 micron deep</a:t>
            </a:r>
          </a:p>
          <a:p>
            <a:pPr algn="l">
              <a:spcBef>
                <a:spcPct val="0"/>
              </a:spcBef>
            </a:pPr>
            <a:endParaRPr lang="en-GB" sz="1200" dirty="0" smtClean="0">
              <a:solidFill>
                <a:srgbClr val="000000"/>
              </a:solidFill>
            </a:endParaRPr>
          </a:p>
          <a:p>
            <a:pPr algn="l">
              <a:spcBef>
                <a:spcPct val="0"/>
              </a:spcBef>
            </a:pPr>
            <a:r>
              <a:rPr lang="en-GB" sz="1200" dirty="0" smtClean="0">
                <a:solidFill>
                  <a:srgbClr val="000000"/>
                </a:solidFill>
              </a:rPr>
              <a:t>-: caused by:</a:t>
            </a:r>
          </a:p>
          <a:p>
            <a:pPr algn="l">
              <a:spcBef>
                <a:spcPct val="0"/>
              </a:spcBef>
            </a:pPr>
            <a:r>
              <a:rPr lang="en-GB" sz="1200" dirty="0" smtClean="0">
                <a:solidFill>
                  <a:srgbClr val="000000"/>
                </a:solidFill>
              </a:rPr>
              <a:t>       1. pin holes in the screening oxide during front</a:t>
            </a:r>
          </a:p>
          <a:p>
            <a:pPr algn="l">
              <a:spcBef>
                <a:spcPct val="0"/>
              </a:spcBef>
            </a:pPr>
            <a:r>
              <a:rPr lang="en-GB" sz="1200" dirty="0" smtClean="0">
                <a:solidFill>
                  <a:srgbClr val="000000"/>
                </a:solidFill>
              </a:rPr>
              <a:t>           side thinning</a:t>
            </a:r>
          </a:p>
          <a:p>
            <a:pPr algn="l">
              <a:spcBef>
                <a:spcPct val="0"/>
              </a:spcBef>
            </a:pPr>
            <a:r>
              <a:rPr lang="en-GB" sz="1200" dirty="0" smtClean="0">
                <a:solidFill>
                  <a:srgbClr val="000000"/>
                </a:solidFill>
              </a:rPr>
              <a:t>       2. Due to a misunderstanding, the handle wafer</a:t>
            </a:r>
          </a:p>
          <a:p>
            <a:pPr algn="l">
              <a:spcBef>
                <a:spcPct val="0"/>
              </a:spcBef>
            </a:pPr>
            <a:r>
              <a:rPr lang="en-GB" sz="1200" dirty="0" smtClean="0">
                <a:solidFill>
                  <a:srgbClr val="000000"/>
                </a:solidFill>
              </a:rPr>
              <a:t>          was not ground back and polished </a:t>
            </a:r>
          </a:p>
          <a:p>
            <a:pPr algn="l">
              <a:spcBef>
                <a:spcPct val="0"/>
              </a:spcBef>
            </a:pPr>
            <a:r>
              <a:rPr lang="en-GB" sz="1200" dirty="0" smtClean="0">
                <a:solidFill>
                  <a:srgbClr val="000000"/>
                </a:solidFill>
              </a:rPr>
              <a:t>          Stack is still ~485 micron thick!</a:t>
            </a:r>
          </a:p>
          <a:p>
            <a:pPr algn="l">
              <a:spcBef>
                <a:spcPct val="0"/>
              </a:spcBef>
            </a:pPr>
            <a:r>
              <a:rPr lang="en-GB" sz="1200" dirty="0" smtClean="0">
                <a:solidFill>
                  <a:srgbClr val="000000"/>
                </a:solidFill>
              </a:rPr>
              <a:t>       </a:t>
            </a:r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3079" name="Slide Number Placeholder 5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4BDA14-701A-4479-A5BD-297B5A6B3E53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>
                <a:solidFill>
                  <a:srgbClr val="FFFFFF"/>
                </a:solidFill>
              </a:rPr>
              <a:t>Ladislav Andricek, MPI für Physik, HLL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Crystal damage after re-work</a:t>
            </a:r>
            <a:endParaRPr lang="en-US" smtClean="0"/>
          </a:p>
        </p:txBody>
      </p:sp>
      <p:sp>
        <p:nvSpPr>
          <p:cNvPr id="2052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AFFA088-FD01-4B38-8F77-F6381FA3B52D}" type="slidenum">
              <a:rPr lang="en-US"/>
              <a:pPr/>
              <a:t>12</a:t>
            </a:fld>
            <a:endParaRPr lang="en-US"/>
          </a:p>
        </p:txBody>
      </p:sp>
      <p:pic>
        <p:nvPicPr>
          <p:cNvPr id="205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5038" y="1084263"/>
            <a:ext cx="6481762" cy="36496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663" y="4021138"/>
            <a:ext cx="3316287" cy="25384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5143500" y="1998663"/>
            <a:ext cx="1336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mtClean="0">
                <a:solidFill>
                  <a:srgbClr val="000000"/>
                </a:solidFill>
              </a:rPr>
              <a:t>Top wafer side</a:t>
            </a:r>
          </a:p>
        </p:txBody>
      </p:sp>
      <p:sp>
        <p:nvSpPr>
          <p:cNvPr id="2056" name="TextBox 8"/>
          <p:cNvSpPr txBox="1">
            <a:spLocks noChangeArrowheads="1"/>
          </p:cNvSpPr>
          <p:nvPr/>
        </p:nvSpPr>
        <p:spPr bwMode="auto">
          <a:xfrm>
            <a:off x="708025" y="4097338"/>
            <a:ext cx="15827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mtClean="0">
                <a:solidFill>
                  <a:srgbClr val="000000"/>
                </a:solidFill>
              </a:rPr>
              <a:t>handle wafer side</a:t>
            </a:r>
          </a:p>
        </p:txBody>
      </p:sp>
      <p:sp>
        <p:nvSpPr>
          <p:cNvPr id="2057" name="TextBox 9"/>
          <p:cNvSpPr txBox="1">
            <a:spLocks noChangeArrowheads="1"/>
          </p:cNvSpPr>
          <p:nvPr/>
        </p:nvSpPr>
        <p:spPr bwMode="auto">
          <a:xfrm>
            <a:off x="4494213" y="5056188"/>
            <a:ext cx="2671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mtClean="0">
                <a:solidFill>
                  <a:srgbClr val="000000"/>
                </a:solidFill>
              </a:rPr>
              <a:t>Damages in the order of 10 um</a:t>
            </a:r>
          </a:p>
          <a:p>
            <a:pPr>
              <a:spcBef>
                <a:spcPct val="0"/>
              </a:spcBef>
            </a:pPr>
            <a:r>
              <a:rPr lang="en-US" smtClean="0">
                <a:solidFill>
                  <a:srgbClr val="000000"/>
                </a:solidFill>
              </a:rPr>
              <a:t>in lateral dimension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24224" y="1371600"/>
            <a:ext cx="4359348" cy="3200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endParaRPr lang="en-US" dirty="0" smtClean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DEPFET Meeting, Bonn, February 2011</a:t>
            </a:r>
            <a:endParaRPr lang="de-DE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MPI für Physik, HLL</a:t>
            </a:r>
            <a:endParaRPr lang="de-DE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188913"/>
            <a:ext cx="7772400" cy="6096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Production chain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520993" y="956925"/>
            <a:ext cx="8474151" cy="1325525"/>
            <a:chOff x="520993" y="1095154"/>
            <a:chExt cx="8474151" cy="1325525"/>
          </a:xfrm>
        </p:grpSpPr>
        <p:sp>
          <p:nvSpPr>
            <p:cNvPr id="8" name="TextBox 7"/>
            <p:cNvSpPr txBox="1"/>
            <p:nvPr/>
          </p:nvSpPr>
          <p:spPr>
            <a:xfrm>
              <a:off x="839972" y="1201479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noAutofit/>
            </a:bodyPr>
            <a:lstStyle/>
            <a:p>
              <a:endParaRPr lang="en-US" dirty="0" smtClean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0993" y="1212113"/>
              <a:ext cx="8474151" cy="65921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noAutofit/>
            </a:bodyPr>
            <a:lstStyle/>
            <a:p>
              <a:r>
                <a:rPr lang="en-US" b="1" dirty="0" smtClean="0"/>
                <a:t>Raw wafer supply </a:t>
              </a:r>
              <a:r>
                <a:rPr lang="en-US" dirty="0" smtClean="0">
                  <a:sym typeface="Wingdings" pitchFamily="2" charset="2"/>
                </a:rPr>
                <a:t> </a:t>
              </a:r>
              <a:r>
                <a:rPr lang="en-US" b="1" dirty="0" smtClean="0">
                  <a:sym typeface="Wingdings" pitchFamily="2" charset="2"/>
                </a:rPr>
                <a:t>pre-processing </a:t>
              </a:r>
              <a:r>
                <a:rPr lang="en-US" dirty="0" smtClean="0">
                  <a:sym typeface="Wingdings" pitchFamily="2" charset="2"/>
                </a:rPr>
                <a:t> </a:t>
              </a:r>
              <a:r>
                <a:rPr lang="en-US" b="1" dirty="0" smtClean="0">
                  <a:sym typeface="Wingdings" pitchFamily="2" charset="2"/>
                </a:rPr>
                <a:t>SOI</a:t>
              </a:r>
              <a:r>
                <a:rPr lang="en-US" dirty="0" smtClean="0">
                  <a:sym typeface="Wingdings" pitchFamily="2" charset="2"/>
                </a:rPr>
                <a:t>  </a:t>
              </a:r>
              <a:r>
                <a:rPr lang="en-US" b="1" dirty="0" smtClean="0">
                  <a:sym typeface="Wingdings" pitchFamily="2" charset="2"/>
                </a:rPr>
                <a:t>DEPFET process </a:t>
              </a:r>
              <a:r>
                <a:rPr lang="en-US" dirty="0" smtClean="0">
                  <a:sym typeface="Wingdings" pitchFamily="2" charset="2"/>
                </a:rPr>
                <a:t> </a:t>
              </a:r>
              <a:r>
                <a:rPr lang="en-US" b="1" dirty="0" smtClean="0">
                  <a:sym typeface="Wingdings" pitchFamily="2" charset="2"/>
                </a:rPr>
                <a:t>thinning, dicing, mounting..</a:t>
              </a:r>
              <a:endParaRPr lang="en-US" b="1" dirty="0" smtClean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37145" y="2027275"/>
              <a:ext cx="839972" cy="39340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noAutofit/>
            </a:bodyPr>
            <a:lstStyle/>
            <a:p>
              <a:r>
                <a:rPr lang="en-US" u="sng" dirty="0" smtClean="0"/>
                <a:t>external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096539" y="2027275"/>
              <a:ext cx="1920949" cy="39340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noAutofit/>
            </a:bodyPr>
            <a:lstStyle/>
            <a:p>
              <a:r>
                <a:rPr lang="en-US" u="sng" dirty="0" smtClean="0"/>
                <a:t>HLL and collaboration</a:t>
              </a:r>
            </a:p>
          </p:txBody>
        </p:sp>
        <p:cxnSp>
          <p:nvCxnSpPr>
            <p:cNvPr id="18" name="Straight Arrow Connector 17"/>
            <p:cNvCxnSpPr>
              <a:stCxn id="15" idx="0"/>
            </p:cNvCxnSpPr>
            <p:nvPr/>
          </p:nvCxnSpPr>
          <p:spPr bwMode="auto">
            <a:xfrm rot="16200000" flipV="1">
              <a:off x="1753488" y="1223631"/>
              <a:ext cx="538716" cy="1068571"/>
            </a:xfrm>
            <a:prstGeom prst="straightConnector1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>
              <a:stCxn id="15" idx="0"/>
            </p:cNvCxnSpPr>
            <p:nvPr/>
          </p:nvCxnSpPr>
          <p:spPr bwMode="auto">
            <a:xfrm rot="5400000" flipH="1" flipV="1">
              <a:off x="3178249" y="846175"/>
              <a:ext cx="559982" cy="1802218"/>
            </a:xfrm>
            <a:prstGeom prst="straightConnector1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Arrow Connector 21"/>
            <p:cNvCxnSpPr>
              <a:stCxn id="16" idx="0"/>
            </p:cNvCxnSpPr>
            <p:nvPr/>
          </p:nvCxnSpPr>
          <p:spPr bwMode="auto">
            <a:xfrm rot="16200000" flipV="1">
              <a:off x="4380614" y="350875"/>
              <a:ext cx="496187" cy="2856614"/>
            </a:xfrm>
            <a:prstGeom prst="straightConnector1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4" name="Straight Arrow Connector 23"/>
            <p:cNvCxnSpPr>
              <a:stCxn id="16" idx="0"/>
            </p:cNvCxnSpPr>
            <p:nvPr/>
          </p:nvCxnSpPr>
          <p:spPr bwMode="auto">
            <a:xfrm rot="16200000" flipV="1">
              <a:off x="5608675" y="1578935"/>
              <a:ext cx="496187" cy="400493"/>
            </a:xfrm>
            <a:prstGeom prst="straightConnector1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Straight Arrow Connector 25"/>
            <p:cNvCxnSpPr>
              <a:stCxn id="16" idx="0"/>
            </p:cNvCxnSpPr>
            <p:nvPr/>
          </p:nvCxnSpPr>
          <p:spPr bwMode="auto">
            <a:xfrm rot="5400000" flipH="1" flipV="1">
              <a:off x="6331688" y="1224517"/>
              <a:ext cx="528084" cy="1077433"/>
            </a:xfrm>
            <a:prstGeom prst="straightConnector1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8" name="Oval 27"/>
            <p:cNvSpPr/>
            <p:nvPr/>
          </p:nvSpPr>
          <p:spPr bwMode="auto">
            <a:xfrm>
              <a:off x="4051005" y="1095154"/>
              <a:ext cx="467833" cy="478466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392885" y="2360406"/>
            <a:ext cx="7049386" cy="1935126"/>
            <a:chOff x="1275927" y="2721917"/>
            <a:chExt cx="7049386" cy="1935126"/>
          </a:xfrm>
        </p:grpSpPr>
        <p:sp>
          <p:nvSpPr>
            <p:cNvPr id="27" name="TextBox 26"/>
            <p:cNvSpPr txBox="1"/>
            <p:nvPr/>
          </p:nvSpPr>
          <p:spPr>
            <a:xfrm>
              <a:off x="1275927" y="2721917"/>
              <a:ext cx="7049386" cy="193512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noAutofit/>
            </a:bodyPr>
            <a:lstStyle/>
            <a:p>
              <a:r>
                <a:rPr lang="en-US" b="1" dirty="0" smtClean="0"/>
                <a:t>Key Process Modules for (thick) SOI production:</a:t>
              </a:r>
            </a:p>
            <a:p>
              <a:endParaRPr lang="en-US" b="1" dirty="0" smtClean="0"/>
            </a:p>
            <a:p>
              <a:r>
                <a:rPr lang="en-US" dirty="0" smtClean="0"/>
                <a:t>1/ Wafer bonding </a:t>
              </a:r>
              <a:r>
                <a:rPr lang="en-US" dirty="0" smtClean="0">
                  <a:sym typeface="Wingdings" pitchFamily="2" charset="2"/>
                </a:rPr>
                <a:t> </a:t>
              </a:r>
              <a:r>
                <a:rPr lang="en-US" i="1" dirty="0" smtClean="0"/>
                <a:t>Somewhat special due to our implanted back side</a:t>
              </a:r>
              <a:endParaRPr lang="en-US" dirty="0" smtClean="0"/>
            </a:p>
            <a:p>
              <a:endParaRPr lang="en-US" dirty="0" smtClean="0"/>
            </a:p>
            <a:p>
              <a:r>
                <a:rPr lang="en-US" dirty="0" smtClean="0"/>
                <a:t>2/ Edge treatment of the top wafer</a:t>
              </a:r>
            </a:p>
            <a:p>
              <a:endParaRPr lang="en-US" dirty="0" smtClean="0"/>
            </a:p>
            <a:p>
              <a:r>
                <a:rPr lang="en-US" dirty="0" smtClean="0"/>
                <a:t>3/ grinding and polishing</a:t>
              </a:r>
            </a:p>
            <a:p>
              <a:endParaRPr lang="en-US" dirty="0" smtClean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380633" y="3795793"/>
              <a:ext cx="3317358" cy="53162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noAutofit/>
            </a:bodyPr>
            <a:lstStyle/>
            <a:p>
              <a:r>
                <a:rPr lang="en-US" i="1" dirty="0" smtClean="0"/>
                <a:t>Standard for SOI Wafer production </a:t>
              </a:r>
            </a:p>
          </p:txBody>
        </p:sp>
        <p:sp>
          <p:nvSpPr>
            <p:cNvPr id="31" name="Right Brace 30"/>
            <p:cNvSpPr/>
            <p:nvPr/>
          </p:nvSpPr>
          <p:spPr bwMode="auto">
            <a:xfrm>
              <a:off x="4146717" y="3636306"/>
              <a:ext cx="223284" cy="648586"/>
            </a:xfrm>
            <a:prstGeom prst="rightBrace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10362" y="4125431"/>
            <a:ext cx="8335926" cy="245612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dirty="0" smtClean="0"/>
              <a:t>History:</a:t>
            </a:r>
          </a:p>
          <a:p>
            <a:pPr>
              <a:spcAft>
                <a:spcPts val="100"/>
              </a:spcAft>
            </a:pPr>
            <a:endParaRPr lang="en-US" dirty="0" smtClean="0"/>
          </a:p>
          <a:p>
            <a:pPr>
              <a:spcAft>
                <a:spcPts val="100"/>
              </a:spcAft>
            </a:pPr>
            <a:r>
              <a:rPr lang="en-US" dirty="0" smtClean="0"/>
              <a:t>-: first tests started ~2002 with MPI Halle: bonding there,  rest at </a:t>
            </a:r>
            <a:r>
              <a:rPr lang="en-US" dirty="0" err="1" smtClean="0"/>
              <a:t>Sico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publication 2004</a:t>
            </a:r>
          </a:p>
          <a:p>
            <a:pPr>
              <a:spcAft>
                <a:spcPts val="100"/>
              </a:spcAft>
            </a:pPr>
            <a:r>
              <a:rPr lang="en-US" dirty="0" smtClean="0"/>
              <a:t>-: imperfect bonding, </a:t>
            </a:r>
            <a:r>
              <a:rPr lang="en-US" dirty="0" err="1" smtClean="0"/>
              <a:t>Sico</a:t>
            </a:r>
            <a:r>
              <a:rPr lang="en-US" dirty="0" smtClean="0"/>
              <a:t> closed it’s service </a:t>
            </a:r>
            <a:r>
              <a:rPr lang="en-US" dirty="0" smtClean="0">
                <a:sym typeface="Wingdings" pitchFamily="2" charset="2"/>
              </a:rPr>
              <a:t> look for industrial partners</a:t>
            </a:r>
          </a:p>
          <a:p>
            <a:pPr>
              <a:spcAft>
                <a:spcPts val="100"/>
              </a:spcAft>
            </a:pPr>
            <a:r>
              <a:rPr lang="en-US" dirty="0" smtClean="0">
                <a:sym typeface="Wingdings" pitchFamily="2" charset="2"/>
              </a:rPr>
              <a:t>-: </a:t>
            </a:r>
            <a:r>
              <a:rPr lang="en-US" dirty="0" err="1" smtClean="0">
                <a:sym typeface="Wingdings" pitchFamily="2" charset="2"/>
              </a:rPr>
              <a:t>Tracit</a:t>
            </a:r>
            <a:r>
              <a:rPr lang="en-US" dirty="0" smtClean="0">
                <a:sym typeface="Wingdings" pitchFamily="2" charset="2"/>
              </a:rPr>
              <a:t> (spin-off from </a:t>
            </a:r>
            <a:r>
              <a:rPr lang="en-US" dirty="0" err="1" smtClean="0">
                <a:sym typeface="Wingdings" pitchFamily="2" charset="2"/>
              </a:rPr>
              <a:t>Leti</a:t>
            </a:r>
            <a:r>
              <a:rPr lang="en-US" dirty="0" smtClean="0">
                <a:sym typeface="Wingdings" pitchFamily="2" charset="2"/>
              </a:rPr>
              <a:t>) produced excellent SOI for the tests of the following years, after some trials</a:t>
            </a:r>
          </a:p>
          <a:p>
            <a:pPr>
              <a:spcAft>
                <a:spcPts val="100"/>
              </a:spcAft>
            </a:pPr>
            <a:r>
              <a:rPr lang="en-US" dirty="0" smtClean="0">
                <a:sym typeface="Wingdings" pitchFamily="2" charset="2"/>
              </a:rPr>
              <a:t>-: </a:t>
            </a:r>
            <a:r>
              <a:rPr lang="en-US" dirty="0" err="1" smtClean="0">
                <a:sym typeface="Wingdings" pitchFamily="2" charset="2"/>
              </a:rPr>
              <a:t>Soitec</a:t>
            </a:r>
            <a:r>
              <a:rPr lang="en-US" dirty="0" smtClean="0">
                <a:sym typeface="Wingdings" pitchFamily="2" charset="2"/>
              </a:rPr>
              <a:t> (another spin-of from </a:t>
            </a:r>
            <a:r>
              <a:rPr lang="en-US" dirty="0" err="1" smtClean="0">
                <a:sym typeface="Wingdings" pitchFamily="2" charset="2"/>
              </a:rPr>
              <a:t>Leti</a:t>
            </a:r>
            <a:r>
              <a:rPr lang="en-US" dirty="0" smtClean="0">
                <a:sym typeface="Wingdings" pitchFamily="2" charset="2"/>
              </a:rPr>
              <a:t>) bought </a:t>
            </a:r>
            <a:r>
              <a:rPr lang="en-US" dirty="0" err="1" smtClean="0">
                <a:sym typeface="Wingdings" pitchFamily="2" charset="2"/>
              </a:rPr>
              <a:t>Tracit</a:t>
            </a:r>
            <a:r>
              <a:rPr lang="en-US" dirty="0" smtClean="0">
                <a:sym typeface="Wingdings" pitchFamily="2" charset="2"/>
              </a:rPr>
              <a:t>, and </a:t>
            </a:r>
            <a:r>
              <a:rPr lang="en-US" dirty="0" err="1" smtClean="0">
                <a:sym typeface="Wingdings" pitchFamily="2" charset="2"/>
              </a:rPr>
              <a:t>Soitec</a:t>
            </a:r>
            <a:r>
              <a:rPr lang="en-US" dirty="0" smtClean="0">
                <a:sym typeface="Wingdings" pitchFamily="2" charset="2"/>
              </a:rPr>
              <a:t> became market leader for SOI wafers</a:t>
            </a:r>
          </a:p>
          <a:p>
            <a:pPr>
              <a:spcAft>
                <a:spcPts val="100"/>
              </a:spcAft>
            </a:pPr>
            <a:r>
              <a:rPr lang="en-US" dirty="0" smtClean="0">
                <a:sym typeface="Wingdings" pitchFamily="2" charset="2"/>
              </a:rPr>
              <a:t>-: Material for PXD6 done at </a:t>
            </a:r>
            <a:r>
              <a:rPr lang="en-US" dirty="0" err="1" smtClean="0">
                <a:sym typeface="Wingdings" pitchFamily="2" charset="2"/>
              </a:rPr>
              <a:t>Soitec</a:t>
            </a:r>
            <a:r>
              <a:rPr lang="en-US" dirty="0" smtClean="0">
                <a:sym typeface="Wingdings" pitchFamily="2" charset="2"/>
              </a:rPr>
              <a:t> (on their smaller R&amp;D line)  results were acceptable</a:t>
            </a:r>
          </a:p>
          <a:p>
            <a:pPr>
              <a:spcAft>
                <a:spcPts val="100"/>
              </a:spcAft>
            </a:pPr>
            <a:r>
              <a:rPr lang="en-US" dirty="0" smtClean="0">
                <a:sym typeface="Wingdings" pitchFamily="2" charset="2"/>
              </a:rPr>
              <a:t>-: start to look for a second source already </a:t>
            </a:r>
            <a:r>
              <a:rPr lang="en-US" dirty="0" smtClean="0">
                <a:sym typeface="Wingdings" pitchFamily="2" charset="2"/>
              </a:rPr>
              <a:t>2007/08 </a:t>
            </a:r>
            <a:r>
              <a:rPr lang="en-US" dirty="0" smtClean="0">
                <a:sym typeface="Wingdings" pitchFamily="2" charset="2"/>
              </a:rPr>
              <a:t>(</a:t>
            </a:r>
            <a:r>
              <a:rPr lang="en-US" dirty="0" err="1" smtClean="0">
                <a:sym typeface="Wingdings" pitchFamily="2" charset="2"/>
              </a:rPr>
              <a:t>Icemos</a:t>
            </a:r>
            <a:r>
              <a:rPr lang="en-US" dirty="0" smtClean="0">
                <a:sym typeface="Wingdings" pitchFamily="2" charset="2"/>
              </a:rPr>
              <a:t>, Belfast</a:t>
            </a:r>
            <a:r>
              <a:rPr lang="en-US" dirty="0" smtClean="0">
                <a:sym typeface="Wingdings" pitchFamily="2" charset="2"/>
              </a:rPr>
              <a:t>)  </a:t>
            </a:r>
            <a:r>
              <a:rPr lang="en-US" dirty="0" err="1" smtClean="0">
                <a:sym typeface="Wingdings" pitchFamily="2" charset="2"/>
              </a:rPr>
              <a:t>Simpl</a:t>
            </a:r>
            <a:r>
              <a:rPr lang="en-US" dirty="0" smtClean="0">
                <a:sym typeface="Wingdings" pitchFamily="2" charset="2"/>
              </a:rPr>
              <a:t> SOI</a:t>
            </a:r>
            <a:endParaRPr lang="en-US" dirty="0" smtClean="0">
              <a:sym typeface="Wingdings" pitchFamily="2" charset="2"/>
            </a:endParaRPr>
          </a:p>
          <a:p>
            <a:pPr>
              <a:spcAft>
                <a:spcPts val="100"/>
              </a:spcAft>
            </a:pPr>
            <a:r>
              <a:rPr lang="en-US" dirty="0" smtClean="0">
                <a:sym typeface="Wingdings" pitchFamily="2" charset="2"/>
              </a:rPr>
              <a:t>-: Spring 2010: </a:t>
            </a:r>
            <a:r>
              <a:rPr lang="en-US" dirty="0" err="1" smtClean="0">
                <a:sym typeface="Wingdings" pitchFamily="2" charset="2"/>
              </a:rPr>
              <a:t>Soitec</a:t>
            </a:r>
            <a:r>
              <a:rPr lang="en-US" dirty="0" smtClean="0">
                <a:sym typeface="Wingdings" pitchFamily="2" charset="2"/>
              </a:rPr>
              <a:t> told us that they will not continue the processing of our SOI on their line!</a:t>
            </a:r>
          </a:p>
          <a:p>
            <a:pPr>
              <a:spcAft>
                <a:spcPts val="100"/>
              </a:spcAft>
            </a:pPr>
            <a:r>
              <a:rPr lang="en-US" dirty="0" smtClean="0">
                <a:sym typeface="Wingdings" pitchFamily="2" charset="2"/>
              </a:rPr>
              <a:t>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24224" y="1371600"/>
            <a:ext cx="4359348" cy="3200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endParaRPr lang="en-US" dirty="0" smtClean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DEPFET Meeting, Bonn, February 2011</a:t>
            </a:r>
            <a:endParaRPr lang="de-DE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MPI für Physik, HLL</a:t>
            </a:r>
            <a:endParaRPr lang="de-DE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188913"/>
            <a:ext cx="7772400" cy="6096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To make a long story short ….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8459" y="999452"/>
            <a:ext cx="7400262" cy="555020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Aft>
                <a:spcPts val="100"/>
              </a:spcAft>
            </a:pPr>
            <a:r>
              <a:rPr lang="en-US" dirty="0" smtClean="0"/>
              <a:t>We contacted all known and (less well known) SOI supplier all over the world:</a:t>
            </a:r>
          </a:p>
          <a:p>
            <a:pPr>
              <a:spcAft>
                <a:spcPts val="100"/>
              </a:spcAft>
            </a:pPr>
            <a:r>
              <a:rPr lang="en-US" dirty="0" smtClean="0"/>
              <a:t>          -: </a:t>
            </a:r>
            <a:r>
              <a:rPr lang="en-US" dirty="0" err="1" smtClean="0"/>
              <a:t>Icemos</a:t>
            </a:r>
            <a:r>
              <a:rPr lang="en-US" dirty="0" smtClean="0"/>
              <a:t>, SQI, </a:t>
            </a:r>
            <a:r>
              <a:rPr lang="en-US" dirty="0" err="1" smtClean="0"/>
              <a:t>Yamaka</a:t>
            </a:r>
            <a:r>
              <a:rPr lang="en-US" dirty="0" smtClean="0"/>
              <a:t>, </a:t>
            </a:r>
            <a:r>
              <a:rPr lang="en-US" dirty="0" err="1" smtClean="0"/>
              <a:t>Okmetic</a:t>
            </a:r>
            <a:r>
              <a:rPr lang="en-US" dirty="0" smtClean="0"/>
              <a:t>, </a:t>
            </a:r>
            <a:r>
              <a:rPr lang="en-US" dirty="0" err="1" smtClean="0"/>
              <a:t>Virgina</a:t>
            </a:r>
            <a:r>
              <a:rPr lang="en-US" dirty="0" smtClean="0"/>
              <a:t> Semiconductor, </a:t>
            </a:r>
            <a:r>
              <a:rPr lang="en-US" dirty="0" err="1" smtClean="0"/>
              <a:t>Simgui</a:t>
            </a:r>
            <a:r>
              <a:rPr lang="en-US" dirty="0" smtClean="0"/>
              <a:t>, MEMC, </a:t>
            </a:r>
            <a:r>
              <a:rPr lang="en-US" dirty="0" err="1" smtClean="0"/>
              <a:t>Ultrasil</a:t>
            </a:r>
            <a:r>
              <a:rPr lang="en-US" dirty="0" smtClean="0"/>
              <a:t> … </a:t>
            </a:r>
          </a:p>
          <a:p>
            <a:pPr>
              <a:spcAft>
                <a:spcPts val="100"/>
              </a:spcAft>
            </a:pPr>
            <a:r>
              <a:rPr lang="en-US" dirty="0" smtClean="0"/>
              <a:t>                and a number of wafer broker: ABC, </a:t>
            </a:r>
            <a:r>
              <a:rPr lang="en-US" dirty="0" err="1" smtClean="0"/>
              <a:t>Siegert</a:t>
            </a:r>
            <a:r>
              <a:rPr lang="en-US" dirty="0" smtClean="0"/>
              <a:t>, …</a:t>
            </a:r>
          </a:p>
          <a:p>
            <a:pPr>
              <a:spcAft>
                <a:spcPts val="100"/>
              </a:spcAft>
            </a:pPr>
            <a:endParaRPr lang="en-US" dirty="0" smtClean="0"/>
          </a:p>
          <a:p>
            <a:pPr>
              <a:spcAft>
                <a:spcPts val="100"/>
              </a:spcAft>
            </a:pPr>
            <a:r>
              <a:rPr lang="en-US" dirty="0" smtClean="0"/>
              <a:t>Result: most of them could not guarantee the quality or .. </a:t>
            </a:r>
          </a:p>
          <a:p>
            <a:pPr>
              <a:spcAft>
                <a:spcPts val="100"/>
              </a:spcAft>
            </a:pPr>
            <a:r>
              <a:rPr lang="en-US" dirty="0" smtClean="0"/>
              <a:t>            ..the “best” answer I got was from Virginia Semiconductor:</a:t>
            </a:r>
          </a:p>
          <a:p>
            <a:pPr>
              <a:spcAft>
                <a:spcPts val="100"/>
              </a:spcAft>
            </a:pPr>
            <a:endParaRPr lang="en-US" dirty="0" smtClean="0"/>
          </a:p>
          <a:p>
            <a:pPr>
              <a:spcAft>
                <a:spcPts val="100"/>
              </a:spcAft>
            </a:pPr>
            <a:r>
              <a:rPr lang="en-US" dirty="0" smtClean="0"/>
              <a:t>What’s left?</a:t>
            </a:r>
          </a:p>
          <a:p>
            <a:pPr>
              <a:spcAft>
                <a:spcPts val="100"/>
              </a:spcAft>
            </a:pPr>
            <a:endParaRPr lang="en-US" dirty="0" smtClean="0"/>
          </a:p>
          <a:p>
            <a:pPr>
              <a:spcAft>
                <a:spcPts val="100"/>
              </a:spcAft>
            </a:pPr>
            <a:r>
              <a:rPr lang="en-US" dirty="0" smtClean="0"/>
              <a:t>	1. </a:t>
            </a:r>
            <a:r>
              <a:rPr lang="en-US" dirty="0" err="1" smtClean="0"/>
              <a:t>Icemos</a:t>
            </a:r>
            <a:r>
              <a:rPr lang="en-US" dirty="0" smtClean="0"/>
              <a:t>, Belfast </a:t>
            </a:r>
          </a:p>
          <a:p>
            <a:pPr>
              <a:spcAft>
                <a:spcPts val="100"/>
              </a:spcAft>
            </a:pPr>
            <a:r>
              <a:rPr lang="en-US" dirty="0" smtClean="0">
                <a:sym typeface="Wingdings" pitchFamily="2" charset="2"/>
              </a:rPr>
              <a:t>                          pro: they showed that they can bond with</a:t>
            </a:r>
          </a:p>
          <a:p>
            <a:pPr>
              <a:spcAft>
                <a:spcPts val="100"/>
              </a:spcAft>
            </a:pPr>
            <a:r>
              <a:rPr lang="en-US" dirty="0" smtClean="0">
                <a:sym typeface="Wingdings" pitchFamily="2" charset="2"/>
              </a:rPr>
              <a:t>                                 reasonable yield so far (~60%)</a:t>
            </a:r>
          </a:p>
          <a:p>
            <a:pPr>
              <a:spcAft>
                <a:spcPts val="100"/>
              </a:spcAft>
            </a:pPr>
            <a:r>
              <a:rPr lang="en-US" dirty="0" smtClean="0">
                <a:sym typeface="Wingdings" pitchFamily="2" charset="2"/>
              </a:rPr>
              <a:t>	          con: edge trimming, cleanliness, reliability</a:t>
            </a:r>
          </a:p>
          <a:p>
            <a:pPr>
              <a:spcAft>
                <a:spcPts val="100"/>
              </a:spcAft>
            </a:pPr>
            <a:endParaRPr lang="en-US" dirty="0" smtClean="0"/>
          </a:p>
          <a:p>
            <a:pPr>
              <a:spcAft>
                <a:spcPts val="100"/>
              </a:spcAft>
            </a:pPr>
            <a:r>
              <a:rPr lang="en-US" dirty="0" smtClean="0"/>
              <a:t>	2. VTT, Helsinki</a:t>
            </a:r>
          </a:p>
          <a:p>
            <a:pPr>
              <a:spcAft>
                <a:spcPts val="100"/>
              </a:spcAft>
            </a:pPr>
            <a:r>
              <a:rPr lang="en-US" dirty="0" smtClean="0"/>
              <a:t>	          pro: claim that they can do everything, cooperation with </a:t>
            </a:r>
            <a:r>
              <a:rPr lang="en-US" dirty="0" err="1" smtClean="0"/>
              <a:t>Okmetic</a:t>
            </a:r>
            <a:endParaRPr lang="en-US" dirty="0" smtClean="0"/>
          </a:p>
          <a:p>
            <a:pPr>
              <a:spcAft>
                <a:spcPts val="100"/>
              </a:spcAft>
            </a:pPr>
            <a:r>
              <a:rPr lang="en-US" dirty="0" smtClean="0"/>
              <a:t>	          con: non, no experience so far, first tests to start soon</a:t>
            </a:r>
          </a:p>
          <a:p>
            <a:pPr>
              <a:spcAft>
                <a:spcPts val="100"/>
              </a:spcAft>
            </a:pPr>
            <a:endParaRPr lang="en-US" dirty="0" smtClean="0"/>
          </a:p>
          <a:p>
            <a:pPr>
              <a:spcAft>
                <a:spcPts val="100"/>
              </a:spcAft>
            </a:pPr>
            <a:r>
              <a:rPr lang="en-US" dirty="0" smtClean="0"/>
              <a:t>	3. “UPS”: separate the tasks and find experts for the process modules</a:t>
            </a:r>
          </a:p>
          <a:p>
            <a:pPr>
              <a:spcAft>
                <a:spcPts val="100"/>
              </a:spcAft>
            </a:pPr>
            <a:r>
              <a:rPr lang="en-US" dirty="0" smtClean="0"/>
              <a:t>                           bonding: 		</a:t>
            </a:r>
            <a:r>
              <a:rPr lang="en-US" dirty="0" err="1" smtClean="0"/>
              <a:t>Icemos</a:t>
            </a:r>
            <a:r>
              <a:rPr lang="en-US" dirty="0" smtClean="0"/>
              <a:t> , Belfast or EVG, Austria </a:t>
            </a:r>
          </a:p>
          <a:p>
            <a:pPr>
              <a:spcAft>
                <a:spcPts val="100"/>
              </a:spcAft>
            </a:pPr>
            <a:r>
              <a:rPr lang="en-US" dirty="0" smtClean="0"/>
              <a:t>	           edge trimming and grind:	Disco, Munich</a:t>
            </a:r>
          </a:p>
          <a:p>
            <a:pPr>
              <a:spcAft>
                <a:spcPts val="100"/>
              </a:spcAft>
            </a:pPr>
            <a:r>
              <a:rPr lang="en-US" dirty="0" smtClean="0"/>
              <a:t>	           polish and clean:	Rockwood , close to Marseille</a:t>
            </a:r>
          </a:p>
          <a:p>
            <a:pPr>
              <a:spcAft>
                <a:spcPts val="100"/>
              </a:spcAft>
            </a:pPr>
            <a:r>
              <a:rPr lang="en-US" dirty="0" smtClean="0"/>
              <a:t>	       </a:t>
            </a:r>
          </a:p>
          <a:p>
            <a:pPr>
              <a:spcAft>
                <a:spcPts val="100"/>
              </a:spcAft>
            </a:pPr>
            <a:r>
              <a:rPr lang="en-US" dirty="0" smtClean="0"/>
              <a:t>	   pro: better process insight and control  (esp. EVG),  con: complicated ….</a:t>
            </a:r>
          </a:p>
          <a:p>
            <a:pPr>
              <a:spcAft>
                <a:spcPts val="100"/>
              </a:spcAft>
            </a:pPr>
            <a:r>
              <a:rPr lang="en-US" dirty="0" smtClean="0"/>
              <a:t>	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1125" t="44873" r="48790" b="15243"/>
          <a:stretch>
            <a:fillRect/>
          </a:stretch>
        </p:blipFill>
        <p:spPr bwMode="auto">
          <a:xfrm>
            <a:off x="6092455" y="1764994"/>
            <a:ext cx="2848910" cy="23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24224" y="1371600"/>
            <a:ext cx="4359348" cy="3200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endParaRPr lang="en-US" dirty="0" smtClean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DEPFET Meeting, Bonn, February 2011</a:t>
            </a:r>
            <a:endParaRPr lang="de-DE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MPI für Physik, HLL</a:t>
            </a:r>
            <a:endParaRPr lang="de-DE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188913"/>
            <a:ext cx="7772400" cy="6096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What are the specs?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1117" y="1084521"/>
            <a:ext cx="6262576" cy="467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dirty="0" smtClean="0"/>
              <a:t>I   Bonding: </a:t>
            </a:r>
          </a:p>
          <a:p>
            <a:r>
              <a:rPr lang="en-US" dirty="0" smtClean="0">
                <a:sym typeface="Wingdings" pitchFamily="2" charset="2"/>
              </a:rPr>
              <a:t>	 voids after annealing, </a:t>
            </a:r>
            <a:r>
              <a:rPr lang="en-US" dirty="0" err="1" smtClean="0">
                <a:sym typeface="Wingdings" pitchFamily="2" charset="2"/>
              </a:rPr>
              <a:t>Soitec</a:t>
            </a:r>
            <a:r>
              <a:rPr lang="en-US" dirty="0" smtClean="0">
                <a:sym typeface="Wingdings" pitchFamily="2" charset="2"/>
              </a:rPr>
              <a:t> said: 0 voids bigger than 0.5 mm  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876" t="15011" r="6335" b="8086"/>
          <a:stretch>
            <a:fillRect/>
          </a:stretch>
        </p:blipFill>
        <p:spPr bwMode="auto">
          <a:xfrm>
            <a:off x="999460" y="1701210"/>
            <a:ext cx="7378996" cy="3906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913860" y="5943600"/>
            <a:ext cx="1977655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endParaRPr lang="en-US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510361" y="5837275"/>
            <a:ext cx="8495415" cy="60605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buFont typeface="Wingdings" pitchFamily="2" charset="2"/>
              <a:buChar char="à"/>
            </a:pPr>
            <a:r>
              <a:rPr lang="en-US" dirty="0" smtClean="0"/>
              <a:t> Bonding at EVG: few, but large bonds after annealing </a:t>
            </a:r>
            <a:r>
              <a:rPr lang="en-US" dirty="0" smtClean="0">
                <a:sym typeface="Wingdings" pitchFamily="2" charset="2"/>
              </a:rPr>
              <a:t> better surface treatment before bonding</a:t>
            </a:r>
            <a:endParaRPr lang="en-US" dirty="0" smtClean="0"/>
          </a:p>
          <a:p>
            <a:pPr>
              <a:buFont typeface="Wingdings" pitchFamily="2" charset="2"/>
              <a:buChar char="à"/>
            </a:pPr>
            <a:r>
              <a:rPr lang="en-US" dirty="0" smtClean="0"/>
              <a:t> </a:t>
            </a:r>
            <a:r>
              <a:rPr lang="en-US" dirty="0" err="1" smtClean="0"/>
              <a:t>Icemos</a:t>
            </a:r>
            <a:r>
              <a:rPr lang="en-US" dirty="0" smtClean="0"/>
              <a:t> claims that they can fulfill the 0-void requirement, we have to check that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24224" y="1371600"/>
            <a:ext cx="4359348" cy="3200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endParaRPr lang="en-US" dirty="0" smtClean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DEPFET Meeting, Bonn, February 2011</a:t>
            </a:r>
            <a:endParaRPr lang="de-DE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MPI für Physik, HLL</a:t>
            </a:r>
            <a:endParaRPr lang="de-DE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188913"/>
            <a:ext cx="7772400" cy="6096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What are the specs?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1117" y="1084521"/>
            <a:ext cx="6262576" cy="467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dirty="0" smtClean="0"/>
              <a:t>II   Edge trimming : </a:t>
            </a:r>
            <a:r>
              <a:rPr lang="en-US" dirty="0" smtClean="0">
                <a:sym typeface="Wingdings" pitchFamily="2" charset="2"/>
              </a:rPr>
              <a:t> no edge chipping of the top wafer after grinding</a:t>
            </a:r>
            <a:endParaRPr lang="en-US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913860" y="5943600"/>
            <a:ext cx="1977655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4921" t="15242" r="16794" b="8891"/>
          <a:stretch>
            <a:fillRect/>
          </a:stretch>
        </p:blipFill>
        <p:spPr bwMode="auto">
          <a:xfrm>
            <a:off x="925031" y="1446027"/>
            <a:ext cx="7368364" cy="511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24224" y="1371600"/>
            <a:ext cx="4359348" cy="3200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endParaRPr lang="en-US" dirty="0" smtClean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DEPFET Meeting, Bonn, February 2011</a:t>
            </a:r>
            <a:endParaRPr lang="de-DE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MPI für Physik, HLL</a:t>
            </a:r>
            <a:endParaRPr lang="de-DE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188913"/>
            <a:ext cx="7772400" cy="6096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What are the specs?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3774" y="964779"/>
            <a:ext cx="6262576" cy="467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dirty="0" smtClean="0"/>
              <a:t>II   Edge trimming : </a:t>
            </a:r>
            <a:r>
              <a:rPr lang="en-US" dirty="0" err="1" smtClean="0">
                <a:sym typeface="Wingdings" pitchFamily="2" charset="2"/>
              </a:rPr>
              <a:t>Icemos</a:t>
            </a:r>
            <a:endParaRPr lang="en-US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913860" y="5943600"/>
            <a:ext cx="1977655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endParaRPr lang="en-US" dirty="0" smtClean="0"/>
          </a:p>
        </p:txBody>
      </p:sp>
      <p:pic>
        <p:nvPicPr>
          <p:cNvPr id="4098" name="Picture 2" descr="D:\Laci\2-PROJECTS\AppLabor\SOI-Wafer\Icemos\Qualifikation\AfterRCA\Flat-top-1005-0516-only-RCA-Clean-2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259" y="1415142"/>
            <a:ext cx="3483428" cy="2612571"/>
          </a:xfrm>
          <a:prstGeom prst="rect">
            <a:avLst/>
          </a:prstGeom>
          <a:noFill/>
        </p:spPr>
      </p:pic>
      <p:pic>
        <p:nvPicPr>
          <p:cNvPr id="4099" name="Picture 3" descr="D:\Laci\2-PROJECTS\AppLabor\SOI-Wafer\Icemos\Qualifikation\Icemos-belle-II-test-2-incoming-inspect\SW-edge-cracks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0168" y="1306853"/>
            <a:ext cx="4005186" cy="3003889"/>
          </a:xfrm>
          <a:prstGeom prst="rect">
            <a:avLst/>
          </a:prstGeom>
          <a:noFill/>
        </p:spPr>
      </p:pic>
      <p:pic>
        <p:nvPicPr>
          <p:cNvPr id="4100" name="Picture 4" descr="D:\Laci\2-PROJECTS\AppLabor\SOI-Wafer\Icemos\Qualifikation\Icemos-simpl-2\1006-1276-front-flat-s-particles-2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3568" y="4158343"/>
            <a:ext cx="3135085" cy="2351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24224" y="1371600"/>
            <a:ext cx="4359348" cy="3200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endParaRPr lang="en-US" dirty="0" smtClean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DEPFET Meeting, Bonn, February 2011</a:t>
            </a:r>
            <a:endParaRPr lang="de-DE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MPI für Physik, HLL</a:t>
            </a:r>
            <a:endParaRPr lang="de-DE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188913"/>
            <a:ext cx="7772400" cy="6096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What are the specs?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3774" y="964779"/>
            <a:ext cx="6262576" cy="467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dirty="0" smtClean="0"/>
              <a:t>II   Edge trimming : </a:t>
            </a:r>
            <a:r>
              <a:rPr lang="en-US" dirty="0" smtClean="0">
                <a:sym typeface="Wingdings" pitchFamily="2" charset="2"/>
              </a:rPr>
              <a:t>Disco</a:t>
            </a:r>
            <a:endParaRPr lang="en-US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913860" y="5943600"/>
            <a:ext cx="1977655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endParaRPr lang="en-US" dirty="0" smtClean="0"/>
          </a:p>
        </p:txBody>
      </p:sp>
      <p:pic>
        <p:nvPicPr>
          <p:cNvPr id="17" name="Picture 2" descr="D:\Laci\2-PROJECTS\AppLabor\SOI-Wafer\Disco\Profiler\flach-gesaegt-flat-2-3d.jpg"/>
          <p:cNvPicPr>
            <a:picLocks noChangeAspect="1" noChangeArrowheads="1"/>
          </p:cNvPicPr>
          <p:nvPr/>
        </p:nvPicPr>
        <p:blipFill>
          <a:blip r:embed="rId2" cstate="print"/>
          <a:srcRect t="20914"/>
          <a:stretch>
            <a:fillRect/>
          </a:stretch>
        </p:blipFill>
        <p:spPr bwMode="auto">
          <a:xfrm>
            <a:off x="701960" y="2611170"/>
            <a:ext cx="5417923" cy="3810895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327989" y="1424762"/>
            <a:ext cx="5263118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dirty="0" smtClean="0"/>
              <a:t>-: Very nice edges! </a:t>
            </a:r>
          </a:p>
          <a:p>
            <a:endParaRPr lang="en-US" dirty="0" smtClean="0"/>
          </a:p>
          <a:p>
            <a:r>
              <a:rPr lang="en-US" dirty="0" smtClean="0"/>
              <a:t>-: But groove in the handle Wafer from the top </a:t>
            </a:r>
            <a:r>
              <a:rPr lang="en-US" dirty="0" smtClean="0">
                <a:sym typeface="Wingdings" pitchFamily="2" charset="2"/>
              </a:rPr>
              <a:t> acceptable?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24224" y="1371600"/>
            <a:ext cx="4359348" cy="3200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endParaRPr lang="en-US" dirty="0" smtClean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DEPFET Meeting, Bonn, February 2011</a:t>
            </a:r>
            <a:endParaRPr lang="de-DE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MPI für Physik, HLL</a:t>
            </a:r>
            <a:endParaRPr lang="de-DE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188913"/>
            <a:ext cx="7772400" cy="6096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What are the specs?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3774" y="964778"/>
            <a:ext cx="7931128" cy="19272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dirty="0" smtClean="0"/>
              <a:t>III   Polishing and cleaning: </a:t>
            </a:r>
          </a:p>
          <a:p>
            <a:r>
              <a:rPr lang="en-US" dirty="0" smtClean="0"/>
              <a:t>	     -: Mirror polished surface, double sided</a:t>
            </a:r>
          </a:p>
          <a:p>
            <a:r>
              <a:rPr lang="en-US" dirty="0" smtClean="0"/>
              <a:t>	     -: Surface roughness  ~0.1nm</a:t>
            </a:r>
          </a:p>
          <a:p>
            <a:r>
              <a:rPr lang="en-US" dirty="0" smtClean="0"/>
              <a:t>	     -: no metal contaminations (&lt; 5e10 at/cm2)</a:t>
            </a:r>
          </a:p>
          <a:p>
            <a:r>
              <a:rPr lang="en-US" dirty="0" smtClean="0"/>
              <a:t>	     -: low particle count on surface (&lt; 50 part bigger than 0.2 µm)</a:t>
            </a:r>
          </a:p>
          <a:p>
            <a:endParaRPr lang="en-US" dirty="0" smtClean="0"/>
          </a:p>
          <a:p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Icemos</a:t>
            </a:r>
            <a:r>
              <a:rPr lang="en-US" dirty="0" smtClean="0">
                <a:sym typeface="Wingdings" pitchFamily="2" charset="2"/>
              </a:rPr>
              <a:t> can’t do it, also Disco is not good enough  Tests at Rockwood ongoing, expect results</a:t>
            </a:r>
          </a:p>
          <a:p>
            <a:r>
              <a:rPr lang="en-US" dirty="0" smtClean="0">
                <a:sym typeface="Wingdings" pitchFamily="2" charset="2"/>
              </a:rPr>
              <a:t>                                                                                end of February 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913860" y="5943600"/>
            <a:ext cx="1977655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endParaRPr lang="en-US" dirty="0" smtClean="0"/>
          </a:p>
        </p:txBody>
      </p:sp>
      <p:pic>
        <p:nvPicPr>
          <p:cNvPr id="5122" name="Picture 2" descr="D:\Laci\2-PROJECTS\AppLabor\SOI-Wafer\Icemos\Qualifikation\Icemos-belle-II-test-2-incoming-inspect\flat-SW-particles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774" y="3104076"/>
            <a:ext cx="3842739" cy="2882054"/>
          </a:xfrm>
          <a:prstGeom prst="rect">
            <a:avLst/>
          </a:prstGeom>
          <a:noFill/>
        </p:spPr>
      </p:pic>
      <p:pic>
        <p:nvPicPr>
          <p:cNvPr id="5123" name="Picture 3" descr="D:\Laci\2-PROJECTS\AppLabor\SOI-Wafer\Icemos\Qualifikation\Icemos-simpl-2\1006-1276-back-center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1473" y="3128196"/>
            <a:ext cx="3839128" cy="287934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775637" y="6156252"/>
            <a:ext cx="5794744" cy="42530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dirty="0" smtClean="0"/>
              <a:t>Surface of two different batches of </a:t>
            </a:r>
            <a:r>
              <a:rPr lang="en-US" dirty="0" err="1" smtClean="0"/>
              <a:t>Icemos</a:t>
            </a:r>
            <a:r>
              <a:rPr lang="en-US" dirty="0" smtClean="0"/>
              <a:t>: Belle II and </a:t>
            </a:r>
            <a:r>
              <a:rPr lang="en-US" dirty="0" err="1" smtClean="0"/>
              <a:t>Simpl</a:t>
            </a:r>
            <a:r>
              <a:rPr lang="en-US" dirty="0" smtClean="0"/>
              <a:t> wafers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24224" y="1371600"/>
            <a:ext cx="4359348" cy="3200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endParaRPr lang="en-US" dirty="0" smtClean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DEPFET Meeting, Bonn, February 2011</a:t>
            </a:r>
            <a:endParaRPr lang="de-DE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MPI für Physik, HLL</a:t>
            </a:r>
            <a:endParaRPr lang="de-DE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188913"/>
            <a:ext cx="7772400" cy="6096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In Summary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6687" y="1148314"/>
            <a:ext cx="8282763" cy="512489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Aft>
                <a:spcPts val="100"/>
              </a:spcAft>
            </a:pPr>
            <a:r>
              <a:rPr lang="en-US" dirty="0" smtClean="0"/>
              <a:t>-: The supplier of SOI wafers for Belle II are not yet qualified</a:t>
            </a:r>
          </a:p>
          <a:p>
            <a:pPr>
              <a:spcAft>
                <a:spcPts val="100"/>
              </a:spcAft>
            </a:pPr>
            <a:endParaRPr lang="en-US" dirty="0" smtClean="0"/>
          </a:p>
          <a:p>
            <a:pPr>
              <a:spcAft>
                <a:spcPts val="100"/>
              </a:spcAft>
            </a:pPr>
            <a:r>
              <a:rPr lang="en-US" dirty="0" smtClean="0"/>
              <a:t>-:  There are three options left:</a:t>
            </a:r>
          </a:p>
          <a:p>
            <a:pPr>
              <a:spcAft>
                <a:spcPts val="100"/>
              </a:spcAft>
            </a:pPr>
            <a:r>
              <a:rPr lang="en-US" dirty="0" smtClean="0"/>
              <a:t>                    -: improve quality of </a:t>
            </a:r>
            <a:r>
              <a:rPr lang="en-US" dirty="0" err="1" smtClean="0"/>
              <a:t>Icemos</a:t>
            </a:r>
            <a:endParaRPr lang="en-US" dirty="0" smtClean="0"/>
          </a:p>
          <a:p>
            <a:pPr>
              <a:spcAft>
                <a:spcPts val="100"/>
              </a:spcAft>
            </a:pPr>
            <a:r>
              <a:rPr lang="en-US" dirty="0" smtClean="0"/>
              <a:t>                    -: hope that VTT is not having this problems with bonding, edge trim., polish and clean</a:t>
            </a:r>
          </a:p>
          <a:p>
            <a:pPr>
              <a:spcAft>
                <a:spcPts val="100"/>
              </a:spcAft>
            </a:pPr>
            <a:r>
              <a:rPr lang="en-US" dirty="0" smtClean="0"/>
              <a:t>                    -: follow up the “UPS” line and qualify the various specialists for the individual processes</a:t>
            </a:r>
          </a:p>
          <a:p>
            <a:pPr>
              <a:spcAft>
                <a:spcPts val="100"/>
              </a:spcAft>
            </a:pPr>
            <a:endParaRPr lang="en-US" dirty="0" smtClean="0"/>
          </a:p>
          <a:p>
            <a:pPr>
              <a:spcAft>
                <a:spcPts val="100"/>
              </a:spcAft>
            </a:pPr>
            <a:r>
              <a:rPr lang="en-US" dirty="0" smtClean="0"/>
              <a:t>-:  Time line and actions:</a:t>
            </a:r>
          </a:p>
          <a:p>
            <a:pPr>
              <a:spcAft>
                <a:spcPts val="100"/>
              </a:spcAft>
            </a:pPr>
            <a:r>
              <a:rPr lang="en-US" dirty="0" smtClean="0"/>
              <a:t>                    -: expect edge trimmed Belle II Wafers (</a:t>
            </a:r>
            <a:r>
              <a:rPr lang="en-US" dirty="0" err="1" smtClean="0"/>
              <a:t>Icemos</a:t>
            </a:r>
            <a:r>
              <a:rPr lang="en-US" dirty="0" smtClean="0"/>
              <a:t>) back from Disco next week</a:t>
            </a:r>
          </a:p>
          <a:p>
            <a:pPr>
              <a:spcAft>
                <a:spcPts val="100"/>
              </a:spcAft>
            </a:pPr>
            <a:r>
              <a:rPr lang="en-US" dirty="0" smtClean="0"/>
              <a:t>                    -: expect results from Rockwood  end of February, if good, clean these Belle II wafers</a:t>
            </a:r>
          </a:p>
          <a:p>
            <a:pPr>
              <a:spcAft>
                <a:spcPts val="100"/>
              </a:spcAft>
            </a:pPr>
            <a:r>
              <a:rPr lang="en-US" dirty="0" smtClean="0"/>
              <a:t>                    -: technical meeting  with </a:t>
            </a:r>
            <a:r>
              <a:rPr lang="en-US" dirty="0" err="1" smtClean="0"/>
              <a:t>Icemos</a:t>
            </a:r>
            <a:r>
              <a:rPr lang="en-US" dirty="0" smtClean="0"/>
              <a:t> 24.02. in Belfast</a:t>
            </a:r>
          </a:p>
          <a:p>
            <a:pPr>
              <a:spcAft>
                <a:spcPts val="100"/>
              </a:spcAft>
            </a:pPr>
            <a:r>
              <a:rPr lang="en-US" dirty="0" smtClean="0"/>
              <a:t>                    -: prepare wafers for more test runs:</a:t>
            </a:r>
          </a:p>
          <a:p>
            <a:pPr>
              <a:spcAft>
                <a:spcPts val="100"/>
              </a:spcAft>
            </a:pPr>
            <a:r>
              <a:rPr lang="en-US" dirty="0" smtClean="0"/>
              <a:t>                                              -: 1</a:t>
            </a:r>
            <a:r>
              <a:rPr lang="en-US" baseline="30000" dirty="0" smtClean="0"/>
              <a:t>st</a:t>
            </a:r>
            <a:r>
              <a:rPr lang="en-US" dirty="0" smtClean="0"/>
              <a:t> run at VTT </a:t>
            </a:r>
          </a:p>
          <a:p>
            <a:pPr>
              <a:spcAft>
                <a:spcPts val="100"/>
              </a:spcAft>
            </a:pPr>
            <a:r>
              <a:rPr lang="en-US" dirty="0" smtClean="0"/>
              <a:t>                                              -: 2</a:t>
            </a:r>
            <a:r>
              <a:rPr lang="en-US" baseline="30000" dirty="0" smtClean="0"/>
              <a:t>nd</a:t>
            </a:r>
            <a:r>
              <a:rPr lang="en-US" dirty="0" smtClean="0"/>
              <a:t> run at </a:t>
            </a:r>
            <a:r>
              <a:rPr lang="en-US" dirty="0" err="1" smtClean="0"/>
              <a:t>Icemos</a:t>
            </a:r>
            <a:r>
              <a:rPr lang="en-US" dirty="0" smtClean="0"/>
              <a:t> with improved process</a:t>
            </a:r>
          </a:p>
          <a:p>
            <a:pPr>
              <a:spcAft>
                <a:spcPts val="100"/>
              </a:spcAft>
            </a:pPr>
            <a:r>
              <a:rPr lang="en-US" dirty="0" smtClean="0"/>
              <a:t>                                              -: possibly another bonding run at EVG (</a:t>
            </a:r>
            <a:r>
              <a:rPr lang="en-US" dirty="0" err="1" smtClean="0"/>
              <a:t>tbd</a:t>
            </a:r>
            <a:r>
              <a:rPr lang="en-US" dirty="0" smtClean="0"/>
              <a:t>)</a:t>
            </a:r>
          </a:p>
          <a:p>
            <a:pPr>
              <a:spcAft>
                <a:spcPts val="100"/>
              </a:spcAft>
            </a:pPr>
            <a:r>
              <a:rPr lang="en-US" dirty="0" smtClean="0"/>
              <a:t>	   -: Plan and prepare fast test run in R&amp;D </a:t>
            </a:r>
            <a:r>
              <a:rPr lang="en-US" dirty="0" err="1" smtClean="0"/>
              <a:t>Lab@HLL</a:t>
            </a:r>
            <a:r>
              <a:rPr lang="en-US" dirty="0" smtClean="0"/>
              <a:t>: Diodes and MOSFETs on </a:t>
            </a:r>
          </a:p>
          <a:p>
            <a:pPr>
              <a:spcAft>
                <a:spcPts val="100"/>
              </a:spcAft>
            </a:pPr>
            <a:r>
              <a:rPr lang="en-US" dirty="0" smtClean="0"/>
              <a:t>		             -: VTT wafers </a:t>
            </a:r>
          </a:p>
          <a:p>
            <a:pPr>
              <a:spcAft>
                <a:spcPts val="100"/>
              </a:spcAft>
            </a:pPr>
            <a:r>
              <a:rPr lang="en-US" dirty="0" smtClean="0"/>
              <a:t>                             	             -: wafers from the “UPS” line: </a:t>
            </a:r>
            <a:r>
              <a:rPr lang="en-US" dirty="0" err="1" smtClean="0"/>
              <a:t>Icemos</a:t>
            </a:r>
            <a:r>
              <a:rPr lang="en-US" dirty="0" smtClean="0"/>
              <a:t> – Disco – Rockwood</a:t>
            </a:r>
          </a:p>
          <a:p>
            <a:pPr>
              <a:spcAft>
                <a:spcPts val="100"/>
              </a:spcAft>
            </a:pPr>
            <a:r>
              <a:rPr lang="en-US" dirty="0" smtClean="0"/>
              <a:t>	   -: This will take us easily to June, depending on when the VTT wafers will be available</a:t>
            </a:r>
          </a:p>
          <a:p>
            <a:pPr>
              <a:spcAft>
                <a:spcPts val="100"/>
              </a:spcAft>
            </a:pPr>
            <a:endParaRPr lang="en-US" dirty="0" smtClean="0"/>
          </a:p>
          <a:p>
            <a:pPr>
              <a:spcAft>
                <a:spcPts val="100"/>
              </a:spcAft>
            </a:pPr>
            <a:r>
              <a:rPr lang="en-US" dirty="0" smtClean="0"/>
              <a:t>-: Assuming 12 weeks lead time for the SOI wafers (VTT or “UPS”), we need to order the wafers</a:t>
            </a:r>
          </a:p>
          <a:p>
            <a:pPr>
              <a:spcAft>
                <a:spcPts val="100"/>
              </a:spcAft>
            </a:pPr>
            <a:r>
              <a:rPr lang="en-US" dirty="0" smtClean="0"/>
              <a:t>    around </a:t>
            </a:r>
            <a:r>
              <a:rPr lang="en-US" dirty="0" smtClean="0"/>
              <a:t>July to have them in Sept.!! (ignoring all possible problems and summer break in the </a:t>
            </a:r>
            <a:r>
              <a:rPr lang="en-US" dirty="0" err="1" smtClean="0"/>
              <a:t>fabs</a:t>
            </a:r>
            <a:r>
              <a:rPr lang="en-US" dirty="0" smtClean="0"/>
              <a:t>.)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              </a:t>
            </a:r>
          </a:p>
          <a:p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  <a:ln>
          <a:noFill/>
        </a:ln>
      </a:spPr>
      <a:bodyPr wrap="none" rtlCol="0">
        <a:noAutofit/>
      </a:bodyPr>
      <a:lstStyle>
        <a:defPPr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6436</TotalTime>
  <Words>1002</Words>
  <Application>Microsoft Office PowerPoint</Application>
  <PresentationFormat>On-screen Show (4:3)</PresentationFormat>
  <Paragraphs>200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SOI for Belle II PXD</vt:lpstr>
      <vt:lpstr>Production chain</vt:lpstr>
      <vt:lpstr>To make a long story short ….</vt:lpstr>
      <vt:lpstr>What are the specs?</vt:lpstr>
      <vt:lpstr>What are the specs?</vt:lpstr>
      <vt:lpstr>What are the specs?</vt:lpstr>
      <vt:lpstr>What are the specs?</vt:lpstr>
      <vt:lpstr>What are the specs?</vt:lpstr>
      <vt:lpstr>In Summary</vt:lpstr>
      <vt:lpstr>SOI for Belle II PXD</vt:lpstr>
      <vt:lpstr>The Soitec Issue…</vt:lpstr>
      <vt:lpstr>Crystal damage after re-work</vt:lpstr>
    </vt:vector>
  </TitlesOfParts>
  <Company>MPI HLL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Talk</dc:title>
  <dc:creator>Laci</dc:creator>
  <cp:lastModifiedBy>Laci</cp:lastModifiedBy>
  <cp:revision>1053</cp:revision>
  <cp:lastPrinted>2001-12-17T12:31:23Z</cp:lastPrinted>
  <dcterms:created xsi:type="dcterms:W3CDTF">2000-08-08T15:04:12Z</dcterms:created>
  <dcterms:modified xsi:type="dcterms:W3CDTF">2011-02-07T06:44:47Z</dcterms:modified>
</cp:coreProperties>
</file>