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76" r:id="rId9"/>
    <p:sldId id="265" r:id="rId10"/>
    <p:sldId id="270" r:id="rId11"/>
    <p:sldId id="269" r:id="rId12"/>
    <p:sldId id="271" r:id="rId13"/>
    <p:sldId id="273" r:id="rId14"/>
    <p:sldId id="274" r:id="rId15"/>
    <p:sldId id="272" r:id="rId16"/>
    <p:sldId id="268" r:id="rId17"/>
    <p:sldId id="275" r:id="rId18"/>
    <p:sldId id="267" r:id="rId19"/>
    <p:sldId id="266" r:id="rId20"/>
    <p:sldId id="262" r:id="rId21"/>
    <p:sldId id="26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8"/>
    <p:restoredTop sz="95280"/>
  </p:normalViewPr>
  <p:slideViewPr>
    <p:cSldViewPr snapToGrid="0">
      <p:cViewPr>
        <p:scale>
          <a:sx n="94" d="100"/>
          <a:sy n="94" d="100"/>
        </p:scale>
        <p:origin x="86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C6D21-5874-1D43-9AD1-F1DD56A1AA5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7A3270-8774-7645-B9EF-415AEABEEC56}">
      <dgm:prSet phldrT="[Text]" custT="1"/>
      <dgm:spPr/>
      <dgm:t>
        <a:bodyPr/>
        <a:lstStyle/>
        <a:p>
          <a:r>
            <a:rPr lang="de-DE" sz="2400" dirty="0"/>
            <a:t>Decay</a:t>
          </a:r>
          <a:r>
            <a:rPr lang="de-DE" sz="4500" dirty="0"/>
            <a:t> </a:t>
          </a:r>
          <a:r>
            <a:rPr lang="de-DE" sz="2400" dirty="0" err="1"/>
            <a:t>channels</a:t>
          </a:r>
          <a:endParaRPr lang="de-DE" sz="2400" dirty="0"/>
        </a:p>
      </dgm:t>
    </dgm:pt>
    <dgm:pt modelId="{5779797E-DBFA-DC47-BF13-766B51DF47D1}" type="parTrans" cxnId="{D2938D85-CFF9-2842-A69A-647503991153}">
      <dgm:prSet/>
      <dgm:spPr/>
      <dgm:t>
        <a:bodyPr/>
        <a:lstStyle/>
        <a:p>
          <a:endParaRPr lang="de-DE"/>
        </a:p>
      </dgm:t>
    </dgm:pt>
    <dgm:pt modelId="{D541DE33-A8DC-8C42-8939-B11F7AAF1160}" type="sibTrans" cxnId="{D2938D85-CFF9-2842-A69A-647503991153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FDCF831B-1558-EB49-BBC7-44116AEF0E68}">
          <dgm:prSet phldrT="[Text]"/>
          <dgm:spPr>
            <a:solidFill>
              <a:schemeClr val="accent1">
                <a:hueOff val="0"/>
                <a:satOff val="0"/>
                <a:lumOff val="0"/>
              </a:schemeClr>
            </a:solidFill>
          </dgm:spPr>
          <dgm:t>
            <a:bodyPr/>
            <a:lstStyle/>
            <a:p>
              <a:r>
                <a:rPr lang="de-DE" i="1" dirty="0"/>
                <a:t>H →</a:t>
              </a:r>
              <a14:m>
                <m:oMath xmlns:m="http://schemas.openxmlformats.org/officeDocument/2006/math">
                  <m:r>
                    <a:rPr lang="de-DE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𝛾𝛾</m:t>
                  </m:r>
                </m:oMath>
              </a14:m>
              <a:endParaRPr lang="de-DE" dirty="0"/>
            </a:p>
          </dgm:t>
        </dgm:pt>
      </mc:Choice>
      <mc:Fallback xmlns="">
        <dgm:pt modelId="{FDCF831B-1558-EB49-BBC7-44116AEF0E68}">
          <dgm:prSet phldrT="[Text]"/>
          <dgm:spPr>
            <a:solidFill>
              <a:schemeClr val="accent1">
                <a:hueOff val="0"/>
                <a:satOff val="0"/>
                <a:lumOff val="0"/>
              </a:schemeClr>
            </a:solidFill>
          </dgm:spPr>
          <dgm:t>
            <a:bodyPr/>
            <a:lstStyle/>
            <a:p>
              <a:r>
                <a:rPr lang="de-DE" i="1" dirty="0"/>
                <a:t>H →</a:t>
              </a:r>
              <a:r>
                <a:rPr lang="de-DE" i="0">
                  <a:latin typeface="Cambria Math" panose="02040503050406030204" pitchFamily="18" charset="0"/>
                  <a:ea typeface="Cambria Math" panose="02040503050406030204" pitchFamily="18" charset="0"/>
                </a:rPr>
                <a:t>𝛾𝛾</a:t>
              </a:r>
              <a:endParaRPr lang="de-DE" dirty="0"/>
            </a:p>
          </dgm:t>
        </dgm:pt>
      </mc:Fallback>
    </mc:AlternateContent>
    <dgm:pt modelId="{5EAE818C-596E-5448-8912-2A67EF115925}" type="parTrans" cxnId="{9CF62D36-5F69-6E45-98EB-50CFF034C3EC}">
      <dgm:prSet/>
      <dgm:spPr/>
      <dgm:t>
        <a:bodyPr/>
        <a:lstStyle/>
        <a:p>
          <a:endParaRPr lang="de-DE"/>
        </a:p>
      </dgm:t>
    </dgm:pt>
    <dgm:pt modelId="{FD32FC89-E661-0C41-9308-59C47464F5DB}" type="sibTrans" cxnId="{9CF62D36-5F69-6E45-98EB-50CFF034C3EC}">
      <dgm:prSet/>
      <dgm:spPr/>
      <dgm:t>
        <a:bodyPr/>
        <a:lstStyle/>
        <a:p>
          <a:endParaRPr lang="de-DE"/>
        </a:p>
      </dgm:t>
    </dgm:pt>
    <dgm:pt modelId="{36B57EFC-9CE8-7144-87A5-C7DC8ABFE567}">
      <dgm:prSet phldrT="[Text]"/>
      <dgm:spPr/>
      <dgm:t>
        <a:bodyPr/>
        <a:lstStyle/>
        <a:p>
          <a:r>
            <a:rPr lang="de-DE" i="1" dirty="0"/>
            <a:t>H → ZZ* → 4𝑙 </a:t>
          </a:r>
          <a:endParaRPr lang="de-DE" dirty="0"/>
        </a:p>
      </dgm:t>
    </dgm:pt>
    <dgm:pt modelId="{E7881C4E-53E3-0D48-A107-52C020E539D1}" type="parTrans" cxnId="{BBC8FF25-39DD-F441-ABD2-FD823D0E4786}">
      <dgm:prSet/>
      <dgm:spPr/>
      <dgm:t>
        <a:bodyPr/>
        <a:lstStyle/>
        <a:p>
          <a:endParaRPr lang="de-DE"/>
        </a:p>
      </dgm:t>
    </dgm:pt>
    <dgm:pt modelId="{636F2FC8-6412-CB4B-9411-65D386EE2B7A}" type="sibTrans" cxnId="{BBC8FF25-39DD-F441-ABD2-FD823D0E4786}">
      <dgm:prSet/>
      <dgm:spPr/>
      <dgm:t>
        <a:bodyPr/>
        <a:lstStyle/>
        <a:p>
          <a:endParaRPr lang="de-DE"/>
        </a:p>
      </dgm:t>
    </dgm:pt>
    <dgm:pt modelId="{D82AAFFC-3174-B746-8ACA-92660DA404E5}" type="pres">
      <dgm:prSet presAssocID="{6D9C6D21-5874-1D43-9AD1-F1DD56A1AA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89BA6D-71E7-E64A-9E19-7993DACA9C30}" type="pres">
      <dgm:prSet presAssocID="{457A3270-8774-7645-B9EF-415AEABEEC56}" presName="root1" presStyleCnt="0"/>
      <dgm:spPr/>
    </dgm:pt>
    <dgm:pt modelId="{7372248C-0EC3-AA48-B8C7-BEFC7283D841}" type="pres">
      <dgm:prSet presAssocID="{457A3270-8774-7645-B9EF-415AEABEEC56}" presName="LevelOneTextNode" presStyleLbl="node0" presStyleIdx="0" presStyleCnt="1">
        <dgm:presLayoutVars>
          <dgm:chPref val="3"/>
        </dgm:presLayoutVars>
      </dgm:prSet>
      <dgm:spPr/>
    </dgm:pt>
    <dgm:pt modelId="{CB1DE854-25A2-3B4B-9009-ABF76EF1DB46}" type="pres">
      <dgm:prSet presAssocID="{457A3270-8774-7645-B9EF-415AEABEEC56}" presName="level2hierChild" presStyleCnt="0"/>
      <dgm:spPr/>
    </dgm:pt>
    <dgm:pt modelId="{4BBFA67C-8A9B-954A-A200-9CA5B8B94189}" type="pres">
      <dgm:prSet presAssocID="{5EAE818C-596E-5448-8912-2A67EF115925}" presName="conn2-1" presStyleLbl="parChTrans1D2" presStyleIdx="0" presStyleCnt="2"/>
      <dgm:spPr/>
    </dgm:pt>
    <dgm:pt modelId="{D726163A-A643-0449-935A-B85E34A33DF2}" type="pres">
      <dgm:prSet presAssocID="{5EAE818C-596E-5448-8912-2A67EF115925}" presName="connTx" presStyleLbl="parChTrans1D2" presStyleIdx="0" presStyleCnt="2"/>
      <dgm:spPr/>
    </dgm:pt>
    <dgm:pt modelId="{17202153-4528-E34C-8A48-74CD8CB1A0A6}" type="pres">
      <dgm:prSet presAssocID="{FDCF831B-1558-EB49-BBC7-44116AEF0E68}" presName="root2" presStyleCnt="0"/>
      <dgm:spPr/>
    </dgm:pt>
    <dgm:pt modelId="{9254C0CA-026A-6544-A6FB-6B2A12B04652}" type="pres">
      <dgm:prSet presAssocID="{FDCF831B-1558-EB49-BBC7-44116AEF0E68}" presName="LevelTwoTextNode" presStyleLbl="node2" presStyleIdx="0" presStyleCnt="2" custScaleY="99068" custLinFactY="-46807" custLinFactNeighborX="-4530" custLinFactNeighborY="-100000">
        <dgm:presLayoutVars>
          <dgm:chPref val="3"/>
        </dgm:presLayoutVars>
      </dgm:prSet>
      <dgm:spPr/>
    </dgm:pt>
    <dgm:pt modelId="{2A9D0A81-D3D0-A04C-972F-BA499FA6EC76}" type="pres">
      <dgm:prSet presAssocID="{FDCF831B-1558-EB49-BBC7-44116AEF0E68}" presName="level3hierChild" presStyleCnt="0"/>
      <dgm:spPr/>
    </dgm:pt>
    <dgm:pt modelId="{28789AF2-0875-A24B-8255-D17928DA33AE}" type="pres">
      <dgm:prSet presAssocID="{E7881C4E-53E3-0D48-A107-52C020E539D1}" presName="conn2-1" presStyleLbl="parChTrans1D2" presStyleIdx="1" presStyleCnt="2"/>
      <dgm:spPr/>
    </dgm:pt>
    <dgm:pt modelId="{38A83D09-F085-0242-A305-CAFBCE030E80}" type="pres">
      <dgm:prSet presAssocID="{E7881C4E-53E3-0D48-A107-52C020E539D1}" presName="connTx" presStyleLbl="parChTrans1D2" presStyleIdx="1" presStyleCnt="2"/>
      <dgm:spPr/>
    </dgm:pt>
    <dgm:pt modelId="{704857C9-BACA-6440-BFC8-F36707AF977B}" type="pres">
      <dgm:prSet presAssocID="{36B57EFC-9CE8-7144-87A5-C7DC8ABFE567}" presName="root2" presStyleCnt="0"/>
      <dgm:spPr/>
    </dgm:pt>
    <dgm:pt modelId="{F031437D-8903-2E4E-BA87-7EDA8C023A53}" type="pres">
      <dgm:prSet presAssocID="{36B57EFC-9CE8-7144-87A5-C7DC8ABFE567}" presName="LevelTwoTextNode" presStyleLbl="node2" presStyleIdx="1" presStyleCnt="2" custLinFactY="53036" custLinFactNeighborX="826" custLinFactNeighborY="100000">
        <dgm:presLayoutVars>
          <dgm:chPref val="3"/>
        </dgm:presLayoutVars>
      </dgm:prSet>
      <dgm:spPr/>
    </dgm:pt>
    <dgm:pt modelId="{A162D29C-93A8-7040-BAD1-F034F0FCABA2}" type="pres">
      <dgm:prSet presAssocID="{36B57EFC-9CE8-7144-87A5-C7DC8ABFE567}" presName="level3hierChild" presStyleCnt="0"/>
      <dgm:spPr/>
    </dgm:pt>
  </dgm:ptLst>
  <dgm:cxnLst>
    <dgm:cxn modelId="{D004CF1F-9A5E-E641-8D58-F6F23FE0BD3B}" type="presOf" srcId="{FDCF831B-1558-EB49-BBC7-44116AEF0E68}" destId="{9254C0CA-026A-6544-A6FB-6B2A12B04652}" srcOrd="0" destOrd="0" presId="urn:microsoft.com/office/officeart/2008/layout/HorizontalMultiLevelHierarchy"/>
    <dgm:cxn modelId="{BBC8FF25-39DD-F441-ABD2-FD823D0E4786}" srcId="{457A3270-8774-7645-B9EF-415AEABEEC56}" destId="{36B57EFC-9CE8-7144-87A5-C7DC8ABFE567}" srcOrd="1" destOrd="0" parTransId="{E7881C4E-53E3-0D48-A107-52C020E539D1}" sibTransId="{636F2FC8-6412-CB4B-9411-65D386EE2B7A}"/>
    <dgm:cxn modelId="{9CF62D36-5F69-6E45-98EB-50CFF034C3EC}" srcId="{457A3270-8774-7645-B9EF-415AEABEEC56}" destId="{FDCF831B-1558-EB49-BBC7-44116AEF0E68}" srcOrd="0" destOrd="0" parTransId="{5EAE818C-596E-5448-8912-2A67EF115925}" sibTransId="{FD32FC89-E661-0C41-9308-59C47464F5DB}"/>
    <dgm:cxn modelId="{FFDC7539-E879-BF40-8421-8CBC45AC1596}" type="presOf" srcId="{6D9C6D21-5874-1D43-9AD1-F1DD56A1AA5D}" destId="{D82AAFFC-3174-B746-8ACA-92660DA404E5}" srcOrd="0" destOrd="0" presId="urn:microsoft.com/office/officeart/2008/layout/HorizontalMultiLevelHierarchy"/>
    <dgm:cxn modelId="{8FA23E51-6924-4445-BAF4-35024479F156}" type="presOf" srcId="{E7881C4E-53E3-0D48-A107-52C020E539D1}" destId="{38A83D09-F085-0242-A305-CAFBCE030E80}" srcOrd="1" destOrd="0" presId="urn:microsoft.com/office/officeart/2008/layout/HorizontalMultiLevelHierarchy"/>
    <dgm:cxn modelId="{3C497C7F-C713-AB41-BE68-EAC19139C45B}" type="presOf" srcId="{457A3270-8774-7645-B9EF-415AEABEEC56}" destId="{7372248C-0EC3-AA48-B8C7-BEFC7283D841}" srcOrd="0" destOrd="0" presId="urn:microsoft.com/office/officeart/2008/layout/HorizontalMultiLevelHierarchy"/>
    <dgm:cxn modelId="{D2938D85-CFF9-2842-A69A-647503991153}" srcId="{6D9C6D21-5874-1D43-9AD1-F1DD56A1AA5D}" destId="{457A3270-8774-7645-B9EF-415AEABEEC56}" srcOrd="0" destOrd="0" parTransId="{5779797E-DBFA-DC47-BF13-766B51DF47D1}" sibTransId="{D541DE33-A8DC-8C42-8939-B11F7AAF1160}"/>
    <dgm:cxn modelId="{D29F0F88-6B46-194E-9439-1BAD510EBCF4}" type="presOf" srcId="{E7881C4E-53E3-0D48-A107-52C020E539D1}" destId="{28789AF2-0875-A24B-8255-D17928DA33AE}" srcOrd="0" destOrd="0" presId="urn:microsoft.com/office/officeart/2008/layout/HorizontalMultiLevelHierarchy"/>
    <dgm:cxn modelId="{B00A10C5-12B5-3942-8D6A-165F4EE906E1}" type="presOf" srcId="{5EAE818C-596E-5448-8912-2A67EF115925}" destId="{D726163A-A643-0449-935A-B85E34A33DF2}" srcOrd="1" destOrd="0" presId="urn:microsoft.com/office/officeart/2008/layout/HorizontalMultiLevelHierarchy"/>
    <dgm:cxn modelId="{3DEAA8D4-11B7-EB42-9F91-579B2F08F3A9}" type="presOf" srcId="{36B57EFC-9CE8-7144-87A5-C7DC8ABFE567}" destId="{F031437D-8903-2E4E-BA87-7EDA8C023A53}" srcOrd="0" destOrd="0" presId="urn:microsoft.com/office/officeart/2008/layout/HorizontalMultiLevelHierarchy"/>
    <dgm:cxn modelId="{B79107EC-0FE2-7D44-A6F4-5A815D10F98C}" type="presOf" srcId="{5EAE818C-596E-5448-8912-2A67EF115925}" destId="{4BBFA67C-8A9B-954A-A200-9CA5B8B94189}" srcOrd="0" destOrd="0" presId="urn:microsoft.com/office/officeart/2008/layout/HorizontalMultiLevelHierarchy"/>
    <dgm:cxn modelId="{76A1C80E-87B1-A84C-81E8-6EB99EA9DB88}" type="presParOf" srcId="{D82AAFFC-3174-B746-8ACA-92660DA404E5}" destId="{B989BA6D-71E7-E64A-9E19-7993DACA9C30}" srcOrd="0" destOrd="0" presId="urn:microsoft.com/office/officeart/2008/layout/HorizontalMultiLevelHierarchy"/>
    <dgm:cxn modelId="{905CDCF7-B335-3648-B11C-C1DF42A248FB}" type="presParOf" srcId="{B989BA6D-71E7-E64A-9E19-7993DACA9C30}" destId="{7372248C-0EC3-AA48-B8C7-BEFC7283D841}" srcOrd="0" destOrd="0" presId="urn:microsoft.com/office/officeart/2008/layout/HorizontalMultiLevelHierarchy"/>
    <dgm:cxn modelId="{49F578F6-85A7-0946-A032-5EF83FA87B5A}" type="presParOf" srcId="{B989BA6D-71E7-E64A-9E19-7993DACA9C30}" destId="{CB1DE854-25A2-3B4B-9009-ABF76EF1DB46}" srcOrd="1" destOrd="0" presId="urn:microsoft.com/office/officeart/2008/layout/HorizontalMultiLevelHierarchy"/>
    <dgm:cxn modelId="{0870E1B6-117A-B743-8B28-CD46DCD4B13D}" type="presParOf" srcId="{CB1DE854-25A2-3B4B-9009-ABF76EF1DB46}" destId="{4BBFA67C-8A9B-954A-A200-9CA5B8B94189}" srcOrd="0" destOrd="0" presId="urn:microsoft.com/office/officeart/2008/layout/HorizontalMultiLevelHierarchy"/>
    <dgm:cxn modelId="{6A082160-7E47-DC40-AF5A-18496F2F46E0}" type="presParOf" srcId="{4BBFA67C-8A9B-954A-A200-9CA5B8B94189}" destId="{D726163A-A643-0449-935A-B85E34A33DF2}" srcOrd="0" destOrd="0" presId="urn:microsoft.com/office/officeart/2008/layout/HorizontalMultiLevelHierarchy"/>
    <dgm:cxn modelId="{8DFCA776-22AC-304F-B61D-317709170B4A}" type="presParOf" srcId="{CB1DE854-25A2-3B4B-9009-ABF76EF1DB46}" destId="{17202153-4528-E34C-8A48-74CD8CB1A0A6}" srcOrd="1" destOrd="0" presId="urn:microsoft.com/office/officeart/2008/layout/HorizontalMultiLevelHierarchy"/>
    <dgm:cxn modelId="{71E8A315-14C6-3346-B1C7-44717F5622D9}" type="presParOf" srcId="{17202153-4528-E34C-8A48-74CD8CB1A0A6}" destId="{9254C0CA-026A-6544-A6FB-6B2A12B04652}" srcOrd="0" destOrd="0" presId="urn:microsoft.com/office/officeart/2008/layout/HorizontalMultiLevelHierarchy"/>
    <dgm:cxn modelId="{4B1E9589-5ADE-834B-B8CA-6B2AA252C3AF}" type="presParOf" srcId="{17202153-4528-E34C-8A48-74CD8CB1A0A6}" destId="{2A9D0A81-D3D0-A04C-972F-BA499FA6EC76}" srcOrd="1" destOrd="0" presId="urn:microsoft.com/office/officeart/2008/layout/HorizontalMultiLevelHierarchy"/>
    <dgm:cxn modelId="{949813C1-592D-894E-8F6F-47F27CE12C7C}" type="presParOf" srcId="{CB1DE854-25A2-3B4B-9009-ABF76EF1DB46}" destId="{28789AF2-0875-A24B-8255-D17928DA33AE}" srcOrd="2" destOrd="0" presId="urn:microsoft.com/office/officeart/2008/layout/HorizontalMultiLevelHierarchy"/>
    <dgm:cxn modelId="{57F07BEE-30D5-E84F-B9C8-AA544D57729A}" type="presParOf" srcId="{28789AF2-0875-A24B-8255-D17928DA33AE}" destId="{38A83D09-F085-0242-A305-CAFBCE030E80}" srcOrd="0" destOrd="0" presId="urn:microsoft.com/office/officeart/2008/layout/HorizontalMultiLevelHierarchy"/>
    <dgm:cxn modelId="{251DF0F2-EC98-494A-AB66-73267A8E0040}" type="presParOf" srcId="{CB1DE854-25A2-3B4B-9009-ABF76EF1DB46}" destId="{704857C9-BACA-6440-BFC8-F36707AF977B}" srcOrd="3" destOrd="0" presId="urn:microsoft.com/office/officeart/2008/layout/HorizontalMultiLevelHierarchy"/>
    <dgm:cxn modelId="{5B7A506E-EB59-FF4E-8BB2-ACB9AB26B12A}" type="presParOf" srcId="{704857C9-BACA-6440-BFC8-F36707AF977B}" destId="{F031437D-8903-2E4E-BA87-7EDA8C023A53}" srcOrd="0" destOrd="0" presId="urn:microsoft.com/office/officeart/2008/layout/HorizontalMultiLevelHierarchy"/>
    <dgm:cxn modelId="{016FD5CF-9D7E-9646-A28D-5628E25235CF}" type="presParOf" srcId="{704857C9-BACA-6440-BFC8-F36707AF977B}" destId="{A162D29C-93A8-7040-BAD1-F034F0FCAB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C6D21-5874-1D43-9AD1-F1DD56A1AA5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7A3270-8774-7645-B9EF-415AEABEEC56}">
      <dgm:prSet phldrT="[Text]" custT="1"/>
      <dgm:spPr/>
      <dgm:t>
        <a:bodyPr/>
        <a:lstStyle/>
        <a:p>
          <a:r>
            <a:rPr lang="de-DE" sz="2400" dirty="0"/>
            <a:t>Decay</a:t>
          </a:r>
          <a:r>
            <a:rPr lang="de-DE" sz="4500" dirty="0"/>
            <a:t> </a:t>
          </a:r>
          <a:r>
            <a:rPr lang="de-DE" sz="2400" dirty="0" err="1"/>
            <a:t>channels</a:t>
          </a:r>
          <a:endParaRPr lang="de-DE" sz="2400" dirty="0"/>
        </a:p>
      </dgm:t>
    </dgm:pt>
    <dgm:pt modelId="{5779797E-DBFA-DC47-BF13-766B51DF47D1}" type="parTrans" cxnId="{D2938D85-CFF9-2842-A69A-647503991153}">
      <dgm:prSet/>
      <dgm:spPr/>
      <dgm:t>
        <a:bodyPr/>
        <a:lstStyle/>
        <a:p>
          <a:endParaRPr lang="de-DE"/>
        </a:p>
      </dgm:t>
    </dgm:pt>
    <dgm:pt modelId="{D541DE33-A8DC-8C42-8939-B11F7AAF1160}" type="sibTrans" cxnId="{D2938D85-CFF9-2842-A69A-647503991153}">
      <dgm:prSet/>
      <dgm:spPr/>
      <dgm:t>
        <a:bodyPr/>
        <a:lstStyle/>
        <a:p>
          <a:endParaRPr lang="de-DE"/>
        </a:p>
      </dgm:t>
    </dgm:pt>
    <dgm:pt modelId="{FDCF831B-1558-EB49-BBC7-44116AEF0E68}">
      <dgm:prSet phldrT="[Text]"/>
      <dgm:spPr>
        <a:blipFill>
          <a:blip xmlns:r="http://schemas.openxmlformats.org/officeDocument/2006/relationships" r:embed="rId1"/>
          <a:stretch>
            <a:fillRect b="-3774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EAE818C-596E-5448-8912-2A67EF115925}" type="parTrans" cxnId="{9CF62D36-5F69-6E45-98EB-50CFF034C3EC}">
      <dgm:prSet/>
      <dgm:spPr/>
      <dgm:t>
        <a:bodyPr/>
        <a:lstStyle/>
        <a:p>
          <a:endParaRPr lang="de-DE"/>
        </a:p>
      </dgm:t>
    </dgm:pt>
    <dgm:pt modelId="{FD32FC89-E661-0C41-9308-59C47464F5DB}" type="sibTrans" cxnId="{9CF62D36-5F69-6E45-98EB-50CFF034C3EC}">
      <dgm:prSet/>
      <dgm:spPr/>
      <dgm:t>
        <a:bodyPr/>
        <a:lstStyle/>
        <a:p>
          <a:endParaRPr lang="de-DE"/>
        </a:p>
      </dgm:t>
    </dgm:pt>
    <dgm:pt modelId="{36B57EFC-9CE8-7144-87A5-C7DC8ABFE567}">
      <dgm:prSet phldrT="[Text]"/>
      <dgm:spPr/>
      <dgm:t>
        <a:bodyPr/>
        <a:lstStyle/>
        <a:p>
          <a:r>
            <a:rPr lang="de-DE" i="1" dirty="0"/>
            <a:t>H → ZZ* → 4𝑙 </a:t>
          </a:r>
          <a:endParaRPr lang="de-DE" dirty="0"/>
        </a:p>
      </dgm:t>
    </dgm:pt>
    <dgm:pt modelId="{E7881C4E-53E3-0D48-A107-52C020E539D1}" type="parTrans" cxnId="{BBC8FF25-39DD-F441-ABD2-FD823D0E4786}">
      <dgm:prSet/>
      <dgm:spPr/>
      <dgm:t>
        <a:bodyPr/>
        <a:lstStyle/>
        <a:p>
          <a:endParaRPr lang="de-DE"/>
        </a:p>
      </dgm:t>
    </dgm:pt>
    <dgm:pt modelId="{636F2FC8-6412-CB4B-9411-65D386EE2B7A}" type="sibTrans" cxnId="{BBC8FF25-39DD-F441-ABD2-FD823D0E4786}">
      <dgm:prSet/>
      <dgm:spPr/>
      <dgm:t>
        <a:bodyPr/>
        <a:lstStyle/>
        <a:p>
          <a:endParaRPr lang="de-DE"/>
        </a:p>
      </dgm:t>
    </dgm:pt>
    <dgm:pt modelId="{D82AAFFC-3174-B746-8ACA-92660DA404E5}" type="pres">
      <dgm:prSet presAssocID="{6D9C6D21-5874-1D43-9AD1-F1DD56A1AA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89BA6D-71E7-E64A-9E19-7993DACA9C30}" type="pres">
      <dgm:prSet presAssocID="{457A3270-8774-7645-B9EF-415AEABEEC56}" presName="root1" presStyleCnt="0"/>
      <dgm:spPr/>
    </dgm:pt>
    <dgm:pt modelId="{7372248C-0EC3-AA48-B8C7-BEFC7283D841}" type="pres">
      <dgm:prSet presAssocID="{457A3270-8774-7645-B9EF-415AEABEEC56}" presName="LevelOneTextNode" presStyleLbl="node0" presStyleIdx="0" presStyleCnt="1">
        <dgm:presLayoutVars>
          <dgm:chPref val="3"/>
        </dgm:presLayoutVars>
      </dgm:prSet>
      <dgm:spPr/>
    </dgm:pt>
    <dgm:pt modelId="{CB1DE854-25A2-3B4B-9009-ABF76EF1DB46}" type="pres">
      <dgm:prSet presAssocID="{457A3270-8774-7645-B9EF-415AEABEEC56}" presName="level2hierChild" presStyleCnt="0"/>
      <dgm:spPr/>
    </dgm:pt>
    <dgm:pt modelId="{4BBFA67C-8A9B-954A-A200-9CA5B8B94189}" type="pres">
      <dgm:prSet presAssocID="{5EAE818C-596E-5448-8912-2A67EF115925}" presName="conn2-1" presStyleLbl="parChTrans1D2" presStyleIdx="0" presStyleCnt="2"/>
      <dgm:spPr/>
    </dgm:pt>
    <dgm:pt modelId="{D726163A-A643-0449-935A-B85E34A33DF2}" type="pres">
      <dgm:prSet presAssocID="{5EAE818C-596E-5448-8912-2A67EF115925}" presName="connTx" presStyleLbl="parChTrans1D2" presStyleIdx="0" presStyleCnt="2"/>
      <dgm:spPr/>
    </dgm:pt>
    <dgm:pt modelId="{17202153-4528-E34C-8A48-74CD8CB1A0A6}" type="pres">
      <dgm:prSet presAssocID="{FDCF831B-1558-EB49-BBC7-44116AEF0E68}" presName="root2" presStyleCnt="0"/>
      <dgm:spPr/>
    </dgm:pt>
    <dgm:pt modelId="{9254C0CA-026A-6544-A6FB-6B2A12B04652}" type="pres">
      <dgm:prSet presAssocID="{FDCF831B-1558-EB49-BBC7-44116AEF0E68}" presName="LevelTwoTextNode" presStyleLbl="node2" presStyleIdx="0" presStyleCnt="2" custScaleY="99068" custLinFactY="-46807" custLinFactNeighborX="-4530" custLinFactNeighborY="-100000">
        <dgm:presLayoutVars>
          <dgm:chPref val="3"/>
        </dgm:presLayoutVars>
      </dgm:prSet>
      <dgm:spPr/>
    </dgm:pt>
    <dgm:pt modelId="{2A9D0A81-D3D0-A04C-972F-BA499FA6EC76}" type="pres">
      <dgm:prSet presAssocID="{FDCF831B-1558-EB49-BBC7-44116AEF0E68}" presName="level3hierChild" presStyleCnt="0"/>
      <dgm:spPr/>
    </dgm:pt>
    <dgm:pt modelId="{28789AF2-0875-A24B-8255-D17928DA33AE}" type="pres">
      <dgm:prSet presAssocID="{E7881C4E-53E3-0D48-A107-52C020E539D1}" presName="conn2-1" presStyleLbl="parChTrans1D2" presStyleIdx="1" presStyleCnt="2"/>
      <dgm:spPr/>
    </dgm:pt>
    <dgm:pt modelId="{38A83D09-F085-0242-A305-CAFBCE030E80}" type="pres">
      <dgm:prSet presAssocID="{E7881C4E-53E3-0D48-A107-52C020E539D1}" presName="connTx" presStyleLbl="parChTrans1D2" presStyleIdx="1" presStyleCnt="2"/>
      <dgm:spPr/>
    </dgm:pt>
    <dgm:pt modelId="{704857C9-BACA-6440-BFC8-F36707AF977B}" type="pres">
      <dgm:prSet presAssocID="{36B57EFC-9CE8-7144-87A5-C7DC8ABFE567}" presName="root2" presStyleCnt="0"/>
      <dgm:spPr/>
    </dgm:pt>
    <dgm:pt modelId="{F031437D-8903-2E4E-BA87-7EDA8C023A53}" type="pres">
      <dgm:prSet presAssocID="{36B57EFC-9CE8-7144-87A5-C7DC8ABFE567}" presName="LevelTwoTextNode" presStyleLbl="node2" presStyleIdx="1" presStyleCnt="2" custLinFactY="53036" custLinFactNeighborX="826" custLinFactNeighborY="100000">
        <dgm:presLayoutVars>
          <dgm:chPref val="3"/>
        </dgm:presLayoutVars>
      </dgm:prSet>
      <dgm:spPr/>
    </dgm:pt>
    <dgm:pt modelId="{A162D29C-93A8-7040-BAD1-F034F0FCABA2}" type="pres">
      <dgm:prSet presAssocID="{36B57EFC-9CE8-7144-87A5-C7DC8ABFE567}" presName="level3hierChild" presStyleCnt="0"/>
      <dgm:spPr/>
    </dgm:pt>
  </dgm:ptLst>
  <dgm:cxnLst>
    <dgm:cxn modelId="{D004CF1F-9A5E-E641-8D58-F6F23FE0BD3B}" type="presOf" srcId="{FDCF831B-1558-EB49-BBC7-44116AEF0E68}" destId="{9254C0CA-026A-6544-A6FB-6B2A12B04652}" srcOrd="0" destOrd="0" presId="urn:microsoft.com/office/officeart/2008/layout/HorizontalMultiLevelHierarchy"/>
    <dgm:cxn modelId="{BBC8FF25-39DD-F441-ABD2-FD823D0E4786}" srcId="{457A3270-8774-7645-B9EF-415AEABEEC56}" destId="{36B57EFC-9CE8-7144-87A5-C7DC8ABFE567}" srcOrd="1" destOrd="0" parTransId="{E7881C4E-53E3-0D48-A107-52C020E539D1}" sibTransId="{636F2FC8-6412-CB4B-9411-65D386EE2B7A}"/>
    <dgm:cxn modelId="{9CF62D36-5F69-6E45-98EB-50CFF034C3EC}" srcId="{457A3270-8774-7645-B9EF-415AEABEEC56}" destId="{FDCF831B-1558-EB49-BBC7-44116AEF0E68}" srcOrd="0" destOrd="0" parTransId="{5EAE818C-596E-5448-8912-2A67EF115925}" sibTransId="{FD32FC89-E661-0C41-9308-59C47464F5DB}"/>
    <dgm:cxn modelId="{FFDC7539-E879-BF40-8421-8CBC45AC1596}" type="presOf" srcId="{6D9C6D21-5874-1D43-9AD1-F1DD56A1AA5D}" destId="{D82AAFFC-3174-B746-8ACA-92660DA404E5}" srcOrd="0" destOrd="0" presId="urn:microsoft.com/office/officeart/2008/layout/HorizontalMultiLevelHierarchy"/>
    <dgm:cxn modelId="{8FA23E51-6924-4445-BAF4-35024479F156}" type="presOf" srcId="{E7881C4E-53E3-0D48-A107-52C020E539D1}" destId="{38A83D09-F085-0242-A305-CAFBCE030E80}" srcOrd="1" destOrd="0" presId="urn:microsoft.com/office/officeart/2008/layout/HorizontalMultiLevelHierarchy"/>
    <dgm:cxn modelId="{3C497C7F-C713-AB41-BE68-EAC19139C45B}" type="presOf" srcId="{457A3270-8774-7645-B9EF-415AEABEEC56}" destId="{7372248C-0EC3-AA48-B8C7-BEFC7283D841}" srcOrd="0" destOrd="0" presId="urn:microsoft.com/office/officeart/2008/layout/HorizontalMultiLevelHierarchy"/>
    <dgm:cxn modelId="{D2938D85-CFF9-2842-A69A-647503991153}" srcId="{6D9C6D21-5874-1D43-9AD1-F1DD56A1AA5D}" destId="{457A3270-8774-7645-B9EF-415AEABEEC56}" srcOrd="0" destOrd="0" parTransId="{5779797E-DBFA-DC47-BF13-766B51DF47D1}" sibTransId="{D541DE33-A8DC-8C42-8939-B11F7AAF1160}"/>
    <dgm:cxn modelId="{D29F0F88-6B46-194E-9439-1BAD510EBCF4}" type="presOf" srcId="{E7881C4E-53E3-0D48-A107-52C020E539D1}" destId="{28789AF2-0875-A24B-8255-D17928DA33AE}" srcOrd="0" destOrd="0" presId="urn:microsoft.com/office/officeart/2008/layout/HorizontalMultiLevelHierarchy"/>
    <dgm:cxn modelId="{B00A10C5-12B5-3942-8D6A-165F4EE906E1}" type="presOf" srcId="{5EAE818C-596E-5448-8912-2A67EF115925}" destId="{D726163A-A643-0449-935A-B85E34A33DF2}" srcOrd="1" destOrd="0" presId="urn:microsoft.com/office/officeart/2008/layout/HorizontalMultiLevelHierarchy"/>
    <dgm:cxn modelId="{3DEAA8D4-11B7-EB42-9F91-579B2F08F3A9}" type="presOf" srcId="{36B57EFC-9CE8-7144-87A5-C7DC8ABFE567}" destId="{F031437D-8903-2E4E-BA87-7EDA8C023A53}" srcOrd="0" destOrd="0" presId="urn:microsoft.com/office/officeart/2008/layout/HorizontalMultiLevelHierarchy"/>
    <dgm:cxn modelId="{B79107EC-0FE2-7D44-A6F4-5A815D10F98C}" type="presOf" srcId="{5EAE818C-596E-5448-8912-2A67EF115925}" destId="{4BBFA67C-8A9B-954A-A200-9CA5B8B94189}" srcOrd="0" destOrd="0" presId="urn:microsoft.com/office/officeart/2008/layout/HorizontalMultiLevelHierarchy"/>
    <dgm:cxn modelId="{76A1C80E-87B1-A84C-81E8-6EB99EA9DB88}" type="presParOf" srcId="{D82AAFFC-3174-B746-8ACA-92660DA404E5}" destId="{B989BA6D-71E7-E64A-9E19-7993DACA9C30}" srcOrd="0" destOrd="0" presId="urn:microsoft.com/office/officeart/2008/layout/HorizontalMultiLevelHierarchy"/>
    <dgm:cxn modelId="{905CDCF7-B335-3648-B11C-C1DF42A248FB}" type="presParOf" srcId="{B989BA6D-71E7-E64A-9E19-7993DACA9C30}" destId="{7372248C-0EC3-AA48-B8C7-BEFC7283D841}" srcOrd="0" destOrd="0" presId="urn:microsoft.com/office/officeart/2008/layout/HorizontalMultiLevelHierarchy"/>
    <dgm:cxn modelId="{49F578F6-85A7-0946-A032-5EF83FA87B5A}" type="presParOf" srcId="{B989BA6D-71E7-E64A-9E19-7993DACA9C30}" destId="{CB1DE854-25A2-3B4B-9009-ABF76EF1DB46}" srcOrd="1" destOrd="0" presId="urn:microsoft.com/office/officeart/2008/layout/HorizontalMultiLevelHierarchy"/>
    <dgm:cxn modelId="{0870E1B6-117A-B743-8B28-CD46DCD4B13D}" type="presParOf" srcId="{CB1DE854-25A2-3B4B-9009-ABF76EF1DB46}" destId="{4BBFA67C-8A9B-954A-A200-9CA5B8B94189}" srcOrd="0" destOrd="0" presId="urn:microsoft.com/office/officeart/2008/layout/HorizontalMultiLevelHierarchy"/>
    <dgm:cxn modelId="{6A082160-7E47-DC40-AF5A-18496F2F46E0}" type="presParOf" srcId="{4BBFA67C-8A9B-954A-A200-9CA5B8B94189}" destId="{D726163A-A643-0449-935A-B85E34A33DF2}" srcOrd="0" destOrd="0" presId="urn:microsoft.com/office/officeart/2008/layout/HorizontalMultiLevelHierarchy"/>
    <dgm:cxn modelId="{8DFCA776-22AC-304F-B61D-317709170B4A}" type="presParOf" srcId="{CB1DE854-25A2-3B4B-9009-ABF76EF1DB46}" destId="{17202153-4528-E34C-8A48-74CD8CB1A0A6}" srcOrd="1" destOrd="0" presId="urn:microsoft.com/office/officeart/2008/layout/HorizontalMultiLevelHierarchy"/>
    <dgm:cxn modelId="{71E8A315-14C6-3346-B1C7-44717F5622D9}" type="presParOf" srcId="{17202153-4528-E34C-8A48-74CD8CB1A0A6}" destId="{9254C0CA-026A-6544-A6FB-6B2A12B04652}" srcOrd="0" destOrd="0" presId="urn:microsoft.com/office/officeart/2008/layout/HorizontalMultiLevelHierarchy"/>
    <dgm:cxn modelId="{4B1E9589-5ADE-834B-B8CA-6B2AA252C3AF}" type="presParOf" srcId="{17202153-4528-E34C-8A48-74CD8CB1A0A6}" destId="{2A9D0A81-D3D0-A04C-972F-BA499FA6EC76}" srcOrd="1" destOrd="0" presId="urn:microsoft.com/office/officeart/2008/layout/HorizontalMultiLevelHierarchy"/>
    <dgm:cxn modelId="{949813C1-592D-894E-8F6F-47F27CE12C7C}" type="presParOf" srcId="{CB1DE854-25A2-3B4B-9009-ABF76EF1DB46}" destId="{28789AF2-0875-A24B-8255-D17928DA33AE}" srcOrd="2" destOrd="0" presId="urn:microsoft.com/office/officeart/2008/layout/HorizontalMultiLevelHierarchy"/>
    <dgm:cxn modelId="{57F07BEE-30D5-E84F-B9C8-AA544D57729A}" type="presParOf" srcId="{28789AF2-0875-A24B-8255-D17928DA33AE}" destId="{38A83D09-F085-0242-A305-CAFBCE030E80}" srcOrd="0" destOrd="0" presId="urn:microsoft.com/office/officeart/2008/layout/HorizontalMultiLevelHierarchy"/>
    <dgm:cxn modelId="{251DF0F2-EC98-494A-AB66-73267A8E0040}" type="presParOf" srcId="{CB1DE854-25A2-3B4B-9009-ABF76EF1DB46}" destId="{704857C9-BACA-6440-BFC8-F36707AF977B}" srcOrd="3" destOrd="0" presId="urn:microsoft.com/office/officeart/2008/layout/HorizontalMultiLevelHierarchy"/>
    <dgm:cxn modelId="{5B7A506E-EB59-FF4E-8BB2-ACB9AB26B12A}" type="presParOf" srcId="{704857C9-BACA-6440-BFC8-F36707AF977B}" destId="{F031437D-8903-2E4E-BA87-7EDA8C023A53}" srcOrd="0" destOrd="0" presId="urn:microsoft.com/office/officeart/2008/layout/HorizontalMultiLevelHierarchy"/>
    <dgm:cxn modelId="{016FD5CF-9D7E-9646-A28D-5628E25235CF}" type="presParOf" srcId="{704857C9-BACA-6440-BFC8-F36707AF977B}" destId="{A162D29C-93A8-7040-BAD1-F034F0FCAB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66164-8AD7-2B42-9384-FAED94DB87A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36CDC30D-615B-BB40-958A-E3F4A8596322}">
      <dgm:prSet phldrT="[Text]" custT="1"/>
      <dgm:spPr/>
      <dgm:t>
        <a:bodyPr/>
        <a:lstStyle/>
        <a:p>
          <a:r>
            <a:rPr lang="de-DE" sz="1800" dirty="0"/>
            <a:t>Photon </a:t>
          </a:r>
          <a:r>
            <a:rPr lang="de-DE" sz="1800" dirty="0" err="1"/>
            <a:t>recunstruction</a:t>
          </a:r>
          <a:r>
            <a:rPr lang="de-DE" sz="1800" dirty="0"/>
            <a:t> </a:t>
          </a:r>
          <a:r>
            <a:rPr lang="de-DE" sz="1800" dirty="0" err="1"/>
            <a:t>by</a:t>
          </a:r>
          <a:r>
            <a:rPr lang="de-DE" sz="1800" dirty="0"/>
            <a:t> </a:t>
          </a:r>
          <a:r>
            <a:rPr lang="de-DE" sz="1800" dirty="0" err="1"/>
            <a:t>identifying</a:t>
          </a:r>
          <a:r>
            <a:rPr lang="de-DE" sz="1800" dirty="0"/>
            <a:t> </a:t>
          </a:r>
          <a:r>
            <a:rPr lang="de-DE" sz="1800" dirty="0" err="1"/>
            <a:t>energy</a:t>
          </a:r>
          <a:r>
            <a:rPr lang="de-DE" sz="1800" dirty="0"/>
            <a:t> </a:t>
          </a:r>
          <a:r>
            <a:rPr lang="de-DE" sz="1800" dirty="0" err="1"/>
            <a:t>depositions</a:t>
          </a:r>
          <a:r>
            <a:rPr lang="de-DE" sz="1800" dirty="0"/>
            <a:t> in EM </a:t>
          </a:r>
          <a:r>
            <a:rPr lang="de-DE" sz="1800" dirty="0" err="1"/>
            <a:t>calorimeter</a:t>
          </a:r>
          <a:endParaRPr lang="de-DE" sz="1800" dirty="0"/>
        </a:p>
      </dgm:t>
    </dgm:pt>
    <dgm:pt modelId="{46086872-2B23-6C43-8248-B14FB4614846}" type="parTrans" cxnId="{F25D30A1-AF59-A545-8CC6-A86F825BFAFB}">
      <dgm:prSet/>
      <dgm:spPr/>
      <dgm:t>
        <a:bodyPr/>
        <a:lstStyle/>
        <a:p>
          <a:endParaRPr lang="de-DE"/>
        </a:p>
      </dgm:t>
    </dgm:pt>
    <dgm:pt modelId="{2439E9E8-1CD2-4C4D-B878-9F6082EE2889}" type="sibTrans" cxnId="{F25D30A1-AF59-A545-8CC6-A86F825BFAFB}">
      <dgm:prSet/>
      <dgm:spPr/>
      <dgm:t>
        <a:bodyPr/>
        <a:lstStyle/>
        <a:p>
          <a:endParaRPr lang="de-DE"/>
        </a:p>
      </dgm:t>
    </dgm:pt>
    <dgm:pt modelId="{ECE0EFF5-76F0-2541-B706-F65CAD10686A}">
      <dgm:prSet phldrT="[Text]" custT="1"/>
      <dgm:spPr/>
      <dgm:t>
        <a:bodyPr/>
        <a:lstStyle/>
        <a:p>
          <a:r>
            <a:rPr lang="de-DE" sz="1800" dirty="0"/>
            <a:t>Photons </a:t>
          </a:r>
          <a:r>
            <a:rPr lang="de-DE" sz="1800" dirty="0" err="1"/>
            <a:t>are</a:t>
          </a:r>
          <a:r>
            <a:rPr lang="de-DE" sz="1800" dirty="0"/>
            <a:t> </a:t>
          </a:r>
          <a:r>
            <a:rPr lang="de-DE" sz="1800" dirty="0" err="1"/>
            <a:t>classified</a:t>
          </a:r>
          <a:r>
            <a:rPr lang="de-DE" sz="1800" dirty="0"/>
            <a:t> </a:t>
          </a:r>
          <a:r>
            <a:rPr lang="de-DE" sz="1800" dirty="0" err="1"/>
            <a:t>as</a:t>
          </a:r>
          <a:r>
            <a:rPr lang="de-DE" sz="1800" dirty="0"/>
            <a:t> </a:t>
          </a:r>
          <a:r>
            <a:rPr lang="de-DE" sz="1800" dirty="0" err="1"/>
            <a:t>unconverted</a:t>
          </a:r>
          <a:r>
            <a:rPr lang="de-DE" sz="1800" dirty="0"/>
            <a:t> and </a:t>
          </a:r>
          <a:r>
            <a:rPr lang="de-DE" sz="1800" dirty="0" err="1"/>
            <a:t>converted</a:t>
          </a:r>
          <a:endParaRPr lang="de-DE" sz="1800" dirty="0"/>
        </a:p>
      </dgm:t>
    </dgm:pt>
    <dgm:pt modelId="{D81F1F9F-1E69-A54C-9520-94FB4360F6DB}" type="parTrans" cxnId="{56795482-E625-7B40-9871-0ADA132DD232}">
      <dgm:prSet/>
      <dgm:spPr/>
      <dgm:t>
        <a:bodyPr/>
        <a:lstStyle/>
        <a:p>
          <a:endParaRPr lang="de-DE"/>
        </a:p>
      </dgm:t>
    </dgm:pt>
    <dgm:pt modelId="{99128A16-1F2C-714F-843D-3A071DA45755}" type="sibTrans" cxnId="{56795482-E625-7B40-9871-0ADA132DD232}">
      <dgm:prSet/>
      <dgm:spPr/>
      <dgm:t>
        <a:bodyPr/>
        <a:lstStyle/>
        <a:p>
          <a:endParaRPr lang="de-DE"/>
        </a:p>
      </dgm:t>
    </dgm:pt>
    <dgm:pt modelId="{45BD3C0F-717B-9E45-8F8C-B4CCD4A22FCD}">
      <dgm:prSet phldrT="[Text]" custT="1"/>
      <dgm:spPr/>
      <dgm:t>
        <a:bodyPr/>
        <a:lstStyle/>
        <a:p>
          <a:r>
            <a:rPr lang="de-DE" sz="1800" dirty="0"/>
            <a:t>Loose and </a:t>
          </a:r>
          <a:r>
            <a:rPr lang="de-DE" sz="1800" dirty="0" err="1"/>
            <a:t>tight</a:t>
          </a:r>
          <a:r>
            <a:rPr lang="de-DE" sz="1800" dirty="0"/>
            <a:t> </a:t>
          </a:r>
          <a:r>
            <a:rPr lang="de-DE" sz="1800" dirty="0" err="1"/>
            <a:t>selection</a:t>
          </a:r>
          <a:r>
            <a:rPr lang="de-DE" sz="1800" dirty="0"/>
            <a:t> </a:t>
          </a:r>
          <a:r>
            <a:rPr lang="de-DE" sz="1800" dirty="0" err="1"/>
            <a:t>criteria</a:t>
          </a:r>
          <a:r>
            <a:rPr lang="de-DE" sz="1800" dirty="0"/>
            <a:t> (</a:t>
          </a:r>
          <a:r>
            <a:rPr lang="de-DE" sz="1800" dirty="0" err="1"/>
            <a:t>shower</a:t>
          </a:r>
          <a:r>
            <a:rPr lang="de-DE" sz="1800" dirty="0"/>
            <a:t> </a:t>
          </a:r>
          <a:r>
            <a:rPr lang="de-DE" sz="1800" dirty="0" err="1"/>
            <a:t>shapes</a:t>
          </a:r>
          <a:r>
            <a:rPr lang="de-DE" sz="1800" dirty="0"/>
            <a:t> and </a:t>
          </a:r>
          <a:r>
            <a:rPr lang="de-DE" sz="1800" dirty="0" err="1"/>
            <a:t>isolations</a:t>
          </a:r>
          <a:r>
            <a:rPr lang="de-DE" sz="1800" dirty="0"/>
            <a:t>)</a:t>
          </a:r>
        </a:p>
      </dgm:t>
    </dgm:pt>
    <dgm:pt modelId="{8C83ECD8-A58B-E741-8C19-674E733F6031}" type="parTrans" cxnId="{DA504270-7651-BD46-955B-617C9B34E882}">
      <dgm:prSet/>
      <dgm:spPr/>
      <dgm:t>
        <a:bodyPr/>
        <a:lstStyle/>
        <a:p>
          <a:endParaRPr lang="de-DE"/>
        </a:p>
      </dgm:t>
    </dgm:pt>
    <dgm:pt modelId="{38D7D73D-E141-1C49-B2FE-87E5924A2ABF}" type="sibTrans" cxnId="{DA504270-7651-BD46-955B-617C9B34E882}">
      <dgm:prSet/>
      <dgm:spPr/>
      <dgm:t>
        <a:bodyPr/>
        <a:lstStyle/>
        <a:p>
          <a:endParaRPr lang="de-DE"/>
        </a:p>
      </dgm:t>
    </dgm:pt>
    <dgm:pt modelId="{4A9DEBD0-3188-D042-B06F-DD02956D15D8}" type="pres">
      <dgm:prSet presAssocID="{A9966164-8AD7-2B42-9384-FAED94DB87A2}" presName="Name0" presStyleCnt="0">
        <dgm:presLayoutVars>
          <dgm:dir/>
          <dgm:resizeHandles val="exact"/>
        </dgm:presLayoutVars>
      </dgm:prSet>
      <dgm:spPr/>
    </dgm:pt>
    <dgm:pt modelId="{D5FC690F-A599-5F47-80B2-68D91E9E8D99}" type="pres">
      <dgm:prSet presAssocID="{36CDC30D-615B-BB40-958A-E3F4A8596322}" presName="node" presStyleLbl="node1" presStyleIdx="0" presStyleCnt="3" custScaleX="331783">
        <dgm:presLayoutVars>
          <dgm:bulletEnabled val="1"/>
        </dgm:presLayoutVars>
      </dgm:prSet>
      <dgm:spPr/>
    </dgm:pt>
    <dgm:pt modelId="{C95F8AC1-8529-D045-884A-8933829F9085}" type="pres">
      <dgm:prSet presAssocID="{2439E9E8-1CD2-4C4D-B878-9F6082EE2889}" presName="sibTrans" presStyleLbl="sibTrans2D1" presStyleIdx="0" presStyleCnt="2"/>
      <dgm:spPr/>
    </dgm:pt>
    <dgm:pt modelId="{9053D110-5D21-8941-AAC8-1BED3D56DEE6}" type="pres">
      <dgm:prSet presAssocID="{2439E9E8-1CD2-4C4D-B878-9F6082EE2889}" presName="connectorText" presStyleLbl="sibTrans2D1" presStyleIdx="0" presStyleCnt="2"/>
      <dgm:spPr/>
    </dgm:pt>
    <dgm:pt modelId="{922E4AD6-B31F-544F-A55E-31ABA27BA3CA}" type="pres">
      <dgm:prSet presAssocID="{ECE0EFF5-76F0-2541-B706-F65CAD10686A}" presName="node" presStyleLbl="node1" presStyleIdx="1" presStyleCnt="3" custScaleX="462969" custLinFactNeighborX="4179" custLinFactNeighborY="-586">
        <dgm:presLayoutVars>
          <dgm:bulletEnabled val="1"/>
        </dgm:presLayoutVars>
      </dgm:prSet>
      <dgm:spPr/>
    </dgm:pt>
    <dgm:pt modelId="{83F23E87-ECCE-CE4D-B6BF-109DD2291A43}" type="pres">
      <dgm:prSet presAssocID="{99128A16-1F2C-714F-843D-3A071DA45755}" presName="sibTrans" presStyleLbl="sibTrans2D1" presStyleIdx="1" presStyleCnt="2"/>
      <dgm:spPr/>
    </dgm:pt>
    <dgm:pt modelId="{C4677561-770B-C444-A708-AE197791AC73}" type="pres">
      <dgm:prSet presAssocID="{99128A16-1F2C-714F-843D-3A071DA45755}" presName="connectorText" presStyleLbl="sibTrans2D1" presStyleIdx="1" presStyleCnt="2"/>
      <dgm:spPr/>
    </dgm:pt>
    <dgm:pt modelId="{4C8CFC4B-E60B-5B44-95AA-A2B3E0789F58}" type="pres">
      <dgm:prSet presAssocID="{45BD3C0F-717B-9E45-8F8C-B4CCD4A22FCD}" presName="node" presStyleLbl="node1" presStyleIdx="2" presStyleCnt="3" custScaleX="336133">
        <dgm:presLayoutVars>
          <dgm:bulletEnabled val="1"/>
        </dgm:presLayoutVars>
      </dgm:prSet>
      <dgm:spPr/>
    </dgm:pt>
  </dgm:ptLst>
  <dgm:cxnLst>
    <dgm:cxn modelId="{B2A7AD1A-806E-F24D-9BC5-1F937CFF7B0E}" type="presOf" srcId="{36CDC30D-615B-BB40-958A-E3F4A8596322}" destId="{D5FC690F-A599-5F47-80B2-68D91E9E8D99}" srcOrd="0" destOrd="0" presId="urn:microsoft.com/office/officeart/2005/8/layout/process1"/>
    <dgm:cxn modelId="{3B29991C-63AE-EC47-AAD1-BFFC29D00933}" type="presOf" srcId="{2439E9E8-1CD2-4C4D-B878-9F6082EE2889}" destId="{9053D110-5D21-8941-AAC8-1BED3D56DEE6}" srcOrd="1" destOrd="0" presId="urn:microsoft.com/office/officeart/2005/8/layout/process1"/>
    <dgm:cxn modelId="{DA504270-7651-BD46-955B-617C9B34E882}" srcId="{A9966164-8AD7-2B42-9384-FAED94DB87A2}" destId="{45BD3C0F-717B-9E45-8F8C-B4CCD4A22FCD}" srcOrd="2" destOrd="0" parTransId="{8C83ECD8-A58B-E741-8C19-674E733F6031}" sibTransId="{38D7D73D-E141-1C49-B2FE-87E5924A2ABF}"/>
    <dgm:cxn modelId="{56795482-E625-7B40-9871-0ADA132DD232}" srcId="{A9966164-8AD7-2B42-9384-FAED94DB87A2}" destId="{ECE0EFF5-76F0-2541-B706-F65CAD10686A}" srcOrd="1" destOrd="0" parTransId="{D81F1F9F-1E69-A54C-9520-94FB4360F6DB}" sibTransId="{99128A16-1F2C-714F-843D-3A071DA45755}"/>
    <dgm:cxn modelId="{CBD06186-0CE3-8248-A4F4-ABA548DF1AEB}" type="presOf" srcId="{ECE0EFF5-76F0-2541-B706-F65CAD10686A}" destId="{922E4AD6-B31F-544F-A55E-31ABA27BA3CA}" srcOrd="0" destOrd="0" presId="urn:microsoft.com/office/officeart/2005/8/layout/process1"/>
    <dgm:cxn modelId="{50CDE788-6FAA-2443-8DB4-3181F2E95D81}" type="presOf" srcId="{2439E9E8-1CD2-4C4D-B878-9F6082EE2889}" destId="{C95F8AC1-8529-D045-884A-8933829F9085}" srcOrd="0" destOrd="0" presId="urn:microsoft.com/office/officeart/2005/8/layout/process1"/>
    <dgm:cxn modelId="{B2D41695-2CE1-FE4C-B374-536E8A76BFB3}" type="presOf" srcId="{45BD3C0F-717B-9E45-8F8C-B4CCD4A22FCD}" destId="{4C8CFC4B-E60B-5B44-95AA-A2B3E0789F58}" srcOrd="0" destOrd="0" presId="urn:microsoft.com/office/officeart/2005/8/layout/process1"/>
    <dgm:cxn modelId="{30F1BB9F-A1A0-1C4D-BED8-F0C47AE1E074}" type="presOf" srcId="{A9966164-8AD7-2B42-9384-FAED94DB87A2}" destId="{4A9DEBD0-3188-D042-B06F-DD02956D15D8}" srcOrd="0" destOrd="0" presId="urn:microsoft.com/office/officeart/2005/8/layout/process1"/>
    <dgm:cxn modelId="{F25D30A1-AF59-A545-8CC6-A86F825BFAFB}" srcId="{A9966164-8AD7-2B42-9384-FAED94DB87A2}" destId="{36CDC30D-615B-BB40-958A-E3F4A8596322}" srcOrd="0" destOrd="0" parTransId="{46086872-2B23-6C43-8248-B14FB4614846}" sibTransId="{2439E9E8-1CD2-4C4D-B878-9F6082EE2889}"/>
    <dgm:cxn modelId="{4C98D4CF-2EDF-2240-BF76-823245988D7D}" type="presOf" srcId="{99128A16-1F2C-714F-843D-3A071DA45755}" destId="{C4677561-770B-C444-A708-AE197791AC73}" srcOrd="1" destOrd="0" presId="urn:microsoft.com/office/officeart/2005/8/layout/process1"/>
    <dgm:cxn modelId="{A8C2F6F7-994F-944E-8406-C1C3CBE44631}" type="presOf" srcId="{99128A16-1F2C-714F-843D-3A071DA45755}" destId="{83F23E87-ECCE-CE4D-B6BF-109DD2291A43}" srcOrd="0" destOrd="0" presId="urn:microsoft.com/office/officeart/2005/8/layout/process1"/>
    <dgm:cxn modelId="{5FA0A92A-01C3-9541-8BCC-9C0CCA2836E3}" type="presParOf" srcId="{4A9DEBD0-3188-D042-B06F-DD02956D15D8}" destId="{D5FC690F-A599-5F47-80B2-68D91E9E8D99}" srcOrd="0" destOrd="0" presId="urn:microsoft.com/office/officeart/2005/8/layout/process1"/>
    <dgm:cxn modelId="{932DD1D6-4BE2-6F40-B2F7-4AF49C0361FB}" type="presParOf" srcId="{4A9DEBD0-3188-D042-B06F-DD02956D15D8}" destId="{C95F8AC1-8529-D045-884A-8933829F9085}" srcOrd="1" destOrd="0" presId="urn:microsoft.com/office/officeart/2005/8/layout/process1"/>
    <dgm:cxn modelId="{2C96D5AE-A57A-8B49-A0B1-F6FD0D2D9A5C}" type="presParOf" srcId="{C95F8AC1-8529-D045-884A-8933829F9085}" destId="{9053D110-5D21-8941-AAC8-1BED3D56DEE6}" srcOrd="0" destOrd="0" presId="urn:microsoft.com/office/officeart/2005/8/layout/process1"/>
    <dgm:cxn modelId="{B3CEC6FE-5C5E-ED40-A404-DDF508F391AE}" type="presParOf" srcId="{4A9DEBD0-3188-D042-B06F-DD02956D15D8}" destId="{922E4AD6-B31F-544F-A55E-31ABA27BA3CA}" srcOrd="2" destOrd="0" presId="urn:microsoft.com/office/officeart/2005/8/layout/process1"/>
    <dgm:cxn modelId="{1C2D899A-2251-E543-9162-711EEE4DD1EA}" type="presParOf" srcId="{4A9DEBD0-3188-D042-B06F-DD02956D15D8}" destId="{83F23E87-ECCE-CE4D-B6BF-109DD2291A43}" srcOrd="3" destOrd="0" presId="urn:microsoft.com/office/officeart/2005/8/layout/process1"/>
    <dgm:cxn modelId="{B1A5403B-108E-4F4B-B683-30A42718193F}" type="presParOf" srcId="{83F23E87-ECCE-CE4D-B6BF-109DD2291A43}" destId="{C4677561-770B-C444-A708-AE197791AC73}" srcOrd="0" destOrd="0" presId="urn:microsoft.com/office/officeart/2005/8/layout/process1"/>
    <dgm:cxn modelId="{96363860-37C2-9A43-B125-07E9D6EE7437}" type="presParOf" srcId="{4A9DEBD0-3188-D042-B06F-DD02956D15D8}" destId="{4C8CFC4B-E60B-5B44-95AA-A2B3E0789F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9AF2-0875-A24B-8255-D17928DA33AE}">
      <dsp:nvSpPr>
        <dsp:cNvPr id="0" name=""/>
        <dsp:cNvSpPr/>
      </dsp:nvSpPr>
      <dsp:spPr>
        <a:xfrm>
          <a:off x="637621" y="2101161"/>
          <a:ext cx="418480" cy="1370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240" y="0"/>
              </a:lnTo>
              <a:lnTo>
                <a:pt x="209240" y="1370076"/>
              </a:lnTo>
              <a:lnTo>
                <a:pt x="418480" y="137007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811048" y="2750385"/>
        <a:ext cx="71628" cy="71628"/>
      </dsp:txXfrm>
    </dsp:sp>
    <dsp:sp modelId="{4BBFA67C-8A9B-954A-A200-9CA5B8B94189}">
      <dsp:nvSpPr>
        <dsp:cNvPr id="0" name=""/>
        <dsp:cNvSpPr/>
      </dsp:nvSpPr>
      <dsp:spPr>
        <a:xfrm>
          <a:off x="637621" y="767796"/>
          <a:ext cx="323243" cy="1333364"/>
        </a:xfrm>
        <a:custGeom>
          <a:avLst/>
          <a:gdLst/>
          <a:ahLst/>
          <a:cxnLst/>
          <a:rect l="0" t="0" r="0" b="0"/>
          <a:pathLst>
            <a:path>
              <a:moveTo>
                <a:pt x="0" y="1333364"/>
              </a:moveTo>
              <a:lnTo>
                <a:pt x="161621" y="1333364"/>
              </a:lnTo>
              <a:lnTo>
                <a:pt x="161621" y="0"/>
              </a:lnTo>
              <a:lnTo>
                <a:pt x="32324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764943" y="1400179"/>
        <a:ext cx="68599" cy="68599"/>
      </dsp:txXfrm>
    </dsp:sp>
    <dsp:sp modelId="{7372248C-0EC3-AA48-B8C7-BEFC7283D841}">
      <dsp:nvSpPr>
        <dsp:cNvPr id="0" name=""/>
        <dsp:cNvSpPr/>
      </dsp:nvSpPr>
      <dsp:spPr>
        <a:xfrm rot="16200000">
          <a:off x="-1357311" y="1782642"/>
          <a:ext cx="3352829" cy="637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Decay</a:t>
          </a:r>
          <a:r>
            <a:rPr lang="de-DE" sz="4500" kern="1200" dirty="0"/>
            <a:t> </a:t>
          </a:r>
          <a:r>
            <a:rPr lang="de-DE" sz="2400" kern="1200" dirty="0" err="1"/>
            <a:t>channels</a:t>
          </a:r>
          <a:endParaRPr lang="de-DE" sz="2400" kern="1200" dirty="0"/>
        </a:p>
      </dsp:txBody>
      <dsp:txXfrm>
        <a:off x="-1357311" y="1782642"/>
        <a:ext cx="3352829" cy="637037"/>
      </dsp:txXfrm>
    </dsp:sp>
    <dsp:sp modelId="{9254C0CA-026A-6544-A6FB-6B2A12B04652}">
      <dsp:nvSpPr>
        <dsp:cNvPr id="0" name=""/>
        <dsp:cNvSpPr/>
      </dsp:nvSpPr>
      <dsp:spPr>
        <a:xfrm>
          <a:off x="960864" y="452246"/>
          <a:ext cx="2089483" cy="631100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i="1" kern="1200" dirty="0"/>
            <a:t>H →</a:t>
          </a:r>
          <a14:m xmlns:a14="http://schemas.microsoft.com/office/drawing/2010/main">
            <m:oMath xmlns:m="http://schemas.openxmlformats.org/officeDocument/2006/math">
              <m:r>
                <a:rPr lang="de-DE" sz="2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𝛾𝛾</m:t>
              </m:r>
            </m:oMath>
          </a14:m>
          <a:endParaRPr lang="de-DE" sz="2500" kern="1200" dirty="0"/>
        </a:p>
      </dsp:txBody>
      <dsp:txXfrm>
        <a:off x="960864" y="452246"/>
        <a:ext cx="2089483" cy="631100"/>
      </dsp:txXfrm>
    </dsp:sp>
    <dsp:sp modelId="{F031437D-8903-2E4E-BA87-7EDA8C023A53}">
      <dsp:nvSpPr>
        <dsp:cNvPr id="0" name=""/>
        <dsp:cNvSpPr/>
      </dsp:nvSpPr>
      <dsp:spPr>
        <a:xfrm>
          <a:off x="1056102" y="3152718"/>
          <a:ext cx="2089483" cy="637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i="1" kern="1200" dirty="0"/>
            <a:t>H → ZZ* → 4𝑙 </a:t>
          </a:r>
          <a:endParaRPr lang="de-DE" sz="2500" kern="1200" dirty="0"/>
        </a:p>
      </dsp:txBody>
      <dsp:txXfrm>
        <a:off x="1056102" y="3152718"/>
        <a:ext cx="2089483" cy="637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C690F-A599-5F47-80B2-68D91E9E8D99}">
      <dsp:nvSpPr>
        <dsp:cNvPr id="0" name=""/>
        <dsp:cNvSpPr/>
      </dsp:nvSpPr>
      <dsp:spPr>
        <a:xfrm>
          <a:off x="9339" y="0"/>
          <a:ext cx="2904096" cy="124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Photon </a:t>
          </a:r>
          <a:r>
            <a:rPr lang="de-DE" sz="1800" kern="1200" dirty="0" err="1"/>
            <a:t>recunstruction</a:t>
          </a:r>
          <a:r>
            <a:rPr lang="de-DE" sz="1800" kern="1200" dirty="0"/>
            <a:t> </a:t>
          </a:r>
          <a:r>
            <a:rPr lang="de-DE" sz="1800" kern="1200" dirty="0" err="1"/>
            <a:t>by</a:t>
          </a:r>
          <a:r>
            <a:rPr lang="de-DE" sz="1800" kern="1200" dirty="0"/>
            <a:t> </a:t>
          </a:r>
          <a:r>
            <a:rPr lang="de-DE" sz="1800" kern="1200" dirty="0" err="1"/>
            <a:t>identifying</a:t>
          </a:r>
          <a:r>
            <a:rPr lang="de-DE" sz="1800" kern="1200" dirty="0"/>
            <a:t> </a:t>
          </a:r>
          <a:r>
            <a:rPr lang="de-DE" sz="1800" kern="1200" dirty="0" err="1"/>
            <a:t>energy</a:t>
          </a:r>
          <a:r>
            <a:rPr lang="de-DE" sz="1800" kern="1200" dirty="0"/>
            <a:t> </a:t>
          </a:r>
          <a:r>
            <a:rPr lang="de-DE" sz="1800" kern="1200" dirty="0" err="1"/>
            <a:t>depositions</a:t>
          </a:r>
          <a:r>
            <a:rPr lang="de-DE" sz="1800" kern="1200" dirty="0"/>
            <a:t> in EM </a:t>
          </a:r>
          <a:r>
            <a:rPr lang="de-DE" sz="1800" kern="1200" dirty="0" err="1"/>
            <a:t>calorimeter</a:t>
          </a:r>
          <a:endParaRPr lang="de-DE" sz="1800" kern="1200" dirty="0"/>
        </a:p>
      </dsp:txBody>
      <dsp:txXfrm>
        <a:off x="45885" y="36546"/>
        <a:ext cx="2831004" cy="1174683"/>
      </dsp:txXfrm>
    </dsp:sp>
    <dsp:sp modelId="{C95F8AC1-8529-D045-884A-8933829F9085}">
      <dsp:nvSpPr>
        <dsp:cNvPr id="0" name=""/>
        <dsp:cNvSpPr/>
      </dsp:nvSpPr>
      <dsp:spPr>
        <a:xfrm>
          <a:off x="3004623" y="515350"/>
          <a:ext cx="193318" cy="217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3004623" y="558765"/>
        <a:ext cx="135323" cy="130244"/>
      </dsp:txXfrm>
    </dsp:sp>
    <dsp:sp modelId="{922E4AD6-B31F-544F-A55E-31ABA27BA3CA}">
      <dsp:nvSpPr>
        <dsp:cNvPr id="0" name=""/>
        <dsp:cNvSpPr/>
      </dsp:nvSpPr>
      <dsp:spPr>
        <a:xfrm>
          <a:off x="3278186" y="0"/>
          <a:ext cx="4052367" cy="124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Photons </a:t>
          </a:r>
          <a:r>
            <a:rPr lang="de-DE" sz="1800" kern="1200" dirty="0" err="1"/>
            <a:t>are</a:t>
          </a:r>
          <a:r>
            <a:rPr lang="de-DE" sz="1800" kern="1200" dirty="0"/>
            <a:t> </a:t>
          </a:r>
          <a:r>
            <a:rPr lang="de-DE" sz="1800" kern="1200" dirty="0" err="1"/>
            <a:t>classified</a:t>
          </a:r>
          <a:r>
            <a:rPr lang="de-DE" sz="1800" kern="1200" dirty="0"/>
            <a:t> </a:t>
          </a:r>
          <a:r>
            <a:rPr lang="de-DE" sz="1800" kern="1200" dirty="0" err="1"/>
            <a:t>as</a:t>
          </a:r>
          <a:r>
            <a:rPr lang="de-DE" sz="1800" kern="1200" dirty="0"/>
            <a:t> </a:t>
          </a:r>
          <a:r>
            <a:rPr lang="de-DE" sz="1800" kern="1200" dirty="0" err="1"/>
            <a:t>unconverted</a:t>
          </a:r>
          <a:r>
            <a:rPr lang="de-DE" sz="1800" kern="1200" dirty="0"/>
            <a:t> and </a:t>
          </a:r>
          <a:r>
            <a:rPr lang="de-DE" sz="1800" kern="1200" dirty="0" err="1"/>
            <a:t>converted</a:t>
          </a:r>
          <a:endParaRPr lang="de-DE" sz="1800" kern="1200" dirty="0"/>
        </a:p>
      </dsp:txBody>
      <dsp:txXfrm>
        <a:off x="3314732" y="36546"/>
        <a:ext cx="3979275" cy="1174683"/>
      </dsp:txXfrm>
    </dsp:sp>
    <dsp:sp modelId="{83F23E87-ECCE-CE4D-B6BF-109DD2291A43}">
      <dsp:nvSpPr>
        <dsp:cNvPr id="0" name=""/>
        <dsp:cNvSpPr/>
      </dsp:nvSpPr>
      <dsp:spPr>
        <a:xfrm>
          <a:off x="7414425" y="515350"/>
          <a:ext cx="177808" cy="217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7414425" y="558765"/>
        <a:ext cx="124466" cy="130244"/>
      </dsp:txXfrm>
    </dsp:sp>
    <dsp:sp modelId="{4C8CFC4B-E60B-5B44-95AA-A2B3E0789F58}">
      <dsp:nvSpPr>
        <dsp:cNvPr id="0" name=""/>
        <dsp:cNvSpPr/>
      </dsp:nvSpPr>
      <dsp:spPr>
        <a:xfrm>
          <a:off x="7666042" y="0"/>
          <a:ext cx="2942171" cy="124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Loose and </a:t>
          </a:r>
          <a:r>
            <a:rPr lang="de-DE" sz="1800" kern="1200" dirty="0" err="1"/>
            <a:t>tight</a:t>
          </a:r>
          <a:r>
            <a:rPr lang="de-DE" sz="1800" kern="1200" dirty="0"/>
            <a:t> </a:t>
          </a:r>
          <a:r>
            <a:rPr lang="de-DE" sz="1800" kern="1200" dirty="0" err="1"/>
            <a:t>selection</a:t>
          </a:r>
          <a:r>
            <a:rPr lang="de-DE" sz="1800" kern="1200" dirty="0"/>
            <a:t> </a:t>
          </a:r>
          <a:r>
            <a:rPr lang="de-DE" sz="1800" kern="1200" dirty="0" err="1"/>
            <a:t>criteria</a:t>
          </a:r>
          <a:r>
            <a:rPr lang="de-DE" sz="1800" kern="1200" dirty="0"/>
            <a:t> (</a:t>
          </a:r>
          <a:r>
            <a:rPr lang="de-DE" sz="1800" kern="1200" dirty="0" err="1"/>
            <a:t>shower</a:t>
          </a:r>
          <a:r>
            <a:rPr lang="de-DE" sz="1800" kern="1200" dirty="0"/>
            <a:t> </a:t>
          </a:r>
          <a:r>
            <a:rPr lang="de-DE" sz="1800" kern="1200" dirty="0" err="1"/>
            <a:t>shapes</a:t>
          </a:r>
          <a:r>
            <a:rPr lang="de-DE" sz="1800" kern="1200" dirty="0"/>
            <a:t> and </a:t>
          </a:r>
          <a:r>
            <a:rPr lang="de-DE" sz="1800" kern="1200" dirty="0" err="1"/>
            <a:t>isolations</a:t>
          </a:r>
          <a:r>
            <a:rPr lang="de-DE" sz="1800" kern="1200" dirty="0"/>
            <a:t>)</a:t>
          </a:r>
        </a:p>
      </dsp:txBody>
      <dsp:txXfrm>
        <a:off x="7702588" y="36546"/>
        <a:ext cx="2869079" cy="117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6.1137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B7AF282-EED2-95C3-1B7F-0CBF45F2255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lIns="90000">
                <a:normAutofit fontScale="90000"/>
              </a:bodyPr>
              <a:lstStyle/>
              <a:p>
                <a:pPr algn="ctr"/>
                <a:r>
                  <a:rPr lang="de-DE" dirty="0"/>
                  <a:t>Mesurement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i="1" dirty="0"/>
                  <a:t>H →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</a:t>
                </a:r>
                <a:r>
                  <a:rPr lang="de-DE" i="1" dirty="0"/>
                  <a:t>H → ZZ* → 4𝑙 </a:t>
                </a:r>
                <a:r>
                  <a:rPr lang="de-DE" dirty="0" err="1"/>
                  <a:t>cross-sections</a:t>
                </a:r>
                <a:r>
                  <a:rPr lang="de-DE" dirty="0"/>
                  <a:t> in 𝒑𝒑 </a:t>
                </a:r>
                <a:r>
                  <a:rPr lang="de-DE" dirty="0" err="1"/>
                  <a:t>collisions</a:t>
                </a:r>
                <a:r>
                  <a:rPr lang="de-DE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=13.6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r>
                  <a:rPr lang="de-DE" dirty="0"/>
                  <a:t> WITH THE ATLAS DETECTOR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B7AF282-EED2-95C3-1B7F-0CBF45F22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115" t="-11966" r="-1153" b="-13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ntertitel 2">
            <a:extLst>
              <a:ext uri="{FF2B5EF4-FFF2-40B4-BE49-F238E27FC236}">
                <a16:creationId xmlns:a16="http://schemas.microsoft.com/office/drawing/2014/main" id="{C89417FF-BF03-FBDA-EA2A-E70180E94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By </a:t>
            </a:r>
            <a:r>
              <a:rPr lang="de-DE" dirty="0" err="1"/>
              <a:t>Sajena</a:t>
            </a:r>
            <a:r>
              <a:rPr lang="de-DE" dirty="0"/>
              <a:t> </a:t>
            </a:r>
            <a:r>
              <a:rPr lang="de-DE" dirty="0" err="1"/>
              <a:t>hamdi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BF5D03-9E4B-8F29-FEFC-DA684AD0E20E}"/>
              </a:ext>
            </a:extLst>
          </p:cNvPr>
          <p:cNvSpPr txBox="1"/>
          <p:nvPr/>
        </p:nvSpPr>
        <p:spPr>
          <a:xfrm>
            <a:off x="7942217" y="2610356"/>
            <a:ext cx="389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Proseminar </a:t>
            </a:r>
            <a:r>
              <a:rPr lang="de-DE" dirty="0" err="1"/>
              <a:t>presentation</a:t>
            </a:r>
            <a:r>
              <a:rPr lang="de-DE" dirty="0"/>
              <a:t> on </a:t>
            </a:r>
            <a:r>
              <a:rPr lang="de-DE" dirty="0" err="1"/>
              <a:t>dec</a:t>
            </a:r>
            <a:r>
              <a:rPr lang="de-DE" dirty="0"/>
              <a:t> 9th</a:t>
            </a:r>
          </a:p>
        </p:txBody>
      </p:sp>
    </p:spTree>
    <p:extLst>
      <p:ext uri="{BB962C8B-B14F-4D97-AF65-F5344CB8AC3E}">
        <p14:creationId xmlns:p14="http://schemas.microsoft.com/office/powerpoint/2010/main" val="41018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1890C-23AF-9D3F-5258-E6827321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and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vertex</a:t>
            </a:r>
            <a:r>
              <a:rPr lang="de-DE" dirty="0"/>
              <a:t> </a:t>
            </a:r>
            <a:r>
              <a:rPr lang="de-DE" dirty="0" err="1"/>
              <a:t>choice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D8540-C211-11A1-A3F0-D415E30C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8859"/>
            <a:ext cx="11029615" cy="481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22F7BBA-08E3-555B-BEDD-09005BB72FEB}"/>
                  </a:ext>
                </a:extLst>
              </p:cNvPr>
              <p:cNvSpPr txBox="1"/>
              <p:nvPr/>
            </p:nvSpPr>
            <p:spPr>
              <a:xfrm>
                <a:off x="581192" y="5130859"/>
                <a:ext cx="8077386" cy="94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Primary </a:t>
                </a:r>
                <a:r>
                  <a:rPr lang="de-DE" dirty="0" err="1"/>
                  <a:t>vertex</a:t>
                </a:r>
                <a:r>
                  <a:rPr lang="de-DE" dirty="0"/>
                  <a:t> </a:t>
                </a:r>
                <a:r>
                  <a:rPr lang="de-DE" dirty="0" err="1"/>
                  <a:t>choice</a:t>
                </a:r>
                <a:endParaRPr lang="de-DE" dirty="0"/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A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neural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network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algorithm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selects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the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primary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vertex</a:t>
                </a:r>
                <a:r>
                  <a:rPr lang="de-DE" dirty="0">
                    <a:solidFill>
                      <a:srgbClr val="000000"/>
                    </a:solidFill>
                  </a:rPr>
                  <a:t>,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efficiency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~71%,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improving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 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resolution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.  </a:t>
                </a:r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22F7BBA-08E3-555B-BEDD-09005BB7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5130859"/>
                <a:ext cx="8077386" cy="945515"/>
              </a:xfrm>
              <a:prstGeom prst="rect">
                <a:avLst/>
              </a:prstGeom>
              <a:blipFill>
                <a:blip r:embed="rId2"/>
                <a:stretch>
                  <a:fillRect l="-628" t="-4000" r="-628" b="-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A5EF741B-7C1D-F19A-094C-1576ACBB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2450591"/>
            <a:ext cx="6946043" cy="24131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BE0795-FC51-D47D-8216-639B8AAC6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721" y="2450592"/>
            <a:ext cx="2854705" cy="26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392EB-0725-DFB2-4E19-841A81E5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H → ZZ* → 4𝑙 : </a:t>
            </a:r>
            <a:r>
              <a:rPr lang="de-DE" dirty="0"/>
              <a:t>Lepton </a:t>
            </a:r>
            <a:r>
              <a:rPr lang="de-DE" dirty="0" err="1"/>
              <a:t>reconstruction</a:t>
            </a:r>
            <a:r>
              <a:rPr lang="de-DE" dirty="0"/>
              <a:t> and </a:t>
            </a:r>
            <a:r>
              <a:rPr lang="de-DE" dirty="0" err="1"/>
              <a:t>identification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29D19B-C6E0-B7E3-76D6-D4D18B45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4578"/>
            <a:ext cx="5158991" cy="422126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CAFFC5F-7C1B-7994-D782-CA16AA6D2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97160"/>
              </p:ext>
            </p:extLst>
          </p:nvPr>
        </p:nvGraphicFramePr>
        <p:xfrm>
          <a:off x="2972599" y="2342963"/>
          <a:ext cx="6458004" cy="381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002">
                  <a:extLst>
                    <a:ext uri="{9D8B030D-6E8A-4147-A177-3AD203B41FA5}">
                      <a16:colId xmlns:a16="http://schemas.microsoft.com/office/drawing/2014/main" val="3816529756"/>
                    </a:ext>
                  </a:extLst>
                </a:gridCol>
                <a:gridCol w="3229002">
                  <a:extLst>
                    <a:ext uri="{9D8B030D-6E8A-4147-A177-3AD203B41FA5}">
                      <a16:colId xmlns:a16="http://schemas.microsoft.com/office/drawing/2014/main" val="1652321179"/>
                    </a:ext>
                  </a:extLst>
                </a:gridCol>
              </a:tblGrid>
              <a:tr h="1085146">
                <a:tc>
                  <a:txBody>
                    <a:bodyPr/>
                    <a:lstStyle/>
                    <a:p>
                      <a:r>
                        <a:rPr lang="de-DE" dirty="0" err="1"/>
                        <a:t>electrons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muons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72178"/>
                  </a:ext>
                </a:extLst>
              </a:tr>
              <a:tr h="142139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Reconstructed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EM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calorimeter,matched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ID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Reconstructed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MS,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05396"/>
                  </a:ext>
                </a:extLst>
              </a:tr>
              <a:tr h="1306344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likelihood-based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discriminants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Efficiencies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85%–90%.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loose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criterion,efficiency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exceeds</a:t>
                      </a:r>
                      <a:r>
                        <a:rPr lang="de-D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98%.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1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61604-9B95-6326-BB82-EC71F64C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Pairing </a:t>
            </a:r>
            <a:r>
              <a:rPr lang="de-DE" dirty="0" err="1"/>
              <a:t>criteria</a:t>
            </a:r>
            <a:r>
              <a:rPr lang="de-DE" dirty="0"/>
              <a:t> and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9F0ADB-3196-7D42-C858-73897975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776907"/>
          </a:xfrm>
        </p:spPr>
        <p:txBody>
          <a:bodyPr/>
          <a:lstStyle/>
          <a:p>
            <a:pPr algn="l"/>
            <a:r>
              <a:rPr lang="de-DE" i="0" u="none" strike="noStrike" dirty="0">
                <a:solidFill>
                  <a:srgbClr val="000000"/>
                </a:solidFill>
                <a:effectLst/>
              </a:rPr>
              <a:t>Pairing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Criteria</a:t>
            </a:r>
            <a:endParaRPr lang="de-DE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i="0" u="none" strike="noStrike" dirty="0">
                <a:solidFill>
                  <a:srgbClr val="000000"/>
                </a:solidFill>
                <a:effectLst/>
              </a:rPr>
              <a:t>Same-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flavor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opposite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-charge (SFOC)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lepton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pairs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are</a:t>
            </a:r>
            <a:r>
              <a:rPr lang="de-DE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i="0" u="none" strike="noStrike" dirty="0" err="1">
                <a:solidFill>
                  <a:srgbClr val="000000"/>
                </a:solidFill>
                <a:effectLst/>
              </a:rPr>
              <a:t>selected</a:t>
            </a:r>
            <a:endParaRPr lang="de-DE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Leading</a:t>
            </a:r>
            <a:r>
              <a:rPr lang="de-DE" dirty="0">
                <a:solidFill>
                  <a:srgbClr val="000000"/>
                </a:solidFill>
              </a:rPr>
              <a:t> and </a:t>
            </a:r>
            <a:r>
              <a:rPr lang="de-DE" dirty="0" err="1">
                <a:solidFill>
                  <a:srgbClr val="000000"/>
                </a:solidFill>
              </a:rPr>
              <a:t>subleading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pairs</a:t>
            </a:r>
            <a:endParaRPr lang="de-DE" i="0" u="none" strike="noStrike" dirty="0">
              <a:solidFill>
                <a:srgbClr val="000000"/>
              </a:solidFill>
              <a:effectLst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D6577C-CAC2-E81F-4B4A-96B25AB5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1" y="3698824"/>
            <a:ext cx="7232021" cy="30066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D63937-F8A6-8D47-2169-8CE1E924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273224"/>
            <a:ext cx="3662801" cy="19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54B670C-88EC-E845-1E1A-BA23A8AD35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Signal and </a:t>
                </a:r>
                <a:r>
                  <a:rPr lang="de-DE" dirty="0" err="1"/>
                  <a:t>background</a:t>
                </a:r>
                <a:r>
                  <a:rPr lang="de-DE" dirty="0"/>
                  <a:t> </a:t>
                </a:r>
                <a:r>
                  <a:rPr lang="de-DE" dirty="0" err="1"/>
                  <a:t>modelling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i="1" dirty="0"/>
                  <a:t>H →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54B670C-88EC-E845-1E1A-BA23A8AD3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EDA88-9A32-804A-C170-5C1741BC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942278" cy="367830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Signal </a:t>
            </a:r>
            <a:r>
              <a:rPr lang="de-DE" dirty="0" err="1"/>
              <a:t>modelling</a:t>
            </a:r>
            <a:r>
              <a:rPr lang="de-DE" dirty="0"/>
              <a:t>:</a:t>
            </a:r>
          </a:p>
          <a:p>
            <a:r>
              <a:rPr lang="de-DE" dirty="0"/>
              <a:t>Double </a:t>
            </a:r>
            <a:r>
              <a:rPr lang="de-DE" dirty="0" err="1"/>
              <a:t>sided</a:t>
            </a:r>
            <a:r>
              <a:rPr lang="de-DE" dirty="0"/>
              <a:t> </a:t>
            </a:r>
            <a:r>
              <a:rPr lang="de-DE" dirty="0" err="1"/>
              <a:t>crystal</a:t>
            </a:r>
            <a:r>
              <a:rPr lang="de-DE" dirty="0"/>
              <a:t> ball </a:t>
            </a:r>
            <a:r>
              <a:rPr lang="de-DE" dirty="0" err="1"/>
              <a:t>function</a:t>
            </a:r>
            <a:endParaRPr lang="de-DE" dirty="0"/>
          </a:p>
          <a:p>
            <a:r>
              <a:rPr lang="de-DE" dirty="0"/>
              <a:t>Parameters (</a:t>
            </a:r>
            <a:r>
              <a:rPr lang="de-DE" dirty="0" err="1"/>
              <a:t>mean</a:t>
            </a:r>
            <a:r>
              <a:rPr lang="de-DE" dirty="0"/>
              <a:t>, </a:t>
            </a:r>
            <a:r>
              <a:rPr lang="de-DE" dirty="0" err="1"/>
              <a:t>width</a:t>
            </a:r>
            <a:r>
              <a:rPr lang="de-DE" dirty="0"/>
              <a:t>)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simulaion</a:t>
            </a:r>
            <a:r>
              <a:rPr lang="de-DE" dirty="0"/>
              <a:t> &amp;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fit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Background </a:t>
            </a:r>
            <a:r>
              <a:rPr lang="de-DE" dirty="0" err="1"/>
              <a:t>modelling</a:t>
            </a:r>
            <a:r>
              <a:rPr lang="de-DE" dirty="0"/>
              <a:t>:</a:t>
            </a:r>
          </a:p>
          <a:p>
            <a:r>
              <a:rPr lang="de-DE" dirty="0"/>
              <a:t>Main </a:t>
            </a:r>
            <a:r>
              <a:rPr lang="de-DE" dirty="0" err="1"/>
              <a:t>sources</a:t>
            </a:r>
            <a:r>
              <a:rPr lang="de-DE" dirty="0"/>
              <a:t>: non-</a:t>
            </a:r>
            <a:r>
              <a:rPr lang="de-DE" dirty="0" err="1"/>
              <a:t>resonnt</a:t>
            </a:r>
            <a:r>
              <a:rPr lang="de-DE" dirty="0"/>
              <a:t> </a:t>
            </a:r>
            <a:r>
              <a:rPr lang="de-DE" dirty="0" err="1"/>
              <a:t>diphoton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and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misidentification</a:t>
            </a:r>
            <a:endParaRPr lang="de-DE" dirty="0"/>
          </a:p>
          <a:p>
            <a:r>
              <a:rPr lang="de-DE" dirty="0"/>
              <a:t>Data-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Spurious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F2B029-7BBB-EC5C-F66B-41C84D97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53" y="2360893"/>
            <a:ext cx="5814596" cy="3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69658-83AB-4C09-DD5A-48BA7777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Signal and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/>
              <a:t>H → ZZ* → 4𝑙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99E2A8F-18AB-C646-9455-8CC0F549D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911" y="2174788"/>
                <a:ext cx="6116170" cy="49674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/>
                  <a:t>ZZ* </a:t>
                </a:r>
                <a:r>
                  <a:rPr lang="de-DE" dirty="0" err="1"/>
                  <a:t>continuum</a:t>
                </a:r>
                <a:r>
                  <a:rPr lang="de-DE" dirty="0"/>
                  <a:t> </a:t>
                </a:r>
                <a:r>
                  <a:rPr lang="de-DE" dirty="0" err="1"/>
                  <a:t>background</a:t>
                </a:r>
                <a:r>
                  <a:rPr lang="de-DE" dirty="0"/>
                  <a:t>:</a:t>
                </a:r>
              </a:p>
              <a:p>
                <a:r>
                  <a:rPr lang="de-DE" dirty="0"/>
                  <a:t>Dominant </a:t>
                </a:r>
                <a:r>
                  <a:rPr lang="de-DE" dirty="0" err="1"/>
                  <a:t>background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non-resonant </a:t>
                </a:r>
                <a:r>
                  <a:rPr lang="de-DE" i="1" dirty="0" err="1"/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de-DE" dirty="0"/>
                  <a:t>→ZZ* </a:t>
                </a:r>
                <a:r>
                  <a:rPr lang="de-DE" dirty="0" err="1"/>
                  <a:t>processes</a:t>
                </a:r>
                <a:endParaRPr lang="de-DE" dirty="0"/>
              </a:p>
              <a:p>
                <a:r>
                  <a:rPr lang="de-DE" dirty="0"/>
                  <a:t>Gluon-</a:t>
                </a:r>
                <a:r>
                  <a:rPr lang="de-DE" dirty="0" err="1"/>
                  <a:t>induced</a:t>
                </a:r>
                <a:r>
                  <a:rPr lang="de-DE" dirty="0"/>
                  <a:t> ZZ* </a:t>
                </a:r>
              </a:p>
              <a:p>
                <a:r>
                  <a:rPr lang="de-DE" dirty="0" err="1"/>
                  <a:t>Modelled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:r>
                  <a:rPr lang="de-DE" dirty="0" err="1"/>
                  <a:t>templates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simulation</a:t>
                </a:r>
                <a:r>
                  <a:rPr lang="de-DE" dirty="0"/>
                  <a:t>, </a:t>
                </a:r>
                <a:r>
                  <a:rPr lang="de-DE" dirty="0" err="1"/>
                  <a:t>scaled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control</a:t>
                </a:r>
                <a:r>
                  <a:rPr lang="de-DE" dirty="0"/>
                  <a:t> </a:t>
                </a:r>
                <a:r>
                  <a:rPr lang="de-DE" dirty="0" err="1"/>
                  <a:t>regions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 algn="l">
                  <a:buNone/>
                </a:pPr>
                <a:r>
                  <a:rPr lang="de-DE" i="0" u="none" strike="noStrike" dirty="0">
                    <a:solidFill>
                      <a:srgbClr val="000000"/>
                    </a:solidFill>
                    <a:effectLst/>
                  </a:rPr>
                  <a:t>Model </a:t>
                </a:r>
                <a:r>
                  <a:rPr lang="de-DE" i="0" u="none" strike="noStrike" dirty="0" err="1">
                    <a:solidFill>
                      <a:srgbClr val="000000"/>
                    </a:solidFill>
                    <a:effectLst/>
                  </a:rPr>
                  <a:t>Dependence</a:t>
                </a:r>
                <a:r>
                  <a:rPr lang="de-DE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</a:p>
              <a:p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Theoretical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uncertainties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impact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the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fit</a:t>
                </a:r>
              </a:p>
              <a:p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Variation in PDFs and QCD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scales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used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to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evaluate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these</a:t>
                </a:r>
                <a:r>
                  <a:rPr lang="de-DE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b="0" i="0" u="none" strike="noStrike" dirty="0" err="1">
                    <a:solidFill>
                      <a:srgbClr val="000000"/>
                    </a:solidFill>
                    <a:effectLst/>
                  </a:rPr>
                  <a:t>dependencies</a:t>
                </a:r>
                <a:endParaRPr lang="de-DE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endParaRPr lang="de-DE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99E2A8F-18AB-C646-9455-8CC0F549D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911" y="2174788"/>
                <a:ext cx="6116170" cy="4967417"/>
              </a:xfrm>
              <a:blipFill>
                <a:blip r:embed="rId2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A7F7B11C-CC51-EA3E-1504-D62362A7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94" y="2375069"/>
            <a:ext cx="4459246" cy="40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A4AAE-5189-78B7-2A9C-AE078F56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Uncertainty</a:t>
            </a:r>
            <a:r>
              <a:rPr lang="de-DE" dirty="0"/>
              <a:t> breakdown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A8AEE67-0059-8B89-BCAE-7B123EDE0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38" y="2430637"/>
            <a:ext cx="5150825" cy="271140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339EA7-1FC2-D8A7-3097-3EEFF1D3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35" y="2430636"/>
            <a:ext cx="5174746" cy="287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82DDD39-3B97-950C-82DB-975382918934}"/>
                  </a:ext>
                </a:extLst>
              </p:cNvPr>
              <p:cNvSpPr txBox="1"/>
              <p:nvPr/>
            </p:nvSpPr>
            <p:spPr>
              <a:xfrm>
                <a:off x="688769" y="5308269"/>
                <a:ext cx="40732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i="1" dirty="0" err="1"/>
                  <a:t>For</a:t>
                </a:r>
                <a:r>
                  <a:rPr lang="de-DE" sz="1600" i="1" dirty="0"/>
                  <a:t> </a:t>
                </a:r>
                <a:r>
                  <a:rPr lang="de-DE" sz="1600" i="1" dirty="0" err="1"/>
                  <a:t>fiducial</a:t>
                </a:r>
                <a:r>
                  <a:rPr lang="de-DE" sz="1600" i="1" dirty="0"/>
                  <a:t> H →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cross-section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measurement</a:t>
                </a:r>
                <a:r>
                  <a:rPr lang="de-DE" sz="1600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82DDD39-3B97-950C-82DB-975382918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69" y="5308269"/>
                <a:ext cx="4073236" cy="338554"/>
              </a:xfrm>
              <a:prstGeom prst="rect">
                <a:avLst/>
              </a:prstGeom>
              <a:blipFill>
                <a:blip r:embed="rId4"/>
                <a:stretch>
                  <a:fillRect l="-935" t="-11111" r="-623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3B80FABB-CCC8-5721-A3BB-43F1346F52BE}"/>
              </a:ext>
            </a:extLst>
          </p:cNvPr>
          <p:cNvSpPr txBox="1"/>
          <p:nvPr/>
        </p:nvSpPr>
        <p:spPr>
          <a:xfrm>
            <a:off x="6010143" y="5296423"/>
            <a:ext cx="4750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For </a:t>
            </a:r>
            <a:r>
              <a:rPr lang="de-DE" sz="1600" i="1" dirty="0" err="1"/>
              <a:t>fiducial</a:t>
            </a:r>
            <a:r>
              <a:rPr lang="de-DE" sz="1600" i="1" dirty="0"/>
              <a:t> H → ZZ* → 4𝑙 </a:t>
            </a:r>
            <a:r>
              <a:rPr lang="de-DE" sz="1600" dirty="0" err="1"/>
              <a:t>cross-section</a:t>
            </a:r>
            <a:r>
              <a:rPr lang="de-DE" sz="1600" dirty="0"/>
              <a:t> measurement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A82A031A-D38A-FCCD-5FD0-42349F20B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Results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fiducial</a:t>
                </a:r>
                <a:r>
                  <a:rPr lang="de-DE" dirty="0"/>
                  <a:t> </a:t>
                </a:r>
                <a:r>
                  <a:rPr lang="de-DE" dirty="0" err="1"/>
                  <a:t>cross-section</a:t>
                </a:r>
                <a:r>
                  <a:rPr lang="de-DE" dirty="0"/>
                  <a:t> </a:t>
                </a:r>
                <a:r>
                  <a:rPr lang="de-DE" dirty="0" err="1"/>
                  <a:t>measurements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i="1" dirty="0"/>
                  <a:t>H →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A82A031A-D38A-FCCD-5FD0-42349F20B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F9806B6-F58E-E688-8662-7B026C52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496" y="2356548"/>
            <a:ext cx="5681504" cy="36782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2979590-716E-7102-A467-65749089DB57}"/>
                  </a:ext>
                </a:extLst>
              </p:cNvPr>
              <p:cNvSpPr txBox="1"/>
              <p:nvPr/>
            </p:nvSpPr>
            <p:spPr>
              <a:xfrm>
                <a:off x="6096000" y="2545985"/>
                <a:ext cx="5280718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>
                    <a:effectLst/>
                    <a:latin typeface="TeXGyreTermesX"/>
                  </a:rPr>
                  <a:t>fiducial</a:t>
                </a:r>
                <a:r>
                  <a:rPr lang="de-DE" sz="2000" dirty="0">
                    <a:effectLst/>
                    <a:latin typeface="TeXGyreTermesX"/>
                  </a:rPr>
                  <a:t> </a:t>
                </a:r>
                <a:r>
                  <a:rPr lang="de-DE" sz="2000" dirty="0" err="1">
                    <a:effectLst/>
                    <a:latin typeface="TeXGyreTermesX"/>
                  </a:rPr>
                  <a:t>cross-section</a:t>
                </a:r>
                <a:r>
                  <a:rPr lang="de-DE" sz="2000" dirty="0">
                    <a:effectLst/>
                    <a:latin typeface="TeXGyreTermesX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𝑓𝑖𝑑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latin typeface="NewTXMI"/>
                  </a:rPr>
                  <a:t> </a:t>
                </a:r>
                <a:r>
                  <a:rPr lang="de-DE" sz="2000" dirty="0">
                    <a:effectLst/>
                    <a:latin typeface="txmiaX"/>
                  </a:rPr>
                  <a:t>= </a:t>
                </a:r>
                <a:r>
                  <a:rPr lang="de-DE" sz="2000" dirty="0">
                    <a:effectLst/>
                    <a:latin typeface="TeXGyreTermesX"/>
                  </a:rPr>
                  <a:t>76 </a:t>
                </a:r>
                <a:r>
                  <a:rPr lang="de-DE" sz="2000" dirty="0">
                    <a:effectLst/>
                    <a:latin typeface="txsys"/>
                  </a:rPr>
                  <a:t>± </a:t>
                </a:r>
                <a:r>
                  <a:rPr lang="de-DE" sz="2000" dirty="0">
                    <a:effectLst/>
                    <a:latin typeface="TeXGyreTermesX"/>
                  </a:rPr>
                  <a:t>11 (stat.) </a:t>
                </a:r>
                <a:r>
                  <a:rPr lang="de-DE" sz="2000" dirty="0">
                    <a:effectLst/>
                    <a:latin typeface="txsys"/>
                  </a:rPr>
                  <a:t>+</a:t>
                </a:r>
                <a:r>
                  <a:rPr lang="de-DE" sz="2000" dirty="0">
                    <a:effectLst/>
                    <a:latin typeface="TeXGyreTermesX"/>
                  </a:rPr>
                  <a:t>9 (syst.) </a:t>
                </a:r>
                <a:r>
                  <a:rPr lang="de-DE" sz="2000" dirty="0" err="1">
                    <a:effectLst/>
                    <a:latin typeface="TeXGyreTermesX"/>
                  </a:rPr>
                  <a:t>fb</a:t>
                </a:r>
                <a:endParaRPr lang="de-DE" sz="2000" dirty="0">
                  <a:effectLst/>
                  <a:latin typeface="TeXGyreTermesX"/>
                </a:endParaRPr>
              </a:p>
              <a:p>
                <a:endParaRPr lang="de-DE" sz="2000" dirty="0">
                  <a:latin typeface="TeXGyreTermesX"/>
                </a:endParaRPr>
              </a:p>
              <a:p>
                <a:r>
                  <a:rPr lang="de-DE" sz="2000" dirty="0">
                    <a:effectLst/>
                    <a:latin typeface="TeXGyreTermesX"/>
                  </a:rPr>
                  <a:t>SM </a:t>
                </a:r>
                <a:r>
                  <a:rPr lang="de-DE" sz="2000" dirty="0" err="1">
                    <a:effectLst/>
                    <a:latin typeface="TeXGyreTermesX"/>
                  </a:rPr>
                  <a:t>prediction</a:t>
                </a:r>
                <a:r>
                  <a:rPr lang="de-DE" sz="2000" dirty="0">
                    <a:latin typeface="TeXGyreTermesX"/>
                  </a:rPr>
                  <a:t>:</a:t>
                </a:r>
                <a:r>
                  <a:rPr lang="de-DE" sz="2000" dirty="0">
                    <a:effectLst/>
                    <a:latin typeface="TeXGyreTermesX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𝑓𝑖𝑑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latin typeface="NewTXMI"/>
                  </a:rPr>
                  <a:t> </a:t>
                </a:r>
                <a:r>
                  <a:rPr lang="de-DE" sz="2000" dirty="0">
                    <a:effectLst/>
                    <a:latin typeface="txmiaX"/>
                  </a:rPr>
                  <a:t>= </a:t>
                </a:r>
                <a:r>
                  <a:rPr lang="de-DE" sz="2000" dirty="0">
                    <a:effectLst/>
                    <a:latin typeface="TeXGyreTermesX"/>
                  </a:rPr>
                  <a:t>67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6 </a:t>
                </a:r>
                <a:r>
                  <a:rPr lang="de-DE" sz="2000" dirty="0">
                    <a:effectLst/>
                    <a:latin typeface="txsys"/>
                  </a:rPr>
                  <a:t>± </a:t>
                </a:r>
                <a:r>
                  <a:rPr lang="de-DE" sz="2000" dirty="0">
                    <a:effectLst/>
                    <a:latin typeface="TeXGyreTermesX"/>
                  </a:rPr>
                  <a:t>3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7 </a:t>
                </a:r>
                <a:r>
                  <a:rPr lang="de-DE" sz="2000" dirty="0" err="1">
                    <a:effectLst/>
                    <a:latin typeface="TeXGyreTermesX"/>
                  </a:rPr>
                  <a:t>fb</a:t>
                </a:r>
                <a:r>
                  <a:rPr lang="de-DE" sz="2000" dirty="0">
                    <a:effectLst/>
                    <a:latin typeface="TeXGyreTermesX"/>
                  </a:rPr>
                  <a:t>. </a:t>
                </a:r>
                <a:endParaRPr lang="de-DE" sz="2000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2979590-716E-7102-A467-65749089D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5985"/>
                <a:ext cx="5280718" cy="1649682"/>
              </a:xfrm>
              <a:prstGeom prst="rect">
                <a:avLst/>
              </a:prstGeom>
              <a:blipFill>
                <a:blip r:embed="rId4"/>
                <a:stretch>
                  <a:fillRect l="-1202" t="-2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B2AFF530-852E-5A58-CE97-C1068C495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621" y="4401446"/>
            <a:ext cx="1968679" cy="18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8E32E-A95E-CE36-9795-157511A2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fiducial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i="1" dirty="0"/>
              <a:t>H → ZZ* → 4𝑙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FE67C07-9622-EB2F-C137-4B9D65880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87" y="2074442"/>
            <a:ext cx="4776504" cy="430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4492230-E8F6-A185-5C97-BE29D1DF6289}"/>
                  </a:ext>
                </a:extLst>
              </p:cNvPr>
              <p:cNvSpPr txBox="1"/>
              <p:nvPr/>
            </p:nvSpPr>
            <p:spPr>
              <a:xfrm>
                <a:off x="5649686" y="2461171"/>
                <a:ext cx="6097978" cy="137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000" dirty="0" err="1">
                    <a:effectLst/>
                    <a:latin typeface="TeXGyreTermesX"/>
                  </a:rPr>
                  <a:t>fiducial</a:t>
                </a:r>
                <a:r>
                  <a:rPr lang="de-DE" sz="2000" dirty="0">
                    <a:effectLst/>
                    <a:latin typeface="TeXGyreTermesX"/>
                  </a:rPr>
                  <a:t> </a:t>
                </a:r>
                <a:r>
                  <a:rPr lang="de-DE" sz="2000" dirty="0" err="1">
                    <a:effectLst/>
                    <a:latin typeface="TeXGyreTermesX"/>
                  </a:rPr>
                  <a:t>cross-section</a:t>
                </a:r>
                <a:r>
                  <a:rPr lang="de-DE" sz="2000" dirty="0">
                    <a:latin typeface="TeXGyreTermesX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𝑓𝑖𝑑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latin typeface="TeXGyreTermesX"/>
                  </a:rPr>
                  <a:t> </a:t>
                </a:r>
                <a:r>
                  <a:rPr lang="de-DE" sz="2000" dirty="0">
                    <a:effectLst/>
                    <a:latin typeface="txmiaX"/>
                  </a:rPr>
                  <a:t>= </a:t>
                </a:r>
                <a:r>
                  <a:rPr lang="de-DE" sz="2000" dirty="0">
                    <a:effectLst/>
                    <a:latin typeface="TeXGyreTermesX"/>
                  </a:rPr>
                  <a:t>2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80 </a:t>
                </a:r>
                <a:r>
                  <a:rPr lang="de-DE" sz="2000" dirty="0">
                    <a:effectLst/>
                    <a:latin typeface="txsys"/>
                  </a:rPr>
                  <a:t>± </a:t>
                </a:r>
                <a:r>
                  <a:rPr lang="de-DE" sz="2000" dirty="0">
                    <a:effectLst/>
                    <a:latin typeface="TeXGyreTermesX"/>
                  </a:rPr>
                  <a:t>0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70 (stat.) </a:t>
                </a:r>
                <a:r>
                  <a:rPr lang="de-DE" sz="2000" dirty="0">
                    <a:effectLst/>
                    <a:latin typeface="txsys"/>
                  </a:rPr>
                  <a:t>± </a:t>
                </a:r>
                <a:r>
                  <a:rPr lang="de-DE" sz="2000" dirty="0">
                    <a:effectLst/>
                    <a:latin typeface="TeXGyreTermesX"/>
                  </a:rPr>
                  <a:t>0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21 (syst.) </a:t>
                </a:r>
                <a:r>
                  <a:rPr lang="de-DE" sz="2000" dirty="0" err="1">
                    <a:effectLst/>
                    <a:latin typeface="TeXGyreTermesX"/>
                  </a:rPr>
                  <a:t>fb</a:t>
                </a:r>
                <a:r>
                  <a:rPr lang="de-DE" sz="2000" dirty="0">
                    <a:effectLst/>
                    <a:latin typeface="TeXGyreTermesX"/>
                  </a:rPr>
                  <a:t> </a:t>
                </a:r>
              </a:p>
              <a:p>
                <a:endParaRPr lang="de-DE" sz="2000" dirty="0">
                  <a:latin typeface="TeXGyreTermesX"/>
                </a:endParaRPr>
              </a:p>
              <a:p>
                <a:r>
                  <a:rPr lang="de-DE" sz="2000" dirty="0">
                    <a:effectLst/>
                    <a:latin typeface="TeXGyreTermesX"/>
                  </a:rPr>
                  <a:t>SM </a:t>
                </a:r>
                <a:r>
                  <a:rPr lang="de-DE" sz="2000" dirty="0" err="1">
                    <a:effectLst/>
                    <a:latin typeface="TeXGyreTermesX"/>
                  </a:rPr>
                  <a:t>prediction</a:t>
                </a:r>
                <a:r>
                  <a:rPr lang="de-DE" sz="2000" dirty="0">
                    <a:effectLst/>
                    <a:latin typeface="TeXGyreTermesX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𝑓𝑖𝑑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de-DE" sz="2000" dirty="0">
                    <a:latin typeface="TeXGyreTermesX"/>
                  </a:rPr>
                  <a:t> </a:t>
                </a:r>
                <a:r>
                  <a:rPr lang="de-DE" sz="2000" dirty="0">
                    <a:effectLst/>
                    <a:latin typeface="txmiaX"/>
                  </a:rPr>
                  <a:t>= </a:t>
                </a:r>
                <a:r>
                  <a:rPr lang="de-DE" sz="2000" dirty="0">
                    <a:effectLst/>
                    <a:latin typeface="TeXGyreTermesX"/>
                  </a:rPr>
                  <a:t>3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67 </a:t>
                </a:r>
                <a:r>
                  <a:rPr lang="de-DE" sz="2000" dirty="0">
                    <a:effectLst/>
                    <a:latin typeface="txsys"/>
                  </a:rPr>
                  <a:t>± </a:t>
                </a:r>
                <a:r>
                  <a:rPr lang="de-DE" sz="2000" dirty="0">
                    <a:effectLst/>
                    <a:latin typeface="TeXGyreTermesX"/>
                  </a:rPr>
                  <a:t>0</a:t>
                </a:r>
                <a:r>
                  <a:rPr lang="de-DE" sz="2000" dirty="0">
                    <a:effectLst/>
                    <a:latin typeface="NewTXMI"/>
                  </a:rPr>
                  <a:t>.</a:t>
                </a:r>
                <a:r>
                  <a:rPr lang="de-DE" sz="2000" dirty="0">
                    <a:effectLst/>
                    <a:latin typeface="TeXGyreTermesX"/>
                  </a:rPr>
                  <a:t>19 </a:t>
                </a:r>
                <a:r>
                  <a:rPr lang="de-DE" sz="2000" dirty="0" err="1">
                    <a:effectLst/>
                    <a:latin typeface="TeXGyreTermesX"/>
                  </a:rPr>
                  <a:t>fb</a:t>
                </a:r>
                <a:r>
                  <a:rPr lang="de-DE" sz="2000" dirty="0">
                    <a:effectLst/>
                    <a:latin typeface="TeXGyreTermesX"/>
                  </a:rPr>
                  <a:t>. </a:t>
                </a:r>
                <a:endParaRPr lang="de-DE" sz="20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4492230-E8F6-A185-5C97-BE29D1DF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86" y="2461171"/>
                <a:ext cx="6097978" cy="1372683"/>
              </a:xfrm>
              <a:prstGeom prst="rect">
                <a:avLst/>
              </a:prstGeom>
              <a:blipFill>
                <a:blip r:embed="rId3"/>
                <a:stretch>
                  <a:fillRect l="-1040" t="-1835" b="-5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76F68FC0-5F1D-10D6-C0B3-34E9AF32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6" y="4636290"/>
            <a:ext cx="6838208" cy="16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C2563-B9C5-ADB4-4787-F3E80A0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total </a:t>
            </a:r>
            <a:r>
              <a:rPr lang="de-DE" dirty="0" err="1"/>
              <a:t>cross-section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D5B41D-4C9E-424E-13A8-0671DAAF6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16" y="1979344"/>
            <a:ext cx="6390145" cy="448944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93457D-D930-9A06-FA64-B026FCC75845}"/>
                  </a:ext>
                </a:extLst>
              </p:cNvPr>
              <p:cNvSpPr txBox="1"/>
              <p:nvPr/>
            </p:nvSpPr>
            <p:spPr>
              <a:xfrm>
                <a:off x="6698903" y="2390047"/>
                <a:ext cx="5078681" cy="3361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>
                    <a:schemeClr val="accent1"/>
                  </a:buClr>
                </a:pP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The total Higgs </a:t>
                </a:r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boson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production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cross-section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 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= 13.6 </a:t>
                </a:r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TeV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:</a:t>
                </a: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H → </a:t>
                </a:r>
                <a14:m>
                  <m:oMath xmlns:m="http://schemas.openxmlformats.org/officeDocument/2006/math">
                    <m:r>
                      <a:rPr lang="de-DE" sz="160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600" i="0" u="none" strike="noStrike" dirty="0">
                    <a:solidFill>
                      <a:srgbClr val="000000"/>
                    </a:solidFill>
                    <a:effectLst/>
                  </a:rPr>
                  <a:t>: σ(</a:t>
                </a:r>
                <a:r>
                  <a:rPr lang="de-DE" sz="1600" i="1" u="none" strike="noStrike" dirty="0">
                    <a:solidFill>
                      <a:srgbClr val="000000"/>
                    </a:solidFill>
                    <a:effectLst/>
                  </a:rPr>
                  <a:t>pp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→ H)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67</m:t>
                        </m:r>
                      </m:e>
                      <m:sub>
                        <m:r>
                          <a:rPr lang="de-DE" sz="1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−11</m:t>
                        </m:r>
                      </m:sub>
                      <m:sup>
                        <m:r>
                          <a:rPr lang="de-DE" sz="16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+12</m:t>
                        </m:r>
                      </m:sup>
                    </m:sSubSup>
                  </m:oMath>
                </a14:m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pb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.</a:t>
                </a:r>
              </a:p>
              <a:p>
                <a:pPr marL="285750" indent="-285750" algn="l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de-DE" sz="1600" i="1" u="none" strike="noStrike" dirty="0">
                    <a:solidFill>
                      <a:srgbClr val="000000"/>
                    </a:solidFill>
                    <a:effectLst/>
                  </a:rPr>
                  <a:t>H → ZZ* → 4l: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l-GR" sz="1600" i="0" u="none" strike="noStrike" dirty="0">
                    <a:solidFill>
                      <a:srgbClr val="000000"/>
                    </a:solidFill>
                    <a:effectLst/>
                  </a:rPr>
                  <a:t>σ(</a:t>
                </a:r>
                <a:r>
                  <a:rPr lang="de-DE" sz="1600" i="1" u="none" strike="noStrike" dirty="0">
                    <a:solidFill>
                      <a:srgbClr val="000000"/>
                    </a:solidFill>
                    <a:effectLst/>
                  </a:rPr>
                  <a:t>pp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 → H) = 46 ± 12 </a:t>
                </a:r>
                <a:r>
                  <a:rPr lang="de-DE" sz="1600" i="0" u="none" strike="noStrike" dirty="0" err="1">
                    <a:solidFill>
                      <a:srgbClr val="000000"/>
                    </a:solidFill>
                    <a:effectLst/>
                  </a:rPr>
                  <a:t>pb</a:t>
                </a:r>
                <a:r>
                  <a:rPr lang="de-DE" sz="1600" i="0" u="none" strike="noStrike" dirty="0">
                    <a:solidFill>
                      <a:srgbClr val="000000"/>
                    </a:solidFill>
                    <a:effectLst/>
                  </a:rPr>
                  <a:t>.</a:t>
                </a:r>
              </a:p>
              <a:p>
                <a:pPr algn="l">
                  <a:buClr>
                    <a:schemeClr val="accent1"/>
                  </a:buClr>
                </a:pPr>
                <a:endParaRPr lang="de-DE" sz="160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algn="l">
                  <a:buClr>
                    <a:schemeClr val="accent1"/>
                  </a:buClr>
                </a:pP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likelihood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combination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 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of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the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two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channels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 :</a:t>
                </a:r>
              </a:p>
              <a:p>
                <a:pPr marL="285750" indent="-285750" algn="l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l-GR" sz="1600" u="none" strike="noStrike" dirty="0">
                    <a:solidFill>
                      <a:srgbClr val="000000"/>
                    </a:solidFill>
                    <a:effectLst/>
                  </a:rPr>
                  <a:t>σ(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pp → H) = 58.2 ± 8.7 </a:t>
                </a:r>
                <a:r>
                  <a:rPr lang="de-DE" sz="1600" u="none" strike="noStrike" dirty="0" err="1">
                    <a:solidFill>
                      <a:srgbClr val="000000"/>
                    </a:solidFill>
                    <a:effectLst/>
                  </a:rPr>
                  <a:t>pb</a:t>
                </a:r>
                <a:r>
                  <a:rPr lang="de-DE" sz="1600" u="none" strike="noStrike" dirty="0">
                    <a:solidFill>
                      <a:srgbClr val="000000"/>
                    </a:solidFill>
                    <a:effectLst/>
                  </a:rPr>
                  <a:t> </a:t>
                </a:r>
              </a:p>
              <a:p>
                <a:pPr marL="742950" lvl="1" indent="-285750" algn="l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de-DE" sz="1600" dirty="0">
                  <a:solidFill>
                    <a:srgbClr val="000000"/>
                  </a:solidFill>
                </a:endParaRPr>
              </a:p>
              <a:p>
                <a:pPr lvl="1" algn="l">
                  <a:buClr>
                    <a:schemeClr val="accent1"/>
                  </a:buClr>
                </a:pPr>
                <a:endParaRPr lang="de-DE" sz="160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algn="l">
                  <a:buClr>
                    <a:schemeClr val="accent1"/>
                  </a:buClr>
                </a:pP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All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results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are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 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consistent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with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the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 Standard Model (SM)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prediction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: </a:t>
                </a:r>
                <a:r>
                  <a:rPr lang="el-GR" sz="1600" b="1" i="0" u="none" strike="noStrike" dirty="0">
                    <a:solidFill>
                      <a:srgbClr val="000000"/>
                    </a:solidFill>
                    <a:effectLst/>
                  </a:rPr>
                  <a:t>σ(</a:t>
                </a:r>
                <a:r>
                  <a:rPr lang="de-DE" sz="1600" b="1" i="0" u="none" strike="noStrike" dirty="0">
                    <a:solidFill>
                      <a:srgbClr val="000000"/>
                    </a:solidFill>
                    <a:effectLst/>
                  </a:rPr>
                  <a:t>pp →H)SM = 59.9 ± 2.6 </a:t>
                </a:r>
                <a:r>
                  <a:rPr lang="de-DE" sz="1600" b="1" i="0" u="none" strike="noStrike" dirty="0" err="1">
                    <a:solidFill>
                      <a:srgbClr val="000000"/>
                    </a:solidFill>
                    <a:effectLst/>
                  </a:rPr>
                  <a:t>pb</a:t>
                </a:r>
                <a:endParaRPr lang="de-DE" sz="1600" b="1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285750" indent="-285750" algn="l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de-DE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93457D-D930-9A06-FA64-B026FCC7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903" y="2390047"/>
                <a:ext cx="5078681" cy="3361498"/>
              </a:xfrm>
              <a:prstGeom prst="rect">
                <a:avLst/>
              </a:prstGeom>
              <a:blipFill>
                <a:blip r:embed="rId3"/>
                <a:stretch>
                  <a:fillRect l="-499" t="-3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334FA-0FED-BC27-F195-F823F4DD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and </a:t>
            </a:r>
            <a:r>
              <a:rPr lang="de-DE" dirty="0" err="1"/>
              <a:t>outlook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8567C-F538-A9FA-9D8D-9EE98BE7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1592"/>
            <a:ext cx="11029615" cy="4142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Conclusion:</a:t>
            </a:r>
          </a:p>
          <a:p>
            <a:pPr>
              <a:buFont typeface="Wingdings" pitchFamily="2" charset="2"/>
              <a:buChar char="v"/>
            </a:pPr>
            <a:r>
              <a:rPr lang="de-DE" dirty="0" err="1"/>
              <a:t>fiducial</a:t>
            </a:r>
            <a:r>
              <a:rPr lang="de-DE" dirty="0"/>
              <a:t> </a:t>
            </a:r>
            <a:r>
              <a:rPr lang="de-DE" dirty="0" err="1"/>
              <a:t>cross-sections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SM </a:t>
            </a:r>
            <a:r>
              <a:rPr lang="de-DE" dirty="0" err="1"/>
              <a:t>predictions</a:t>
            </a: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Total </a:t>
            </a:r>
            <a:r>
              <a:rPr lang="de-DE" dirty="0" err="1"/>
              <a:t>cross-sections</a:t>
            </a:r>
            <a:r>
              <a:rPr lang="de-DE" dirty="0"/>
              <a:t> </a:t>
            </a:r>
            <a:r>
              <a:rPr lang="de-DE" dirty="0" err="1"/>
              <a:t>align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expectations</a:t>
            </a:r>
            <a:r>
              <a:rPr lang="de-DE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Statistical </a:t>
            </a:r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dominate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systematical</a:t>
            </a:r>
            <a:r>
              <a:rPr lang="de-DE" dirty="0"/>
              <a:t> </a:t>
            </a:r>
            <a:r>
              <a:rPr lang="de-DE" dirty="0" err="1"/>
              <a:t>uncertainties</a:t>
            </a:r>
            <a:r>
              <a:rPr lang="de-DE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These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Higgs </a:t>
            </a:r>
            <a:r>
              <a:rPr lang="de-DE" dirty="0" err="1"/>
              <a:t>boson</a:t>
            </a:r>
            <a:r>
              <a:rPr lang="de-DE" dirty="0"/>
              <a:t> </a:t>
            </a:r>
            <a:r>
              <a:rPr lang="de-DE" dirty="0" err="1"/>
              <a:t>properties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Outlook: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Differential </a:t>
            </a:r>
            <a:r>
              <a:rPr lang="de-DE" dirty="0" err="1"/>
              <a:t>cross-section</a:t>
            </a:r>
            <a:r>
              <a:rPr lang="de-DE" dirty="0"/>
              <a:t> (</a:t>
            </a:r>
            <a:r>
              <a:rPr lang="de-DE" dirty="0" err="1"/>
              <a:t>hopefully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More Data</a:t>
            </a:r>
          </a:p>
        </p:txBody>
      </p:sp>
    </p:spTree>
    <p:extLst>
      <p:ext uri="{BB962C8B-B14F-4D97-AF65-F5344CB8AC3E}">
        <p14:creationId xmlns:p14="http://schemas.microsoft.com/office/powerpoint/2010/main" val="22052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0124C-3F81-9AE8-5088-A71AD9B1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50D5AD-EF15-4609-63BC-F473AFDE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err="1"/>
              <a:t>Detector</a:t>
            </a:r>
            <a:r>
              <a:rPr lang="de-DE" dirty="0"/>
              <a:t> Setup and </a:t>
            </a:r>
            <a:r>
              <a:rPr lang="de-DE" dirty="0" err="1"/>
              <a:t>refreshing</a:t>
            </a:r>
            <a:r>
              <a:rPr lang="de-DE" dirty="0"/>
              <a:t> </a:t>
            </a:r>
            <a:r>
              <a:rPr lang="de-DE" dirty="0" err="1"/>
              <a:t>knowledge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 err="1"/>
              <a:t>Fiducial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 err="1"/>
              <a:t>Seletion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and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Fit </a:t>
            </a:r>
            <a:r>
              <a:rPr lang="de-DE" dirty="0" err="1"/>
              <a:t>procedure</a:t>
            </a:r>
            <a:r>
              <a:rPr lang="de-DE" dirty="0"/>
              <a:t> and </a:t>
            </a:r>
            <a:r>
              <a:rPr lang="de-DE" dirty="0" err="1"/>
              <a:t>modelling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fiducial</a:t>
            </a:r>
            <a:r>
              <a:rPr lang="de-DE" dirty="0"/>
              <a:t> and total </a:t>
            </a:r>
            <a:r>
              <a:rPr lang="de-DE" dirty="0" err="1"/>
              <a:t>cross-section</a:t>
            </a: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 err="1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3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49420-7B50-DB28-208E-F7E2438C2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18B1D8-4B53-ABB7-CB5B-4E3C5044A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err="1"/>
              <a:t>Sajena</a:t>
            </a:r>
            <a:r>
              <a:rPr lang="de-DE" dirty="0"/>
              <a:t> Hamdi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F663F4-2F75-B70B-6A4C-51C8F963A304}"/>
              </a:ext>
            </a:extLst>
          </p:cNvPr>
          <p:cNvSpPr txBox="1"/>
          <p:nvPr/>
        </p:nvSpPr>
        <p:spPr>
          <a:xfrm>
            <a:off x="2728913" y="3900487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818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0E66B-F87B-D838-D076-4FCF6D32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4402E-6B58-91F7-D8C9-BC68EEE4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https://arxiv.org/pdf/2306.11379</a:t>
            </a:r>
            <a:endParaRPr lang="de-DE" dirty="0"/>
          </a:p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plus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32152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430AA-3CFC-DAD4-2079-87C7707B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extras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9B268-41D4-C87A-8362-F809EE8F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plots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feynmann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and </a:t>
            </a:r>
            <a:r>
              <a:rPr lang="de-DE" dirty="0" err="1"/>
              <a:t>decay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3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49A29-E1AE-65F9-F62A-EA1FBD2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Atlas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</p:txBody>
      </p:sp>
      <p:pic>
        <p:nvPicPr>
          <p:cNvPr id="1026" name="Picture 2" descr="Blick in den geöffneten ATLAS-Detektor: Zu erkennen sind drei der äußeren Myonkammern (rechts), die orange gestreiften, 5x25-Meter großen Magnetspulen sowie die Endkappe des hadronischen Kalorimeters (Mitte). (Foto: ATLAS/CERN)">
            <a:extLst>
              <a:ext uri="{FF2B5EF4-FFF2-40B4-BE49-F238E27FC236}">
                <a16:creationId xmlns:a16="http://schemas.microsoft.com/office/drawing/2014/main" id="{BD36B4CC-29F3-1261-38FC-CA290E8BF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4" y="2040489"/>
            <a:ext cx="4135602" cy="296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B7CC6B-C9CA-7D2A-6FE2-D7D60A91A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27738"/>
            <a:ext cx="5810193" cy="35587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953C07-B140-42A2-EA82-ECA0EFA7CB4E}"/>
              </a:ext>
            </a:extLst>
          </p:cNvPr>
          <p:cNvSpPr txBox="1"/>
          <p:nvPr/>
        </p:nvSpPr>
        <p:spPr>
          <a:xfrm>
            <a:off x="6268280" y="2047460"/>
            <a:ext cx="5112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/>
              <a:t>Consists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inner</a:t>
            </a:r>
            <a:r>
              <a:rPr lang="de-DE" sz="1400" dirty="0"/>
              <a:t> </a:t>
            </a:r>
            <a:r>
              <a:rPr lang="de-DE" sz="1400" dirty="0" err="1"/>
              <a:t>tracking</a:t>
            </a:r>
            <a:r>
              <a:rPr lang="de-DE" sz="1400" dirty="0"/>
              <a:t> </a:t>
            </a:r>
            <a:r>
              <a:rPr lang="de-DE" sz="1400" dirty="0" err="1"/>
              <a:t>detector</a:t>
            </a:r>
            <a:r>
              <a:rPr lang="de-DE" sz="1400" dirty="0"/>
              <a:t>(ID), EM and </a:t>
            </a:r>
            <a:r>
              <a:rPr lang="de-DE" sz="1400" dirty="0" err="1"/>
              <a:t>hadron</a:t>
            </a:r>
            <a:r>
              <a:rPr lang="de-DE" sz="1400" dirty="0"/>
              <a:t> </a:t>
            </a:r>
            <a:r>
              <a:rPr lang="de-DE" sz="1400" dirty="0" err="1"/>
              <a:t>calorimeters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measurement</a:t>
            </a:r>
            <a:r>
              <a:rPr lang="de-DE" sz="1400" dirty="0"/>
              <a:t> and </a:t>
            </a:r>
            <a:r>
              <a:rPr lang="de-DE" sz="1400" dirty="0" err="1"/>
              <a:t>muon</a:t>
            </a:r>
            <a:r>
              <a:rPr lang="de-DE" sz="1400" dirty="0"/>
              <a:t> </a:t>
            </a:r>
            <a:r>
              <a:rPr lang="de-DE" sz="1400" dirty="0" err="1"/>
              <a:t>spectrometer</a:t>
            </a:r>
            <a:r>
              <a:rPr lang="de-DE" sz="1400" dirty="0"/>
              <a:t>(MS)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5B03C5-E794-84CA-ED57-FD1D8485AF4F}"/>
              </a:ext>
            </a:extLst>
          </p:cNvPr>
          <p:cNvSpPr txBox="1"/>
          <p:nvPr/>
        </p:nvSpPr>
        <p:spPr>
          <a:xfrm>
            <a:off x="707464" y="5328059"/>
            <a:ext cx="3707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/>
              <a:t>Two</a:t>
            </a:r>
            <a:r>
              <a:rPr lang="de-DE" sz="1400" dirty="0"/>
              <a:t>-level </a:t>
            </a:r>
            <a:r>
              <a:rPr lang="de-DE" sz="1400" dirty="0" err="1"/>
              <a:t>trigger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Hardware </a:t>
            </a:r>
            <a:r>
              <a:rPr lang="de-DE" sz="1400" dirty="0" err="1"/>
              <a:t>trigger</a:t>
            </a:r>
            <a:r>
              <a:rPr lang="de-DE" sz="1400" dirty="0"/>
              <a:t> (</a:t>
            </a:r>
            <a:r>
              <a:rPr lang="de-DE" sz="1400" dirty="0" err="1"/>
              <a:t>accepted</a:t>
            </a:r>
            <a:r>
              <a:rPr lang="de-DE" sz="1400" dirty="0"/>
              <a:t> </a:t>
            </a:r>
            <a:r>
              <a:rPr lang="de-DE" sz="1400" dirty="0" err="1"/>
              <a:t>event</a:t>
            </a:r>
            <a:r>
              <a:rPr lang="de-DE" sz="1400" dirty="0"/>
              <a:t> rate </a:t>
            </a:r>
            <a:r>
              <a:rPr lang="de-DE" sz="1400" dirty="0" err="1"/>
              <a:t>below</a:t>
            </a:r>
            <a:r>
              <a:rPr lang="de-DE" sz="1400" dirty="0"/>
              <a:t> 100kHz)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Software </a:t>
            </a:r>
            <a:r>
              <a:rPr lang="de-DE" sz="1400" dirty="0" err="1"/>
              <a:t>trigger</a:t>
            </a:r>
            <a:r>
              <a:rPr lang="de-DE" sz="1400" dirty="0"/>
              <a:t> (</a:t>
            </a:r>
            <a:r>
              <a:rPr lang="de-DE" sz="1400" dirty="0" err="1"/>
              <a:t>accepted</a:t>
            </a:r>
            <a:r>
              <a:rPr lang="de-DE" sz="1400" dirty="0"/>
              <a:t> </a:t>
            </a:r>
            <a:r>
              <a:rPr lang="de-DE" sz="1400" dirty="0" err="1"/>
              <a:t>event</a:t>
            </a:r>
            <a:r>
              <a:rPr lang="de-DE" sz="1400" dirty="0"/>
              <a:t> rate 3kHz)</a:t>
            </a:r>
          </a:p>
        </p:txBody>
      </p:sp>
    </p:spTree>
    <p:extLst>
      <p:ext uri="{BB962C8B-B14F-4D97-AF65-F5344CB8AC3E}">
        <p14:creationId xmlns:p14="http://schemas.microsoft.com/office/powerpoint/2010/main" val="40271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94682-0298-E04C-7900-DC45F026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Higgs </a:t>
            </a:r>
            <a:r>
              <a:rPr lang="de-DE" dirty="0" err="1"/>
              <a:t>boson</a:t>
            </a:r>
            <a:r>
              <a:rPr lang="de-DE" dirty="0"/>
              <a:t> </a:t>
            </a:r>
            <a:r>
              <a:rPr lang="de-DE" dirty="0" err="1"/>
              <a:t>intro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E4FA9A2-F699-EE0D-2A92-478D16AFF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1155" y="1819083"/>
                <a:ext cx="8062745" cy="5333704"/>
              </a:xfrm>
            </p:spPr>
            <p:txBody>
              <a:bodyPr/>
              <a:lstStyle/>
              <a:p>
                <a:r>
                  <a:rPr lang="de-DE" dirty="0"/>
                  <a:t>complex </a:t>
                </a:r>
                <a:r>
                  <a:rPr lang="de-DE" dirty="0" err="1"/>
                  <a:t>higgs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written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scalars</a:t>
                </a:r>
                <a:r>
                  <a:rPr lang="de-DE" dirty="0"/>
                  <a:t>: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de-DE" sz="2400" dirty="0"/>
                  <a:t> </a:t>
                </a:r>
                <a:r>
                  <a:rPr lang="de-DE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being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fields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 err="1"/>
                  <a:t>Spontanious</a:t>
                </a:r>
                <a:r>
                  <a:rPr lang="de-DE" dirty="0"/>
                  <a:t> </a:t>
                </a:r>
                <a:r>
                  <a:rPr lang="de-DE" dirty="0" err="1"/>
                  <a:t>symmetry</a:t>
                </a:r>
                <a:r>
                  <a:rPr lang="de-DE" dirty="0"/>
                  <a:t> </a:t>
                </a:r>
                <a:r>
                  <a:rPr lang="de-DE" dirty="0" err="1"/>
                  <a:t>breaking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Higgs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potential:</a:t>
                </a:r>
              </a:p>
              <a:p>
                <a:pPr lvl="1"/>
                <a:endParaRPr lang="de-DE" dirty="0"/>
              </a:p>
              <a:p>
                <a:pPr lvl="1"/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dirty="0" err="1"/>
                  <a:t> </a:t>
                </a:r>
                <a:r>
                  <a:rPr lang="de-DE" dirty="0"/>
                  <a:t>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de-DE" dirty="0" err="1"/>
                  <a:t>new</a:t>
                </a:r>
                <a:r>
                  <a:rPr lang="de-DE" dirty="0"/>
                  <a:t> </a:t>
                </a:r>
                <a:r>
                  <a:rPr lang="de-DE" dirty="0" err="1"/>
                  <a:t>minimum</a:t>
                </a:r>
                <a:r>
                  <a:rPr lang="de-DE" dirty="0"/>
                  <a:t> at </a:t>
                </a:r>
                <a:r>
                  <a:rPr lang="de-DE" dirty="0" err="1"/>
                  <a:t>vacuum</a:t>
                </a:r>
                <a:r>
                  <a:rPr lang="de-DE" dirty="0"/>
                  <a:t> </a:t>
                </a:r>
                <a:r>
                  <a:rPr lang="de-DE" dirty="0" err="1"/>
                  <a:t>expectancy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: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r>
                  <a:rPr lang="de-DE" dirty="0" err="1"/>
                  <a:t>Three</a:t>
                </a:r>
                <a:r>
                  <a:rPr lang="de-DE" dirty="0"/>
                  <a:t> </a:t>
                </a:r>
                <a:r>
                  <a:rPr lang="de-DE" dirty="0" err="1"/>
                  <a:t>goldstone</a:t>
                </a:r>
                <a:r>
                  <a:rPr lang="de-DE" dirty="0"/>
                  <a:t> </a:t>
                </a:r>
                <a:r>
                  <a:rPr lang="de-DE" dirty="0" err="1"/>
                  <a:t>bosons</a:t>
                </a:r>
                <a:r>
                  <a:rPr lang="de-DE" dirty="0"/>
                  <a:t> </a:t>
                </a:r>
                <a:r>
                  <a:rPr lang="de-DE" dirty="0" err="1"/>
                  <a:t>get</a:t>
                </a:r>
                <a:r>
                  <a:rPr lang="de-DE" dirty="0"/>
                  <a:t> </a:t>
                </a:r>
                <a:r>
                  <a:rPr lang="de-DE" dirty="0" err="1"/>
                  <a:t>absorbed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E4FA9A2-F699-EE0D-2A92-478D16AFF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155" y="1819083"/>
                <a:ext cx="8062745" cy="5333704"/>
              </a:xfrm>
              <a:blipFill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1A2CFCB-79DD-1C68-84E3-F979ED541BC9}"/>
                  </a:ext>
                </a:extLst>
              </p:cNvPr>
              <p:cNvSpPr/>
              <p:nvPr/>
            </p:nvSpPr>
            <p:spPr>
              <a:xfrm>
                <a:off x="3451812" y="3988902"/>
                <a:ext cx="2441864" cy="439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1A2CFCB-79DD-1C68-84E3-F979ED541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812" y="3988902"/>
                <a:ext cx="2441864" cy="439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6FC781E5-A68F-F5CA-245F-BCDFEBE81CE2}"/>
                  </a:ext>
                </a:extLst>
              </p:cNvPr>
              <p:cNvSpPr/>
              <p:nvPr/>
            </p:nvSpPr>
            <p:spPr>
              <a:xfrm>
                <a:off x="1392681" y="5047574"/>
                <a:ext cx="2919846" cy="8624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6FC781E5-A68F-F5CA-245F-BCDFEBE81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81" y="5047574"/>
                <a:ext cx="2919846" cy="862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551A323D-A612-AD9D-AB10-EF41DAEF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97" y="3156472"/>
            <a:ext cx="5043811" cy="28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58E9D-196E-F2F0-ADBB-38E679EB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Higgs </a:t>
            </a:r>
            <a:r>
              <a:rPr lang="de-DE" dirty="0" err="1"/>
              <a:t>production</a:t>
            </a:r>
            <a:r>
              <a:rPr lang="de-DE" dirty="0"/>
              <a:t> and </a:t>
            </a:r>
            <a:r>
              <a:rPr lang="de-DE" dirty="0" err="1"/>
              <a:t>decay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0FDF6D-3C85-989B-5158-B56B9609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77" y="2357182"/>
            <a:ext cx="4155727" cy="39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9DE530D-4076-A468-8BFA-18E220DC7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26431"/>
            <a:ext cx="2957655" cy="20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Boson Fusion">
            <a:extLst>
              <a:ext uri="{FF2B5EF4-FFF2-40B4-BE49-F238E27FC236}">
                <a16:creationId xmlns:a16="http://schemas.microsoft.com/office/drawing/2014/main" id="{64178DAA-6FE2-6BD8-E688-9C21B1FB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3" y="4004522"/>
            <a:ext cx="2776371" cy="22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2966C3-D6E8-6B35-EEDB-493F5E481BD5}"/>
              </a:ext>
            </a:extLst>
          </p:cNvPr>
          <p:cNvSpPr txBox="1"/>
          <p:nvPr/>
        </p:nvSpPr>
        <p:spPr>
          <a:xfrm>
            <a:off x="3771900" y="2263428"/>
            <a:ext cx="3328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Gluon-</a:t>
            </a:r>
            <a:r>
              <a:rPr lang="de-DE" sz="1600" dirty="0" err="1"/>
              <a:t>gluon</a:t>
            </a:r>
            <a:r>
              <a:rPr lang="de-DE" sz="1600" dirty="0"/>
              <a:t> </a:t>
            </a:r>
            <a:r>
              <a:rPr lang="de-DE" sz="1600" dirty="0" err="1"/>
              <a:t>fusion</a:t>
            </a: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 err="1"/>
              <a:t>Simulated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Monte Carlo </a:t>
            </a:r>
            <a:r>
              <a:rPr lang="de-DE" sz="1600" dirty="0" err="1"/>
              <a:t>generator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Next-</a:t>
            </a:r>
            <a:r>
              <a:rPr lang="de-DE" sz="1600" dirty="0" err="1"/>
              <a:t>to</a:t>
            </a:r>
            <a:r>
              <a:rPr lang="de-DE" sz="1600" dirty="0"/>
              <a:t>-order </a:t>
            </a:r>
            <a:r>
              <a:rPr lang="de-DE" sz="1600" dirty="0" err="1"/>
              <a:t>accuracy</a:t>
            </a:r>
            <a:r>
              <a:rPr lang="de-DE" sz="1600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716B5D-AC11-0587-3738-BDFAFD9CDF7B}"/>
              </a:ext>
            </a:extLst>
          </p:cNvPr>
          <p:cNvSpPr txBox="1"/>
          <p:nvPr/>
        </p:nvSpPr>
        <p:spPr>
          <a:xfrm>
            <a:off x="3771900" y="4224364"/>
            <a:ext cx="3790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Vektor-boson </a:t>
            </a:r>
            <a:r>
              <a:rPr lang="de-DE" sz="1600" dirty="0" err="1"/>
              <a:t>fusion</a:t>
            </a: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 err="1"/>
              <a:t>Simulated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NLO </a:t>
            </a:r>
            <a:r>
              <a:rPr lang="de-DE" sz="1600" dirty="0" err="1"/>
              <a:t>accuracy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20DDDA-B33E-6129-3599-C8E69BC95734}"/>
              </a:ext>
            </a:extLst>
          </p:cNvPr>
          <p:cNvSpPr txBox="1"/>
          <p:nvPr/>
        </p:nvSpPr>
        <p:spPr>
          <a:xfrm>
            <a:off x="3616840" y="5662080"/>
            <a:ext cx="435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Other </a:t>
            </a: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r>
              <a:rPr lang="de-DE" sz="1600" dirty="0"/>
              <a:t> </a:t>
            </a:r>
            <a:r>
              <a:rPr lang="de-DE" sz="1600" dirty="0" err="1"/>
              <a:t>modes</a:t>
            </a:r>
            <a:r>
              <a:rPr lang="de-DE" sz="1600" dirty="0"/>
              <a:t> at LHC: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 err="1"/>
              <a:t>Production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 </a:t>
            </a:r>
            <a:r>
              <a:rPr lang="de-DE" sz="1600" dirty="0" err="1"/>
              <a:t>vector</a:t>
            </a:r>
            <a:r>
              <a:rPr lang="de-DE" sz="1600" dirty="0"/>
              <a:t> </a:t>
            </a:r>
            <a:r>
              <a:rPr lang="de-DE" sz="1600" dirty="0" err="1"/>
              <a:t>boson</a:t>
            </a:r>
            <a:endParaRPr lang="de-DE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Top-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bottom</a:t>
            </a:r>
            <a:r>
              <a:rPr lang="de-DE" sz="1600" dirty="0"/>
              <a:t>-quark </a:t>
            </a:r>
            <a:r>
              <a:rPr lang="de-DE" sz="1600" dirty="0" err="1"/>
              <a:t>pairs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1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0A81A-1B29-24CA-A5EB-ADC05F97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Decay </a:t>
            </a:r>
            <a:r>
              <a:rPr lang="de-DE" dirty="0" err="1"/>
              <a:t>channels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5AFE2B30-A096-827B-AEFF-F9E17556DF0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6320963"/>
                  </p:ext>
                </p:extLst>
              </p:nvPr>
            </p:nvGraphicFramePr>
            <p:xfrm>
              <a:off x="581025" y="2181225"/>
              <a:ext cx="3145586" cy="42023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5AFE2B30-A096-827B-AEFF-F9E17556DF0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6320963"/>
                  </p:ext>
                </p:extLst>
              </p:nvPr>
            </p:nvGraphicFramePr>
            <p:xfrm>
              <a:off x="581025" y="2181225"/>
              <a:ext cx="3145586" cy="42023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B3275C7-F562-C167-38F4-8D5022F7C3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087" y="4414978"/>
            <a:ext cx="4543248" cy="24430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D6C702-FF7D-1196-DD9F-B79E1ECC7E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2860" y="2063251"/>
            <a:ext cx="2997834" cy="27505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9FFDDA4-F1C9-12AA-0C77-46D7923DD641}"/>
              </a:ext>
            </a:extLst>
          </p:cNvPr>
          <p:cNvSpPr txBox="1"/>
          <p:nvPr/>
        </p:nvSpPr>
        <p:spPr>
          <a:xfrm>
            <a:off x="6106324" y="4881350"/>
            <a:ext cx="17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FBCA275-C4D1-1E18-EDF0-A649034294C5}"/>
                  </a:ext>
                </a:extLst>
              </p:cNvPr>
              <p:cNvSpPr txBox="1"/>
              <p:nvPr/>
            </p:nvSpPr>
            <p:spPr>
              <a:xfrm>
                <a:off x="7836943" y="2342026"/>
                <a:ext cx="36469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v"/>
                </a:pPr>
                <a:r>
                  <a:rPr lang="de-DE" dirty="0"/>
                  <a:t>Run 3 </a:t>
                </a:r>
                <a:r>
                  <a:rPr lang="de-DE" dirty="0" err="1"/>
                  <a:t>atlas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Integrated </a:t>
                </a:r>
                <a:r>
                  <a:rPr lang="de-DE" dirty="0" err="1"/>
                  <a:t>luminosity</a:t>
                </a:r>
                <a:r>
                  <a:rPr lang="de-DE" dirty="0"/>
                  <a:t>: 31.4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v"/>
                </a:pPr>
                <a:r>
                  <a:rPr lang="de-DE" dirty="0"/>
                  <a:t>Events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satisfy</a:t>
                </a:r>
                <a:r>
                  <a:rPr lang="de-DE" dirty="0"/>
                  <a:t> single- </a:t>
                </a:r>
                <a:r>
                  <a:rPr lang="de-DE" dirty="0" err="1"/>
                  <a:t>or</a:t>
                </a:r>
                <a:r>
                  <a:rPr lang="de-DE" dirty="0"/>
                  <a:t> di-photon </a:t>
                </a:r>
                <a:r>
                  <a:rPr lang="de-DE" dirty="0" err="1"/>
                  <a:t>triggers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endParaRPr lang="de-DE" dirty="0"/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v"/>
                </a:pPr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FBCA275-C4D1-1E18-EDF0-A64903429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43" y="2342026"/>
                <a:ext cx="3646950" cy="1477328"/>
              </a:xfrm>
              <a:prstGeom prst="rect">
                <a:avLst/>
              </a:prstGeom>
              <a:blipFill>
                <a:blip r:embed="rId13"/>
                <a:stretch>
                  <a:fillRect l="-1389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9F35CAD-EEE0-F5E7-8975-9AF4B252255F}"/>
                  </a:ext>
                </a:extLst>
              </p:cNvPr>
              <p:cNvSpPr txBox="1"/>
              <p:nvPr/>
            </p:nvSpPr>
            <p:spPr>
              <a:xfrm>
                <a:off x="8270591" y="5161085"/>
                <a:ext cx="334021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v"/>
                </a:pPr>
                <a:r>
                  <a:rPr lang="de-DE" dirty="0"/>
                  <a:t>Integrated </a:t>
                </a:r>
                <a:r>
                  <a:rPr lang="de-DE" dirty="0" err="1"/>
                  <a:t>luminosity</a:t>
                </a:r>
                <a:r>
                  <a:rPr lang="de-DE" dirty="0"/>
                  <a:t>: 29.0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dirty="0"/>
              </a:p>
              <a:p>
                <a:pPr marL="285750" indent="-285750">
                  <a:buClr>
                    <a:schemeClr val="accent1"/>
                  </a:buClr>
                  <a:buFont typeface="Wingdings" pitchFamily="2" charset="2"/>
                  <a:buChar char="v"/>
                </a:pPr>
                <a:r>
                  <a:rPr lang="de-DE" dirty="0"/>
                  <a:t>Single-, di-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trilepton</a:t>
                </a:r>
                <a:r>
                  <a:rPr lang="de-DE" dirty="0"/>
                  <a:t> </a:t>
                </a:r>
                <a:r>
                  <a:rPr lang="de-DE" dirty="0" err="1"/>
                  <a:t>trigger</a:t>
                </a:r>
                <a:r>
                  <a:rPr lang="de-DE" dirty="0"/>
                  <a:t> </a:t>
                </a:r>
                <a:r>
                  <a:rPr lang="de-DE" dirty="0" err="1"/>
                  <a:t>events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9F35CAD-EEE0-F5E7-8975-9AF4B252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91" y="5161085"/>
                <a:ext cx="3340217" cy="1200329"/>
              </a:xfrm>
              <a:prstGeom prst="rect">
                <a:avLst/>
              </a:prstGeom>
              <a:blipFill>
                <a:blip r:embed="rId14"/>
                <a:stretch>
                  <a:fillRect l="-1136" t="-2083"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9F5DC-0C36-964A-4D43-22D5EC0E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Fiducial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9EA139-93B9-6AB2-FC0D-0FC1FBB1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31" y="2106440"/>
            <a:ext cx="11029615" cy="10138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Phase </a:t>
            </a:r>
            <a:r>
              <a:rPr lang="de-DE" dirty="0" err="1"/>
              <a:t>space</a:t>
            </a:r>
            <a:r>
              <a:rPr lang="de-DE" dirty="0"/>
              <a:t>: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, </a:t>
            </a:r>
            <a:r>
              <a:rPr lang="de-DE" dirty="0" err="1"/>
              <a:t>closely</a:t>
            </a:r>
            <a:r>
              <a:rPr lang="de-DE" dirty="0"/>
              <a:t> </a:t>
            </a:r>
            <a:r>
              <a:rPr lang="de-DE" dirty="0" err="1"/>
              <a:t>matching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  <a:p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&amp;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  <a:p>
            <a:r>
              <a:rPr lang="de-DE" dirty="0"/>
              <a:t>Acceptance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passing</a:t>
            </a:r>
            <a:r>
              <a:rPr lang="de-DE" dirty="0"/>
              <a:t> </a:t>
            </a:r>
            <a:r>
              <a:rPr lang="de-DE" dirty="0" err="1"/>
              <a:t>fiducial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E02A9A7-12D8-07D8-4B9E-B727137A5F28}"/>
              </a:ext>
            </a:extLst>
          </p:cNvPr>
          <p:cNvSpPr/>
          <p:nvPr/>
        </p:nvSpPr>
        <p:spPr>
          <a:xfrm>
            <a:off x="2656650" y="3681257"/>
            <a:ext cx="3230089" cy="13117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32CE6"/>
                </a:solidFill>
              </a:ln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3A83D3-B10F-2B02-FDCF-3DD826A5B115}"/>
              </a:ext>
            </a:extLst>
          </p:cNvPr>
          <p:cNvSpPr txBox="1"/>
          <p:nvPr/>
        </p:nvSpPr>
        <p:spPr>
          <a:xfrm>
            <a:off x="2701880" y="4987222"/>
            <a:ext cx="1504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Total </a:t>
            </a:r>
            <a:r>
              <a:rPr lang="de-DE" sz="1200" dirty="0" err="1">
                <a:solidFill>
                  <a:schemeClr val="accent6"/>
                </a:solidFill>
              </a:rPr>
              <a:t>phase</a:t>
            </a:r>
            <a:r>
              <a:rPr lang="de-DE" sz="1200" dirty="0">
                <a:solidFill>
                  <a:schemeClr val="accent6"/>
                </a:solidFill>
              </a:rPr>
              <a:t> </a:t>
            </a:r>
            <a:r>
              <a:rPr lang="de-DE" sz="1200" dirty="0" err="1">
                <a:solidFill>
                  <a:schemeClr val="accent6"/>
                </a:solidFill>
              </a:rPr>
              <a:t>space</a:t>
            </a:r>
            <a:endParaRPr lang="de-DE" sz="1200" dirty="0">
              <a:solidFill>
                <a:schemeClr val="accent6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BF5C1A9-7A53-C4CB-4F9E-AC818C9C5439}"/>
              </a:ext>
            </a:extLst>
          </p:cNvPr>
          <p:cNvSpPr/>
          <p:nvPr/>
        </p:nvSpPr>
        <p:spPr>
          <a:xfrm>
            <a:off x="3085429" y="4015576"/>
            <a:ext cx="2264237" cy="6867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9F946E-51A2-4EA2-668D-8E6ECDFF3938}"/>
              </a:ext>
            </a:extLst>
          </p:cNvPr>
          <p:cNvSpPr txBox="1"/>
          <p:nvPr/>
        </p:nvSpPr>
        <p:spPr>
          <a:xfrm>
            <a:off x="2755075" y="3671768"/>
            <a:ext cx="188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C00000"/>
                </a:solidFill>
              </a:rPr>
              <a:t>Fiducial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dirty="0" err="1">
                <a:solidFill>
                  <a:srgbClr val="C00000"/>
                </a:solidFill>
              </a:rPr>
              <a:t>phase</a:t>
            </a:r>
            <a:r>
              <a:rPr lang="de-DE" sz="1200" dirty="0">
                <a:solidFill>
                  <a:srgbClr val="C00000"/>
                </a:solidFill>
              </a:rPr>
              <a:t> </a:t>
            </a:r>
            <a:r>
              <a:rPr lang="de-DE" sz="1200" dirty="0" err="1">
                <a:solidFill>
                  <a:srgbClr val="C00000"/>
                </a:solidFill>
              </a:rPr>
              <a:t>space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8106A7-E5B7-2A1C-5800-43CD5B90C268}"/>
              </a:ext>
            </a:extLst>
          </p:cNvPr>
          <p:cNvSpPr/>
          <p:nvPr/>
        </p:nvSpPr>
        <p:spPr>
          <a:xfrm>
            <a:off x="2946490" y="3907341"/>
            <a:ext cx="2563474" cy="9089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F1DC10-E8FF-1DC4-ABE8-B80438E76E11}"/>
              </a:ext>
            </a:extLst>
          </p:cNvPr>
          <p:cNvSpPr txBox="1"/>
          <p:nvPr/>
        </p:nvSpPr>
        <p:spPr>
          <a:xfrm>
            <a:off x="3184040" y="4172911"/>
            <a:ext cx="204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B050"/>
                </a:solidFill>
              </a:rPr>
              <a:t>Detector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measuring</a:t>
            </a:r>
            <a:r>
              <a:rPr lang="de-DE" sz="1200" dirty="0">
                <a:solidFill>
                  <a:srgbClr val="00B050"/>
                </a:solidFill>
              </a:rPr>
              <a:t> </a:t>
            </a:r>
            <a:r>
              <a:rPr lang="de-DE" sz="1200" dirty="0" err="1">
                <a:solidFill>
                  <a:srgbClr val="00B050"/>
                </a:solidFill>
              </a:rPr>
              <a:t>range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8D4DF7-B311-A886-24C2-AB01D4E56B2A}"/>
              </a:ext>
            </a:extLst>
          </p:cNvPr>
          <p:cNvSpPr txBox="1"/>
          <p:nvPr/>
        </p:nvSpPr>
        <p:spPr>
          <a:xfrm>
            <a:off x="747446" y="5654047"/>
            <a:ext cx="900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de-DE" sz="1700" dirty="0" err="1"/>
              <a:t>extrapolating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full</a:t>
            </a:r>
            <a:r>
              <a:rPr lang="de-DE" sz="1700" dirty="0"/>
              <a:t> </a:t>
            </a:r>
            <a:r>
              <a:rPr lang="de-DE" sz="1700" dirty="0" err="1"/>
              <a:t>space</a:t>
            </a:r>
            <a:r>
              <a:rPr lang="de-DE" sz="1700" dirty="0"/>
              <a:t>: </a:t>
            </a:r>
            <a:r>
              <a:rPr lang="de-DE" sz="1700" dirty="0" err="1"/>
              <a:t>correction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predicted</a:t>
            </a:r>
            <a:r>
              <a:rPr lang="de-DE" sz="1700" dirty="0"/>
              <a:t> SM </a:t>
            </a:r>
            <a:r>
              <a:rPr lang="de-DE" sz="1700" dirty="0" err="1"/>
              <a:t>decay</a:t>
            </a:r>
            <a:r>
              <a:rPr lang="de-DE" sz="1700" dirty="0"/>
              <a:t> </a:t>
            </a:r>
            <a:r>
              <a:rPr lang="de-DE" sz="1700" dirty="0" err="1"/>
              <a:t>branching</a:t>
            </a:r>
            <a:r>
              <a:rPr lang="de-DE" sz="1700" dirty="0"/>
              <a:t> </a:t>
            </a:r>
            <a:r>
              <a:rPr lang="de-DE" sz="1700" dirty="0" err="1"/>
              <a:t>ratios</a:t>
            </a:r>
            <a:r>
              <a:rPr lang="de-DE" sz="1700" dirty="0"/>
              <a:t> </a:t>
            </a:r>
            <a:r>
              <a:rPr lang="de-DE" sz="1700" dirty="0" err="1"/>
              <a:t>neccecary</a:t>
            </a:r>
            <a:r>
              <a:rPr lang="de-DE" sz="17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24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D8BED-F441-7610-B2F3-F6AD8C86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Fit </a:t>
            </a:r>
            <a:r>
              <a:rPr lang="de-DE" dirty="0" err="1"/>
              <a:t>procedure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5F72EE6-6DB1-274D-A147-F74C75438D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3" y="2217413"/>
                <a:ext cx="9100457" cy="3678303"/>
              </a:xfrm>
            </p:spPr>
            <p:txBody>
              <a:bodyPr>
                <a:noAutofit/>
              </a:bodyPr>
              <a:lstStyle/>
              <a:p>
                <a:r>
                  <a:rPr lang="de-DE" sz="2000" dirty="0"/>
                  <a:t>Cross-</a:t>
                </a:r>
                <a:r>
                  <a:rPr lang="de-DE" sz="2000" dirty="0" err="1"/>
                  <a:t>section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measured</a:t>
                </a:r>
                <a:r>
                  <a:rPr lang="de-DE" sz="2000" dirty="0"/>
                  <a:t> via </a:t>
                </a:r>
                <a:r>
                  <a:rPr lang="de-DE" sz="2000" dirty="0" err="1"/>
                  <a:t>analytic</a:t>
                </a:r>
                <a:r>
                  <a:rPr lang="de-DE" sz="2000" dirty="0"/>
                  <a:t> fit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mass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spectrum</a:t>
                </a:r>
                <a:r>
                  <a:rPr lang="de-DE" sz="2000" dirty="0"/>
                  <a:t> </a:t>
                </a:r>
              </a:p>
              <a:p>
                <a:r>
                  <a:rPr lang="de-DE" sz="2000" dirty="0"/>
                  <a:t>Background </a:t>
                </a:r>
                <a:r>
                  <a:rPr lang="de-DE" sz="2000" dirty="0" err="1"/>
                  <a:t>distribution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parameters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analytic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function</a:t>
                </a:r>
                <a:endParaRPr lang="de-DE" sz="2000" dirty="0"/>
              </a:p>
              <a:p>
                <a:r>
                  <a:rPr lang="de-DE" sz="2000" dirty="0" err="1"/>
                  <a:t>Correction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factor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takes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detector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effects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account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Signal </a:t>
                </a:r>
                <a:r>
                  <a:rPr lang="de-DE" sz="2000" dirty="0" err="1"/>
                  <a:t>yield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parameterised</a:t>
                </a:r>
                <a:r>
                  <a:rPr lang="de-DE" sz="2000" dirty="0"/>
                  <a:t>: 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𝑓𝑖𝑑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Fiducial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cross-section</a:t>
                </a:r>
                <a:r>
                  <a:rPr lang="de-DE" sz="2000" dirty="0"/>
                  <a:t>: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𝑓𝑖𝑑</m:t>
                        </m:r>
                      </m:sub>
                    </m:sSub>
                  </m:oMath>
                </a14:m>
                <a:r>
                  <a:rPr lang="de-DE" sz="2000" dirty="0">
                    <a:effectLst/>
                    <a:latin typeface="TeXGyreTermesX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2000" dirty="0">
                            <a:latin typeface="NewTXMI"/>
                          </a:rPr>
                          <m:t>𝜎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𝑡𝑜𝑡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5F72EE6-6DB1-274D-A147-F74C75438D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3" y="2217413"/>
                <a:ext cx="9100457" cy="3678303"/>
              </a:xfrm>
              <a:blipFill>
                <a:blip r:embed="rId2"/>
                <a:stretch>
                  <a:fillRect l="-6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D764052-5ACF-F97A-0CD4-096C6DE4C6DE}"/>
                  </a:ext>
                </a:extLst>
              </p:cNvPr>
              <p:cNvSpPr txBox="1"/>
              <p:nvPr/>
            </p:nvSpPr>
            <p:spPr>
              <a:xfrm>
                <a:off x="6096000" y="4215590"/>
                <a:ext cx="6095524" cy="185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𝑠𝑒𝑙𝑒𝑐𝑡𝑒𝑑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𝑑𝑒𝑡𝑒𝑐𝑡𝑜𝑟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</m:oMath>
                  </m:oMathPara>
                </a14:m>
                <a:endParaRPr lang="de-DE" sz="1600" dirty="0"/>
              </a:p>
              <a:p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de-D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𝑝𝑎𝑟𝑡𝑖𝑐𝑙𝑒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𝑙𝑒𝑣𝑒𝑙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𝑠𝑒𝑙𝑒𝑐𝑡𝑖𝑜𝑛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</m:oMath>
                  </m:oMathPara>
                </a14:m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D764052-5ACF-F97A-0CD4-096C6DE4C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15590"/>
                <a:ext cx="6095524" cy="185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6EA8-4477-C91D-0927-03788BBC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Photon </a:t>
            </a:r>
            <a:r>
              <a:rPr lang="de-DE" dirty="0" err="1"/>
              <a:t>recunstruction</a:t>
            </a:r>
            <a:r>
              <a:rPr lang="de-DE" dirty="0"/>
              <a:t> and </a:t>
            </a:r>
            <a:r>
              <a:rPr lang="de-DE" dirty="0" err="1"/>
              <a:t>identification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0DAEDDD-0FEC-B965-3844-1EDD2F50E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88969"/>
              </p:ext>
            </p:extLst>
          </p:nvPr>
        </p:nvGraphicFramePr>
        <p:xfrm>
          <a:off x="581192" y="2577187"/>
          <a:ext cx="10617553" cy="124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60A1051-AADE-F538-2ABF-988F367C4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615" y="4014348"/>
            <a:ext cx="2854705" cy="26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0</TotalTime>
  <Words>889</Words>
  <Application>Microsoft Macintosh PowerPoint</Application>
  <PresentationFormat>Breitbild</PresentationFormat>
  <Paragraphs>141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Cambria Math</vt:lpstr>
      <vt:lpstr>Corbel</vt:lpstr>
      <vt:lpstr>Courier New</vt:lpstr>
      <vt:lpstr>Gill Sans MT</vt:lpstr>
      <vt:lpstr>NewTXMI</vt:lpstr>
      <vt:lpstr>TeXGyreTermesX</vt:lpstr>
      <vt:lpstr>txmiaX</vt:lpstr>
      <vt:lpstr>txsys</vt:lpstr>
      <vt:lpstr>Wingdings</vt:lpstr>
      <vt:lpstr>Wingdings 2</vt:lpstr>
      <vt:lpstr>Dividende</vt:lpstr>
      <vt:lpstr>Mesurement of the H → γγ and H → ZZ* → 4𝑙 cross-sections in 𝒑𝒑 collisions at √s=13.6 TeV WITH THE ATLAS DETECTOR</vt:lpstr>
      <vt:lpstr>overview</vt:lpstr>
      <vt:lpstr>Atlas Detector setup</vt:lpstr>
      <vt:lpstr>Higgs boson intro</vt:lpstr>
      <vt:lpstr>Higgs production and decay modes </vt:lpstr>
      <vt:lpstr>Decay channels</vt:lpstr>
      <vt:lpstr>Fiducial region</vt:lpstr>
      <vt:lpstr>Fit procedure </vt:lpstr>
      <vt:lpstr>Photon recunstruction and identification</vt:lpstr>
      <vt:lpstr>Selection criteria and primary vertex choice</vt:lpstr>
      <vt:lpstr>H → ZZ* → 4𝑙 : Lepton reconstruction and identification </vt:lpstr>
      <vt:lpstr>Pairing criteria and other requirements</vt:lpstr>
      <vt:lpstr>Signal and background modelling of H → γγ</vt:lpstr>
      <vt:lpstr>Signal and background modelling of H → ZZ* → 4𝑙 </vt:lpstr>
      <vt:lpstr>Uncertainty breakdown</vt:lpstr>
      <vt:lpstr>Results of fiducial cross-section measurements for H → γγ</vt:lpstr>
      <vt:lpstr>Results of fiducial cross-section measurements for H → ZZ* → 4𝑙</vt:lpstr>
      <vt:lpstr>Results for total cross-section </vt:lpstr>
      <vt:lpstr>Conclusion and outlook</vt:lpstr>
      <vt:lpstr>Thank you for your attention</vt:lpstr>
      <vt:lpstr>sources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Mesurement of the H → γγ and H → ZZ* → 4𝑙 cross-sections in 𝒑𝒑 collisions at √s=13.6 TeV WITH THE ATLAS DETECTOR</dc:title>
  <dc:creator>Sajena Hamdi</dc:creator>
  <cp:lastModifiedBy>Sajena Hamdi</cp:lastModifiedBy>
  <cp:revision>9</cp:revision>
  <dcterms:created xsi:type="dcterms:W3CDTF">2024-12-01T22:56:13Z</dcterms:created>
  <dcterms:modified xsi:type="dcterms:W3CDTF">2024-12-06T00:45:39Z</dcterms:modified>
</cp:coreProperties>
</file>