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5" r:id="rId3"/>
    <p:sldId id="285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87" r:id="rId14"/>
    <p:sldId id="297" r:id="rId15"/>
    <p:sldId id="286" r:id="rId16"/>
    <p:sldId id="277" r:id="rId17"/>
    <p:sldId id="281" r:id="rId18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01E"/>
    <a:srgbClr val="FA8214"/>
    <a:srgbClr val="50AAE6"/>
    <a:srgbClr val="5A6EB4"/>
    <a:srgbClr val="A00078"/>
    <a:srgbClr val="A01E28"/>
    <a:srgbClr val="A0823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84" autoAdjust="0"/>
    <p:restoredTop sz="91212" autoAdjust="0"/>
  </p:normalViewPr>
  <p:slideViewPr>
    <p:cSldViewPr>
      <p:cViewPr varScale="1">
        <p:scale>
          <a:sx n="132" d="100"/>
          <a:sy n="13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9025" y="508000"/>
            <a:ext cx="2733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5" y="9264650"/>
            <a:ext cx="3076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955675">
              <a:spcBef>
                <a:spcPct val="0"/>
              </a:spcBef>
              <a:defRPr/>
            </a:pPr>
            <a:r>
              <a:rPr lang="en-US" sz="900">
                <a:latin typeface="Arial" pitchFamily="34" charset="0"/>
              </a:rPr>
              <a:t>KIT – University of the State of Baden-Wuerttemberg and </a:t>
            </a:r>
            <a:br>
              <a:rPr lang="en-US" sz="900">
                <a:latin typeface="Arial" pitchFamily="34" charset="0"/>
              </a:rPr>
            </a:br>
            <a:r>
              <a:rPr lang="en-US" sz="900">
                <a:latin typeface="Arial" pitchFamily="34" charset="0"/>
              </a:rPr>
              <a:t>National Laboratory of the Helmholtz Association</a:t>
            </a:r>
          </a:p>
        </p:txBody>
      </p:sp>
      <p:pic>
        <p:nvPicPr>
          <p:cNvPr id="25604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4788"/>
            <a:ext cx="1000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1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1F87D8D-7E8B-4F85-8D8A-7D2074AABA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0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800">
                <a:latin typeface="Arial" pitchFamily="34" charset="0"/>
              </a:rPr>
              <a:t>KIT – University of the State of Baden-Wuerttemberg and </a:t>
            </a:r>
            <a:br>
              <a:rPr lang="en-US" sz="800">
                <a:latin typeface="Arial" pitchFamily="34" charset="0"/>
              </a:rPr>
            </a:br>
            <a:r>
              <a:rPr lang="en-US" sz="800">
                <a:latin typeface="Arial" pitchFamily="34" charset="0"/>
              </a:rPr>
              <a:t>National Research Center of the Helmholtz Association</a:t>
            </a:r>
            <a:r>
              <a:rPr lang="de-DE" sz="800">
                <a:latin typeface="Arial" pitchFamily="34" charset="0"/>
              </a:rPr>
              <a:t> 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e-DE" sz="1000">
                <a:solidFill>
                  <a:schemeClr val="bg1"/>
                </a:solidFill>
                <a:latin typeface="Arial" pitchFamily="34" charset="0"/>
              </a:rPr>
              <a:t>Institut für Experimentelle Kernphysik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4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latin typeface="Arial" pitchFamily="34" charset="0"/>
              </a:rPr>
              <a:t>Institut für Experimentelle Kernphysik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fld id="{C34068B3-7FF0-495B-B140-E122EE91301D}" type="slidenum">
              <a:rPr lang="de-DE" sz="900" b="1"/>
              <a:pPr algn="l">
                <a:defRPr/>
              </a:pPr>
              <a:t>‹Nr.›</a:t>
            </a:fld>
            <a:endParaRPr lang="de-DE" sz="900" b="1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0"/>
              </a:spcBef>
              <a:defRPr/>
            </a:pPr>
            <a:r>
              <a:rPr lang="de-DE" sz="900" dirty="0" smtClean="0">
                <a:latin typeface="Arial" pitchFamily="34" charset="0"/>
              </a:rPr>
              <a:t>13.01.2011</a:t>
            </a:r>
            <a:endParaRPr lang="de-DE" sz="900" dirty="0"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S. Heindl - CO2 Cooling of PXD Endflange</a:t>
            </a:r>
            <a:endParaRPr lang="en-US"/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556792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 dirty="0" smtClean="0">
                <a:solidFill>
                  <a:schemeClr val="tx2"/>
                </a:solidFill>
              </a:rPr>
              <a:t>CO</a:t>
            </a:r>
            <a:r>
              <a:rPr lang="en-US" sz="3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3000" b="1" dirty="0" smtClean="0">
                <a:solidFill>
                  <a:schemeClr val="tx2"/>
                </a:solidFill>
              </a:rPr>
              <a:t> Cooling of PXD Endflange: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R</a:t>
            </a:r>
            <a:r>
              <a:rPr lang="en-US" sz="3000" b="1" dirty="0" smtClean="0">
                <a:solidFill>
                  <a:schemeClr val="tx2"/>
                </a:solidFill>
              </a:rPr>
              <a:t>esults </a:t>
            </a:r>
            <a:r>
              <a:rPr lang="en-US" sz="3000" b="1" dirty="0" smtClean="0">
                <a:solidFill>
                  <a:schemeClr val="tx2"/>
                </a:solidFill>
              </a:rPr>
              <a:t>from Karlsruhe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7" y="2420888"/>
            <a:ext cx="8370887" cy="7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Stefan Heindl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/>
              <a:t>Belle II </a:t>
            </a:r>
            <a:r>
              <a:rPr lang="en-US" b="1" dirty="0" err="1" smtClean="0"/>
              <a:t>PXD</a:t>
            </a:r>
            <a:r>
              <a:rPr lang="en-US" b="1" dirty="0" smtClean="0"/>
              <a:t> Cooling Meeting, Karlsruhe</a:t>
            </a:r>
            <a:r>
              <a:rPr lang="en-US" b="1" dirty="0" smtClean="0"/>
              <a:t>, 13.01.2011</a:t>
            </a:r>
            <a:endParaRPr lang="en-US" b="1" dirty="0"/>
          </a:p>
        </p:txBody>
      </p:sp>
      <p:pic>
        <p:nvPicPr>
          <p:cNvPr id="3076" name="Picture 6" descr="belle2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860800"/>
            <a:ext cx="27352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logo-nor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17954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 rot="1868148">
            <a:off x="7033280" y="801885"/>
            <a:ext cx="168782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Version </a:t>
            </a:r>
            <a:r>
              <a:rPr lang="de-DE" dirty="0" smtClean="0">
                <a:solidFill>
                  <a:schemeClr val="tx1"/>
                </a:solidFill>
              </a:rPr>
              <a:t>3.0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test</a:t>
            </a:r>
            <a:r>
              <a:rPr lang="de-DE" dirty="0" smtClean="0"/>
              <a:t> in </a:t>
            </a:r>
            <a:r>
              <a:rPr lang="de-DE" dirty="0" err="1" smtClean="0"/>
              <a:t>January</a:t>
            </a:r>
            <a:r>
              <a:rPr lang="de-DE" dirty="0" smtClean="0"/>
              <a:t>: </a:t>
            </a:r>
            <a:r>
              <a:rPr lang="de-DE" dirty="0" err="1" smtClean="0"/>
              <a:t>leaky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(@ 100 W):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b="1" dirty="0" smtClean="0"/>
              <a:t>20°C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98966"/>
            <a:ext cx="8420156" cy="3990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39752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03848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11960" y="2771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92080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22048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79712" y="481863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outlet</a:t>
            </a:r>
            <a:r>
              <a:rPr lang="de-DE" sz="1600" dirty="0" smtClean="0"/>
              <a:t> </a:t>
            </a:r>
            <a:r>
              <a:rPr lang="de-DE" sz="1600" dirty="0" err="1" smtClean="0"/>
              <a:t>gets</a:t>
            </a:r>
            <a:r>
              <a:rPr lang="de-DE" sz="1600" dirty="0" smtClean="0"/>
              <a:t> </a:t>
            </a:r>
            <a:r>
              <a:rPr lang="de-DE" sz="1600" dirty="0" err="1" smtClean="0"/>
              <a:t>colder</a:t>
            </a:r>
            <a:r>
              <a:rPr lang="de-DE" sz="1600" dirty="0" smtClean="0"/>
              <a:t>?!?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30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445506" cy="35283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: </a:t>
            </a:r>
            <a:r>
              <a:rPr lang="de-DE" dirty="0" err="1" smtClean="0"/>
              <a:t>closer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different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endParaRPr lang="de-DE" dirty="0" smtClean="0"/>
          </a:p>
          <a:p>
            <a:r>
              <a:rPr lang="de-DE" u="sng" dirty="0" smtClean="0"/>
              <a:t>1. </a:t>
            </a:r>
            <a:r>
              <a:rPr lang="de-DE" u="sng" dirty="0" err="1" smtClean="0"/>
              <a:t>connection</a:t>
            </a:r>
            <a:r>
              <a:rPr lang="de-DE" u="sng" dirty="0" smtClean="0"/>
              <a:t> </a:t>
            </a:r>
            <a:r>
              <a:rPr lang="de-DE" u="sng" dirty="0" err="1" smtClean="0"/>
              <a:t>side</a:t>
            </a:r>
            <a:r>
              <a:rPr lang="de-DE" u="sng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all </a:t>
            </a:r>
            <a:r>
              <a:rPr lang="de-DE" dirty="0" err="1" smtClean="0"/>
              <a:t>probes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5°C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411760" y="39957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87824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95936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940152" y="35637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627784" y="235062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5206" r="36614" b="4640"/>
          <a:stretch/>
        </p:blipFill>
        <p:spPr>
          <a:xfrm>
            <a:off x="6725351" y="3829690"/>
            <a:ext cx="2281940" cy="246936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164288" y="400506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A1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7812360" y="450912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A4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8460432" y="517867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A6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7884368" y="3522494"/>
            <a:ext cx="119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connection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28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smtClean="0"/>
              <a:t>2. front </a:t>
            </a:r>
            <a:r>
              <a:rPr lang="de-DE" u="sng" dirty="0" err="1" smtClean="0"/>
              <a:t>side</a:t>
            </a:r>
            <a:r>
              <a:rPr lang="de-DE" u="sng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much</a:t>
            </a:r>
            <a:r>
              <a:rPr lang="de-DE" dirty="0" smtClean="0"/>
              <a:t> larger </a:t>
            </a:r>
            <a:r>
              <a:rPr lang="de-DE" dirty="0" err="1" smtClean="0"/>
              <a:t>deviation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24°C</a:t>
            </a:r>
          </a:p>
          <a:p>
            <a:r>
              <a:rPr lang="de-DE" dirty="0" smtClean="0"/>
              <a:t>probe A2: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(</a:t>
            </a:r>
            <a:r>
              <a:rPr lang="de-DE" dirty="0" err="1" smtClean="0"/>
              <a:t>without</a:t>
            </a:r>
            <a:r>
              <a:rPr lang="de-DE" dirty="0" smtClean="0"/>
              <a:t> A2: 11°C)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7322"/>
            <a:ext cx="7596336" cy="35998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39752" y="37797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15816" y="29232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5556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940152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627784" y="213459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5206" r="36614" b="4640"/>
          <a:stretch/>
        </p:blipFill>
        <p:spPr>
          <a:xfrm>
            <a:off x="6372200" y="3493852"/>
            <a:ext cx="2592288" cy="28052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037280" y="5970766"/>
            <a:ext cx="119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front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228184" y="467462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A3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6372200" y="53947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A2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76256" y="582675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A5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7668344" y="602128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A7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006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</a:t>
            </a:r>
            <a:r>
              <a:rPr lang="de-DE" dirty="0" err="1" smtClean="0"/>
              <a:t>Closed</a:t>
            </a:r>
            <a:r>
              <a:rPr lang="de-DE" dirty="0" smtClean="0"/>
              <a:t> CO2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Closed</a:t>
            </a:r>
            <a:r>
              <a:rPr lang="de-DE" dirty="0" smtClean="0"/>
              <a:t> CO2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Hans </a:t>
            </a:r>
            <a:r>
              <a:rPr lang="de-DE" dirty="0" err="1" smtClean="0"/>
              <a:t>Postema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also </a:t>
            </a:r>
            <a:r>
              <a:rPr lang="de-DE" dirty="0" err="1" smtClean="0"/>
              <a:t>for</a:t>
            </a:r>
            <a:r>
              <a:rPr lang="de-DE" dirty="0" smtClean="0"/>
              <a:t> CMS Upgrade </a:t>
            </a:r>
            <a:r>
              <a:rPr lang="de-DE" dirty="0" err="1" smtClean="0"/>
              <a:t>testing</a:t>
            </a:r>
            <a:endParaRPr lang="de-DE" dirty="0" smtClean="0"/>
          </a:p>
          <a:p>
            <a:r>
              <a:rPr lang="de-DE" dirty="0" err="1" smtClean="0"/>
              <a:t>Finished</a:t>
            </a:r>
            <a:r>
              <a:rPr lang="de-DE" dirty="0" smtClean="0"/>
              <a:t> in </a:t>
            </a:r>
            <a:r>
              <a:rPr lang="de-DE" dirty="0" err="1" smtClean="0"/>
              <a:t>July</a:t>
            </a:r>
            <a:r>
              <a:rPr lang="de-DE" dirty="0" smtClean="0"/>
              <a:t> 2010</a:t>
            </a:r>
          </a:p>
          <a:p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IEKP</a:t>
            </a:r>
            <a:r>
              <a:rPr lang="de-DE" dirty="0"/>
              <a:t> </a:t>
            </a:r>
            <a:r>
              <a:rPr lang="de-DE" dirty="0" smtClean="0"/>
              <a:t>Karlsruhe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, </a:t>
            </a:r>
            <a:r>
              <a:rPr lang="de-DE" dirty="0" err="1" smtClean="0"/>
              <a:t>slot</a:t>
            </a:r>
            <a:r>
              <a:rPr lang="de-DE" dirty="0" smtClean="0"/>
              <a:t> </a:t>
            </a:r>
            <a:r>
              <a:rPr lang="de-DE" dirty="0" err="1" smtClean="0"/>
              <a:t>booked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/>
              <a:t>February</a:t>
            </a:r>
            <a:r>
              <a:rPr lang="de-DE" b="1" dirty="0" smtClean="0"/>
              <a:t> 2011</a:t>
            </a:r>
            <a:endParaRPr lang="de-DE" b="1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supposed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Belle II PXD </a:t>
            </a:r>
            <a:r>
              <a:rPr lang="de-DE" dirty="0" err="1" smtClean="0"/>
              <a:t>and</a:t>
            </a:r>
            <a:r>
              <a:rPr lang="de-DE" dirty="0" smtClean="0"/>
              <a:t> SVD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S. Heindl - CO2 Cooling of </a:t>
            </a:r>
            <a:r>
              <a:rPr lang="en-US" dirty="0" err="1" smtClean="0"/>
              <a:t>PXD</a:t>
            </a:r>
            <a:r>
              <a:rPr lang="en-US" dirty="0" smtClean="0"/>
              <a:t>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7762"/>
          <a:stretch/>
        </p:blipFill>
        <p:spPr>
          <a:xfrm>
            <a:off x="5002124" y="1412776"/>
            <a:ext cx="3890356" cy="46121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04048" y="566124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(CERN)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9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/>
              <a:t>S. Heindl - CO2 Cooling of </a:t>
            </a:r>
            <a:r>
              <a:rPr lang="en-US" dirty="0" err="1"/>
              <a:t>PXD</a:t>
            </a:r>
            <a:r>
              <a:rPr lang="en-US" dirty="0"/>
              <a:t> Endflange</a:t>
            </a:r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Air cooling test setup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purpose-built cooling plant for CMS Tracker petal testing:</a:t>
            </a:r>
            <a:br>
              <a:rPr lang="en-US" dirty="0" smtClean="0"/>
            </a:br>
            <a:r>
              <a:rPr lang="en-US" dirty="0" smtClean="0"/>
              <a:t>- made by University of Louvain, Belgium </a:t>
            </a:r>
            <a:br>
              <a:rPr lang="en-US" dirty="0" smtClean="0"/>
            </a:br>
            <a:r>
              <a:rPr lang="en-US" dirty="0" smtClean="0"/>
              <a:t>- mono-phase, using FC-77</a:t>
            </a:r>
            <a:br>
              <a:rPr lang="en-US" dirty="0" smtClean="0"/>
            </a:br>
            <a:r>
              <a:rPr lang="en-US" dirty="0" smtClean="0"/>
              <a:t>- over pressure system, P = 2.8 bar</a:t>
            </a:r>
            <a:br>
              <a:rPr lang="en-US" dirty="0" smtClean="0"/>
            </a:br>
            <a:r>
              <a:rPr lang="en-US" dirty="0" smtClean="0"/>
              <a:t>- 350 W @ -20°C</a:t>
            </a:r>
          </a:p>
          <a:p>
            <a:r>
              <a:rPr lang="en-US" dirty="0" smtClean="0"/>
              <a:t>heat exchanger:</a:t>
            </a:r>
            <a:br>
              <a:rPr lang="en-US" dirty="0" smtClean="0"/>
            </a:br>
            <a:r>
              <a:rPr lang="en-US" dirty="0" smtClean="0"/>
              <a:t>designed to our</a:t>
            </a:r>
            <a:br>
              <a:rPr lang="en-US" dirty="0" smtClean="0"/>
            </a:br>
            <a:r>
              <a:rPr lang="en-US" dirty="0" smtClean="0"/>
              <a:t>specifications</a:t>
            </a:r>
            <a:endParaRPr lang="en-US" dirty="0" smtClean="0"/>
          </a:p>
        </p:txBody>
      </p:sp>
      <p:pic>
        <p:nvPicPr>
          <p:cNvPr id="11269" name="Picture 4" descr="PICT1690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9962"/>
          <a:stretch>
            <a:fillRect/>
          </a:stretch>
        </p:blipFill>
        <p:spPr bwMode="auto">
          <a:xfrm>
            <a:off x="6537325" y="1628775"/>
            <a:ext cx="2211388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6804025" y="59420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bg1"/>
                </a:solidFill>
              </a:rPr>
              <a:t>180x60x80 cm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2345" y="2075250"/>
            <a:ext cx="1440160" cy="256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491880" y="395454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Anlagenbau Böhmer</a:t>
            </a:r>
            <a:endParaRPr lang="de-DE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r="4500"/>
          <a:stretch/>
        </p:blipFill>
        <p:spPr bwMode="auto">
          <a:xfrm>
            <a:off x="171906" y="4293096"/>
            <a:ext cx="627230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19872" y="5857527"/>
            <a:ext cx="97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(0,05 bar)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5148064" y="5857527"/>
            <a:ext cx="97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(0,01 bar)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35496" y="594928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PXD</a:t>
            </a:r>
            <a:r>
              <a:rPr lang="de-DE" sz="1400" dirty="0" smtClean="0"/>
              <a:t> </a:t>
            </a:r>
            <a:r>
              <a:rPr lang="de-DE" sz="1400" dirty="0" err="1" smtClean="0"/>
              <a:t>air</a:t>
            </a:r>
            <a:r>
              <a:rPr lang="de-DE" sz="1400" dirty="0" smtClean="0"/>
              <a:t> </a:t>
            </a:r>
            <a:r>
              <a:rPr lang="de-DE" sz="1400" dirty="0" err="1" smtClean="0"/>
              <a:t>volume</a:t>
            </a:r>
            <a:r>
              <a:rPr lang="de-DE" sz="1400" dirty="0" smtClean="0"/>
              <a:t>: ~60 </a:t>
            </a:r>
            <a:r>
              <a:rPr lang="de-DE" sz="1400" dirty="0" err="1" smtClean="0"/>
              <a:t>litres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375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 </a:t>
            </a:r>
            <a:r>
              <a:rPr lang="de-DE" dirty="0" smtClean="0"/>
              <a:t>Schedul</a:t>
            </a:r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CO2 system</a:t>
            </a:r>
            <a:r>
              <a:rPr lang="en-US" dirty="0" smtClean="0"/>
              <a:t>: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final results available </a:t>
            </a:r>
            <a:r>
              <a:rPr lang="en-US" dirty="0" smtClean="0">
                <a:sym typeface="Wingdings" pitchFamily="2" charset="2"/>
              </a:rPr>
              <a:t>for </a:t>
            </a:r>
            <a:r>
              <a:rPr lang="en-US" dirty="0" err="1" smtClean="0">
                <a:sym typeface="Wingdings" pitchFamily="2" charset="2"/>
              </a:rPr>
              <a:t>DEPFET</a:t>
            </a:r>
            <a:r>
              <a:rPr lang="en-US" dirty="0" smtClean="0">
                <a:sym typeface="Wingdings" pitchFamily="2" charset="2"/>
              </a:rPr>
              <a:t> meeting in Bonn</a:t>
            </a: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Air cooling test: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check proposed method of cold air supply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Closed CO2 system: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</a:t>
            </a:r>
            <a:r>
              <a:rPr lang="en-US" dirty="0" smtClean="0">
                <a:sym typeface="Wingdings" pitchFamily="2" charset="2"/>
              </a:rPr>
              <a:t>time slot booked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n-US" dirty="0" smtClean="0">
                <a:sym typeface="Wingdings" pitchFamily="2" charset="2"/>
              </a:rPr>
              <a:t>February 2011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try to cool </a:t>
            </a: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lange for a longer </a:t>
            </a:r>
            <a:r>
              <a:rPr lang="en-US" dirty="0" smtClean="0">
                <a:sym typeface="Wingdings" pitchFamily="2" charset="2"/>
              </a:rPr>
              <a:t>time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check stability of temperature control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become familiar with closed system and its </a:t>
            </a:r>
            <a:r>
              <a:rPr lang="en-US" dirty="0" smtClean="0">
                <a:sym typeface="Wingdings" pitchFamily="2" charset="2"/>
              </a:rPr>
              <a:t>components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S. Heindl - CO2 Cooling of PXD Endflange</a:t>
            </a:r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smtClean="0"/>
              <a:t>Summary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with heat load look promising</a:t>
            </a:r>
          </a:p>
          <a:p>
            <a:r>
              <a:rPr lang="en-US" dirty="0" smtClean="0"/>
              <a:t>Deviations related to mechanical problems</a:t>
            </a:r>
            <a:endParaRPr lang="en-US" dirty="0" smtClean="0"/>
          </a:p>
          <a:p>
            <a:r>
              <a:rPr lang="en-US" dirty="0" smtClean="0"/>
              <a:t>Final analysis available for Bonn meeting</a:t>
            </a:r>
          </a:p>
          <a:p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isit CERN in February to use closed system</a:t>
            </a:r>
          </a:p>
          <a:p>
            <a:r>
              <a:rPr lang="en-US" dirty="0" smtClean="0"/>
              <a:t>Similar system is foreseen to be used by Belle II PXD and </a:t>
            </a:r>
            <a:r>
              <a:rPr lang="en-US" dirty="0" err="1" smtClean="0"/>
              <a:t>SVD</a:t>
            </a:r>
            <a:r>
              <a:rPr lang="en-US" dirty="0" smtClean="0"/>
              <a:t> </a:t>
            </a:r>
            <a:r>
              <a:rPr lang="en-US" dirty="0" err="1" smtClean="0"/>
              <a:t>subdetectors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Definition of future cooling work packages (</a:t>
            </a:r>
            <a:r>
              <a:rPr lang="en-US" b="1" dirty="0" smtClean="0"/>
              <a:t>today</a:t>
            </a:r>
            <a:r>
              <a:rPr lang="en-US" dirty="0" smtClean="0"/>
              <a:t>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392113" y="2780928"/>
            <a:ext cx="8356600" cy="3311897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sz="3200" b="1" dirty="0" err="1" smtClean="0"/>
              <a:t>Thank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you</a:t>
            </a:r>
            <a:r>
              <a:rPr lang="de-DE" sz="3200" b="1" dirty="0" smtClean="0"/>
              <a:t>…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S. Heindl - CO2 Cooling of PXD Endflange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05-o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15" y="1601062"/>
            <a:ext cx="5904781" cy="456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S. Heindl - CO2 Cooling of PXD Endflange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de-DE" dirty="0" smtClean="0"/>
              <a:t>Open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dummies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err="1" smtClean="0"/>
              <a:t>Closed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Air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Schedule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Summary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948264" y="5373216"/>
            <a:ext cx="1152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1600" dirty="0"/>
              <a:t>Belle II </a:t>
            </a:r>
            <a:r>
              <a:rPr lang="de-DE" sz="1600" dirty="0" err="1"/>
              <a:t>PXD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(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MPI</a:t>
            </a:r>
            <a:r>
              <a:rPr lang="de-DE" sz="1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. Open CO2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CMS </a:t>
            </a:r>
            <a:r>
              <a:rPr lang="de-DE" dirty="0" err="1" smtClean="0"/>
              <a:t>Tracker</a:t>
            </a:r>
            <a:r>
              <a:rPr lang="de-DE" dirty="0" smtClean="0"/>
              <a:t> Upgrade</a:t>
            </a:r>
          </a:p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Belle II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 smtClean="0"/>
              <a:t>Manual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limited </a:t>
            </a:r>
            <a:r>
              <a:rPr lang="de-DE" dirty="0" err="1" smtClean="0"/>
              <a:t>runtime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2" b="17166"/>
          <a:stretch/>
        </p:blipFill>
        <p:spPr>
          <a:xfrm>
            <a:off x="539552" y="2631747"/>
            <a:ext cx="8100392" cy="353355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948264" y="26996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211960" y="270892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2. endflange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267744" y="269962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1. CO2 </a:t>
            </a:r>
            <a:r>
              <a:rPr lang="de-DE" dirty="0" err="1" smtClean="0"/>
              <a:t>bottle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11560" y="270892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readout</a:t>
            </a:r>
            <a:r>
              <a:rPr lang="de-DE" dirty="0" smtClean="0"/>
              <a:t> PC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Open CO2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4095" r="15433" b="3937"/>
          <a:stretch/>
        </p:blipFill>
        <p:spPr>
          <a:xfrm>
            <a:off x="323528" y="1738597"/>
            <a:ext cx="2277628" cy="32025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2" t="25351" r="12047" b="32075"/>
          <a:stretch/>
        </p:blipFill>
        <p:spPr>
          <a:xfrm>
            <a:off x="5414768" y="4509120"/>
            <a:ext cx="3405704" cy="16740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1417" r="5905" b="20105"/>
          <a:stretch/>
        </p:blipFill>
        <p:spPr>
          <a:xfrm>
            <a:off x="3491880" y="1738598"/>
            <a:ext cx="5328592" cy="26033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5036983"/>
            <a:ext cx="227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CO2 </a:t>
            </a:r>
            <a:r>
              <a:rPr lang="de-DE" dirty="0" err="1" smtClean="0"/>
              <a:t>bottle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regulator</a:t>
            </a:r>
            <a:r>
              <a:rPr lang="de-DE" dirty="0" smtClean="0"/>
              <a:t>, </a:t>
            </a:r>
            <a:r>
              <a:rPr lang="de-DE" dirty="0" err="1" smtClean="0"/>
              <a:t>precooled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-32°C (</a:t>
            </a:r>
            <a:r>
              <a:rPr lang="de-DE" dirty="0" err="1" smtClean="0"/>
              <a:t>saves</a:t>
            </a:r>
            <a:r>
              <a:rPr lang="de-DE" dirty="0" smtClean="0"/>
              <a:t> CO2)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15816" y="4581128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2. endflange prototype in </a:t>
            </a:r>
            <a:r>
              <a:rPr lang="de-DE" dirty="0" err="1" smtClean="0"/>
              <a:t>air</a:t>
            </a:r>
            <a:r>
              <a:rPr lang="de-DE" dirty="0" err="1"/>
              <a:t>-</a:t>
            </a:r>
            <a:r>
              <a:rPr lang="de-DE" dirty="0" err="1" smtClean="0"/>
              <a:t>flushed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</a:t>
            </a:r>
            <a:r>
              <a:rPr lang="de-DE" dirty="0" err="1" smtClean="0"/>
              <a:t>condensation</a:t>
            </a:r>
            <a:r>
              <a:rPr lang="de-DE" dirty="0" smtClean="0"/>
              <a:t>, Pt1000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de-DE" dirty="0" smtClean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115616" y="2060848"/>
            <a:ext cx="2376264" cy="50405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627784" y="220660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steel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dry </a:t>
            </a:r>
            <a:r>
              <a:rPr lang="de-DE" dirty="0" err="1" smtClean="0"/>
              <a:t>air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3275856" y="3573016"/>
            <a:ext cx="3096344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364088" y="19185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Armaflex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insulation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148064" y="2241738"/>
            <a:ext cx="79208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820472" y="3429000"/>
            <a:ext cx="216024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740352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Pt1000</a:t>
            </a:r>
            <a:endParaRPr lang="de-DE" dirty="0"/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8172400" y="5498648"/>
            <a:ext cx="0" cy="306616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7668344" y="314096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8748464" y="3645024"/>
            <a:ext cx="72008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5414768" y="3645024"/>
            <a:ext cx="2253576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Open CO2 </a:t>
            </a:r>
            <a:r>
              <a:rPr lang="de-DE" dirty="0" err="1"/>
              <a:t>system</a:t>
            </a:r>
            <a:r>
              <a:rPr lang="de-DE" dirty="0"/>
              <a:t> in Karlsruhe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</a:t>
            </a:r>
            <a:r>
              <a:rPr lang="de-DE" dirty="0" err="1" smtClean="0"/>
              <a:t>cont‘d</a:t>
            </a:r>
            <a:r>
              <a:rPr lang="de-DE" dirty="0" smtClean="0"/>
              <a:t>):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35800" r="19843" b="22205"/>
          <a:stretch/>
        </p:blipFill>
        <p:spPr>
          <a:xfrm>
            <a:off x="971600" y="2073622"/>
            <a:ext cx="4103016" cy="201622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3801814"/>
            <a:ext cx="864096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971600" y="4233862"/>
            <a:ext cx="403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heater</a:t>
            </a:r>
            <a:r>
              <a:rPr lang="de-DE" dirty="0" smtClean="0"/>
              <a:t> (</a:t>
            </a:r>
            <a:r>
              <a:rPr lang="de-DE" dirty="0" err="1" smtClean="0"/>
              <a:t>temp</a:t>
            </a:r>
            <a:r>
              <a:rPr lang="de-DE" dirty="0" smtClean="0"/>
              <a:t>. </a:t>
            </a:r>
            <a:r>
              <a:rPr lang="de-DE" dirty="0" err="1" smtClean="0"/>
              <a:t>controlled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liquid CO2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reaching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gas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meters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306896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6" t="24357" b="17691"/>
          <a:stretch/>
        </p:blipFill>
        <p:spPr>
          <a:xfrm>
            <a:off x="5256337" y="2073622"/>
            <a:ext cx="3564135" cy="2736304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5074616" y="2145630"/>
            <a:ext cx="1441600" cy="172819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13065" y="4964975"/>
            <a:ext cx="356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 gas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meters</a:t>
            </a:r>
            <a:r>
              <a:rPr lang="de-DE" dirty="0" smtClean="0"/>
              <a:t> (</a:t>
            </a:r>
            <a:r>
              <a:rPr lang="de-DE" dirty="0" err="1" smtClean="0"/>
              <a:t>combined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gauge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controlling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6732240" y="1700808"/>
            <a:ext cx="432048" cy="50405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7164288" y="1700808"/>
            <a:ext cx="432048" cy="50405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300192" y="13314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outlet</a:t>
            </a:r>
            <a:r>
              <a:rPr lang="de-DE" dirty="0" smtClean="0"/>
              <a:t> (</a:t>
            </a:r>
            <a:r>
              <a:rPr lang="de-DE" dirty="0" err="1" smtClean="0"/>
              <a:t>window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6804248" y="3861048"/>
            <a:ext cx="504056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First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endParaRPr lang="de-DE" dirty="0" smtClean="0"/>
          </a:p>
          <a:p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(max. </a:t>
            </a:r>
            <a:r>
              <a:rPr lang="de-DE" dirty="0" err="1" smtClean="0"/>
              <a:t>pressure</a:t>
            </a:r>
            <a:r>
              <a:rPr lang="de-DE" dirty="0" smtClean="0"/>
              <a:t>: 15 bar)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9"/>
            <a:ext cx="8813046" cy="41764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270020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 smtClean="0"/>
              <a:t>cooling</a:t>
            </a:r>
            <a:r>
              <a:rPr lang="de-DE" sz="1600" dirty="0" smtClean="0"/>
              <a:t> down</a:t>
            </a:r>
            <a:br>
              <a:rPr lang="de-DE" sz="1600" dirty="0" smtClean="0"/>
            </a:br>
            <a:r>
              <a:rPr lang="de-DE" sz="1600" dirty="0" smtClean="0"/>
              <a:t>(3 min)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1475656" y="2700208"/>
            <a:ext cx="504056" cy="2961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979712" y="436510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 smtClean="0"/>
              <a:t>start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smtClean="0"/>
              <a:t>10 bar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3707904" y="43651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 smtClean="0"/>
              <a:t>higher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: 13 bar</a:t>
            </a:r>
            <a:br>
              <a:rPr lang="de-DE" sz="1600" dirty="0" smtClean="0"/>
            </a:br>
            <a:r>
              <a:rPr lang="de-DE" sz="1600" dirty="0" smtClean="0">
                <a:sym typeface="Wingdings" pitchFamily="2" charset="2"/>
              </a:rPr>
              <a:t> </a:t>
            </a:r>
            <a:r>
              <a:rPr lang="de-DE" sz="1600" dirty="0" err="1" smtClean="0">
                <a:sym typeface="Wingdings" pitchFamily="2" charset="2"/>
              </a:rPr>
              <a:t>higher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temperature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385233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 smtClean="0"/>
              <a:t>dryout</a:t>
            </a:r>
            <a:r>
              <a:rPr lang="de-DE" sz="1600" dirty="0" smtClean="0"/>
              <a:t> </a:t>
            </a:r>
            <a:r>
              <a:rPr lang="de-DE" sz="1600" dirty="0" err="1" smtClean="0"/>
              <a:t>test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(</a:t>
            </a:r>
            <a:r>
              <a:rPr lang="de-DE" sz="1600" dirty="0" err="1" smtClean="0"/>
              <a:t>reducing</a:t>
            </a:r>
            <a:r>
              <a:rPr lang="de-DE" sz="1600" dirty="0" smtClean="0"/>
              <a:t> </a:t>
            </a:r>
            <a:r>
              <a:rPr lang="de-DE" sz="1600" dirty="0" err="1" smtClean="0"/>
              <a:t>flow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1" name="Geschweifte Klammer rechts 10"/>
          <p:cNvSpPr/>
          <p:nvPr/>
        </p:nvSpPr>
        <p:spPr>
          <a:xfrm>
            <a:off x="7812360" y="2276872"/>
            <a:ext cx="360040" cy="64807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100392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on </a:t>
            </a:r>
            <a:r>
              <a:rPr lang="de-DE" sz="1600" dirty="0" err="1" smtClean="0"/>
              <a:t>flange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816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dummies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silicon</a:t>
            </a:r>
            <a:r>
              <a:rPr lang="de-DE" dirty="0" smtClean="0"/>
              <a:t> </a:t>
            </a:r>
            <a:r>
              <a:rPr lang="de-DE" dirty="0" err="1" smtClean="0"/>
              <a:t>pieces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HLL</a:t>
            </a:r>
            <a:r>
              <a:rPr lang="de-DE" dirty="0" smtClean="0"/>
              <a:t> (</a:t>
            </a:r>
            <a:r>
              <a:rPr lang="de-DE" dirty="0" err="1" smtClean="0"/>
              <a:t>length</a:t>
            </a:r>
            <a:r>
              <a:rPr lang="de-DE" dirty="0" smtClean="0"/>
              <a:t>: 46 mm)</a:t>
            </a:r>
          </a:p>
          <a:p>
            <a:r>
              <a:rPr lang="de-DE" dirty="0" err="1" smtClean="0"/>
              <a:t>resistor</a:t>
            </a:r>
            <a:r>
              <a:rPr lang="de-DE" dirty="0" smtClean="0"/>
              <a:t> (max</a:t>
            </a:r>
            <a:r>
              <a:rPr lang="de-DE" dirty="0" smtClean="0"/>
              <a:t>. power: 20 W)</a:t>
            </a:r>
          </a:p>
          <a:p>
            <a:r>
              <a:rPr lang="de-DE" dirty="0" err="1" smtClean="0"/>
              <a:t>screwed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compound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Pt1000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2" r="31968" b="21784"/>
          <a:stretch/>
        </p:blipFill>
        <p:spPr>
          <a:xfrm>
            <a:off x="435817" y="3078176"/>
            <a:ext cx="4856263" cy="27990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t="6037" r="14488" b="8280"/>
          <a:stretch/>
        </p:blipFill>
        <p:spPr>
          <a:xfrm>
            <a:off x="5645280" y="2626915"/>
            <a:ext cx="3175192" cy="267429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5536" y="58679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dummies</a:t>
            </a:r>
            <a:r>
              <a:rPr lang="de-DE" dirty="0" smtClean="0"/>
              <a:t> on </a:t>
            </a:r>
            <a:r>
              <a:rPr lang="de-DE" dirty="0" err="1" smtClean="0"/>
              <a:t>flange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positioning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652120" y="5302949"/>
            <a:ext cx="317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drawing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equipped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r>
              <a:rPr lang="de-DE" dirty="0" smtClean="0"/>
              <a:t> (Pt1000 </a:t>
            </a:r>
            <a:r>
              <a:rPr lang="de-DE" dirty="0" err="1" smtClean="0"/>
              <a:t>shown</a:t>
            </a:r>
            <a:r>
              <a:rPr lang="de-DE" dirty="0" smtClean="0"/>
              <a:t> in </a:t>
            </a:r>
            <a:r>
              <a:rPr lang="de-DE" dirty="0" err="1" smtClean="0"/>
              <a:t>red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dummies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check:</a:t>
            </a:r>
            <a:br>
              <a:rPr lang="de-DE" dirty="0" smtClean="0"/>
            </a:br>
            <a:r>
              <a:rPr lang="de-DE" dirty="0" err="1" smtClean="0"/>
              <a:t>surface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r>
              <a:rPr lang="de-DE" dirty="0" smtClean="0"/>
              <a:t> </a:t>
            </a:r>
            <a:r>
              <a:rPr lang="de-DE" dirty="0" smtClean="0"/>
              <a:t>not </a:t>
            </a:r>
            <a:r>
              <a:rPr lang="de-DE" dirty="0" smtClean="0"/>
              <a:t>flat, </a:t>
            </a:r>
            <a:r>
              <a:rPr lang="de-DE" dirty="0" err="1" smtClean="0"/>
              <a:t>screw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> not </a:t>
            </a:r>
            <a:r>
              <a:rPr lang="de-DE" dirty="0" err="1" smtClean="0"/>
              <a:t>perpendicular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solution</a:t>
            </a:r>
            <a:r>
              <a:rPr lang="de-DE" dirty="0" smtClean="0"/>
              <a:t>: </a:t>
            </a:r>
            <a:r>
              <a:rPr lang="de-DE" dirty="0" err="1" smtClean="0"/>
              <a:t>polish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>
                <a:sym typeface="Wingdings" pitchFamily="2" charset="2"/>
              </a:rPr>
              <a:t>OK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testing</a:t>
            </a:r>
            <a:endParaRPr lang="de-DE" dirty="0" smtClean="0">
              <a:sym typeface="Wingdings" pitchFamily="2" charset="2"/>
            </a:endParaRPr>
          </a:p>
          <a:p>
            <a:r>
              <a:rPr lang="de-DE" b="1" dirty="0" smtClean="0">
                <a:sym typeface="Wingdings" pitchFamily="2" charset="2"/>
              </a:rPr>
              <a:t>not </a:t>
            </a:r>
            <a:r>
              <a:rPr lang="de-DE" b="1" dirty="0" err="1" smtClean="0">
                <a:sym typeface="Wingdings" pitchFamily="2" charset="2"/>
              </a:rPr>
              <a:t>suitable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production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version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2" r="21737" b="3726"/>
          <a:stretch/>
        </p:blipFill>
        <p:spPr>
          <a:xfrm>
            <a:off x="5069240" y="2132856"/>
            <a:ext cx="3823240" cy="24233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31706" r="25039" b="22519"/>
          <a:stretch/>
        </p:blipFill>
        <p:spPr>
          <a:xfrm>
            <a:off x="251520" y="2132857"/>
            <a:ext cx="4658664" cy="27597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23928" y="372980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250 µm 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sheet</a:t>
            </a:r>
            <a:r>
              <a:rPr lang="de-DE" dirty="0" smtClean="0"/>
              <a:t>!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7" idx="0"/>
          </p:cNvCxnSpPr>
          <p:nvPr/>
        </p:nvCxnSpPr>
        <p:spPr>
          <a:xfrm flipV="1">
            <a:off x="4427984" y="3284984"/>
            <a:ext cx="0" cy="4448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084168" y="5168497"/>
            <a:ext cx="2304256" cy="696631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084168" y="5516812"/>
            <a:ext cx="2304256" cy="348316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flange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 rot="21071653">
            <a:off x="5988635" y="4863088"/>
            <a:ext cx="2759557" cy="216024"/>
          </a:xfrm>
          <a:prstGeom prst="rect">
            <a:avLst/>
          </a:prstGeom>
          <a:solidFill>
            <a:srgbClr val="DCA01E"/>
          </a:solidFill>
          <a:ln>
            <a:solidFill>
              <a:srgbClr val="DCA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silicon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dummy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 rot="20990436">
            <a:off x="6170707" y="4938087"/>
            <a:ext cx="80343" cy="5643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364088" y="47037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screw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2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32440" cy="40434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in </a:t>
            </a:r>
            <a:r>
              <a:rPr lang="de-DE" dirty="0" err="1" smtClean="0"/>
              <a:t>December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spikes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leaky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endParaRPr lang="de-DE" dirty="0" smtClean="0"/>
          </a:p>
          <a:p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(@ 100 W):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b="1" dirty="0" smtClean="0"/>
              <a:t>19°C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Heindl - CO2 Cooling of PXD Endflange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051720" y="18448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75656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987824" y="3059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907704" y="3428092"/>
            <a:ext cx="55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411760" y="32414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300192" y="24191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110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732240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24128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283968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563888" y="29156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  <a:r>
              <a:rPr lang="de-DE" dirty="0" smtClean="0"/>
              <a:t>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701</Words>
  <Application>Microsoft Office PowerPoint</Application>
  <PresentationFormat>Bildschirmpräsentation (4:3)</PresentationFormat>
  <Paragraphs>200</Paragraphs>
  <Slides>17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KIT_master_ppt2003_en</vt:lpstr>
      <vt:lpstr>PowerPoint-Präsentation</vt:lpstr>
      <vt:lpstr>Overview</vt:lpstr>
      <vt:lpstr>1. Open CO2 system in Karlsruhe</vt:lpstr>
      <vt:lpstr>1. Open CO2 system in Karlsruhe</vt:lpstr>
      <vt:lpstr>1. Open CO2 system in Karlsruhe</vt:lpstr>
      <vt:lpstr>2. First results</vt:lpstr>
      <vt:lpstr>3. Heat load dummies</vt:lpstr>
      <vt:lpstr>3. Heat load dummies</vt:lpstr>
      <vt:lpstr>4. Results with heat load</vt:lpstr>
      <vt:lpstr>4. Results with heat load</vt:lpstr>
      <vt:lpstr>4. Results with heat load</vt:lpstr>
      <vt:lpstr>4. Results with heat load</vt:lpstr>
      <vt:lpstr>5. Closed CO2 system at CERN</vt:lpstr>
      <vt:lpstr>6. Air cooling test setup</vt:lpstr>
      <vt:lpstr>7. Schedule</vt:lpstr>
      <vt:lpstr>8. Summary</vt:lpstr>
      <vt:lpstr>PowerPoint-Präsentation</vt:lpstr>
    </vt:vector>
  </TitlesOfParts>
  <Company>Universität Karlsruhe (TH)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Heindl</dc:creator>
  <cp:lastModifiedBy>Stefan Heindl</cp:lastModifiedBy>
  <cp:revision>90</cp:revision>
  <dcterms:created xsi:type="dcterms:W3CDTF">2010-04-22T08:19:03Z</dcterms:created>
  <dcterms:modified xsi:type="dcterms:W3CDTF">2011-01-12T16:17:34Z</dcterms:modified>
</cp:coreProperties>
</file>