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2" r:id="rId1"/>
  </p:sldMasterIdLst>
  <p:notesMasterIdLst>
    <p:notesMasterId r:id="rId6"/>
  </p:notesMasterIdLst>
  <p:handoutMasterIdLst>
    <p:handoutMasterId r:id="rId7"/>
  </p:handoutMasterIdLst>
  <p:sldIdLst>
    <p:sldId id="825" r:id="rId2"/>
    <p:sldId id="829" r:id="rId3"/>
    <p:sldId id="828" r:id="rId4"/>
    <p:sldId id="826" r:id="rId5"/>
  </p:sldIdLst>
  <p:sldSz cx="9144000" cy="5143500" type="screen16x9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2">
          <p15:clr>
            <a:srgbClr val="A4A3A4"/>
          </p15:clr>
        </p15:guide>
        <p15:guide id="2" pos="223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25"/>
    <a:srgbClr val="FF9933"/>
    <a:srgbClr val="FF9DFF"/>
    <a:srgbClr val="FF9900"/>
    <a:srgbClr val="009999"/>
    <a:srgbClr val="990033"/>
    <a:srgbClr val="339933"/>
    <a:srgbClr val="C9DBD8"/>
    <a:srgbClr val="7CA6B1"/>
    <a:srgbClr val="7C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84" autoAdjust="0"/>
    <p:restoredTop sz="90259" autoAdjust="0"/>
  </p:normalViewPr>
  <p:slideViewPr>
    <p:cSldViewPr snapToGrid="0">
      <p:cViewPr varScale="1">
        <p:scale>
          <a:sx n="130" d="100"/>
          <a:sy n="130" d="100"/>
        </p:scale>
        <p:origin x="384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3978" y="-108"/>
      </p:cViewPr>
      <p:guideLst>
        <p:guide orient="horz" pos="3222"/>
        <p:guide pos="2235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513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2" tIns="48198" rIns="96392" bIns="48198" numCol="1" anchor="t" anchorCtr="0" compatLnSpc="1">
            <a:prstTxWarp prst="textNoShape">
              <a:avLst/>
            </a:prstTxWarp>
          </a:bodyPr>
          <a:lstStyle>
            <a:lvl1pPr algn="l" defTabSz="963999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169" y="0"/>
            <a:ext cx="307513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2" tIns="48198" rIns="96392" bIns="48198" numCol="1" anchor="t" anchorCtr="0" compatLnSpc="1">
            <a:prstTxWarp prst="textNoShape">
              <a:avLst/>
            </a:prstTxWarp>
          </a:bodyPr>
          <a:lstStyle>
            <a:lvl1pPr algn="r" defTabSz="963999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C645B76-69A2-D943-8CF3-01C7E3CD6EEF}" type="datetime1">
              <a:rPr lang="en-GB" smtClean="0"/>
              <a:t>11/05/2025</a:t>
            </a:fld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560"/>
            <a:ext cx="307513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2" tIns="48198" rIns="96392" bIns="48198" numCol="1" anchor="b" anchorCtr="0" compatLnSpc="1">
            <a:prstTxWarp prst="textNoShape">
              <a:avLst/>
            </a:prstTxWarp>
          </a:bodyPr>
          <a:lstStyle>
            <a:lvl1pPr algn="l" defTabSz="963999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Ladislav Andricek, MPI Munich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169" y="9723560"/>
            <a:ext cx="307513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2" tIns="48198" rIns="96392" bIns="48198" numCol="1" anchor="b" anchorCtr="0" compatLnSpc="1">
            <a:prstTxWarp prst="textNoShape">
              <a:avLst/>
            </a:prstTxWarp>
          </a:bodyPr>
          <a:lstStyle>
            <a:lvl1pPr algn="r" defTabSz="963999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7A136194-EF25-4416-967A-173CCDC0E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135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513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2" tIns="48198" rIns="96392" bIns="48198" numCol="1" anchor="t" anchorCtr="0" compatLnSpc="1">
            <a:prstTxWarp prst="textNoShape">
              <a:avLst/>
            </a:prstTxWarp>
          </a:bodyPr>
          <a:lstStyle>
            <a:lvl1pPr algn="l" defTabSz="963999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169" y="0"/>
            <a:ext cx="307513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2" tIns="48198" rIns="96392" bIns="48198" numCol="1" anchor="t" anchorCtr="0" compatLnSpc="1">
            <a:prstTxWarp prst="textNoShape">
              <a:avLst/>
            </a:prstTxWarp>
          </a:bodyPr>
          <a:lstStyle>
            <a:lvl1pPr algn="r" defTabSz="963999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D0685DC-889C-4747-9EFA-38084CDBBD10}" type="datetime1">
              <a:rPr lang="en-GB" smtClean="0"/>
              <a:t>11/05/2025</a:t>
            </a:fld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957" y="4861781"/>
            <a:ext cx="5207386" cy="460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2" tIns="48198" rIns="96392" bIns="481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560"/>
            <a:ext cx="307513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2" tIns="48198" rIns="96392" bIns="48198" numCol="1" anchor="b" anchorCtr="0" compatLnSpc="1">
            <a:prstTxWarp prst="textNoShape">
              <a:avLst/>
            </a:prstTxWarp>
          </a:bodyPr>
          <a:lstStyle>
            <a:lvl1pPr algn="l" defTabSz="963999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Ladislav Andricek, MPI Munich</a:t>
            </a: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169" y="9723560"/>
            <a:ext cx="307513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2" tIns="48198" rIns="96392" bIns="48198" numCol="1" anchor="b" anchorCtr="0" compatLnSpc="1">
            <a:prstTxWarp prst="textNoShape">
              <a:avLst/>
            </a:prstTxWarp>
          </a:bodyPr>
          <a:lstStyle>
            <a:lvl1pPr algn="r" defTabSz="963999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7096E7DA-2E52-4439-91F7-08A2A35F3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8924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D0685DC-889C-4747-9EFA-38084CDBBD10}" type="datetime1">
              <a:rPr lang="en-GB" smtClean="0"/>
              <a:t>11/05/2025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Ladislav Andricek, MPI Munich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96E7DA-2E52-4439-91F7-08A2A35F3BE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67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1340" y="138126"/>
            <a:ext cx="7331075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Jelena Ninkovic, Halbleiterlabor der Max Planck Gesellschaft</a:t>
            </a:r>
            <a:endParaRPr lang="de-DE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May 2025</a:t>
            </a:r>
            <a:endParaRPr lang="de-DE"/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14B65-4D57-4DDA-8122-7A4F7D3B55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4" name="Rectangle 2"/>
          <p:cNvSpPr>
            <a:spLocks noChangeArrowheads="1"/>
          </p:cNvSpPr>
          <p:nvPr userDrawn="1"/>
        </p:nvSpPr>
        <p:spPr bwMode="auto">
          <a:xfrm>
            <a:off x="119065" y="2"/>
            <a:ext cx="133350" cy="5001816"/>
          </a:xfrm>
          <a:prstGeom prst="rect">
            <a:avLst/>
          </a:prstGeom>
          <a:solidFill>
            <a:srgbClr val="C9DBD8"/>
          </a:solidFill>
          <a:ln w="9525">
            <a:solidFill>
              <a:srgbClr val="C9DB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424" tIns="34214" rIns="68424" bIns="34214" anchor="ctr"/>
          <a:lstStyle/>
          <a:p>
            <a:endParaRPr lang="en-US" sz="1050"/>
          </a:p>
        </p:txBody>
      </p:sp>
      <p:sp>
        <p:nvSpPr>
          <p:cNvPr id="1283075" name="Rectangle 3"/>
          <p:cNvSpPr>
            <a:spLocks noChangeArrowheads="1"/>
          </p:cNvSpPr>
          <p:nvPr userDrawn="1"/>
        </p:nvSpPr>
        <p:spPr bwMode="auto">
          <a:xfrm>
            <a:off x="252413" y="0"/>
            <a:ext cx="131762" cy="5143500"/>
          </a:xfrm>
          <a:prstGeom prst="rect">
            <a:avLst/>
          </a:prstGeom>
          <a:solidFill>
            <a:srgbClr val="E6F2F2"/>
          </a:solidFill>
          <a:ln w="9525">
            <a:solidFill>
              <a:srgbClr val="E6F2F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424" tIns="34214" rIns="68424" bIns="34214" anchor="ctr"/>
          <a:lstStyle/>
          <a:p>
            <a:endParaRPr lang="en-US" sz="1050"/>
          </a:p>
        </p:txBody>
      </p:sp>
      <p:sp>
        <p:nvSpPr>
          <p:cNvPr id="1283076" name="Rectangle 4"/>
          <p:cNvSpPr>
            <a:spLocks noChangeArrowheads="1"/>
          </p:cNvSpPr>
          <p:nvPr userDrawn="1"/>
        </p:nvSpPr>
        <p:spPr bwMode="auto">
          <a:xfrm>
            <a:off x="0" y="5001818"/>
            <a:ext cx="9144000" cy="161925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424" tIns="34214" rIns="68424" bIns="34214" anchor="ctr"/>
          <a:lstStyle/>
          <a:p>
            <a:endParaRPr lang="en-US" sz="1050"/>
          </a:p>
        </p:txBody>
      </p:sp>
      <p:sp>
        <p:nvSpPr>
          <p:cNvPr id="128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19065" y="129308"/>
            <a:ext cx="7331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8685" tIns="45619" rIns="91232" bIns="456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dirty="0"/>
              <a:t>Title</a:t>
            </a:r>
          </a:p>
        </p:txBody>
      </p:sp>
      <p:sp>
        <p:nvSpPr>
          <p:cNvPr id="1283078" name="Rectangle 6"/>
          <p:cNvSpPr>
            <a:spLocks noChangeArrowheads="1"/>
          </p:cNvSpPr>
          <p:nvPr userDrawn="1"/>
        </p:nvSpPr>
        <p:spPr bwMode="auto">
          <a:xfrm>
            <a:off x="26" y="2"/>
            <a:ext cx="119063" cy="5001816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424" tIns="34214" rIns="68424" bIns="34214" anchor="ctr"/>
          <a:lstStyle/>
          <a:p>
            <a:endParaRPr lang="en-US" sz="1050"/>
          </a:p>
        </p:txBody>
      </p:sp>
      <p:sp>
        <p:nvSpPr>
          <p:cNvPr id="1283079" name="Rectangle 7"/>
          <p:cNvSpPr>
            <a:spLocks noChangeArrowheads="1"/>
          </p:cNvSpPr>
          <p:nvPr userDrawn="1"/>
        </p:nvSpPr>
        <p:spPr bwMode="auto">
          <a:xfrm>
            <a:off x="0" y="-20240"/>
            <a:ext cx="9144000" cy="107157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424" tIns="34214" rIns="68424" bIns="34214" anchor="ctr"/>
          <a:lstStyle/>
          <a:p>
            <a:endParaRPr lang="en-US" sz="1050"/>
          </a:p>
        </p:txBody>
      </p:sp>
      <p:sp>
        <p:nvSpPr>
          <p:cNvPr id="1283080" name="Line 8"/>
          <p:cNvSpPr>
            <a:spLocks noChangeShapeType="1"/>
          </p:cNvSpPr>
          <p:nvPr/>
        </p:nvSpPr>
        <p:spPr bwMode="auto">
          <a:xfrm>
            <a:off x="296865" y="681038"/>
            <a:ext cx="7543852" cy="0"/>
          </a:xfrm>
          <a:prstGeom prst="line">
            <a:avLst/>
          </a:prstGeom>
          <a:noFill/>
          <a:ln w="38100">
            <a:solidFill>
              <a:srgbClr val="E6F2F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424" tIns="34214" rIns="68424" bIns="34214" anchor="ctr"/>
          <a:lstStyle/>
          <a:p>
            <a:endParaRPr lang="en-US" sz="1050"/>
          </a:p>
        </p:txBody>
      </p:sp>
      <p:sp>
        <p:nvSpPr>
          <p:cNvPr id="1283081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76244" y="5001816"/>
            <a:ext cx="3311525" cy="14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750">
                <a:solidFill>
                  <a:schemeClr val="bg1"/>
                </a:solidFill>
              </a:defRPr>
            </a:lvl1pPr>
          </a:lstStyle>
          <a:p>
            <a:r>
              <a:rPr lang="en-GB" altLang="en-US"/>
              <a:t>Jelena Ninkovic, Halbleiterlabor der Max Planck Gesellschaft</a:t>
            </a:r>
            <a:endParaRPr lang="de-DE" altLang="en-US"/>
          </a:p>
        </p:txBody>
      </p:sp>
      <p:sp>
        <p:nvSpPr>
          <p:cNvPr id="128308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16468" y="5007787"/>
            <a:ext cx="4035425" cy="135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750">
                <a:solidFill>
                  <a:schemeClr val="bg1"/>
                </a:solidFill>
              </a:defRPr>
            </a:lvl1pPr>
          </a:lstStyle>
          <a:p>
            <a:r>
              <a:rPr lang="en-US" altLang="en-US"/>
              <a:t>May 2025</a:t>
            </a:r>
            <a:endParaRPr lang="de-DE" altLang="en-US"/>
          </a:p>
        </p:txBody>
      </p:sp>
      <p:sp>
        <p:nvSpPr>
          <p:cNvPr id="128308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2288" y="792760"/>
            <a:ext cx="8229600" cy="410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2" tIns="45619" rIns="91232" bIns="456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</p:txBody>
      </p:sp>
      <p:sp>
        <p:nvSpPr>
          <p:cNvPr id="128308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59215" y="4979194"/>
            <a:ext cx="914400" cy="16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2" tIns="45619" rIns="91232" bIns="4561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750">
                <a:solidFill>
                  <a:schemeClr val="bg1"/>
                </a:solidFill>
              </a:defRPr>
            </a:lvl1pPr>
          </a:lstStyle>
          <a:p>
            <a:fld id="{A790E38F-62DB-4B3F-A4BC-75FFC224CB8C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880FD3-CBE5-964C-AF03-7D54AA1814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421" y="71476"/>
            <a:ext cx="1944516" cy="55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3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hf hdr="0"/>
  <p:txStyles>
    <p:titleStyle>
      <a:lvl1pPr algn="l" rtl="0" fontAlgn="base">
        <a:spcBef>
          <a:spcPct val="0"/>
        </a:spcBef>
        <a:spcAft>
          <a:spcPct val="0"/>
        </a:spcAft>
        <a:buSzPct val="150000"/>
        <a:defRPr sz="15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SzPct val="150000"/>
        <a:defRPr sz="15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buSzPct val="150000"/>
        <a:defRPr sz="15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buSzPct val="150000"/>
        <a:defRPr sz="15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buSzPct val="150000"/>
        <a:defRPr sz="1500">
          <a:solidFill>
            <a:schemeClr val="tx2"/>
          </a:solidFill>
          <a:latin typeface="Tahoma" pitchFamily="34" charset="0"/>
        </a:defRPr>
      </a:lvl5pPr>
      <a:lvl6pPr marL="342143" algn="l" rtl="0" fontAlgn="base">
        <a:spcBef>
          <a:spcPct val="0"/>
        </a:spcBef>
        <a:spcAft>
          <a:spcPct val="0"/>
        </a:spcAft>
        <a:buSzPct val="150000"/>
        <a:defRPr sz="1500">
          <a:solidFill>
            <a:schemeClr val="tx2"/>
          </a:solidFill>
          <a:latin typeface="Tahoma" pitchFamily="34" charset="0"/>
        </a:defRPr>
      </a:lvl6pPr>
      <a:lvl7pPr marL="684291" algn="l" rtl="0" fontAlgn="base">
        <a:spcBef>
          <a:spcPct val="0"/>
        </a:spcBef>
        <a:spcAft>
          <a:spcPct val="0"/>
        </a:spcAft>
        <a:buSzPct val="150000"/>
        <a:defRPr sz="1500">
          <a:solidFill>
            <a:schemeClr val="tx2"/>
          </a:solidFill>
          <a:latin typeface="Tahoma" pitchFamily="34" charset="0"/>
        </a:defRPr>
      </a:lvl7pPr>
      <a:lvl8pPr marL="1026438" algn="l" rtl="0" fontAlgn="base">
        <a:spcBef>
          <a:spcPct val="0"/>
        </a:spcBef>
        <a:spcAft>
          <a:spcPct val="0"/>
        </a:spcAft>
        <a:buSzPct val="150000"/>
        <a:defRPr sz="1500">
          <a:solidFill>
            <a:schemeClr val="tx2"/>
          </a:solidFill>
          <a:latin typeface="Tahoma" pitchFamily="34" charset="0"/>
        </a:defRPr>
      </a:lvl8pPr>
      <a:lvl9pPr marL="1368583" algn="l" rtl="0" fontAlgn="base">
        <a:spcBef>
          <a:spcPct val="0"/>
        </a:spcBef>
        <a:spcAft>
          <a:spcPct val="0"/>
        </a:spcAft>
        <a:buSzPct val="150000"/>
        <a:defRPr sz="1500">
          <a:solidFill>
            <a:schemeClr val="tx2"/>
          </a:solidFill>
          <a:latin typeface="Tahoma" pitchFamily="34" charset="0"/>
        </a:defRPr>
      </a:lvl9pPr>
    </p:titleStyle>
    <p:bodyStyle>
      <a:lvl1pPr marL="608259" indent="-608259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874373" indent="-532228" algn="l" rtl="0" fontAlgn="base">
        <a:spcBef>
          <a:spcPct val="20000"/>
        </a:spcBef>
        <a:spcAft>
          <a:spcPct val="0"/>
        </a:spcAft>
        <a:buClr>
          <a:schemeClr val="tx1"/>
        </a:buClr>
        <a:defRPr sz="1050">
          <a:solidFill>
            <a:schemeClr val="tx1"/>
          </a:solidFill>
          <a:latin typeface="+mn-lt"/>
        </a:defRPr>
      </a:lvl2pPr>
      <a:lvl3pPr marL="1140487" indent="-456191" algn="l" rtl="0" fontAlgn="base">
        <a:spcBef>
          <a:spcPct val="20000"/>
        </a:spcBef>
        <a:spcAft>
          <a:spcPct val="0"/>
        </a:spcAft>
        <a:buClr>
          <a:schemeClr val="tx1"/>
        </a:buClr>
        <a:defRPr sz="900">
          <a:solidFill>
            <a:schemeClr val="tx1"/>
          </a:solidFill>
          <a:latin typeface="+mn-lt"/>
        </a:defRPr>
      </a:lvl3pPr>
      <a:lvl4pPr marL="1406595" indent="-380162" algn="l" rtl="0" fontAlgn="base">
        <a:spcBef>
          <a:spcPct val="20000"/>
        </a:spcBef>
        <a:spcAft>
          <a:spcPct val="0"/>
        </a:spcAft>
        <a:buClr>
          <a:schemeClr val="tx1"/>
        </a:buClr>
        <a:defRPr sz="900">
          <a:solidFill>
            <a:schemeClr val="tx1"/>
          </a:solidFill>
          <a:latin typeface="+mn-lt"/>
        </a:defRPr>
      </a:lvl4pPr>
      <a:lvl5pPr marL="1748744" indent="-380162" algn="l" rtl="0" fontAlgn="base">
        <a:spcBef>
          <a:spcPct val="20000"/>
        </a:spcBef>
        <a:spcAft>
          <a:spcPct val="0"/>
        </a:spcAft>
        <a:buClr>
          <a:schemeClr val="tx1"/>
        </a:buClr>
        <a:defRPr sz="900">
          <a:solidFill>
            <a:schemeClr val="tx1"/>
          </a:solidFill>
          <a:latin typeface="+mn-lt"/>
        </a:defRPr>
      </a:lvl5pPr>
      <a:lvl6pPr marL="2090890" indent="-380162" algn="l" rtl="0" fontAlgn="base">
        <a:spcBef>
          <a:spcPct val="20000"/>
        </a:spcBef>
        <a:spcAft>
          <a:spcPct val="0"/>
        </a:spcAft>
        <a:buClr>
          <a:schemeClr val="tx1"/>
        </a:buClr>
        <a:defRPr sz="900">
          <a:solidFill>
            <a:schemeClr val="tx1"/>
          </a:solidFill>
          <a:latin typeface="+mn-lt"/>
        </a:defRPr>
      </a:lvl6pPr>
      <a:lvl7pPr marL="2433036" indent="-380162" algn="l" rtl="0" fontAlgn="base">
        <a:spcBef>
          <a:spcPct val="20000"/>
        </a:spcBef>
        <a:spcAft>
          <a:spcPct val="0"/>
        </a:spcAft>
        <a:buClr>
          <a:schemeClr val="tx1"/>
        </a:buClr>
        <a:defRPr sz="900">
          <a:solidFill>
            <a:schemeClr val="tx1"/>
          </a:solidFill>
          <a:latin typeface="+mn-lt"/>
        </a:defRPr>
      </a:lvl7pPr>
      <a:lvl8pPr marL="2775181" indent="-380162" algn="l" rtl="0" fontAlgn="base">
        <a:spcBef>
          <a:spcPct val="20000"/>
        </a:spcBef>
        <a:spcAft>
          <a:spcPct val="0"/>
        </a:spcAft>
        <a:buClr>
          <a:schemeClr val="tx1"/>
        </a:buClr>
        <a:defRPr sz="900">
          <a:solidFill>
            <a:schemeClr val="tx1"/>
          </a:solidFill>
          <a:latin typeface="+mn-lt"/>
        </a:defRPr>
      </a:lvl8pPr>
      <a:lvl9pPr marL="3117328" indent="-380162" algn="l" rtl="0" fontAlgn="base">
        <a:spcBef>
          <a:spcPct val="20000"/>
        </a:spcBef>
        <a:spcAft>
          <a:spcPct val="0"/>
        </a:spcAft>
        <a:buClr>
          <a:schemeClr val="tx1"/>
        </a:buClr>
        <a:defRPr sz="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42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143" algn="l" defTabSz="6842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4291" algn="l" defTabSz="6842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6438" algn="l" defTabSz="6842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68583" algn="l" defTabSz="6842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0731" algn="l" defTabSz="6842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2875" algn="l" defTabSz="6842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5015" algn="l" defTabSz="6842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37165" algn="l" defTabSz="6842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Jelena Ninkovic, Halbleiterlabor der Max Planck Gesellschaft</a:t>
            </a:r>
            <a:endParaRPr lang="de-DE" dirty="0"/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7190608" y="4679112"/>
            <a:ext cx="2145246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100" dirty="0">
                <a:latin typeface="+mn-lt"/>
                <a:cs typeface="Arial" pitchFamily="34" charset="0"/>
              </a:rPr>
              <a:t>Jelena Ninković</a:t>
            </a:r>
          </a:p>
          <a:p>
            <a:pPr algn="ctr"/>
            <a:endParaRPr lang="en-GB" sz="1100" dirty="0">
              <a:latin typeface="+mn-lt"/>
              <a:cs typeface="Arial" pitchFamily="34" charset="0"/>
            </a:endParaRPr>
          </a:p>
          <a:p>
            <a:pPr algn="ctr"/>
            <a:endParaRPr lang="en-GB" sz="1100" i="1" dirty="0">
              <a:latin typeface="+mn-lt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521725" y="214953"/>
            <a:ext cx="358254" cy="27699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783" eaLnBrk="0" hangingPunct="0">
              <a:spcBef>
                <a:spcPct val="50000"/>
              </a:spcBef>
            </a:pPr>
            <a:endParaRPr lang="en-US" sz="135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114B65-4D57-4DDA-8122-7A4F7D3B559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2025</a:t>
            </a:r>
            <a:endParaRPr lang="de-D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A20118-7CE6-A443-9169-F16BF1065B7A}"/>
              </a:ext>
            </a:extLst>
          </p:cNvPr>
          <p:cNvSpPr/>
          <p:nvPr/>
        </p:nvSpPr>
        <p:spPr bwMode="auto">
          <a:xfrm>
            <a:off x="451485" y="214953"/>
            <a:ext cx="285750" cy="33940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3" name="Picture 2" descr="J:\Hll\PROJECTS\FSP\fotos\IMG_0068-crop.jpg">
            <a:extLst>
              <a:ext uri="{FF2B5EF4-FFF2-40B4-BE49-F238E27FC236}">
                <a16:creationId xmlns:a16="http://schemas.microsoft.com/office/drawing/2014/main" id="{CDE4090B-6563-4C49-BE34-187BFBB67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7245"/>
            <a:ext cx="9469755" cy="5642428"/>
          </a:xfrm>
          <a:prstGeom prst="rect">
            <a:avLst/>
          </a:prstGeom>
          <a:noFill/>
          <a:ln w="3175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193070-F947-4742-9844-4FB14442C035}"/>
              </a:ext>
            </a:extLst>
          </p:cNvPr>
          <p:cNvSpPr txBox="1"/>
          <p:nvPr/>
        </p:nvSpPr>
        <p:spPr>
          <a:xfrm>
            <a:off x="1953506" y="1416061"/>
            <a:ext cx="5562741" cy="156966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9600" b="1" i="1" dirty="0">
                <a:solidFill>
                  <a:schemeClr val="accent5">
                    <a:lumMod val="50000"/>
                  </a:schemeClr>
                </a:solidFill>
                <a:latin typeface="Academy Engraved LET Plain" panose="02000000000000000000" pitchFamily="2" charset="0"/>
              </a:rPr>
              <a:t>Welcome </a:t>
            </a:r>
          </a:p>
        </p:txBody>
      </p:sp>
    </p:spTree>
    <p:extLst>
      <p:ext uri="{BB962C8B-B14F-4D97-AF65-F5344CB8AC3E}">
        <p14:creationId xmlns:p14="http://schemas.microsoft.com/office/powerpoint/2010/main" val="3229145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142DE-6627-614C-A0D2-909A6191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…  we moved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154CD7-A68F-9646-B808-B45096A3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Jelena Ninkovic, Halbleiterlabor der Max Planck Gesellschaft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81EF3B-3B77-B34F-BB9F-4268E4CF0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2025</a:t>
            </a: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DD8CEB-AC4E-3843-AFAE-EEF02F780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114B65-4D57-4DDA-8122-7A4F7D3B559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E4C7E-A1FB-E746-9C5C-A0CB34D1C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09" y="691562"/>
            <a:ext cx="2731723" cy="27317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DE2B26-50ED-4C4C-B289-2AD9E41E3C5E}"/>
              </a:ext>
            </a:extLst>
          </p:cNvPr>
          <p:cNvSpPr txBox="1"/>
          <p:nvPr/>
        </p:nvSpPr>
        <p:spPr>
          <a:xfrm>
            <a:off x="3239139" y="765810"/>
            <a:ext cx="387048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Clean room </a:t>
            </a:r>
          </a:p>
          <a:p>
            <a:r>
              <a:rPr lang="en-US" dirty="0"/>
              <a:t>1000m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1500m</a:t>
            </a:r>
            <a:r>
              <a:rPr lang="en-US" baseline="30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Silicon radiation sensors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sym typeface="Wingdings" pitchFamily="2" charset="2"/>
              </a:rPr>
              <a:t>+</a:t>
            </a:r>
            <a:r>
              <a:rPr lang="en-US" dirty="0">
                <a:sym typeface="Wingdings" pitchFamily="2" charset="2"/>
              </a:rPr>
              <a:t> quantum sensing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43904F-EAB0-8A4F-BDDE-5452E4944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654" y="2722087"/>
            <a:ext cx="3355374" cy="2234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5DCB97-41EE-3948-A323-182A8F3D6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626" y="2105845"/>
            <a:ext cx="3355374" cy="223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2E5F4-0DCF-FD4B-A213-EDED93433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2778" y="167259"/>
            <a:ext cx="8183985" cy="457200"/>
          </a:xfrm>
        </p:spPr>
        <p:txBody>
          <a:bodyPr/>
          <a:lstStyle/>
          <a:p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2nd</a:t>
            </a:r>
            <a:r>
              <a:rPr lang="en-US" sz="1400" dirty="0"/>
              <a:t> Workshop on Silicon Sensors for Radiation Detection and Quantum Applications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9334E-8BD8-6B47-9742-67EA0C82D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Jelena Ninkovic, Halbleiterlabor der Max Planck Gesellschaft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0AA377-B0B3-1841-A982-27C1DD636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2025</a:t>
            </a: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8CC82D-4560-BC4E-84A3-6D91324AC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114B65-4D57-4DDA-8122-7A4F7D3B559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7C6D52-9756-FE4F-99E7-BFE29B719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44" y="725186"/>
            <a:ext cx="2934100" cy="4146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40F10B-E58F-0A48-B116-92A1E6CF8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974" y="2617595"/>
            <a:ext cx="4904732" cy="21601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9C47A6-912F-9341-B76A-C042C5FD5FDC}"/>
              </a:ext>
            </a:extLst>
          </p:cNvPr>
          <p:cNvSpPr txBox="1"/>
          <p:nvPr/>
        </p:nvSpPr>
        <p:spPr>
          <a:xfrm>
            <a:off x="4934558" y="1146850"/>
            <a:ext cx="37721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Monday: DEPFET applications</a:t>
            </a:r>
          </a:p>
          <a:p>
            <a:r>
              <a:rPr lang="en-US" dirty="0"/>
              <a:t>Tuesday: </a:t>
            </a:r>
            <a:r>
              <a:rPr lang="en-US" dirty="0" err="1"/>
              <a:t>pnCCDs</a:t>
            </a:r>
            <a:r>
              <a:rPr lang="en-US" dirty="0"/>
              <a:t>, SDDs, LGADs applications </a:t>
            </a:r>
          </a:p>
          <a:p>
            <a:r>
              <a:rPr lang="en-US" dirty="0"/>
              <a:t>Wednesday: Quantum applications 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54785178-4690-C147-AC1E-54C43CA31F4A}"/>
              </a:ext>
            </a:extLst>
          </p:cNvPr>
          <p:cNvSpPr/>
          <p:nvPr/>
        </p:nvSpPr>
        <p:spPr bwMode="auto">
          <a:xfrm>
            <a:off x="2699749" y="3589627"/>
            <a:ext cx="2318932" cy="550247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In person 2.5 days 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62BC4DC1-8999-B44E-8794-5EB9B0DAB1EA}"/>
              </a:ext>
            </a:extLst>
          </p:cNvPr>
          <p:cNvCxnSpPr/>
          <p:nvPr/>
        </p:nvCxnSpPr>
        <p:spPr bwMode="auto">
          <a:xfrm>
            <a:off x="3310344" y="2223135"/>
            <a:ext cx="853630" cy="731520"/>
          </a:xfrm>
          <a:prstGeom prst="bentConnector3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E26BB5B-2D85-1249-B864-694D65A68E29}"/>
              </a:ext>
            </a:extLst>
          </p:cNvPr>
          <p:cNvSpPr/>
          <p:nvPr/>
        </p:nvSpPr>
        <p:spPr bwMode="auto">
          <a:xfrm>
            <a:off x="376244" y="167259"/>
            <a:ext cx="446716" cy="457200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47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ABD51-0B2B-BB49-80F9-3A2A5A20F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Organizational things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FCE3E-54C9-2043-89EE-C28FEAF16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Jelena Ninkovic, Halbleiterlabor der Max Planck Gesellschaft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8C2987-73CA-DE4A-93E6-70ABEA836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2025</a:t>
            </a: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A7910-6C6A-F54B-9DFD-9814E05E6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114B65-4D57-4DDA-8122-7A4F7D3B559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D09CE6-117F-0945-A287-B757F66AA23F}"/>
              </a:ext>
            </a:extLst>
          </p:cNvPr>
          <p:cNvSpPr txBox="1"/>
          <p:nvPr/>
        </p:nvSpPr>
        <p:spPr>
          <a:xfrm>
            <a:off x="458470" y="824275"/>
            <a:ext cx="4387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Lunches and dinners will be served here at the hotel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F0EDBF-C466-E747-8A1A-77DC777EFCF1}"/>
              </a:ext>
            </a:extLst>
          </p:cNvPr>
          <p:cNvSpPr txBox="1"/>
          <p:nvPr/>
        </p:nvSpPr>
        <p:spPr>
          <a:xfrm>
            <a:off x="458470" y="1145551"/>
            <a:ext cx="4669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Great thanks to Laci and Anne for organizing everything </a:t>
            </a:r>
          </a:p>
          <a:p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FF5B0D2-2816-744F-9A8B-96CA3824809A}"/>
              </a:ext>
            </a:extLst>
          </p:cNvPr>
          <p:cNvGrpSpPr/>
          <p:nvPr/>
        </p:nvGrpSpPr>
        <p:grpSpPr>
          <a:xfrm>
            <a:off x="458470" y="1668780"/>
            <a:ext cx="8605205" cy="3217545"/>
            <a:chOff x="458470" y="1668780"/>
            <a:chExt cx="8605205" cy="32175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EF56C8-6F8E-3D49-8D82-D59D796B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70" y="3181491"/>
              <a:ext cx="4027283" cy="134048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479A85B-671E-B34A-8464-5C7D53BD5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3615" y="1668780"/>
              <a:ext cx="4290060" cy="321754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2C689F-212B-B444-B9CE-D5598C45D3BD}"/>
                </a:ext>
              </a:extLst>
            </p:cNvPr>
            <p:cNvSpPr txBox="1"/>
            <p:nvPr/>
          </p:nvSpPr>
          <p:spPr>
            <a:xfrm>
              <a:off x="458470" y="2696549"/>
              <a:ext cx="9025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Weather 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3A948B5-CD7B-434F-A93E-F54EDD05B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5687" y="2625788"/>
              <a:ext cx="378538" cy="378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367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34436</TotalTime>
  <Words>122</Words>
  <Application>Microsoft Macintosh PowerPoint</Application>
  <PresentationFormat>On-screen Show (16:9)</PresentationFormat>
  <Paragraphs>31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Academy Engraved LET Plain</vt:lpstr>
      <vt:lpstr>Arial</vt:lpstr>
      <vt:lpstr>Tahoma</vt:lpstr>
      <vt:lpstr>Times New Roman</vt:lpstr>
      <vt:lpstr>Wingdings</vt:lpstr>
      <vt:lpstr>2_Default Design</vt:lpstr>
      <vt:lpstr>PowerPoint Presentation</vt:lpstr>
      <vt:lpstr>2024 …  we moved </vt:lpstr>
      <vt:lpstr>2nd Workshop on Silicon Sensors for Radiation Detection and Quantum Applications</vt:lpstr>
      <vt:lpstr>Organizational things </vt:lpstr>
    </vt:vector>
  </TitlesOfParts>
  <Company>MPG HLL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</dc:title>
  <dc:creator>Jelena Ninkovic</dc:creator>
  <cp:lastModifiedBy>Jelena Ninkovic</cp:lastModifiedBy>
  <cp:revision>1491</cp:revision>
  <cp:lastPrinted>2021-09-28T08:22:42Z</cp:lastPrinted>
  <dcterms:created xsi:type="dcterms:W3CDTF">2000-08-08T15:04:12Z</dcterms:created>
  <dcterms:modified xsi:type="dcterms:W3CDTF">2025-05-12T06:11:53Z</dcterms:modified>
</cp:coreProperties>
</file>