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notesMasterIdLst>
    <p:notesMasterId r:id="rId29"/>
  </p:notesMasterIdLst>
  <p:sldIdLst>
    <p:sldId id="256" r:id="rId3"/>
    <p:sldId id="514" r:id="rId4"/>
    <p:sldId id="258" r:id="rId5"/>
    <p:sldId id="355" r:id="rId6"/>
    <p:sldId id="313" r:id="rId7"/>
    <p:sldId id="361" r:id="rId8"/>
    <p:sldId id="283" r:id="rId9"/>
    <p:sldId id="1639" r:id="rId10"/>
    <p:sldId id="266" r:id="rId11"/>
    <p:sldId id="1623" r:id="rId12"/>
    <p:sldId id="286" r:id="rId13"/>
    <p:sldId id="1621" r:id="rId14"/>
    <p:sldId id="375" r:id="rId15"/>
    <p:sldId id="1622" r:id="rId16"/>
    <p:sldId id="1627" r:id="rId17"/>
    <p:sldId id="1636" r:id="rId18"/>
    <p:sldId id="1629" r:id="rId19"/>
    <p:sldId id="1624" r:id="rId20"/>
    <p:sldId id="1626" r:id="rId21"/>
    <p:sldId id="1635" r:id="rId22"/>
    <p:sldId id="1625" r:id="rId23"/>
    <p:sldId id="369" r:id="rId24"/>
    <p:sldId id="1630" r:id="rId25"/>
    <p:sldId id="1628" r:id="rId26"/>
    <p:sldId id="1634" r:id="rId27"/>
    <p:sldId id="1633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1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74" autoAdjust="0"/>
    <p:restoredTop sz="94660"/>
  </p:normalViewPr>
  <p:slideViewPr>
    <p:cSldViewPr snapToGrid="0">
      <p:cViewPr>
        <p:scale>
          <a:sx n="66" d="100"/>
          <a:sy n="66" d="100"/>
        </p:scale>
        <p:origin x="341" y="408"/>
      </p:cViewPr>
      <p:guideLst>
        <p:guide orient="horz" pos="2160"/>
        <p:guide pos="41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F58DF-D66E-4818-B4D2-1458A2FF48BC}" type="datetimeFigureOut">
              <a:rPr lang="de-DE" smtClean="0"/>
              <a:t>14.05.2025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DA6D-9035-4AA5-A27A-DD020001AF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6808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Brüssel, Paris, Tokio und Washington D.C.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166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92B943-63E8-4E1E-B31E-5FE386090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9454"/>
            <a:ext cx="9697665" cy="1141439"/>
          </a:xfr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23750"/>
            <a:ext cx="9541821" cy="3221856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B16576-B954-4493-9E58-E9C5386E8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58F85F-E39F-6DF2-648B-F85C48FB19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76295D-E20E-919F-946F-82E3A703EF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199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Mustertabelle/Table Sa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1C20BEF9-F6A4-4E18-813E-7C7A4A89EF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7667735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DFA15C25-778F-45D2-A70E-06F46D1BF03A}"/>
              </a:ext>
            </a:extLst>
          </p:cNvPr>
          <p:cNvSpPr txBox="1"/>
          <p:nvPr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CAA27B-59B5-D915-6398-75A94668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22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Tabelle/Tab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5A43E47-9416-3DCC-8243-87AE52AE2064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r>
              <a:rPr lang="en-US"/>
              <a:t>Click icon to add table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0EB41DB-513E-D1FC-EB6E-F88FF4034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420EE52-882B-A637-C5E2-47028BC6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4508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Mustertabelle/Table Sa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2DBFF28-78F7-CE5C-80EF-B1493B457FD7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CAA27B-59B5-D915-6398-75A94668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0D53DA9-BA6F-1D85-AA3B-A2C995551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CCA48CB-D9E0-3C96-4AF8-C1F8DE1FA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Mustertabelle</a:t>
            </a:r>
          </a:p>
        </p:txBody>
      </p:sp>
      <p:graphicFrame>
        <p:nvGraphicFramePr>
          <p:cNvPr id="8" name="Tabellenplatzhalter 7">
            <a:extLst>
              <a:ext uri="{FF2B5EF4-FFF2-40B4-BE49-F238E27FC236}">
                <a16:creationId xmlns:a16="http://schemas.microsoft.com/office/drawing/2014/main" id="{02407A3F-1F2B-E0D5-A10F-0A8F1438AB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6007648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2817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3B56E86-EFEB-4205-AA4A-9F3E82413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3209"/>
            <a:ext cx="9697665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lnSpc>
                <a:spcPct val="100000"/>
              </a:lnSpc>
              <a:spcBef>
                <a:spcPts val="1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4066C5-F371-4079-BEC5-D83B78D0C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C05F074-4978-BB63-F797-D5FCF9961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09CECA-60EA-35F9-5F27-CF64A7C89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685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>
            <a:extLst>
              <a:ext uri="{FF2B5EF4-FFF2-40B4-BE49-F238E27FC236}">
                <a16:creationId xmlns:a16="http://schemas.microsoft.com/office/drawing/2014/main" id="{AF35D6C1-0699-3B81-DD6A-0016F7A8D7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5FBA6571-CE1B-47EB-8C1E-D5A1391EA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32C7237-52B1-CB5D-D118-2836DC556EC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4226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4300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263446-0FBB-7B9F-7376-C85F4725E6D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9630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BB571AC-F556-C50A-DAD2-4638503AA73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43C99AA0-30B9-CB68-5447-173C21DF9A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E5E99BBD-0EE1-272A-B9CD-BB38CD6536A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160246-4126-D54D-D8F2-4EA41312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5126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B0949BCE-540C-4310-9432-ECBCD4F9E8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C8D3D5-3F24-32BA-B9E4-6239FD09AAD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4738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A1BCFDDC-E704-4456-842B-CA12D08661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38C3D2-DF70-153A-B8DF-4CECDC0728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004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F87A75-3F72-6661-3C8C-5F55ECF6EF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1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3246B2-203D-4635-9023-C83C1FB1E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2C564B2-3B65-9088-DFD7-AB7EDE92BA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4450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6FFF96C-003A-2C95-0C20-6A5ECF67A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82C0F5C3-8222-0817-ECCA-D675DF1CE7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74391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Tabelle/Tab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r>
              <a:rPr lang="en-US"/>
              <a:t>Click icon to add table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1EFB8F-681F-B958-6016-DE1F84F28F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9577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Mustertabelle/Table Sa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0D3ABB45-EB62-4087-B3EF-39BEE25E7081}"/>
              </a:ext>
            </a:extLst>
          </p:cNvPr>
          <p:cNvGraphicFramePr>
            <a:graphicFrameLocks/>
          </p:cNvGraphicFramePr>
          <p:nvPr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3D336417-AA09-48C9-BDF2-558668A9C82D}"/>
              </a:ext>
            </a:extLst>
          </p:cNvPr>
          <p:cNvSpPr txBox="1"/>
          <p:nvPr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407347F-35E4-52BE-8323-09918044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0633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Tabelle/Tab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6133B2B-12C4-FE1C-E575-FCC33EDD08E8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r>
              <a:rPr lang="en-US"/>
              <a:t>Click icon to add table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C0A269-0A22-1F24-8A6F-92CF83B25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1D6C117F-FFC7-BDD4-24D7-796BC82D0E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A68C062-180C-99B8-FA50-EA5C7929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7260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Mustertabelle/Table Sa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4F5C07C-2A50-6CEC-8903-DECE4340365F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02498D1E-5152-5ED6-C08A-6CCBDFC1357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5E7B69D-E0FA-E32D-919C-DDCBB4E93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70CD29C-DC1E-D2B3-C8FD-6766D144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Mustertabelle</a:t>
            </a:r>
          </a:p>
        </p:txBody>
      </p:sp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6A231A57-5F02-685A-7690-A0C2EC8D0D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4763259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3732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A1DD6DF-B176-485D-B01F-0D026F51E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/>
        </p:nvSpPr>
        <p:spPr>
          <a:xfrm>
            <a:off x="0" y="0"/>
            <a:ext cx="695326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3208"/>
            <a:ext cx="9697665" cy="1141439"/>
          </a:xfrm>
          <a:solidFill>
            <a:srgbClr val="BE9600">
              <a:alpha val="80000"/>
            </a:srgb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79A18D-BDEC-4A1A-B4E8-0BBF0FB0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338560D-8EC4-B53A-7006-5B5A972DC7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945"/>
            <a:ext cx="4114800" cy="257774"/>
          </a:xfrm>
        </p:spPr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02EDA2-8AA2-0466-B051-008CD77640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3366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29A4717-2733-B1CC-C548-EE7EB957DA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rgbClr val="BE9600">
              <a:alpha val="80000"/>
            </a:srgb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24BD797-BDE4-4F8B-BD63-88445F304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C9E1831-352F-2D39-ACE5-21BCE2855B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528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3392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07BD53-6A79-8877-2BE1-B0C49A39BD9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6290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2095625"/>
            <a:ext cx="5400675" cy="1850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68187CB7-2C33-1C03-52A8-8996E6753E4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56228A2-CAF9-B1A1-1C97-DA91AB6BED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CA1CEBC5-E31D-F865-99F9-F5B2C3A4B1C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1A145E-844F-C173-0E1A-4D5807A9AB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35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7200"/>
            <a:ext cx="10801349" cy="48958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574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59E7F815-FED3-4D8F-9D9B-35CCAF3B26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093030-8FCB-CEE5-FAC4-DF786DEBF90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3013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9D0FAF78-2A5F-4E8E-B1EE-D7C4255495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09EDA4-178A-19BE-891D-96E3D2B19D2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47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05F4847-2276-AAFB-108E-DBA5E7360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7BE329DB-A001-C66F-6040-0E345285523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3761654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 Tabelle/Tab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r>
              <a:rPr lang="en-US"/>
              <a:t>Click icon to add table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0E2FA4-B336-450E-D6C0-FA99C883B4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7354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 Mustertabelle/Table Sa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7" name="Tabellenplatzhalter 7">
            <a:extLst>
              <a:ext uri="{FF2B5EF4-FFF2-40B4-BE49-F238E27FC236}">
                <a16:creationId xmlns:a16="http://schemas.microsoft.com/office/drawing/2014/main" id="{215C28A5-80CD-4F42-9C77-C690E11449E6}"/>
              </a:ext>
            </a:extLst>
          </p:cNvPr>
          <p:cNvGraphicFramePr>
            <a:graphicFrameLocks/>
          </p:cNvGraphicFramePr>
          <p:nvPr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598141AE-B519-4BF8-86A2-54973B0ADDE5}"/>
              </a:ext>
            </a:extLst>
          </p:cNvPr>
          <p:cNvSpPr txBox="1"/>
          <p:nvPr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75B4983-3911-6B34-D420-98DD812B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4166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 Tabelle/Tab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14E77E2-5257-225C-6093-789249091B84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r>
              <a:rPr lang="en-US"/>
              <a:t>Click icon to add table</a:t>
            </a:r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1913AF20-2093-81B8-D3CF-3988C0D0E2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601CA69-20CF-6A99-B9FF-A1A445743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9AA2D8C-E67C-1DBB-33C4-8FC8AE2C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89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 Mustertabelle/Table Sa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6936D21-44AB-C808-60FD-59960B5BE16F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D2AC5C40-240E-1C7B-4CCB-00BAC8B7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B36172-2984-0DCA-FE69-CA1BD4068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1E49866A-B491-3947-BEF2-8D98AC1449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Mustertabelle</a:t>
            </a:r>
          </a:p>
        </p:txBody>
      </p:sp>
      <p:graphicFrame>
        <p:nvGraphicFramePr>
          <p:cNvPr id="8" name="Tabellenplatzhalter 7">
            <a:extLst>
              <a:ext uri="{FF2B5EF4-FFF2-40B4-BE49-F238E27FC236}">
                <a16:creationId xmlns:a16="http://schemas.microsoft.com/office/drawing/2014/main" id="{B691546E-BFD2-B398-FDCB-DD9AE09CB8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3930194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398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llbild/Fullscreen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C2226DF2-778A-4612-9F78-6765D18406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1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87F97911-DA70-4C70-822A-1814FBD79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7EBD16-097C-4A05-9018-8E300558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D7813AC-780E-0FEE-8DD2-961C8464CAC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2057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halt 2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E99B02-7125-B0DB-A965-82CB442B29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2439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ispiel_Layou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0ADC655-D66F-9A00-08B8-946B715416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Markus Mohr, DLR Institute of Quantum Technologies, 2025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84318D4-4901-2298-EBF8-286BAEB930D0}"/>
              </a:ext>
            </a:extLst>
          </p:cNvPr>
          <p:cNvSpPr/>
          <p:nvPr userDrawn="1"/>
        </p:nvSpPr>
        <p:spPr>
          <a:xfrm>
            <a:off x="-6724" y="-6724"/>
            <a:ext cx="287999" cy="686472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5400000" scaled="0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Frutiger 45 Light" panose="020B0303030504020204" pitchFamily="34" charset="0"/>
              <a:cs typeface="Arial" pitchFamily="34" charset="0"/>
            </a:endParaRP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5A62D96E-DCFC-E44C-503E-13D24DA21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Frutiger 45 Light" panose="020B0303030504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1C46158-42B8-AC43-DB10-6BA41776C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9355326" cy="986400"/>
          </a:xfrm>
        </p:spPr>
        <p:txBody>
          <a:bodyPr lIns="0" tIns="0" rIns="0" bIns="0" anchor="b" anchorCtr="0">
            <a:noAutofit/>
          </a:bodyPr>
          <a:lstStyle>
            <a:lvl1pPr>
              <a:defRPr>
                <a:latin typeface="Frutiger 45 Light" panose="020B0303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7" name="Grafik 6" descr="Ein Bild, das computer, Nachthimmel enthält.&#10;&#10;Automatisch generierte Beschreibung">
            <a:extLst>
              <a:ext uri="{FF2B5EF4-FFF2-40B4-BE49-F238E27FC236}">
                <a16:creationId xmlns:a16="http://schemas.microsoft.com/office/drawing/2014/main" id="{D227740D-A0C4-2018-F19F-C653D6560A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80" y="-198782"/>
            <a:ext cx="3111800" cy="1768068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A3760D5-F7FD-5406-7712-940E182233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326" y="1681566"/>
            <a:ext cx="9355326" cy="4369984"/>
          </a:xfrm>
        </p:spPr>
        <p:txBody>
          <a:bodyPr lIns="0" tIns="0" rIns="0" bIns="0">
            <a:noAutofit/>
          </a:bodyPr>
          <a:lstStyle>
            <a:lvl1pPr>
              <a:defRPr>
                <a:latin typeface="Frutiger 45 Light" panose="020B0303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Frutiger 45 Light" panose="020B0303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Frutiger 45 Light" panose="020B0303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Frutiger 45 Light" panose="020B0303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Frutiger 45 Light" panose="020B0303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2109BD-4C17-AF98-8D98-CE63E87499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751" y="5873578"/>
            <a:ext cx="799949" cy="66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71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E99B02-7125-B0DB-A965-82CB442B29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16947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92B943-63E8-4E1E-B31E-5FE386090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9454"/>
            <a:ext cx="9697665" cy="1141439"/>
          </a:xfr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23750"/>
            <a:ext cx="9541821" cy="3221856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B16576-B954-4493-9E58-E9C5386E8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58F85F-E39F-6DF2-648B-F85C48FB19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76295D-E20E-919F-946F-82E3A703EF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3331951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F87A75-3F72-6661-3C8C-5F55ECF6EF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1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3246B2-203D-4635-9023-C83C1FB1E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2C564B2-3B65-9088-DFD7-AB7EDE92BA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5148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7200"/>
            <a:ext cx="10801349" cy="48958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0976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E99B02-7125-B0DB-A965-82CB442B29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9306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1A67A15-EB3D-B357-6153-033E99D342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951DB75-C581-BF8A-0FC7-DF33D2FBE0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2C0EA8B-EF64-0432-2FB0-872635D2E4F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BECCF2-24E5-51A8-E7D9-E053B81C2C0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3116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783FE90B-8144-4EE7-83DD-1BF890852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E07709-F5D6-04F5-13BA-175ED85264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94304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1415D85-ECEE-44AA-B226-4998B44E25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424654-2778-EA1B-0192-6D8875E1171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5021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Name des Vortragenden, Institut, Datum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E12AEFA-037C-13A6-D9D9-349DFD23D7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31285791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abelle/Tab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19246468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Mustertabelle/Table Sa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1C20BEF9-F6A4-4E18-813E-7C7A4A89EFB4}"/>
              </a:ext>
            </a:extLst>
          </p:cNvPr>
          <p:cNvGraphicFramePr>
            <a:graphicFrameLocks/>
          </p:cNvGraphicFramePr>
          <p:nvPr userDrawn="1">
            <p:extLst/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DFA15C25-778F-45D2-A70E-06F46D1BF03A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CAA27B-59B5-D915-6398-75A94668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237315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1A67A15-EB3D-B357-6153-033E99D342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951DB75-C581-BF8A-0FC7-DF33D2FBE0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2C0EA8B-EF64-0432-2FB0-872635D2E4F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BECCF2-24E5-51A8-E7D9-E053B81C2C0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79075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Tabelle/Tab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5A43E47-9416-3DCC-8243-87AE52AE2064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0EB41DB-513E-D1FC-EB6E-F88FF4034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420EE52-882B-A637-C5E2-47028BC6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481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Mustertabelle/Table Sa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2DBFF28-78F7-CE5C-80EF-B1493B457FD7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CAA27B-59B5-D915-6398-75A94668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0D53DA9-BA6F-1D85-AA3B-A2C995551C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CCA48CB-D9E0-3C96-4AF8-C1F8DE1FA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Mustertabelle</a:t>
            </a:r>
          </a:p>
        </p:txBody>
      </p:sp>
      <p:graphicFrame>
        <p:nvGraphicFramePr>
          <p:cNvPr id="8" name="Tabellenplatzhalter 7">
            <a:extLst>
              <a:ext uri="{FF2B5EF4-FFF2-40B4-BE49-F238E27FC236}">
                <a16:creationId xmlns:a16="http://schemas.microsoft.com/office/drawing/2014/main" id="{02407A3F-1F2B-E0D5-A10F-0A8F1438AB2E}"/>
              </a:ext>
            </a:extLst>
          </p:cNvPr>
          <p:cNvGraphicFramePr>
            <a:graphicFrameLocks/>
          </p:cNvGraphicFramePr>
          <p:nvPr userDrawn="1">
            <p:extLst/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3C5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E1ED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7286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3B56E86-EFEB-4205-AA4A-9F3E82413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3209"/>
            <a:ext cx="9697665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lnSpc>
                <a:spcPct val="100000"/>
              </a:lnSpc>
              <a:spcBef>
                <a:spcPts val="1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4066C5-F371-4079-BEC5-D83B78D0C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C05F074-4978-BB63-F797-D5FCF9961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09CECA-60EA-35F9-5F27-CF64A7C89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02877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>
            <a:extLst>
              <a:ext uri="{FF2B5EF4-FFF2-40B4-BE49-F238E27FC236}">
                <a16:creationId xmlns:a16="http://schemas.microsoft.com/office/drawing/2014/main" id="{AF35D6C1-0699-3B81-DD6A-0016F7A8D7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5FBA6571-CE1B-47EB-8C1E-D5A1391EA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32C7237-52B1-CB5D-D118-2836DC556EC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11738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39954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263446-0FBB-7B9F-7376-C85F4725E6D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2744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BB571AC-F556-C50A-DAD2-4638503AA73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43C99AA0-30B9-CB68-5447-173C21DF9A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E5E99BBD-0EE1-272A-B9CD-BB38CD6536A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160246-4126-D54D-D8F2-4EA41312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73767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B0949BCE-540C-4310-9432-ECBCD4F9E8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C8D3D5-3F24-32BA-B9E4-6239FD09AAD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21687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A1BCFDDC-E704-4456-842B-CA12D08661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38C3D2-DF70-153A-B8DF-4CECDC0728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18119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6FFF96C-003A-2C95-0C20-6A5ECF67A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82C0F5C3-8222-0817-ECCA-D675DF1CE7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254770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783FE90B-8144-4EE7-83DD-1BF890852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E07709-F5D6-04F5-13BA-175ED85264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3126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abelle/Tab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1EFB8F-681F-B958-6016-DE1F84F28F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41061651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Mustertabelle/Table Sa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0D3ABB45-EB62-4087-B3EF-39BEE25E7081}"/>
              </a:ext>
            </a:extLst>
          </p:cNvPr>
          <p:cNvGraphicFramePr>
            <a:graphicFrameLocks/>
          </p:cNvGraphicFramePr>
          <p:nvPr userDrawn="1"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3D336417-AA09-48C9-BDF2-558668A9C82D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407347F-35E4-52BE-8323-09918044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33264970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Tabelle/Tab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6133B2B-12C4-FE1C-E575-FCC33EDD08E8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C0A269-0A22-1F24-8A6F-92CF83B25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1D6C117F-FFC7-BDD4-24D7-796BC82D0E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de-DE" dirty="0"/>
              <a:t>Name des Vortragenden, Institut, Datum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A68C062-180C-99B8-FA50-EA5C7929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262623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Mustertabelle/Table Sa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4F5C07C-2A50-6CEC-8903-DECE4340365F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02498D1E-5152-5ED6-C08A-6CCBDFC1357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de-DE" dirty="0"/>
              <a:t>Name des Vortragenden, Institut,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5E7B69D-E0FA-E32D-919C-DDCBB4E93B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70CD29C-DC1E-D2B3-C8FD-6766D144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Mustertabelle</a:t>
            </a:r>
          </a:p>
        </p:txBody>
      </p:sp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6A231A57-5F02-685A-7690-A0C2EC8D0D92}"/>
              </a:ext>
            </a:extLst>
          </p:cNvPr>
          <p:cNvGraphicFramePr>
            <a:graphicFrameLocks/>
          </p:cNvGraphicFramePr>
          <p:nvPr userDrawn="1">
            <p:extLst/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CA69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C2">
                        <a:alpha val="2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2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33108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Titel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A1DD6DF-B176-485D-B01F-0D026F51E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6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3208"/>
            <a:ext cx="9697665" cy="1141439"/>
          </a:xfrm>
          <a:solidFill>
            <a:srgbClr val="BE9600">
              <a:alpha val="80000"/>
            </a:srgb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79A18D-BDEC-4A1A-B4E8-0BBF0FB0AB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338560D-8EC4-B53A-7006-5B5A972DC7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945"/>
            <a:ext cx="4114800" cy="257774"/>
          </a:xfrm>
        </p:spPr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02EDA2-8AA2-0466-B051-008CD77640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69944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Kapitel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29A4717-2733-B1CC-C548-EE7EB957DA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rgbClr val="BE9600">
              <a:alpha val="80000"/>
            </a:srgb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24BD797-BDE4-4F8B-BD63-88445F304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C9E1831-352F-2D39-ACE5-21BCE2855B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61086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 Inhalt/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36723838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07BD53-6A79-8877-2BE1-B0C49A39BD9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07307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2095625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68187CB7-2C33-1C03-52A8-8996E6753E4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56228A2-CAF9-B1A1-1C97-DA91AB6BED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CA1CEBC5-E31D-F865-99F9-F5B2C3A4B1C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1A145E-844F-C173-0E1A-4D5807A9AB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26582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59E7F815-FED3-4D8F-9D9B-35CCAF3B26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093030-8FCB-CEE5-FAC4-DF786DEBF90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436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1415D85-ECEE-44AA-B226-4998B44E25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424654-2778-EA1B-0192-6D8875E1171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29239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9D0FAF78-2A5F-4E8E-B1EE-D7C4255495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09EDA4-178A-19BE-891D-96E3D2B19D2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4530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05F4847-2276-AAFB-108E-DBA5E7360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7BE329DB-A001-C66F-6040-0E345285523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35916058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Tabelle/Tab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0E2FA4-B336-450E-D6C0-FA99C883B4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17514949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Mustertabelle/Table Samp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7" name="Tabellenplatzhalter 7">
            <a:extLst>
              <a:ext uri="{FF2B5EF4-FFF2-40B4-BE49-F238E27FC236}">
                <a16:creationId xmlns:a16="http://schemas.microsoft.com/office/drawing/2014/main" id="{215C28A5-80CD-4F42-9C77-C690E11449E6}"/>
              </a:ext>
            </a:extLst>
          </p:cNvPr>
          <p:cNvGraphicFramePr>
            <a:graphicFrameLocks/>
          </p:cNvGraphicFramePr>
          <p:nvPr userDrawn="1"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598141AE-B519-4BF8-86A2-54973B0ADDE5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75B4983-3911-6B34-D420-98DD812B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39199113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Tabelle/Tab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14E77E2-5257-225C-6093-789249091B84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1913AF20-2093-81B8-D3CF-3988C0D0E2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601CA69-20CF-6A99-B9FF-A1A445743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9AA2D8C-E67C-1DBB-33C4-8FC8AE2C9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135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Mustertabelle/Table Samp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6936D21-44AB-C808-60FD-59960B5BE16F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D2AC5C40-240E-1C7B-4CCB-00BAC8B7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B36172-2984-0DCA-FE69-CA1BD40685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1E49866A-B491-3947-BEF2-8D98AC1449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Mustertabelle</a:t>
            </a:r>
          </a:p>
        </p:txBody>
      </p:sp>
      <p:graphicFrame>
        <p:nvGraphicFramePr>
          <p:cNvPr id="8" name="Tabellenplatzhalter 7">
            <a:extLst>
              <a:ext uri="{FF2B5EF4-FFF2-40B4-BE49-F238E27FC236}">
                <a16:creationId xmlns:a16="http://schemas.microsoft.com/office/drawing/2014/main" id="{B691546E-BFD2-B398-FDCB-DD9AE09CB874}"/>
              </a:ext>
            </a:extLst>
          </p:cNvPr>
          <p:cNvGraphicFramePr>
            <a:graphicFrameLocks/>
          </p:cNvGraphicFramePr>
          <p:nvPr userDrawn="1">
            <p:extLst/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EFCA0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C5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4CE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8805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/Fullscreen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C2226DF2-778A-4612-9F78-6765D18406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1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87F97911-DA70-4C70-822A-1814FBD79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7EBD16-097C-4A05-9018-8E300558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D7813AC-780E-0FEE-8DD2-961C8464CAC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6835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Inhalt/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E12AEFA-037C-13A6-D9D9-349DFD23D7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70329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Tabelle/Tab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r>
              <a:rPr lang="en-US"/>
              <a:t>Click icon to add table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7100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A21C0A-576F-4448-A405-945F7FEA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DA8A30-87AB-49C6-AE8C-F7B24CECF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628775"/>
            <a:ext cx="10801349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096809-C3E5-439C-AF0A-E75CD81D7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8822AB-459F-739F-855B-F69C7435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44945"/>
            <a:ext cx="4114800" cy="2577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438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72" r:id="rId4"/>
    <p:sldLayoutId id="2147483674" r:id="rId5"/>
    <p:sldLayoutId id="2147483656" r:id="rId6"/>
    <p:sldLayoutId id="2147483653" r:id="rId7"/>
    <p:sldLayoutId id="2147483680" r:id="rId8"/>
    <p:sldLayoutId id="2147483654" r:id="rId9"/>
    <p:sldLayoutId id="2147483679" r:id="rId10"/>
    <p:sldLayoutId id="2147483684" r:id="rId11"/>
    <p:sldLayoutId id="2147483683" r:id="rId12"/>
    <p:sldLayoutId id="2147483662" r:id="rId13"/>
    <p:sldLayoutId id="2147483658" r:id="rId14"/>
    <p:sldLayoutId id="2147483663" r:id="rId15"/>
    <p:sldLayoutId id="2147483671" r:id="rId16"/>
    <p:sldLayoutId id="2147483675" r:id="rId17"/>
    <p:sldLayoutId id="2147483664" r:id="rId18"/>
    <p:sldLayoutId id="2147483665" r:id="rId19"/>
    <p:sldLayoutId id="2147483681" r:id="rId20"/>
    <p:sldLayoutId id="2147483670" r:id="rId21"/>
    <p:sldLayoutId id="2147483678" r:id="rId22"/>
    <p:sldLayoutId id="2147483685" r:id="rId23"/>
    <p:sldLayoutId id="2147483686" r:id="rId24"/>
    <p:sldLayoutId id="2147483661" r:id="rId25"/>
    <p:sldLayoutId id="2147483659" r:id="rId26"/>
    <p:sldLayoutId id="2147483667" r:id="rId27"/>
    <p:sldLayoutId id="2147483673" r:id="rId28"/>
    <p:sldLayoutId id="2147483676" r:id="rId29"/>
    <p:sldLayoutId id="2147483668" r:id="rId30"/>
    <p:sldLayoutId id="2147483669" r:id="rId31"/>
    <p:sldLayoutId id="2147483682" r:id="rId32"/>
    <p:sldLayoutId id="2147483666" r:id="rId33"/>
    <p:sldLayoutId id="2147483677" r:id="rId34"/>
    <p:sldLayoutId id="2147483687" r:id="rId35"/>
    <p:sldLayoutId id="2147483688" r:id="rId36"/>
    <p:sldLayoutId id="2147483655" r:id="rId37"/>
    <p:sldLayoutId id="2147483689" r:id="rId38"/>
    <p:sldLayoutId id="2147483690" r:id="rId3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orient="horz" pos="210">
          <p15:clr>
            <a:srgbClr val="F26B43"/>
          </p15:clr>
        </p15:guide>
        <p15:guide id="3" pos="7242">
          <p15:clr>
            <a:srgbClr val="F26B43"/>
          </p15:clr>
        </p15:guide>
        <p15:guide id="4" orient="horz" pos="1026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93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A21C0A-576F-4448-A405-945F7FEA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DA8A30-87AB-49C6-AE8C-F7B24CECF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628775"/>
            <a:ext cx="10801349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096809-C3E5-439C-AF0A-E75CD81D7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8822AB-459F-739F-855B-F69C7435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44945"/>
            <a:ext cx="4114800" cy="2577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391832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orient="horz" pos="210">
          <p15:clr>
            <a:srgbClr val="F26B43"/>
          </p15:clr>
        </p15:guide>
        <p15:guide id="3" pos="7242">
          <p15:clr>
            <a:srgbClr val="F26B43"/>
          </p15:clr>
        </p15:guide>
        <p15:guide id="4" orient="horz" pos="1026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9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1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250.png"/><Relationship Id="rId2" Type="http://schemas.openxmlformats.org/officeDocument/2006/relationships/image" Target="../media/image19.png"/><Relationship Id="rId16" Type="http://schemas.openxmlformats.org/officeDocument/2006/relationships/image" Target="NUL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19" Type="http://schemas.openxmlformats.org/officeDocument/2006/relationships/image" Target="../media/image3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hyperlink" Target="https://www.bing.com/ck/a?!&amp;&amp;p=94616b5c1eb49da2f8cb34d65ac8fc04ca99ab0634f90464056eecd04173f3d5JmltdHM9MTczNjI5NDQwMA&amp;ptn=3&amp;ver=2&amp;hsh=4&amp;fclid=30af4834-fc93-6ae3-129e-5cf4fd766ba6&amp;u=a1L2ltYWdlcy9zZWFyY2g_cT1sb2dvJTIwRVNBJkZPUk09SVFGUkJBJmlkPUFFNzAzNTEyQUNDMEIzODg2QkM1QUNDNjNDOTFFRkIyRDY1QzM0RjE&amp;ntb=1" TargetMode="Externa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9.jpeg"/><Relationship Id="rId7" Type="http://schemas.openxmlformats.org/officeDocument/2006/relationships/image" Target="../media/image3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ing.com/ck/a?!&amp;&amp;p=94616b5c1eb49da2f8cb34d65ac8fc04ca99ab0634f90464056eecd04173f3d5JmltdHM9MTczNjI5NDQwMA&amp;ptn=3&amp;ver=2&amp;hsh=4&amp;fclid=30af4834-fc93-6ae3-129e-5cf4fd766ba6&amp;u=a1L2ltYWdlcy9zZWFyY2g_cT1sb2dvJTIwRVNBJkZPUk09SVFGUkJBJmlkPUFFNzAzNTEyQUNDMEIzODg2QkM1QUNDNjNDOTFFRkIyRDY1QzM0RjE&amp;ntb=1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3.png"/><Relationship Id="rId7" Type="http://schemas.openxmlformats.org/officeDocument/2006/relationships/image" Target="../media/image5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lem.de/news/royal-navy-quantennavigationssystem-als-gps-ersatz-2306-174747.htm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1E29C97B-0C61-4DCE-827E-F5B0E6875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Markus Mohr</a:t>
            </a:r>
          </a:p>
          <a:p>
            <a:r>
              <a:rPr lang="de-DE" dirty="0"/>
              <a:t>Deutsches Zentrum für Luft- und Raumfahrt (DLR)</a:t>
            </a:r>
          </a:p>
          <a:p>
            <a:r>
              <a:rPr lang="de-DE" dirty="0"/>
              <a:t>Institut für Quantentechnologien, Ulm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8729D21-BA21-40B7-87E4-99B7A2CF2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Quantum Technologies</a:t>
            </a:r>
            <a:br>
              <a:rPr lang="de-DE" dirty="0"/>
            </a:br>
            <a:r>
              <a:rPr lang="de-DE" sz="2000" b="0" dirty="0" err="1"/>
              <a:t>From</a:t>
            </a:r>
            <a:r>
              <a:rPr lang="de-DE" sz="2000" b="0" dirty="0"/>
              <a:t> </a:t>
            </a:r>
            <a:r>
              <a:rPr lang="de-DE" sz="2000" b="0" dirty="0" err="1"/>
              <a:t>the</a:t>
            </a:r>
            <a:r>
              <a:rPr lang="de-DE" sz="2000" b="0" dirty="0"/>
              <a:t> </a:t>
            </a:r>
            <a:r>
              <a:rPr lang="de-DE" sz="2000" b="0" dirty="0" err="1"/>
              <a:t>physics</a:t>
            </a:r>
            <a:r>
              <a:rPr lang="de-DE" sz="2000" b="0" dirty="0"/>
              <a:t> lab </a:t>
            </a:r>
            <a:r>
              <a:rPr lang="de-DE" sz="2000" b="0" dirty="0" err="1"/>
              <a:t>towards</a:t>
            </a:r>
            <a:r>
              <a:rPr lang="de-DE" sz="2000" b="0" dirty="0"/>
              <a:t> real </a:t>
            </a:r>
            <a:r>
              <a:rPr lang="de-DE" sz="2000" b="0" dirty="0" err="1"/>
              <a:t>world</a:t>
            </a:r>
            <a:r>
              <a:rPr lang="de-DE" sz="2000" b="0" dirty="0"/>
              <a:t> </a:t>
            </a:r>
            <a:r>
              <a:rPr lang="de-DE" sz="2000" b="0" dirty="0" err="1"/>
              <a:t>applications</a:t>
            </a:r>
            <a:endParaRPr lang="de-DE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AEEE9-3E58-4B19-A509-B3D9D505AD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4E24CE-10E3-4062-B6C9-146659E2E5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7998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stitute of Quantum Technologies">
            <a:extLst>
              <a:ext uri="{FF2B5EF4-FFF2-40B4-BE49-F238E27FC236}">
                <a16:creationId xmlns:a16="http://schemas.microsoft.com/office/drawing/2014/main" id="{835C1990-CFB0-468D-8760-637D9007F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46" y="0"/>
            <a:ext cx="122100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A273C-667F-4B6A-8D1F-C44CDFDEEC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A3D778-A441-4F23-BA7C-FBFA5F19B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Quantum Communication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9341B4-0076-46BD-A29D-4BD24B54B64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0482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B1DE9-C13D-4827-AD98-317B9C85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  <a:br>
              <a:rPr lang="en-US" dirty="0"/>
            </a:br>
            <a:r>
              <a:rPr lang="en-US" b="0" dirty="0"/>
              <a:t>Application Quantum Memory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5CF251-A067-4B6E-8E7C-DC63F2C3F6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8" name="Graphic 42" descr="Key">
            <a:extLst>
              <a:ext uri="{FF2B5EF4-FFF2-40B4-BE49-F238E27FC236}">
                <a16:creationId xmlns:a16="http://schemas.microsoft.com/office/drawing/2014/main" id="{0D710A3C-AE77-4EF8-8A8E-D21EBCFF3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2869" y="3185364"/>
            <a:ext cx="906247" cy="928500"/>
          </a:xfrm>
          <a:prstGeom prst="rect">
            <a:avLst/>
          </a:prstGeom>
        </p:spPr>
      </p:pic>
      <p:pic>
        <p:nvPicPr>
          <p:cNvPr id="9" name="Graphic 6" descr="School girl">
            <a:extLst>
              <a:ext uri="{FF2B5EF4-FFF2-40B4-BE49-F238E27FC236}">
                <a16:creationId xmlns:a16="http://schemas.microsoft.com/office/drawing/2014/main" id="{22F45412-FBFA-4660-B8DA-96A3B4463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5907" y="3684180"/>
            <a:ext cx="826523" cy="846818"/>
          </a:xfrm>
          <a:prstGeom prst="rect">
            <a:avLst/>
          </a:prstGeom>
        </p:spPr>
      </p:pic>
      <p:pic>
        <p:nvPicPr>
          <p:cNvPr id="10" name="Graphic 10" descr="Construction worker">
            <a:extLst>
              <a:ext uri="{FF2B5EF4-FFF2-40B4-BE49-F238E27FC236}">
                <a16:creationId xmlns:a16="http://schemas.microsoft.com/office/drawing/2014/main" id="{A10EF9FE-8EBA-4146-AA4D-9A369DA32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15667" y="2563628"/>
            <a:ext cx="826523" cy="846818"/>
          </a:xfrm>
          <a:prstGeom prst="rect">
            <a:avLst/>
          </a:prstGeom>
        </p:spPr>
      </p:pic>
      <p:sp>
        <p:nvSpPr>
          <p:cNvPr id="11" name="Freeform: Shape 16">
            <a:extLst>
              <a:ext uri="{FF2B5EF4-FFF2-40B4-BE49-F238E27FC236}">
                <a16:creationId xmlns:a16="http://schemas.microsoft.com/office/drawing/2014/main" id="{C5D5B536-6AA4-4A7C-982E-09FA436D74AC}"/>
              </a:ext>
            </a:extLst>
          </p:cNvPr>
          <p:cNvSpPr/>
          <p:nvPr/>
        </p:nvSpPr>
        <p:spPr>
          <a:xfrm rot="18389151" flipV="1">
            <a:off x="1318873" y="2505089"/>
            <a:ext cx="1403700" cy="150117"/>
          </a:xfrm>
          <a:custGeom>
            <a:avLst/>
            <a:gdLst>
              <a:gd name="connsiteX0" fmla="*/ 0 w 4812146"/>
              <a:gd name="connsiteY0" fmla="*/ 46182 h 1393948"/>
              <a:gd name="connsiteX1" fmla="*/ 517236 w 4812146"/>
              <a:gd name="connsiteY1" fmla="*/ 729673 h 1393948"/>
              <a:gd name="connsiteX2" fmla="*/ 1256146 w 4812146"/>
              <a:gd name="connsiteY2" fmla="*/ 646546 h 1393948"/>
              <a:gd name="connsiteX3" fmla="*/ 2133600 w 4812146"/>
              <a:gd name="connsiteY3" fmla="*/ 794328 h 1393948"/>
              <a:gd name="connsiteX4" fmla="*/ 2576946 w 4812146"/>
              <a:gd name="connsiteY4" fmla="*/ 489528 h 1393948"/>
              <a:gd name="connsiteX5" fmla="*/ 2863273 w 4812146"/>
              <a:gd name="connsiteY5" fmla="*/ 951346 h 1393948"/>
              <a:gd name="connsiteX6" fmla="*/ 2456873 w 4812146"/>
              <a:gd name="connsiteY6" fmla="*/ 1274618 h 1393948"/>
              <a:gd name="connsiteX7" fmla="*/ 3195782 w 4812146"/>
              <a:gd name="connsiteY7" fmla="*/ 1348509 h 1393948"/>
              <a:gd name="connsiteX8" fmla="*/ 3380509 w 4812146"/>
              <a:gd name="connsiteY8" fmla="*/ 609600 h 1393948"/>
              <a:gd name="connsiteX9" fmla="*/ 4091709 w 4812146"/>
              <a:gd name="connsiteY9" fmla="*/ 110837 h 1393948"/>
              <a:gd name="connsiteX10" fmla="*/ 4812146 w 4812146"/>
              <a:gd name="connsiteY10" fmla="*/ 0 h 139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12146" h="1393948">
                <a:moveTo>
                  <a:pt x="0" y="46182"/>
                </a:moveTo>
                <a:cubicBezTo>
                  <a:pt x="153939" y="337897"/>
                  <a:pt x="307878" y="629612"/>
                  <a:pt x="517236" y="729673"/>
                </a:cubicBezTo>
                <a:cubicBezTo>
                  <a:pt x="726594" y="829734"/>
                  <a:pt x="986752" y="635770"/>
                  <a:pt x="1256146" y="646546"/>
                </a:cubicBezTo>
                <a:cubicBezTo>
                  <a:pt x="1525540" y="657322"/>
                  <a:pt x="1913467" y="820498"/>
                  <a:pt x="2133600" y="794328"/>
                </a:cubicBezTo>
                <a:cubicBezTo>
                  <a:pt x="2353733" y="768158"/>
                  <a:pt x="2455334" y="463358"/>
                  <a:pt x="2576946" y="489528"/>
                </a:cubicBezTo>
                <a:cubicBezTo>
                  <a:pt x="2698558" y="515698"/>
                  <a:pt x="2883285" y="820498"/>
                  <a:pt x="2863273" y="951346"/>
                </a:cubicBezTo>
                <a:cubicBezTo>
                  <a:pt x="2843261" y="1082194"/>
                  <a:pt x="2401455" y="1208424"/>
                  <a:pt x="2456873" y="1274618"/>
                </a:cubicBezTo>
                <a:cubicBezTo>
                  <a:pt x="2512291" y="1340812"/>
                  <a:pt x="3041843" y="1459345"/>
                  <a:pt x="3195782" y="1348509"/>
                </a:cubicBezTo>
                <a:cubicBezTo>
                  <a:pt x="3349721" y="1237673"/>
                  <a:pt x="3231188" y="815879"/>
                  <a:pt x="3380509" y="609600"/>
                </a:cubicBezTo>
                <a:cubicBezTo>
                  <a:pt x="3529830" y="403321"/>
                  <a:pt x="3853103" y="212437"/>
                  <a:pt x="4091709" y="110837"/>
                </a:cubicBezTo>
                <a:cubicBezTo>
                  <a:pt x="4330315" y="9237"/>
                  <a:pt x="4571230" y="4618"/>
                  <a:pt x="4812146" y="0"/>
                </a:cubicBezTo>
              </a:path>
            </a:pathLst>
          </a:custGeom>
          <a:noFill/>
          <a:ln w="38100">
            <a:solidFill>
              <a:srgbClr val="BEC0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Graphic 21" descr="Earth globe Africa and Europe">
            <a:extLst>
              <a:ext uri="{FF2B5EF4-FFF2-40B4-BE49-F238E27FC236}">
                <a16:creationId xmlns:a16="http://schemas.microsoft.com/office/drawing/2014/main" id="{E1217820-C440-4873-B4AD-F53BE1750B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35045" y="1970130"/>
            <a:ext cx="2961709" cy="3034433"/>
          </a:xfrm>
          <a:prstGeom prst="rect">
            <a:avLst/>
          </a:prstGeom>
        </p:spPr>
      </p:pic>
      <p:pic>
        <p:nvPicPr>
          <p:cNvPr id="13" name="Graphic 7" descr="Server">
            <a:extLst>
              <a:ext uri="{FF2B5EF4-FFF2-40B4-BE49-F238E27FC236}">
                <a16:creationId xmlns:a16="http://schemas.microsoft.com/office/drawing/2014/main" id="{C880B792-CCE2-41A3-9DF6-FE77A0DD3B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28377" y="1386192"/>
            <a:ext cx="826523" cy="846818"/>
          </a:xfrm>
          <a:prstGeom prst="rect">
            <a:avLst/>
          </a:prstGeom>
        </p:spPr>
      </p:pic>
      <p:sp>
        <p:nvSpPr>
          <p:cNvPr id="14" name="Freeform: Shape 25">
            <a:extLst>
              <a:ext uri="{FF2B5EF4-FFF2-40B4-BE49-F238E27FC236}">
                <a16:creationId xmlns:a16="http://schemas.microsoft.com/office/drawing/2014/main" id="{D8E1CD04-C796-419F-B37A-FD9524DEE582}"/>
              </a:ext>
            </a:extLst>
          </p:cNvPr>
          <p:cNvSpPr/>
          <p:nvPr/>
        </p:nvSpPr>
        <p:spPr>
          <a:xfrm rot="1808809" flipV="1">
            <a:off x="3332894" y="2015179"/>
            <a:ext cx="1370058" cy="153804"/>
          </a:xfrm>
          <a:custGeom>
            <a:avLst/>
            <a:gdLst>
              <a:gd name="connsiteX0" fmla="*/ 0 w 4812146"/>
              <a:gd name="connsiteY0" fmla="*/ 46182 h 1393948"/>
              <a:gd name="connsiteX1" fmla="*/ 517236 w 4812146"/>
              <a:gd name="connsiteY1" fmla="*/ 729673 h 1393948"/>
              <a:gd name="connsiteX2" fmla="*/ 1256146 w 4812146"/>
              <a:gd name="connsiteY2" fmla="*/ 646546 h 1393948"/>
              <a:gd name="connsiteX3" fmla="*/ 2133600 w 4812146"/>
              <a:gd name="connsiteY3" fmla="*/ 794328 h 1393948"/>
              <a:gd name="connsiteX4" fmla="*/ 2576946 w 4812146"/>
              <a:gd name="connsiteY4" fmla="*/ 489528 h 1393948"/>
              <a:gd name="connsiteX5" fmla="*/ 2863273 w 4812146"/>
              <a:gd name="connsiteY5" fmla="*/ 951346 h 1393948"/>
              <a:gd name="connsiteX6" fmla="*/ 2456873 w 4812146"/>
              <a:gd name="connsiteY6" fmla="*/ 1274618 h 1393948"/>
              <a:gd name="connsiteX7" fmla="*/ 3195782 w 4812146"/>
              <a:gd name="connsiteY7" fmla="*/ 1348509 h 1393948"/>
              <a:gd name="connsiteX8" fmla="*/ 3380509 w 4812146"/>
              <a:gd name="connsiteY8" fmla="*/ 609600 h 1393948"/>
              <a:gd name="connsiteX9" fmla="*/ 4091709 w 4812146"/>
              <a:gd name="connsiteY9" fmla="*/ 110837 h 1393948"/>
              <a:gd name="connsiteX10" fmla="*/ 4812146 w 4812146"/>
              <a:gd name="connsiteY10" fmla="*/ 0 h 139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12146" h="1393948">
                <a:moveTo>
                  <a:pt x="0" y="46182"/>
                </a:moveTo>
                <a:cubicBezTo>
                  <a:pt x="153939" y="337897"/>
                  <a:pt x="307878" y="629612"/>
                  <a:pt x="517236" y="729673"/>
                </a:cubicBezTo>
                <a:cubicBezTo>
                  <a:pt x="726594" y="829734"/>
                  <a:pt x="986752" y="635770"/>
                  <a:pt x="1256146" y="646546"/>
                </a:cubicBezTo>
                <a:cubicBezTo>
                  <a:pt x="1525540" y="657322"/>
                  <a:pt x="1913467" y="820498"/>
                  <a:pt x="2133600" y="794328"/>
                </a:cubicBezTo>
                <a:cubicBezTo>
                  <a:pt x="2353733" y="768158"/>
                  <a:pt x="2455334" y="463358"/>
                  <a:pt x="2576946" y="489528"/>
                </a:cubicBezTo>
                <a:cubicBezTo>
                  <a:pt x="2698558" y="515698"/>
                  <a:pt x="2883285" y="820498"/>
                  <a:pt x="2863273" y="951346"/>
                </a:cubicBezTo>
                <a:cubicBezTo>
                  <a:pt x="2843261" y="1082194"/>
                  <a:pt x="2401455" y="1208424"/>
                  <a:pt x="2456873" y="1274618"/>
                </a:cubicBezTo>
                <a:cubicBezTo>
                  <a:pt x="2512291" y="1340812"/>
                  <a:pt x="3041843" y="1459345"/>
                  <a:pt x="3195782" y="1348509"/>
                </a:cubicBezTo>
                <a:cubicBezTo>
                  <a:pt x="3349721" y="1237673"/>
                  <a:pt x="3231188" y="815879"/>
                  <a:pt x="3380509" y="609600"/>
                </a:cubicBezTo>
                <a:cubicBezTo>
                  <a:pt x="3529830" y="403321"/>
                  <a:pt x="3853103" y="212437"/>
                  <a:pt x="4091709" y="110837"/>
                </a:cubicBezTo>
                <a:cubicBezTo>
                  <a:pt x="4330315" y="9237"/>
                  <a:pt x="4571230" y="4618"/>
                  <a:pt x="4812146" y="0"/>
                </a:cubicBezTo>
              </a:path>
            </a:pathLst>
          </a:custGeom>
          <a:noFill/>
          <a:ln w="38100">
            <a:solidFill>
              <a:srgbClr val="BEC0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phic 9" descr="Send">
            <a:extLst>
              <a:ext uri="{FF2B5EF4-FFF2-40B4-BE49-F238E27FC236}">
                <a16:creationId xmlns:a16="http://schemas.microsoft.com/office/drawing/2014/main" id="{198AB198-2D69-4F8C-B75D-42638273AD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7771" y="3243728"/>
            <a:ext cx="565857" cy="579751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8C22B99D-1B18-437F-A068-5C416DA42857}"/>
              </a:ext>
            </a:extLst>
          </p:cNvPr>
          <p:cNvCxnSpPr>
            <a:cxnSpLocks/>
          </p:cNvCxnSpPr>
          <p:nvPr/>
        </p:nvCxnSpPr>
        <p:spPr>
          <a:xfrm>
            <a:off x="2251029" y="4889293"/>
            <a:ext cx="1283217" cy="362102"/>
          </a:xfrm>
          <a:prstGeom prst="line">
            <a:avLst/>
          </a:prstGeom>
          <a:ln w="38100">
            <a:solidFill>
              <a:srgbClr val="FF81A5"/>
            </a:solidFill>
          </a:ln>
          <a:effectLst>
            <a:glow rad="101600">
              <a:srgbClr val="FF81A5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B524111-D250-4BB3-9959-4EBF41999E58}"/>
              </a:ext>
            </a:extLst>
          </p:cNvPr>
          <p:cNvGrpSpPr/>
          <p:nvPr/>
        </p:nvGrpSpPr>
        <p:grpSpPr>
          <a:xfrm>
            <a:off x="1190125" y="4288028"/>
            <a:ext cx="906247" cy="928500"/>
            <a:chOff x="4151467" y="4004318"/>
            <a:chExt cx="1002600" cy="1002600"/>
          </a:xfrm>
        </p:grpSpPr>
        <p:pic>
          <p:nvPicPr>
            <p:cNvPr id="18" name="Graphic 42" descr="Key">
              <a:extLst>
                <a:ext uri="{FF2B5EF4-FFF2-40B4-BE49-F238E27FC236}">
                  <a16:creationId xmlns:a16="http://schemas.microsoft.com/office/drawing/2014/main" id="{D214B42F-239A-40F6-B012-6D8A94D7E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51467" y="4004318"/>
              <a:ext cx="1002600" cy="10026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7">
                  <a:extLst>
                    <a:ext uri="{FF2B5EF4-FFF2-40B4-BE49-F238E27FC236}">
                      <a16:creationId xmlns:a16="http://schemas.microsoft.com/office/drawing/2014/main" id="{7905AA07-84CC-4B63-8515-3CD6B638E9F0}"/>
                    </a:ext>
                  </a:extLst>
                </p:cNvPr>
                <p:cNvSpPr/>
                <p:nvPr/>
              </p:nvSpPr>
              <p:spPr>
                <a:xfrm>
                  <a:off x="4464181" y="4576406"/>
                  <a:ext cx="57009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i="1" smtClean="0">
                                <a:solidFill>
                                  <a:srgbClr val="FF81A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FF81A5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oMath>
                    </m:oMathPara>
                  </a14:m>
                  <a:endParaRPr lang="de-DE" dirty="0">
                    <a:solidFill>
                      <a:srgbClr val="FF81A5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Rectangle 17">
                  <a:extLst>
                    <a:ext uri="{FF2B5EF4-FFF2-40B4-BE49-F238E27FC236}">
                      <a16:creationId xmlns:a16="http://schemas.microsoft.com/office/drawing/2014/main" id="{879C4493-D45A-4302-83FA-FFAB210CC1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4181" y="4576406"/>
                  <a:ext cx="57009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232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Rechteck 19">
            <a:extLst>
              <a:ext uri="{FF2B5EF4-FFF2-40B4-BE49-F238E27FC236}">
                <a16:creationId xmlns:a16="http://schemas.microsoft.com/office/drawing/2014/main" id="{94DBEB77-0022-427F-836A-CD827AA80C4D}"/>
              </a:ext>
            </a:extLst>
          </p:cNvPr>
          <p:cNvSpPr/>
          <p:nvPr/>
        </p:nvSpPr>
        <p:spPr>
          <a:xfrm>
            <a:off x="511520" y="4862106"/>
            <a:ext cx="752294" cy="342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D0BD"/>
                </a:solidFill>
                <a:latin typeface="Segoe Script" panose="030B0504020000000003" pitchFamily="66" charset="0"/>
              </a:rPr>
              <a:t>Alice</a:t>
            </a:r>
            <a:endParaRPr lang="de-DE" dirty="0">
              <a:solidFill>
                <a:srgbClr val="FFD0BD"/>
              </a:solidFill>
              <a:latin typeface="Segoe Script" panose="030B0504020000000003" pitchFamily="66" charset="0"/>
            </a:endParaRPr>
          </a:p>
        </p:txBody>
      </p:sp>
      <p:sp>
        <p:nvSpPr>
          <p:cNvPr id="21" name="TextBox 37">
            <a:extLst>
              <a:ext uri="{FF2B5EF4-FFF2-40B4-BE49-F238E27FC236}">
                <a16:creationId xmlns:a16="http://schemas.microsoft.com/office/drawing/2014/main" id="{07FE7F9A-3A7B-4DD5-B542-C4FBFF87DB19}"/>
              </a:ext>
            </a:extLst>
          </p:cNvPr>
          <p:cNvSpPr txBox="1"/>
          <p:nvPr/>
        </p:nvSpPr>
        <p:spPr>
          <a:xfrm>
            <a:off x="4525590" y="3328642"/>
            <a:ext cx="587114" cy="342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Script" panose="030B0504020000000003" pitchFamily="66" charset="0"/>
              </a:rPr>
              <a:t>Bob</a:t>
            </a:r>
            <a:endParaRPr lang="de-DE" dirty="0">
              <a:latin typeface="Segoe Script" panose="030B0504020000000003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17">
                <a:extLst>
                  <a:ext uri="{FF2B5EF4-FFF2-40B4-BE49-F238E27FC236}">
                    <a16:creationId xmlns:a16="http://schemas.microsoft.com/office/drawing/2014/main" id="{441122F6-B3D7-4A45-B707-D46EDBF385AE}"/>
                  </a:ext>
                </a:extLst>
              </p:cNvPr>
              <p:cNvSpPr/>
              <p:nvPr/>
            </p:nvSpPr>
            <p:spPr>
              <a:xfrm>
                <a:off x="5315574" y="3718024"/>
                <a:ext cx="515304" cy="34203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 smtClean="0">
                              <a:solidFill>
                                <a:srgbClr val="FF81A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81A5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de-DE" dirty="0">
                  <a:solidFill>
                    <a:srgbClr val="FF81A5"/>
                  </a:solidFill>
                </a:endParaRPr>
              </a:p>
            </p:txBody>
          </p:sp>
        </mc:Choice>
        <mc:Fallback xmlns="">
          <p:sp>
            <p:nvSpPr>
              <p:cNvPr id="22" name="Rectangle 17">
                <a:extLst>
                  <a:ext uri="{FF2B5EF4-FFF2-40B4-BE49-F238E27FC236}">
                    <a16:creationId xmlns:a16="http://schemas.microsoft.com/office/drawing/2014/main" id="{441122F6-B3D7-4A45-B707-D46EDBF385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574" y="3718024"/>
                <a:ext cx="515304" cy="342035"/>
              </a:xfrm>
              <a:prstGeom prst="rect">
                <a:avLst/>
              </a:prstGeom>
              <a:blipFill>
                <a:blip r:embed="rId17"/>
                <a:stretch>
                  <a:fillRect b="-232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Ellipse 22">
            <a:extLst>
              <a:ext uri="{FF2B5EF4-FFF2-40B4-BE49-F238E27FC236}">
                <a16:creationId xmlns:a16="http://schemas.microsoft.com/office/drawing/2014/main" id="{0B51FBE8-1E94-4752-9DA0-CE4201484E75}"/>
              </a:ext>
            </a:extLst>
          </p:cNvPr>
          <p:cNvSpPr/>
          <p:nvPr/>
        </p:nvSpPr>
        <p:spPr>
          <a:xfrm>
            <a:off x="2221941" y="4839284"/>
            <a:ext cx="97621" cy="100018"/>
          </a:xfrm>
          <a:prstGeom prst="ellipse">
            <a:avLst/>
          </a:prstGeom>
          <a:solidFill>
            <a:srgbClr val="FF81A5"/>
          </a:solidFill>
          <a:ln>
            <a:solidFill>
              <a:srgbClr val="FF81A5"/>
            </a:solidFill>
          </a:ln>
          <a:effectLst>
            <a:glow rad="63500">
              <a:srgbClr val="FF81A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D73F65B9-84BE-4EC1-9A2E-72E732C82CE2}"/>
              </a:ext>
            </a:extLst>
          </p:cNvPr>
          <p:cNvCxnSpPr>
            <a:cxnSpLocks/>
          </p:cNvCxnSpPr>
          <p:nvPr/>
        </p:nvCxnSpPr>
        <p:spPr>
          <a:xfrm flipV="1">
            <a:off x="4237645" y="3864501"/>
            <a:ext cx="692460" cy="1210887"/>
          </a:xfrm>
          <a:prstGeom prst="line">
            <a:avLst/>
          </a:prstGeom>
          <a:ln w="38100">
            <a:solidFill>
              <a:srgbClr val="FF81A5"/>
            </a:solidFill>
          </a:ln>
          <a:effectLst>
            <a:glow rad="101600">
              <a:srgbClr val="FF81A5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>
            <a:extLst>
              <a:ext uri="{FF2B5EF4-FFF2-40B4-BE49-F238E27FC236}">
                <a16:creationId xmlns:a16="http://schemas.microsoft.com/office/drawing/2014/main" id="{6F09D25B-23C8-4A74-B433-4D3E6BF0ED75}"/>
              </a:ext>
            </a:extLst>
          </p:cNvPr>
          <p:cNvSpPr/>
          <p:nvPr/>
        </p:nvSpPr>
        <p:spPr>
          <a:xfrm>
            <a:off x="5078584" y="2851239"/>
            <a:ext cx="587114" cy="342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D0BD"/>
                </a:solidFill>
                <a:latin typeface="Segoe Script" panose="030B0504020000000003" pitchFamily="66" charset="0"/>
              </a:rPr>
              <a:t>Bob</a:t>
            </a:r>
            <a:endParaRPr lang="de-DE" dirty="0">
              <a:solidFill>
                <a:srgbClr val="FFD0BD"/>
              </a:solidFill>
              <a:latin typeface="Segoe Script" panose="030B0504020000000003" pitchFamily="66" charset="0"/>
            </a:endParaRPr>
          </a:p>
        </p:txBody>
      </p:sp>
      <p:sp>
        <p:nvSpPr>
          <p:cNvPr id="26" name="Freeform: Shape 29">
            <a:extLst>
              <a:ext uri="{FF2B5EF4-FFF2-40B4-BE49-F238E27FC236}">
                <a16:creationId xmlns:a16="http://schemas.microsoft.com/office/drawing/2014/main" id="{4FAF2721-AF53-4459-8A24-A31FCBFBE7DE}"/>
              </a:ext>
            </a:extLst>
          </p:cNvPr>
          <p:cNvSpPr/>
          <p:nvPr/>
        </p:nvSpPr>
        <p:spPr>
          <a:xfrm>
            <a:off x="4720434" y="4435691"/>
            <a:ext cx="2127752" cy="1121335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chemeClr val="bg1"/>
                </a:gs>
                <a:gs pos="74000">
                  <a:srgbClr val="FF81A5"/>
                </a:gs>
                <a:gs pos="16000">
                  <a:schemeClr val="bg1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722" tIns="107722" rIns="107722" bIns="107722" numCol="1" spcCol="1270" anchor="ctr" anchorCtr="0">
            <a:noAutofit/>
          </a:bodyPr>
          <a:lstStyle/>
          <a:p>
            <a:pPr algn="ctr" defTabSz="711129">
              <a:lnSpc>
                <a:spcPct val="90000"/>
              </a:lnSpc>
              <a:spcAft>
                <a:spcPct val="35000"/>
              </a:spcAft>
            </a:pPr>
            <a:r>
              <a:rPr lang="en-US" sz="2000" dirty="0">
                <a:solidFill>
                  <a:srgbClr val="FF81A5"/>
                </a:solidFill>
                <a:latin typeface="Frutiger 45 Light" panose="020B0303030504020204" pitchFamily="34" charset="0"/>
              </a:rPr>
              <a:t>Quantum communication</a:t>
            </a:r>
          </a:p>
        </p:txBody>
      </p:sp>
      <p:sp>
        <p:nvSpPr>
          <p:cNvPr id="27" name="Freeform: Shape 29">
            <a:extLst>
              <a:ext uri="{FF2B5EF4-FFF2-40B4-BE49-F238E27FC236}">
                <a16:creationId xmlns:a16="http://schemas.microsoft.com/office/drawing/2014/main" id="{8CE0A6DD-5820-4550-8572-C5A276E9371B}"/>
              </a:ext>
            </a:extLst>
          </p:cNvPr>
          <p:cNvSpPr/>
          <p:nvPr/>
        </p:nvSpPr>
        <p:spPr>
          <a:xfrm>
            <a:off x="3942039" y="1318661"/>
            <a:ext cx="2341329" cy="1155999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chemeClr val="bg1"/>
                </a:gs>
                <a:gs pos="74000">
                  <a:srgbClr val="BEC0C3"/>
                </a:gs>
                <a:gs pos="16000">
                  <a:schemeClr val="bg1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722" tIns="107722" rIns="107722" bIns="107722" numCol="1" spcCol="1270" anchor="ctr" anchorCtr="0">
            <a:noAutofit/>
          </a:bodyPr>
          <a:lstStyle/>
          <a:p>
            <a:pPr algn="ctr" defTabSz="711129">
              <a:lnSpc>
                <a:spcPct val="90000"/>
              </a:lnSpc>
              <a:spcAft>
                <a:spcPct val="35000"/>
              </a:spcAft>
            </a:pPr>
            <a:r>
              <a:rPr lang="en-US" sz="2000" dirty="0">
                <a:solidFill>
                  <a:srgbClr val="BEC0C3"/>
                </a:solidFill>
                <a:latin typeface="Frutiger 45 Light" panose="020B0303030504020204" pitchFamily="34" charset="0"/>
              </a:rPr>
              <a:t>Conventional communication</a:t>
            </a:r>
          </a:p>
        </p:txBody>
      </p:sp>
      <p:pic>
        <p:nvPicPr>
          <p:cNvPr id="48" name="Grafik 47" descr="Satellit">
            <a:extLst>
              <a:ext uri="{FF2B5EF4-FFF2-40B4-BE49-F238E27FC236}">
                <a16:creationId xmlns:a16="http://schemas.microsoft.com/office/drawing/2014/main" id="{A64707CD-0942-4458-AAD1-E5993551A6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6705896">
            <a:off x="3526481" y="5048621"/>
            <a:ext cx="846818" cy="8265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58D622-BFDD-4539-ABD3-317F1B6D4DDF}"/>
              </a:ext>
            </a:extLst>
          </p:cNvPr>
          <p:cNvSpPr txBox="1"/>
          <p:nvPr/>
        </p:nvSpPr>
        <p:spPr>
          <a:xfrm>
            <a:off x="6931593" y="2353979"/>
            <a:ext cx="498726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Transmission </a:t>
            </a:r>
            <a:r>
              <a:rPr lang="de-DE" dirty="0" err="1"/>
              <a:t>of</a:t>
            </a:r>
            <a:r>
              <a:rPr lang="de-DE" dirty="0"/>
              <a:t> a Key via Quantum States</a:t>
            </a:r>
            <a:br>
              <a:rPr lang="de-DE" dirty="0"/>
            </a:br>
            <a:r>
              <a:rPr lang="de-DE" dirty="0"/>
              <a:t>e.g. </a:t>
            </a:r>
            <a:r>
              <a:rPr lang="de-DE" dirty="0" err="1"/>
              <a:t>amplitude</a:t>
            </a:r>
            <a:r>
              <a:rPr lang="de-DE" dirty="0"/>
              <a:t> and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photon</a:t>
            </a:r>
            <a:br>
              <a:rPr lang="de-DE" dirty="0"/>
            </a:br>
            <a:r>
              <a:rPr lang="de-DE" dirty="0"/>
              <a:t>(Quantum Key Distribution)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Fiber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difficult</a:t>
            </a:r>
            <a:r>
              <a:rPr lang="de-DE" dirty="0"/>
              <a:t> – </a:t>
            </a:r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absorption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(max. ~ 170 km) </a:t>
            </a:r>
            <a:r>
              <a:rPr lang="de-DE" dirty="0">
                <a:sym typeface="Wingdings" panose="05000000000000000000" pitchFamily="2" charset="2"/>
              </a:rPr>
              <a:t> via </a:t>
            </a:r>
            <a:r>
              <a:rPr lang="de-DE" dirty="0" err="1">
                <a:sym typeface="Wingdings" panose="05000000000000000000" pitchFamily="2" charset="2"/>
              </a:rPr>
              <a:t>satelite</a:t>
            </a:r>
            <a:r>
              <a:rPr lang="de-DE" dirty="0">
                <a:sym typeface="Wingdings" panose="05000000000000000000" pitchFamily="2" charset="2"/>
              </a:rPr>
              <a:t> 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Storage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later</a:t>
            </a:r>
            <a:r>
              <a:rPr lang="de-DE" dirty="0"/>
              <a:t> </a:t>
            </a:r>
            <a:r>
              <a:rPr lang="de-DE" dirty="0" err="1"/>
              <a:t>retrieval</a:t>
            </a:r>
            <a:br>
              <a:rPr lang="de-DE" dirty="0"/>
            </a:b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destroying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state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Any </a:t>
            </a:r>
            <a:r>
              <a:rPr lang="de-DE" dirty="0" err="1"/>
              <a:t>listener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channel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„</a:t>
            </a:r>
            <a:r>
              <a:rPr lang="de-DE" dirty="0" err="1"/>
              <a:t>measuring</a:t>
            </a:r>
            <a:r>
              <a:rPr lang="de-DE" dirty="0"/>
              <a:t>“, </a:t>
            </a:r>
            <a:br>
              <a:rPr lang="de-DE" dirty="0"/>
            </a:br>
            <a:r>
              <a:rPr lang="de-DE" dirty="0" err="1"/>
              <a:t>destroying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state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E3535-E557-44B1-B256-B092F9BAE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700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393 L 0.10117 0.05717 L 0.11471 0.05717 L 0.13398 0.04676 L 0.16081 0.02963 L 0.21862 -0.14815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-49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0" presetClass="emph" presetSubtype="0" repeatCount="1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0" presetClass="emph" presetSubtype="0" repeatCount="1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2DE1-A964-4BF3-936F-983726283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  <a:br>
              <a:rPr lang="en-US" dirty="0"/>
            </a:br>
            <a:r>
              <a:rPr lang="en-US" b="0" dirty="0"/>
              <a:t>Application Quantum Memory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41687-5F0A-43D3-8DE0-B48AF45EE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Cold </a:t>
            </a:r>
            <a:r>
              <a:rPr lang="de-DE" dirty="0" err="1"/>
              <a:t>Rb</a:t>
            </a:r>
            <a:r>
              <a:rPr lang="de-DE" dirty="0"/>
              <a:t> </a:t>
            </a:r>
            <a:r>
              <a:rPr lang="de-DE" dirty="0" err="1"/>
              <a:t>atom</a:t>
            </a:r>
            <a:r>
              <a:rPr lang="de-DE" dirty="0"/>
              <a:t> gas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memory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>
              <a:buFontTx/>
              <a:buChar char="-"/>
            </a:pPr>
            <a:r>
              <a:rPr lang="de-DE" dirty="0"/>
              <a:t>Development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miniaturized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components</a:t>
            </a:r>
            <a:endParaRPr lang="de-DE" dirty="0"/>
          </a:p>
          <a:p>
            <a:pPr lvl="1">
              <a:buFontTx/>
              <a:buChar char="-"/>
            </a:pPr>
            <a:r>
              <a:rPr lang="de-DE" dirty="0" err="1"/>
              <a:t>Miniaturized</a:t>
            </a:r>
            <a:r>
              <a:rPr lang="de-DE" dirty="0"/>
              <a:t> Rubidium source</a:t>
            </a:r>
          </a:p>
          <a:p>
            <a:pPr lvl="1">
              <a:buFontTx/>
              <a:buChar char="-"/>
            </a:pPr>
            <a:r>
              <a:rPr lang="de-DE" dirty="0" err="1"/>
              <a:t>Grating</a:t>
            </a:r>
            <a:r>
              <a:rPr lang="de-DE" dirty="0"/>
              <a:t> </a:t>
            </a:r>
            <a:r>
              <a:rPr lang="de-DE" dirty="0" err="1"/>
              <a:t>chip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cooling</a:t>
            </a:r>
            <a:r>
              <a:rPr lang="de-DE" dirty="0"/>
              <a:t> </a:t>
            </a:r>
            <a:r>
              <a:rPr lang="de-DE" dirty="0" err="1"/>
              <a:t>lasers</a:t>
            </a:r>
            <a:endParaRPr lang="de-DE" dirty="0"/>
          </a:p>
          <a:p>
            <a:pPr lvl="1">
              <a:buFontTx/>
              <a:buChar char="-"/>
            </a:pPr>
            <a:r>
              <a:rPr lang="de-DE" dirty="0" err="1"/>
              <a:t>Miniaturized</a:t>
            </a:r>
            <a:r>
              <a:rPr lang="de-DE" dirty="0"/>
              <a:t> </a:t>
            </a:r>
            <a:r>
              <a:rPr lang="de-DE" dirty="0" err="1"/>
              <a:t>Vacuum</a:t>
            </a:r>
            <a:r>
              <a:rPr lang="de-DE" dirty="0"/>
              <a:t> Cells</a:t>
            </a:r>
          </a:p>
          <a:p>
            <a:pPr lvl="1">
              <a:buFontTx/>
              <a:buChar char="-"/>
            </a:pPr>
            <a:r>
              <a:rPr lang="de-DE" dirty="0"/>
              <a:t>Getter </a:t>
            </a:r>
            <a:r>
              <a:rPr lang="de-DE" dirty="0" err="1"/>
              <a:t>materials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vacuum</a:t>
            </a:r>
            <a:r>
              <a:rPr lang="de-DE" dirty="0"/>
              <a:t> </a:t>
            </a:r>
          </a:p>
          <a:p>
            <a:pPr lvl="1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45D31-B1F7-41AE-B4AB-0CD3A9A06B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13B65-6D1D-4EEA-9A66-E7009610E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" y="2231714"/>
            <a:ext cx="5670279" cy="201505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EF5D25B-D6E5-445A-9BB7-CCAA0C228EF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855875" y="3287786"/>
            <a:ext cx="4048124" cy="1917971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4DB0F166-9C70-4F52-9267-DF49C26F31C9}"/>
              </a:ext>
            </a:extLst>
          </p:cNvPr>
          <p:cNvSpPr/>
          <p:nvPr/>
        </p:nvSpPr>
        <p:spPr>
          <a:xfrm rot="16669954">
            <a:off x="6665837" y="3390561"/>
            <a:ext cx="434898" cy="9852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D58B8C-3543-4F47-9330-5AA0633E435A}"/>
              </a:ext>
            </a:extLst>
          </p:cNvPr>
          <p:cNvSpPr txBox="1"/>
          <p:nvPr/>
        </p:nvSpPr>
        <p:spPr>
          <a:xfrm>
            <a:off x="7855875" y="286991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Goal: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6FA032-4EAD-4203-B043-E7320F656C06}"/>
              </a:ext>
            </a:extLst>
          </p:cNvPr>
          <p:cNvSpPr txBox="1"/>
          <p:nvPr/>
        </p:nvSpPr>
        <p:spPr>
          <a:xfrm>
            <a:off x="327275" y="2067559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Current</a:t>
            </a:r>
            <a:r>
              <a:rPr lang="de-DE" dirty="0"/>
              <a:t> lab </a:t>
            </a:r>
            <a:r>
              <a:rPr lang="de-DE" dirty="0" err="1"/>
              <a:t>experiments</a:t>
            </a:r>
            <a:r>
              <a:rPr lang="de-DE" dirty="0"/>
              <a:t>:</a:t>
            </a:r>
          </a:p>
        </p:txBody>
      </p:sp>
      <p:pic>
        <p:nvPicPr>
          <p:cNvPr id="14" name="Picture 2" descr="Weitere Bilder anzeigen von Foundation for Research &amp; Technology - Hellas">
            <a:extLst>
              <a:ext uri="{FF2B5EF4-FFF2-40B4-BE49-F238E27FC236}">
                <a16:creationId xmlns:a16="http://schemas.microsoft.com/office/drawing/2014/main" id="{779097FD-7C3D-4F76-87F9-646F166B2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7" b="20667"/>
          <a:stretch/>
        </p:blipFill>
        <p:spPr bwMode="auto">
          <a:xfrm>
            <a:off x="8794582" y="6065861"/>
            <a:ext cx="1160457" cy="68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th.bing.com/th?id=OIP.cX0YCAFfYODljKG8-TTZzAHaEp&amp;w=315&amp;h=198&amp;c=8&amp;rs=1&amp;qlt=90&amp;o=6&amp;pid=3.1&amp;rm=2">
            <a:hlinkClick r:id="rId5"/>
            <a:extLst>
              <a:ext uri="{FF2B5EF4-FFF2-40B4-BE49-F238E27FC236}">
                <a16:creationId xmlns:a16="http://schemas.microsoft.com/office/drawing/2014/main" id="{5C3364CB-ED2B-4C09-9A32-1A6470155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t="29445" r="14223" b="25896"/>
          <a:stretch/>
        </p:blipFill>
        <p:spPr bwMode="auto">
          <a:xfrm>
            <a:off x="6883286" y="6083048"/>
            <a:ext cx="1676395" cy="68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Bildergebnis für tesat logo">
            <a:extLst>
              <a:ext uri="{FF2B5EF4-FFF2-40B4-BE49-F238E27FC236}">
                <a16:creationId xmlns:a16="http://schemas.microsoft.com/office/drawing/2014/main" id="{E7B879A2-39E8-4FA7-A0B7-6DA880A2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089" y="6062399"/>
            <a:ext cx="1610540" cy="6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51BB2-A7F6-4222-92AD-2621FEA9E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3660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5DD2FFD7-CCAA-4982-B3AF-02279CC65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627200"/>
            <a:ext cx="7930882" cy="48958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In-house development and fabrication of miniaturized components on chip level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1255EC-7F6A-4390-BE33-21259BD91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  <a:br>
              <a:rPr lang="en-US" dirty="0"/>
            </a:br>
            <a:r>
              <a:rPr lang="en-US" b="0" dirty="0"/>
              <a:t>Application Quantum Memory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6ED673-C1A0-43DF-9D56-A6BF74D169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7B04C6E-5674-46D9-B735-E0B59CF62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3" t="26518" r="23903" b="21724"/>
          <a:stretch/>
        </p:blipFill>
        <p:spPr>
          <a:xfrm>
            <a:off x="4356931" y="2852508"/>
            <a:ext cx="3712684" cy="2386726"/>
          </a:xfrm>
          <a:prstGeom prst="rect">
            <a:avLst/>
          </a:prstGeom>
          <a:effectLst/>
        </p:spPr>
      </p:pic>
      <p:pic>
        <p:nvPicPr>
          <p:cNvPr id="9" name="!!MorphPicture">
            <a:extLst>
              <a:ext uri="{FF2B5EF4-FFF2-40B4-BE49-F238E27FC236}">
                <a16:creationId xmlns:a16="http://schemas.microsoft.com/office/drawing/2014/main" id="{24048B6E-4B6F-4528-A7F6-40AD9E3C53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6" t="10927" r="4252" b="10056"/>
          <a:stretch/>
        </p:blipFill>
        <p:spPr>
          <a:xfrm>
            <a:off x="8069615" y="2852508"/>
            <a:ext cx="3712684" cy="23867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8F86DC8-DDDD-4558-B9E6-0E3D8F37A3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0" t="29272" r="41704" b="46241"/>
          <a:stretch/>
        </p:blipFill>
        <p:spPr>
          <a:xfrm>
            <a:off x="695325" y="2844074"/>
            <a:ext cx="3712685" cy="238672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1CF16813-8A4F-4476-B767-ADCEB8BA5697}"/>
              </a:ext>
            </a:extLst>
          </p:cNvPr>
          <p:cNvSpPr/>
          <p:nvPr/>
        </p:nvSpPr>
        <p:spPr>
          <a:xfrm>
            <a:off x="695325" y="5306957"/>
            <a:ext cx="358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Chip-scale atom source for controlled </a:t>
            </a:r>
            <a:r>
              <a:rPr lang="en-US" dirty="0" err="1"/>
              <a:t>Rb</a:t>
            </a:r>
            <a:r>
              <a:rPr lang="en-US" dirty="0"/>
              <a:t> release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87385AE-89DF-41AE-B1AD-CCC09E4DB94D}"/>
              </a:ext>
            </a:extLst>
          </p:cNvPr>
          <p:cNvSpPr/>
          <p:nvPr/>
        </p:nvSpPr>
        <p:spPr>
          <a:xfrm>
            <a:off x="4330770" y="5317905"/>
            <a:ext cx="358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Grating-chip for efficient cooling light steering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2490B3B-2F5F-4E9E-B550-C005DA386827}"/>
              </a:ext>
            </a:extLst>
          </p:cNvPr>
          <p:cNvSpPr/>
          <p:nvPr/>
        </p:nvSpPr>
        <p:spPr>
          <a:xfrm>
            <a:off x="8069615" y="5317904"/>
            <a:ext cx="358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Sealing technology for integration in glass cells</a:t>
            </a:r>
          </a:p>
        </p:txBody>
      </p:sp>
      <p:pic>
        <p:nvPicPr>
          <p:cNvPr id="15" name="Picture 2" descr="Weitere Bilder anzeigen von Foundation for Research &amp; Technology - Hellas">
            <a:extLst>
              <a:ext uri="{FF2B5EF4-FFF2-40B4-BE49-F238E27FC236}">
                <a16:creationId xmlns:a16="http://schemas.microsoft.com/office/drawing/2014/main" id="{F061E031-7904-432C-A19A-D613536BF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7" b="20667"/>
          <a:stretch/>
        </p:blipFill>
        <p:spPr bwMode="auto">
          <a:xfrm>
            <a:off x="8794582" y="6065861"/>
            <a:ext cx="1160457" cy="68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th.bing.com/th?id=OIP.cX0YCAFfYODljKG8-TTZzAHaEp&amp;w=315&amp;h=198&amp;c=8&amp;rs=1&amp;qlt=90&amp;o=6&amp;pid=3.1&amp;rm=2">
            <a:hlinkClick r:id="rId6"/>
            <a:extLst>
              <a:ext uri="{FF2B5EF4-FFF2-40B4-BE49-F238E27FC236}">
                <a16:creationId xmlns:a16="http://schemas.microsoft.com/office/drawing/2014/main" id="{2B409534-E325-4B6F-A83A-D73D6FC29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t="29445" r="14223" b="25896"/>
          <a:stretch/>
        </p:blipFill>
        <p:spPr bwMode="auto">
          <a:xfrm>
            <a:off x="6883286" y="6083048"/>
            <a:ext cx="1676395" cy="68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Bildergebnis für tesat logo">
            <a:extLst>
              <a:ext uri="{FF2B5EF4-FFF2-40B4-BE49-F238E27FC236}">
                <a16:creationId xmlns:a16="http://schemas.microsoft.com/office/drawing/2014/main" id="{FC8C96E2-C400-469C-8A37-2DC644293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089" y="6062399"/>
            <a:ext cx="1610540" cy="6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FE03EF-8E0D-463F-99DD-E9A3BB4D5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0520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C25FB1D-9420-4AFA-ADC0-956342A7CCD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" b="594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7F195-7F1A-470E-8629-5D5CAB387B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A16BCC-0A13-48EE-85DD-565A53BEE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Quantum </a:t>
            </a:r>
            <a:r>
              <a:rPr lang="de-DE" dirty="0" err="1"/>
              <a:t>Sensing</a:t>
            </a:r>
            <a:endParaRPr lang="de-D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83EA6FE-7461-49F2-8A66-2EF99CD47A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679D500-7549-4ABF-8EFD-560A1613A07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8616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EBEDB4-2733-4C17-80CD-62F46BD69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Quantum </a:t>
            </a:r>
            <a:r>
              <a:rPr lang="de-DE" dirty="0" err="1"/>
              <a:t>Sensing</a:t>
            </a:r>
            <a:r>
              <a:rPr lang="de-DE" dirty="0"/>
              <a:t> / Quantum Computing</a:t>
            </a:r>
            <a:br>
              <a:rPr lang="de-DE" dirty="0"/>
            </a:br>
            <a:r>
              <a:rPr lang="de-DE" b="0" dirty="0"/>
              <a:t>Diamond NV-center </a:t>
            </a:r>
            <a:r>
              <a:rPr lang="de-DE" b="0" dirty="0" err="1"/>
              <a:t>based</a:t>
            </a:r>
            <a:r>
              <a:rPr lang="de-DE" b="0" dirty="0"/>
              <a:t> </a:t>
            </a:r>
            <a:r>
              <a:rPr lang="de-DE" b="0" dirty="0" err="1"/>
              <a:t>technology</a:t>
            </a:r>
            <a:endParaRPr lang="de-DE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50BD18-2150-4B36-BDC9-3AABF69BC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9057F-8AA2-4938-9143-9A30E7A40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pic>
        <p:nvPicPr>
          <p:cNvPr id="10" name="Picture 2" descr="Magnetometry with single NV centers in diamond">
            <a:extLst>
              <a:ext uri="{FF2B5EF4-FFF2-40B4-BE49-F238E27FC236}">
                <a16:creationId xmlns:a16="http://schemas.microsoft.com/office/drawing/2014/main" id="{8D40CA41-1526-4865-8514-355B7A3EF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8" r="55619" b="19873"/>
          <a:stretch/>
        </p:blipFill>
        <p:spPr bwMode="auto">
          <a:xfrm>
            <a:off x="721751" y="2597923"/>
            <a:ext cx="3176279" cy="330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5">
            <a:extLst>
              <a:ext uri="{FF2B5EF4-FFF2-40B4-BE49-F238E27FC236}">
                <a16:creationId xmlns:a16="http://schemas.microsoft.com/office/drawing/2014/main" id="{CA21C939-1A7C-4450-A7B5-50768FE9A3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72" y="1066806"/>
            <a:ext cx="1962296" cy="21500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39EBD27-4DCE-47E8-B646-458FA0F2D0A8}"/>
              </a:ext>
            </a:extLst>
          </p:cNvPr>
          <p:cNvSpPr/>
          <p:nvPr/>
        </p:nvSpPr>
        <p:spPr>
          <a:xfrm>
            <a:off x="838200" y="149662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/>
              <a:t>NV-Center in Diamond:</a:t>
            </a:r>
            <a:r>
              <a:rPr lang="de-DE" dirty="0"/>
              <a:t> a </a:t>
            </a:r>
            <a:r>
              <a:rPr lang="de-DE" dirty="0" err="1"/>
              <a:t>defect</a:t>
            </a:r>
            <a:r>
              <a:rPr lang="de-DE" dirty="0"/>
              <a:t> </a:t>
            </a:r>
            <a:r>
              <a:rPr lang="de-DE" dirty="0" err="1"/>
              <a:t>complex</a:t>
            </a:r>
            <a:endParaRPr lang="de-DE" dirty="0"/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Nitrogen </a:t>
            </a:r>
            <a:r>
              <a:rPr lang="de-DE" dirty="0" err="1">
                <a:sym typeface="Wingdings" panose="05000000000000000000" pitchFamily="2" charset="2"/>
              </a:rPr>
              <a:t>atom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next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a </a:t>
            </a:r>
            <a:r>
              <a:rPr lang="de-DE" dirty="0" err="1">
                <a:sym typeface="Wingdings" panose="05000000000000000000" pitchFamily="2" charset="2"/>
              </a:rPr>
              <a:t>Vacancy</a:t>
            </a:r>
            <a:endParaRPr lang="de-DE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A7856-957A-4E00-960A-113673858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407" y="4042064"/>
            <a:ext cx="1695687" cy="233395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95BB21-A2B9-4C33-8669-FE8125C87619}"/>
              </a:ext>
            </a:extLst>
          </p:cNvPr>
          <p:cNvCxnSpPr/>
          <p:nvPr/>
        </p:nvCxnSpPr>
        <p:spPr>
          <a:xfrm flipV="1">
            <a:off x="2182822" y="4910305"/>
            <a:ext cx="2078182" cy="375543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E3B87E-6847-4D17-8124-91B5BB048B26}"/>
              </a:ext>
            </a:extLst>
          </p:cNvPr>
          <p:cNvCxnSpPr>
            <a:cxnSpLocks/>
          </p:cNvCxnSpPr>
          <p:nvPr/>
        </p:nvCxnSpPr>
        <p:spPr>
          <a:xfrm>
            <a:off x="2178179" y="5323807"/>
            <a:ext cx="2078182" cy="375543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837375-5569-46B6-A097-720B8CAD1F70}"/>
              </a:ext>
            </a:extLst>
          </p:cNvPr>
          <p:cNvCxnSpPr/>
          <p:nvPr/>
        </p:nvCxnSpPr>
        <p:spPr>
          <a:xfrm>
            <a:off x="4385695" y="4910305"/>
            <a:ext cx="105640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A18F39-C5DA-4F9E-8336-718DE335B60E}"/>
              </a:ext>
            </a:extLst>
          </p:cNvPr>
          <p:cNvCxnSpPr/>
          <p:nvPr/>
        </p:nvCxnSpPr>
        <p:spPr>
          <a:xfrm>
            <a:off x="4380212" y="5695887"/>
            <a:ext cx="105640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6372DA-890C-4319-8EC1-CD2159AD22A7}"/>
              </a:ext>
            </a:extLst>
          </p:cNvPr>
          <p:cNvCxnSpPr/>
          <p:nvPr/>
        </p:nvCxnSpPr>
        <p:spPr>
          <a:xfrm>
            <a:off x="5405448" y="4938136"/>
            <a:ext cx="0" cy="727363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602661D-7312-417E-AA7D-FC69DAE1E26A}"/>
              </a:ext>
            </a:extLst>
          </p:cNvPr>
          <p:cNvSpPr txBox="1"/>
          <p:nvPr/>
        </p:nvSpPr>
        <p:spPr>
          <a:xfrm>
            <a:off x="5611174" y="4978651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Zeeman </a:t>
            </a:r>
            <a:r>
              <a:rPr lang="de-DE" dirty="0" err="1"/>
              <a:t>splitting</a:t>
            </a:r>
            <a:br>
              <a:rPr lang="de-DE" dirty="0"/>
            </a:br>
            <a:r>
              <a:rPr lang="de-DE" dirty="0"/>
              <a:t> = 2 </a:t>
            </a:r>
            <a:r>
              <a:rPr lang="el-GR" i="1" dirty="0"/>
              <a:t>γ</a:t>
            </a:r>
            <a:r>
              <a:rPr lang="de-DE" baseline="-25000" dirty="0"/>
              <a:t>NV</a:t>
            </a:r>
            <a:r>
              <a:rPr lang="de-DE" dirty="0"/>
              <a:t> </a:t>
            </a:r>
            <a:r>
              <a:rPr lang="de-DE" i="1" dirty="0"/>
              <a:t>B</a:t>
            </a:r>
            <a:r>
              <a:rPr lang="de-DE" baseline="-25000" dirty="0"/>
              <a:t>NV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D07CBC2-F55F-4699-918E-9B5B6218DEA4}"/>
              </a:ext>
            </a:extLst>
          </p:cNvPr>
          <p:cNvGrpSpPr/>
          <p:nvPr/>
        </p:nvGrpSpPr>
        <p:grpSpPr>
          <a:xfrm>
            <a:off x="9705442" y="3724846"/>
            <a:ext cx="2173184" cy="2948986"/>
            <a:chOff x="9967890" y="3751118"/>
            <a:chExt cx="2173184" cy="2948986"/>
          </a:xfrm>
        </p:grpSpPr>
        <p:pic>
          <p:nvPicPr>
            <p:cNvPr id="21" name="Picture 2" descr="Magnetometry with single NV centers in diamond">
              <a:extLst>
                <a:ext uri="{FF2B5EF4-FFF2-40B4-BE49-F238E27FC236}">
                  <a16:creationId xmlns:a16="http://schemas.microsoft.com/office/drawing/2014/main" id="{5FC4CF14-48E6-4E58-ADAC-B19959D6EC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80"/>
            <a:stretch/>
          </p:blipFill>
          <p:spPr bwMode="auto">
            <a:xfrm>
              <a:off x="9967890" y="3824687"/>
              <a:ext cx="2173184" cy="2875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94F7A4-6CC5-4710-A37A-783742617DE6}"/>
                </a:ext>
              </a:extLst>
            </p:cNvPr>
            <p:cNvSpPr/>
            <p:nvPr/>
          </p:nvSpPr>
          <p:spPr>
            <a:xfrm>
              <a:off x="9967890" y="3751118"/>
              <a:ext cx="163246" cy="2909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56569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3FF03-E1AE-41DB-891C-DC61CABF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Quantum </a:t>
            </a:r>
            <a:r>
              <a:rPr lang="de-DE" dirty="0" err="1"/>
              <a:t>Sensing</a:t>
            </a:r>
            <a:br>
              <a:rPr lang="de-DE" dirty="0"/>
            </a:br>
            <a:r>
              <a:rPr lang="de-DE" b="0" dirty="0"/>
              <a:t>Diamond NV-center </a:t>
            </a:r>
            <a:r>
              <a:rPr lang="de-DE" b="0" dirty="0" err="1"/>
              <a:t>based</a:t>
            </a:r>
            <a:r>
              <a:rPr lang="de-DE" b="0" dirty="0"/>
              <a:t> </a:t>
            </a:r>
            <a:r>
              <a:rPr lang="de-DE" b="0" dirty="0" err="1"/>
              <a:t>technology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B123C-55E1-4ADB-A1FD-D0A9708E91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D753C-E5F6-46F2-AC22-0F226779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pic>
        <p:nvPicPr>
          <p:cNvPr id="6" name="Picture 2" descr="undefined">
            <a:extLst>
              <a:ext uri="{FF2B5EF4-FFF2-40B4-BE49-F238E27FC236}">
                <a16:creationId xmlns:a16="http://schemas.microsoft.com/office/drawing/2014/main" id="{032A49EF-7FFD-458A-849E-4EE97EDA3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95" y="4591765"/>
            <a:ext cx="2552108" cy="170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3C8B3D-F978-44A3-A244-3495442480FE}"/>
              </a:ext>
            </a:extLst>
          </p:cNvPr>
          <p:cNvSpPr/>
          <p:nvPr/>
        </p:nvSpPr>
        <p:spPr>
          <a:xfrm>
            <a:off x="797961" y="1907415"/>
            <a:ext cx="1112000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buFont typeface="Arial" panose="020B0604020202020204" pitchFamily="34" charset="0"/>
              <a:buChar char="•"/>
            </a:pPr>
            <a:r>
              <a:rPr lang="de-DE" sz="2400" dirty="0"/>
              <a:t>Safe, reliable, durable </a:t>
            </a:r>
            <a:r>
              <a:rPr lang="de-DE" sz="2400" dirty="0" err="1"/>
              <a:t>batteries</a:t>
            </a:r>
            <a:r>
              <a:rPr lang="de-DE" sz="2400" dirty="0"/>
              <a:t> </a:t>
            </a:r>
            <a:r>
              <a:rPr lang="de-DE" sz="2400" dirty="0" err="1"/>
              <a:t>required</a:t>
            </a:r>
            <a:r>
              <a:rPr lang="de-DE" sz="2400" dirty="0"/>
              <a:t> in </a:t>
            </a:r>
            <a:r>
              <a:rPr lang="de-DE" sz="2400" dirty="0" err="1"/>
              <a:t>space</a:t>
            </a:r>
            <a:endParaRPr lang="de-DE" sz="2400" dirty="0"/>
          </a:p>
          <a:p>
            <a:pPr marL="360363" indent="-360363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de-DE" sz="2400" dirty="0"/>
              <a:t>Degradation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battery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limiting</a:t>
            </a:r>
            <a:r>
              <a:rPr lang="de-DE" sz="2400" dirty="0"/>
              <a:t> </a:t>
            </a:r>
            <a:r>
              <a:rPr lang="de-DE" sz="2400" dirty="0" err="1"/>
              <a:t>life</a:t>
            </a:r>
            <a:r>
              <a:rPr lang="de-DE" sz="2400" dirty="0"/>
              <a:t>-time and </a:t>
            </a:r>
            <a:r>
              <a:rPr lang="de-DE" sz="2400" dirty="0" err="1"/>
              <a:t>mission</a:t>
            </a:r>
            <a:r>
              <a:rPr lang="de-DE" sz="2400" dirty="0"/>
              <a:t>-duration</a:t>
            </a:r>
            <a:br>
              <a:rPr lang="de-DE" sz="2400" dirty="0"/>
            </a:br>
            <a:endParaRPr lang="de-DE" sz="2400" dirty="0"/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de-DE" sz="2400" dirty="0"/>
              <a:t>Degradation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batteries</a:t>
            </a:r>
            <a:r>
              <a:rPr lang="de-DE" sz="2400" dirty="0"/>
              <a:t> </a:t>
            </a:r>
            <a:r>
              <a:rPr lang="de-DE" sz="2400" dirty="0" err="1"/>
              <a:t>can</a:t>
            </a:r>
            <a:r>
              <a:rPr lang="de-DE" sz="2400" dirty="0"/>
              <a:t> </a:t>
            </a:r>
            <a:r>
              <a:rPr lang="de-DE" sz="2400" dirty="0" err="1"/>
              <a:t>become</a:t>
            </a:r>
            <a:r>
              <a:rPr lang="de-DE" sz="2400" dirty="0"/>
              <a:t> </a:t>
            </a:r>
            <a:r>
              <a:rPr lang="de-DE" sz="2400" dirty="0" err="1"/>
              <a:t>dangerous</a:t>
            </a:r>
            <a:endParaRPr lang="de-DE" sz="2400" dirty="0"/>
          </a:p>
          <a:p>
            <a:pPr marL="360363" indent="-360363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360363" indent="-360363">
              <a:buFont typeface="Wingdings" panose="05000000000000000000" pitchFamily="2" charset="2"/>
              <a:buChar char="à"/>
            </a:pPr>
            <a:r>
              <a:rPr lang="de-DE" sz="2400" dirty="0">
                <a:sym typeface="Wingdings" panose="05000000000000000000" pitchFamily="2" charset="2"/>
              </a:rPr>
              <a:t>Degradation </a:t>
            </a:r>
            <a:r>
              <a:rPr lang="de-DE" sz="2400" dirty="0" err="1">
                <a:sym typeface="Wingdings" panose="05000000000000000000" pitchFamily="2" charset="2"/>
              </a:rPr>
              <a:t>mechanisms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are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complex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br>
              <a:rPr lang="de-DE" sz="2400" dirty="0">
                <a:sym typeface="Wingdings" panose="05000000000000000000" pitchFamily="2" charset="2"/>
              </a:rPr>
            </a:br>
            <a:r>
              <a:rPr lang="de-DE" sz="2400" dirty="0">
                <a:sym typeface="Wingdings" panose="05000000000000000000" pitchFamily="2" charset="2"/>
              </a:rPr>
              <a:t>	(</a:t>
            </a:r>
            <a:r>
              <a:rPr lang="de-DE" sz="2400" dirty="0" err="1">
                <a:sym typeface="Wingdings" panose="05000000000000000000" pitchFamily="2" charset="2"/>
              </a:rPr>
              <a:t>multiscale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chemical</a:t>
            </a:r>
            <a:r>
              <a:rPr lang="de-DE" sz="2400" dirty="0">
                <a:sym typeface="Wingdings" panose="05000000000000000000" pitchFamily="2" charset="2"/>
              </a:rPr>
              <a:t>/</a:t>
            </a:r>
            <a:r>
              <a:rPr lang="de-DE" sz="2400" dirty="0" err="1">
                <a:sym typeface="Wingdings" panose="05000000000000000000" pitchFamily="2" charset="2"/>
              </a:rPr>
              <a:t>physical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processes</a:t>
            </a:r>
            <a:r>
              <a:rPr lang="de-DE" sz="2400" dirty="0">
                <a:sym typeface="Wingdings" panose="05000000000000000000" pitchFamily="2" charset="2"/>
              </a:rPr>
              <a:t>)</a:t>
            </a:r>
          </a:p>
          <a:p>
            <a:pPr marL="360363" indent="-360363">
              <a:buFont typeface="Wingdings" panose="05000000000000000000" pitchFamily="2" charset="2"/>
              <a:buChar char="à"/>
            </a:pPr>
            <a:endParaRPr lang="de-DE" sz="2400" dirty="0">
              <a:sym typeface="Wingdings" panose="05000000000000000000" pitchFamily="2" charset="2"/>
            </a:endParaRPr>
          </a:p>
          <a:p>
            <a:pPr marL="360363" indent="-360363">
              <a:buFont typeface="Wingdings" panose="05000000000000000000" pitchFamily="2" charset="2"/>
              <a:buChar char="à"/>
            </a:pPr>
            <a:r>
              <a:rPr lang="de-DE" sz="2400" dirty="0"/>
              <a:t>Monitoring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battery</a:t>
            </a:r>
            <a:r>
              <a:rPr lang="de-DE" sz="2400" dirty="0"/>
              <a:t> </a:t>
            </a:r>
            <a:r>
              <a:rPr lang="de-DE" sz="2400" dirty="0" err="1"/>
              <a:t>state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important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dirty="0"/>
              <a:t>(</a:t>
            </a:r>
            <a:r>
              <a:rPr lang="de-DE" sz="2400" dirty="0" err="1"/>
              <a:t>SoC</a:t>
            </a:r>
            <a:r>
              <a:rPr lang="de-DE" sz="2400" dirty="0"/>
              <a:t> = „</a:t>
            </a:r>
            <a:r>
              <a:rPr lang="de-DE" sz="2400" dirty="0" err="1"/>
              <a:t>state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charge</a:t>
            </a:r>
            <a:r>
              <a:rPr lang="de-DE" sz="2400" dirty="0"/>
              <a:t>“, </a:t>
            </a:r>
            <a:r>
              <a:rPr lang="de-DE" sz="2400" dirty="0" err="1"/>
              <a:t>SoH</a:t>
            </a:r>
            <a:r>
              <a:rPr lang="de-DE" sz="2400" dirty="0"/>
              <a:t> = „</a:t>
            </a:r>
            <a:r>
              <a:rPr lang="de-DE" sz="2400" dirty="0" err="1"/>
              <a:t>state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health</a:t>
            </a:r>
            <a:r>
              <a:rPr lang="de-DE" sz="2400" dirty="0"/>
              <a:t>“)</a:t>
            </a:r>
          </a:p>
        </p:txBody>
      </p:sp>
      <p:pic>
        <p:nvPicPr>
          <p:cNvPr id="8" name="Picture 2" descr="Mars 2020 Power">
            <a:extLst>
              <a:ext uri="{FF2B5EF4-FFF2-40B4-BE49-F238E27FC236}">
                <a16:creationId xmlns:a16="http://schemas.microsoft.com/office/drawing/2014/main" id="{1B4CEBB2-4F85-4523-A8B6-8C0BCD3AA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650" y="0"/>
            <a:ext cx="4891850" cy="275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51F942-0385-4156-A269-ABCC859AB709}"/>
              </a:ext>
            </a:extLst>
          </p:cNvPr>
          <p:cNvSpPr/>
          <p:nvPr/>
        </p:nvSpPr>
        <p:spPr>
          <a:xfrm>
            <a:off x="8593195" y="6268125"/>
            <a:ext cx="3408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/>
              <a:t>Defective</a:t>
            </a:r>
            <a:r>
              <a:rPr lang="de-DE" sz="1400" dirty="0"/>
              <a:t> Li-Ion </a:t>
            </a:r>
            <a:r>
              <a:rPr lang="de-DE" sz="1400" dirty="0" err="1"/>
              <a:t>Battery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Boeing 787</a:t>
            </a:r>
          </a:p>
        </p:txBody>
      </p:sp>
    </p:spTree>
    <p:extLst>
      <p:ext uri="{BB962C8B-B14F-4D97-AF65-F5344CB8AC3E}">
        <p14:creationId xmlns:p14="http://schemas.microsoft.com/office/powerpoint/2010/main" val="688938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AF3A1-CD8A-4EB0-8685-F1C5C1C94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Quantum </a:t>
            </a:r>
            <a:r>
              <a:rPr lang="de-DE" dirty="0" err="1"/>
              <a:t>Sensing</a:t>
            </a:r>
            <a:br>
              <a:rPr lang="de-DE" dirty="0"/>
            </a:br>
            <a:r>
              <a:rPr lang="de-DE" b="0" dirty="0"/>
              <a:t>Diamond NV-center </a:t>
            </a:r>
            <a:r>
              <a:rPr lang="de-DE" b="0" dirty="0" err="1"/>
              <a:t>based</a:t>
            </a:r>
            <a:r>
              <a:rPr lang="de-DE" b="0" dirty="0"/>
              <a:t> </a:t>
            </a:r>
            <a:r>
              <a:rPr lang="de-DE" b="0" dirty="0" err="1"/>
              <a:t>technology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D88C0-FF6B-438C-94DC-2EAD361522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50E20-3FD6-4155-BABD-933AB5D36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grpSp>
        <p:nvGrpSpPr>
          <p:cNvPr id="6" name="Gruppieren 38">
            <a:extLst>
              <a:ext uri="{FF2B5EF4-FFF2-40B4-BE49-F238E27FC236}">
                <a16:creationId xmlns:a16="http://schemas.microsoft.com/office/drawing/2014/main" id="{B9A1DB53-BA1C-431F-AFF7-8AB02DD486FC}"/>
              </a:ext>
            </a:extLst>
          </p:cNvPr>
          <p:cNvGrpSpPr/>
          <p:nvPr/>
        </p:nvGrpSpPr>
        <p:grpSpPr>
          <a:xfrm>
            <a:off x="-303031" y="1771024"/>
            <a:ext cx="5113156" cy="4156293"/>
            <a:chOff x="-2759554" y="1602328"/>
            <a:chExt cx="5192752" cy="4309881"/>
          </a:xfrm>
        </p:grpSpPr>
        <p:pic>
          <p:nvPicPr>
            <p:cNvPr id="7" name="Grafik 39">
              <a:extLst>
                <a:ext uri="{FF2B5EF4-FFF2-40B4-BE49-F238E27FC236}">
                  <a16:creationId xmlns:a16="http://schemas.microsoft.com/office/drawing/2014/main" id="{96B1BEB5-4001-40E9-8D98-ECB243B9C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59554" y="1602328"/>
              <a:ext cx="5116078" cy="4309881"/>
            </a:xfrm>
            <a:prstGeom prst="rect">
              <a:avLst/>
            </a:prstGeom>
          </p:spPr>
        </p:pic>
        <p:sp>
          <p:nvSpPr>
            <p:cNvPr id="8" name="Rechteck 40">
              <a:extLst>
                <a:ext uri="{FF2B5EF4-FFF2-40B4-BE49-F238E27FC236}">
                  <a16:creationId xmlns:a16="http://schemas.microsoft.com/office/drawing/2014/main" id="{FE249891-3402-488C-BB29-A01049650E17}"/>
                </a:ext>
              </a:extLst>
            </p:cNvPr>
            <p:cNvSpPr/>
            <p:nvPr/>
          </p:nvSpPr>
          <p:spPr>
            <a:xfrm>
              <a:off x="1406549" y="5560093"/>
              <a:ext cx="1026649" cy="981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0" name="Parallelogramm 19">
            <a:extLst>
              <a:ext uri="{FF2B5EF4-FFF2-40B4-BE49-F238E27FC236}">
                <a16:creationId xmlns:a16="http://schemas.microsoft.com/office/drawing/2014/main" id="{5A23D824-37BF-4445-B09E-93E894F5B986}"/>
              </a:ext>
            </a:extLst>
          </p:cNvPr>
          <p:cNvSpPr/>
          <p:nvPr/>
        </p:nvSpPr>
        <p:spPr>
          <a:xfrm rot="16200000" flipH="1">
            <a:off x="3819462" y="1576272"/>
            <a:ext cx="1715527" cy="1132679"/>
          </a:xfrm>
          <a:prstGeom prst="parallelogram">
            <a:avLst>
              <a:gd name="adj" fmla="val 51057"/>
            </a:avLst>
          </a:prstGeom>
          <a:gradFill flip="none" rotWithShape="1">
            <a:gsLst>
              <a:gs pos="0">
                <a:srgbClr val="A5A5A5">
                  <a:shade val="30000"/>
                  <a:satMod val="115000"/>
                </a:srgbClr>
              </a:gs>
              <a:gs pos="50000">
                <a:srgbClr val="A5A5A5">
                  <a:shade val="67500"/>
                  <a:satMod val="115000"/>
                </a:srgbClr>
              </a:gs>
              <a:gs pos="100000">
                <a:srgbClr val="A5A5A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Parallelogramm 21">
            <a:extLst>
              <a:ext uri="{FF2B5EF4-FFF2-40B4-BE49-F238E27FC236}">
                <a16:creationId xmlns:a16="http://schemas.microsoft.com/office/drawing/2014/main" id="{818AABF8-7B4C-4AA2-85FE-A0CAC37847DD}"/>
              </a:ext>
            </a:extLst>
          </p:cNvPr>
          <p:cNvSpPr/>
          <p:nvPr/>
        </p:nvSpPr>
        <p:spPr>
          <a:xfrm rot="16200000" flipH="1">
            <a:off x="4076074" y="1576272"/>
            <a:ext cx="1715527" cy="1132679"/>
          </a:xfrm>
          <a:prstGeom prst="parallelogram">
            <a:avLst>
              <a:gd name="adj" fmla="val 51057"/>
            </a:avLst>
          </a:prstGeom>
          <a:gradFill flip="none" rotWithShape="1">
            <a:gsLst>
              <a:gs pos="0">
                <a:srgbClr val="A5A5A5">
                  <a:shade val="30000"/>
                  <a:satMod val="115000"/>
                </a:srgbClr>
              </a:gs>
              <a:gs pos="50000">
                <a:srgbClr val="A5A5A5">
                  <a:shade val="67500"/>
                  <a:satMod val="115000"/>
                </a:srgbClr>
              </a:gs>
              <a:gs pos="100000">
                <a:srgbClr val="A5A5A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Parallelogramm 22">
            <a:extLst>
              <a:ext uri="{FF2B5EF4-FFF2-40B4-BE49-F238E27FC236}">
                <a16:creationId xmlns:a16="http://schemas.microsoft.com/office/drawing/2014/main" id="{6B61FBE4-C78D-4066-8885-F823816AF5B8}"/>
              </a:ext>
            </a:extLst>
          </p:cNvPr>
          <p:cNvSpPr/>
          <p:nvPr/>
        </p:nvSpPr>
        <p:spPr>
          <a:xfrm rot="16200000" flipH="1">
            <a:off x="4359972" y="1576272"/>
            <a:ext cx="1715527" cy="1132679"/>
          </a:xfrm>
          <a:prstGeom prst="parallelogram">
            <a:avLst>
              <a:gd name="adj" fmla="val 51057"/>
            </a:avLst>
          </a:prstGeom>
          <a:gradFill flip="none" rotWithShape="1">
            <a:gsLst>
              <a:gs pos="0">
                <a:srgbClr val="A5A5A5">
                  <a:shade val="30000"/>
                  <a:satMod val="115000"/>
                </a:srgbClr>
              </a:gs>
              <a:gs pos="50000">
                <a:srgbClr val="A5A5A5">
                  <a:shade val="67500"/>
                  <a:satMod val="115000"/>
                </a:srgbClr>
              </a:gs>
              <a:gs pos="100000">
                <a:srgbClr val="A5A5A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Parallelogramm 23">
            <a:extLst>
              <a:ext uri="{FF2B5EF4-FFF2-40B4-BE49-F238E27FC236}">
                <a16:creationId xmlns:a16="http://schemas.microsoft.com/office/drawing/2014/main" id="{B7E98F74-064A-4839-B91B-B843E5C581EE}"/>
              </a:ext>
            </a:extLst>
          </p:cNvPr>
          <p:cNvSpPr/>
          <p:nvPr/>
        </p:nvSpPr>
        <p:spPr>
          <a:xfrm rot="16200000" flipH="1">
            <a:off x="6058246" y="1576272"/>
            <a:ext cx="1715527" cy="1132679"/>
          </a:xfrm>
          <a:prstGeom prst="parallelogram">
            <a:avLst>
              <a:gd name="adj" fmla="val 51057"/>
            </a:avLst>
          </a:prstGeom>
          <a:gradFill flip="none" rotWithShape="1">
            <a:gsLst>
              <a:gs pos="0">
                <a:srgbClr val="A5A5A5">
                  <a:shade val="30000"/>
                  <a:satMod val="115000"/>
                </a:srgbClr>
              </a:gs>
              <a:gs pos="50000">
                <a:srgbClr val="A5A5A5">
                  <a:shade val="67500"/>
                  <a:satMod val="115000"/>
                </a:srgbClr>
              </a:gs>
              <a:gs pos="100000">
                <a:srgbClr val="A5A5A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4" name="Gerader Verbinder 24">
            <a:extLst>
              <a:ext uri="{FF2B5EF4-FFF2-40B4-BE49-F238E27FC236}">
                <a16:creationId xmlns:a16="http://schemas.microsoft.com/office/drawing/2014/main" id="{662395CD-A499-41A0-AFFE-B182B4AE9225}"/>
              </a:ext>
            </a:extLst>
          </p:cNvPr>
          <p:cNvCxnSpPr>
            <a:cxnSpLocks/>
          </p:cNvCxnSpPr>
          <p:nvPr/>
        </p:nvCxnSpPr>
        <p:spPr>
          <a:xfrm>
            <a:off x="4933837" y="1964055"/>
            <a:ext cx="1415833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Ellipse 26">
            <a:extLst>
              <a:ext uri="{FF2B5EF4-FFF2-40B4-BE49-F238E27FC236}">
                <a16:creationId xmlns:a16="http://schemas.microsoft.com/office/drawing/2014/main" id="{43449C9C-1245-440A-8B1E-509BF1EF642E}"/>
              </a:ext>
            </a:extLst>
          </p:cNvPr>
          <p:cNvSpPr/>
          <p:nvPr/>
        </p:nvSpPr>
        <p:spPr>
          <a:xfrm>
            <a:off x="4900489" y="1927224"/>
            <a:ext cx="66696" cy="7366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Ellipse 28">
            <a:extLst>
              <a:ext uri="{FF2B5EF4-FFF2-40B4-BE49-F238E27FC236}">
                <a16:creationId xmlns:a16="http://schemas.microsoft.com/office/drawing/2014/main" id="{A5AAD247-BC6F-4EBF-ADD3-90642BE18EBF}"/>
              </a:ext>
            </a:extLst>
          </p:cNvPr>
          <p:cNvSpPr/>
          <p:nvPr/>
        </p:nvSpPr>
        <p:spPr>
          <a:xfrm>
            <a:off x="6566517" y="1918991"/>
            <a:ext cx="66696" cy="7366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7" name="Gerade Verbindung mit Pfeil 31">
            <a:extLst>
              <a:ext uri="{FF2B5EF4-FFF2-40B4-BE49-F238E27FC236}">
                <a16:creationId xmlns:a16="http://schemas.microsoft.com/office/drawing/2014/main" id="{AD9F8C34-32CA-4D6C-B982-779917CEB268}"/>
              </a:ext>
            </a:extLst>
          </p:cNvPr>
          <p:cNvCxnSpPr>
            <a:cxnSpLocks/>
          </p:cNvCxnSpPr>
          <p:nvPr/>
        </p:nvCxnSpPr>
        <p:spPr>
          <a:xfrm>
            <a:off x="3898705" y="3022758"/>
            <a:ext cx="3251200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8" name="Textfeld 32">
            <a:extLst>
              <a:ext uri="{FF2B5EF4-FFF2-40B4-BE49-F238E27FC236}">
                <a16:creationId xmlns:a16="http://schemas.microsoft.com/office/drawing/2014/main" id="{71C259AD-ED38-4F14-B4DA-3F978E2B66B9}"/>
              </a:ext>
            </a:extLst>
          </p:cNvPr>
          <p:cNvSpPr txBox="1"/>
          <p:nvPr/>
        </p:nvSpPr>
        <p:spPr>
          <a:xfrm>
            <a:off x="4367498" y="3064036"/>
            <a:ext cx="2343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Time; RF </a:t>
            </a:r>
            <a:r>
              <a:rPr lang="de-DE" dirty="0" err="1">
                <a:solidFill>
                  <a:prstClr val="black"/>
                </a:solidFill>
                <a:latin typeface="Calibri" panose="020F0502020204030204"/>
              </a:rPr>
              <a:t>Frequency</a:t>
            </a:r>
            <a:endParaRPr lang="de-DE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9" name="Gerade Verbindung mit Pfeil 33">
            <a:extLst>
              <a:ext uri="{FF2B5EF4-FFF2-40B4-BE49-F238E27FC236}">
                <a16:creationId xmlns:a16="http://schemas.microsoft.com/office/drawing/2014/main" id="{8A651412-E8AB-4DA3-AB19-F0BDB9A3415E}"/>
              </a:ext>
            </a:extLst>
          </p:cNvPr>
          <p:cNvCxnSpPr>
            <a:cxnSpLocks/>
          </p:cNvCxnSpPr>
          <p:nvPr/>
        </p:nvCxnSpPr>
        <p:spPr>
          <a:xfrm>
            <a:off x="6614154" y="2017058"/>
            <a:ext cx="517528" cy="2233536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sp>
        <p:nvSpPr>
          <p:cNvPr id="60" name="Ellipse 35">
            <a:extLst>
              <a:ext uri="{FF2B5EF4-FFF2-40B4-BE49-F238E27FC236}">
                <a16:creationId xmlns:a16="http://schemas.microsoft.com/office/drawing/2014/main" id="{4B093A1E-8B03-497A-B4B2-732FEE415A39}"/>
              </a:ext>
            </a:extLst>
          </p:cNvPr>
          <p:cNvSpPr/>
          <p:nvPr/>
        </p:nvSpPr>
        <p:spPr>
          <a:xfrm>
            <a:off x="4534678" y="1918991"/>
            <a:ext cx="66696" cy="7366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Ellipse 36">
            <a:extLst>
              <a:ext uri="{FF2B5EF4-FFF2-40B4-BE49-F238E27FC236}">
                <a16:creationId xmlns:a16="http://schemas.microsoft.com/office/drawing/2014/main" id="{B66BB3C2-D6F1-4D71-B505-AFAB92A4AD00}"/>
              </a:ext>
            </a:extLst>
          </p:cNvPr>
          <p:cNvSpPr/>
          <p:nvPr/>
        </p:nvSpPr>
        <p:spPr>
          <a:xfrm>
            <a:off x="4258298" y="1918991"/>
            <a:ext cx="66696" cy="7366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Gerader Verbinder 37">
            <a:extLst>
              <a:ext uri="{FF2B5EF4-FFF2-40B4-BE49-F238E27FC236}">
                <a16:creationId xmlns:a16="http://schemas.microsoft.com/office/drawing/2014/main" id="{0E52A379-1308-4BFC-A879-58853C5E3BBF}"/>
              </a:ext>
            </a:extLst>
          </p:cNvPr>
          <p:cNvCxnSpPr>
            <a:cxnSpLocks/>
          </p:cNvCxnSpPr>
          <p:nvPr/>
        </p:nvCxnSpPr>
        <p:spPr>
          <a:xfrm>
            <a:off x="4549027" y="1963441"/>
            <a:ext cx="100464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Gerader Verbinder 40">
            <a:extLst>
              <a:ext uri="{FF2B5EF4-FFF2-40B4-BE49-F238E27FC236}">
                <a16:creationId xmlns:a16="http://schemas.microsoft.com/office/drawing/2014/main" id="{60AB1271-59E5-4951-9F07-4253FC78AA3E}"/>
              </a:ext>
            </a:extLst>
          </p:cNvPr>
          <p:cNvCxnSpPr>
            <a:cxnSpLocks/>
          </p:cNvCxnSpPr>
          <p:nvPr/>
        </p:nvCxnSpPr>
        <p:spPr>
          <a:xfrm>
            <a:off x="4258298" y="1955821"/>
            <a:ext cx="100464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Gerade Verbindung mit Pfeil 42">
            <a:extLst>
              <a:ext uri="{FF2B5EF4-FFF2-40B4-BE49-F238E27FC236}">
                <a16:creationId xmlns:a16="http://schemas.microsoft.com/office/drawing/2014/main" id="{B09B9EC5-FAB5-44E6-8347-81515623625C}"/>
              </a:ext>
            </a:extLst>
          </p:cNvPr>
          <p:cNvCxnSpPr>
            <a:cxnSpLocks/>
          </p:cNvCxnSpPr>
          <p:nvPr/>
        </p:nvCxnSpPr>
        <p:spPr>
          <a:xfrm>
            <a:off x="4293241" y="2000884"/>
            <a:ext cx="101543" cy="2272094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sp>
        <p:nvSpPr>
          <p:cNvPr id="65" name="Pfeil: nach rechts 45">
            <a:extLst>
              <a:ext uri="{FF2B5EF4-FFF2-40B4-BE49-F238E27FC236}">
                <a16:creationId xmlns:a16="http://schemas.microsoft.com/office/drawing/2014/main" id="{BB238F75-72EA-4B3E-BF6D-9F9BD787199B}"/>
              </a:ext>
            </a:extLst>
          </p:cNvPr>
          <p:cNvSpPr/>
          <p:nvPr/>
        </p:nvSpPr>
        <p:spPr>
          <a:xfrm>
            <a:off x="2736852" y="2022504"/>
            <a:ext cx="764472" cy="233680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Pfeil: nach rechts 47">
            <a:extLst>
              <a:ext uri="{FF2B5EF4-FFF2-40B4-BE49-F238E27FC236}">
                <a16:creationId xmlns:a16="http://schemas.microsoft.com/office/drawing/2014/main" id="{3EF7A0B9-D4B3-4B45-9404-8D6DD26792BC}"/>
              </a:ext>
            </a:extLst>
          </p:cNvPr>
          <p:cNvSpPr/>
          <p:nvPr/>
        </p:nvSpPr>
        <p:spPr>
          <a:xfrm>
            <a:off x="9398430" y="2034879"/>
            <a:ext cx="1233087" cy="233680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Parallelogramm 48">
            <a:extLst>
              <a:ext uri="{FF2B5EF4-FFF2-40B4-BE49-F238E27FC236}">
                <a16:creationId xmlns:a16="http://schemas.microsoft.com/office/drawing/2014/main" id="{C864203A-B7E4-4252-8346-058D934FD57D}"/>
              </a:ext>
            </a:extLst>
          </p:cNvPr>
          <p:cNvSpPr/>
          <p:nvPr/>
        </p:nvSpPr>
        <p:spPr>
          <a:xfrm rot="16200000" flipH="1">
            <a:off x="10421891" y="1573004"/>
            <a:ext cx="1715527" cy="1132679"/>
          </a:xfrm>
          <a:prstGeom prst="parallelogram">
            <a:avLst>
              <a:gd name="adj" fmla="val 51057"/>
            </a:avLst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feld 4">
                <a:extLst>
                  <a:ext uri="{FF2B5EF4-FFF2-40B4-BE49-F238E27FC236}">
                    <a16:creationId xmlns:a16="http://schemas.microsoft.com/office/drawing/2014/main" id="{67D05237-F456-4730-82C3-8D291E98EF1B}"/>
                  </a:ext>
                </a:extLst>
              </p:cNvPr>
              <p:cNvSpPr txBox="1"/>
              <p:nvPr/>
            </p:nvSpPr>
            <p:spPr>
              <a:xfrm>
                <a:off x="9406162" y="1707460"/>
                <a:ext cx="1290931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de-DE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de-DE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de-DE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8" name="Textfeld 4">
                <a:extLst>
                  <a:ext uri="{FF2B5EF4-FFF2-40B4-BE49-F238E27FC236}">
                    <a16:creationId xmlns:a16="http://schemas.microsoft.com/office/drawing/2014/main" id="{67D05237-F456-4730-82C3-8D291E98E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6162" y="1707460"/>
                <a:ext cx="1290931" cy="310598"/>
              </a:xfrm>
              <a:prstGeom prst="rect">
                <a:avLst/>
              </a:prstGeom>
              <a:blipFill>
                <a:blip r:embed="rId3"/>
                <a:stretch>
                  <a:fillRect l="-3774" r="-3774" b="-313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Gruppieren 41">
            <a:extLst>
              <a:ext uri="{FF2B5EF4-FFF2-40B4-BE49-F238E27FC236}">
                <a16:creationId xmlns:a16="http://schemas.microsoft.com/office/drawing/2014/main" id="{69D9B3DF-16CA-465D-9B67-5B23551AA073}"/>
              </a:ext>
            </a:extLst>
          </p:cNvPr>
          <p:cNvGrpSpPr/>
          <p:nvPr/>
        </p:nvGrpSpPr>
        <p:grpSpPr>
          <a:xfrm>
            <a:off x="3855543" y="3585710"/>
            <a:ext cx="3572420" cy="2993951"/>
            <a:chOff x="3709344" y="3281101"/>
            <a:chExt cx="3572420" cy="2993951"/>
          </a:xfrm>
        </p:grpSpPr>
        <p:grpSp>
          <p:nvGrpSpPr>
            <p:cNvPr id="70" name="Gruppieren 30">
              <a:extLst>
                <a:ext uri="{FF2B5EF4-FFF2-40B4-BE49-F238E27FC236}">
                  <a16:creationId xmlns:a16="http://schemas.microsoft.com/office/drawing/2014/main" id="{3D8AAAD8-CDAB-4A2C-A28B-4C34125E62F4}"/>
                </a:ext>
              </a:extLst>
            </p:cNvPr>
            <p:cNvGrpSpPr/>
            <p:nvPr/>
          </p:nvGrpSpPr>
          <p:grpSpPr>
            <a:xfrm>
              <a:off x="4030564" y="3648511"/>
              <a:ext cx="3251200" cy="2626541"/>
              <a:chOff x="4030564" y="3648511"/>
              <a:chExt cx="3251200" cy="2626541"/>
            </a:xfrm>
          </p:grpSpPr>
          <p:cxnSp>
            <p:nvCxnSpPr>
              <p:cNvPr id="72" name="Gerade Verbindung mit Pfeil 9">
                <a:extLst>
                  <a:ext uri="{FF2B5EF4-FFF2-40B4-BE49-F238E27FC236}">
                    <a16:creationId xmlns:a16="http://schemas.microsoft.com/office/drawing/2014/main" id="{86F115C2-79BC-4B97-8BCB-463DE6E8E2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0564" y="5887152"/>
                <a:ext cx="3251200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73" name="Gerade Verbindung mit Pfeil 11">
                <a:extLst>
                  <a:ext uri="{FF2B5EF4-FFF2-40B4-BE49-F238E27FC236}">
                    <a16:creationId xmlns:a16="http://schemas.microsoft.com/office/drawing/2014/main" id="{8E4DAA2F-8DBC-42A2-B417-F30391286B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24409" y="3648511"/>
                <a:ext cx="748" cy="2348467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grpSp>
            <p:nvGrpSpPr>
              <p:cNvPr id="74" name="Gruppieren 13">
                <a:extLst>
                  <a:ext uri="{FF2B5EF4-FFF2-40B4-BE49-F238E27FC236}">
                    <a16:creationId xmlns:a16="http://schemas.microsoft.com/office/drawing/2014/main" id="{A79C5C87-4739-402A-881F-D7F07ACBEF1F}"/>
                  </a:ext>
                </a:extLst>
              </p:cNvPr>
              <p:cNvGrpSpPr/>
              <p:nvPr/>
            </p:nvGrpSpPr>
            <p:grpSpPr>
              <a:xfrm>
                <a:off x="4130128" y="3968369"/>
                <a:ext cx="2920722" cy="1715550"/>
                <a:chOff x="6217920" y="3647439"/>
                <a:chExt cx="2920722" cy="1715550"/>
              </a:xfrm>
            </p:grpSpPr>
            <p:sp>
              <p:nvSpPr>
                <p:cNvPr id="76" name="Freihandform: Form 12">
                  <a:extLst>
                    <a:ext uri="{FF2B5EF4-FFF2-40B4-BE49-F238E27FC236}">
                      <a16:creationId xmlns:a16="http://schemas.microsoft.com/office/drawing/2014/main" id="{063CF59E-C2B9-4676-A970-B792B0B55D6D}"/>
                    </a:ext>
                  </a:extLst>
                </p:cNvPr>
                <p:cNvSpPr/>
                <p:nvPr/>
              </p:nvSpPr>
              <p:spPr>
                <a:xfrm>
                  <a:off x="6217920" y="3647439"/>
                  <a:ext cx="1513835" cy="1715550"/>
                </a:xfrm>
                <a:custGeom>
                  <a:avLst/>
                  <a:gdLst>
                    <a:gd name="connsiteX0" fmla="*/ 0 w 2357120"/>
                    <a:gd name="connsiteY0" fmla="*/ 0 h 1129762"/>
                    <a:gd name="connsiteX1" fmla="*/ 528320 w 2357120"/>
                    <a:gd name="connsiteY1" fmla="*/ 1127760 h 1129762"/>
                    <a:gd name="connsiteX2" fmla="*/ 762000 w 2357120"/>
                    <a:gd name="connsiteY2" fmla="*/ 294640 h 1129762"/>
                    <a:gd name="connsiteX3" fmla="*/ 1056640 w 2357120"/>
                    <a:gd name="connsiteY3" fmla="*/ 1056640 h 1129762"/>
                    <a:gd name="connsiteX4" fmla="*/ 1300480 w 2357120"/>
                    <a:gd name="connsiteY4" fmla="*/ 284480 h 1129762"/>
                    <a:gd name="connsiteX5" fmla="*/ 1473200 w 2357120"/>
                    <a:gd name="connsiteY5" fmla="*/ 1056640 h 1129762"/>
                    <a:gd name="connsiteX6" fmla="*/ 1676400 w 2357120"/>
                    <a:gd name="connsiteY6" fmla="*/ 304800 h 1129762"/>
                    <a:gd name="connsiteX7" fmla="*/ 1971040 w 2357120"/>
                    <a:gd name="connsiteY7" fmla="*/ 944880 h 1129762"/>
                    <a:gd name="connsiteX8" fmla="*/ 2092960 w 2357120"/>
                    <a:gd name="connsiteY8" fmla="*/ 355600 h 1129762"/>
                    <a:gd name="connsiteX9" fmla="*/ 2357120 w 2357120"/>
                    <a:gd name="connsiteY9" fmla="*/ 274320 h 1129762"/>
                    <a:gd name="connsiteX0" fmla="*/ 0 w 2357120"/>
                    <a:gd name="connsiteY0" fmla="*/ 0 h 1127969"/>
                    <a:gd name="connsiteX1" fmla="*/ 335280 w 2357120"/>
                    <a:gd name="connsiteY1" fmla="*/ 202463 h 1127969"/>
                    <a:gd name="connsiteX2" fmla="*/ 528320 w 2357120"/>
                    <a:gd name="connsiteY2" fmla="*/ 1127760 h 1127969"/>
                    <a:gd name="connsiteX3" fmla="*/ 762000 w 2357120"/>
                    <a:gd name="connsiteY3" fmla="*/ 294640 h 1127969"/>
                    <a:gd name="connsiteX4" fmla="*/ 1056640 w 2357120"/>
                    <a:gd name="connsiteY4" fmla="*/ 1056640 h 1127969"/>
                    <a:gd name="connsiteX5" fmla="*/ 1300480 w 2357120"/>
                    <a:gd name="connsiteY5" fmla="*/ 284480 h 1127969"/>
                    <a:gd name="connsiteX6" fmla="*/ 1473200 w 2357120"/>
                    <a:gd name="connsiteY6" fmla="*/ 1056640 h 1127969"/>
                    <a:gd name="connsiteX7" fmla="*/ 1676400 w 2357120"/>
                    <a:gd name="connsiteY7" fmla="*/ 304800 h 1127969"/>
                    <a:gd name="connsiteX8" fmla="*/ 1971040 w 2357120"/>
                    <a:gd name="connsiteY8" fmla="*/ 944880 h 1127969"/>
                    <a:gd name="connsiteX9" fmla="*/ 2092960 w 2357120"/>
                    <a:gd name="connsiteY9" fmla="*/ 355600 h 1127969"/>
                    <a:gd name="connsiteX10" fmla="*/ 2357120 w 2357120"/>
                    <a:gd name="connsiteY10" fmla="*/ 274320 h 1127969"/>
                    <a:gd name="connsiteX0" fmla="*/ 0 w 2357120"/>
                    <a:gd name="connsiteY0" fmla="*/ 0 h 1127769"/>
                    <a:gd name="connsiteX1" fmla="*/ 335280 w 2357120"/>
                    <a:gd name="connsiteY1" fmla="*/ 202463 h 1127769"/>
                    <a:gd name="connsiteX2" fmla="*/ 528320 w 2357120"/>
                    <a:gd name="connsiteY2" fmla="*/ 1127760 h 1127769"/>
                    <a:gd name="connsiteX3" fmla="*/ 731520 w 2357120"/>
                    <a:gd name="connsiteY3" fmla="*/ 184206 h 1127769"/>
                    <a:gd name="connsiteX4" fmla="*/ 1056640 w 2357120"/>
                    <a:gd name="connsiteY4" fmla="*/ 1056640 h 1127769"/>
                    <a:gd name="connsiteX5" fmla="*/ 1300480 w 2357120"/>
                    <a:gd name="connsiteY5" fmla="*/ 284480 h 1127769"/>
                    <a:gd name="connsiteX6" fmla="*/ 1473200 w 2357120"/>
                    <a:gd name="connsiteY6" fmla="*/ 1056640 h 1127769"/>
                    <a:gd name="connsiteX7" fmla="*/ 1676400 w 2357120"/>
                    <a:gd name="connsiteY7" fmla="*/ 304800 h 1127769"/>
                    <a:gd name="connsiteX8" fmla="*/ 1971040 w 2357120"/>
                    <a:gd name="connsiteY8" fmla="*/ 944880 h 1127769"/>
                    <a:gd name="connsiteX9" fmla="*/ 2092960 w 2357120"/>
                    <a:gd name="connsiteY9" fmla="*/ 355600 h 1127769"/>
                    <a:gd name="connsiteX10" fmla="*/ 2357120 w 2357120"/>
                    <a:gd name="connsiteY10" fmla="*/ 274320 h 1127769"/>
                    <a:gd name="connsiteX0" fmla="*/ 0 w 2357120"/>
                    <a:gd name="connsiteY0" fmla="*/ 0 h 1127769"/>
                    <a:gd name="connsiteX1" fmla="*/ 335280 w 2357120"/>
                    <a:gd name="connsiteY1" fmla="*/ 202463 h 1127769"/>
                    <a:gd name="connsiteX2" fmla="*/ 528320 w 2357120"/>
                    <a:gd name="connsiteY2" fmla="*/ 1127760 h 1127769"/>
                    <a:gd name="connsiteX3" fmla="*/ 731520 w 2357120"/>
                    <a:gd name="connsiteY3" fmla="*/ 184206 h 1127769"/>
                    <a:gd name="connsiteX4" fmla="*/ 1016000 w 2357120"/>
                    <a:gd name="connsiteY4" fmla="*/ 835772 h 1127769"/>
                    <a:gd name="connsiteX5" fmla="*/ 1300480 w 2357120"/>
                    <a:gd name="connsiteY5" fmla="*/ 284480 h 1127769"/>
                    <a:gd name="connsiteX6" fmla="*/ 1473200 w 2357120"/>
                    <a:gd name="connsiteY6" fmla="*/ 1056640 h 1127769"/>
                    <a:gd name="connsiteX7" fmla="*/ 1676400 w 2357120"/>
                    <a:gd name="connsiteY7" fmla="*/ 304800 h 1127769"/>
                    <a:gd name="connsiteX8" fmla="*/ 1971040 w 2357120"/>
                    <a:gd name="connsiteY8" fmla="*/ 944880 h 1127769"/>
                    <a:gd name="connsiteX9" fmla="*/ 2092960 w 2357120"/>
                    <a:gd name="connsiteY9" fmla="*/ 355600 h 1127769"/>
                    <a:gd name="connsiteX10" fmla="*/ 2357120 w 2357120"/>
                    <a:gd name="connsiteY10" fmla="*/ 274320 h 1127769"/>
                    <a:gd name="connsiteX0" fmla="*/ 0 w 2357120"/>
                    <a:gd name="connsiteY0" fmla="*/ 0 h 1127769"/>
                    <a:gd name="connsiteX1" fmla="*/ 335280 w 2357120"/>
                    <a:gd name="connsiteY1" fmla="*/ 202463 h 1127769"/>
                    <a:gd name="connsiteX2" fmla="*/ 528320 w 2357120"/>
                    <a:gd name="connsiteY2" fmla="*/ 1127760 h 1127769"/>
                    <a:gd name="connsiteX3" fmla="*/ 731520 w 2357120"/>
                    <a:gd name="connsiteY3" fmla="*/ 184206 h 1127769"/>
                    <a:gd name="connsiteX4" fmla="*/ 1016000 w 2357120"/>
                    <a:gd name="connsiteY4" fmla="*/ 835772 h 1127769"/>
                    <a:gd name="connsiteX5" fmla="*/ 1300480 w 2357120"/>
                    <a:gd name="connsiteY5" fmla="*/ 284480 h 1127769"/>
                    <a:gd name="connsiteX6" fmla="*/ 1412240 w 2357120"/>
                    <a:gd name="connsiteY6" fmla="*/ 1032099 h 1127769"/>
                    <a:gd name="connsiteX7" fmla="*/ 1676400 w 2357120"/>
                    <a:gd name="connsiteY7" fmla="*/ 304800 h 1127769"/>
                    <a:gd name="connsiteX8" fmla="*/ 1971040 w 2357120"/>
                    <a:gd name="connsiteY8" fmla="*/ 944880 h 1127769"/>
                    <a:gd name="connsiteX9" fmla="*/ 2092960 w 2357120"/>
                    <a:gd name="connsiteY9" fmla="*/ 355600 h 1127769"/>
                    <a:gd name="connsiteX10" fmla="*/ 2357120 w 2357120"/>
                    <a:gd name="connsiteY10" fmla="*/ 274320 h 1127769"/>
                    <a:gd name="connsiteX0" fmla="*/ 0 w 2357120"/>
                    <a:gd name="connsiteY0" fmla="*/ 0 h 1127769"/>
                    <a:gd name="connsiteX1" fmla="*/ 335280 w 2357120"/>
                    <a:gd name="connsiteY1" fmla="*/ 202463 h 1127769"/>
                    <a:gd name="connsiteX2" fmla="*/ 528320 w 2357120"/>
                    <a:gd name="connsiteY2" fmla="*/ 1127760 h 1127769"/>
                    <a:gd name="connsiteX3" fmla="*/ 731520 w 2357120"/>
                    <a:gd name="connsiteY3" fmla="*/ 184206 h 1127769"/>
                    <a:gd name="connsiteX4" fmla="*/ 1016000 w 2357120"/>
                    <a:gd name="connsiteY4" fmla="*/ 835772 h 1127769"/>
                    <a:gd name="connsiteX5" fmla="*/ 1229360 w 2357120"/>
                    <a:gd name="connsiteY5" fmla="*/ 229263 h 1127769"/>
                    <a:gd name="connsiteX6" fmla="*/ 1412240 w 2357120"/>
                    <a:gd name="connsiteY6" fmla="*/ 1032099 h 1127769"/>
                    <a:gd name="connsiteX7" fmla="*/ 1676400 w 2357120"/>
                    <a:gd name="connsiteY7" fmla="*/ 304800 h 1127769"/>
                    <a:gd name="connsiteX8" fmla="*/ 1971040 w 2357120"/>
                    <a:gd name="connsiteY8" fmla="*/ 944880 h 1127769"/>
                    <a:gd name="connsiteX9" fmla="*/ 2092960 w 2357120"/>
                    <a:gd name="connsiteY9" fmla="*/ 355600 h 1127769"/>
                    <a:gd name="connsiteX10" fmla="*/ 2357120 w 2357120"/>
                    <a:gd name="connsiteY10" fmla="*/ 274320 h 1127769"/>
                    <a:gd name="connsiteX0" fmla="*/ 0 w 2357120"/>
                    <a:gd name="connsiteY0" fmla="*/ 0 h 1127769"/>
                    <a:gd name="connsiteX1" fmla="*/ 335280 w 2357120"/>
                    <a:gd name="connsiteY1" fmla="*/ 202463 h 1127769"/>
                    <a:gd name="connsiteX2" fmla="*/ 528320 w 2357120"/>
                    <a:gd name="connsiteY2" fmla="*/ 1127760 h 1127769"/>
                    <a:gd name="connsiteX3" fmla="*/ 731520 w 2357120"/>
                    <a:gd name="connsiteY3" fmla="*/ 184206 h 1127769"/>
                    <a:gd name="connsiteX4" fmla="*/ 1016000 w 2357120"/>
                    <a:gd name="connsiteY4" fmla="*/ 835772 h 1127769"/>
                    <a:gd name="connsiteX5" fmla="*/ 1229360 w 2357120"/>
                    <a:gd name="connsiteY5" fmla="*/ 229263 h 1127769"/>
                    <a:gd name="connsiteX6" fmla="*/ 1412240 w 2357120"/>
                    <a:gd name="connsiteY6" fmla="*/ 1032099 h 1127769"/>
                    <a:gd name="connsiteX7" fmla="*/ 1595120 w 2357120"/>
                    <a:gd name="connsiteY7" fmla="*/ 274124 h 1127769"/>
                    <a:gd name="connsiteX8" fmla="*/ 1971040 w 2357120"/>
                    <a:gd name="connsiteY8" fmla="*/ 944880 h 1127769"/>
                    <a:gd name="connsiteX9" fmla="*/ 2092960 w 2357120"/>
                    <a:gd name="connsiteY9" fmla="*/ 355600 h 1127769"/>
                    <a:gd name="connsiteX10" fmla="*/ 2357120 w 2357120"/>
                    <a:gd name="connsiteY10" fmla="*/ 274320 h 1127769"/>
                    <a:gd name="connsiteX0" fmla="*/ 0 w 2357120"/>
                    <a:gd name="connsiteY0" fmla="*/ 0 h 1127769"/>
                    <a:gd name="connsiteX1" fmla="*/ 335280 w 2357120"/>
                    <a:gd name="connsiteY1" fmla="*/ 202463 h 1127769"/>
                    <a:gd name="connsiteX2" fmla="*/ 528320 w 2357120"/>
                    <a:gd name="connsiteY2" fmla="*/ 1127760 h 1127769"/>
                    <a:gd name="connsiteX3" fmla="*/ 731520 w 2357120"/>
                    <a:gd name="connsiteY3" fmla="*/ 184206 h 1127769"/>
                    <a:gd name="connsiteX4" fmla="*/ 1016000 w 2357120"/>
                    <a:gd name="connsiteY4" fmla="*/ 835772 h 1127769"/>
                    <a:gd name="connsiteX5" fmla="*/ 1229360 w 2357120"/>
                    <a:gd name="connsiteY5" fmla="*/ 229263 h 1127769"/>
                    <a:gd name="connsiteX6" fmla="*/ 1412240 w 2357120"/>
                    <a:gd name="connsiteY6" fmla="*/ 1032099 h 1127769"/>
                    <a:gd name="connsiteX7" fmla="*/ 1595120 w 2357120"/>
                    <a:gd name="connsiteY7" fmla="*/ 274124 h 1127769"/>
                    <a:gd name="connsiteX8" fmla="*/ 1889760 w 2357120"/>
                    <a:gd name="connsiteY8" fmla="*/ 809905 h 1127769"/>
                    <a:gd name="connsiteX9" fmla="*/ 2092960 w 2357120"/>
                    <a:gd name="connsiteY9" fmla="*/ 355600 h 1127769"/>
                    <a:gd name="connsiteX10" fmla="*/ 2357120 w 2357120"/>
                    <a:gd name="connsiteY10" fmla="*/ 274320 h 1127769"/>
                    <a:gd name="connsiteX0" fmla="*/ 0 w 2357120"/>
                    <a:gd name="connsiteY0" fmla="*/ 0 h 1127769"/>
                    <a:gd name="connsiteX1" fmla="*/ 335280 w 2357120"/>
                    <a:gd name="connsiteY1" fmla="*/ 202463 h 1127769"/>
                    <a:gd name="connsiteX2" fmla="*/ 528320 w 2357120"/>
                    <a:gd name="connsiteY2" fmla="*/ 1127760 h 1127769"/>
                    <a:gd name="connsiteX3" fmla="*/ 731520 w 2357120"/>
                    <a:gd name="connsiteY3" fmla="*/ 184206 h 1127769"/>
                    <a:gd name="connsiteX4" fmla="*/ 1016000 w 2357120"/>
                    <a:gd name="connsiteY4" fmla="*/ 835772 h 1127769"/>
                    <a:gd name="connsiteX5" fmla="*/ 1229360 w 2357120"/>
                    <a:gd name="connsiteY5" fmla="*/ 229263 h 1127769"/>
                    <a:gd name="connsiteX6" fmla="*/ 1412240 w 2357120"/>
                    <a:gd name="connsiteY6" fmla="*/ 1032099 h 1127769"/>
                    <a:gd name="connsiteX7" fmla="*/ 1595120 w 2357120"/>
                    <a:gd name="connsiteY7" fmla="*/ 274124 h 1127769"/>
                    <a:gd name="connsiteX8" fmla="*/ 1889760 w 2357120"/>
                    <a:gd name="connsiteY8" fmla="*/ 809905 h 1127769"/>
                    <a:gd name="connsiteX9" fmla="*/ 2042160 w 2357120"/>
                    <a:gd name="connsiteY9" fmla="*/ 220626 h 1127769"/>
                    <a:gd name="connsiteX10" fmla="*/ 2357120 w 2357120"/>
                    <a:gd name="connsiteY10" fmla="*/ 274320 h 1127769"/>
                    <a:gd name="connsiteX0" fmla="*/ 0 w 2418080"/>
                    <a:gd name="connsiteY0" fmla="*/ 0 h 1127769"/>
                    <a:gd name="connsiteX1" fmla="*/ 335280 w 2418080"/>
                    <a:gd name="connsiteY1" fmla="*/ 202463 h 1127769"/>
                    <a:gd name="connsiteX2" fmla="*/ 528320 w 2418080"/>
                    <a:gd name="connsiteY2" fmla="*/ 1127760 h 1127769"/>
                    <a:gd name="connsiteX3" fmla="*/ 731520 w 2418080"/>
                    <a:gd name="connsiteY3" fmla="*/ 184206 h 1127769"/>
                    <a:gd name="connsiteX4" fmla="*/ 1016000 w 2418080"/>
                    <a:gd name="connsiteY4" fmla="*/ 835772 h 1127769"/>
                    <a:gd name="connsiteX5" fmla="*/ 1229360 w 2418080"/>
                    <a:gd name="connsiteY5" fmla="*/ 229263 h 1127769"/>
                    <a:gd name="connsiteX6" fmla="*/ 1412240 w 2418080"/>
                    <a:gd name="connsiteY6" fmla="*/ 1032099 h 1127769"/>
                    <a:gd name="connsiteX7" fmla="*/ 1595120 w 2418080"/>
                    <a:gd name="connsiteY7" fmla="*/ 274124 h 1127769"/>
                    <a:gd name="connsiteX8" fmla="*/ 1889760 w 2418080"/>
                    <a:gd name="connsiteY8" fmla="*/ 809905 h 1127769"/>
                    <a:gd name="connsiteX9" fmla="*/ 2042160 w 2418080"/>
                    <a:gd name="connsiteY9" fmla="*/ 220626 h 1127769"/>
                    <a:gd name="connsiteX10" fmla="*/ 2418080 w 2418080"/>
                    <a:gd name="connsiteY10" fmla="*/ 182292 h 1127769"/>
                    <a:gd name="connsiteX0" fmla="*/ 0 w 2418080"/>
                    <a:gd name="connsiteY0" fmla="*/ 0 h 1127769"/>
                    <a:gd name="connsiteX1" fmla="*/ 335280 w 2418080"/>
                    <a:gd name="connsiteY1" fmla="*/ 202463 h 1127769"/>
                    <a:gd name="connsiteX2" fmla="*/ 528320 w 2418080"/>
                    <a:gd name="connsiteY2" fmla="*/ 1127760 h 1127769"/>
                    <a:gd name="connsiteX3" fmla="*/ 731520 w 2418080"/>
                    <a:gd name="connsiteY3" fmla="*/ 184206 h 1127769"/>
                    <a:gd name="connsiteX4" fmla="*/ 1016000 w 2418080"/>
                    <a:gd name="connsiteY4" fmla="*/ 835772 h 1127769"/>
                    <a:gd name="connsiteX5" fmla="*/ 1229360 w 2418080"/>
                    <a:gd name="connsiteY5" fmla="*/ 229263 h 1127769"/>
                    <a:gd name="connsiteX6" fmla="*/ 1412240 w 2418080"/>
                    <a:gd name="connsiteY6" fmla="*/ 1032099 h 1127769"/>
                    <a:gd name="connsiteX7" fmla="*/ 1635760 w 2418080"/>
                    <a:gd name="connsiteY7" fmla="*/ 225042 h 1127769"/>
                    <a:gd name="connsiteX8" fmla="*/ 1889760 w 2418080"/>
                    <a:gd name="connsiteY8" fmla="*/ 809905 h 1127769"/>
                    <a:gd name="connsiteX9" fmla="*/ 2042160 w 2418080"/>
                    <a:gd name="connsiteY9" fmla="*/ 220626 h 1127769"/>
                    <a:gd name="connsiteX10" fmla="*/ 2418080 w 2418080"/>
                    <a:gd name="connsiteY10" fmla="*/ 182292 h 1127769"/>
                    <a:gd name="connsiteX0" fmla="*/ 0 w 2418080"/>
                    <a:gd name="connsiteY0" fmla="*/ 0 h 1035741"/>
                    <a:gd name="connsiteX1" fmla="*/ 335280 w 2418080"/>
                    <a:gd name="connsiteY1" fmla="*/ 110435 h 1035741"/>
                    <a:gd name="connsiteX2" fmla="*/ 528320 w 2418080"/>
                    <a:gd name="connsiteY2" fmla="*/ 1035732 h 1035741"/>
                    <a:gd name="connsiteX3" fmla="*/ 731520 w 2418080"/>
                    <a:gd name="connsiteY3" fmla="*/ 92178 h 1035741"/>
                    <a:gd name="connsiteX4" fmla="*/ 1016000 w 2418080"/>
                    <a:gd name="connsiteY4" fmla="*/ 743744 h 1035741"/>
                    <a:gd name="connsiteX5" fmla="*/ 1229360 w 2418080"/>
                    <a:gd name="connsiteY5" fmla="*/ 137235 h 1035741"/>
                    <a:gd name="connsiteX6" fmla="*/ 1412240 w 2418080"/>
                    <a:gd name="connsiteY6" fmla="*/ 940071 h 1035741"/>
                    <a:gd name="connsiteX7" fmla="*/ 1635760 w 2418080"/>
                    <a:gd name="connsiteY7" fmla="*/ 133014 h 1035741"/>
                    <a:gd name="connsiteX8" fmla="*/ 1889760 w 2418080"/>
                    <a:gd name="connsiteY8" fmla="*/ 717877 h 1035741"/>
                    <a:gd name="connsiteX9" fmla="*/ 2042160 w 2418080"/>
                    <a:gd name="connsiteY9" fmla="*/ 128598 h 1035741"/>
                    <a:gd name="connsiteX10" fmla="*/ 2418080 w 2418080"/>
                    <a:gd name="connsiteY10" fmla="*/ 90264 h 1035741"/>
                    <a:gd name="connsiteX0" fmla="*/ 0 w 2418080"/>
                    <a:gd name="connsiteY0" fmla="*/ 0 h 1035952"/>
                    <a:gd name="connsiteX1" fmla="*/ 345440 w 2418080"/>
                    <a:gd name="connsiteY1" fmla="*/ 177922 h 1035952"/>
                    <a:gd name="connsiteX2" fmla="*/ 528320 w 2418080"/>
                    <a:gd name="connsiteY2" fmla="*/ 1035732 h 1035952"/>
                    <a:gd name="connsiteX3" fmla="*/ 731520 w 2418080"/>
                    <a:gd name="connsiteY3" fmla="*/ 92178 h 1035952"/>
                    <a:gd name="connsiteX4" fmla="*/ 1016000 w 2418080"/>
                    <a:gd name="connsiteY4" fmla="*/ 743744 h 1035952"/>
                    <a:gd name="connsiteX5" fmla="*/ 1229360 w 2418080"/>
                    <a:gd name="connsiteY5" fmla="*/ 137235 h 1035952"/>
                    <a:gd name="connsiteX6" fmla="*/ 1412240 w 2418080"/>
                    <a:gd name="connsiteY6" fmla="*/ 940071 h 1035952"/>
                    <a:gd name="connsiteX7" fmla="*/ 1635760 w 2418080"/>
                    <a:gd name="connsiteY7" fmla="*/ 133014 h 1035952"/>
                    <a:gd name="connsiteX8" fmla="*/ 1889760 w 2418080"/>
                    <a:gd name="connsiteY8" fmla="*/ 717877 h 1035952"/>
                    <a:gd name="connsiteX9" fmla="*/ 2042160 w 2418080"/>
                    <a:gd name="connsiteY9" fmla="*/ 128598 h 1035952"/>
                    <a:gd name="connsiteX10" fmla="*/ 2418080 w 2418080"/>
                    <a:gd name="connsiteY10" fmla="*/ 90264 h 1035952"/>
                    <a:gd name="connsiteX0" fmla="*/ 0 w 2418080"/>
                    <a:gd name="connsiteY0" fmla="*/ 0 h 1035952"/>
                    <a:gd name="connsiteX1" fmla="*/ 345440 w 2418080"/>
                    <a:gd name="connsiteY1" fmla="*/ 177922 h 1035952"/>
                    <a:gd name="connsiteX2" fmla="*/ 528320 w 2418080"/>
                    <a:gd name="connsiteY2" fmla="*/ 1035732 h 1035952"/>
                    <a:gd name="connsiteX3" fmla="*/ 731520 w 2418080"/>
                    <a:gd name="connsiteY3" fmla="*/ 92178 h 1035952"/>
                    <a:gd name="connsiteX4" fmla="*/ 1016000 w 2418080"/>
                    <a:gd name="connsiteY4" fmla="*/ 743744 h 1035952"/>
                    <a:gd name="connsiteX5" fmla="*/ 1229360 w 2418080"/>
                    <a:gd name="connsiteY5" fmla="*/ 137235 h 1035952"/>
                    <a:gd name="connsiteX6" fmla="*/ 1412240 w 2418080"/>
                    <a:gd name="connsiteY6" fmla="*/ 940071 h 1035952"/>
                    <a:gd name="connsiteX7" fmla="*/ 1635760 w 2418080"/>
                    <a:gd name="connsiteY7" fmla="*/ 133014 h 1035952"/>
                    <a:gd name="connsiteX8" fmla="*/ 1889760 w 2418080"/>
                    <a:gd name="connsiteY8" fmla="*/ 717877 h 1035952"/>
                    <a:gd name="connsiteX9" fmla="*/ 2042160 w 2418080"/>
                    <a:gd name="connsiteY9" fmla="*/ 128598 h 1035952"/>
                    <a:gd name="connsiteX10" fmla="*/ 2418080 w 2418080"/>
                    <a:gd name="connsiteY10" fmla="*/ 90264 h 1035952"/>
                    <a:gd name="connsiteX0" fmla="*/ 0 w 2418080"/>
                    <a:gd name="connsiteY0" fmla="*/ 0 h 1035952"/>
                    <a:gd name="connsiteX1" fmla="*/ 345440 w 2418080"/>
                    <a:gd name="connsiteY1" fmla="*/ 177922 h 1035952"/>
                    <a:gd name="connsiteX2" fmla="*/ 528320 w 2418080"/>
                    <a:gd name="connsiteY2" fmla="*/ 1035732 h 1035952"/>
                    <a:gd name="connsiteX3" fmla="*/ 731520 w 2418080"/>
                    <a:gd name="connsiteY3" fmla="*/ 92178 h 1035952"/>
                    <a:gd name="connsiteX4" fmla="*/ 1016000 w 2418080"/>
                    <a:gd name="connsiteY4" fmla="*/ 743744 h 1035952"/>
                    <a:gd name="connsiteX5" fmla="*/ 1229360 w 2418080"/>
                    <a:gd name="connsiteY5" fmla="*/ 137235 h 1035952"/>
                    <a:gd name="connsiteX6" fmla="*/ 1412240 w 2418080"/>
                    <a:gd name="connsiteY6" fmla="*/ 940071 h 1035952"/>
                    <a:gd name="connsiteX7" fmla="*/ 1635760 w 2418080"/>
                    <a:gd name="connsiteY7" fmla="*/ 133014 h 1035952"/>
                    <a:gd name="connsiteX8" fmla="*/ 1889760 w 2418080"/>
                    <a:gd name="connsiteY8" fmla="*/ 717877 h 1035952"/>
                    <a:gd name="connsiteX9" fmla="*/ 2021840 w 2418080"/>
                    <a:gd name="connsiteY9" fmla="*/ 208356 h 1035952"/>
                    <a:gd name="connsiteX10" fmla="*/ 2418080 w 2418080"/>
                    <a:gd name="connsiteY10" fmla="*/ 90264 h 1035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18080" h="1035952">
                      <a:moveTo>
                        <a:pt x="0" y="0"/>
                      </a:moveTo>
                      <a:cubicBezTo>
                        <a:pt x="16933" y="40901"/>
                        <a:pt x="257387" y="-10038"/>
                        <a:pt x="345440" y="177922"/>
                      </a:cubicBezTo>
                      <a:cubicBezTo>
                        <a:pt x="433493" y="365882"/>
                        <a:pt x="463973" y="1050023"/>
                        <a:pt x="528320" y="1035732"/>
                      </a:cubicBezTo>
                      <a:cubicBezTo>
                        <a:pt x="592667" y="1021441"/>
                        <a:pt x="650240" y="140843"/>
                        <a:pt x="731520" y="92178"/>
                      </a:cubicBezTo>
                      <a:cubicBezTo>
                        <a:pt x="812800" y="43513"/>
                        <a:pt x="933027" y="736235"/>
                        <a:pt x="1016000" y="743744"/>
                      </a:cubicBezTo>
                      <a:cubicBezTo>
                        <a:pt x="1098973" y="751253"/>
                        <a:pt x="1163320" y="104514"/>
                        <a:pt x="1229360" y="137235"/>
                      </a:cubicBezTo>
                      <a:cubicBezTo>
                        <a:pt x="1295400" y="169956"/>
                        <a:pt x="1344507" y="940775"/>
                        <a:pt x="1412240" y="940071"/>
                      </a:cubicBezTo>
                      <a:cubicBezTo>
                        <a:pt x="1479973" y="939368"/>
                        <a:pt x="1556173" y="170046"/>
                        <a:pt x="1635760" y="133014"/>
                      </a:cubicBezTo>
                      <a:cubicBezTo>
                        <a:pt x="1715347" y="95982"/>
                        <a:pt x="1825413" y="705320"/>
                        <a:pt x="1889760" y="717877"/>
                      </a:cubicBezTo>
                      <a:cubicBezTo>
                        <a:pt x="1954107" y="730434"/>
                        <a:pt x="1933787" y="312958"/>
                        <a:pt x="2021840" y="208356"/>
                      </a:cubicBezTo>
                      <a:cubicBezTo>
                        <a:pt x="2109893" y="103754"/>
                        <a:pt x="2125133" y="75024"/>
                        <a:pt x="2418080" y="90264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ihandform: Form 14">
                  <a:extLst>
                    <a:ext uri="{FF2B5EF4-FFF2-40B4-BE49-F238E27FC236}">
                      <a16:creationId xmlns:a16="http://schemas.microsoft.com/office/drawing/2014/main" id="{AB9F5B68-C362-4515-B8F2-FB3D3CA27414}"/>
                    </a:ext>
                  </a:extLst>
                </p:cNvPr>
                <p:cNvSpPr/>
                <p:nvPr/>
              </p:nvSpPr>
              <p:spPr>
                <a:xfrm flipH="1">
                  <a:off x="7624807" y="3647439"/>
                  <a:ext cx="1513835" cy="1715550"/>
                </a:xfrm>
                <a:custGeom>
                  <a:avLst/>
                  <a:gdLst>
                    <a:gd name="connsiteX0" fmla="*/ 0 w 2357120"/>
                    <a:gd name="connsiteY0" fmla="*/ 0 h 1129762"/>
                    <a:gd name="connsiteX1" fmla="*/ 528320 w 2357120"/>
                    <a:gd name="connsiteY1" fmla="*/ 1127760 h 1129762"/>
                    <a:gd name="connsiteX2" fmla="*/ 762000 w 2357120"/>
                    <a:gd name="connsiteY2" fmla="*/ 294640 h 1129762"/>
                    <a:gd name="connsiteX3" fmla="*/ 1056640 w 2357120"/>
                    <a:gd name="connsiteY3" fmla="*/ 1056640 h 1129762"/>
                    <a:gd name="connsiteX4" fmla="*/ 1300480 w 2357120"/>
                    <a:gd name="connsiteY4" fmla="*/ 284480 h 1129762"/>
                    <a:gd name="connsiteX5" fmla="*/ 1473200 w 2357120"/>
                    <a:gd name="connsiteY5" fmla="*/ 1056640 h 1129762"/>
                    <a:gd name="connsiteX6" fmla="*/ 1676400 w 2357120"/>
                    <a:gd name="connsiteY6" fmla="*/ 304800 h 1129762"/>
                    <a:gd name="connsiteX7" fmla="*/ 1971040 w 2357120"/>
                    <a:gd name="connsiteY7" fmla="*/ 944880 h 1129762"/>
                    <a:gd name="connsiteX8" fmla="*/ 2092960 w 2357120"/>
                    <a:gd name="connsiteY8" fmla="*/ 355600 h 1129762"/>
                    <a:gd name="connsiteX9" fmla="*/ 2357120 w 2357120"/>
                    <a:gd name="connsiteY9" fmla="*/ 274320 h 1129762"/>
                    <a:gd name="connsiteX0" fmla="*/ 0 w 2357120"/>
                    <a:gd name="connsiteY0" fmla="*/ 0 h 1127969"/>
                    <a:gd name="connsiteX1" fmla="*/ 335280 w 2357120"/>
                    <a:gd name="connsiteY1" fmla="*/ 202463 h 1127969"/>
                    <a:gd name="connsiteX2" fmla="*/ 528320 w 2357120"/>
                    <a:gd name="connsiteY2" fmla="*/ 1127760 h 1127969"/>
                    <a:gd name="connsiteX3" fmla="*/ 762000 w 2357120"/>
                    <a:gd name="connsiteY3" fmla="*/ 294640 h 1127969"/>
                    <a:gd name="connsiteX4" fmla="*/ 1056640 w 2357120"/>
                    <a:gd name="connsiteY4" fmla="*/ 1056640 h 1127969"/>
                    <a:gd name="connsiteX5" fmla="*/ 1300480 w 2357120"/>
                    <a:gd name="connsiteY5" fmla="*/ 284480 h 1127969"/>
                    <a:gd name="connsiteX6" fmla="*/ 1473200 w 2357120"/>
                    <a:gd name="connsiteY6" fmla="*/ 1056640 h 1127969"/>
                    <a:gd name="connsiteX7" fmla="*/ 1676400 w 2357120"/>
                    <a:gd name="connsiteY7" fmla="*/ 304800 h 1127969"/>
                    <a:gd name="connsiteX8" fmla="*/ 1971040 w 2357120"/>
                    <a:gd name="connsiteY8" fmla="*/ 944880 h 1127969"/>
                    <a:gd name="connsiteX9" fmla="*/ 2092960 w 2357120"/>
                    <a:gd name="connsiteY9" fmla="*/ 355600 h 1127969"/>
                    <a:gd name="connsiteX10" fmla="*/ 2357120 w 2357120"/>
                    <a:gd name="connsiteY10" fmla="*/ 274320 h 1127969"/>
                    <a:gd name="connsiteX0" fmla="*/ 0 w 2357120"/>
                    <a:gd name="connsiteY0" fmla="*/ 0 h 1127769"/>
                    <a:gd name="connsiteX1" fmla="*/ 335280 w 2357120"/>
                    <a:gd name="connsiteY1" fmla="*/ 202463 h 1127769"/>
                    <a:gd name="connsiteX2" fmla="*/ 528320 w 2357120"/>
                    <a:gd name="connsiteY2" fmla="*/ 1127760 h 1127769"/>
                    <a:gd name="connsiteX3" fmla="*/ 731520 w 2357120"/>
                    <a:gd name="connsiteY3" fmla="*/ 184206 h 1127769"/>
                    <a:gd name="connsiteX4" fmla="*/ 1056640 w 2357120"/>
                    <a:gd name="connsiteY4" fmla="*/ 1056640 h 1127769"/>
                    <a:gd name="connsiteX5" fmla="*/ 1300480 w 2357120"/>
                    <a:gd name="connsiteY5" fmla="*/ 284480 h 1127769"/>
                    <a:gd name="connsiteX6" fmla="*/ 1473200 w 2357120"/>
                    <a:gd name="connsiteY6" fmla="*/ 1056640 h 1127769"/>
                    <a:gd name="connsiteX7" fmla="*/ 1676400 w 2357120"/>
                    <a:gd name="connsiteY7" fmla="*/ 304800 h 1127769"/>
                    <a:gd name="connsiteX8" fmla="*/ 1971040 w 2357120"/>
                    <a:gd name="connsiteY8" fmla="*/ 944880 h 1127769"/>
                    <a:gd name="connsiteX9" fmla="*/ 2092960 w 2357120"/>
                    <a:gd name="connsiteY9" fmla="*/ 355600 h 1127769"/>
                    <a:gd name="connsiteX10" fmla="*/ 2357120 w 2357120"/>
                    <a:gd name="connsiteY10" fmla="*/ 274320 h 1127769"/>
                    <a:gd name="connsiteX0" fmla="*/ 0 w 2357120"/>
                    <a:gd name="connsiteY0" fmla="*/ 0 h 1127769"/>
                    <a:gd name="connsiteX1" fmla="*/ 335280 w 2357120"/>
                    <a:gd name="connsiteY1" fmla="*/ 202463 h 1127769"/>
                    <a:gd name="connsiteX2" fmla="*/ 528320 w 2357120"/>
                    <a:gd name="connsiteY2" fmla="*/ 1127760 h 1127769"/>
                    <a:gd name="connsiteX3" fmla="*/ 731520 w 2357120"/>
                    <a:gd name="connsiteY3" fmla="*/ 184206 h 1127769"/>
                    <a:gd name="connsiteX4" fmla="*/ 1016000 w 2357120"/>
                    <a:gd name="connsiteY4" fmla="*/ 835772 h 1127769"/>
                    <a:gd name="connsiteX5" fmla="*/ 1300480 w 2357120"/>
                    <a:gd name="connsiteY5" fmla="*/ 284480 h 1127769"/>
                    <a:gd name="connsiteX6" fmla="*/ 1473200 w 2357120"/>
                    <a:gd name="connsiteY6" fmla="*/ 1056640 h 1127769"/>
                    <a:gd name="connsiteX7" fmla="*/ 1676400 w 2357120"/>
                    <a:gd name="connsiteY7" fmla="*/ 304800 h 1127769"/>
                    <a:gd name="connsiteX8" fmla="*/ 1971040 w 2357120"/>
                    <a:gd name="connsiteY8" fmla="*/ 944880 h 1127769"/>
                    <a:gd name="connsiteX9" fmla="*/ 2092960 w 2357120"/>
                    <a:gd name="connsiteY9" fmla="*/ 355600 h 1127769"/>
                    <a:gd name="connsiteX10" fmla="*/ 2357120 w 2357120"/>
                    <a:gd name="connsiteY10" fmla="*/ 274320 h 1127769"/>
                    <a:gd name="connsiteX0" fmla="*/ 0 w 2357120"/>
                    <a:gd name="connsiteY0" fmla="*/ 0 h 1127769"/>
                    <a:gd name="connsiteX1" fmla="*/ 335280 w 2357120"/>
                    <a:gd name="connsiteY1" fmla="*/ 202463 h 1127769"/>
                    <a:gd name="connsiteX2" fmla="*/ 528320 w 2357120"/>
                    <a:gd name="connsiteY2" fmla="*/ 1127760 h 1127769"/>
                    <a:gd name="connsiteX3" fmla="*/ 731520 w 2357120"/>
                    <a:gd name="connsiteY3" fmla="*/ 184206 h 1127769"/>
                    <a:gd name="connsiteX4" fmla="*/ 1016000 w 2357120"/>
                    <a:gd name="connsiteY4" fmla="*/ 835772 h 1127769"/>
                    <a:gd name="connsiteX5" fmla="*/ 1300480 w 2357120"/>
                    <a:gd name="connsiteY5" fmla="*/ 284480 h 1127769"/>
                    <a:gd name="connsiteX6" fmla="*/ 1412240 w 2357120"/>
                    <a:gd name="connsiteY6" fmla="*/ 1032099 h 1127769"/>
                    <a:gd name="connsiteX7" fmla="*/ 1676400 w 2357120"/>
                    <a:gd name="connsiteY7" fmla="*/ 304800 h 1127769"/>
                    <a:gd name="connsiteX8" fmla="*/ 1971040 w 2357120"/>
                    <a:gd name="connsiteY8" fmla="*/ 944880 h 1127769"/>
                    <a:gd name="connsiteX9" fmla="*/ 2092960 w 2357120"/>
                    <a:gd name="connsiteY9" fmla="*/ 355600 h 1127769"/>
                    <a:gd name="connsiteX10" fmla="*/ 2357120 w 2357120"/>
                    <a:gd name="connsiteY10" fmla="*/ 274320 h 1127769"/>
                    <a:gd name="connsiteX0" fmla="*/ 0 w 2357120"/>
                    <a:gd name="connsiteY0" fmla="*/ 0 h 1127769"/>
                    <a:gd name="connsiteX1" fmla="*/ 335280 w 2357120"/>
                    <a:gd name="connsiteY1" fmla="*/ 202463 h 1127769"/>
                    <a:gd name="connsiteX2" fmla="*/ 528320 w 2357120"/>
                    <a:gd name="connsiteY2" fmla="*/ 1127760 h 1127769"/>
                    <a:gd name="connsiteX3" fmla="*/ 731520 w 2357120"/>
                    <a:gd name="connsiteY3" fmla="*/ 184206 h 1127769"/>
                    <a:gd name="connsiteX4" fmla="*/ 1016000 w 2357120"/>
                    <a:gd name="connsiteY4" fmla="*/ 835772 h 1127769"/>
                    <a:gd name="connsiteX5" fmla="*/ 1229360 w 2357120"/>
                    <a:gd name="connsiteY5" fmla="*/ 229263 h 1127769"/>
                    <a:gd name="connsiteX6" fmla="*/ 1412240 w 2357120"/>
                    <a:gd name="connsiteY6" fmla="*/ 1032099 h 1127769"/>
                    <a:gd name="connsiteX7" fmla="*/ 1676400 w 2357120"/>
                    <a:gd name="connsiteY7" fmla="*/ 304800 h 1127769"/>
                    <a:gd name="connsiteX8" fmla="*/ 1971040 w 2357120"/>
                    <a:gd name="connsiteY8" fmla="*/ 944880 h 1127769"/>
                    <a:gd name="connsiteX9" fmla="*/ 2092960 w 2357120"/>
                    <a:gd name="connsiteY9" fmla="*/ 355600 h 1127769"/>
                    <a:gd name="connsiteX10" fmla="*/ 2357120 w 2357120"/>
                    <a:gd name="connsiteY10" fmla="*/ 274320 h 1127769"/>
                    <a:gd name="connsiteX0" fmla="*/ 0 w 2357120"/>
                    <a:gd name="connsiteY0" fmla="*/ 0 h 1127769"/>
                    <a:gd name="connsiteX1" fmla="*/ 335280 w 2357120"/>
                    <a:gd name="connsiteY1" fmla="*/ 202463 h 1127769"/>
                    <a:gd name="connsiteX2" fmla="*/ 528320 w 2357120"/>
                    <a:gd name="connsiteY2" fmla="*/ 1127760 h 1127769"/>
                    <a:gd name="connsiteX3" fmla="*/ 731520 w 2357120"/>
                    <a:gd name="connsiteY3" fmla="*/ 184206 h 1127769"/>
                    <a:gd name="connsiteX4" fmla="*/ 1016000 w 2357120"/>
                    <a:gd name="connsiteY4" fmla="*/ 835772 h 1127769"/>
                    <a:gd name="connsiteX5" fmla="*/ 1229360 w 2357120"/>
                    <a:gd name="connsiteY5" fmla="*/ 229263 h 1127769"/>
                    <a:gd name="connsiteX6" fmla="*/ 1412240 w 2357120"/>
                    <a:gd name="connsiteY6" fmla="*/ 1032099 h 1127769"/>
                    <a:gd name="connsiteX7" fmla="*/ 1595120 w 2357120"/>
                    <a:gd name="connsiteY7" fmla="*/ 274124 h 1127769"/>
                    <a:gd name="connsiteX8" fmla="*/ 1971040 w 2357120"/>
                    <a:gd name="connsiteY8" fmla="*/ 944880 h 1127769"/>
                    <a:gd name="connsiteX9" fmla="*/ 2092960 w 2357120"/>
                    <a:gd name="connsiteY9" fmla="*/ 355600 h 1127769"/>
                    <a:gd name="connsiteX10" fmla="*/ 2357120 w 2357120"/>
                    <a:gd name="connsiteY10" fmla="*/ 274320 h 1127769"/>
                    <a:gd name="connsiteX0" fmla="*/ 0 w 2357120"/>
                    <a:gd name="connsiteY0" fmla="*/ 0 h 1127769"/>
                    <a:gd name="connsiteX1" fmla="*/ 335280 w 2357120"/>
                    <a:gd name="connsiteY1" fmla="*/ 202463 h 1127769"/>
                    <a:gd name="connsiteX2" fmla="*/ 528320 w 2357120"/>
                    <a:gd name="connsiteY2" fmla="*/ 1127760 h 1127769"/>
                    <a:gd name="connsiteX3" fmla="*/ 731520 w 2357120"/>
                    <a:gd name="connsiteY3" fmla="*/ 184206 h 1127769"/>
                    <a:gd name="connsiteX4" fmla="*/ 1016000 w 2357120"/>
                    <a:gd name="connsiteY4" fmla="*/ 835772 h 1127769"/>
                    <a:gd name="connsiteX5" fmla="*/ 1229360 w 2357120"/>
                    <a:gd name="connsiteY5" fmla="*/ 229263 h 1127769"/>
                    <a:gd name="connsiteX6" fmla="*/ 1412240 w 2357120"/>
                    <a:gd name="connsiteY6" fmla="*/ 1032099 h 1127769"/>
                    <a:gd name="connsiteX7" fmla="*/ 1595120 w 2357120"/>
                    <a:gd name="connsiteY7" fmla="*/ 274124 h 1127769"/>
                    <a:gd name="connsiteX8" fmla="*/ 1889760 w 2357120"/>
                    <a:gd name="connsiteY8" fmla="*/ 809905 h 1127769"/>
                    <a:gd name="connsiteX9" fmla="*/ 2092960 w 2357120"/>
                    <a:gd name="connsiteY9" fmla="*/ 355600 h 1127769"/>
                    <a:gd name="connsiteX10" fmla="*/ 2357120 w 2357120"/>
                    <a:gd name="connsiteY10" fmla="*/ 274320 h 1127769"/>
                    <a:gd name="connsiteX0" fmla="*/ 0 w 2357120"/>
                    <a:gd name="connsiteY0" fmla="*/ 0 h 1127769"/>
                    <a:gd name="connsiteX1" fmla="*/ 335280 w 2357120"/>
                    <a:gd name="connsiteY1" fmla="*/ 202463 h 1127769"/>
                    <a:gd name="connsiteX2" fmla="*/ 528320 w 2357120"/>
                    <a:gd name="connsiteY2" fmla="*/ 1127760 h 1127769"/>
                    <a:gd name="connsiteX3" fmla="*/ 731520 w 2357120"/>
                    <a:gd name="connsiteY3" fmla="*/ 184206 h 1127769"/>
                    <a:gd name="connsiteX4" fmla="*/ 1016000 w 2357120"/>
                    <a:gd name="connsiteY4" fmla="*/ 835772 h 1127769"/>
                    <a:gd name="connsiteX5" fmla="*/ 1229360 w 2357120"/>
                    <a:gd name="connsiteY5" fmla="*/ 229263 h 1127769"/>
                    <a:gd name="connsiteX6" fmla="*/ 1412240 w 2357120"/>
                    <a:gd name="connsiteY6" fmla="*/ 1032099 h 1127769"/>
                    <a:gd name="connsiteX7" fmla="*/ 1595120 w 2357120"/>
                    <a:gd name="connsiteY7" fmla="*/ 274124 h 1127769"/>
                    <a:gd name="connsiteX8" fmla="*/ 1889760 w 2357120"/>
                    <a:gd name="connsiteY8" fmla="*/ 809905 h 1127769"/>
                    <a:gd name="connsiteX9" fmla="*/ 2042160 w 2357120"/>
                    <a:gd name="connsiteY9" fmla="*/ 220626 h 1127769"/>
                    <a:gd name="connsiteX10" fmla="*/ 2357120 w 2357120"/>
                    <a:gd name="connsiteY10" fmla="*/ 274320 h 1127769"/>
                    <a:gd name="connsiteX0" fmla="*/ 0 w 2418080"/>
                    <a:gd name="connsiteY0" fmla="*/ 0 h 1127769"/>
                    <a:gd name="connsiteX1" fmla="*/ 335280 w 2418080"/>
                    <a:gd name="connsiteY1" fmla="*/ 202463 h 1127769"/>
                    <a:gd name="connsiteX2" fmla="*/ 528320 w 2418080"/>
                    <a:gd name="connsiteY2" fmla="*/ 1127760 h 1127769"/>
                    <a:gd name="connsiteX3" fmla="*/ 731520 w 2418080"/>
                    <a:gd name="connsiteY3" fmla="*/ 184206 h 1127769"/>
                    <a:gd name="connsiteX4" fmla="*/ 1016000 w 2418080"/>
                    <a:gd name="connsiteY4" fmla="*/ 835772 h 1127769"/>
                    <a:gd name="connsiteX5" fmla="*/ 1229360 w 2418080"/>
                    <a:gd name="connsiteY5" fmla="*/ 229263 h 1127769"/>
                    <a:gd name="connsiteX6" fmla="*/ 1412240 w 2418080"/>
                    <a:gd name="connsiteY6" fmla="*/ 1032099 h 1127769"/>
                    <a:gd name="connsiteX7" fmla="*/ 1595120 w 2418080"/>
                    <a:gd name="connsiteY7" fmla="*/ 274124 h 1127769"/>
                    <a:gd name="connsiteX8" fmla="*/ 1889760 w 2418080"/>
                    <a:gd name="connsiteY8" fmla="*/ 809905 h 1127769"/>
                    <a:gd name="connsiteX9" fmla="*/ 2042160 w 2418080"/>
                    <a:gd name="connsiteY9" fmla="*/ 220626 h 1127769"/>
                    <a:gd name="connsiteX10" fmla="*/ 2418080 w 2418080"/>
                    <a:gd name="connsiteY10" fmla="*/ 182292 h 1127769"/>
                    <a:gd name="connsiteX0" fmla="*/ 0 w 2418080"/>
                    <a:gd name="connsiteY0" fmla="*/ 0 h 1127769"/>
                    <a:gd name="connsiteX1" fmla="*/ 335280 w 2418080"/>
                    <a:gd name="connsiteY1" fmla="*/ 202463 h 1127769"/>
                    <a:gd name="connsiteX2" fmla="*/ 528320 w 2418080"/>
                    <a:gd name="connsiteY2" fmla="*/ 1127760 h 1127769"/>
                    <a:gd name="connsiteX3" fmla="*/ 731520 w 2418080"/>
                    <a:gd name="connsiteY3" fmla="*/ 184206 h 1127769"/>
                    <a:gd name="connsiteX4" fmla="*/ 1016000 w 2418080"/>
                    <a:gd name="connsiteY4" fmla="*/ 835772 h 1127769"/>
                    <a:gd name="connsiteX5" fmla="*/ 1229360 w 2418080"/>
                    <a:gd name="connsiteY5" fmla="*/ 229263 h 1127769"/>
                    <a:gd name="connsiteX6" fmla="*/ 1412240 w 2418080"/>
                    <a:gd name="connsiteY6" fmla="*/ 1032099 h 1127769"/>
                    <a:gd name="connsiteX7" fmla="*/ 1635760 w 2418080"/>
                    <a:gd name="connsiteY7" fmla="*/ 225042 h 1127769"/>
                    <a:gd name="connsiteX8" fmla="*/ 1889760 w 2418080"/>
                    <a:gd name="connsiteY8" fmla="*/ 809905 h 1127769"/>
                    <a:gd name="connsiteX9" fmla="*/ 2042160 w 2418080"/>
                    <a:gd name="connsiteY9" fmla="*/ 220626 h 1127769"/>
                    <a:gd name="connsiteX10" fmla="*/ 2418080 w 2418080"/>
                    <a:gd name="connsiteY10" fmla="*/ 182292 h 1127769"/>
                    <a:gd name="connsiteX0" fmla="*/ 0 w 2418080"/>
                    <a:gd name="connsiteY0" fmla="*/ 0 h 1035741"/>
                    <a:gd name="connsiteX1" fmla="*/ 335280 w 2418080"/>
                    <a:gd name="connsiteY1" fmla="*/ 110435 h 1035741"/>
                    <a:gd name="connsiteX2" fmla="*/ 528320 w 2418080"/>
                    <a:gd name="connsiteY2" fmla="*/ 1035732 h 1035741"/>
                    <a:gd name="connsiteX3" fmla="*/ 731520 w 2418080"/>
                    <a:gd name="connsiteY3" fmla="*/ 92178 h 1035741"/>
                    <a:gd name="connsiteX4" fmla="*/ 1016000 w 2418080"/>
                    <a:gd name="connsiteY4" fmla="*/ 743744 h 1035741"/>
                    <a:gd name="connsiteX5" fmla="*/ 1229360 w 2418080"/>
                    <a:gd name="connsiteY5" fmla="*/ 137235 h 1035741"/>
                    <a:gd name="connsiteX6" fmla="*/ 1412240 w 2418080"/>
                    <a:gd name="connsiteY6" fmla="*/ 940071 h 1035741"/>
                    <a:gd name="connsiteX7" fmla="*/ 1635760 w 2418080"/>
                    <a:gd name="connsiteY7" fmla="*/ 133014 h 1035741"/>
                    <a:gd name="connsiteX8" fmla="*/ 1889760 w 2418080"/>
                    <a:gd name="connsiteY8" fmla="*/ 717877 h 1035741"/>
                    <a:gd name="connsiteX9" fmla="*/ 2042160 w 2418080"/>
                    <a:gd name="connsiteY9" fmla="*/ 128598 h 1035741"/>
                    <a:gd name="connsiteX10" fmla="*/ 2418080 w 2418080"/>
                    <a:gd name="connsiteY10" fmla="*/ 90264 h 1035741"/>
                    <a:gd name="connsiteX0" fmla="*/ 0 w 2418080"/>
                    <a:gd name="connsiteY0" fmla="*/ 0 h 1035952"/>
                    <a:gd name="connsiteX1" fmla="*/ 345440 w 2418080"/>
                    <a:gd name="connsiteY1" fmla="*/ 177922 h 1035952"/>
                    <a:gd name="connsiteX2" fmla="*/ 528320 w 2418080"/>
                    <a:gd name="connsiteY2" fmla="*/ 1035732 h 1035952"/>
                    <a:gd name="connsiteX3" fmla="*/ 731520 w 2418080"/>
                    <a:gd name="connsiteY3" fmla="*/ 92178 h 1035952"/>
                    <a:gd name="connsiteX4" fmla="*/ 1016000 w 2418080"/>
                    <a:gd name="connsiteY4" fmla="*/ 743744 h 1035952"/>
                    <a:gd name="connsiteX5" fmla="*/ 1229360 w 2418080"/>
                    <a:gd name="connsiteY5" fmla="*/ 137235 h 1035952"/>
                    <a:gd name="connsiteX6" fmla="*/ 1412240 w 2418080"/>
                    <a:gd name="connsiteY6" fmla="*/ 940071 h 1035952"/>
                    <a:gd name="connsiteX7" fmla="*/ 1635760 w 2418080"/>
                    <a:gd name="connsiteY7" fmla="*/ 133014 h 1035952"/>
                    <a:gd name="connsiteX8" fmla="*/ 1889760 w 2418080"/>
                    <a:gd name="connsiteY8" fmla="*/ 717877 h 1035952"/>
                    <a:gd name="connsiteX9" fmla="*/ 2042160 w 2418080"/>
                    <a:gd name="connsiteY9" fmla="*/ 128598 h 1035952"/>
                    <a:gd name="connsiteX10" fmla="*/ 2418080 w 2418080"/>
                    <a:gd name="connsiteY10" fmla="*/ 90264 h 1035952"/>
                    <a:gd name="connsiteX0" fmla="*/ 0 w 2418080"/>
                    <a:gd name="connsiteY0" fmla="*/ 0 h 1035952"/>
                    <a:gd name="connsiteX1" fmla="*/ 345440 w 2418080"/>
                    <a:gd name="connsiteY1" fmla="*/ 177922 h 1035952"/>
                    <a:gd name="connsiteX2" fmla="*/ 528320 w 2418080"/>
                    <a:gd name="connsiteY2" fmla="*/ 1035732 h 1035952"/>
                    <a:gd name="connsiteX3" fmla="*/ 731520 w 2418080"/>
                    <a:gd name="connsiteY3" fmla="*/ 92178 h 1035952"/>
                    <a:gd name="connsiteX4" fmla="*/ 1016000 w 2418080"/>
                    <a:gd name="connsiteY4" fmla="*/ 743744 h 1035952"/>
                    <a:gd name="connsiteX5" fmla="*/ 1229360 w 2418080"/>
                    <a:gd name="connsiteY5" fmla="*/ 137235 h 1035952"/>
                    <a:gd name="connsiteX6" fmla="*/ 1412240 w 2418080"/>
                    <a:gd name="connsiteY6" fmla="*/ 940071 h 1035952"/>
                    <a:gd name="connsiteX7" fmla="*/ 1635760 w 2418080"/>
                    <a:gd name="connsiteY7" fmla="*/ 133014 h 1035952"/>
                    <a:gd name="connsiteX8" fmla="*/ 1889760 w 2418080"/>
                    <a:gd name="connsiteY8" fmla="*/ 717877 h 1035952"/>
                    <a:gd name="connsiteX9" fmla="*/ 2042160 w 2418080"/>
                    <a:gd name="connsiteY9" fmla="*/ 128598 h 1035952"/>
                    <a:gd name="connsiteX10" fmla="*/ 2418080 w 2418080"/>
                    <a:gd name="connsiteY10" fmla="*/ 90264 h 1035952"/>
                    <a:gd name="connsiteX0" fmla="*/ 0 w 2418080"/>
                    <a:gd name="connsiteY0" fmla="*/ 0 h 1035952"/>
                    <a:gd name="connsiteX1" fmla="*/ 345440 w 2418080"/>
                    <a:gd name="connsiteY1" fmla="*/ 177922 h 1035952"/>
                    <a:gd name="connsiteX2" fmla="*/ 528320 w 2418080"/>
                    <a:gd name="connsiteY2" fmla="*/ 1035732 h 1035952"/>
                    <a:gd name="connsiteX3" fmla="*/ 731520 w 2418080"/>
                    <a:gd name="connsiteY3" fmla="*/ 92178 h 1035952"/>
                    <a:gd name="connsiteX4" fmla="*/ 1016000 w 2418080"/>
                    <a:gd name="connsiteY4" fmla="*/ 743744 h 1035952"/>
                    <a:gd name="connsiteX5" fmla="*/ 1229360 w 2418080"/>
                    <a:gd name="connsiteY5" fmla="*/ 137235 h 1035952"/>
                    <a:gd name="connsiteX6" fmla="*/ 1412240 w 2418080"/>
                    <a:gd name="connsiteY6" fmla="*/ 940071 h 1035952"/>
                    <a:gd name="connsiteX7" fmla="*/ 1635760 w 2418080"/>
                    <a:gd name="connsiteY7" fmla="*/ 133014 h 1035952"/>
                    <a:gd name="connsiteX8" fmla="*/ 1889760 w 2418080"/>
                    <a:gd name="connsiteY8" fmla="*/ 717877 h 1035952"/>
                    <a:gd name="connsiteX9" fmla="*/ 2021840 w 2418080"/>
                    <a:gd name="connsiteY9" fmla="*/ 208356 h 1035952"/>
                    <a:gd name="connsiteX10" fmla="*/ 2418080 w 2418080"/>
                    <a:gd name="connsiteY10" fmla="*/ 90264 h 1035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18080" h="1035952">
                      <a:moveTo>
                        <a:pt x="0" y="0"/>
                      </a:moveTo>
                      <a:cubicBezTo>
                        <a:pt x="16933" y="40901"/>
                        <a:pt x="257387" y="-10038"/>
                        <a:pt x="345440" y="177922"/>
                      </a:cubicBezTo>
                      <a:cubicBezTo>
                        <a:pt x="433493" y="365882"/>
                        <a:pt x="463973" y="1050023"/>
                        <a:pt x="528320" y="1035732"/>
                      </a:cubicBezTo>
                      <a:cubicBezTo>
                        <a:pt x="592667" y="1021441"/>
                        <a:pt x="650240" y="140843"/>
                        <a:pt x="731520" y="92178"/>
                      </a:cubicBezTo>
                      <a:cubicBezTo>
                        <a:pt x="812800" y="43513"/>
                        <a:pt x="933027" y="736235"/>
                        <a:pt x="1016000" y="743744"/>
                      </a:cubicBezTo>
                      <a:cubicBezTo>
                        <a:pt x="1098973" y="751253"/>
                        <a:pt x="1163320" y="104514"/>
                        <a:pt x="1229360" y="137235"/>
                      </a:cubicBezTo>
                      <a:cubicBezTo>
                        <a:pt x="1295400" y="169956"/>
                        <a:pt x="1344507" y="940775"/>
                        <a:pt x="1412240" y="940071"/>
                      </a:cubicBezTo>
                      <a:cubicBezTo>
                        <a:pt x="1479973" y="939368"/>
                        <a:pt x="1556173" y="170046"/>
                        <a:pt x="1635760" y="133014"/>
                      </a:cubicBezTo>
                      <a:cubicBezTo>
                        <a:pt x="1715347" y="95982"/>
                        <a:pt x="1825413" y="705320"/>
                        <a:pt x="1889760" y="717877"/>
                      </a:cubicBezTo>
                      <a:cubicBezTo>
                        <a:pt x="1954107" y="730434"/>
                        <a:pt x="1933787" y="312958"/>
                        <a:pt x="2021840" y="208356"/>
                      </a:cubicBezTo>
                      <a:cubicBezTo>
                        <a:pt x="2109893" y="103754"/>
                        <a:pt x="2125133" y="75024"/>
                        <a:pt x="2418080" y="90264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" name="Textfeld 16">
                <a:extLst>
                  <a:ext uri="{FF2B5EF4-FFF2-40B4-BE49-F238E27FC236}">
                    <a16:creationId xmlns:a16="http://schemas.microsoft.com/office/drawing/2014/main" id="{043FB1BE-F8A3-4B69-A195-F47C143A6BC2}"/>
                  </a:ext>
                </a:extLst>
              </p:cNvPr>
              <p:cNvSpPr txBox="1"/>
              <p:nvPr/>
            </p:nvSpPr>
            <p:spPr>
              <a:xfrm>
                <a:off x="4727374" y="5905720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RF </a:t>
                </a:r>
                <a:r>
                  <a:rPr kumimoji="0" lang="de-DE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Frequency</a:t>
                </a: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71" name="Textfeld 18">
              <a:extLst>
                <a:ext uri="{FF2B5EF4-FFF2-40B4-BE49-F238E27FC236}">
                  <a16:creationId xmlns:a16="http://schemas.microsoft.com/office/drawing/2014/main" id="{CC40BE9C-4557-46FB-9BF2-AEB7ED7B4E62}"/>
                </a:ext>
              </a:extLst>
            </p:cNvPr>
            <p:cNvSpPr txBox="1"/>
            <p:nvPr/>
          </p:nvSpPr>
          <p:spPr>
            <a:xfrm rot="16200000">
              <a:off x="2497473" y="4492972"/>
              <a:ext cx="27622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Fluorescence</a:t>
              </a:r>
              <a:r>
                <a: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de-DE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intensity</a:t>
              </a:r>
              <a:r>
                <a: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(</a:t>
              </a:r>
              <a:r>
                <a:rPr kumimoji="0" lang="de-DE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a.u</a:t>
              </a:r>
              <a:r>
                <a: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.)</a:t>
              </a:r>
            </a:p>
          </p:txBody>
        </p:sp>
      </p:grpSp>
      <p:sp>
        <p:nvSpPr>
          <p:cNvPr id="78" name="Parallelogramm 43">
            <a:extLst>
              <a:ext uri="{FF2B5EF4-FFF2-40B4-BE49-F238E27FC236}">
                <a16:creationId xmlns:a16="http://schemas.microsoft.com/office/drawing/2014/main" id="{7A576680-6937-4D39-B7C8-36B50FCF1E76}"/>
              </a:ext>
            </a:extLst>
          </p:cNvPr>
          <p:cNvSpPr/>
          <p:nvPr/>
        </p:nvSpPr>
        <p:spPr>
          <a:xfrm rot="16200000" flipH="1">
            <a:off x="7906727" y="1573003"/>
            <a:ext cx="1715527" cy="1132679"/>
          </a:xfrm>
          <a:prstGeom prst="parallelogram">
            <a:avLst>
              <a:gd name="adj" fmla="val 510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Pfeil: nach rechts 44">
            <a:extLst>
              <a:ext uri="{FF2B5EF4-FFF2-40B4-BE49-F238E27FC236}">
                <a16:creationId xmlns:a16="http://schemas.microsoft.com/office/drawing/2014/main" id="{DBEEEFE4-10C5-4547-ACB8-EA37D8542AF9}"/>
              </a:ext>
            </a:extLst>
          </p:cNvPr>
          <p:cNvSpPr/>
          <p:nvPr/>
        </p:nvSpPr>
        <p:spPr>
          <a:xfrm>
            <a:off x="7685120" y="2076047"/>
            <a:ext cx="321352" cy="192512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hteck 2">
                <a:extLst>
                  <a:ext uri="{FF2B5EF4-FFF2-40B4-BE49-F238E27FC236}">
                    <a16:creationId xmlns:a16="http://schemas.microsoft.com/office/drawing/2014/main" id="{0692B6AD-ED40-4D93-82E0-815300F77BAA}"/>
                  </a:ext>
                </a:extLst>
              </p:cNvPr>
              <p:cNvSpPr/>
              <p:nvPr/>
            </p:nvSpPr>
            <p:spPr>
              <a:xfrm>
                <a:off x="8618970" y="1144621"/>
                <a:ext cx="396070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de-DE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3" name="Rechteck 2">
                <a:extLst>
                  <a:ext uri="{FF2B5EF4-FFF2-40B4-BE49-F238E27FC236}">
                    <a16:creationId xmlns:a16="http://schemas.microsoft.com/office/drawing/2014/main" id="{0692B6AD-ED40-4D93-82E0-815300F77B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8970" y="1144621"/>
                <a:ext cx="396070" cy="4029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hteck 5">
                <a:extLst>
                  <a:ext uri="{FF2B5EF4-FFF2-40B4-BE49-F238E27FC236}">
                    <a16:creationId xmlns:a16="http://schemas.microsoft.com/office/drawing/2014/main" id="{CB17E0E0-DDEB-46AA-9503-395920654029}"/>
                  </a:ext>
                </a:extLst>
              </p:cNvPr>
              <p:cNvSpPr/>
              <p:nvPr/>
            </p:nvSpPr>
            <p:spPr>
              <a:xfrm>
                <a:off x="11165704" y="1139664"/>
                <a:ext cx="376192" cy="401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de-DE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4" name="Rechteck 5">
                <a:extLst>
                  <a:ext uri="{FF2B5EF4-FFF2-40B4-BE49-F238E27FC236}">
                    <a16:creationId xmlns:a16="http://schemas.microsoft.com/office/drawing/2014/main" id="{CB17E0E0-DDEB-46AA-9503-3959206540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5704" y="1139664"/>
                <a:ext cx="376192" cy="401072"/>
              </a:xfrm>
              <a:prstGeom prst="rect">
                <a:avLst/>
              </a:prstGeom>
              <a:blipFill>
                <a:blip r:embed="rId6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Ellipse 6">
            <a:extLst>
              <a:ext uri="{FF2B5EF4-FFF2-40B4-BE49-F238E27FC236}">
                <a16:creationId xmlns:a16="http://schemas.microsoft.com/office/drawing/2014/main" id="{46887726-C4CA-4CBE-9BFF-0A141580785A}"/>
              </a:ext>
            </a:extLst>
          </p:cNvPr>
          <p:cNvSpPr/>
          <p:nvPr/>
        </p:nvSpPr>
        <p:spPr>
          <a:xfrm>
            <a:off x="11165704" y="2026651"/>
            <a:ext cx="188096" cy="29130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6" name="Gerade Verbindung mit Pfeil 15">
            <a:extLst>
              <a:ext uri="{FF2B5EF4-FFF2-40B4-BE49-F238E27FC236}">
                <a16:creationId xmlns:a16="http://schemas.microsoft.com/office/drawing/2014/main" id="{DCC60AE7-AADB-47B6-893E-A4AA58F588D9}"/>
              </a:ext>
            </a:extLst>
          </p:cNvPr>
          <p:cNvCxnSpPr>
            <a:stCxn id="85" idx="2"/>
            <a:endCxn id="85" idx="3"/>
          </p:cNvCxnSpPr>
          <p:nvPr/>
        </p:nvCxnSpPr>
        <p:spPr>
          <a:xfrm>
            <a:off x="11165704" y="2172303"/>
            <a:ext cx="27546" cy="102991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7" name="Gerade Verbindung mit Pfeil 20">
            <a:extLst>
              <a:ext uri="{FF2B5EF4-FFF2-40B4-BE49-F238E27FC236}">
                <a16:creationId xmlns:a16="http://schemas.microsoft.com/office/drawing/2014/main" id="{B335AE03-291E-42DC-8AAB-42DDA2D74573}"/>
              </a:ext>
            </a:extLst>
          </p:cNvPr>
          <p:cNvCxnSpPr/>
          <p:nvPr/>
        </p:nvCxnSpPr>
        <p:spPr>
          <a:xfrm flipV="1">
            <a:off x="3969938" y="1219200"/>
            <a:ext cx="1059262" cy="488260"/>
          </a:xfrm>
          <a:prstGeom prst="straightConnector1">
            <a:avLst/>
          </a:prstGeom>
          <a:noFill/>
          <a:ln w="19050" cap="flat" cmpd="sng" algn="ctr">
            <a:solidFill>
              <a:srgbClr val="4472C4"/>
            </a:solidFill>
            <a:prstDash val="solid"/>
            <a:miter lim="800000"/>
            <a:headEnd type="arrow" w="med" len="med"/>
            <a:tailEnd type="arrow" w="med" len="med"/>
          </a:ln>
          <a:effectLst/>
        </p:spPr>
      </p:cxnSp>
      <p:cxnSp>
        <p:nvCxnSpPr>
          <p:cNvPr id="88" name="Gerade Verbindung mit Pfeil 46">
            <a:extLst>
              <a:ext uri="{FF2B5EF4-FFF2-40B4-BE49-F238E27FC236}">
                <a16:creationId xmlns:a16="http://schemas.microsoft.com/office/drawing/2014/main" id="{06BF7D20-EF6E-4B23-AA00-6D393D9FE923}"/>
              </a:ext>
            </a:extLst>
          </p:cNvPr>
          <p:cNvCxnSpPr>
            <a:cxnSpLocks/>
          </p:cNvCxnSpPr>
          <p:nvPr/>
        </p:nvCxnSpPr>
        <p:spPr>
          <a:xfrm>
            <a:off x="3993518" y="1749331"/>
            <a:ext cx="0" cy="1137246"/>
          </a:xfrm>
          <a:prstGeom prst="straightConnector1">
            <a:avLst/>
          </a:prstGeom>
          <a:noFill/>
          <a:ln w="19050" cap="flat" cmpd="sng" algn="ctr">
            <a:solidFill>
              <a:srgbClr val="4472C4"/>
            </a:solidFill>
            <a:prstDash val="solid"/>
            <a:miter lim="800000"/>
            <a:headEnd type="arrow" w="med" len="med"/>
            <a:tailEnd type="arrow" w="med" len="med"/>
          </a:ln>
          <a:effectLst/>
        </p:spPr>
      </p:cxnSp>
      <p:sp>
        <p:nvSpPr>
          <p:cNvPr id="89" name="Textfeld 27">
            <a:extLst>
              <a:ext uri="{FF2B5EF4-FFF2-40B4-BE49-F238E27FC236}">
                <a16:creationId xmlns:a16="http://schemas.microsoft.com/office/drawing/2014/main" id="{B11178D7-6F26-45FD-B43C-ABF42D5C3B84}"/>
              </a:ext>
            </a:extLst>
          </p:cNvPr>
          <p:cNvSpPr txBox="1"/>
          <p:nvPr/>
        </p:nvSpPr>
        <p:spPr>
          <a:xfrm rot="20121458">
            <a:off x="4037857" y="1192149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4472C4"/>
                </a:solidFill>
                <a:latin typeface="Calibri" panose="020F0502020204030204"/>
              </a:rPr>
              <a:t>~400 µm</a:t>
            </a:r>
          </a:p>
        </p:txBody>
      </p:sp>
      <p:sp>
        <p:nvSpPr>
          <p:cNvPr id="90" name="Textfeld 49">
            <a:extLst>
              <a:ext uri="{FF2B5EF4-FFF2-40B4-BE49-F238E27FC236}">
                <a16:creationId xmlns:a16="http://schemas.microsoft.com/office/drawing/2014/main" id="{64A27C7A-DEED-487C-9F29-161D14C92E1D}"/>
              </a:ext>
            </a:extLst>
          </p:cNvPr>
          <p:cNvSpPr txBox="1"/>
          <p:nvPr/>
        </p:nvSpPr>
        <p:spPr>
          <a:xfrm rot="16200000">
            <a:off x="3470808" y="2102295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4472C4"/>
                </a:solidFill>
                <a:latin typeface="Calibri" panose="020F0502020204030204"/>
              </a:rPr>
              <a:t>~400 µm</a:t>
            </a:r>
          </a:p>
        </p:txBody>
      </p:sp>
      <p:pic>
        <p:nvPicPr>
          <p:cNvPr id="93" name="Graphic 92">
            <a:extLst>
              <a:ext uri="{FF2B5EF4-FFF2-40B4-BE49-F238E27FC236}">
                <a16:creationId xmlns:a16="http://schemas.microsoft.com/office/drawing/2014/main" id="{6218998C-9C5F-4671-830E-6170B3569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71560" y="6031194"/>
            <a:ext cx="2714625" cy="77152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83A58ED5-E106-41AD-956C-CBC6AB0BB8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4518" y="5185949"/>
            <a:ext cx="3128711" cy="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89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C02D857-EC01-4006-95C7-A68558B8155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" b="3914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DD3DF-BE89-472D-B969-AC395932A2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2526874-7E4D-4D40-9F56-B7CEDC44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Quantum </a:t>
            </a:r>
            <a:r>
              <a:rPr lang="de-DE" dirty="0" err="1"/>
              <a:t>computing</a:t>
            </a:r>
            <a:endParaRPr lang="de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83656F-9775-4330-9FD2-5F93C191D2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AD21C-3C98-46C6-A3E7-1BED84E8B0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7115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EFE6832-77B9-4C03-B014-A5E45C8AA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Quantum Computing</a:t>
            </a:r>
            <a:br>
              <a:rPr lang="de-DE" dirty="0"/>
            </a:br>
            <a:r>
              <a:rPr lang="de-DE" b="0" dirty="0" err="1"/>
              <a:t>Enabling</a:t>
            </a:r>
            <a:r>
              <a:rPr lang="de-DE" b="0" dirty="0"/>
              <a:t> Technologies – NV-center </a:t>
            </a:r>
            <a:r>
              <a:rPr lang="de-DE" b="0" dirty="0" err="1"/>
              <a:t>based</a:t>
            </a:r>
            <a:r>
              <a:rPr lang="de-DE" b="0" dirty="0"/>
              <a:t> </a:t>
            </a:r>
            <a:r>
              <a:rPr lang="de-DE" b="0" dirty="0" err="1"/>
              <a:t>technology</a:t>
            </a:r>
            <a:endParaRPr lang="de-DE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70868-2E5C-4B71-860E-4E26B49D11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FE2D3CB-CF62-4489-9A25-85ED0BCAFF6C}"/>
              </a:ext>
            </a:extLst>
          </p:cNvPr>
          <p:cNvSpPr txBox="1">
            <a:spLocks/>
          </p:cNvSpPr>
          <p:nvPr/>
        </p:nvSpPr>
        <p:spPr>
          <a:xfrm>
            <a:off x="1222122" y="1522129"/>
            <a:ext cx="9956198" cy="4106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4-Qubit-system XQi1 based on NV-Centers in diamond </a:t>
            </a:r>
            <a:endParaRPr lang="de-DE" dirty="0"/>
          </a:p>
        </p:txBody>
      </p:sp>
      <p:pic>
        <p:nvPicPr>
          <p:cNvPr id="10" name="Picture 2" descr="https://qci.dlr.de/wp-content/uploads/2023/05/DSC_8578-e1683708183636.jpg">
            <a:extLst>
              <a:ext uri="{FF2B5EF4-FFF2-40B4-BE49-F238E27FC236}">
                <a16:creationId xmlns:a16="http://schemas.microsoft.com/office/drawing/2014/main" id="{5BC62AAA-1DB8-4744-988E-3C949C088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84" y="2091426"/>
            <a:ext cx="4758019" cy="267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235952-689E-4DEB-9127-B7248E60D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387" y="3140469"/>
            <a:ext cx="3728055" cy="36419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B81129-8954-44BD-9D22-876E8E700C99}"/>
              </a:ext>
            </a:extLst>
          </p:cNvPr>
          <p:cNvSpPr/>
          <p:nvPr/>
        </p:nvSpPr>
        <p:spPr>
          <a:xfrm>
            <a:off x="6580758" y="209142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/>
              <a:t>Working </a:t>
            </a:r>
            <a:r>
              <a:rPr lang="de-DE" b="1" dirty="0" err="1"/>
              <a:t>Principle</a:t>
            </a:r>
            <a:r>
              <a:rPr lang="de-DE" b="1" dirty="0"/>
              <a:t>:</a:t>
            </a:r>
          </a:p>
          <a:p>
            <a:pPr lvl="1"/>
            <a:r>
              <a:rPr lang="de-DE" dirty="0"/>
              <a:t>1 x NV-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spin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coupled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2 x C13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spins</a:t>
            </a:r>
            <a:r>
              <a:rPr lang="de-DE" dirty="0"/>
              <a:t>, and</a:t>
            </a:r>
            <a:br>
              <a:rPr lang="de-DE" dirty="0"/>
            </a:br>
            <a:r>
              <a:rPr lang="de-DE" dirty="0"/>
              <a:t>1x N14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spin</a:t>
            </a:r>
            <a:endParaRPr lang="de-D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FDD92C-B382-44CB-8905-0D85BF5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7045B1-0B87-41D9-B378-1BE3D5BFACE5}"/>
              </a:ext>
            </a:extLst>
          </p:cNvPr>
          <p:cNvSpPr txBox="1"/>
          <p:nvPr/>
        </p:nvSpPr>
        <p:spPr>
          <a:xfrm>
            <a:off x="1340584" y="4735853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May 2023</a:t>
            </a:r>
          </a:p>
        </p:txBody>
      </p:sp>
    </p:spTree>
    <p:extLst>
      <p:ext uri="{BB962C8B-B14F-4D97-AF65-F5344CB8AC3E}">
        <p14:creationId xmlns:p14="http://schemas.microsoft.com/office/powerpoint/2010/main" val="327993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E1E334-C006-4667-8BCF-CA35B3350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DLR</a:t>
            </a:r>
          </a:p>
        </p:txBody>
      </p:sp>
      <p:sp>
        <p:nvSpPr>
          <p:cNvPr id="6" name="Inhaltsplatzhalter 8">
            <a:extLst>
              <a:ext uri="{FF2B5EF4-FFF2-40B4-BE49-F238E27FC236}">
                <a16:creationId xmlns:a16="http://schemas.microsoft.com/office/drawing/2014/main" id="{ABE1F1E6-DBBF-4B37-920E-3DDF21883F0A}"/>
              </a:ext>
            </a:extLst>
          </p:cNvPr>
          <p:cNvSpPr txBox="1">
            <a:spLocks/>
          </p:cNvSpPr>
          <p:nvPr/>
        </p:nvSpPr>
        <p:spPr>
          <a:xfrm>
            <a:off x="695326" y="1627200"/>
            <a:ext cx="5562465" cy="4897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Frutiger 45 Light" panose="020B0303030504020204" pitchFamily="34" charset="0"/>
              <a:buChar char="›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55 Institutes and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Facilities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at 30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locations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 panose="020B0303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Frutiger 45 Light" panose="020B0303030504020204" pitchFamily="34" charset="0"/>
              <a:buChar char="›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4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foreign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offices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 panose="020B0303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Frutiger 45 Light" panose="020B0303030504020204" pitchFamily="34" charset="0"/>
              <a:buChar char="›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More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than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 10.000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employees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 panose="020B0303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de-DE" noProof="0" dirty="0">
              <a:solidFill>
                <a:srgbClr val="000000"/>
              </a:solidFill>
              <a:latin typeface="Frutiger 45 Light" panose="020B0303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noProof="0" dirty="0">
                <a:solidFill>
                  <a:srgbClr val="000000"/>
                </a:solidFill>
                <a:latin typeface="Frutiger 45 Light" panose="020B0303030504020204" pitchFamily="34" charset="0"/>
              </a:rPr>
              <a:t>In Ulm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 panose="020B0303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Frutiger 45 Light" panose="020B0303030504020204" pitchFamily="34" charset="0"/>
              <a:buChar char="›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Institute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for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 Quantum Technologies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Frutiger 45 Light" panose="020B0303030504020204" pitchFamily="34" charset="0"/>
              <a:buChar char="›"/>
              <a:tabLst/>
              <a:defRPr/>
            </a:pPr>
            <a:r>
              <a:rPr lang="de-DE" dirty="0">
                <a:solidFill>
                  <a:srgbClr val="000000"/>
                </a:solidFill>
                <a:latin typeface="Frutiger 45 Light" panose="020B0303030504020204" pitchFamily="34" charset="0"/>
              </a:rPr>
              <a:t>Institute </a:t>
            </a:r>
            <a:r>
              <a:rPr lang="de-DE" dirty="0" err="1">
                <a:solidFill>
                  <a:srgbClr val="000000"/>
                </a:solidFill>
                <a:latin typeface="Frutiger 45 Light" panose="020B0303030504020204" pitchFamily="34" charset="0"/>
              </a:rPr>
              <a:t>for</a:t>
            </a:r>
            <a:r>
              <a:rPr lang="de-DE" dirty="0">
                <a:solidFill>
                  <a:srgbClr val="000000"/>
                </a:solidFill>
                <a:latin typeface="Frutiger 45 Light" panose="020B0303030504020204" pitchFamily="34" charset="0"/>
              </a:rPr>
              <a:t> AI-</a:t>
            </a:r>
            <a:r>
              <a:rPr lang="de-DE" dirty="0" err="1">
                <a:solidFill>
                  <a:srgbClr val="000000"/>
                </a:solidFill>
                <a:latin typeface="Frutiger 45 Light" panose="020B0303030504020204" pitchFamily="34" charset="0"/>
              </a:rPr>
              <a:t>Safety</a:t>
            </a:r>
            <a:r>
              <a:rPr lang="de-DE" dirty="0">
                <a:solidFill>
                  <a:srgbClr val="000000"/>
                </a:solidFill>
                <a:latin typeface="Frutiger 45 Light" panose="020B0303030504020204" pitchFamily="34" charset="0"/>
              </a:rPr>
              <a:t> and Security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Frutiger 45 Light" panose="020B0303030504020204" pitchFamily="34" charset="0"/>
              <a:buChar char="›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Institute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for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 Engineering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 panose="020B0303030504020204" pitchFamily="34" charset="0"/>
              </a:rPr>
              <a:t>Thermodynamics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 panose="020B0303030504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C867C33-2683-4653-AD35-15B41C586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86" y="815826"/>
            <a:ext cx="6041253" cy="581353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7FB259A-A858-4B1F-AFAF-67838C25B34A}"/>
              </a:ext>
            </a:extLst>
          </p:cNvPr>
          <p:cNvSpPr/>
          <p:nvPr/>
        </p:nvSpPr>
        <p:spPr>
          <a:xfrm>
            <a:off x="8422481" y="5534024"/>
            <a:ext cx="100013" cy="10001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1CCA4C-2DD4-451E-8B9C-F9E7DC99AB1C}"/>
              </a:ext>
            </a:extLst>
          </p:cNvPr>
          <p:cNvSpPr/>
          <p:nvPr/>
        </p:nvSpPr>
        <p:spPr>
          <a:xfrm>
            <a:off x="8522494" y="1987635"/>
            <a:ext cx="100013" cy="10001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CE5FB-30B3-4F25-A6F0-4A5B35674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962AE9-4463-4D2B-951D-2D4C086AD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7170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4C5E8-248D-4624-B5AB-71C9AC3E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Quantum Computing</a:t>
            </a:r>
            <a:br>
              <a:rPr lang="de-DE" dirty="0"/>
            </a:br>
            <a:r>
              <a:rPr lang="de-DE" b="0" dirty="0" err="1"/>
              <a:t>Enabling</a:t>
            </a:r>
            <a:r>
              <a:rPr lang="de-DE" b="0" dirty="0"/>
              <a:t> Technologies – NV-center </a:t>
            </a:r>
            <a:r>
              <a:rPr lang="de-DE" b="0" dirty="0" err="1"/>
              <a:t>based</a:t>
            </a:r>
            <a:r>
              <a:rPr lang="de-DE" b="0" dirty="0"/>
              <a:t> </a:t>
            </a:r>
            <a:r>
              <a:rPr lang="de-DE" b="0" dirty="0" err="1"/>
              <a:t>technology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4F870-25F3-464D-875F-0D45AB1FD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Establishing</a:t>
            </a:r>
            <a:r>
              <a:rPr lang="de-DE" dirty="0"/>
              <a:t> a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technology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atomic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etching</a:t>
            </a:r>
            <a:r>
              <a:rPr lang="de-DE" dirty="0"/>
              <a:t> and </a:t>
            </a:r>
            <a:r>
              <a:rPr lang="de-DE" dirty="0" err="1"/>
              <a:t>deposition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implantation</a:t>
            </a:r>
            <a:r>
              <a:rPr lang="de-DE" dirty="0"/>
              <a:t> at </a:t>
            </a:r>
            <a:r>
              <a:rPr lang="de-DE" dirty="0" err="1"/>
              <a:t>nanoscale</a:t>
            </a:r>
            <a:r>
              <a:rPr lang="de-DE" dirty="0"/>
              <a:t> </a:t>
            </a:r>
            <a:r>
              <a:rPr lang="de-DE" dirty="0" err="1"/>
              <a:t>resolution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A77D3-89F3-4EBA-B3D1-AB9101B180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AA110-21AA-4958-B739-32325E503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C5087-E0AF-4DB0-8144-228A42775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218" y="2900181"/>
            <a:ext cx="4316102" cy="3249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382B83-A841-4F41-B239-E379A0605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319" y="2878286"/>
            <a:ext cx="4885879" cy="327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46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B0FF-4F0A-4C5E-8721-336AEDAA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Quantum Computing</a:t>
            </a:r>
            <a:br>
              <a:rPr lang="de-DE" dirty="0"/>
            </a:br>
            <a:r>
              <a:rPr lang="de-DE" b="0" dirty="0" err="1"/>
              <a:t>Enabling</a:t>
            </a:r>
            <a:r>
              <a:rPr lang="de-DE" b="0" dirty="0"/>
              <a:t> Technologies – NV-center </a:t>
            </a:r>
            <a:r>
              <a:rPr lang="de-DE" b="0" dirty="0" err="1"/>
              <a:t>based</a:t>
            </a:r>
            <a:r>
              <a:rPr lang="de-DE" b="0" dirty="0"/>
              <a:t> </a:t>
            </a:r>
            <a:r>
              <a:rPr lang="de-DE" b="0" dirty="0" err="1"/>
              <a:t>technology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45B7E-2E9D-499D-81C8-087C48630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538866"/>
            <a:ext cx="11029672" cy="49593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increasing</a:t>
            </a:r>
            <a:r>
              <a:rPr lang="de-DE" dirty="0"/>
              <a:t> </a:t>
            </a:r>
            <a:r>
              <a:rPr lang="de-DE" dirty="0" err="1"/>
              <a:t>coherence</a:t>
            </a:r>
            <a:r>
              <a:rPr lang="de-DE" dirty="0"/>
              <a:t> time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shallow</a:t>
            </a:r>
            <a:r>
              <a:rPr lang="de-DE" dirty="0"/>
              <a:t> NV-centers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at </a:t>
            </a:r>
            <a:r>
              <a:rPr lang="de-DE" dirty="0" err="1">
                <a:sym typeface="Wingdings" panose="05000000000000000000" pitchFamily="2" charset="2"/>
              </a:rPr>
              <a:t>atomic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resolution</a:t>
            </a:r>
            <a:r>
              <a:rPr lang="de-DE" dirty="0">
                <a:sym typeface="Wingdings" panose="05000000000000000000" pitchFamily="2" charset="2"/>
              </a:rPr>
              <a:t>: </a:t>
            </a:r>
            <a:r>
              <a:rPr lang="de-DE" dirty="0" err="1">
                <a:sym typeface="Wingdings" panose="05000000000000000000" pitchFamily="2" charset="2"/>
              </a:rPr>
              <a:t>Atomic</a:t>
            </a:r>
            <a:r>
              <a:rPr lang="de-DE" dirty="0">
                <a:sym typeface="Wingdings" panose="05000000000000000000" pitchFamily="2" charset="2"/>
              </a:rPr>
              <a:t> Layer </a:t>
            </a:r>
            <a:r>
              <a:rPr lang="de-DE" dirty="0" err="1">
                <a:sym typeface="Wingdings" panose="05000000000000000000" pitchFamily="2" charset="2"/>
              </a:rPr>
              <a:t>Etching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Atomic</a:t>
            </a:r>
            <a:r>
              <a:rPr lang="de-DE" dirty="0">
                <a:sym typeface="Wingdings" panose="05000000000000000000" pitchFamily="2" charset="2"/>
              </a:rPr>
              <a:t> Layer Deposition</a:t>
            </a:r>
            <a:br>
              <a:rPr lang="de-DE" dirty="0"/>
            </a:br>
            <a:endParaRPr lang="de-DE" dirty="0"/>
          </a:p>
          <a:p>
            <a:r>
              <a:rPr lang="de-DE" dirty="0"/>
              <a:t>Surface </a:t>
            </a:r>
            <a:r>
              <a:rPr lang="de-DE" dirty="0" err="1"/>
              <a:t>cleaning</a:t>
            </a:r>
            <a:br>
              <a:rPr lang="de-DE" dirty="0"/>
            </a:br>
            <a:endParaRPr lang="de-DE" dirty="0"/>
          </a:p>
          <a:p>
            <a:r>
              <a:rPr lang="de-DE" dirty="0"/>
              <a:t>Surface </a:t>
            </a:r>
            <a:r>
              <a:rPr lang="de-DE" dirty="0" err="1"/>
              <a:t>termination</a:t>
            </a:r>
            <a:br>
              <a:rPr lang="de-DE" dirty="0"/>
            </a:br>
            <a:endParaRPr lang="de-DE" dirty="0"/>
          </a:p>
          <a:p>
            <a:r>
              <a:rPr lang="de-DE" dirty="0"/>
              <a:t>Surface </a:t>
            </a:r>
            <a:r>
              <a:rPr lang="de-DE" dirty="0" err="1"/>
              <a:t>structuring</a:t>
            </a:r>
            <a:br>
              <a:rPr lang="de-DE" dirty="0"/>
            </a:br>
            <a:endParaRPr lang="de-DE" dirty="0"/>
          </a:p>
          <a:p>
            <a:r>
              <a:rPr lang="de-DE" dirty="0"/>
              <a:t>Integration</a:t>
            </a:r>
          </a:p>
          <a:p>
            <a:pPr lvl="1"/>
            <a:r>
              <a:rPr lang="de-DE" dirty="0" err="1"/>
              <a:t>Microwave</a:t>
            </a:r>
            <a:r>
              <a:rPr lang="de-DE" dirty="0"/>
              <a:t> </a:t>
            </a:r>
            <a:r>
              <a:rPr lang="de-DE" dirty="0" err="1"/>
              <a:t>antenna</a:t>
            </a:r>
            <a:endParaRPr lang="de-DE" dirty="0"/>
          </a:p>
          <a:p>
            <a:pPr lvl="1"/>
            <a:r>
              <a:rPr lang="de-DE" dirty="0"/>
              <a:t>Marker </a:t>
            </a:r>
            <a:r>
              <a:rPr lang="de-DE" dirty="0" err="1"/>
              <a:t>structures</a:t>
            </a:r>
            <a:endParaRPr lang="de-DE" dirty="0"/>
          </a:p>
          <a:p>
            <a:pPr lvl="1"/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compatibility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2B9C9-13AF-42F0-B29C-7D13A732A6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5542-D783-4A3A-B574-BDDD87185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94AFDDB-CDF7-43AD-B939-DD86E07B0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49" y="2679327"/>
            <a:ext cx="6725453" cy="2963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8A76C4-6810-48EB-870A-B099ED0FD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549" y="6041731"/>
            <a:ext cx="1708623" cy="503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0B3D5E-F872-420D-988E-20ED6885B1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469" b="1139"/>
          <a:stretch/>
        </p:blipFill>
        <p:spPr>
          <a:xfrm>
            <a:off x="4907742" y="5879910"/>
            <a:ext cx="642586" cy="618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D472A1-184C-4B7B-8335-4654FA018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9171" y="6041731"/>
            <a:ext cx="956928" cy="523958"/>
          </a:xfrm>
          <a:prstGeom prst="rect">
            <a:avLst/>
          </a:prstGeom>
        </p:spPr>
      </p:pic>
      <p:pic>
        <p:nvPicPr>
          <p:cNvPr id="2050" name="Picture 2" descr="https://qci.dlr.de/wp-content/uploads/2023/11/Advanced-Quantum-Blue-on-White.png">
            <a:extLst>
              <a:ext uri="{FF2B5EF4-FFF2-40B4-BE49-F238E27FC236}">
                <a16:creationId xmlns:a16="http://schemas.microsoft.com/office/drawing/2014/main" id="{54DBB8B0-2B3D-4462-8576-FE63EE7CE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8" b="42694"/>
          <a:stretch/>
        </p:blipFill>
        <p:spPr bwMode="auto">
          <a:xfrm>
            <a:off x="5550328" y="5972121"/>
            <a:ext cx="3512756" cy="52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31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75835A-45C6-4BD1-9529-A37FB7D77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Quantum Computing</a:t>
            </a:r>
            <a:br>
              <a:rPr lang="de-DE" dirty="0"/>
            </a:br>
            <a:r>
              <a:rPr lang="de-DE" b="0" dirty="0" err="1"/>
              <a:t>Enabling</a:t>
            </a:r>
            <a:r>
              <a:rPr lang="de-DE" b="0" dirty="0"/>
              <a:t> Technologies – NV-center </a:t>
            </a:r>
            <a:r>
              <a:rPr lang="de-DE" b="0" dirty="0" err="1"/>
              <a:t>based</a:t>
            </a:r>
            <a:r>
              <a:rPr lang="de-DE" b="0" dirty="0"/>
              <a:t> </a:t>
            </a:r>
            <a:r>
              <a:rPr lang="de-DE" b="0" dirty="0" err="1"/>
              <a:t>technology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51DA0-8C7E-4849-AF3C-5A65F44EC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731" y="6108478"/>
            <a:ext cx="3701722" cy="4652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>
                <a:sym typeface="Wingdings" panose="05000000000000000000" pitchFamily="2" charset="2"/>
              </a:rPr>
              <a:t> </a:t>
            </a:r>
            <a:r>
              <a:rPr lang="de-DE" sz="1800" dirty="0" err="1"/>
              <a:t>Increase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yield</a:t>
            </a:r>
            <a:r>
              <a:rPr lang="de-DE" sz="1800" dirty="0"/>
              <a:t> (~ 3 x)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50EB54-D36D-4B3D-8DFB-BAA290FDD482}"/>
              </a:ext>
            </a:extLst>
          </p:cNvPr>
          <p:cNvGrpSpPr/>
          <p:nvPr/>
        </p:nvGrpSpPr>
        <p:grpSpPr>
          <a:xfrm>
            <a:off x="695325" y="1288259"/>
            <a:ext cx="2235492" cy="2364654"/>
            <a:chOff x="1989081" y="1583698"/>
            <a:chExt cx="2235492" cy="23646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754E9D5-553B-4C4E-AAAF-E7BA0C672555}"/>
                </a:ext>
              </a:extLst>
            </p:cNvPr>
            <p:cNvGrpSpPr/>
            <p:nvPr/>
          </p:nvGrpSpPr>
          <p:grpSpPr>
            <a:xfrm>
              <a:off x="1989081" y="1583698"/>
              <a:ext cx="2235492" cy="2364654"/>
              <a:chOff x="1989081" y="1583698"/>
              <a:chExt cx="2235492" cy="236465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7E5BDA1-85B3-498C-8A98-7BA114D710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89081" y="1583698"/>
                <a:ext cx="2235492" cy="2364654"/>
              </a:xfrm>
              <a:prstGeom prst="rect">
                <a:avLst/>
              </a:prstGeom>
            </p:spPr>
          </p:pic>
          <p:sp>
            <p:nvSpPr>
              <p:cNvPr id="20" name="Arrow: Down 19">
                <a:extLst>
                  <a:ext uri="{FF2B5EF4-FFF2-40B4-BE49-F238E27FC236}">
                    <a16:creationId xmlns:a16="http://schemas.microsoft.com/office/drawing/2014/main" id="{1DD1CE3D-1BBE-4B91-9D50-C8F8F21E3BDD}"/>
                  </a:ext>
                </a:extLst>
              </p:cNvPr>
              <p:cNvSpPr/>
              <p:nvPr/>
            </p:nvSpPr>
            <p:spPr>
              <a:xfrm rot="9900000" flipH="1">
                <a:off x="3110512" y="2864153"/>
                <a:ext cx="174334" cy="451490"/>
              </a:xfrm>
              <a:prstGeom prst="down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B7C027A-3C29-43AA-BEEE-F9E5E8C131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3225" y="3360264"/>
              <a:ext cx="1714464" cy="109254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20E78B3-CD88-476D-8E3B-96BA9FD447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2736" y="2447316"/>
              <a:ext cx="1835441" cy="598880"/>
            </a:xfrm>
            <a:prstGeom prst="line">
              <a:avLst/>
            </a:prstGeom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4F2421-DF47-4059-99DB-257CCA1CFEC0}"/>
              </a:ext>
            </a:extLst>
          </p:cNvPr>
          <p:cNvGrpSpPr/>
          <p:nvPr/>
        </p:nvGrpSpPr>
        <p:grpSpPr>
          <a:xfrm>
            <a:off x="695325" y="4304868"/>
            <a:ext cx="3168703" cy="1761243"/>
            <a:chOff x="1641422" y="4182644"/>
            <a:chExt cx="3168703" cy="176124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1D1B008-5F96-43DA-83FF-A9ECD063B01B}"/>
                </a:ext>
              </a:extLst>
            </p:cNvPr>
            <p:cNvGrpSpPr/>
            <p:nvPr/>
          </p:nvGrpSpPr>
          <p:grpSpPr>
            <a:xfrm>
              <a:off x="1641422" y="4182644"/>
              <a:ext cx="3168703" cy="1761243"/>
              <a:chOff x="1641422" y="4182644"/>
              <a:chExt cx="3168703" cy="1761243"/>
            </a:xfrm>
          </p:grpSpPr>
          <p:pic>
            <p:nvPicPr>
              <p:cNvPr id="8" name="Picture 7" descr="A close-up of a graph&#10;&#10;Description automatically generated">
                <a:extLst>
                  <a:ext uri="{FF2B5EF4-FFF2-40B4-BE49-F238E27FC236}">
                    <a16:creationId xmlns:a16="http://schemas.microsoft.com/office/drawing/2014/main" id="{3046F39E-CA65-461E-85B8-EEE76FE340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755" t="2184" r="20541" b="14530"/>
              <a:stretch/>
            </p:blipFill>
            <p:spPr>
              <a:xfrm>
                <a:off x="3311052" y="4491325"/>
                <a:ext cx="1448413" cy="1452562"/>
              </a:xfrm>
              <a:prstGeom prst="rect">
                <a:avLst/>
              </a:prstGeom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93880B2-5943-4EFD-ADB9-0F91CD7AABED}"/>
                  </a:ext>
                </a:extLst>
              </p:cNvPr>
              <p:cNvGrpSpPr/>
              <p:nvPr/>
            </p:nvGrpSpPr>
            <p:grpSpPr>
              <a:xfrm>
                <a:off x="1641422" y="4182644"/>
                <a:ext cx="3168703" cy="1761243"/>
                <a:chOff x="1641422" y="4182644"/>
                <a:chExt cx="3168703" cy="1761243"/>
              </a:xfrm>
            </p:grpSpPr>
            <p:pic>
              <p:nvPicPr>
                <p:cNvPr id="7" name="Picture 6" descr="A purple and orange speckled background&#10;&#10;Description automatically generated">
                  <a:extLst>
                    <a:ext uri="{FF2B5EF4-FFF2-40B4-BE49-F238E27FC236}">
                      <a16:creationId xmlns:a16="http://schemas.microsoft.com/office/drawing/2014/main" id="{D4FDBA7A-58F6-494C-B294-FD52CCD0AB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8532" t="17108" r="33296" b="15391"/>
                <a:stretch/>
              </p:blipFill>
              <p:spPr>
                <a:xfrm rot="5400000" flipV="1">
                  <a:off x="1728810" y="4493400"/>
                  <a:ext cx="1452562" cy="1448412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17D2AE1-062B-4F1B-9679-76763022E374}"/>
                    </a:ext>
                  </a:extLst>
                </p:cNvPr>
                <p:cNvSpPr txBox="1"/>
                <p:nvPr/>
              </p:nvSpPr>
              <p:spPr>
                <a:xfrm>
                  <a:off x="1641422" y="4182644"/>
                  <a:ext cx="30829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 err="1"/>
                    <a:t>Before</a:t>
                  </a:r>
                  <a:r>
                    <a:rPr lang="de-DE" dirty="0"/>
                    <a:t> </a:t>
                  </a:r>
                  <a:r>
                    <a:rPr lang="de-DE" dirty="0" err="1"/>
                    <a:t>Ozone</a:t>
                  </a:r>
                  <a:r>
                    <a:rPr lang="de-DE" dirty="0"/>
                    <a:t>    After </a:t>
                  </a:r>
                  <a:r>
                    <a:rPr lang="de-DE" dirty="0" err="1"/>
                    <a:t>Ozone</a:t>
                  </a:r>
                  <a:endParaRPr lang="de-DE" dirty="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8C845D3-6569-4715-8596-ED7709E79560}"/>
                    </a:ext>
                  </a:extLst>
                </p:cNvPr>
                <p:cNvSpPr txBox="1"/>
                <p:nvPr/>
              </p:nvSpPr>
              <p:spPr>
                <a:xfrm>
                  <a:off x="4107689" y="5417765"/>
                  <a:ext cx="7024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bg1"/>
                      </a:solidFill>
                    </a:rPr>
                    <a:t>5 µm</a:t>
                  </a:r>
                </a:p>
              </p:txBody>
            </p:sp>
          </p:grp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7EA803-EC33-408F-8284-40C4DED14273}"/>
                </a:ext>
              </a:extLst>
            </p:cNvPr>
            <p:cNvSpPr/>
            <p:nvPr/>
          </p:nvSpPr>
          <p:spPr>
            <a:xfrm>
              <a:off x="4260369" y="5741680"/>
              <a:ext cx="380756" cy="10239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6032560-510C-4116-B0CB-8A4D0D55630A}"/>
              </a:ext>
            </a:extLst>
          </p:cNvPr>
          <p:cNvGrpSpPr/>
          <p:nvPr/>
        </p:nvGrpSpPr>
        <p:grpSpPr>
          <a:xfrm>
            <a:off x="5619072" y="1318661"/>
            <a:ext cx="3436304" cy="4625442"/>
            <a:chOff x="7272058" y="1794784"/>
            <a:chExt cx="3436304" cy="462544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01FCE4C-145F-489B-A2B4-A7D52E2A6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2047"/>
            <a:stretch/>
          </p:blipFill>
          <p:spPr>
            <a:xfrm>
              <a:off x="7272058" y="1798224"/>
              <a:ext cx="3436304" cy="462200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04D622-27AC-4056-9B0C-ABCEB2259844}"/>
                </a:ext>
              </a:extLst>
            </p:cNvPr>
            <p:cNvSpPr txBox="1"/>
            <p:nvPr/>
          </p:nvSpPr>
          <p:spPr>
            <a:xfrm>
              <a:off x="7949120" y="3211827"/>
              <a:ext cx="12888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Reference</a:t>
              </a:r>
              <a:endParaRPr lang="en-GB" baseline="-25000" dirty="0"/>
            </a:p>
            <a:p>
              <a:r>
                <a:rPr lang="en-GB" dirty="0">
                  <a:solidFill>
                    <a:srgbClr val="FF2424"/>
                  </a:solidFill>
                </a:rPr>
                <a:t>Ozone O</a:t>
              </a:r>
              <a:r>
                <a:rPr lang="en-GB" baseline="-25000" dirty="0">
                  <a:solidFill>
                    <a:srgbClr val="FF2424"/>
                  </a:solidFill>
                </a:rPr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B49AEE-6D13-43E2-AC88-4AF85BF4E218}"/>
                </a:ext>
              </a:extLst>
            </p:cNvPr>
            <p:cNvSpPr txBox="1"/>
            <p:nvPr/>
          </p:nvSpPr>
          <p:spPr>
            <a:xfrm>
              <a:off x="9168320" y="2256361"/>
              <a:ext cx="679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sp</a:t>
              </a:r>
              <a:r>
                <a:rPr lang="de-DE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C6B649B-5B87-4566-BDBA-299F7C581695}"/>
                </a:ext>
              </a:extLst>
            </p:cNvPr>
            <p:cNvSpPr txBox="1"/>
            <p:nvPr/>
          </p:nvSpPr>
          <p:spPr>
            <a:xfrm>
              <a:off x="9620549" y="4755556"/>
              <a:ext cx="679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sp</a:t>
              </a:r>
              <a:r>
                <a:rPr lang="de-DE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8F12C21-F4A6-4426-81D4-BC19BD80D727}"/>
                </a:ext>
              </a:extLst>
            </p:cNvPr>
            <p:cNvSpPr txBox="1"/>
            <p:nvPr/>
          </p:nvSpPr>
          <p:spPr>
            <a:xfrm>
              <a:off x="8812293" y="1794784"/>
              <a:ext cx="712054" cy="40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C 1s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A85AD48-1A6C-495F-9491-0DABE151D58C}"/>
              </a:ext>
            </a:extLst>
          </p:cNvPr>
          <p:cNvSpPr/>
          <p:nvPr/>
        </p:nvSpPr>
        <p:spPr>
          <a:xfrm>
            <a:off x="8443496" y="3111237"/>
            <a:ext cx="357922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dirty="0"/>
              <a:t>Chemical </a:t>
            </a:r>
            <a:r>
              <a:rPr lang="de-DE" dirty="0" err="1"/>
              <a:t>changes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surface</a:t>
            </a:r>
            <a:br>
              <a:rPr lang="de-DE" dirty="0"/>
            </a:b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explain</a:t>
            </a:r>
            <a:r>
              <a:rPr lang="de-DE" dirty="0"/>
              <a:t> </a:t>
            </a:r>
            <a:r>
              <a:rPr lang="de-DE" dirty="0" err="1"/>
              <a:t>observed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</a:t>
            </a:r>
            <a:r>
              <a:rPr lang="de-DE" dirty="0" err="1"/>
              <a:t>of</a:t>
            </a:r>
            <a:br>
              <a:rPr lang="de-DE" dirty="0"/>
            </a:br>
            <a:r>
              <a:rPr lang="de-DE" dirty="0"/>
              <a:t>NV-performance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3065AA-7126-49E0-A718-FA6077172E42}"/>
              </a:ext>
            </a:extLst>
          </p:cNvPr>
          <p:cNvSpPr/>
          <p:nvPr/>
        </p:nvSpPr>
        <p:spPr>
          <a:xfrm>
            <a:off x="1310731" y="3614375"/>
            <a:ext cx="2669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T2 (~ 4 x)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3EB3845-8834-437B-8CFD-3BB167F95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3549" y="6041731"/>
            <a:ext cx="1708623" cy="5032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EDC89C-1438-4FB6-A49C-FCAA0037D4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8469" b="1139"/>
          <a:stretch/>
        </p:blipFill>
        <p:spPr>
          <a:xfrm>
            <a:off x="4907742" y="5879910"/>
            <a:ext cx="642586" cy="6183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015598D-CF8F-410C-92B7-236ED3283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9171" y="6041731"/>
            <a:ext cx="956928" cy="523958"/>
          </a:xfrm>
          <a:prstGeom prst="rect">
            <a:avLst/>
          </a:prstGeom>
        </p:spPr>
      </p:pic>
      <p:pic>
        <p:nvPicPr>
          <p:cNvPr id="30" name="Picture 2" descr="https://qci.dlr.de/wp-content/uploads/2023/11/Advanced-Quantum-Blue-on-White.png">
            <a:extLst>
              <a:ext uri="{FF2B5EF4-FFF2-40B4-BE49-F238E27FC236}">
                <a16:creationId xmlns:a16="http://schemas.microsoft.com/office/drawing/2014/main" id="{D2A49538-CB94-4220-A82B-DEE97857D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8" b="42694"/>
          <a:stretch/>
        </p:blipFill>
        <p:spPr bwMode="auto">
          <a:xfrm>
            <a:off x="5550328" y="5972121"/>
            <a:ext cx="3512756" cy="52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06F11F95-A7D2-4A91-B887-19DA027FE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581E4FB-EE50-413F-AE19-27C58A212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8778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784B3-365F-4104-AFA0-16A23597F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Quantum Computing</a:t>
            </a:r>
            <a:br>
              <a:rPr lang="de-DE" dirty="0"/>
            </a:br>
            <a:r>
              <a:rPr lang="de-DE" b="0" dirty="0" err="1"/>
              <a:t>Enabling</a:t>
            </a:r>
            <a:r>
              <a:rPr lang="de-DE" b="0" dirty="0"/>
              <a:t> Technologies – Ion-trap </a:t>
            </a:r>
            <a:r>
              <a:rPr lang="de-DE" b="0" dirty="0" err="1"/>
              <a:t>based</a:t>
            </a:r>
            <a:r>
              <a:rPr lang="de-DE" b="0" dirty="0"/>
              <a:t> </a:t>
            </a:r>
            <a:r>
              <a:rPr lang="de-DE" b="0" dirty="0" err="1"/>
              <a:t>technology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E6D8B-58FF-4ED1-9C0C-312690FB9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10-Qubit-system QSEA1 </a:t>
            </a:r>
            <a:r>
              <a:rPr lang="de-DE" dirty="0" err="1"/>
              <a:t>based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on </a:t>
            </a:r>
            <a:r>
              <a:rPr lang="de-DE" dirty="0" err="1"/>
              <a:t>ion</a:t>
            </a:r>
            <a:r>
              <a:rPr lang="de-DE" dirty="0"/>
              <a:t>-traps</a:t>
            </a:r>
          </a:p>
          <a:p>
            <a:endParaRPr lang="de-DE" dirty="0"/>
          </a:p>
          <a:p>
            <a:r>
              <a:rPr lang="de-DE" dirty="0" err="1"/>
              <a:t>Coupling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trapped</a:t>
            </a:r>
            <a:r>
              <a:rPr lang="de-DE" dirty="0"/>
              <a:t> </a:t>
            </a:r>
            <a:r>
              <a:rPr lang="de-DE" dirty="0" err="1"/>
              <a:t>ions</a:t>
            </a:r>
            <a:r>
              <a:rPr lang="de-DE" dirty="0"/>
              <a:t> in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gradient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(MAGIC)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3F28E-41FC-44BF-8E5E-DBB884F974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AA63F-8108-45F7-BDAD-769538105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pic>
        <p:nvPicPr>
          <p:cNvPr id="2050" name="Picture 2" descr="QSea I mit Einhausung im Labor in Hamburg">
            <a:extLst>
              <a:ext uri="{FF2B5EF4-FFF2-40B4-BE49-F238E27FC236}">
                <a16:creationId xmlns:a16="http://schemas.microsoft.com/office/drawing/2014/main" id="{68B3AB35-2BD9-4B23-8BF8-D23951117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1605305"/>
            <a:ext cx="6010275" cy="400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02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D195C-EFD8-4EA7-9379-83543D7F3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Quantum Computing</a:t>
            </a:r>
            <a:br>
              <a:rPr lang="de-DE" dirty="0"/>
            </a:br>
            <a:r>
              <a:rPr lang="de-DE" b="0" dirty="0" err="1"/>
              <a:t>Enabling</a:t>
            </a:r>
            <a:r>
              <a:rPr lang="de-DE" b="0" dirty="0"/>
              <a:t> Technologies – Ion-trap </a:t>
            </a:r>
            <a:r>
              <a:rPr lang="de-DE" b="0" dirty="0" err="1"/>
              <a:t>based</a:t>
            </a:r>
            <a:r>
              <a:rPr lang="de-DE" b="0" dirty="0"/>
              <a:t> </a:t>
            </a:r>
            <a:r>
              <a:rPr lang="de-DE" b="0" dirty="0" err="1"/>
              <a:t>technology</a:t>
            </a:r>
            <a:endParaRPr lang="de-DE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80336-0379-4BB4-8A76-6B45A6605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627200"/>
            <a:ext cx="6240864" cy="2725725"/>
          </a:xfrm>
        </p:spPr>
        <p:txBody>
          <a:bodyPr/>
          <a:lstStyle/>
          <a:p>
            <a:r>
              <a:rPr lang="de-DE" dirty="0" err="1"/>
              <a:t>Miniaturized</a:t>
            </a:r>
            <a:r>
              <a:rPr lang="de-DE" dirty="0"/>
              <a:t> Ablation Atom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CD15D-2A93-4C54-8655-9CD3380B3A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4FB21-AD12-404D-B6EE-22A2ED48C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B32202-4C8B-4BF5-8D7E-9338DEC99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19" y="2033366"/>
            <a:ext cx="1495131" cy="1343649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9FA17AD-EE7B-4279-98FA-30C1C0C8587A}"/>
              </a:ext>
            </a:extLst>
          </p:cNvPr>
          <p:cNvSpPr txBox="1">
            <a:spLocks/>
          </p:cNvSpPr>
          <p:nvPr/>
        </p:nvSpPr>
        <p:spPr>
          <a:xfrm>
            <a:off x="6555930" y="2505075"/>
            <a:ext cx="6240864" cy="2725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Photonic</a:t>
            </a:r>
            <a:r>
              <a:rPr lang="de-DE" dirty="0"/>
              <a:t> Integration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22E4ADF-18A4-45AB-844A-603A7C395421}"/>
              </a:ext>
            </a:extLst>
          </p:cNvPr>
          <p:cNvSpPr txBox="1">
            <a:spLocks/>
          </p:cNvSpPr>
          <p:nvPr/>
        </p:nvSpPr>
        <p:spPr>
          <a:xfrm>
            <a:off x="1793997" y="4241377"/>
            <a:ext cx="6240864" cy="2725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Micromagnetic</a:t>
            </a:r>
            <a:r>
              <a:rPr lang="de-DE" dirty="0"/>
              <a:t> </a:t>
            </a:r>
            <a:r>
              <a:rPr lang="de-DE" dirty="0" err="1"/>
              <a:t>Structures</a:t>
            </a:r>
            <a:endParaRPr lang="de-DE" dirty="0"/>
          </a:p>
        </p:txBody>
      </p:sp>
      <p:pic>
        <p:nvPicPr>
          <p:cNvPr id="1026" name="Picture 2" descr="Logo der Physikalisch-Technischen Bundesanstalt">
            <a:extLst>
              <a:ext uri="{FF2B5EF4-FFF2-40B4-BE49-F238E27FC236}">
                <a16:creationId xmlns:a16="http://schemas.microsoft.com/office/drawing/2014/main" id="{127FE798-0CD3-4063-AE28-9D52D82E6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922" y="6028552"/>
            <a:ext cx="1794939" cy="69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qudora.com/wp-content/uploads/2024/05/qudora_long_white.png">
            <a:extLst>
              <a:ext uri="{FF2B5EF4-FFF2-40B4-BE49-F238E27FC236}">
                <a16:creationId xmlns:a16="http://schemas.microsoft.com/office/drawing/2014/main" id="{3E6CC2E7-9956-495A-9457-8EA12FA40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076" y="6040713"/>
            <a:ext cx="1837894" cy="6956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030" name="Picture 6" descr="https://eleqtron.com/wp-content/uploads/2022/10/logo-eleqtron.png">
            <a:extLst>
              <a:ext uri="{FF2B5EF4-FFF2-40B4-BE49-F238E27FC236}">
                <a16:creationId xmlns:a16="http://schemas.microsoft.com/office/drawing/2014/main" id="{4CC5193B-6250-4CE6-AF90-33124F817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063" y="6174592"/>
            <a:ext cx="2052637" cy="37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4157FA-9899-4659-94F3-0D0844983B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1135" y="2960946"/>
            <a:ext cx="1992398" cy="14936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1A749C-230D-4C4E-AA1A-2A6C03DD5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4990" y="4692104"/>
            <a:ext cx="2129835" cy="146743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36088AD-D829-4816-B0C0-60D6C8BD1CA3}"/>
              </a:ext>
            </a:extLst>
          </p:cNvPr>
          <p:cNvSpPr/>
          <p:nvPr/>
        </p:nvSpPr>
        <p:spPr>
          <a:xfrm>
            <a:off x="1693718" y="4166755"/>
            <a:ext cx="4114800" cy="22138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762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908BA-4626-436A-93FF-984361F4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Quantum Computing</a:t>
            </a:r>
            <a:br>
              <a:rPr lang="de-DE" dirty="0"/>
            </a:br>
            <a:r>
              <a:rPr lang="de-DE" b="0" dirty="0" err="1"/>
              <a:t>Enabling</a:t>
            </a:r>
            <a:r>
              <a:rPr lang="de-DE" b="0" dirty="0"/>
              <a:t> Technologies – Ion-trap </a:t>
            </a:r>
            <a:r>
              <a:rPr lang="de-DE" b="0" dirty="0" err="1"/>
              <a:t>based</a:t>
            </a:r>
            <a:r>
              <a:rPr lang="de-DE" b="0" dirty="0"/>
              <a:t> </a:t>
            </a:r>
            <a:r>
              <a:rPr lang="de-DE" b="0" dirty="0" err="1"/>
              <a:t>technology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2088A-8CF5-4C8B-A913-9EFAF80381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AA990-668E-47C0-871C-0A42A61BE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pic>
        <p:nvPicPr>
          <p:cNvPr id="6" name="picture">
            <a:extLst>
              <a:ext uri="{FF2B5EF4-FFF2-40B4-BE49-F238E27FC236}">
                <a16:creationId xmlns:a16="http://schemas.microsoft.com/office/drawing/2014/main" id="{E055DDC1-071F-4053-8AA6-F5B4D7C6178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20" y="3200136"/>
            <a:ext cx="2490390" cy="2490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51B134-5D28-47F5-AD6B-35CBF1DB3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735" y="3200136"/>
            <a:ext cx="2290385" cy="2490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A3305C-1597-44F4-B29B-3E0E228C970F}"/>
              </a:ext>
            </a:extLst>
          </p:cNvPr>
          <p:cNvSpPr txBox="1"/>
          <p:nvPr/>
        </p:nvSpPr>
        <p:spPr>
          <a:xfrm>
            <a:off x="5965043" y="272983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XRD on Si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A49383-9D11-45FF-9501-0970AC031D92}"/>
              </a:ext>
            </a:extLst>
          </p:cNvPr>
          <p:cNvSpPr txBox="1"/>
          <p:nvPr/>
        </p:nvSpPr>
        <p:spPr>
          <a:xfrm>
            <a:off x="8612993" y="272983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SEM on Glas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3B1BE0-C5E1-4FFC-9F29-21C834270405}"/>
              </a:ext>
            </a:extLst>
          </p:cNvPr>
          <p:cNvSpPr txBox="1"/>
          <p:nvPr/>
        </p:nvSpPr>
        <p:spPr>
          <a:xfrm>
            <a:off x="695324" y="4168745"/>
            <a:ext cx="52697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Sputter</a:t>
            </a:r>
            <a:r>
              <a:rPr lang="de-DE" dirty="0"/>
              <a:t> </a:t>
            </a:r>
            <a:r>
              <a:rPr lang="en-GB" dirty="0"/>
              <a:t>deposition</a:t>
            </a:r>
            <a:r>
              <a:rPr lang="de-DE" dirty="0"/>
              <a:t> </a:t>
            </a:r>
            <a:r>
              <a:rPr lang="en-GB" dirty="0"/>
              <a:t>of</a:t>
            </a:r>
            <a:r>
              <a:rPr lang="de-DE" dirty="0"/>
              <a:t> </a:t>
            </a:r>
            <a:r>
              <a:rPr lang="en-GB" dirty="0"/>
              <a:t>SmCo</a:t>
            </a:r>
            <a:r>
              <a:rPr lang="de-DE" dirty="0"/>
              <a:t> </a:t>
            </a:r>
            <a:r>
              <a:rPr lang="en-GB" dirty="0"/>
              <a:t>films</a:t>
            </a:r>
            <a:r>
              <a:rPr lang="de-DE" dirty="0"/>
              <a:t> on Si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en-GB" dirty="0"/>
              <a:t>Wet</a:t>
            </a:r>
            <a:r>
              <a:rPr lang="de-DE" dirty="0"/>
              <a:t> </a:t>
            </a:r>
            <a:r>
              <a:rPr lang="de-DE" dirty="0" err="1"/>
              <a:t>chemical</a:t>
            </a:r>
            <a:r>
              <a:rPr lang="de-DE" dirty="0"/>
              <a:t> </a:t>
            </a:r>
            <a:r>
              <a:rPr lang="de-DE" dirty="0" err="1"/>
              <a:t>structuring</a:t>
            </a: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err="1"/>
              <a:t>Sputtering</a:t>
            </a:r>
            <a:r>
              <a:rPr lang="de-DE" dirty="0"/>
              <a:t> at </a:t>
            </a:r>
            <a:r>
              <a:rPr lang="de-DE" dirty="0" err="1"/>
              <a:t>room</a:t>
            </a:r>
            <a:r>
              <a:rPr lang="de-DE" dirty="0"/>
              <a:t> </a:t>
            </a: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amorphous</a:t>
            </a: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sym typeface="Wingdings" panose="05000000000000000000" pitchFamily="2" charset="2"/>
              </a:rPr>
              <a:t>Sm</a:t>
            </a:r>
            <a:r>
              <a:rPr lang="de-DE" baseline="-25000" dirty="0">
                <a:sym typeface="Wingdings" panose="05000000000000000000" pitchFamily="2" charset="2"/>
              </a:rPr>
              <a:t>5</a:t>
            </a:r>
            <a:r>
              <a:rPr lang="de-DE" dirty="0">
                <a:sym typeface="Wingdings" panose="05000000000000000000" pitchFamily="2" charset="2"/>
              </a:rPr>
              <a:t>Co</a:t>
            </a:r>
            <a:r>
              <a:rPr lang="de-DE" baseline="-25000" dirty="0">
                <a:sym typeface="Wingdings" panose="05000000000000000000" pitchFamily="2" charset="2"/>
              </a:rPr>
              <a:t>2</a:t>
            </a:r>
            <a:r>
              <a:rPr lang="de-DE" dirty="0">
                <a:sym typeface="Wingdings" panose="05000000000000000000" pitchFamily="2" charset="2"/>
              </a:rPr>
              <a:t> and Co </a:t>
            </a:r>
            <a:r>
              <a:rPr lang="de-DE" dirty="0" err="1">
                <a:sym typeface="Wingdings" panose="05000000000000000000" pitchFamily="2" charset="2"/>
              </a:rPr>
              <a:t>crystallites</a:t>
            </a:r>
            <a:r>
              <a:rPr lang="de-DE" dirty="0">
                <a:sym typeface="Wingdings" panose="05000000000000000000" pitchFamily="2" charset="2"/>
              </a:rPr>
              <a:t> after </a:t>
            </a:r>
            <a:r>
              <a:rPr lang="de-DE" dirty="0" err="1">
                <a:sym typeface="Wingdings" panose="05000000000000000000" pitchFamily="2" charset="2"/>
              </a:rPr>
              <a:t>annealing</a:t>
            </a:r>
            <a:endParaRPr lang="de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66665B-0435-488B-B4E5-7D6D5493F1E8}"/>
              </a:ext>
            </a:extLst>
          </p:cNvPr>
          <p:cNvSpPr txBox="1"/>
          <p:nvPr/>
        </p:nvSpPr>
        <p:spPr>
          <a:xfrm>
            <a:off x="695324" y="1318661"/>
            <a:ext cx="692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Aim</a:t>
            </a:r>
            <a:r>
              <a:rPr lang="de-DE" b="1" dirty="0"/>
              <a:t>: </a:t>
            </a:r>
            <a:r>
              <a:rPr lang="de-DE" dirty="0" err="1"/>
              <a:t>Microstructured</a:t>
            </a:r>
            <a:r>
              <a:rPr lang="de-DE" dirty="0"/>
              <a:t> </a:t>
            </a:r>
            <a:r>
              <a:rPr lang="de-DE" dirty="0" err="1"/>
              <a:t>hardmagnetic</a:t>
            </a:r>
            <a:r>
              <a:rPr lang="de-DE" dirty="0"/>
              <a:t> </a:t>
            </a:r>
            <a:r>
              <a:rPr lang="de-DE" dirty="0" err="1"/>
              <a:t>structures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ion</a:t>
            </a:r>
            <a:r>
              <a:rPr lang="de-DE" dirty="0"/>
              <a:t>-trap </a:t>
            </a:r>
            <a:r>
              <a:rPr lang="de-DE" dirty="0" err="1"/>
              <a:t>chip</a:t>
            </a:r>
            <a:endParaRPr lang="de-D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8899EB-27AB-4731-ACC3-76D6D7AA4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44" y="1687993"/>
            <a:ext cx="3301933" cy="2274998"/>
          </a:xfrm>
          <a:prstGeom prst="rect">
            <a:avLst/>
          </a:prstGeom>
        </p:spPr>
      </p:pic>
      <p:pic>
        <p:nvPicPr>
          <p:cNvPr id="13" name="Picture 2" descr="Logo der Physikalisch-Technischen Bundesanstalt">
            <a:extLst>
              <a:ext uri="{FF2B5EF4-FFF2-40B4-BE49-F238E27FC236}">
                <a16:creationId xmlns:a16="http://schemas.microsoft.com/office/drawing/2014/main" id="{8D7FB11D-40D1-4DB4-9156-E2B4FB237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922" y="6028552"/>
            <a:ext cx="1794939" cy="69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qudora.com/wp-content/uploads/2024/05/qudora_long_white.png">
            <a:extLst>
              <a:ext uri="{FF2B5EF4-FFF2-40B4-BE49-F238E27FC236}">
                <a16:creationId xmlns:a16="http://schemas.microsoft.com/office/drawing/2014/main" id="{1412558D-6AB9-4E98-B542-C84CAA1B2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076" y="6040713"/>
            <a:ext cx="1837894" cy="6956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5" name="Picture 6" descr="https://eleqtron.com/wp-content/uploads/2022/10/logo-eleqtron.png">
            <a:extLst>
              <a:ext uri="{FF2B5EF4-FFF2-40B4-BE49-F238E27FC236}">
                <a16:creationId xmlns:a16="http://schemas.microsoft.com/office/drawing/2014/main" id="{3BF27D0F-3284-4E30-B297-0D736C630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063" y="6174592"/>
            <a:ext cx="2052637" cy="37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193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389D4-3C00-4515-8ED7-1640D6E9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23CD0-BBFF-4473-9AC2-E553D2A84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Quantum </a:t>
            </a:r>
            <a:r>
              <a:rPr lang="de-DE" dirty="0" err="1"/>
              <a:t>technologies</a:t>
            </a:r>
            <a:r>
              <a:rPr lang="de-DE" dirty="0"/>
              <a:t> </a:t>
            </a:r>
            <a:r>
              <a:rPr lang="de-DE" dirty="0" err="1"/>
              <a:t>require</a:t>
            </a:r>
            <a:r>
              <a:rPr lang="de-DE" dirty="0"/>
              <a:t> </a:t>
            </a:r>
            <a:r>
              <a:rPr lang="de-DE" dirty="0" err="1"/>
              <a:t>miniaturization</a:t>
            </a:r>
            <a:endParaRPr lang="de-DE" dirty="0"/>
          </a:p>
          <a:p>
            <a:endParaRPr lang="de-DE" dirty="0"/>
          </a:p>
          <a:p>
            <a:r>
              <a:rPr lang="de-DE" dirty="0"/>
              <a:t>Need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processes</a:t>
            </a:r>
            <a:r>
              <a:rPr lang="de-DE" dirty="0"/>
              <a:t>, </a:t>
            </a:r>
            <a:r>
              <a:rPr lang="de-DE" dirty="0" err="1"/>
              <a:t>special</a:t>
            </a:r>
            <a:r>
              <a:rPr lang="de-DE" dirty="0"/>
              <a:t> </a:t>
            </a:r>
            <a:r>
              <a:rPr lang="de-DE" dirty="0" err="1"/>
              <a:t>demands</a:t>
            </a:r>
            <a:r>
              <a:rPr lang="de-DE" dirty="0"/>
              <a:t> on </a:t>
            </a:r>
            <a:r>
              <a:rPr lang="de-DE" dirty="0" err="1"/>
              <a:t>process</a:t>
            </a:r>
            <a:r>
              <a:rPr lang="de-DE" dirty="0"/>
              <a:t> and </a:t>
            </a:r>
            <a:r>
              <a:rPr lang="de-DE" dirty="0" err="1"/>
              <a:t>compatibilities</a:t>
            </a:r>
            <a:endParaRPr lang="de-DE" dirty="0"/>
          </a:p>
          <a:p>
            <a:endParaRPr lang="de-DE" dirty="0"/>
          </a:p>
          <a:p>
            <a:r>
              <a:rPr lang="de-DE" dirty="0"/>
              <a:t>Special </a:t>
            </a:r>
            <a:r>
              <a:rPr lang="de-DE" dirty="0" err="1"/>
              <a:t>requirements</a:t>
            </a:r>
            <a:r>
              <a:rPr lang="de-DE" dirty="0"/>
              <a:t> on </a:t>
            </a:r>
            <a:r>
              <a:rPr lang="de-DE" dirty="0" err="1"/>
              <a:t>processing</a:t>
            </a:r>
            <a:r>
              <a:rPr lang="de-DE" dirty="0"/>
              <a:t> </a:t>
            </a:r>
            <a:r>
              <a:rPr lang="de-DE" dirty="0" err="1"/>
              <a:t>equipment</a:t>
            </a:r>
            <a:r>
              <a:rPr lang="de-DE" dirty="0"/>
              <a:t> (e.g. </a:t>
            </a:r>
            <a:r>
              <a:rPr lang="de-DE" dirty="0" err="1"/>
              <a:t>atomic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, </a:t>
            </a:r>
            <a:r>
              <a:rPr lang="de-DE" dirty="0" err="1"/>
              <a:t>implantation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nm</a:t>
            </a:r>
            <a:r>
              <a:rPr lang="de-DE" dirty="0"/>
              <a:t>-resolution)</a:t>
            </a:r>
          </a:p>
          <a:p>
            <a:endParaRPr lang="de-DE" dirty="0"/>
          </a:p>
          <a:p>
            <a:r>
              <a:rPr lang="de-DE" dirty="0"/>
              <a:t>Need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materials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, </a:t>
            </a:r>
            <a:r>
              <a:rPr lang="de-DE" dirty="0" err="1"/>
              <a:t>integration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uncommon</a:t>
            </a:r>
            <a:r>
              <a:rPr lang="de-DE" dirty="0"/>
              <a:t> </a:t>
            </a:r>
            <a:r>
              <a:rPr lang="de-DE" dirty="0" err="1"/>
              <a:t>materials</a:t>
            </a:r>
            <a:r>
              <a:rPr lang="de-DE" dirty="0"/>
              <a:t> (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materials</a:t>
            </a:r>
            <a:r>
              <a:rPr lang="de-DE" dirty="0"/>
              <a:t>, </a:t>
            </a:r>
            <a:r>
              <a:rPr lang="de-DE" dirty="0" err="1"/>
              <a:t>optical</a:t>
            </a:r>
            <a:r>
              <a:rPr lang="de-DE" dirty="0"/>
              <a:t> </a:t>
            </a:r>
            <a:r>
              <a:rPr lang="de-DE" dirty="0" err="1"/>
              <a:t>materials</a:t>
            </a:r>
            <a:r>
              <a:rPr lang="de-DE" dirty="0"/>
              <a:t>, </a:t>
            </a:r>
            <a:r>
              <a:rPr lang="de-DE" dirty="0" err="1"/>
              <a:t>diamond</a:t>
            </a:r>
            <a:r>
              <a:rPr lang="de-DE" dirty="0"/>
              <a:t>, …)</a:t>
            </a:r>
          </a:p>
          <a:p>
            <a:endParaRPr lang="de-DE" dirty="0"/>
          </a:p>
          <a:p>
            <a:r>
              <a:rPr lang="de-DE" dirty="0"/>
              <a:t>Different </a:t>
            </a:r>
            <a:r>
              <a:rPr lang="de-DE" dirty="0" err="1"/>
              <a:t>technologies</a:t>
            </a:r>
            <a:r>
              <a:rPr lang="de-DE" dirty="0"/>
              <a:t>, different </a:t>
            </a:r>
            <a:r>
              <a:rPr lang="de-DE" dirty="0" err="1"/>
              <a:t>wavelengths</a:t>
            </a:r>
            <a:r>
              <a:rPr lang="de-DE"/>
              <a:t> (</a:t>
            </a:r>
            <a:r>
              <a:rPr lang="de-DE" dirty="0"/>
              <a:t>in </a:t>
            </a:r>
            <a:r>
              <a:rPr lang="de-DE" dirty="0" err="1"/>
              <a:t>communication</a:t>
            </a:r>
            <a:r>
              <a:rPr lang="de-DE" dirty="0"/>
              <a:t>, </a:t>
            </a:r>
            <a:r>
              <a:rPr lang="de-DE" dirty="0" err="1"/>
              <a:t>sensing</a:t>
            </a:r>
            <a:r>
              <a:rPr lang="de-DE" dirty="0"/>
              <a:t>, </a:t>
            </a:r>
            <a:r>
              <a:rPr lang="de-DE" dirty="0" err="1"/>
              <a:t>computing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87A4D-8402-40A2-A68A-BFB9817029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533D8-724D-403C-915E-7A002CCD8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654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E2E86C7-A6F4-4E6F-A393-0169A8796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Institute for Quantum Technologies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F8B63E3-7BB6-457B-840E-B16FC07A41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Institute Statistics / Facts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A446071-001B-43F9-BBFC-CB180D553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6" y="2096739"/>
            <a:ext cx="5753600" cy="434163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6067EB6-9932-4D20-ADF0-04FB8DA9DE9C}"/>
              </a:ext>
            </a:extLst>
          </p:cNvPr>
          <p:cNvSpPr txBox="1"/>
          <p:nvPr/>
        </p:nvSpPr>
        <p:spPr>
          <a:xfrm>
            <a:off x="6737684" y="2096739"/>
            <a:ext cx="53099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</a:rPr>
              <a:t>Institute for Quantum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Approximately 100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Approximately 15 PhD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Seven divisions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2 Cleanrooms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&gt;400 sqm new lab space</a:t>
            </a:r>
          </a:p>
          <a:p>
            <a:endParaRPr lang="en-US" dirty="0">
              <a:solidFill>
                <a:srgbClr val="666666"/>
              </a:solidFill>
            </a:endParaRPr>
          </a:p>
          <a:p>
            <a:endParaRPr lang="en-US" dirty="0">
              <a:solidFill>
                <a:srgbClr val="666666"/>
              </a:solidFill>
            </a:endParaRPr>
          </a:p>
          <a:p>
            <a:r>
              <a:rPr lang="en-US" b="1" dirty="0">
                <a:solidFill>
                  <a:srgbClr val="666666"/>
                </a:solidFill>
              </a:rPr>
              <a:t>Other DLR Institutes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Quantum Computing Initiative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4-6 start-ups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Institute for Engineering Thermodynamics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Institute for Artificial Intelligence</a:t>
            </a:r>
          </a:p>
          <a:p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C4DA9-E230-42D2-9E1C-4AB62D3D390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3206A-46E1-4691-8988-4534679241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7820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4B5379E-3FB1-4217-AA5F-7C6B4823A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Quantum Technologies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24D76FB-28AD-4B74-9030-FAA4B2E30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Quantum Technologies </a:t>
            </a:r>
            <a:r>
              <a:rPr lang="de-DE" dirty="0" err="1"/>
              <a:t>offer</a:t>
            </a:r>
            <a:r>
              <a:rPr lang="de-DE" dirty="0"/>
              <a:t> </a:t>
            </a:r>
            <a:r>
              <a:rPr lang="de-DE" dirty="0" err="1"/>
              <a:t>exciting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sz="1600" dirty="0" err="1"/>
              <a:t>secure</a:t>
            </a:r>
            <a:r>
              <a:rPr lang="de-DE" sz="1600" dirty="0"/>
              <a:t> </a:t>
            </a:r>
            <a:r>
              <a:rPr lang="de-DE" sz="1600" dirty="0" err="1"/>
              <a:t>communication</a:t>
            </a:r>
            <a:endParaRPr lang="de-DE" sz="1600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sz="1600" dirty="0" err="1"/>
              <a:t>precise</a:t>
            </a:r>
            <a:r>
              <a:rPr lang="de-DE" sz="1600" dirty="0"/>
              <a:t> </a:t>
            </a:r>
            <a:r>
              <a:rPr lang="de-DE" sz="1600" dirty="0" err="1"/>
              <a:t>sensing</a:t>
            </a:r>
            <a:r>
              <a:rPr lang="de-DE" sz="1600" dirty="0"/>
              <a:t> (e.g. </a:t>
            </a:r>
            <a:r>
              <a:rPr lang="de-DE" sz="1600" dirty="0" err="1"/>
              <a:t>magnetic</a:t>
            </a:r>
            <a:r>
              <a:rPr lang="de-DE" sz="1600" dirty="0"/>
              <a:t> </a:t>
            </a:r>
            <a:r>
              <a:rPr lang="de-DE" sz="1600" dirty="0" err="1"/>
              <a:t>fields</a:t>
            </a:r>
            <a:r>
              <a:rPr lang="de-DE" sz="1600" dirty="0"/>
              <a:t>, </a:t>
            </a:r>
            <a:r>
              <a:rPr lang="de-DE" sz="1600" dirty="0" err="1"/>
              <a:t>gravity</a:t>
            </a:r>
            <a:r>
              <a:rPr lang="de-DE" sz="1600" dirty="0"/>
              <a:t>)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sz="1600" dirty="0" err="1"/>
              <a:t>quantum</a:t>
            </a:r>
            <a:r>
              <a:rPr lang="de-DE" sz="1600" dirty="0"/>
              <a:t> </a:t>
            </a:r>
            <a:r>
              <a:rPr lang="de-DE" sz="1600" dirty="0" err="1"/>
              <a:t>computing</a:t>
            </a:r>
            <a:endParaRPr lang="de-DE" sz="1600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sz="1600" dirty="0" err="1"/>
              <a:t>precise</a:t>
            </a:r>
            <a:r>
              <a:rPr lang="de-DE" sz="1600" dirty="0"/>
              <a:t> </a:t>
            </a:r>
            <a:r>
              <a:rPr lang="de-DE" sz="1600" dirty="0" err="1"/>
              <a:t>timing</a:t>
            </a:r>
            <a:r>
              <a:rPr lang="de-DE" sz="1600" dirty="0"/>
              <a:t> (e.g. </a:t>
            </a:r>
            <a:r>
              <a:rPr lang="de-DE" sz="1600" dirty="0" err="1"/>
              <a:t>atomic</a:t>
            </a:r>
            <a:r>
              <a:rPr lang="de-DE" sz="1600" dirty="0"/>
              <a:t> </a:t>
            </a:r>
            <a:r>
              <a:rPr lang="de-DE" sz="1600" dirty="0" err="1"/>
              <a:t>clocks</a:t>
            </a:r>
            <a:r>
              <a:rPr lang="de-DE" sz="1600" dirty="0"/>
              <a:t>)</a:t>
            </a:r>
          </a:p>
          <a:p>
            <a:pPr lvl="1">
              <a:buFont typeface="Symbol" panose="05050102010706020507" pitchFamily="18" charset="2"/>
              <a:buChar char="-"/>
            </a:pPr>
            <a:endParaRPr lang="de-DE" sz="1600" dirty="0"/>
          </a:p>
          <a:p>
            <a:r>
              <a:rPr lang="de-DE" dirty="0"/>
              <a:t>Room </a:t>
            </a:r>
            <a:r>
              <a:rPr lang="de-DE" dirty="0" err="1"/>
              <a:t>filling</a:t>
            </a:r>
            <a:r>
              <a:rPr lang="de-DE" dirty="0"/>
              <a:t> </a:t>
            </a:r>
            <a:r>
              <a:rPr lang="de-DE" dirty="0" err="1"/>
              <a:t>experiments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7FC2785-C8CE-44CB-8767-FB65F7477B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4</a:t>
            </a:fld>
            <a:endParaRPr lang="de-DE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87A1360-BAEA-49CF-A233-BB24CBB2270C}"/>
              </a:ext>
            </a:extLst>
          </p:cNvPr>
          <p:cNvGrpSpPr/>
          <p:nvPr/>
        </p:nvGrpSpPr>
        <p:grpSpPr>
          <a:xfrm>
            <a:off x="1155357" y="3969167"/>
            <a:ext cx="4818276" cy="2686684"/>
            <a:chOff x="4714851" y="3522670"/>
            <a:chExt cx="4818276" cy="2686684"/>
          </a:xfrm>
        </p:grpSpPr>
        <p:pic>
          <p:nvPicPr>
            <p:cNvPr id="16" name="Picture 2" descr="Das Quanten-Navigationsgerät des Imperial Colleges in London">
              <a:extLst>
                <a:ext uri="{FF2B5EF4-FFF2-40B4-BE49-F238E27FC236}">
                  <a16:creationId xmlns:a16="http://schemas.microsoft.com/office/drawing/2014/main" id="{B0907E29-0CF4-46AA-A2CB-9202F95F64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9592" y="4141702"/>
              <a:ext cx="3064084" cy="1723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6E3743BC-9EDB-48FD-99F1-5DF908913B71}"/>
                </a:ext>
              </a:extLst>
            </p:cNvPr>
            <p:cNvSpPr/>
            <p:nvPr/>
          </p:nvSpPr>
          <p:spPr>
            <a:xfrm>
              <a:off x="5007006" y="5840022"/>
              <a:ext cx="452612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900" dirty="0">
                  <a:hlinkClick r:id="rId3"/>
                </a:rPr>
                <a:t>Ist GPS bald überflüssig und die </a:t>
              </a:r>
              <a:br>
                <a:rPr lang="de-DE" sz="900" dirty="0">
                  <a:hlinkClick r:id="rId3"/>
                </a:rPr>
              </a:br>
              <a:r>
                <a:rPr lang="de-DE" sz="900" dirty="0">
                  <a:hlinkClick r:id="rId3"/>
                </a:rPr>
                <a:t>Quanten-Navigationssysteme kommen? (golem.de)</a:t>
              </a:r>
              <a:endParaRPr lang="de-DE" sz="900" dirty="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01C2BCFA-5DFD-4B49-AC88-9A4FED2F9D75}"/>
                </a:ext>
              </a:extLst>
            </p:cNvPr>
            <p:cNvSpPr txBox="1"/>
            <p:nvPr/>
          </p:nvSpPr>
          <p:spPr>
            <a:xfrm>
              <a:off x="4714851" y="3522670"/>
              <a:ext cx="28691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/>
                <a:t>Example</a:t>
              </a:r>
              <a:r>
                <a:rPr lang="de-DE" b="1" dirty="0"/>
                <a:t>: </a:t>
              </a:r>
              <a:r>
                <a:rPr lang="de-DE" b="1" dirty="0" err="1"/>
                <a:t>Accelerometer</a:t>
              </a:r>
              <a:br>
                <a:rPr lang="de-DE" b="1" dirty="0"/>
              </a:br>
              <a:r>
                <a:rPr lang="de-DE" b="1" dirty="0"/>
                <a:t>(British Royal Navy)</a:t>
              </a:r>
              <a:br>
                <a:rPr lang="de-DE" b="1" dirty="0"/>
              </a:br>
              <a:endParaRPr lang="de-DE" b="1" dirty="0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8D8343E-E92C-46CD-B3F5-41E68C94D3BA}"/>
              </a:ext>
            </a:extLst>
          </p:cNvPr>
          <p:cNvGrpSpPr/>
          <p:nvPr/>
        </p:nvGrpSpPr>
        <p:grpSpPr>
          <a:xfrm>
            <a:off x="5428955" y="4849807"/>
            <a:ext cx="3310475" cy="1200329"/>
            <a:chOff x="8672329" y="4277309"/>
            <a:chExt cx="3310475" cy="1200329"/>
          </a:xfrm>
        </p:grpSpPr>
        <p:sp>
          <p:nvSpPr>
            <p:cNvPr id="21" name="Pfeil: nach rechts 20">
              <a:extLst>
                <a:ext uri="{FF2B5EF4-FFF2-40B4-BE49-F238E27FC236}">
                  <a16:creationId xmlns:a16="http://schemas.microsoft.com/office/drawing/2014/main" id="{1F2ACBD1-FDD1-4D91-8C6F-42A1B730F125}"/>
                </a:ext>
              </a:extLst>
            </p:cNvPr>
            <p:cNvSpPr/>
            <p:nvPr/>
          </p:nvSpPr>
          <p:spPr>
            <a:xfrm>
              <a:off x="8672329" y="4441695"/>
              <a:ext cx="638501" cy="561975"/>
            </a:xfrm>
            <a:prstGeom prst="rightArrow">
              <a:avLst>
                <a:gd name="adj1" fmla="val 43220"/>
                <a:gd name="adj2" fmla="val 5339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1A8BCD0E-67AE-4DFE-814B-3AD1780F2C1B}"/>
                </a:ext>
              </a:extLst>
            </p:cNvPr>
            <p:cNvSpPr txBox="1"/>
            <p:nvPr/>
          </p:nvSpPr>
          <p:spPr>
            <a:xfrm>
              <a:off x="9335926" y="4277309"/>
              <a:ext cx="264687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>
                  <a:solidFill>
                    <a:schemeClr val="accent1"/>
                  </a:solidFill>
                </a:rPr>
                <a:t>There</a:t>
              </a:r>
              <a:r>
                <a:rPr lang="de-DE" b="1" dirty="0">
                  <a:solidFill>
                    <a:schemeClr val="accent1"/>
                  </a:solidFill>
                </a:rPr>
                <a:t> </a:t>
              </a:r>
              <a:r>
                <a:rPr lang="de-DE" b="1" dirty="0" err="1">
                  <a:solidFill>
                    <a:schemeClr val="accent1"/>
                  </a:solidFill>
                </a:rPr>
                <a:t>is</a:t>
              </a:r>
              <a:r>
                <a:rPr lang="de-DE" b="1" dirty="0">
                  <a:solidFill>
                    <a:schemeClr val="accent1"/>
                  </a:solidFill>
                </a:rPr>
                <a:t> a </a:t>
              </a:r>
              <a:r>
                <a:rPr lang="de-DE" b="1" dirty="0" err="1">
                  <a:solidFill>
                    <a:schemeClr val="accent1"/>
                  </a:solidFill>
                </a:rPr>
                <a:t>big</a:t>
              </a:r>
              <a:r>
                <a:rPr lang="de-DE" b="1" dirty="0">
                  <a:solidFill>
                    <a:schemeClr val="accent1"/>
                  </a:solidFill>
                </a:rPr>
                <a:t> </a:t>
              </a:r>
              <a:r>
                <a:rPr lang="de-DE" b="1" dirty="0" err="1">
                  <a:solidFill>
                    <a:schemeClr val="accent1"/>
                  </a:solidFill>
                </a:rPr>
                <a:t>need</a:t>
              </a:r>
              <a:br>
                <a:rPr lang="de-DE" b="1" dirty="0">
                  <a:solidFill>
                    <a:schemeClr val="accent1"/>
                  </a:solidFill>
                </a:rPr>
              </a:br>
              <a:r>
                <a:rPr lang="de-DE" b="1" dirty="0" err="1">
                  <a:solidFill>
                    <a:schemeClr val="accent1"/>
                  </a:solidFill>
                </a:rPr>
                <a:t>for</a:t>
              </a:r>
              <a:r>
                <a:rPr lang="de-DE" b="1" dirty="0">
                  <a:solidFill>
                    <a:schemeClr val="accent1"/>
                  </a:solidFill>
                </a:rPr>
                <a:t> </a:t>
              </a:r>
              <a:r>
                <a:rPr lang="de-DE" b="1" dirty="0" err="1">
                  <a:solidFill>
                    <a:schemeClr val="accent1"/>
                  </a:solidFill>
                </a:rPr>
                <a:t>integration</a:t>
              </a:r>
              <a:r>
                <a:rPr lang="de-DE" b="1" dirty="0">
                  <a:solidFill>
                    <a:schemeClr val="accent1"/>
                  </a:solidFill>
                </a:rPr>
                <a:t> and</a:t>
              </a:r>
              <a:br>
                <a:rPr lang="de-DE" b="1" dirty="0">
                  <a:solidFill>
                    <a:schemeClr val="accent1"/>
                  </a:solidFill>
                </a:rPr>
              </a:br>
              <a:r>
                <a:rPr lang="de-DE" b="1" dirty="0" err="1">
                  <a:solidFill>
                    <a:schemeClr val="accent1"/>
                  </a:solidFill>
                </a:rPr>
                <a:t>miniaturization</a:t>
              </a:r>
              <a:r>
                <a:rPr lang="de-DE" b="1" dirty="0">
                  <a:solidFill>
                    <a:schemeClr val="accent1"/>
                  </a:solidFill>
                </a:rPr>
                <a:t> </a:t>
              </a:r>
              <a:r>
                <a:rPr lang="de-DE" b="1" dirty="0" err="1">
                  <a:solidFill>
                    <a:schemeClr val="accent1"/>
                  </a:solidFill>
                </a:rPr>
                <a:t>of</a:t>
              </a:r>
              <a:br>
                <a:rPr lang="de-DE" b="1" dirty="0">
                  <a:solidFill>
                    <a:schemeClr val="accent1"/>
                  </a:solidFill>
                </a:rPr>
              </a:br>
              <a:r>
                <a:rPr lang="de-DE" b="1" dirty="0" err="1">
                  <a:solidFill>
                    <a:schemeClr val="accent1"/>
                  </a:solidFill>
                </a:rPr>
                <a:t>quantum</a:t>
              </a:r>
              <a:r>
                <a:rPr lang="de-DE" b="1" dirty="0">
                  <a:solidFill>
                    <a:schemeClr val="accent1"/>
                  </a:solidFill>
                </a:rPr>
                <a:t> </a:t>
              </a:r>
              <a:r>
                <a:rPr lang="de-DE" b="1" dirty="0" err="1">
                  <a:solidFill>
                    <a:schemeClr val="accent1"/>
                  </a:solidFill>
                </a:rPr>
                <a:t>technologies</a:t>
              </a:r>
              <a:endParaRPr lang="de-DE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D1C0FB-8589-4B38-B59A-093E9044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078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080670C0-B800-4A64-8D83-FAD45FF44E0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3" b="6833"/>
          <a:stretch/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F412ECB-FC0B-4067-9BB3-9A9BFE86F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A38CF-FAB3-4B22-AEBD-4C8BB172D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70DBC7C-C89D-864B-45BC-465DA0A93EC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Markus Mohr, DLR Institute of Quantum Technologies, 2025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130AAAA-FA3A-9157-5B69-C571056CDBD4}"/>
              </a:ext>
            </a:extLst>
          </p:cNvPr>
          <p:cNvSpPr txBox="1"/>
          <p:nvPr/>
        </p:nvSpPr>
        <p:spPr>
          <a:xfrm rot="5400000">
            <a:off x="9442718" y="3758944"/>
            <a:ext cx="481427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000" dirty="0">
                <a:solidFill>
                  <a:schemeClr val="bg1">
                    <a:alpha val="50000"/>
                  </a:schemeClr>
                </a:solidFill>
              </a:rPr>
              <a:t>Bildquelle hier angeben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FD040-FA8A-472C-AA7F-1A03020749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7300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CAF8BA3-A92F-4CF5-A518-A41A4E90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Microfabrication</a:t>
            </a:r>
            <a:br>
              <a:rPr lang="en-US" dirty="0"/>
            </a:br>
            <a:r>
              <a:rPr lang="en-US" b="0" dirty="0"/>
              <a:t>Cleanroom QT Ulm / Ulm University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2B68CF-7993-480F-9916-9FF19C1AC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7402" y="1628775"/>
            <a:ext cx="4739272" cy="4895850"/>
          </a:xfrm>
        </p:spPr>
        <p:txBody>
          <a:bodyPr>
            <a:normAutofit fontScale="92500"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de-DE" sz="22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Facility:</a:t>
            </a:r>
            <a:endParaRPr lang="de-DE" altLang="de-DE" sz="2200" i="1" dirty="0"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&gt;500m² cleanroom lab space with ISO class 5 and better particle density</a:t>
            </a:r>
            <a:endParaRPr lang="de-DE" altLang="de-DE" sz="2200" dirty="0"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Shared with and operated by University Ulm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100 and 150mm substrate equipment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200" dirty="0">
              <a:latin typeface="+mn-lt"/>
              <a:cs typeface="Times New Roman" panose="02020603050405020304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200" i="1" dirty="0">
                <a:latin typeface="+mn-lt"/>
                <a:cs typeface="Times New Roman" panose="02020603050405020304" pitchFamily="18" charset="0"/>
              </a:rPr>
              <a:t>Technology Focus: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dirty="0">
                <a:latin typeface="+mn-lt"/>
                <a:cs typeface="Times New Roman" panose="02020603050405020304" pitchFamily="18" charset="0"/>
              </a:rPr>
              <a:t>Diamond processing for NVs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dirty="0">
                <a:latin typeface="+mn-lt"/>
                <a:cs typeface="Times New Roman" panose="02020603050405020304" pitchFamily="18" charset="0"/>
              </a:rPr>
              <a:t>Bonding technology for µ-scale UHV vacuum systems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dirty="0">
                <a:latin typeface="+mn-lt"/>
                <a:cs typeface="Times New Roman" panose="02020603050405020304" pitchFamily="18" charset="0"/>
              </a:rPr>
              <a:t>Photonic components for µ-scale quantum systems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dirty="0" err="1">
                <a:latin typeface="+mn-lt"/>
                <a:cs typeface="Times New Roman" panose="02020603050405020304" pitchFamily="18" charset="0"/>
              </a:rPr>
              <a:t>Rb</a:t>
            </a:r>
            <a:r>
              <a:rPr lang="en-GB" sz="2200" dirty="0">
                <a:latin typeface="+mn-lt"/>
                <a:cs typeface="Times New Roman" panose="02020603050405020304" pitchFamily="18" charset="0"/>
              </a:rPr>
              <a:t> Encapsulation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95B596-CD75-413C-9273-C2E26DBF9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Grafik 13">
            <a:extLst>
              <a:ext uri="{FF2B5EF4-FFF2-40B4-BE49-F238E27FC236}">
                <a16:creationId xmlns:a16="http://schemas.microsoft.com/office/drawing/2014/main" id="{B6D00B03-1153-4B9B-A52C-110B473B2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75"/>
          <a:stretch/>
        </p:blipFill>
        <p:spPr bwMode="auto">
          <a:xfrm>
            <a:off x="1763740" y="1362635"/>
            <a:ext cx="3247568" cy="1978925"/>
          </a:xfrm>
          <a:prstGeom prst="rect">
            <a:avLst/>
          </a:prstGeom>
          <a:noFill/>
          <a:ln w="1270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E946369-E311-4A59-94AC-074187571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89" y="5272654"/>
            <a:ext cx="1587369" cy="1495051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BA71ED5-74A2-4EC6-AE7B-5EDF7B520C27}"/>
              </a:ext>
            </a:extLst>
          </p:cNvPr>
          <p:cNvGrpSpPr>
            <a:grpSpLocks noChangeAspect="1"/>
          </p:cNvGrpSpPr>
          <p:nvPr/>
        </p:nvGrpSpPr>
        <p:grpSpPr>
          <a:xfrm>
            <a:off x="566458" y="3562395"/>
            <a:ext cx="5985371" cy="3186110"/>
            <a:chOff x="624979" y="1361731"/>
            <a:chExt cx="11303280" cy="5377204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61083354-C291-4229-9300-015EFF24CEB4}"/>
                </a:ext>
              </a:extLst>
            </p:cNvPr>
            <p:cNvSpPr/>
            <p:nvPr/>
          </p:nvSpPr>
          <p:spPr>
            <a:xfrm>
              <a:off x="7658150" y="1382022"/>
              <a:ext cx="2160240" cy="4709496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de-DE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D4DF6E9F-C120-4B4D-AE82-B5215D4D525F}"/>
                </a:ext>
              </a:extLst>
            </p:cNvPr>
            <p:cNvSpPr/>
            <p:nvPr/>
          </p:nvSpPr>
          <p:spPr>
            <a:xfrm>
              <a:off x="624979" y="1386000"/>
              <a:ext cx="2160240" cy="247584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de-DE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43BF4AC8-BED8-4DBA-93EA-3DC0A0CBF54A}"/>
                </a:ext>
              </a:extLst>
            </p:cNvPr>
            <p:cNvSpPr txBox="1"/>
            <p:nvPr/>
          </p:nvSpPr>
          <p:spPr>
            <a:xfrm>
              <a:off x="719480" y="1435389"/>
              <a:ext cx="1122739" cy="2597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000" dirty="0" err="1">
                  <a:latin typeface="Arial" pitchFamily="34" charset="0"/>
                  <a:cs typeface="Arial" pitchFamily="34" charset="0"/>
                </a:rPr>
                <a:t>Lithography</a:t>
              </a:r>
              <a:endParaRPr lang="de-DE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98AF0488-8DF4-4C85-B694-ABD0CF391916}"/>
                </a:ext>
              </a:extLst>
            </p:cNvPr>
            <p:cNvSpPr/>
            <p:nvPr/>
          </p:nvSpPr>
          <p:spPr>
            <a:xfrm>
              <a:off x="846039" y="2084451"/>
              <a:ext cx="1224136" cy="432048"/>
            </a:xfrm>
            <a:prstGeom prst="rect">
              <a:avLst/>
            </a:prstGeom>
            <a:solidFill>
              <a:srgbClr val="FFC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Laser-</a:t>
              </a:r>
              <a:r>
                <a:rPr lang="de-DE" sz="7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Lithography</a:t>
              </a:r>
              <a:endParaRPr lang="de-DE" sz="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256F7D28-49D6-42D4-B4CC-F6B48274F39D}"/>
                </a:ext>
              </a:extLst>
            </p:cNvPr>
            <p:cNvSpPr/>
            <p:nvPr/>
          </p:nvSpPr>
          <p:spPr>
            <a:xfrm>
              <a:off x="846039" y="2626243"/>
              <a:ext cx="1224136" cy="432048"/>
            </a:xfrm>
            <a:prstGeom prst="rect">
              <a:avLst/>
            </a:prstGeom>
            <a:solidFill>
              <a:srgbClr val="FFC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E-Beam-</a:t>
              </a:r>
              <a:r>
                <a:rPr lang="de-DE" sz="7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Lithography</a:t>
              </a:r>
              <a:endParaRPr lang="de-DE" sz="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E418966-A480-4A9C-838A-172E58795CB6}"/>
                </a:ext>
              </a:extLst>
            </p:cNvPr>
            <p:cNvSpPr/>
            <p:nvPr/>
          </p:nvSpPr>
          <p:spPr>
            <a:xfrm>
              <a:off x="846039" y="3196904"/>
              <a:ext cx="1224136" cy="432048"/>
            </a:xfrm>
            <a:prstGeom prst="rect">
              <a:avLst/>
            </a:prstGeom>
            <a:solidFill>
              <a:srgbClr val="FFC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6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Photo-Lithography</a:t>
              </a:r>
              <a:endParaRPr lang="de-DE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de-DE" sz="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(</a:t>
              </a:r>
              <a:r>
                <a:rPr lang="de-DE" sz="6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with</a:t>
              </a:r>
              <a:r>
                <a:rPr lang="de-DE" sz="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6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Mask</a:t>
              </a:r>
              <a:r>
                <a:rPr lang="de-DE" sz="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FCCE682A-8783-4CBC-9E1E-315C54819309}"/>
                </a:ext>
              </a:extLst>
            </p:cNvPr>
            <p:cNvSpPr/>
            <p:nvPr/>
          </p:nvSpPr>
          <p:spPr>
            <a:xfrm>
              <a:off x="2924199" y="1382023"/>
              <a:ext cx="2160240" cy="4555036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de-DE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2AD657BF-ECD9-4626-A563-0B5A3D1422AB}"/>
                </a:ext>
              </a:extLst>
            </p:cNvPr>
            <p:cNvSpPr txBox="1"/>
            <p:nvPr/>
          </p:nvSpPr>
          <p:spPr>
            <a:xfrm>
              <a:off x="3018700" y="1431413"/>
              <a:ext cx="1017227" cy="2597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000" dirty="0">
                  <a:latin typeface="Arial" pitchFamily="34" charset="0"/>
                  <a:cs typeface="Arial" pitchFamily="34" charset="0"/>
                </a:rPr>
                <a:t>Deposition</a:t>
              </a: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957D2165-99BB-4033-ADFC-0BE1DC799A02}"/>
                </a:ext>
              </a:extLst>
            </p:cNvPr>
            <p:cNvSpPr/>
            <p:nvPr/>
          </p:nvSpPr>
          <p:spPr>
            <a:xfrm>
              <a:off x="3145260" y="2080474"/>
              <a:ext cx="1224136" cy="432048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PECVD</a:t>
              </a: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56CCEAD-6F1A-4B89-98A6-32BFEAA61D02}"/>
                </a:ext>
              </a:extLst>
            </p:cNvPr>
            <p:cNvSpPr/>
            <p:nvPr/>
          </p:nvSpPr>
          <p:spPr>
            <a:xfrm>
              <a:off x="3145259" y="2622267"/>
              <a:ext cx="1224136" cy="432048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Sputtering</a:t>
              </a:r>
              <a:br>
                <a:rPr lang="de-DE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de-DE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Deposition</a:t>
              </a: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01B8115E-56A2-4C05-A897-E51A33AB19C7}"/>
                </a:ext>
              </a:extLst>
            </p:cNvPr>
            <p:cNvSpPr/>
            <p:nvPr/>
          </p:nvSpPr>
          <p:spPr>
            <a:xfrm>
              <a:off x="3145259" y="3177426"/>
              <a:ext cx="1224136" cy="432048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Vapor Deposition</a:t>
              </a: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CD69E232-0F65-45CF-BD11-2CA59FB2258E}"/>
                </a:ext>
              </a:extLst>
            </p:cNvPr>
            <p:cNvSpPr/>
            <p:nvPr/>
          </p:nvSpPr>
          <p:spPr>
            <a:xfrm>
              <a:off x="3145259" y="3719887"/>
              <a:ext cx="1224136" cy="432048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Electroplating</a:t>
              </a:r>
              <a:endParaRPr lang="de-DE" sz="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8B3AB747-150C-45C4-AEEA-3F4E9700DC8B}"/>
                </a:ext>
              </a:extLst>
            </p:cNvPr>
            <p:cNvSpPr/>
            <p:nvPr/>
          </p:nvSpPr>
          <p:spPr>
            <a:xfrm>
              <a:off x="5300463" y="1382021"/>
              <a:ext cx="2160240" cy="516292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de-DE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5AFAA524-7E23-4AD6-A4AA-4E901D16A3E9}"/>
                </a:ext>
              </a:extLst>
            </p:cNvPr>
            <p:cNvSpPr/>
            <p:nvPr/>
          </p:nvSpPr>
          <p:spPr>
            <a:xfrm>
              <a:off x="5485519" y="2080474"/>
              <a:ext cx="1224136" cy="432048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Wet</a:t>
              </a:r>
              <a:r>
                <a:rPr lang="de-DE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7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Etching</a:t>
              </a:r>
              <a:endParaRPr lang="de-DE" sz="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239E4FDC-3192-4623-B19D-FCDC1FBD9FC8}"/>
                </a:ext>
              </a:extLst>
            </p:cNvPr>
            <p:cNvSpPr/>
            <p:nvPr/>
          </p:nvSpPr>
          <p:spPr>
            <a:xfrm>
              <a:off x="5485519" y="2622267"/>
              <a:ext cx="1224136" cy="432048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DRIE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7C1D6E1F-7D7C-44FF-AD87-1A895813A037}"/>
                </a:ext>
              </a:extLst>
            </p:cNvPr>
            <p:cNvSpPr txBox="1"/>
            <p:nvPr/>
          </p:nvSpPr>
          <p:spPr>
            <a:xfrm>
              <a:off x="5361845" y="1431413"/>
              <a:ext cx="716929" cy="2597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000" dirty="0" err="1">
                  <a:latin typeface="Arial" pitchFamily="34" charset="0"/>
                  <a:cs typeface="Arial" pitchFamily="34" charset="0"/>
                </a:rPr>
                <a:t>Etching</a:t>
              </a:r>
              <a:endParaRPr lang="de-DE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A7869406-60EB-4E1F-B41A-B65B5F024B9E}"/>
                </a:ext>
              </a:extLst>
            </p:cNvPr>
            <p:cNvSpPr/>
            <p:nvPr/>
          </p:nvSpPr>
          <p:spPr>
            <a:xfrm>
              <a:off x="5485519" y="3169677"/>
              <a:ext cx="1224136" cy="432048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RIE</a:t>
              </a: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A2A1CC2B-5F82-4A4D-B125-0976434DAC6D}"/>
                </a:ext>
              </a:extLst>
            </p:cNvPr>
            <p:cNvSpPr/>
            <p:nvPr/>
          </p:nvSpPr>
          <p:spPr>
            <a:xfrm>
              <a:off x="5496479" y="3717087"/>
              <a:ext cx="1224136" cy="432048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IBE</a:t>
              </a: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D839C47C-4F88-496B-929F-C32B69301127}"/>
                </a:ext>
              </a:extLst>
            </p:cNvPr>
            <p:cNvSpPr/>
            <p:nvPr/>
          </p:nvSpPr>
          <p:spPr>
            <a:xfrm>
              <a:off x="5496479" y="4285115"/>
              <a:ext cx="1224136" cy="432048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CAIBE</a:t>
              </a:r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6555EDE2-CBE3-4FB7-BEAF-C80C9850EE88}"/>
                </a:ext>
              </a:extLst>
            </p:cNvPr>
            <p:cNvSpPr/>
            <p:nvPr/>
          </p:nvSpPr>
          <p:spPr>
            <a:xfrm>
              <a:off x="7897787" y="2080474"/>
              <a:ext cx="1224136" cy="43204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Wire Bonding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ADE63591-1E4A-4E92-8B8B-04C440DBB910}"/>
                </a:ext>
              </a:extLst>
            </p:cNvPr>
            <p:cNvSpPr txBox="1"/>
            <p:nvPr/>
          </p:nvSpPr>
          <p:spPr>
            <a:xfrm>
              <a:off x="7734431" y="1428566"/>
              <a:ext cx="2013437" cy="5194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000" dirty="0" err="1">
                  <a:latin typeface="Arial" pitchFamily="34" charset="0"/>
                  <a:cs typeface="Arial" pitchFamily="34" charset="0"/>
                </a:rPr>
                <a:t>Packaging</a:t>
              </a:r>
              <a:r>
                <a:rPr lang="de-DE" sz="1000" dirty="0">
                  <a:latin typeface="Arial" pitchFamily="34" charset="0"/>
                  <a:cs typeface="Arial" pitchFamily="34" charset="0"/>
                </a:rPr>
                <a:t> and </a:t>
              </a:r>
              <a:r>
                <a:rPr lang="de-DE" sz="1000" dirty="0" err="1">
                  <a:latin typeface="Arial" pitchFamily="34" charset="0"/>
                  <a:cs typeface="Arial" pitchFamily="34" charset="0"/>
                </a:rPr>
                <a:t>Interconncetion</a:t>
              </a:r>
              <a:endParaRPr lang="de-DE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64FF1D78-8892-4232-A329-8DA1A2BB2D50}"/>
                </a:ext>
              </a:extLst>
            </p:cNvPr>
            <p:cNvSpPr/>
            <p:nvPr/>
          </p:nvSpPr>
          <p:spPr>
            <a:xfrm>
              <a:off x="7897787" y="2619533"/>
              <a:ext cx="1224136" cy="43204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Flip-Chip-Bonding</a:t>
              </a: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D6E89D75-3EDA-4EDE-B9DE-7716FE879919}"/>
                </a:ext>
              </a:extLst>
            </p:cNvPr>
            <p:cNvSpPr/>
            <p:nvPr/>
          </p:nvSpPr>
          <p:spPr>
            <a:xfrm>
              <a:off x="7897787" y="3169677"/>
              <a:ext cx="1224136" cy="43204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Anodic</a:t>
              </a: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Bonding</a:t>
              </a: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0C13999F-AEB4-4808-BF26-48CAAAD0D5AB}"/>
                </a:ext>
              </a:extLst>
            </p:cNvPr>
            <p:cNvSpPr/>
            <p:nvPr/>
          </p:nvSpPr>
          <p:spPr>
            <a:xfrm>
              <a:off x="7897787" y="3717087"/>
              <a:ext cx="1224136" cy="43204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Wafer Bonding</a:t>
              </a: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88E28D89-B0D1-47B9-AF48-0F4AE8E0ABCB}"/>
                </a:ext>
              </a:extLst>
            </p:cNvPr>
            <p:cNvSpPr/>
            <p:nvPr/>
          </p:nvSpPr>
          <p:spPr>
            <a:xfrm>
              <a:off x="10034414" y="1361731"/>
              <a:ext cx="1893845" cy="3894465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de-DE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E8767C6E-5971-43FC-908B-F643903C9C6D}"/>
                </a:ext>
              </a:extLst>
            </p:cNvPr>
            <p:cNvSpPr txBox="1"/>
            <p:nvPr/>
          </p:nvSpPr>
          <p:spPr>
            <a:xfrm>
              <a:off x="10095796" y="1411122"/>
              <a:ext cx="863020" cy="2597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000" dirty="0">
                  <a:latin typeface="Arial" pitchFamily="34" charset="0"/>
                  <a:cs typeface="Arial" pitchFamily="34" charset="0"/>
                </a:rPr>
                <a:t>Analytics</a:t>
              </a: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EB072D97-BCDC-4ECC-AFFF-F424C3C89F33}"/>
                </a:ext>
              </a:extLst>
            </p:cNvPr>
            <p:cNvSpPr/>
            <p:nvPr/>
          </p:nvSpPr>
          <p:spPr>
            <a:xfrm>
              <a:off x="10244061" y="1859403"/>
              <a:ext cx="1224136" cy="432048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Laser </a:t>
              </a:r>
              <a:r>
                <a:rPr lang="de-DE" sz="7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Microscopy</a:t>
              </a:r>
              <a:endParaRPr lang="de-DE" sz="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21377C0C-0960-422A-8C97-CE40804048E3}"/>
                </a:ext>
              </a:extLst>
            </p:cNvPr>
            <p:cNvSpPr/>
            <p:nvPr/>
          </p:nvSpPr>
          <p:spPr>
            <a:xfrm>
              <a:off x="10244061" y="2426917"/>
              <a:ext cx="1224136" cy="432048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6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Electrical</a:t>
              </a:r>
              <a:r>
                <a:rPr lang="de-DE" sz="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6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Characterization</a:t>
              </a:r>
              <a:endPara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71AD2AC8-6BC5-402F-8B25-93F6AB09A9B2}"/>
                </a:ext>
              </a:extLst>
            </p:cNvPr>
            <p:cNvSpPr/>
            <p:nvPr/>
          </p:nvSpPr>
          <p:spPr>
            <a:xfrm>
              <a:off x="10244061" y="2995103"/>
              <a:ext cx="1224136" cy="432048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Optical </a:t>
              </a:r>
              <a:r>
                <a:rPr lang="de-DE" sz="6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Characterization</a:t>
              </a:r>
              <a:endParaRPr lang="de-DE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DACAC556-4E71-45B8-B556-680CD7A6F89F}"/>
                </a:ext>
              </a:extLst>
            </p:cNvPr>
            <p:cNvSpPr/>
            <p:nvPr/>
          </p:nvSpPr>
          <p:spPr>
            <a:xfrm>
              <a:off x="7897787" y="4264497"/>
              <a:ext cx="1224136" cy="43204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3D </a:t>
              </a:r>
              <a:r>
                <a:rPr lang="de-DE" sz="7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Printing</a:t>
              </a: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PEEK</a:t>
              </a: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50694513-E3CA-46D9-83D9-45B3164887A2}"/>
                </a:ext>
              </a:extLst>
            </p:cNvPr>
            <p:cNvSpPr/>
            <p:nvPr/>
          </p:nvSpPr>
          <p:spPr>
            <a:xfrm>
              <a:off x="624979" y="4000456"/>
              <a:ext cx="2160240" cy="1914556"/>
            </a:xfrm>
            <a:prstGeom prst="rect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de-DE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7A87B715-7A2C-4413-ABB2-9A5BDC47724C}"/>
                </a:ext>
              </a:extLst>
            </p:cNvPr>
            <p:cNvSpPr txBox="1"/>
            <p:nvPr/>
          </p:nvSpPr>
          <p:spPr>
            <a:xfrm>
              <a:off x="719480" y="4049844"/>
              <a:ext cx="1149792" cy="5194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000" dirty="0" err="1">
                  <a:latin typeface="Arial" pitchFamily="34" charset="0"/>
                  <a:cs typeface="Arial" pitchFamily="34" charset="0"/>
                </a:rPr>
                <a:t>Mechanical</a:t>
              </a:r>
              <a:r>
                <a:rPr lang="de-DE" sz="1000" dirty="0">
                  <a:latin typeface="Arial" pitchFamily="34" charset="0"/>
                  <a:cs typeface="Arial" pitchFamily="34" charset="0"/>
                </a:rPr>
                <a:t> </a:t>
              </a:r>
              <a:br>
                <a:rPr lang="de-DE" sz="1000" dirty="0">
                  <a:latin typeface="Arial" pitchFamily="34" charset="0"/>
                  <a:cs typeface="Arial" pitchFamily="34" charset="0"/>
                </a:rPr>
              </a:br>
              <a:r>
                <a:rPr lang="de-DE" sz="1000" dirty="0">
                  <a:latin typeface="Arial" pitchFamily="34" charset="0"/>
                  <a:cs typeface="Arial" pitchFamily="34" charset="0"/>
                </a:rPr>
                <a:t>Processing</a:t>
              </a:r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51B66363-76E2-4A55-B7F3-BCAD8FCA0CB5}"/>
                </a:ext>
              </a:extLst>
            </p:cNvPr>
            <p:cNvSpPr/>
            <p:nvPr/>
          </p:nvSpPr>
          <p:spPr>
            <a:xfrm>
              <a:off x="846039" y="4698907"/>
              <a:ext cx="1224136" cy="43204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Polishing</a:t>
              </a:r>
              <a:endParaRPr lang="de-DE" sz="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BAAD52C7-13E6-4013-8B42-47A2D4F6F8DB}"/>
                </a:ext>
              </a:extLst>
            </p:cNvPr>
            <p:cNvSpPr/>
            <p:nvPr/>
          </p:nvSpPr>
          <p:spPr>
            <a:xfrm>
              <a:off x="846039" y="5256198"/>
              <a:ext cx="1224136" cy="43204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Wafer </a:t>
              </a:r>
              <a:r>
                <a:rPr lang="de-DE" sz="7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Dicer</a:t>
              </a:r>
              <a:endParaRPr lang="de-DE" sz="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hteck: abgerundete Ecken 46">
              <a:extLst>
                <a:ext uri="{FF2B5EF4-FFF2-40B4-BE49-F238E27FC236}">
                  <a16:creationId xmlns:a16="http://schemas.microsoft.com/office/drawing/2014/main" id="{6F81F2B9-D3B7-4B31-8C07-3887744AECB6}"/>
                </a:ext>
              </a:extLst>
            </p:cNvPr>
            <p:cNvSpPr/>
            <p:nvPr/>
          </p:nvSpPr>
          <p:spPr>
            <a:xfrm>
              <a:off x="5423707" y="2560941"/>
              <a:ext cx="1369679" cy="2212325"/>
            </a:xfrm>
            <a:prstGeom prst="roundRect">
              <a:avLst/>
            </a:prstGeom>
            <a:noFill/>
            <a:ln w="38100" cap="flat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de-DE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echteck: abgerundete Ecken 47">
              <a:extLst>
                <a:ext uri="{FF2B5EF4-FFF2-40B4-BE49-F238E27FC236}">
                  <a16:creationId xmlns:a16="http://schemas.microsoft.com/office/drawing/2014/main" id="{A42D6DC8-44FB-4690-8392-B2FE13E942C4}"/>
                </a:ext>
              </a:extLst>
            </p:cNvPr>
            <p:cNvSpPr/>
            <p:nvPr/>
          </p:nvSpPr>
          <p:spPr>
            <a:xfrm>
              <a:off x="3100948" y="2566021"/>
              <a:ext cx="1369679" cy="537191"/>
            </a:xfrm>
            <a:prstGeom prst="roundRect">
              <a:avLst/>
            </a:prstGeom>
            <a:noFill/>
            <a:ln w="38100" cap="flat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de-DE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chteck 61">
              <a:extLst>
                <a:ext uri="{FF2B5EF4-FFF2-40B4-BE49-F238E27FC236}">
                  <a16:creationId xmlns:a16="http://schemas.microsoft.com/office/drawing/2014/main" id="{DF907495-F4A7-470B-8021-5A2AA55B70C5}"/>
                </a:ext>
              </a:extLst>
            </p:cNvPr>
            <p:cNvSpPr/>
            <p:nvPr/>
          </p:nvSpPr>
          <p:spPr>
            <a:xfrm>
              <a:off x="3145259" y="4293444"/>
              <a:ext cx="1224136" cy="432048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ALD</a:t>
              </a:r>
            </a:p>
          </p:txBody>
        </p:sp>
        <p:sp>
          <p:nvSpPr>
            <p:cNvPr id="50" name="Rechteck 69">
              <a:extLst>
                <a:ext uri="{FF2B5EF4-FFF2-40B4-BE49-F238E27FC236}">
                  <a16:creationId xmlns:a16="http://schemas.microsoft.com/office/drawing/2014/main" id="{181CBE3B-0940-47C0-809D-AC12F3C6DEEE}"/>
                </a:ext>
              </a:extLst>
            </p:cNvPr>
            <p:cNvSpPr/>
            <p:nvPr/>
          </p:nvSpPr>
          <p:spPr>
            <a:xfrm>
              <a:off x="5496479" y="4909246"/>
              <a:ext cx="1224136" cy="432048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ALE</a:t>
              </a:r>
            </a:p>
          </p:txBody>
        </p:sp>
        <p:sp>
          <p:nvSpPr>
            <p:cNvPr id="51" name="Rechteck: abgerundete Ecken 92">
              <a:extLst>
                <a:ext uri="{FF2B5EF4-FFF2-40B4-BE49-F238E27FC236}">
                  <a16:creationId xmlns:a16="http://schemas.microsoft.com/office/drawing/2014/main" id="{AC48B1A7-7A9D-4391-930F-C1B8C6335EEC}"/>
                </a:ext>
              </a:extLst>
            </p:cNvPr>
            <p:cNvSpPr/>
            <p:nvPr/>
          </p:nvSpPr>
          <p:spPr>
            <a:xfrm>
              <a:off x="9027954" y="6247543"/>
              <a:ext cx="1408259" cy="491392"/>
            </a:xfrm>
            <a:prstGeom prst="roundRect">
              <a:avLst/>
            </a:prstGeom>
            <a:noFill/>
            <a:ln w="38100" cap="flat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de-DE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Rechteck 69">
              <a:extLst>
                <a:ext uri="{FF2B5EF4-FFF2-40B4-BE49-F238E27FC236}">
                  <a16:creationId xmlns:a16="http://schemas.microsoft.com/office/drawing/2014/main" id="{53AAE806-FDA6-49E0-8221-186F20D5C02A}"/>
                </a:ext>
              </a:extLst>
            </p:cNvPr>
            <p:cNvSpPr/>
            <p:nvPr/>
          </p:nvSpPr>
          <p:spPr>
            <a:xfrm>
              <a:off x="9120015" y="6247543"/>
              <a:ext cx="1224136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In </a:t>
              </a:r>
              <a:r>
                <a:rPr lang="de-DE" sz="7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procurement</a:t>
              </a:r>
              <a:endParaRPr lang="de-DE" sz="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Rechteck 97">
              <a:extLst>
                <a:ext uri="{FF2B5EF4-FFF2-40B4-BE49-F238E27FC236}">
                  <a16:creationId xmlns:a16="http://schemas.microsoft.com/office/drawing/2014/main" id="{0F66CCD7-558E-486F-A964-B6272A6C0F2F}"/>
                </a:ext>
              </a:extLst>
            </p:cNvPr>
            <p:cNvSpPr/>
            <p:nvPr/>
          </p:nvSpPr>
          <p:spPr>
            <a:xfrm>
              <a:off x="10243892" y="3538564"/>
              <a:ext cx="1224136" cy="432048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SEM</a:t>
              </a:r>
            </a:p>
          </p:txBody>
        </p:sp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F533134A-1C35-4295-AE11-EA3AEAEFC169}"/>
                </a:ext>
              </a:extLst>
            </p:cNvPr>
            <p:cNvSpPr/>
            <p:nvPr/>
          </p:nvSpPr>
          <p:spPr>
            <a:xfrm>
              <a:off x="7897786" y="4840271"/>
              <a:ext cx="1224136" cy="53719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Mikrooptics</a:t>
              </a:r>
              <a:endParaRPr lang="de-DE" sz="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 Photon </a:t>
              </a:r>
              <a:r>
                <a:rPr lang="de-DE" sz="7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printer</a:t>
              </a:r>
              <a:endParaRPr lang="de-DE" sz="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Rechteck: abgerundete Ecken 54">
              <a:extLst>
                <a:ext uri="{FF2B5EF4-FFF2-40B4-BE49-F238E27FC236}">
                  <a16:creationId xmlns:a16="http://schemas.microsoft.com/office/drawing/2014/main" id="{E89C4092-877B-459A-AD96-D97CE95E3A02}"/>
                </a:ext>
              </a:extLst>
            </p:cNvPr>
            <p:cNvSpPr/>
            <p:nvPr/>
          </p:nvSpPr>
          <p:spPr>
            <a:xfrm>
              <a:off x="7824070" y="4784150"/>
              <a:ext cx="1369679" cy="633706"/>
            </a:xfrm>
            <a:prstGeom prst="roundRect">
              <a:avLst/>
            </a:prstGeom>
            <a:noFill/>
            <a:ln w="38100" cap="flat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de-DE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Rechteck 69">
              <a:extLst>
                <a:ext uri="{FF2B5EF4-FFF2-40B4-BE49-F238E27FC236}">
                  <a16:creationId xmlns:a16="http://schemas.microsoft.com/office/drawing/2014/main" id="{A9B79464-15E1-440A-BFE6-D82E3E8009AB}"/>
                </a:ext>
              </a:extLst>
            </p:cNvPr>
            <p:cNvSpPr/>
            <p:nvPr/>
          </p:nvSpPr>
          <p:spPr>
            <a:xfrm>
              <a:off x="5483932" y="5497364"/>
              <a:ext cx="1224136" cy="432048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Mircowave</a:t>
              </a:r>
              <a:r>
                <a:rPr lang="de-DE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7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Reactor</a:t>
              </a:r>
              <a:endParaRPr lang="de-DE" sz="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EA7B1EFD-D5F2-4474-AF52-7A326999A5BD}"/>
                </a:ext>
              </a:extLst>
            </p:cNvPr>
            <p:cNvSpPr/>
            <p:nvPr/>
          </p:nvSpPr>
          <p:spPr>
            <a:xfrm>
              <a:off x="10243892" y="4126637"/>
              <a:ext cx="1224136" cy="432048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Thinfilm</a:t>
              </a: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7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reflectometer</a:t>
              </a:r>
              <a:endParaRPr lang="de-DE" sz="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Rechteck 61">
              <a:extLst>
                <a:ext uri="{FF2B5EF4-FFF2-40B4-BE49-F238E27FC236}">
                  <a16:creationId xmlns:a16="http://schemas.microsoft.com/office/drawing/2014/main" id="{7E32C0D4-4755-430C-8B77-E39A6F6C83C8}"/>
                </a:ext>
              </a:extLst>
            </p:cNvPr>
            <p:cNvSpPr/>
            <p:nvPr/>
          </p:nvSpPr>
          <p:spPr>
            <a:xfrm>
              <a:off x="3184856" y="4848317"/>
              <a:ext cx="1224136" cy="432048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Focused Ion Implanter</a:t>
              </a:r>
            </a:p>
          </p:txBody>
        </p:sp>
        <p:sp>
          <p:nvSpPr>
            <p:cNvPr id="59" name="Rechteck 61">
              <a:extLst>
                <a:ext uri="{FF2B5EF4-FFF2-40B4-BE49-F238E27FC236}">
                  <a16:creationId xmlns:a16="http://schemas.microsoft.com/office/drawing/2014/main" id="{03A3B6E3-69F9-4EDB-9D52-74881E7CA6BC}"/>
                </a:ext>
              </a:extLst>
            </p:cNvPr>
            <p:cNvSpPr/>
            <p:nvPr/>
          </p:nvSpPr>
          <p:spPr>
            <a:xfrm>
              <a:off x="3154425" y="5411744"/>
              <a:ext cx="1224136" cy="432048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Focused Ion Implanter</a:t>
              </a:r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DEB3FBD5-847A-46DE-8251-18692A0ACEF5}"/>
                </a:ext>
              </a:extLst>
            </p:cNvPr>
            <p:cNvSpPr/>
            <p:nvPr/>
          </p:nvSpPr>
          <p:spPr>
            <a:xfrm>
              <a:off x="7895879" y="5552251"/>
              <a:ext cx="1224136" cy="43204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3D </a:t>
              </a:r>
              <a:r>
                <a:rPr lang="de-DE" sz="7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Printing</a:t>
              </a: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PA / PP</a:t>
              </a:r>
            </a:p>
          </p:txBody>
        </p:sp>
        <p:sp>
          <p:nvSpPr>
            <p:cNvPr id="61" name="Rechteck 69">
              <a:extLst>
                <a:ext uri="{FF2B5EF4-FFF2-40B4-BE49-F238E27FC236}">
                  <a16:creationId xmlns:a16="http://schemas.microsoft.com/office/drawing/2014/main" id="{CEC367EA-886F-490F-910F-9609B2151924}"/>
                </a:ext>
              </a:extLst>
            </p:cNvPr>
            <p:cNvSpPr/>
            <p:nvPr/>
          </p:nvSpPr>
          <p:spPr>
            <a:xfrm>
              <a:off x="5483932" y="6050366"/>
              <a:ext cx="1224136" cy="432048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Ozon Treatment</a:t>
              </a:r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5B487704-A3CB-4408-A79D-E85605BB82CA}"/>
                </a:ext>
              </a:extLst>
            </p:cNvPr>
            <p:cNvSpPr/>
            <p:nvPr/>
          </p:nvSpPr>
          <p:spPr>
            <a:xfrm>
              <a:off x="10240535" y="4695449"/>
              <a:ext cx="1224136" cy="432048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AFM</a:t>
              </a:r>
            </a:p>
          </p:txBody>
        </p:sp>
        <p:sp>
          <p:nvSpPr>
            <p:cNvPr id="63" name="Rechteck: abgerundete Ecken 92">
              <a:extLst>
                <a:ext uri="{FF2B5EF4-FFF2-40B4-BE49-F238E27FC236}">
                  <a16:creationId xmlns:a16="http://schemas.microsoft.com/office/drawing/2014/main" id="{174A0762-E3AC-4709-84BD-1326C2690D64}"/>
                </a:ext>
              </a:extLst>
            </p:cNvPr>
            <p:cNvSpPr/>
            <p:nvPr/>
          </p:nvSpPr>
          <p:spPr>
            <a:xfrm>
              <a:off x="10158762" y="3479220"/>
              <a:ext cx="1408259" cy="491392"/>
            </a:xfrm>
            <a:prstGeom prst="roundRect">
              <a:avLst/>
            </a:prstGeom>
            <a:noFill/>
            <a:ln w="38100" cap="flat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de-DE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Rechteck: abgerundete Ecken 92">
              <a:extLst>
                <a:ext uri="{FF2B5EF4-FFF2-40B4-BE49-F238E27FC236}">
                  <a16:creationId xmlns:a16="http://schemas.microsoft.com/office/drawing/2014/main" id="{CF5E3C38-454D-4D1D-9A46-BACBAFDEB897}"/>
                </a:ext>
              </a:extLst>
            </p:cNvPr>
            <p:cNvSpPr/>
            <p:nvPr/>
          </p:nvSpPr>
          <p:spPr>
            <a:xfrm>
              <a:off x="746286" y="2045755"/>
              <a:ext cx="1408259" cy="491392"/>
            </a:xfrm>
            <a:prstGeom prst="roundRect">
              <a:avLst/>
            </a:prstGeom>
            <a:noFill/>
            <a:ln w="38100" cap="flat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de-DE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E4960E-D035-43DA-944E-F4F6AFD9D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1517AC-F65E-4E4C-85CD-85D71054A8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329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4">
            <a:extLst>
              <a:ext uri="{FF2B5EF4-FFF2-40B4-BE49-F238E27FC236}">
                <a16:creationId xmlns:a16="http://schemas.microsoft.com/office/drawing/2014/main" id="{ACBAC421-953D-4C1A-B6F2-61D656E6E02D}"/>
              </a:ext>
            </a:extLst>
          </p:cNvPr>
          <p:cNvSpPr txBox="1">
            <a:spLocks/>
          </p:cNvSpPr>
          <p:nvPr/>
        </p:nvSpPr>
        <p:spPr>
          <a:xfrm>
            <a:off x="486000" y="1591200"/>
            <a:ext cx="11221200" cy="433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/>
              <a:t>Processes</a:t>
            </a:r>
            <a:r>
              <a:rPr lang="de-DE" sz="2000" dirty="0"/>
              <a:t> </a:t>
            </a:r>
            <a:r>
              <a:rPr lang="en-GB" sz="2000" dirty="0"/>
              <a:t>completely</a:t>
            </a:r>
            <a:r>
              <a:rPr lang="de-DE" sz="2000" dirty="0"/>
              <a:t> on 150 mm </a:t>
            </a:r>
            <a:r>
              <a:rPr lang="de-DE" sz="2000" dirty="0" err="1"/>
              <a:t>wafers</a:t>
            </a:r>
            <a:endParaRPr lang="de-DE" sz="2000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Microfabrication</a:t>
            </a:r>
            <a:br>
              <a:rPr lang="de-DE" dirty="0"/>
            </a:br>
            <a:r>
              <a:rPr lang="de-DE" b="0" dirty="0"/>
              <a:t>QC-I </a:t>
            </a:r>
            <a:r>
              <a:rPr lang="de-DE" b="0" dirty="0" err="1"/>
              <a:t>Cleanroom</a:t>
            </a:r>
            <a:r>
              <a:rPr lang="de-DE" b="0" dirty="0"/>
              <a:t> in Hamburg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3D0EFD3-8E7B-77B0-FB7C-244F1E7C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Markus Mohr, DLR Institute of Quantum Technologies, 2025</a:t>
            </a:r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8BB5742D-B344-48A5-84EB-88A978B33197}"/>
              </a:ext>
            </a:extLst>
          </p:cNvPr>
          <p:cNvSpPr txBox="1">
            <a:spLocks/>
          </p:cNvSpPr>
          <p:nvPr/>
        </p:nvSpPr>
        <p:spPr bwMode="auto">
          <a:xfrm>
            <a:off x="695325" y="2265623"/>
            <a:ext cx="3096344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b="1" dirty="0">
                <a:solidFill>
                  <a:srgbClr val="82A043"/>
                </a:solidFill>
              </a:rPr>
              <a:t>Deposition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82A043"/>
                </a:solidFill>
              </a:rPr>
              <a:t>Magnetron </a:t>
            </a:r>
            <a:r>
              <a:rPr lang="de-DE" dirty="0" err="1">
                <a:solidFill>
                  <a:srgbClr val="82A043"/>
                </a:solidFill>
              </a:rPr>
              <a:t>sputtering</a:t>
            </a:r>
            <a:endParaRPr lang="de-DE" dirty="0">
              <a:solidFill>
                <a:srgbClr val="82A043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82A043"/>
                </a:solidFill>
              </a:rPr>
              <a:t>E-Beam PVD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82A043"/>
                </a:solidFill>
              </a:rPr>
              <a:t>PECVD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82A043"/>
                </a:solidFill>
              </a:rPr>
              <a:t>Electroplating</a:t>
            </a:r>
            <a:endParaRPr lang="de-DE" dirty="0">
              <a:solidFill>
                <a:srgbClr val="82A043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de-DE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Structuring</a:t>
            </a:r>
            <a:endParaRPr lang="de-DE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RIE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DRIE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IBE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XeF</a:t>
            </a:r>
            <a:r>
              <a:rPr lang="de-DE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 </a:t>
            </a:r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gas </a:t>
            </a:r>
            <a:r>
              <a:rPr lang="de-DE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phase</a:t>
            </a:r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etching</a:t>
            </a:r>
            <a:endParaRPr lang="de-DE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Plasma </a:t>
            </a:r>
            <a:r>
              <a:rPr lang="de-DE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ashing</a:t>
            </a:r>
            <a:endParaRPr lang="de-DE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D9AE013B-1A8A-4698-A678-371BF3E7FBFD}"/>
              </a:ext>
            </a:extLst>
          </p:cNvPr>
          <p:cNvSpPr txBox="1">
            <a:spLocks/>
          </p:cNvSpPr>
          <p:nvPr/>
        </p:nvSpPr>
        <p:spPr bwMode="auto">
          <a:xfrm>
            <a:off x="7968132" y="2265623"/>
            <a:ext cx="3398212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Metrology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</a:t>
            </a: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Characterization</a:t>
            </a:r>
            <a:endParaRPr lang="de-D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SEM/FIB/EDX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Tactile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profilometry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Optical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profilometry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Lightmicroscopy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Confocal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laser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microscopy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Waferprober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probe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Reflectometry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White light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interferometry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6400" lvl="1" indent="0">
              <a:buNone/>
            </a:pPr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41318686-EEB2-40FA-A754-70CB5B8049D3}"/>
              </a:ext>
            </a:extLst>
          </p:cNvPr>
          <p:cNvSpPr txBox="1">
            <a:spLocks/>
          </p:cNvSpPr>
          <p:nvPr/>
        </p:nvSpPr>
        <p:spPr bwMode="auto">
          <a:xfrm>
            <a:off x="4153372" y="2538162"/>
            <a:ext cx="3096344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endParaRPr lang="de-DE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1C2A2509-8469-4791-A7FA-6DD675486284}"/>
              </a:ext>
            </a:extLst>
          </p:cNvPr>
          <p:cNvSpPr txBox="1">
            <a:spLocks/>
          </p:cNvSpPr>
          <p:nvPr/>
        </p:nvSpPr>
        <p:spPr bwMode="auto">
          <a:xfrm>
            <a:off x="4402185" y="2270791"/>
            <a:ext cx="2955431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de-DE" b="1" dirty="0" err="1">
                <a:solidFill>
                  <a:srgbClr val="FF9999"/>
                </a:solidFill>
              </a:rPr>
              <a:t>Wet</a:t>
            </a:r>
            <a:r>
              <a:rPr lang="de-DE" b="1" dirty="0">
                <a:solidFill>
                  <a:srgbClr val="FF9999"/>
                </a:solidFill>
              </a:rPr>
              <a:t> </a:t>
            </a:r>
            <a:r>
              <a:rPr lang="de-DE" b="1" dirty="0" err="1">
                <a:solidFill>
                  <a:srgbClr val="FF9999"/>
                </a:solidFill>
              </a:rPr>
              <a:t>processing</a:t>
            </a:r>
            <a:endParaRPr lang="de-DE" b="1" dirty="0">
              <a:solidFill>
                <a:srgbClr val="FF9999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FF9999"/>
                </a:solidFill>
              </a:rPr>
              <a:t>Cleaning</a:t>
            </a:r>
            <a:endParaRPr lang="de-DE" dirty="0">
              <a:solidFill>
                <a:srgbClr val="FF9999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FF9999"/>
                </a:solidFill>
              </a:rPr>
              <a:t>Etching</a:t>
            </a:r>
            <a:r>
              <a:rPr lang="de-DE" dirty="0">
                <a:solidFill>
                  <a:srgbClr val="FF9999"/>
                </a:solidFill>
              </a:rPr>
              <a:t> (</a:t>
            </a:r>
            <a:r>
              <a:rPr lang="de-DE" dirty="0" err="1">
                <a:solidFill>
                  <a:srgbClr val="FF9999"/>
                </a:solidFill>
              </a:rPr>
              <a:t>acids</a:t>
            </a:r>
            <a:r>
              <a:rPr lang="de-DE" dirty="0">
                <a:solidFill>
                  <a:srgbClr val="FF9999"/>
                </a:solidFill>
              </a:rPr>
              <a:t>, </a:t>
            </a:r>
            <a:r>
              <a:rPr lang="de-DE" dirty="0" err="1">
                <a:solidFill>
                  <a:srgbClr val="FF9999"/>
                </a:solidFill>
              </a:rPr>
              <a:t>bases</a:t>
            </a:r>
            <a:r>
              <a:rPr lang="de-DE" dirty="0"/>
              <a:t>)</a:t>
            </a:r>
          </a:p>
          <a:p>
            <a:pPr marL="0" indent="0">
              <a:buNone/>
            </a:pPr>
            <a:r>
              <a:rPr lang="de-DE" b="1" dirty="0" err="1">
                <a:solidFill>
                  <a:srgbClr val="F2CD51"/>
                </a:solidFill>
              </a:rPr>
              <a:t>Lithography</a:t>
            </a:r>
            <a:endParaRPr lang="de-DE" b="1" dirty="0">
              <a:solidFill>
                <a:srgbClr val="F2CD5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F2CD51"/>
                </a:solidFill>
              </a:rPr>
              <a:t>Mask</a:t>
            </a:r>
            <a:r>
              <a:rPr lang="de-DE" dirty="0">
                <a:solidFill>
                  <a:srgbClr val="F2CD51"/>
                </a:solidFill>
              </a:rPr>
              <a:t> </a:t>
            </a:r>
            <a:r>
              <a:rPr lang="de-DE" dirty="0" err="1">
                <a:solidFill>
                  <a:srgbClr val="F2CD51"/>
                </a:solidFill>
              </a:rPr>
              <a:t>Aligner</a:t>
            </a:r>
            <a:endParaRPr lang="de-DE" dirty="0">
              <a:solidFill>
                <a:srgbClr val="F2CD5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F2CD51"/>
                </a:solidFill>
              </a:rPr>
              <a:t>Laserlithography</a:t>
            </a:r>
            <a:endParaRPr lang="de-DE" dirty="0">
              <a:solidFill>
                <a:srgbClr val="F2CD5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F2CD51"/>
                </a:solidFill>
              </a:rPr>
              <a:t>Spin </a:t>
            </a:r>
            <a:r>
              <a:rPr lang="de-DE" dirty="0" err="1">
                <a:solidFill>
                  <a:srgbClr val="F2CD51"/>
                </a:solidFill>
              </a:rPr>
              <a:t>coating</a:t>
            </a:r>
            <a:r>
              <a:rPr lang="de-DE" dirty="0">
                <a:solidFill>
                  <a:srgbClr val="F2CD51"/>
                </a:solidFill>
              </a:rPr>
              <a:t>, bake, </a:t>
            </a:r>
            <a:r>
              <a:rPr lang="de-DE" dirty="0" err="1">
                <a:solidFill>
                  <a:srgbClr val="F2CD51"/>
                </a:solidFill>
              </a:rPr>
              <a:t>development</a:t>
            </a:r>
            <a:endParaRPr lang="de-DE" dirty="0">
              <a:solidFill>
                <a:srgbClr val="F2CD5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de-DE" b="1" dirty="0">
                <a:solidFill>
                  <a:srgbClr val="B1B1B1"/>
                </a:solidFill>
              </a:rPr>
              <a:t>Assembly + </a:t>
            </a:r>
            <a:r>
              <a:rPr lang="de-DE" b="1" dirty="0" err="1">
                <a:solidFill>
                  <a:srgbClr val="B1B1B1"/>
                </a:solidFill>
              </a:rPr>
              <a:t>Packaging</a:t>
            </a:r>
            <a:endParaRPr lang="de-DE" b="1" dirty="0">
              <a:solidFill>
                <a:srgbClr val="B1B1B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B1B1B1"/>
                </a:solidFill>
              </a:rPr>
              <a:t>Dicing</a:t>
            </a:r>
            <a:endParaRPr lang="de-DE" dirty="0">
              <a:solidFill>
                <a:srgbClr val="B1B1B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B1B1B1"/>
                </a:solidFill>
              </a:rPr>
              <a:t>CMP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B1B1B1"/>
                </a:solidFill>
              </a:rPr>
              <a:t>Die </a:t>
            </a:r>
            <a:r>
              <a:rPr lang="de-DE" dirty="0" err="1">
                <a:solidFill>
                  <a:srgbClr val="B1B1B1"/>
                </a:solidFill>
              </a:rPr>
              <a:t>mounting</a:t>
            </a:r>
            <a:endParaRPr lang="de-DE" dirty="0">
              <a:solidFill>
                <a:srgbClr val="B1B1B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B1B1B1"/>
                </a:solidFill>
              </a:rPr>
              <a:t>Wire </a:t>
            </a:r>
            <a:r>
              <a:rPr lang="de-DE" dirty="0" err="1">
                <a:solidFill>
                  <a:srgbClr val="B1B1B1"/>
                </a:solidFill>
              </a:rPr>
              <a:t>bonding</a:t>
            </a:r>
            <a:endParaRPr lang="de-DE" dirty="0">
              <a:solidFill>
                <a:srgbClr val="B1B1B1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C18FA1F-98A1-4602-812D-16F772CE4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89" y="5272654"/>
            <a:ext cx="1587369" cy="149505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0187A07-7EF2-4509-9F8D-13AD6BE46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2" r="13689"/>
          <a:stretch/>
        </p:blipFill>
        <p:spPr>
          <a:xfrm>
            <a:off x="6527800" y="104270"/>
            <a:ext cx="3027489" cy="21121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B01F2-64D9-4C15-AD27-1AAE20AE03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6834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6">
            <a:extLst>
              <a:ext uri="{FF2B5EF4-FFF2-40B4-BE49-F238E27FC236}">
                <a16:creationId xmlns:a16="http://schemas.microsoft.com/office/drawing/2014/main" id="{374B907D-1CC2-4D5C-B6A8-6B8EAAE36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98" y="-5016960"/>
            <a:ext cx="11926800" cy="11926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0ED0C-0443-417F-BA70-7F1E2C739E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2A12776-5438-40F9-AE45-36E386052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Nanophysics</a:t>
            </a:r>
            <a:endParaRPr lang="de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4FEB39-A898-4A26-B488-6C51CF2CF4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EEDCA-3BF8-4581-814E-33F57A2D32E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Markus Mohr, DLR Institute of Quantum Technologies,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2755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Diffracting</a:t>
            </a:r>
            <a:r>
              <a:rPr lang="de-DE" dirty="0"/>
              <a:t> </a:t>
            </a:r>
            <a:r>
              <a:rPr lang="de-DE" dirty="0" err="1"/>
              <a:t>atoms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materials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CB49F-DFFC-3FD6-4E07-EAB808C2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8A2F613-805A-41E3-BA81-7795204C75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69389" y="1629627"/>
            <a:ext cx="803380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Radiation damage is a severe limitation in the study of materials, especially biological samples, in electron microscopy.</a:t>
            </a:r>
            <a:endParaRPr kumimoji="0" lang="de-DE" alt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solve this issue, we pioneer a table-top experiment that replaces the electron in a TEM by a neutral atom.</a:t>
            </a:r>
            <a:endParaRPr kumimoji="0" lang="de-DE" alt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 present the world’s first diffraction of atoms through a material, </a:t>
            </a:r>
            <a:r>
              <a:rPr lang="en-US" altLang="de-DE" sz="2000" dirty="0">
                <a:ea typeface="Calibri" panose="020F0502020204030204" pitchFamily="34" charset="0"/>
              </a:rPr>
              <a:t>single-layer graphene</a:t>
            </a:r>
            <a:endParaRPr kumimoji="0" lang="de-DE" alt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DE590FF-488F-459A-BCDD-9236F4D19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065" y="1629627"/>
            <a:ext cx="2199023" cy="21990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7BA012E-EFA9-4665-A028-72E1302207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 r="17592"/>
          <a:stretch/>
        </p:blipFill>
        <p:spPr>
          <a:xfrm>
            <a:off x="8467741" y="4139617"/>
            <a:ext cx="2954870" cy="264278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E77737F-9C48-413D-8E2C-0D3C9D02948C}"/>
              </a:ext>
            </a:extLst>
          </p:cNvPr>
          <p:cNvSpPr txBox="1"/>
          <p:nvPr/>
        </p:nvSpPr>
        <p:spPr>
          <a:xfrm rot="5400000">
            <a:off x="11174584" y="2597841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helium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9AEB167-7E06-4C5C-A52D-4DE79D9AAA8F}"/>
              </a:ext>
            </a:extLst>
          </p:cNvPr>
          <p:cNvSpPr txBox="1"/>
          <p:nvPr/>
        </p:nvSpPr>
        <p:spPr>
          <a:xfrm rot="5400000">
            <a:off x="11034043" y="506091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hydrogen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34DC334-71C6-46A2-B48F-B8C12E84842B}"/>
              </a:ext>
            </a:extLst>
          </p:cNvPr>
          <p:cNvSpPr txBox="1"/>
          <p:nvPr/>
        </p:nvSpPr>
        <p:spPr>
          <a:xfrm>
            <a:off x="769389" y="4542179"/>
            <a:ext cx="321820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This technology has possible implications for biology, astrophysics, and material research.</a:t>
            </a:r>
            <a:endParaRPr kumimoji="0" lang="en-US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F445DBB-B813-483A-8BE0-1BB3C93FD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790" y="3586954"/>
            <a:ext cx="54864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58637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1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 1">
      <a:srgbClr val="00658B"/>
    </a:custClr>
    <a:custClr name="Blau 2">
      <a:srgbClr val="3B98CB"/>
    </a:custClr>
    <a:custClr name="Blau 3">
      <a:srgbClr val="6CB9DC"/>
    </a:custClr>
    <a:custClr name="Blau 4">
      <a:srgbClr val="A7D3EC"/>
    </a:custClr>
    <a:custClr name="Blau 5">
      <a:srgbClr val="D1E8FA"/>
    </a:custClr>
    <a:custClr name="Gelb 1">
      <a:srgbClr val="D2AE3D"/>
    </a:custClr>
    <a:custClr name="Gelb 2">
      <a:srgbClr val="F2CD51"/>
    </a:custClr>
    <a:custClr name="Gelb 3">
      <a:srgbClr val="F8DE53"/>
    </a:custClr>
    <a:custClr name="Gelb 4">
      <a:srgbClr val="FCEA7A"/>
    </a:custClr>
    <a:custClr name="Gelb 5">
      <a:srgbClr val="FFF8BE"/>
    </a:custClr>
    <a:custClr name="Grün 1">
      <a:srgbClr val="82A043"/>
    </a:custClr>
    <a:custClr name="Grün 2">
      <a:srgbClr val="A6BF51"/>
    </a:custClr>
    <a:custClr name="Grün 3">
      <a:srgbClr val="CAD55C"/>
    </a:custClr>
    <a:custClr name="Grün 4">
      <a:srgbClr val="D9DF78"/>
    </a:custClr>
    <a:custClr name="Grün 5">
      <a:srgbClr val="E6EAAF"/>
    </a:custClr>
    <a:custClr name="Grau 1">
      <a:srgbClr val="666666"/>
    </a:custClr>
    <a:custClr name="Grau 2">
      <a:srgbClr val="868585"/>
    </a:custClr>
    <a:custClr name="Grau 3">
      <a:srgbClr val="B1B1B1"/>
    </a:custClr>
    <a:custClr name="Grau 4">
      <a:srgbClr val="CFCFCF"/>
    </a:custClr>
    <a:custClr name="Grau 5">
      <a:srgbClr val="EBEBEB"/>
    </a:custClr>
  </a:custClrLst>
  <a:extLst>
    <a:ext uri="{05A4C25C-085E-4340-85A3-A5531E510DB2}">
      <thm15:themeFamily xmlns:thm15="http://schemas.microsoft.com/office/thememl/2012/main" name="Design1" id="{A86DF629-9969-4A71-B8CB-B315AB7A2C6F}" vid="{B2D7A1D8-1D9E-4341-8144-CFA15714171C}"/>
    </a:ext>
  </a:extLst>
</a:theme>
</file>

<file path=ppt/theme/theme2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 1">
      <a:srgbClr val="00658B"/>
    </a:custClr>
    <a:custClr name="Blau 2">
      <a:srgbClr val="3B98CB"/>
    </a:custClr>
    <a:custClr name="Blau 3">
      <a:srgbClr val="6CB9DC"/>
    </a:custClr>
    <a:custClr name="Blau 4">
      <a:srgbClr val="A7D3EC"/>
    </a:custClr>
    <a:custClr name="Blau 5">
      <a:srgbClr val="D1E8FA"/>
    </a:custClr>
    <a:custClr name="Gelb 1">
      <a:srgbClr val="D2AE3D"/>
    </a:custClr>
    <a:custClr name="Gelb 2">
      <a:srgbClr val="F2CD51"/>
    </a:custClr>
    <a:custClr name="Gelb 3">
      <a:srgbClr val="F8DE53"/>
    </a:custClr>
    <a:custClr name="Gelb 4">
      <a:srgbClr val="FCEA7A"/>
    </a:custClr>
    <a:custClr name="Gelb 5">
      <a:srgbClr val="FFF8BE"/>
    </a:custClr>
    <a:custClr name="Grün 1">
      <a:srgbClr val="82A043"/>
    </a:custClr>
    <a:custClr name="Grün 2">
      <a:srgbClr val="A6BF51"/>
    </a:custClr>
    <a:custClr name="Grün 3">
      <a:srgbClr val="CAD55C"/>
    </a:custClr>
    <a:custClr name="Grün 4">
      <a:srgbClr val="D9DF78"/>
    </a:custClr>
    <a:custClr name="Grün 5">
      <a:srgbClr val="E6EAAF"/>
    </a:custClr>
    <a:custClr name="Grau 1">
      <a:srgbClr val="666666"/>
    </a:custClr>
    <a:custClr name="Grau 2">
      <a:srgbClr val="868585"/>
    </a:custClr>
    <a:custClr name="Grau 3">
      <a:srgbClr val="B1B1B1"/>
    </a:custClr>
    <a:custClr name="Grau 4">
      <a:srgbClr val="CFCFCF"/>
    </a:custClr>
    <a:custClr name="Grau 5">
      <a:srgbClr val="EBEBEB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Design1</Template>
  <TotalTime>0</TotalTime>
  <Words>1393</Words>
  <Application>Microsoft Office PowerPoint</Application>
  <PresentationFormat>Widescreen</PresentationFormat>
  <Paragraphs>309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Cambria Math</vt:lpstr>
      <vt:lpstr>Frutiger 45 Light</vt:lpstr>
      <vt:lpstr>Segoe Script</vt:lpstr>
      <vt:lpstr>Symbol</vt:lpstr>
      <vt:lpstr>Times New Roman</vt:lpstr>
      <vt:lpstr>Wingdings</vt:lpstr>
      <vt:lpstr>Design1</vt:lpstr>
      <vt:lpstr>Office</vt:lpstr>
      <vt:lpstr>Quantum Technologies From the physics lab towards real world applications</vt:lpstr>
      <vt:lpstr>DLR</vt:lpstr>
      <vt:lpstr>Institute for Quantum Technologies</vt:lpstr>
      <vt:lpstr>Quantum Technologies</vt:lpstr>
      <vt:lpstr>Infrastructure</vt:lpstr>
      <vt:lpstr>Microfabrication Cleanroom QT Ulm / Ulm University</vt:lpstr>
      <vt:lpstr>Microfabrication QC-I Cleanroom in Hamburg</vt:lpstr>
      <vt:lpstr>Nanophysics</vt:lpstr>
      <vt:lpstr>Diffracting atoms through materials</vt:lpstr>
      <vt:lpstr>Quantum Communication</vt:lpstr>
      <vt:lpstr>Communication Application Quantum Memory</vt:lpstr>
      <vt:lpstr>Communication Application Quantum Memory</vt:lpstr>
      <vt:lpstr>Communication Application Quantum Memory</vt:lpstr>
      <vt:lpstr>Quantum Sensing</vt:lpstr>
      <vt:lpstr>Quantum Sensing / Quantum Computing Diamond NV-center based technology</vt:lpstr>
      <vt:lpstr>Quantum Sensing Diamond NV-center based technology</vt:lpstr>
      <vt:lpstr>Quantum Sensing Diamond NV-center based technology</vt:lpstr>
      <vt:lpstr>Quantum computing</vt:lpstr>
      <vt:lpstr>Quantum Computing Enabling Technologies – NV-center based technology</vt:lpstr>
      <vt:lpstr>Quantum Computing Enabling Technologies – NV-center based technology</vt:lpstr>
      <vt:lpstr>Quantum Computing Enabling Technologies – NV-center based technology</vt:lpstr>
      <vt:lpstr>Quantum Computing Enabling Technologies – NV-center based technology</vt:lpstr>
      <vt:lpstr>Quantum Computing Enabling Technologies – Ion-trap based technology</vt:lpstr>
      <vt:lpstr>Quantum Computing Enabling Technologies – Ion-trap based technology</vt:lpstr>
      <vt:lpstr>Quantum Computing Enabling Technologies – Ion-trap based technology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Technologies</dc:title>
  <dc:creator>Mohr, Markus</dc:creator>
  <cp:lastModifiedBy>Mohr, Markus</cp:lastModifiedBy>
  <cp:revision>39</cp:revision>
  <dcterms:created xsi:type="dcterms:W3CDTF">2025-04-29T07:59:44Z</dcterms:created>
  <dcterms:modified xsi:type="dcterms:W3CDTF">2025-05-14T05:48:12Z</dcterms:modified>
</cp:coreProperties>
</file>