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9.jpg" ContentType="image/jpeg"/>
  <Override PartName="/ppt/media/image20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9"/>
  </p:notesMasterIdLst>
  <p:handoutMasterIdLst>
    <p:handoutMasterId r:id="rId40"/>
  </p:handoutMasterIdLst>
  <p:sldIdLst>
    <p:sldId id="336" r:id="rId5"/>
    <p:sldId id="661" r:id="rId6"/>
    <p:sldId id="678" r:id="rId7"/>
    <p:sldId id="382" r:id="rId8"/>
    <p:sldId id="663" r:id="rId9"/>
    <p:sldId id="679" r:id="rId10"/>
    <p:sldId id="686" r:id="rId11"/>
    <p:sldId id="680" r:id="rId12"/>
    <p:sldId id="659" r:id="rId13"/>
    <p:sldId id="670" r:id="rId14"/>
    <p:sldId id="638" r:id="rId15"/>
    <p:sldId id="674" r:id="rId16"/>
    <p:sldId id="699" r:id="rId17"/>
    <p:sldId id="688" r:id="rId18"/>
    <p:sldId id="676" r:id="rId19"/>
    <p:sldId id="625" r:id="rId20"/>
    <p:sldId id="681" r:id="rId21"/>
    <p:sldId id="697" r:id="rId22"/>
    <p:sldId id="628" r:id="rId23"/>
    <p:sldId id="640" r:id="rId24"/>
    <p:sldId id="683" r:id="rId25"/>
    <p:sldId id="690" r:id="rId26"/>
    <p:sldId id="691" r:id="rId27"/>
    <p:sldId id="648" r:id="rId28"/>
    <p:sldId id="693" r:id="rId29"/>
    <p:sldId id="649" r:id="rId30"/>
    <p:sldId id="677" r:id="rId31"/>
    <p:sldId id="698" r:id="rId32"/>
    <p:sldId id="700" r:id="rId33"/>
    <p:sldId id="684" r:id="rId34"/>
    <p:sldId id="685" r:id="rId35"/>
    <p:sldId id="657" r:id="rId36"/>
    <p:sldId id="692" r:id="rId37"/>
    <p:sldId id="655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460" userDrawn="1">
          <p15:clr>
            <a:srgbClr val="A4A3A4"/>
          </p15:clr>
        </p15:guide>
        <p15:guide id="2" pos="4763" userDrawn="1">
          <p15:clr>
            <a:srgbClr val="A4A3A4"/>
          </p15:clr>
        </p15:guide>
        <p15:guide id="3" pos="5076" userDrawn="1">
          <p15:clr>
            <a:srgbClr val="A4A3A4"/>
          </p15:clr>
        </p15:guide>
        <p15:guide id="4" pos="5399" userDrawn="1">
          <p15:clr>
            <a:srgbClr val="A4A3A4"/>
          </p15:clr>
        </p15:guide>
        <p15:guide id="5" pos="5735" userDrawn="1">
          <p15:clr>
            <a:srgbClr val="A4A3A4"/>
          </p15:clr>
        </p15:guide>
        <p15:guide id="6" pos="6444" userDrawn="1">
          <p15:clr>
            <a:srgbClr val="A4A3A4"/>
          </p15:clr>
        </p15:guide>
        <p15:guide id="7" pos="6977" userDrawn="1">
          <p15:clr>
            <a:srgbClr val="A4A3A4"/>
          </p15:clr>
        </p15:guide>
        <p15:guide id="8" orient="horz" pos="2160">
          <p15:clr>
            <a:srgbClr val="A4A3A4"/>
          </p15:clr>
        </p15:guide>
        <p15:guide id="9" pos="40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2BF72"/>
    <a:srgbClr val="D62728"/>
    <a:srgbClr val="1F77B4"/>
    <a:srgbClr val="FF7F0E"/>
    <a:srgbClr val="2CA02C"/>
    <a:srgbClr val="7F7F7F"/>
    <a:srgbClr val="FFFFFF"/>
    <a:srgbClr val="F9D885"/>
    <a:srgbClr val="81462B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703" autoAdjust="0"/>
  </p:normalViewPr>
  <p:slideViewPr>
    <p:cSldViewPr showGuides="1">
      <p:cViewPr>
        <p:scale>
          <a:sx n="60" d="100"/>
          <a:sy n="60" d="100"/>
        </p:scale>
        <p:origin x="264" y="252"/>
      </p:cViewPr>
      <p:guideLst>
        <p:guide pos="4460"/>
        <p:guide pos="4763"/>
        <p:guide pos="5076"/>
        <p:guide pos="5399"/>
        <p:guide pos="5735"/>
        <p:guide pos="6444"/>
        <p:guide pos="6977"/>
        <p:guide orient="horz" pos="2160"/>
        <p:guide pos="4083"/>
      </p:guideLst>
    </p:cSldViewPr>
  </p:slideViewPr>
  <p:outlineViewPr>
    <p:cViewPr>
      <p:scale>
        <a:sx n="33" d="100"/>
        <a:sy n="33" d="100"/>
      </p:scale>
      <p:origin x="0" y="-497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ktoria Hinger" userId="2c9cf72ecfd75ec5" providerId="LiveId" clId="{1204D44B-B956-4E47-B8AE-D86D6036170A}"/>
    <pc:docChg chg="modSld">
      <pc:chgData name="Viktoria Hinger" userId="2c9cf72ecfd75ec5" providerId="LiveId" clId="{1204D44B-B956-4E47-B8AE-D86D6036170A}" dt="2025-05-12T21:05:14.615" v="10" actId="6549"/>
      <pc:docMkLst>
        <pc:docMk/>
      </pc:docMkLst>
      <pc:sldChg chg="modNotesTx">
        <pc:chgData name="Viktoria Hinger" userId="2c9cf72ecfd75ec5" providerId="LiveId" clId="{1204D44B-B956-4E47-B8AE-D86D6036170A}" dt="2025-05-12T21:04:02.616" v="2" actId="6549"/>
        <pc:sldMkLst>
          <pc:docMk/>
          <pc:sldMk cId="2455696051" sldId="382"/>
        </pc:sldMkLst>
      </pc:sldChg>
      <pc:sldChg chg="modNotesTx">
        <pc:chgData name="Viktoria Hinger" userId="2c9cf72ecfd75ec5" providerId="LiveId" clId="{1204D44B-B956-4E47-B8AE-D86D6036170A}" dt="2025-05-12T21:04:35.306" v="7" actId="6549"/>
        <pc:sldMkLst>
          <pc:docMk/>
          <pc:sldMk cId="668115911" sldId="659"/>
        </pc:sldMkLst>
      </pc:sldChg>
      <pc:sldChg chg="modNotesTx">
        <pc:chgData name="Viktoria Hinger" userId="2c9cf72ecfd75ec5" providerId="LiveId" clId="{1204D44B-B956-4E47-B8AE-D86D6036170A}" dt="2025-05-12T21:03:47.882" v="0" actId="6549"/>
        <pc:sldMkLst>
          <pc:docMk/>
          <pc:sldMk cId="3736778932" sldId="661"/>
        </pc:sldMkLst>
      </pc:sldChg>
      <pc:sldChg chg="modNotesTx">
        <pc:chgData name="Viktoria Hinger" userId="2c9cf72ecfd75ec5" providerId="LiveId" clId="{1204D44B-B956-4E47-B8AE-D86D6036170A}" dt="2025-05-12T21:04:10.213" v="3" actId="6549"/>
        <pc:sldMkLst>
          <pc:docMk/>
          <pc:sldMk cId="3774969923" sldId="663"/>
        </pc:sldMkLst>
      </pc:sldChg>
      <pc:sldChg chg="modNotesTx">
        <pc:chgData name="Viktoria Hinger" userId="2c9cf72ecfd75ec5" providerId="LiveId" clId="{1204D44B-B956-4E47-B8AE-D86D6036170A}" dt="2025-05-12T21:04:48.194" v="8" actId="6549"/>
        <pc:sldMkLst>
          <pc:docMk/>
          <pc:sldMk cId="2447515750" sldId="674"/>
        </pc:sldMkLst>
      </pc:sldChg>
      <pc:sldChg chg="modNotesTx">
        <pc:chgData name="Viktoria Hinger" userId="2c9cf72ecfd75ec5" providerId="LiveId" clId="{1204D44B-B956-4E47-B8AE-D86D6036170A}" dt="2025-05-12T21:03:54.053" v="1" actId="6549"/>
        <pc:sldMkLst>
          <pc:docMk/>
          <pc:sldMk cId="1909514099" sldId="678"/>
        </pc:sldMkLst>
      </pc:sldChg>
      <pc:sldChg chg="modNotesTx">
        <pc:chgData name="Viktoria Hinger" userId="2c9cf72ecfd75ec5" providerId="LiveId" clId="{1204D44B-B956-4E47-B8AE-D86D6036170A}" dt="2025-05-12T21:04:16.489" v="4" actId="6549"/>
        <pc:sldMkLst>
          <pc:docMk/>
          <pc:sldMk cId="1663301699" sldId="679"/>
        </pc:sldMkLst>
      </pc:sldChg>
      <pc:sldChg chg="modNotesTx">
        <pc:chgData name="Viktoria Hinger" userId="2c9cf72ecfd75ec5" providerId="LiveId" clId="{1204D44B-B956-4E47-B8AE-D86D6036170A}" dt="2025-05-12T21:04:28.693" v="6" actId="6549"/>
        <pc:sldMkLst>
          <pc:docMk/>
          <pc:sldMk cId="1700955954" sldId="680"/>
        </pc:sldMkLst>
      </pc:sldChg>
      <pc:sldChg chg="modNotesTx">
        <pc:chgData name="Viktoria Hinger" userId="2c9cf72ecfd75ec5" providerId="LiveId" clId="{1204D44B-B956-4E47-B8AE-D86D6036170A}" dt="2025-05-12T21:05:14.615" v="10" actId="6549"/>
        <pc:sldMkLst>
          <pc:docMk/>
          <pc:sldMk cId="179595211" sldId="683"/>
        </pc:sldMkLst>
      </pc:sldChg>
      <pc:sldChg chg="modNotesTx">
        <pc:chgData name="Viktoria Hinger" userId="2c9cf72ecfd75ec5" providerId="LiveId" clId="{1204D44B-B956-4E47-B8AE-D86D6036170A}" dt="2025-05-12T21:04:22.461" v="5" actId="6549"/>
        <pc:sldMkLst>
          <pc:docMk/>
          <pc:sldMk cId="2552557824" sldId="686"/>
        </pc:sldMkLst>
      </pc:sldChg>
      <pc:sldChg chg="modNotesTx">
        <pc:chgData name="Viktoria Hinger" userId="2c9cf72ecfd75ec5" providerId="LiveId" clId="{1204D44B-B956-4E47-B8AE-D86D6036170A}" dt="2025-05-12T21:04:53.538" v="9" actId="6549"/>
        <pc:sldMkLst>
          <pc:docMk/>
          <pc:sldMk cId="1311233104" sldId="69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12.05.2025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12.05.2025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0145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63981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9554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17606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7116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8149-ACB6-439E-42EB-B8CDF493C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46B4B98-02EB-5D0C-FC8F-31A93A4DB6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FBD8599-F915-BF79-4C71-64DC919DE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="1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E8FE1D-5A85-3F8E-905A-2EC7EEA8CD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9262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2022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9608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4334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508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7690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5377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1731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0125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214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687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603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4869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2190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2553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EE9-29C0-2141-A489-2A4BA5A34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3"/>
          <a:stretch/>
        </p:blipFill>
        <p:spPr>
          <a:xfrm>
            <a:off x="631137" y="358671"/>
            <a:ext cx="983351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D22868-1576-071B-E02E-9CD70D5B494D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BAB254-92A5-7C1F-983C-107CA0212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0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746-BF37-40AC-8B77-B619BAD1863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2734B-DFD3-455F-8A3E-5A3CB93F3A10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0460-3422-481A-8E84-F3E4B2CA3C0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9ABE-E0E0-4CCB-8396-932D3DE870C1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0637-B87A-49E3-AD5F-E613C67EE3D3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36461-0AED-472A-BD73-728DCA428EB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FFE62A-5853-4C3D-82C7-AF58B0C54D8D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A121-F1C6-4266-99BF-A1D91CBD9323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C2B3-4A89-48A7-9787-1F00220C8AA5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F70078A-CA75-6E51-EAF3-607D965A5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13A16A8-CDB6-176A-AF4C-BA6EAABE01B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9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48FE3-7217-40C9-849D-7AD527778AAB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C0827-3E06-493D-930C-1E45C8D0F45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5539F-740B-40CC-ADDB-0396BA218BD4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531E-C764-4B51-9A6E-20FAD9DE85E8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BFBA-A6AC-4DE6-B714-70B32052EFE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D0772-9396-4BF2-8DB8-A2945763C939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DFB52-F702-4809-8F9B-2F72C617B315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5D56-C3D3-4AC5-8C3E-A7E7B22ADE6B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6CB0-FECC-48CA-B9BA-8FAA3855801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5EED-6066-42D9-8A29-51ADB10AB9A7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D61A34A1-2093-78E5-BDC0-6F5FCE1849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1FEE30C-2586-654A-BF54-CCEAD6C813D2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9"/>
          <a:stretch/>
        </p:blipFill>
        <p:spPr>
          <a:xfrm>
            <a:off x="2532062" y="536705"/>
            <a:ext cx="1110909" cy="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F998-1E8C-4D58-AFA0-82C5DF4AD287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5860C-4767-4D45-9F8C-51FCF48D8AA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AEA20-1531-4CB2-A523-B37CFD4CEC22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626C9-455A-48F0-9E5E-EAFC4E008CE3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8630E5-6617-6EC8-B1AA-7FE318E4A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3097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9CEAA5-5F9D-F7C3-AF88-8662AFFE9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998C08-46AF-EBED-4A96-23C91C0A4A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37C6E0-D112-01A6-5C12-D3A0AB6D6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5"/>
          <a:stretch/>
        </p:blipFill>
        <p:spPr>
          <a:xfrm>
            <a:off x="2532061" y="532547"/>
            <a:ext cx="1113065" cy="3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B3026D-1F74-4A46-A0F7-6F2450BC8849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DC89DF-B58D-4DCA-BF14-448085CB752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CCBC205-8E73-4BA4-AF4A-AA08EA2787AD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‹Nr.›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0" r:id="rId2"/>
    <p:sldLayoutId id="2147483718" r:id="rId3"/>
    <p:sldLayoutId id="2147483726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iktoria.hinger@psi.ch?subject=JUNGFRAU%20for%20RIX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8.png"/><Relationship Id="rId7" Type="http://schemas.openxmlformats.org/officeDocument/2006/relationships/image" Target="../media/image3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tif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emf"/><Relationship Id="rId7" Type="http://schemas.openxmlformats.org/officeDocument/2006/relationships/image" Target="../media/image65.png"/><Relationship Id="rId12" Type="http://schemas.openxmlformats.org/officeDocument/2006/relationships/image" Target="../media/image80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4.emf"/><Relationship Id="rId5" Type="http://schemas.openxmlformats.org/officeDocument/2006/relationships/image" Target="../media/image41.svg"/><Relationship Id="rId10" Type="http://schemas.openxmlformats.org/officeDocument/2006/relationships/image" Target="../media/image782.png"/><Relationship Id="rId4" Type="http://schemas.openxmlformats.org/officeDocument/2006/relationships/image" Target="../media/image40.png"/><Relationship Id="rId9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3" Type="http://schemas.openxmlformats.org/officeDocument/2006/relationships/image" Target="../media/image62.jpeg"/><Relationship Id="rId7" Type="http://schemas.openxmlformats.org/officeDocument/2006/relationships/image" Target="../media/image64.emf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5" Type="http://schemas.openxmlformats.org/officeDocument/2006/relationships/image" Target="../media/image70.png"/><Relationship Id="rId10" Type="http://schemas.openxmlformats.org/officeDocument/2006/relationships/image" Target="../media/image782.png"/><Relationship Id="rId4" Type="http://schemas.openxmlformats.org/officeDocument/2006/relationships/image" Target="../media/image63.emf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png"/><Relationship Id="rId3" Type="http://schemas.openxmlformats.org/officeDocument/2006/relationships/image" Target="../media/image62.jpeg"/><Relationship Id="rId7" Type="http://schemas.openxmlformats.org/officeDocument/2006/relationships/image" Target="../media/image64.emf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63.emf"/><Relationship Id="rId9" Type="http://schemas.openxmlformats.org/officeDocument/2006/relationships/image" Target="../media/image82.png"/><Relationship Id="rId1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5.png"/><Relationship Id="rId3" Type="http://schemas.openxmlformats.org/officeDocument/2006/relationships/image" Target="../media/image62.jpeg"/><Relationship Id="rId7" Type="http://schemas.openxmlformats.org/officeDocument/2006/relationships/image" Target="../media/image64.emf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svg"/><Relationship Id="rId11" Type="http://schemas.openxmlformats.org/officeDocument/2006/relationships/image" Target="../media/image73.png"/><Relationship Id="rId5" Type="http://schemas.openxmlformats.org/officeDocument/2006/relationships/image" Target="../media/image40.png"/><Relationship Id="rId10" Type="http://schemas.openxmlformats.org/officeDocument/2006/relationships/image" Target="../media/image88.png"/><Relationship Id="rId4" Type="http://schemas.openxmlformats.org/officeDocument/2006/relationships/image" Target="../media/image63.emf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671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1.png"/><Relationship Id="rId5" Type="http://schemas.openxmlformats.org/officeDocument/2006/relationships/image" Target="../media/image89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0.png"/><Relationship Id="rId5" Type="http://schemas.openxmlformats.org/officeDocument/2006/relationships/image" Target="../media/image681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openxmlformats.org/officeDocument/2006/relationships/image" Target="../media/image101.png"/><Relationship Id="rId12" Type="http://schemas.openxmlformats.org/officeDocument/2006/relationships/image" Target="../media/image68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0.png"/><Relationship Id="rId11" Type="http://schemas.openxmlformats.org/officeDocument/2006/relationships/image" Target="../media/image670.png"/><Relationship Id="rId5" Type="http://schemas.openxmlformats.org/officeDocument/2006/relationships/image" Target="../media/image610.png"/><Relationship Id="rId10" Type="http://schemas.openxmlformats.org/officeDocument/2006/relationships/image" Target="../media/image660.png"/><Relationship Id="rId4" Type="http://schemas.openxmlformats.org/officeDocument/2006/relationships/image" Target="../media/image600.png"/><Relationship Id="rId9" Type="http://schemas.openxmlformats.org/officeDocument/2006/relationships/image" Target="../media/image6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ED98C102-27C8-D612-5F44-68FC8ED38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446213"/>
            <a:ext cx="6984851" cy="2008187"/>
          </a:xfrm>
        </p:spPr>
        <p:txBody>
          <a:bodyPr/>
          <a:lstStyle/>
          <a:p>
            <a:r>
              <a:rPr lang="en-US" sz="4400" b="1" dirty="0"/>
              <a:t>Soft X-ray Detection with JUNGFRAU and LGAD Sensors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BEA0695-895C-57E7-F4DC-80740CABF152}"/>
              </a:ext>
            </a:extLst>
          </p:cNvPr>
          <p:cNvSpPr txBox="1">
            <a:spLocks/>
          </p:cNvSpPr>
          <p:nvPr/>
        </p:nvSpPr>
        <p:spPr>
          <a:xfrm>
            <a:off x="695325" y="6093296"/>
            <a:ext cx="7560915" cy="25202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Workshop on Silicon Sensors for Radiation Detection and Quantum Applications </a:t>
            </a:r>
            <a:r>
              <a:rPr lang="en-GB" sz="1200" dirty="0"/>
              <a:t>Lake Starnberg,  13 May 2025</a:t>
            </a:r>
            <a:endParaRPr lang="en-GB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4ECE2650-50E4-5179-970F-D0E9CB5C53B0}"/>
              </a:ext>
            </a:extLst>
          </p:cNvPr>
          <p:cNvSpPr txBox="1">
            <a:spLocks/>
          </p:cNvSpPr>
          <p:nvPr/>
        </p:nvSpPr>
        <p:spPr>
          <a:xfrm>
            <a:off x="695325" y="3703085"/>
            <a:ext cx="5832723" cy="145410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1100" i="1" u="sng" dirty="0"/>
              <a:t>Viktoria Hinger</a:t>
            </a:r>
            <a:r>
              <a:rPr lang="en-GB" sz="1100" i="1" baseline="30000" dirty="0"/>
              <a:t>1,*</a:t>
            </a:r>
            <a:r>
              <a:rPr lang="en-GB" sz="1100" dirty="0"/>
              <a:t>, Anna Bergamaschi</a:t>
            </a:r>
            <a:r>
              <a:rPr lang="en-GB" sz="1100" baseline="30000" dirty="0"/>
              <a:t>1</a:t>
            </a:r>
            <a:r>
              <a:rPr lang="en-GB" sz="1100" dirty="0"/>
              <a:t>, Ashish Bisht</a:t>
            </a:r>
            <a:r>
              <a:rPr lang="en-GB" sz="1100" baseline="30000" dirty="0"/>
              <a:t>2</a:t>
            </a:r>
            <a:r>
              <a:rPr lang="en-GB" sz="1100" dirty="0"/>
              <a:t>, Maurizio Boscardin</a:t>
            </a:r>
            <a:r>
              <a:rPr lang="en-GB" sz="1100" baseline="30000" dirty="0"/>
              <a:t>2</a:t>
            </a:r>
            <a:r>
              <a:rPr lang="en-GB" sz="1100" dirty="0"/>
              <a:t>, Maria Carulla</a:t>
            </a:r>
            <a:r>
              <a:rPr lang="en-GB" sz="1100" baseline="30000" dirty="0"/>
              <a:t>1</a:t>
            </a:r>
            <a:r>
              <a:rPr lang="en-GB" sz="1100" dirty="0"/>
              <a:t>,</a:t>
            </a:r>
            <a:br>
              <a:rPr lang="en-GB" sz="1100" dirty="0"/>
            </a:br>
            <a:r>
              <a:rPr lang="en-GB" sz="1100" dirty="0"/>
              <a:t>Matteo </a:t>
            </a:r>
            <a:r>
              <a:rPr lang="en-GB" sz="1100" dirty="0" err="1"/>
              <a:t>Centis</a:t>
            </a:r>
            <a:r>
              <a:rPr lang="en-GB" sz="1100" dirty="0"/>
              <a:t> Vignali</a:t>
            </a:r>
            <a:r>
              <a:rPr lang="en-GB" sz="1100" baseline="30000" dirty="0"/>
              <a:t>2</a:t>
            </a:r>
            <a:r>
              <a:rPr lang="en-GB" sz="1100" dirty="0"/>
              <a:t>, Roberto Dinapoli</a:t>
            </a:r>
            <a:r>
              <a:rPr lang="en-GB" sz="1100" baseline="30000" dirty="0"/>
              <a:t>1</a:t>
            </a:r>
            <a:r>
              <a:rPr lang="en-GB" sz="1100" dirty="0"/>
              <a:t>, Nuno Duarte</a:t>
            </a:r>
            <a:r>
              <a:rPr lang="en-GB" sz="1100" baseline="30000" dirty="0"/>
              <a:t>3</a:t>
            </a:r>
            <a:r>
              <a:rPr lang="en-GB" sz="1100" dirty="0"/>
              <a:t>, Khalil Ferjaoui</a:t>
            </a:r>
            <a:r>
              <a:rPr lang="en-GB" sz="1100" baseline="30000" dirty="0"/>
              <a:t>1</a:t>
            </a:r>
            <a:r>
              <a:rPr lang="en-GB" sz="1100" dirty="0"/>
              <a:t>, Francesco Ficorella</a:t>
            </a:r>
            <a:r>
              <a:rPr lang="en-GB" sz="1100" baseline="30000" dirty="0"/>
              <a:t>2</a:t>
            </a:r>
            <a:r>
              <a:rPr lang="en-GB" sz="1100" dirty="0"/>
              <a:t>, Erik Fröjdh</a:t>
            </a:r>
            <a:r>
              <a:rPr lang="en-GB" sz="1100" baseline="30000" dirty="0"/>
              <a:t>1</a:t>
            </a:r>
            <a:r>
              <a:rPr lang="en-GB" sz="1100" dirty="0"/>
              <a:t>, </a:t>
            </a:r>
            <a:r>
              <a:rPr lang="en-GB" sz="1100" dirty="0" err="1"/>
              <a:t>Viveka</a:t>
            </a:r>
            <a:r>
              <a:rPr lang="en-GB" sz="1100" dirty="0"/>
              <a:t> Gautam</a:t>
            </a:r>
            <a:r>
              <a:rPr lang="en-GB" sz="1100" baseline="30000" dirty="0"/>
              <a:t>1</a:t>
            </a:r>
            <a:r>
              <a:rPr lang="en-GB" sz="1100" dirty="0"/>
              <a:t>, Dominic Greiffenberg</a:t>
            </a:r>
            <a:r>
              <a:rPr lang="en-GB" sz="1100" baseline="30000" dirty="0"/>
              <a:t>1</a:t>
            </a:r>
            <a:r>
              <a:rPr lang="en-GB" sz="1100" dirty="0"/>
              <a:t>, Omar Hammad Ali</a:t>
            </a:r>
            <a:r>
              <a:rPr lang="en-GB" sz="1100" baseline="30000" dirty="0"/>
              <a:t>2</a:t>
            </a:r>
            <a:r>
              <a:rPr lang="en-GB" sz="1100" dirty="0"/>
              <a:t>, Julian Heymes</a:t>
            </a:r>
            <a:r>
              <a:rPr lang="en-GB" sz="1100" baseline="30000" dirty="0"/>
              <a:t>1</a:t>
            </a:r>
            <a:r>
              <a:rPr lang="en-GB" sz="1100" dirty="0"/>
              <a:t>,</a:t>
            </a:r>
            <a:br>
              <a:rPr lang="en-GB" sz="1100" dirty="0"/>
            </a:br>
            <a:r>
              <a:rPr lang="en-GB" sz="1100" dirty="0" err="1"/>
              <a:t>Loïc</a:t>
            </a:r>
            <a:r>
              <a:rPr lang="en-GB" sz="1100" dirty="0"/>
              <a:t> Le Guyader</a:t>
            </a:r>
            <a:r>
              <a:rPr lang="en-GB" sz="1100" baseline="30000" dirty="0"/>
              <a:t>3</a:t>
            </a:r>
            <a:r>
              <a:rPr lang="en-GB" sz="1100" dirty="0"/>
              <a:t>, </a:t>
            </a:r>
            <a:r>
              <a:rPr lang="en-GB" sz="1100" dirty="0" err="1"/>
              <a:t>Shuqi</a:t>
            </a:r>
            <a:r>
              <a:rPr lang="en-GB" sz="1100" dirty="0"/>
              <a:t> Li</a:t>
            </a:r>
            <a:r>
              <a:rPr lang="en-GB" sz="1100" baseline="30000" dirty="0"/>
              <a:t>1</a:t>
            </a:r>
            <a:r>
              <a:rPr lang="en-GB" sz="1100" dirty="0"/>
              <a:t>, Vadym Kedych</a:t>
            </a:r>
            <a:r>
              <a:rPr lang="en-GB" sz="1100" baseline="30000" dirty="0"/>
              <a:t>1</a:t>
            </a:r>
            <a:r>
              <a:rPr lang="en-GB" sz="1100" dirty="0"/>
              <a:t>, Carlos Lopez-Cuenca</a:t>
            </a:r>
            <a:r>
              <a:rPr lang="en-GB" sz="1100" baseline="30000" dirty="0"/>
              <a:t>1</a:t>
            </a:r>
            <a:r>
              <a:rPr lang="en-GB" sz="1100" dirty="0"/>
              <a:t>, Davide Mezza</a:t>
            </a:r>
            <a:r>
              <a:rPr lang="en-GB" sz="1100" baseline="30000" dirty="0"/>
              <a:t>1</a:t>
            </a:r>
            <a:r>
              <a:rPr lang="en-GB" sz="1100" dirty="0"/>
              <a:t>, Konstantinos Moustakas</a:t>
            </a:r>
            <a:r>
              <a:rPr lang="en-GB" sz="1100" baseline="30000" dirty="0"/>
              <a:t>1</a:t>
            </a:r>
            <a:r>
              <a:rPr lang="en-GB" sz="1100" dirty="0"/>
              <a:t>, Aldo Mozzanica</a:t>
            </a:r>
            <a:r>
              <a:rPr lang="en-GB" sz="1100" baseline="30000" dirty="0"/>
              <a:t>1</a:t>
            </a:r>
            <a:r>
              <a:rPr lang="en-GB" sz="1100" dirty="0"/>
              <a:t>, Jonathan Mulvey</a:t>
            </a:r>
            <a:r>
              <a:rPr lang="en-GB" sz="1100" baseline="30000" dirty="0"/>
              <a:t>1</a:t>
            </a:r>
            <a:r>
              <a:rPr lang="en-GB" sz="1100" dirty="0"/>
              <a:t>, Eugenio Paris</a:t>
            </a:r>
            <a:r>
              <a:rPr lang="en-GB" sz="1100" baseline="30000" dirty="0"/>
              <a:t>1</a:t>
            </a:r>
            <a:r>
              <a:rPr lang="en-GB" sz="1100" dirty="0"/>
              <a:t>,</a:t>
            </a:r>
            <a:br>
              <a:rPr lang="en-GB" sz="1100" dirty="0"/>
            </a:br>
            <a:r>
              <a:rPr lang="en-GB" sz="1100" dirty="0"/>
              <a:t>Giovanni Paternoster</a:t>
            </a:r>
            <a:r>
              <a:rPr lang="en-GB" sz="1100" baseline="30000" dirty="0"/>
              <a:t>2</a:t>
            </a:r>
            <a:r>
              <a:rPr lang="en-GB" sz="1100" dirty="0"/>
              <a:t>, Kirsty A. Paton</a:t>
            </a:r>
            <a:r>
              <a:rPr lang="en-GB" sz="1100" baseline="30000" dirty="0"/>
              <a:t>1</a:t>
            </a:r>
            <a:r>
              <a:rPr lang="en-GB" sz="1100" dirty="0"/>
              <a:t>, Marco Ramilli</a:t>
            </a:r>
            <a:r>
              <a:rPr lang="en-GB" sz="1100" baseline="30000" dirty="0"/>
              <a:t>3</a:t>
            </a:r>
            <a:r>
              <a:rPr lang="en-GB" sz="1100" dirty="0"/>
              <a:t>, Elia Razzoli</a:t>
            </a:r>
            <a:r>
              <a:rPr lang="en-GB" sz="1100" baseline="30000" dirty="0"/>
              <a:t>1</a:t>
            </a:r>
            <a:r>
              <a:rPr lang="en-GB" sz="1100" dirty="0"/>
              <a:t>, Sabina Ronchin</a:t>
            </a:r>
            <a:r>
              <a:rPr lang="en-GB" sz="1100" baseline="30000" dirty="0"/>
              <a:t>2</a:t>
            </a:r>
            <a:r>
              <a:rPr lang="en-GB" sz="1100" dirty="0"/>
              <a:t>,</a:t>
            </a:r>
            <a:br>
              <a:rPr lang="en-GB" sz="1100" dirty="0"/>
            </a:br>
            <a:r>
              <a:rPr lang="en-GB" sz="1100" dirty="0"/>
              <a:t>Andreas Scherz</a:t>
            </a:r>
            <a:r>
              <a:rPr lang="en-GB" sz="1100" baseline="30000" dirty="0"/>
              <a:t>3</a:t>
            </a:r>
            <a:r>
              <a:rPr lang="en-GB" sz="1100" dirty="0"/>
              <a:t>, Justine Schlappa</a:t>
            </a:r>
            <a:r>
              <a:rPr lang="en-GB" sz="1100" baseline="30000" dirty="0"/>
              <a:t>3</a:t>
            </a:r>
            <a:r>
              <a:rPr lang="en-GB" sz="1100" dirty="0"/>
              <a:t>, Bernd Schmitt</a:t>
            </a:r>
            <a:r>
              <a:rPr lang="en-GB" sz="1100" baseline="30000" dirty="0"/>
              <a:t>1</a:t>
            </a:r>
            <a:r>
              <a:rPr lang="en-GB" sz="1100" dirty="0"/>
              <a:t>, Patrick Sieberer</a:t>
            </a:r>
            <a:r>
              <a:rPr lang="en-GB" sz="1100" baseline="30000" dirty="0"/>
              <a:t>1</a:t>
            </a:r>
            <a:r>
              <a:rPr lang="en-GB" sz="1100" dirty="0"/>
              <a:t>, </a:t>
            </a:r>
            <a:r>
              <a:rPr lang="en-GB" sz="1100" dirty="0" err="1"/>
              <a:t>Saverio</a:t>
            </a:r>
            <a:r>
              <a:rPr lang="en-GB" sz="1100" dirty="0"/>
              <a:t> Silletta</a:t>
            </a:r>
            <a:r>
              <a:rPr lang="en-GB" sz="1100" baseline="30000" dirty="0"/>
              <a:t>1</a:t>
            </a:r>
            <a:r>
              <a:rPr lang="en-GB" sz="1100" dirty="0"/>
              <a:t>,</a:t>
            </a:r>
            <a:br>
              <a:rPr lang="en-GB" sz="1100" dirty="0"/>
            </a:br>
            <a:r>
              <a:rPr lang="en-GB" sz="1100" dirty="0"/>
              <a:t>Elisabeth Skoropata</a:t>
            </a:r>
            <a:r>
              <a:rPr lang="en-GB" sz="1100" baseline="30000" dirty="0"/>
              <a:t>1</a:t>
            </a:r>
            <a:r>
              <a:rPr lang="en-GB" sz="1100" dirty="0"/>
              <a:t>, Monica </a:t>
            </a:r>
            <a:r>
              <a:rPr lang="en-GB" sz="1100" dirty="0" err="1"/>
              <a:t>Turcato</a:t>
            </a:r>
            <a:r>
              <a:rPr lang="en-GB" sz="1100" baseline="30000" dirty="0"/>
              <a:t> 3</a:t>
            </a:r>
            <a:r>
              <a:rPr lang="en-GB" sz="1100" dirty="0"/>
              <a:t>, Hiroki Ueda</a:t>
            </a:r>
            <a:r>
              <a:rPr lang="en-GB" sz="1100" baseline="30000" dirty="0"/>
              <a:t>1</a:t>
            </a:r>
            <a:r>
              <a:rPr lang="en-GB" sz="1100" dirty="0"/>
              <a:t>, </a:t>
            </a:r>
            <a:r>
              <a:rPr lang="en-GB" sz="1100" dirty="0" err="1"/>
              <a:t>Xiangyu</a:t>
            </a:r>
            <a:r>
              <a:rPr lang="en-GB" sz="1100" dirty="0"/>
              <a:t> Xie</a:t>
            </a:r>
            <a:r>
              <a:rPr lang="en-GB" sz="1100" baseline="30000" dirty="0"/>
              <a:t>1</a:t>
            </a:r>
            <a:r>
              <a:rPr lang="en-GB" sz="1100" dirty="0"/>
              <a:t>, </a:t>
            </a:r>
            <a:r>
              <a:rPr lang="en-GB" sz="1100" dirty="0" err="1"/>
              <a:t>Jiaguo</a:t>
            </a:r>
            <a:r>
              <a:rPr lang="en-GB" sz="1100" dirty="0"/>
              <a:t> Zhang</a:t>
            </a:r>
            <a:r>
              <a:rPr lang="en-GB" sz="1100" baseline="30000" dirty="0"/>
              <a:t>1</a:t>
            </a:r>
            <a:endParaRPr lang="en-GB" sz="1100" dirty="0"/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15398C89-5C72-35AB-18D9-3A875DDF161F}"/>
              </a:ext>
            </a:extLst>
          </p:cNvPr>
          <p:cNvSpPr txBox="1">
            <a:spLocks/>
          </p:cNvSpPr>
          <p:nvPr/>
        </p:nvSpPr>
        <p:spPr>
          <a:xfrm>
            <a:off x="695325" y="5157192"/>
            <a:ext cx="5076827" cy="51800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900" baseline="30000" dirty="0"/>
              <a:t>1</a:t>
            </a:r>
            <a:r>
              <a:rPr lang="en-GB" sz="900" dirty="0"/>
              <a:t> Paul Scherrer </a:t>
            </a:r>
            <a:r>
              <a:rPr lang="en-GB" sz="900" dirty="0" err="1"/>
              <a:t>Institut</a:t>
            </a:r>
            <a:r>
              <a:rPr lang="en-GB" sz="900" dirty="0"/>
              <a:t>, </a:t>
            </a:r>
            <a:r>
              <a:rPr lang="en-GB" sz="900" baseline="30000" dirty="0"/>
              <a:t>2</a:t>
            </a:r>
            <a:r>
              <a:rPr lang="en-GB" sz="900" dirty="0"/>
              <a:t> Fondazione Bruno Kessler, </a:t>
            </a:r>
            <a:r>
              <a:rPr lang="en-GB" sz="900" baseline="30000" dirty="0"/>
              <a:t>3</a:t>
            </a:r>
            <a:r>
              <a:rPr lang="en-GB" sz="900" dirty="0"/>
              <a:t> European XFEL </a:t>
            </a:r>
            <a:r>
              <a:rPr lang="en-GB" sz="900" dirty="0" err="1"/>
              <a:t>GmBH</a:t>
            </a:r>
            <a:r>
              <a:rPr lang="en-GB" sz="9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900" baseline="30000" dirty="0"/>
              <a:t>*</a:t>
            </a:r>
            <a:r>
              <a:rPr lang="en-GB" sz="900" dirty="0"/>
              <a:t> </a:t>
            </a:r>
            <a:r>
              <a:rPr lang="en-GB" sz="9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viktoria.hinger@psi.ch</a:t>
            </a:r>
            <a:endParaRPr lang="en-GB" sz="900" u="sng" dirty="0"/>
          </a:p>
        </p:txBody>
      </p:sp>
    </p:spTree>
    <p:extLst>
      <p:ext uri="{BB962C8B-B14F-4D97-AF65-F5344CB8AC3E}">
        <p14:creationId xmlns:p14="http://schemas.microsoft.com/office/powerpoint/2010/main" val="28631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AC9919BC-E2FD-F684-4F56-59227001D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7284" y="1489782"/>
            <a:ext cx="6265845" cy="46985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B8F4B-747E-06A1-3042-F8C5C197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Thin</a:t>
            </a:r>
            <a:r>
              <a:rPr lang="de-DE" dirty="0"/>
              <a:t> Entrance </a:t>
            </a:r>
            <a:r>
              <a:rPr lang="de-DE" dirty="0" err="1"/>
              <a:t>Window</a:t>
            </a:r>
            <a:r>
              <a:rPr lang="de-DE" dirty="0"/>
              <a:t> (TEW) Technology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1E9FB-6C1B-D022-90A6-D4F67092F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0460-3422-481A-8E84-F3E4B2CA3C0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7BAA1-CEFB-C36B-C694-4218549A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CEAFD60C-2B84-CE62-FBDC-B68C8B7F5961}"/>
              </a:ext>
            </a:extLst>
          </p:cNvPr>
          <p:cNvSpPr txBox="1">
            <a:spLocks/>
          </p:cNvSpPr>
          <p:nvPr/>
        </p:nvSpPr>
        <p:spPr>
          <a:xfrm>
            <a:off x="1315383" y="5031843"/>
            <a:ext cx="2645064" cy="453183"/>
          </a:xfrm>
          <a:prstGeom prst="rect">
            <a:avLst/>
          </a:prstGeom>
          <a:noFill/>
          <a:ln w="25400">
            <a:solidFill>
              <a:srgbClr val="1F77B4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defPPr>
              <a:defRPr lang="de-DE"/>
            </a:defPPr>
            <a:lvl1pPr marR="0" indent="0" defTabSz="914354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2000" spc="0" baseline="0">
                <a:solidFill>
                  <a:srgbClr val="2CA02C"/>
                </a:solidFill>
              </a:defRPr>
            </a:lvl1pPr>
            <a:lvl2pPr marL="355582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/>
            </a:lvl2pPr>
            <a:lvl3pPr marL="539724" marR="0" indent="-18414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-128"/>
                <a:cs typeface="ＭＳ Ｐゴシック" charset="-128"/>
              </a:defRPr>
            </a:lvl3pPr>
            <a:lvl4pPr marL="717515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0"/>
                <a:cs typeface="ＭＳ Ｐゴシック" charset="0"/>
              </a:defRPr>
            </a:lvl4pPr>
            <a:lvl5pPr marL="895306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cs typeface="ＭＳ Ｐゴシック" charset="0"/>
              </a:defRPr>
            </a:lvl5pPr>
            <a:lvl6pPr marL="1074685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7pPr>
            <a:lvl8pPr marL="1436616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8pPr>
            <a:lvl9pPr marL="1614408" indent="-17779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9pPr>
          </a:lstStyle>
          <a:p>
            <a:pPr algn="ctr"/>
            <a:r>
              <a:rPr lang="de-DE" dirty="0">
                <a:solidFill>
                  <a:srgbClr val="1F77B4"/>
                </a:solidFill>
              </a:rPr>
              <a:t>Standard </a:t>
            </a:r>
            <a:r>
              <a:rPr lang="de-DE" dirty="0" err="1">
                <a:solidFill>
                  <a:srgbClr val="1F77B4"/>
                </a:solidFill>
              </a:rPr>
              <a:t>sensor</a:t>
            </a:r>
            <a:endParaRPr lang="de-DE" dirty="0">
              <a:solidFill>
                <a:srgbClr val="1F77B4"/>
              </a:solidFill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7381E7D-E247-EFF2-E6F2-86D7A582F703}"/>
              </a:ext>
            </a:extLst>
          </p:cNvPr>
          <p:cNvSpPr txBox="1">
            <a:spLocks/>
          </p:cNvSpPr>
          <p:nvPr/>
        </p:nvSpPr>
        <p:spPr>
          <a:xfrm>
            <a:off x="1315383" y="3927389"/>
            <a:ext cx="2645064" cy="760959"/>
          </a:xfrm>
          <a:prstGeom prst="rect">
            <a:avLst/>
          </a:prstGeom>
          <a:noFill/>
          <a:ln w="25400">
            <a:solidFill>
              <a:srgbClr val="FF7F0E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defPPr>
              <a:defRPr lang="de-DE"/>
            </a:defPPr>
            <a:lvl1pPr marR="0" indent="0" defTabSz="914354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2000" spc="0" baseline="0">
                <a:solidFill>
                  <a:srgbClr val="2CA02C"/>
                </a:solidFill>
              </a:defRPr>
            </a:lvl1pPr>
            <a:lvl2pPr marL="355582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/>
            </a:lvl2pPr>
            <a:lvl3pPr marL="539724" marR="0" indent="-18414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-128"/>
                <a:cs typeface="ＭＳ Ｐゴシック" charset="-128"/>
              </a:defRPr>
            </a:lvl3pPr>
            <a:lvl4pPr marL="717515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0"/>
                <a:cs typeface="ＭＳ Ｐゴシック" charset="0"/>
              </a:defRPr>
            </a:lvl4pPr>
            <a:lvl5pPr marL="895306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cs typeface="ＭＳ Ｐゴシック" charset="0"/>
              </a:defRPr>
            </a:lvl5pPr>
            <a:lvl6pPr marL="1074685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7pPr>
            <a:lvl8pPr marL="1436616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8pPr>
            <a:lvl9pPr marL="1614408" indent="-17779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9pPr>
          </a:lstStyle>
          <a:p>
            <a:pPr algn="ctr"/>
            <a:r>
              <a:rPr lang="de-DE" dirty="0">
                <a:solidFill>
                  <a:srgbClr val="FF7F0E"/>
                </a:solidFill>
              </a:rPr>
              <a:t>Sensor </a:t>
            </a:r>
            <a:r>
              <a:rPr lang="de-DE" dirty="0" err="1">
                <a:solidFill>
                  <a:srgbClr val="FF7F0E"/>
                </a:solidFill>
              </a:rPr>
              <a:t>with</a:t>
            </a:r>
            <a:br>
              <a:rPr lang="de-DE" dirty="0">
                <a:solidFill>
                  <a:srgbClr val="FF7F0E"/>
                </a:solidFill>
              </a:rPr>
            </a:br>
            <a:r>
              <a:rPr lang="de-DE" dirty="0" err="1">
                <a:solidFill>
                  <a:srgbClr val="FF7F0E"/>
                </a:solidFill>
              </a:rPr>
              <a:t>shallow</a:t>
            </a:r>
            <a:r>
              <a:rPr lang="de-DE" dirty="0">
                <a:solidFill>
                  <a:srgbClr val="FF7F0E"/>
                </a:solidFill>
              </a:rPr>
              <a:t> </a:t>
            </a:r>
            <a:r>
              <a:rPr lang="de-DE" dirty="0" err="1">
                <a:solidFill>
                  <a:srgbClr val="FF7F0E"/>
                </a:solidFill>
              </a:rPr>
              <a:t>doping</a:t>
            </a:r>
            <a:endParaRPr lang="de-DE" dirty="0">
              <a:solidFill>
                <a:srgbClr val="FF7F0E"/>
              </a:solidFill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2ED1447-E5E6-6C19-BBC7-7E44297019F9}"/>
              </a:ext>
            </a:extLst>
          </p:cNvPr>
          <p:cNvSpPr txBox="1">
            <a:spLocks/>
          </p:cNvSpPr>
          <p:nvPr/>
        </p:nvSpPr>
        <p:spPr>
          <a:xfrm>
            <a:off x="1315383" y="2822934"/>
            <a:ext cx="2645064" cy="760959"/>
          </a:xfrm>
          <a:prstGeom prst="rect">
            <a:avLst/>
          </a:prstGeom>
          <a:noFill/>
          <a:ln w="25400">
            <a:solidFill>
              <a:srgbClr val="2CA02C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2000" dirty="0" err="1">
                <a:solidFill>
                  <a:srgbClr val="2CA02C"/>
                </a:solidFill>
              </a:rPr>
              <a:t>Optimized</a:t>
            </a:r>
            <a:r>
              <a:rPr lang="de-DE" sz="2000" dirty="0">
                <a:solidFill>
                  <a:srgbClr val="2CA02C"/>
                </a:solidFill>
              </a:rPr>
              <a:t> TEW (</a:t>
            </a:r>
            <a:r>
              <a:rPr lang="de-DE" sz="2000" dirty="0" err="1">
                <a:solidFill>
                  <a:srgbClr val="2CA02C"/>
                </a:solidFill>
              </a:rPr>
              <a:t>standard</a:t>
            </a:r>
            <a:r>
              <a:rPr lang="de-DE" sz="2000" dirty="0">
                <a:solidFill>
                  <a:srgbClr val="2CA02C"/>
                </a:solidFill>
              </a:rPr>
              <a:t> </a:t>
            </a:r>
            <a:r>
              <a:rPr lang="de-DE" sz="2000" dirty="0" err="1">
                <a:solidFill>
                  <a:srgbClr val="2CA02C"/>
                </a:solidFill>
              </a:rPr>
              <a:t>passivation</a:t>
            </a:r>
            <a:r>
              <a:rPr lang="de-DE" sz="2000" dirty="0">
                <a:solidFill>
                  <a:srgbClr val="2CA02C"/>
                </a:solidFill>
              </a:rPr>
              <a:t>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D9C2EAC4-4D4F-7738-D067-1B114550F007}"/>
              </a:ext>
            </a:extLst>
          </p:cNvPr>
          <p:cNvSpPr txBox="1">
            <a:spLocks/>
          </p:cNvSpPr>
          <p:nvPr/>
        </p:nvSpPr>
        <p:spPr>
          <a:xfrm>
            <a:off x="1315384" y="1718479"/>
            <a:ext cx="2645063" cy="760959"/>
          </a:xfrm>
          <a:prstGeom prst="rect">
            <a:avLst/>
          </a:prstGeom>
          <a:noFill/>
          <a:ln w="25400">
            <a:solidFill>
              <a:srgbClr val="D62728"/>
            </a:solidFill>
          </a:ln>
        </p:spPr>
        <p:txBody>
          <a:bodyPr vert="horz" wrap="square" lIns="72000" tIns="72000" rIns="72000" bIns="72000" rtlCol="0">
            <a:spAutoFit/>
          </a:bodyPr>
          <a:lstStyle>
            <a:defPPr>
              <a:defRPr lang="de-DE"/>
            </a:defPPr>
            <a:lvl1pPr marR="0" indent="0" defTabSz="914354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2000" spc="0" baseline="0">
                <a:solidFill>
                  <a:srgbClr val="2CA02C"/>
                </a:solidFill>
              </a:defRPr>
            </a:lvl1pPr>
            <a:lvl2pPr marL="355582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/>
            </a:lvl2pPr>
            <a:lvl3pPr marL="539724" marR="0" indent="-18414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-128"/>
                <a:cs typeface="ＭＳ Ｐゴシック" charset="-128"/>
              </a:defRPr>
            </a:lvl3pPr>
            <a:lvl4pPr marL="717515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0"/>
                <a:cs typeface="ＭＳ Ｐゴシック" charset="0"/>
              </a:defRPr>
            </a:lvl4pPr>
            <a:lvl5pPr marL="895306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cs typeface="ＭＳ Ｐゴシック" charset="0"/>
              </a:defRPr>
            </a:lvl5pPr>
            <a:lvl6pPr marL="1074685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7pPr>
            <a:lvl8pPr marL="1436616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8pPr>
            <a:lvl9pPr marL="1614408" indent="-17779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9pPr>
          </a:lstStyle>
          <a:p>
            <a:pPr algn="ctr"/>
            <a:r>
              <a:rPr lang="de-DE" dirty="0" err="1">
                <a:solidFill>
                  <a:srgbClr val="D62728"/>
                </a:solidFill>
              </a:rPr>
              <a:t>Optimized</a:t>
            </a:r>
            <a:r>
              <a:rPr lang="de-DE" dirty="0">
                <a:solidFill>
                  <a:srgbClr val="D62728"/>
                </a:solidFill>
              </a:rPr>
              <a:t> TEW</a:t>
            </a:r>
            <a:br>
              <a:rPr lang="de-DE" dirty="0">
                <a:solidFill>
                  <a:srgbClr val="D62728"/>
                </a:solidFill>
              </a:rPr>
            </a:br>
            <a:r>
              <a:rPr lang="de-DE" dirty="0">
                <a:solidFill>
                  <a:srgbClr val="D62728"/>
                </a:solidFill>
              </a:rPr>
              <a:t>(</a:t>
            </a:r>
            <a:r>
              <a:rPr lang="de-DE" dirty="0" err="1">
                <a:solidFill>
                  <a:srgbClr val="D62728"/>
                </a:solidFill>
              </a:rPr>
              <a:t>thin</a:t>
            </a:r>
            <a:r>
              <a:rPr lang="de-DE" dirty="0">
                <a:solidFill>
                  <a:srgbClr val="D62728"/>
                </a:solidFill>
              </a:rPr>
              <a:t> </a:t>
            </a:r>
            <a:r>
              <a:rPr lang="de-DE" dirty="0" err="1">
                <a:solidFill>
                  <a:srgbClr val="D62728"/>
                </a:solidFill>
              </a:rPr>
              <a:t>passivation</a:t>
            </a:r>
            <a:r>
              <a:rPr lang="de-DE" dirty="0">
                <a:solidFill>
                  <a:srgbClr val="D62728"/>
                </a:solidFill>
              </a:rPr>
              <a:t>)</a:t>
            </a:r>
          </a:p>
        </p:txBody>
      </p:sp>
      <p:cxnSp>
        <p:nvCxnSpPr>
          <p:cNvPr id="12" name="Gerade Verbindung mit Pfeil 17">
            <a:extLst>
              <a:ext uri="{FF2B5EF4-FFF2-40B4-BE49-F238E27FC236}">
                <a16:creationId xmlns:a16="http://schemas.microsoft.com/office/drawing/2014/main" id="{6734DD94-8F65-2717-CC4F-1574AB90D39D}"/>
              </a:ext>
            </a:extLst>
          </p:cNvPr>
          <p:cNvCxnSpPr>
            <a:cxnSpLocks/>
            <a:stCxn id="8" idx="3"/>
          </p:cNvCxnSpPr>
          <p:nvPr/>
        </p:nvCxnSpPr>
        <p:spPr bwMode="auto">
          <a:xfrm>
            <a:off x="3960447" y="5258435"/>
            <a:ext cx="1567403" cy="1538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1F77B4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Gerade Verbindung mit Pfeil 18">
            <a:extLst>
              <a:ext uri="{FF2B5EF4-FFF2-40B4-BE49-F238E27FC236}">
                <a16:creationId xmlns:a16="http://schemas.microsoft.com/office/drawing/2014/main" id="{11F972D1-9797-CB8C-FCDE-4881D0083B5C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>
            <a:off x="3960447" y="4307869"/>
            <a:ext cx="1631497" cy="38047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7F0E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4" name="Gerade Verbindung mit Pfeil 19">
            <a:extLst>
              <a:ext uri="{FF2B5EF4-FFF2-40B4-BE49-F238E27FC236}">
                <a16:creationId xmlns:a16="http://schemas.microsoft.com/office/drawing/2014/main" id="{4E83CA0C-5FB6-239D-17B6-8AED9D19EAFA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3960447" y="3151408"/>
            <a:ext cx="1567403" cy="520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2CA02C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5" name="Gerade Verbindung mit Pfeil 20">
            <a:extLst>
              <a:ext uri="{FF2B5EF4-FFF2-40B4-BE49-F238E27FC236}">
                <a16:creationId xmlns:a16="http://schemas.microsoft.com/office/drawing/2014/main" id="{7F29E1DD-B165-CC99-892F-111CDCCDA532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3960447" y="2098959"/>
            <a:ext cx="1567403" cy="1779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D62728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pic>
        <p:nvPicPr>
          <p:cNvPr id="22" name="Picture 68">
            <a:extLst>
              <a:ext uri="{FF2B5EF4-FFF2-40B4-BE49-F238E27FC236}">
                <a16:creationId xmlns:a16="http://schemas.microsoft.com/office/drawing/2014/main" id="{44F55146-9663-C4D1-9AE3-446EDD099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883" r="4082" b="46549"/>
          <a:stretch/>
        </p:blipFill>
        <p:spPr bwMode="auto">
          <a:xfrm>
            <a:off x="8904312" y="278296"/>
            <a:ext cx="1347962" cy="3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23" descr="Add with solid fill">
            <a:extLst>
              <a:ext uri="{FF2B5EF4-FFF2-40B4-BE49-F238E27FC236}">
                <a16:creationId xmlns:a16="http://schemas.microsoft.com/office/drawing/2014/main" id="{72F65890-06F4-6C32-6CA2-D77724486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2464" y="359948"/>
            <a:ext cx="223291" cy="223291"/>
          </a:xfrm>
          <a:prstGeom prst="rect">
            <a:avLst/>
          </a:prstGeom>
        </p:spPr>
      </p:pic>
      <p:sp>
        <p:nvSpPr>
          <p:cNvPr id="3" name="Textfeld 47">
            <a:extLst>
              <a:ext uri="{FF2B5EF4-FFF2-40B4-BE49-F238E27FC236}">
                <a16:creationId xmlns:a16="http://schemas.microsoft.com/office/drawing/2014/main" id="{9205E2FA-C1BA-EF09-38AD-DF6F19EE8D13}"/>
              </a:ext>
            </a:extLst>
          </p:cNvPr>
          <p:cNvSpPr txBox="1"/>
          <p:nvPr/>
        </p:nvSpPr>
        <p:spPr>
          <a:xfrm>
            <a:off x="7674173" y="1456869"/>
            <a:ext cx="310234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050" i="1" dirty="0">
                <a:solidFill>
                  <a:schemeClr val="bg1">
                    <a:lumMod val="50000"/>
                  </a:schemeClr>
                </a:solidFill>
              </a:rPr>
              <a:t>M. Carulla et al. 2024 </a:t>
            </a:r>
            <a:r>
              <a:rPr lang="it-IT" sz="1050" i="1" dirty="0" err="1">
                <a:solidFill>
                  <a:schemeClr val="bg1">
                    <a:lumMod val="50000"/>
                  </a:schemeClr>
                </a:solidFill>
              </a:rPr>
              <a:t>Sensors</a:t>
            </a:r>
            <a:r>
              <a:rPr lang="it-IT" sz="1050" i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it-IT" sz="1050" b="1" i="1" dirty="0">
                <a:solidFill>
                  <a:schemeClr val="bg1">
                    <a:lumMod val="50000"/>
                  </a:schemeClr>
                </a:solidFill>
              </a:rPr>
              <a:t>24</a:t>
            </a:r>
            <a:r>
              <a:rPr lang="it-IT" sz="1050" i="1" dirty="0">
                <a:solidFill>
                  <a:schemeClr val="bg1">
                    <a:lumMod val="50000"/>
                  </a:schemeClr>
                </a:solidFill>
              </a:rPr>
              <a:t>, 942</a:t>
            </a:r>
            <a:endParaRPr lang="de-CH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Inhaltsplatzhalter 2">
            <a:extLst>
              <a:ext uri="{FF2B5EF4-FFF2-40B4-BE49-F238E27FC236}">
                <a16:creationId xmlns:a16="http://schemas.microsoft.com/office/drawing/2014/main" id="{2686A16D-1C81-EAF3-797F-EF5E4BAD8120}"/>
              </a:ext>
            </a:extLst>
          </p:cNvPr>
          <p:cNvSpPr txBox="1">
            <a:spLocks/>
          </p:cNvSpPr>
          <p:nvPr/>
        </p:nvSpPr>
        <p:spPr>
          <a:xfrm>
            <a:off x="593204" y="768632"/>
            <a:ext cx="10903469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accent3"/>
                </a:solidFill>
              </a:rPr>
              <a:t>To improve quantum efficiency (QE)</a:t>
            </a:r>
            <a:endParaRPr lang="en-GB" sz="180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60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8A1B-4774-FE9A-564F-7012216AA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LGAD Sensors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93A026-50BE-703A-26C2-3705EDB5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64B6D-DADF-BB76-817E-CCC6A9E3A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46" name="Picture 68">
            <a:extLst>
              <a:ext uri="{FF2B5EF4-FFF2-40B4-BE49-F238E27FC236}">
                <a16:creationId xmlns:a16="http://schemas.microsoft.com/office/drawing/2014/main" id="{C38642F4-22FF-C6A0-9DA1-0D5687042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883" r="4082" b="46549"/>
          <a:stretch/>
        </p:blipFill>
        <p:spPr bwMode="auto">
          <a:xfrm>
            <a:off x="8904312" y="278296"/>
            <a:ext cx="1347962" cy="3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Graphic 46" descr="Add with solid fill">
            <a:extLst>
              <a:ext uri="{FF2B5EF4-FFF2-40B4-BE49-F238E27FC236}">
                <a16:creationId xmlns:a16="http://schemas.microsoft.com/office/drawing/2014/main" id="{76AA301E-C86F-3431-B01D-5D6D23A9D1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2464" y="359948"/>
            <a:ext cx="223291" cy="223291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EDC8ABD6-7E2F-E8D6-3DFB-1B3CD8AD2A4E}"/>
              </a:ext>
            </a:extLst>
          </p:cNvPr>
          <p:cNvSpPr txBox="1">
            <a:spLocks/>
          </p:cNvSpPr>
          <p:nvPr/>
        </p:nvSpPr>
        <p:spPr>
          <a:xfrm>
            <a:off x="593204" y="768632"/>
            <a:ext cx="10903469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accent3"/>
                </a:solidFill>
              </a:rPr>
              <a:t>To improve signal-to-noise ratio (SNR)</a:t>
            </a:r>
            <a:endParaRPr lang="en-GB" sz="1800" i="0" u="none" strike="noStrike" baseline="0" dirty="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4490F-390F-E5F8-60BC-3786DBC41A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271" y="2272250"/>
            <a:ext cx="4695649" cy="3921130"/>
          </a:xfrm>
          <a:prstGeom prst="rect">
            <a:avLst/>
          </a:prstGeom>
        </p:spPr>
      </p:pic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0DF7D650-3526-91C0-A999-F94C5BD152D6}"/>
              </a:ext>
            </a:extLst>
          </p:cNvPr>
          <p:cNvSpPr txBox="1">
            <a:spLocks/>
          </p:cNvSpPr>
          <p:nvPr/>
        </p:nvSpPr>
        <p:spPr>
          <a:xfrm>
            <a:off x="6774259" y="1376773"/>
            <a:ext cx="4824536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Soft X-ray detection capability</a:t>
            </a:r>
          </a:p>
          <a:p>
            <a:pPr marL="268288">
              <a:lnSpc>
                <a:spcPct val="110000"/>
              </a:lnSpc>
            </a:pPr>
            <a:r>
              <a:rPr lang="de-DE" sz="1800" i="0" u="none" strike="noStrike" baseline="0" dirty="0" err="1"/>
              <a:t>Measured</a:t>
            </a:r>
            <a:r>
              <a:rPr lang="de-DE" sz="1800" i="0" u="none" strike="noStrike" baseline="0" dirty="0"/>
              <a:t> at SLS SIM </a:t>
            </a:r>
            <a:r>
              <a:rPr lang="de-DE" sz="1800" i="0" u="none" strike="noStrike" baseline="0" dirty="0" err="1"/>
              <a:t>beamline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with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iLGAD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bonded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to</a:t>
            </a:r>
            <a:r>
              <a:rPr lang="de-DE" sz="1800" i="0" u="none" strike="noStrike" baseline="0" dirty="0"/>
              <a:t> MÖNCH (25 µm </a:t>
            </a:r>
            <a:r>
              <a:rPr lang="de-DE" sz="1800" i="0" u="none" strike="noStrike" baseline="0" dirty="0" err="1"/>
              <a:t>pixel</a:t>
            </a:r>
            <a:r>
              <a:rPr lang="de-DE" sz="1800" i="0" u="none" strike="noStrike" baseline="0" dirty="0"/>
              <a:t>)</a:t>
            </a:r>
            <a:endParaRPr lang="en-GB" sz="18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988B5B5-A519-856E-ABEF-6AB6506B5C48}"/>
              </a:ext>
            </a:extLst>
          </p:cNvPr>
          <p:cNvSpPr txBox="1">
            <a:spLocks/>
          </p:cNvSpPr>
          <p:nvPr/>
        </p:nvSpPr>
        <p:spPr>
          <a:xfrm>
            <a:off x="593204" y="1376773"/>
            <a:ext cx="5646811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Inverse design (</a:t>
            </a:r>
            <a:r>
              <a:rPr lang="en-GB" b="1" dirty="0" err="1"/>
              <a:t>iLGAD</a:t>
            </a:r>
            <a:r>
              <a:rPr lang="en-GB" b="1" dirty="0"/>
              <a:t>)</a:t>
            </a:r>
          </a:p>
          <a:p>
            <a:pPr marL="268288">
              <a:lnSpc>
                <a:spcPct val="110000"/>
              </a:lnSpc>
            </a:pPr>
            <a:r>
              <a:rPr lang="en-GB" sz="1800" dirty="0"/>
              <a:t>To achieve 100% fill factor</a:t>
            </a:r>
            <a:endParaRPr lang="en-GB" sz="1800" i="0" u="none" strike="noStrike" baseline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7BC0C-4184-8B10-C717-8EDE1B1F06F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84312" y="2564904"/>
            <a:ext cx="5040000" cy="3780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E7957E-DDBF-C01A-13D5-947721864C14}"/>
              </a:ext>
            </a:extLst>
          </p:cNvPr>
          <p:cNvCxnSpPr>
            <a:cxnSpLocks/>
          </p:cNvCxnSpPr>
          <p:nvPr/>
        </p:nvCxnSpPr>
        <p:spPr bwMode="auto">
          <a:xfrm>
            <a:off x="10090079" y="3684919"/>
            <a:ext cx="0" cy="269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9FC241-4C20-0D54-32C5-775AF863F0C0}"/>
              </a:ext>
            </a:extLst>
          </p:cNvPr>
          <p:cNvCxnSpPr>
            <a:cxnSpLocks/>
          </p:cNvCxnSpPr>
          <p:nvPr/>
        </p:nvCxnSpPr>
        <p:spPr bwMode="auto">
          <a:xfrm>
            <a:off x="8392843" y="4545076"/>
            <a:ext cx="0" cy="3706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39F0690-2EDA-C1A6-FBDA-AF40F4456FD7}"/>
              </a:ext>
            </a:extLst>
          </p:cNvPr>
          <p:cNvSpPr txBox="1"/>
          <p:nvPr/>
        </p:nvSpPr>
        <p:spPr>
          <a:xfrm>
            <a:off x="9855835" y="3437723"/>
            <a:ext cx="387805" cy="1698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 sz="1400"/>
            </a:lvl1pPr>
          </a:lstStyle>
          <a:p>
            <a:r>
              <a:rPr lang="de-DE" dirty="0"/>
              <a:t>900 eV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1CFD21-0E5D-04C6-AB75-AD6B52C4FFD9}"/>
              </a:ext>
            </a:extLst>
          </p:cNvPr>
          <p:cNvSpPr txBox="1"/>
          <p:nvPr/>
        </p:nvSpPr>
        <p:spPr>
          <a:xfrm>
            <a:off x="8292154" y="4247338"/>
            <a:ext cx="33833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/>
              <a:t>390 eV</a:t>
            </a:r>
          </a:p>
        </p:txBody>
      </p:sp>
    </p:spTree>
    <p:extLst>
      <p:ext uri="{BB962C8B-B14F-4D97-AF65-F5344CB8AC3E}">
        <p14:creationId xmlns:p14="http://schemas.microsoft.com/office/powerpoint/2010/main" val="54654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63D8-0AB7-109E-46D9-5E04FFCA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iLGAD</a:t>
            </a:r>
            <a:r>
              <a:rPr lang="de-DE" dirty="0"/>
              <a:t> Double-Peak </a:t>
            </a:r>
            <a:r>
              <a:rPr lang="de-DE" dirty="0" err="1"/>
              <a:t>Spectral</a:t>
            </a:r>
            <a:r>
              <a:rPr lang="de-DE" dirty="0"/>
              <a:t> Response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C4F79-94AB-1299-29ED-8B6B2857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BCEED-9DD6-0E1D-F304-7606F7C3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056C3-8C1D-DC0B-7E67-7CEAF68BD5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96" y="1249370"/>
            <a:ext cx="39600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10C51-3EB0-3300-554E-ADA3287F5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65" y="3539130"/>
            <a:ext cx="3816424" cy="2826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D8B7F7-AAAC-7E3C-9A09-9DC82BE5E0A0}"/>
              </a:ext>
            </a:extLst>
          </p:cNvPr>
          <p:cNvSpPr txBox="1"/>
          <p:nvPr/>
        </p:nvSpPr>
        <p:spPr>
          <a:xfrm>
            <a:off x="3990145" y="3624372"/>
            <a:ext cx="720080" cy="2462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600" dirty="0">
                <a:solidFill>
                  <a:schemeClr val="bg1"/>
                </a:solidFill>
              </a:rPr>
              <a:t>900 eV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9F7D9B-36B5-5CC2-3744-923981BA7C1E}"/>
              </a:ext>
            </a:extLst>
          </p:cNvPr>
          <p:cNvCxnSpPr>
            <a:cxnSpLocks/>
          </p:cNvCxnSpPr>
          <p:nvPr/>
        </p:nvCxnSpPr>
        <p:spPr>
          <a:xfrm>
            <a:off x="2200235" y="1790712"/>
            <a:ext cx="1426223" cy="2723409"/>
          </a:xfrm>
          <a:prstGeom prst="straightConnector1">
            <a:avLst/>
          </a:prstGeom>
          <a:ln w="25400">
            <a:solidFill>
              <a:srgbClr val="0070C0">
                <a:alpha val="49551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D1032F-22F4-1ED7-0CE7-F271D712832B}"/>
              </a:ext>
            </a:extLst>
          </p:cNvPr>
          <p:cNvCxnSpPr>
            <a:cxnSpLocks/>
          </p:cNvCxnSpPr>
          <p:nvPr/>
        </p:nvCxnSpPr>
        <p:spPr>
          <a:xfrm>
            <a:off x="1875770" y="2380647"/>
            <a:ext cx="1090288" cy="3420407"/>
          </a:xfrm>
          <a:prstGeom prst="straightConnector1">
            <a:avLst/>
          </a:prstGeom>
          <a:ln w="25400">
            <a:solidFill>
              <a:srgbClr val="00B050">
                <a:alpha val="70000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2FC5B-BD0E-7798-6E0C-D9F08F336657}"/>
              </a:ext>
            </a:extLst>
          </p:cNvPr>
          <p:cNvCxnSpPr>
            <a:cxnSpLocks/>
          </p:cNvCxnSpPr>
          <p:nvPr/>
        </p:nvCxnSpPr>
        <p:spPr>
          <a:xfrm>
            <a:off x="1718456" y="2606793"/>
            <a:ext cx="609598" cy="3205312"/>
          </a:xfrm>
          <a:prstGeom prst="straightConnector1">
            <a:avLst/>
          </a:prstGeom>
          <a:ln w="25400">
            <a:solidFill>
              <a:srgbClr val="FF9300">
                <a:alpha val="69850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E61E5D-C6B0-0612-6F8E-BE736C8E9FD4}"/>
              </a:ext>
            </a:extLst>
          </p:cNvPr>
          <p:cNvSpPr txBox="1"/>
          <p:nvPr/>
        </p:nvSpPr>
        <p:spPr>
          <a:xfrm>
            <a:off x="2144810" y="6165884"/>
            <a:ext cx="197554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1400" dirty="0"/>
              <a:t>Detector output [arb.unit]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B695D2-5C40-DE97-49B7-8261BA47313B}"/>
              </a:ext>
            </a:extLst>
          </p:cNvPr>
          <p:cNvSpPr txBox="1"/>
          <p:nvPr/>
        </p:nvSpPr>
        <p:spPr>
          <a:xfrm>
            <a:off x="4218579" y="1562966"/>
            <a:ext cx="369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M</a:t>
            </a:r>
            <a:r>
              <a:rPr lang="en-CH" sz="1400" baseline="-25000" dirty="0"/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4767D-72B4-EEEA-35AB-1CA7D79F188B}"/>
              </a:ext>
            </a:extLst>
          </p:cNvPr>
          <p:cNvSpPr txBox="1"/>
          <p:nvPr/>
        </p:nvSpPr>
        <p:spPr>
          <a:xfrm>
            <a:off x="3395036" y="2506672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rgbClr val="C00000"/>
                </a:solidFill>
              </a:rPr>
              <a:t>900 eV</a:t>
            </a:r>
            <a:endParaRPr lang="en-CH" sz="1200" baseline="-250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E852D3-5B9A-778F-CD46-B081AD6B4A51}"/>
              </a:ext>
            </a:extLst>
          </p:cNvPr>
          <p:cNvSpPr txBox="1"/>
          <p:nvPr/>
        </p:nvSpPr>
        <p:spPr>
          <a:xfrm>
            <a:off x="2597863" y="2914049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rgbClr val="7030A0"/>
                </a:solidFill>
              </a:rPr>
              <a:t>500 eV</a:t>
            </a:r>
            <a:endParaRPr lang="en-CH" sz="1200" baseline="-250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5775EF-0E91-B912-E063-02EE453BC1EA}"/>
              </a:ext>
            </a:extLst>
          </p:cNvPr>
          <p:cNvSpPr txBox="1"/>
          <p:nvPr/>
        </p:nvSpPr>
        <p:spPr>
          <a:xfrm>
            <a:off x="1879825" y="2943360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chemeClr val="accent1"/>
                </a:solidFill>
              </a:rPr>
              <a:t>250 eV</a:t>
            </a:r>
            <a:endParaRPr lang="en-CH" sz="1200" baseline="-25000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898C11-5C83-650A-BBD4-1CC23B375BEF}"/>
              </a:ext>
            </a:extLst>
          </p:cNvPr>
          <p:cNvSpPr txBox="1"/>
          <p:nvPr/>
        </p:nvSpPr>
        <p:spPr>
          <a:xfrm>
            <a:off x="1437284" y="2509607"/>
            <a:ext cx="369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M</a:t>
            </a:r>
            <a:r>
              <a:rPr lang="en-CH" sz="1400" baseline="-25000" dirty="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A939A8-6240-031D-F9E2-3EE55068CE16}"/>
              </a:ext>
            </a:extLst>
          </p:cNvPr>
          <p:cNvSpPr txBox="1"/>
          <p:nvPr/>
        </p:nvSpPr>
        <p:spPr>
          <a:xfrm>
            <a:off x="1601409" y="1284538"/>
            <a:ext cx="187575" cy="187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i="1" dirty="0">
                <a:solidFill>
                  <a:srgbClr val="FF9300"/>
                </a:solidFill>
              </a:rPr>
              <a:t>n</a:t>
            </a:r>
            <a:r>
              <a:rPr lang="en-CH" sz="1200" i="1" dirty="0">
                <a:solidFill>
                  <a:srgbClr val="FF9300"/>
                </a:solidFill>
              </a:rPr>
              <a:t>+</a:t>
            </a:r>
            <a:endParaRPr lang="en-CH" sz="1200" i="1" baseline="-25000" dirty="0">
              <a:solidFill>
                <a:srgbClr val="FF93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A35ED-868C-4D44-5397-01D4664DDC4D}"/>
              </a:ext>
            </a:extLst>
          </p:cNvPr>
          <p:cNvSpPr txBox="1"/>
          <p:nvPr/>
        </p:nvSpPr>
        <p:spPr>
          <a:xfrm>
            <a:off x="1797769" y="1199551"/>
            <a:ext cx="325320" cy="311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40"/>
              </a:lnSpc>
            </a:pPr>
            <a:r>
              <a:rPr lang="en-US" sz="1200" dirty="0">
                <a:solidFill>
                  <a:srgbClr val="00B050"/>
                </a:solidFill>
              </a:rPr>
              <a:t>gain layer</a:t>
            </a:r>
            <a:endParaRPr lang="en-CH" sz="1200" baseline="-25000" dirty="0">
              <a:solidFill>
                <a:srgbClr val="00B05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775BF4-3445-BE04-248F-2DD04CF434DC}"/>
              </a:ext>
            </a:extLst>
          </p:cNvPr>
          <p:cNvCxnSpPr/>
          <p:nvPr/>
        </p:nvCxnSpPr>
        <p:spPr>
          <a:xfrm>
            <a:off x="1206178" y="2349885"/>
            <a:ext cx="345413" cy="1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53A6FE-3481-8341-B1BE-D3B8012F22A2}"/>
              </a:ext>
            </a:extLst>
          </p:cNvPr>
          <p:cNvSpPr txBox="1"/>
          <p:nvPr/>
        </p:nvSpPr>
        <p:spPr>
          <a:xfrm>
            <a:off x="1141285" y="2081705"/>
            <a:ext cx="5070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>
                <a:solidFill>
                  <a:srgbClr val="FF0000"/>
                </a:solidFill>
              </a:rPr>
              <a:t>X-rays</a:t>
            </a:r>
            <a:endParaRPr lang="en-CH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D1D9434-A4BE-915F-5F41-C800A7271028}"/>
              </a:ext>
            </a:extLst>
          </p:cNvPr>
          <p:cNvCxnSpPr>
            <a:cxnSpLocks/>
          </p:cNvCxnSpPr>
          <p:nvPr/>
        </p:nvCxnSpPr>
        <p:spPr>
          <a:xfrm>
            <a:off x="1688231" y="3182696"/>
            <a:ext cx="31203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47E58CE-E8B3-6FE2-366F-4448C6F17082}"/>
              </a:ext>
            </a:extLst>
          </p:cNvPr>
          <p:cNvSpPr txBox="1"/>
          <p:nvPr/>
        </p:nvSpPr>
        <p:spPr>
          <a:xfrm>
            <a:off x="4371216" y="3200878"/>
            <a:ext cx="4917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depth</a:t>
            </a:r>
            <a:endParaRPr lang="en-CH" sz="1200" baseline="-250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EB3C48-6F5F-0EC6-9F0D-1C8F3BC91BD1}"/>
              </a:ext>
            </a:extLst>
          </p:cNvPr>
          <p:cNvCxnSpPr>
            <a:cxnSpLocks/>
          </p:cNvCxnSpPr>
          <p:nvPr/>
        </p:nvCxnSpPr>
        <p:spPr>
          <a:xfrm flipV="1">
            <a:off x="1695564" y="1466401"/>
            <a:ext cx="0" cy="17287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55F5CCA-2E04-5792-AC78-5BFE84083987}"/>
              </a:ext>
            </a:extLst>
          </p:cNvPr>
          <p:cNvSpPr txBox="1"/>
          <p:nvPr/>
        </p:nvSpPr>
        <p:spPr>
          <a:xfrm rot="16200000">
            <a:off x="1411469" y="1569610"/>
            <a:ext cx="3252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gain</a:t>
            </a:r>
            <a:endParaRPr lang="en-CH" sz="1200" baseline="-250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1DA71DC-0C5C-A82A-C053-158FB557CD0C}"/>
              </a:ext>
            </a:extLst>
          </p:cNvPr>
          <p:cNvCxnSpPr>
            <a:cxnSpLocks/>
          </p:cNvCxnSpPr>
          <p:nvPr/>
        </p:nvCxnSpPr>
        <p:spPr>
          <a:xfrm flipV="1">
            <a:off x="3060727" y="2428342"/>
            <a:ext cx="0" cy="165767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4D3C993-B775-AACD-11CC-CB1E83B813DC}"/>
              </a:ext>
            </a:extLst>
          </p:cNvPr>
          <p:cNvCxnSpPr>
            <a:cxnSpLocks/>
          </p:cNvCxnSpPr>
          <p:nvPr/>
        </p:nvCxnSpPr>
        <p:spPr>
          <a:xfrm flipV="1">
            <a:off x="2341509" y="2417647"/>
            <a:ext cx="708526" cy="532063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2EA86E-6B13-172B-7638-75F15F11467C}"/>
              </a:ext>
            </a:extLst>
          </p:cNvPr>
          <p:cNvCxnSpPr>
            <a:cxnSpLocks/>
          </p:cNvCxnSpPr>
          <p:nvPr/>
        </p:nvCxnSpPr>
        <p:spPr>
          <a:xfrm flipV="1">
            <a:off x="1830835" y="2374868"/>
            <a:ext cx="1192463" cy="577516"/>
          </a:xfrm>
          <a:prstGeom prst="straightConnector1">
            <a:avLst/>
          </a:prstGeom>
          <a:ln w="9525">
            <a:solidFill>
              <a:schemeClr val="accent1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2793936-4720-7E72-A697-2B1303CCF50B}"/>
              </a:ext>
            </a:extLst>
          </p:cNvPr>
          <p:cNvSpPr txBox="1"/>
          <p:nvPr/>
        </p:nvSpPr>
        <p:spPr>
          <a:xfrm>
            <a:off x="3078594" y="2236715"/>
            <a:ext cx="857034" cy="18466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solidFill>
                  <a:schemeClr val="bg1"/>
                </a:solidFill>
              </a:rPr>
              <a:t>attenuation</a:t>
            </a:r>
            <a:endParaRPr lang="en-CH" sz="1200" baseline="-25000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B7E3A6-0786-41D2-33AD-4BA010063505}"/>
              </a:ext>
            </a:extLst>
          </p:cNvPr>
          <p:cNvSpPr txBox="1"/>
          <p:nvPr/>
        </p:nvSpPr>
        <p:spPr>
          <a:xfrm>
            <a:off x="5185185" y="640718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 err="1">
                <a:solidFill>
                  <a:schemeClr val="bg1">
                    <a:lumMod val="50000"/>
                  </a:schemeClr>
                </a:solidFill>
              </a:rPr>
              <a:t>Jiaguo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 Zhang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0" name="Picture 68">
            <a:extLst>
              <a:ext uri="{FF2B5EF4-FFF2-40B4-BE49-F238E27FC236}">
                <a16:creationId xmlns:a16="http://schemas.microsoft.com/office/drawing/2014/main" id="{2DE3B63D-13C9-11E5-4938-7259C2A3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883" r="4082" b="46549"/>
          <a:stretch/>
        </p:blipFill>
        <p:spPr bwMode="auto">
          <a:xfrm>
            <a:off x="8904312" y="278296"/>
            <a:ext cx="1347962" cy="3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Graphic 70" descr="Add with solid fill">
            <a:extLst>
              <a:ext uri="{FF2B5EF4-FFF2-40B4-BE49-F238E27FC236}">
                <a16:creationId xmlns:a16="http://schemas.microsoft.com/office/drawing/2014/main" id="{736B010B-EA2E-AF2A-ADE7-D301EA4B2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2464" y="359948"/>
            <a:ext cx="223291" cy="223291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E35FE81-2AC5-34A4-E0C5-BC79979BF214}"/>
              </a:ext>
            </a:extLst>
          </p:cNvPr>
          <p:cNvSpPr txBox="1">
            <a:spLocks/>
          </p:cNvSpPr>
          <p:nvPr/>
        </p:nvSpPr>
        <p:spPr>
          <a:xfrm>
            <a:off x="6774259" y="1376773"/>
            <a:ext cx="4824536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Soft X-ray detection capability</a:t>
            </a:r>
          </a:p>
          <a:p>
            <a:pPr marL="268288">
              <a:lnSpc>
                <a:spcPct val="110000"/>
              </a:lnSpc>
            </a:pPr>
            <a:r>
              <a:rPr lang="de-DE" sz="1800" i="0" u="none" strike="noStrike" baseline="0" dirty="0" err="1"/>
              <a:t>Measured</a:t>
            </a:r>
            <a:r>
              <a:rPr lang="de-DE" sz="1800" i="0" u="none" strike="noStrike" baseline="0" dirty="0"/>
              <a:t> at SLS SIM </a:t>
            </a:r>
            <a:r>
              <a:rPr lang="de-DE" sz="1800" i="0" u="none" strike="noStrike" baseline="0" dirty="0" err="1"/>
              <a:t>beamline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with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iLGAD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bonded</a:t>
            </a:r>
            <a:r>
              <a:rPr lang="de-DE" sz="1800" i="0" u="none" strike="noStrike" baseline="0" dirty="0"/>
              <a:t> </a:t>
            </a:r>
            <a:r>
              <a:rPr lang="de-DE" sz="1800" i="0" u="none" strike="noStrike" baseline="0" dirty="0" err="1"/>
              <a:t>to</a:t>
            </a:r>
            <a:r>
              <a:rPr lang="de-DE" sz="1800" i="0" u="none" strike="noStrike" baseline="0" dirty="0"/>
              <a:t> MÖNCH (25 µm </a:t>
            </a:r>
            <a:r>
              <a:rPr lang="de-DE" sz="1800" i="0" u="none" strike="noStrike" baseline="0" dirty="0" err="1"/>
              <a:t>pixel</a:t>
            </a:r>
            <a:r>
              <a:rPr lang="de-DE" sz="1800" i="0" u="none" strike="noStrike" baseline="0" dirty="0"/>
              <a:t>)</a:t>
            </a:r>
            <a:endParaRPr lang="en-GB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B116B0-D0B5-1F11-78A9-EBE7E8C06D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384312" y="2564904"/>
            <a:ext cx="5040000" cy="378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4AFF36-5F00-0866-DAD3-CD6D958332D2}"/>
              </a:ext>
            </a:extLst>
          </p:cNvPr>
          <p:cNvCxnSpPr>
            <a:cxnSpLocks/>
          </p:cNvCxnSpPr>
          <p:nvPr/>
        </p:nvCxnSpPr>
        <p:spPr bwMode="auto">
          <a:xfrm>
            <a:off x="10090079" y="3684919"/>
            <a:ext cx="0" cy="269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C436C11-0789-C2B7-50D3-8EA953F2A1B2}"/>
              </a:ext>
            </a:extLst>
          </p:cNvPr>
          <p:cNvCxnSpPr>
            <a:cxnSpLocks/>
          </p:cNvCxnSpPr>
          <p:nvPr/>
        </p:nvCxnSpPr>
        <p:spPr bwMode="auto">
          <a:xfrm>
            <a:off x="8392843" y="4545076"/>
            <a:ext cx="0" cy="3706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1CF934-D45A-67B8-760A-370C1F4F3EFB}"/>
              </a:ext>
            </a:extLst>
          </p:cNvPr>
          <p:cNvSpPr txBox="1"/>
          <p:nvPr/>
        </p:nvSpPr>
        <p:spPr>
          <a:xfrm>
            <a:off x="9855835" y="3437723"/>
            <a:ext cx="387805" cy="1698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 sz="1400"/>
            </a:lvl1pPr>
          </a:lstStyle>
          <a:p>
            <a:r>
              <a:rPr lang="de-DE" dirty="0"/>
              <a:t>900 eV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55CCE2-1E55-9264-14C1-94DB4DEBF058}"/>
              </a:ext>
            </a:extLst>
          </p:cNvPr>
          <p:cNvSpPr txBox="1"/>
          <p:nvPr/>
        </p:nvSpPr>
        <p:spPr>
          <a:xfrm>
            <a:off x="8292154" y="4247338"/>
            <a:ext cx="33833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/>
              <a:t>390 eV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4A927B-D8A3-59A3-4BA5-5CB7251761B1}"/>
              </a:ext>
            </a:extLst>
          </p:cNvPr>
          <p:cNvGrpSpPr/>
          <p:nvPr/>
        </p:nvGrpSpPr>
        <p:grpSpPr>
          <a:xfrm>
            <a:off x="8919988" y="3471260"/>
            <a:ext cx="894542" cy="681807"/>
            <a:chOff x="8919988" y="3471260"/>
            <a:chExt cx="894542" cy="68180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6A48C72-389B-F9E1-B49F-8A25BB753C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919988" y="3919920"/>
              <a:ext cx="894542" cy="23314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084BAEB-25E6-F2EC-CBE0-489A7EFF0AD6}"/>
                </a:ext>
              </a:extLst>
            </p:cNvPr>
            <p:cNvSpPr txBox="1"/>
            <p:nvPr/>
          </p:nvSpPr>
          <p:spPr>
            <a:xfrm flipH="1">
              <a:off x="9214341" y="3471260"/>
              <a:ext cx="525360" cy="2624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1"/>
                  </a:solidFill>
                </a:rPr>
                <a:t>absorption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</a:p>
            <a:p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1"/>
                  </a:solidFill>
                </a:rPr>
                <a:t>beyond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  <a:r>
                <a:rPr lang="de-DE" sz="1400" dirty="0" err="1">
                  <a:solidFill>
                    <a:schemeClr val="accent1"/>
                  </a:solidFill>
                </a:rPr>
                <a:t>gain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  <a:r>
                <a:rPr lang="de-DE" sz="1400" dirty="0" err="1">
                  <a:solidFill>
                    <a:schemeClr val="accent1"/>
                  </a:solidFill>
                </a:rPr>
                <a:t>layer</a:t>
              </a:r>
              <a:r>
                <a:rPr lang="de-DE" sz="1400" dirty="0">
                  <a:solidFill>
                    <a:schemeClr val="accent1"/>
                  </a:solidFill>
                </a:rPr>
                <a:t> M</a:t>
              </a:r>
              <a:r>
                <a:rPr lang="de-DE" sz="1400" i="1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9A6BA7-2822-A16A-BAC5-A379709A7580}"/>
              </a:ext>
            </a:extLst>
          </p:cNvPr>
          <p:cNvGrpSpPr/>
          <p:nvPr/>
        </p:nvGrpSpPr>
        <p:grpSpPr>
          <a:xfrm>
            <a:off x="7896883" y="2912130"/>
            <a:ext cx="1219464" cy="1640803"/>
            <a:chOff x="7896883" y="2912130"/>
            <a:chExt cx="1219464" cy="1640803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2EE3FAA-F8A5-C6D9-5A7D-9B1A8417984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896883" y="2942681"/>
              <a:ext cx="285820" cy="161025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70A729-CA4D-5305-AAED-3743D5C20974}"/>
                </a:ext>
              </a:extLst>
            </p:cNvPr>
            <p:cNvSpPr txBox="1"/>
            <p:nvPr/>
          </p:nvSpPr>
          <p:spPr>
            <a:xfrm>
              <a:off x="8055892" y="2912130"/>
              <a:ext cx="1060455" cy="2624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3"/>
                  </a:solidFill>
                </a:rPr>
                <a:t>absorption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3"/>
                  </a:solidFill>
                </a:rPr>
                <a:t>before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gain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layer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M</a:t>
              </a:r>
              <a:r>
                <a:rPr lang="de-DE" sz="1400" i="1" baseline="-25000" dirty="0" err="1">
                  <a:solidFill>
                    <a:schemeClr val="accent3"/>
                  </a:solidFill>
                </a:rPr>
                <a:t>h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endParaRPr lang="de-DE" sz="1400" baseline="30000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751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063D8-0AB7-109E-46D9-5E04FFCA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iLGAD</a:t>
            </a:r>
            <a:r>
              <a:rPr lang="de-DE" dirty="0"/>
              <a:t> Double-Peak </a:t>
            </a:r>
            <a:r>
              <a:rPr lang="de-DE" dirty="0" err="1"/>
              <a:t>Spectral</a:t>
            </a:r>
            <a:r>
              <a:rPr lang="de-DE" dirty="0"/>
              <a:t> Response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C4F79-94AB-1299-29ED-8B6B2857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BCEED-9DD6-0E1D-F304-7606F7C3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056C3-8C1D-DC0B-7E67-7CEAF68BD5E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96" y="1249370"/>
            <a:ext cx="39600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610C51-3EB0-3300-554E-ADA3287F5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65" y="3539130"/>
            <a:ext cx="3816424" cy="28268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D8B7F7-AAAC-7E3C-9A09-9DC82BE5E0A0}"/>
              </a:ext>
            </a:extLst>
          </p:cNvPr>
          <p:cNvSpPr txBox="1"/>
          <p:nvPr/>
        </p:nvSpPr>
        <p:spPr>
          <a:xfrm>
            <a:off x="3990145" y="3624372"/>
            <a:ext cx="720080" cy="2462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600" dirty="0">
                <a:solidFill>
                  <a:schemeClr val="bg1"/>
                </a:solidFill>
              </a:rPr>
              <a:t>900 eV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9F7D9B-36B5-5CC2-3744-923981BA7C1E}"/>
              </a:ext>
            </a:extLst>
          </p:cNvPr>
          <p:cNvCxnSpPr>
            <a:cxnSpLocks/>
          </p:cNvCxnSpPr>
          <p:nvPr/>
        </p:nvCxnSpPr>
        <p:spPr>
          <a:xfrm>
            <a:off x="2200235" y="1790712"/>
            <a:ext cx="1426223" cy="2723409"/>
          </a:xfrm>
          <a:prstGeom prst="straightConnector1">
            <a:avLst/>
          </a:prstGeom>
          <a:ln w="25400">
            <a:solidFill>
              <a:srgbClr val="0070C0">
                <a:alpha val="49551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D1032F-22F4-1ED7-0CE7-F271D712832B}"/>
              </a:ext>
            </a:extLst>
          </p:cNvPr>
          <p:cNvCxnSpPr>
            <a:cxnSpLocks/>
          </p:cNvCxnSpPr>
          <p:nvPr/>
        </p:nvCxnSpPr>
        <p:spPr>
          <a:xfrm>
            <a:off x="1875770" y="2380647"/>
            <a:ext cx="1090288" cy="3420407"/>
          </a:xfrm>
          <a:prstGeom prst="straightConnector1">
            <a:avLst/>
          </a:prstGeom>
          <a:ln w="25400">
            <a:solidFill>
              <a:srgbClr val="00B050">
                <a:alpha val="70000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42FC5B-BD0E-7798-6E0C-D9F08F336657}"/>
              </a:ext>
            </a:extLst>
          </p:cNvPr>
          <p:cNvCxnSpPr>
            <a:cxnSpLocks/>
          </p:cNvCxnSpPr>
          <p:nvPr/>
        </p:nvCxnSpPr>
        <p:spPr>
          <a:xfrm>
            <a:off x="1718456" y="2606793"/>
            <a:ext cx="609598" cy="3205312"/>
          </a:xfrm>
          <a:prstGeom prst="straightConnector1">
            <a:avLst/>
          </a:prstGeom>
          <a:ln w="25400">
            <a:solidFill>
              <a:srgbClr val="FF9300">
                <a:alpha val="69850"/>
              </a:srgbClr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EE61E5D-C6B0-0612-6F8E-BE736C8E9FD4}"/>
              </a:ext>
            </a:extLst>
          </p:cNvPr>
          <p:cNvSpPr txBox="1"/>
          <p:nvPr/>
        </p:nvSpPr>
        <p:spPr>
          <a:xfrm>
            <a:off x="2144810" y="6165884"/>
            <a:ext cx="1975541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CH" sz="1400" dirty="0"/>
              <a:t>Detector output [arb.unit]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B695D2-5C40-DE97-49B7-8261BA47313B}"/>
              </a:ext>
            </a:extLst>
          </p:cNvPr>
          <p:cNvSpPr txBox="1"/>
          <p:nvPr/>
        </p:nvSpPr>
        <p:spPr>
          <a:xfrm>
            <a:off x="4218579" y="1562966"/>
            <a:ext cx="369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M</a:t>
            </a:r>
            <a:r>
              <a:rPr lang="en-CH" sz="1400" baseline="-25000" dirty="0"/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74767D-72B4-EEEA-35AB-1CA7D79F188B}"/>
              </a:ext>
            </a:extLst>
          </p:cNvPr>
          <p:cNvSpPr txBox="1"/>
          <p:nvPr/>
        </p:nvSpPr>
        <p:spPr>
          <a:xfrm>
            <a:off x="3395036" y="2506672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rgbClr val="C00000"/>
                </a:solidFill>
              </a:rPr>
              <a:t>900 eV</a:t>
            </a:r>
            <a:endParaRPr lang="en-CH" sz="1200" baseline="-250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E852D3-5B9A-778F-CD46-B081AD6B4A51}"/>
              </a:ext>
            </a:extLst>
          </p:cNvPr>
          <p:cNvSpPr txBox="1"/>
          <p:nvPr/>
        </p:nvSpPr>
        <p:spPr>
          <a:xfrm>
            <a:off x="2597863" y="2914049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rgbClr val="7030A0"/>
                </a:solidFill>
              </a:rPr>
              <a:t>500 eV</a:t>
            </a:r>
            <a:endParaRPr lang="en-CH" sz="1200" baseline="-25000" dirty="0">
              <a:solidFill>
                <a:srgbClr val="7030A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5775EF-0E91-B912-E063-02EE453BC1EA}"/>
              </a:ext>
            </a:extLst>
          </p:cNvPr>
          <p:cNvSpPr txBox="1"/>
          <p:nvPr/>
        </p:nvSpPr>
        <p:spPr>
          <a:xfrm>
            <a:off x="1879825" y="2943360"/>
            <a:ext cx="62719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>
                <a:solidFill>
                  <a:schemeClr val="accent1"/>
                </a:solidFill>
              </a:rPr>
              <a:t>250 eV</a:t>
            </a:r>
            <a:endParaRPr lang="en-CH" sz="1200" baseline="-25000" dirty="0">
              <a:solidFill>
                <a:schemeClr val="accent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898C11-5C83-650A-BBD4-1CC23B375BEF}"/>
              </a:ext>
            </a:extLst>
          </p:cNvPr>
          <p:cNvSpPr txBox="1"/>
          <p:nvPr/>
        </p:nvSpPr>
        <p:spPr>
          <a:xfrm>
            <a:off x="1437284" y="2509607"/>
            <a:ext cx="36927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/>
              <a:t>M</a:t>
            </a:r>
            <a:r>
              <a:rPr lang="en-CH" sz="1400" baseline="-25000" dirty="0"/>
              <a:t>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A939A8-6240-031D-F9E2-3EE55068CE16}"/>
              </a:ext>
            </a:extLst>
          </p:cNvPr>
          <p:cNvSpPr txBox="1"/>
          <p:nvPr/>
        </p:nvSpPr>
        <p:spPr>
          <a:xfrm>
            <a:off x="1601409" y="1284538"/>
            <a:ext cx="187575" cy="187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i="1" dirty="0">
                <a:solidFill>
                  <a:srgbClr val="FF9300"/>
                </a:solidFill>
              </a:rPr>
              <a:t>n</a:t>
            </a:r>
            <a:r>
              <a:rPr lang="en-CH" sz="1200" i="1" dirty="0">
                <a:solidFill>
                  <a:srgbClr val="FF9300"/>
                </a:solidFill>
              </a:rPr>
              <a:t>+</a:t>
            </a:r>
            <a:endParaRPr lang="en-CH" sz="1200" i="1" baseline="-25000" dirty="0">
              <a:solidFill>
                <a:srgbClr val="FF93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8A35ED-868C-4D44-5397-01D4664DDC4D}"/>
              </a:ext>
            </a:extLst>
          </p:cNvPr>
          <p:cNvSpPr txBox="1"/>
          <p:nvPr/>
        </p:nvSpPr>
        <p:spPr>
          <a:xfrm>
            <a:off x="1797769" y="1199551"/>
            <a:ext cx="325320" cy="311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40"/>
              </a:lnSpc>
            </a:pPr>
            <a:r>
              <a:rPr lang="en-US" sz="1200" dirty="0">
                <a:solidFill>
                  <a:srgbClr val="00B050"/>
                </a:solidFill>
              </a:rPr>
              <a:t>gain layer</a:t>
            </a:r>
            <a:endParaRPr lang="en-CH" sz="1200" baseline="-25000" dirty="0">
              <a:solidFill>
                <a:srgbClr val="00B050"/>
              </a:solidFill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E775BF4-3445-BE04-248F-2DD04CF434DC}"/>
              </a:ext>
            </a:extLst>
          </p:cNvPr>
          <p:cNvCxnSpPr/>
          <p:nvPr/>
        </p:nvCxnSpPr>
        <p:spPr>
          <a:xfrm>
            <a:off x="1206178" y="2349885"/>
            <a:ext cx="345413" cy="1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53A6FE-3481-8341-B1BE-D3B8012F22A2}"/>
              </a:ext>
            </a:extLst>
          </p:cNvPr>
          <p:cNvSpPr txBox="1"/>
          <p:nvPr/>
        </p:nvSpPr>
        <p:spPr>
          <a:xfrm>
            <a:off x="1141285" y="2081705"/>
            <a:ext cx="5070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400" dirty="0">
                <a:solidFill>
                  <a:srgbClr val="FF0000"/>
                </a:solidFill>
              </a:rPr>
              <a:t>X-rays</a:t>
            </a:r>
            <a:endParaRPr lang="en-CH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D1D9434-A4BE-915F-5F41-C800A7271028}"/>
              </a:ext>
            </a:extLst>
          </p:cNvPr>
          <p:cNvCxnSpPr>
            <a:cxnSpLocks/>
          </p:cNvCxnSpPr>
          <p:nvPr/>
        </p:nvCxnSpPr>
        <p:spPr>
          <a:xfrm>
            <a:off x="1688231" y="3182696"/>
            <a:ext cx="312037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47E58CE-E8B3-6FE2-366F-4448C6F17082}"/>
              </a:ext>
            </a:extLst>
          </p:cNvPr>
          <p:cNvSpPr txBox="1"/>
          <p:nvPr/>
        </p:nvSpPr>
        <p:spPr>
          <a:xfrm>
            <a:off x="4371216" y="3200878"/>
            <a:ext cx="49170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depth</a:t>
            </a:r>
            <a:endParaRPr lang="en-CH" sz="1200" baseline="-250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7EB3C48-6F5F-0EC6-9F0D-1C8F3BC91BD1}"/>
              </a:ext>
            </a:extLst>
          </p:cNvPr>
          <p:cNvCxnSpPr>
            <a:cxnSpLocks/>
          </p:cNvCxnSpPr>
          <p:nvPr/>
        </p:nvCxnSpPr>
        <p:spPr>
          <a:xfrm flipV="1">
            <a:off x="1695564" y="1466401"/>
            <a:ext cx="0" cy="17287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55F5CCA-2E04-5792-AC78-5BFE84083987}"/>
              </a:ext>
            </a:extLst>
          </p:cNvPr>
          <p:cNvSpPr txBox="1"/>
          <p:nvPr/>
        </p:nvSpPr>
        <p:spPr>
          <a:xfrm rot="16200000">
            <a:off x="1411469" y="1569610"/>
            <a:ext cx="32525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CH" sz="1200" dirty="0"/>
              <a:t>gain</a:t>
            </a:r>
            <a:endParaRPr lang="en-CH" sz="1200" baseline="-25000" dirty="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1DA71DC-0C5C-A82A-C053-158FB557CD0C}"/>
              </a:ext>
            </a:extLst>
          </p:cNvPr>
          <p:cNvCxnSpPr>
            <a:cxnSpLocks/>
          </p:cNvCxnSpPr>
          <p:nvPr/>
        </p:nvCxnSpPr>
        <p:spPr>
          <a:xfrm flipV="1">
            <a:off x="3060727" y="2428342"/>
            <a:ext cx="0" cy="165767"/>
          </a:xfrm>
          <a:prstGeom prst="straightConnector1">
            <a:avLst/>
          </a:prstGeom>
          <a:ln w="9525">
            <a:solidFill>
              <a:srgbClr val="FF0000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4D3C993-B775-AACD-11CC-CB1E83B813DC}"/>
              </a:ext>
            </a:extLst>
          </p:cNvPr>
          <p:cNvCxnSpPr>
            <a:cxnSpLocks/>
          </p:cNvCxnSpPr>
          <p:nvPr/>
        </p:nvCxnSpPr>
        <p:spPr>
          <a:xfrm flipV="1">
            <a:off x="2341509" y="2417647"/>
            <a:ext cx="708526" cy="532063"/>
          </a:xfrm>
          <a:prstGeom prst="straightConnector1">
            <a:avLst/>
          </a:prstGeom>
          <a:ln w="9525">
            <a:solidFill>
              <a:schemeClr val="accent6">
                <a:lumMod val="50000"/>
              </a:schemeClr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82EA86E-6B13-172B-7638-75F15F11467C}"/>
              </a:ext>
            </a:extLst>
          </p:cNvPr>
          <p:cNvCxnSpPr>
            <a:cxnSpLocks/>
          </p:cNvCxnSpPr>
          <p:nvPr/>
        </p:nvCxnSpPr>
        <p:spPr>
          <a:xfrm flipV="1">
            <a:off x="1830835" y="2374868"/>
            <a:ext cx="1192463" cy="577516"/>
          </a:xfrm>
          <a:prstGeom prst="straightConnector1">
            <a:avLst/>
          </a:prstGeom>
          <a:ln w="9525">
            <a:solidFill>
              <a:schemeClr val="accent1"/>
            </a:solidFill>
            <a:prstDash val="sys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42793936-4720-7E72-A697-2B1303CCF50B}"/>
              </a:ext>
            </a:extLst>
          </p:cNvPr>
          <p:cNvSpPr txBox="1"/>
          <p:nvPr/>
        </p:nvSpPr>
        <p:spPr>
          <a:xfrm>
            <a:off x="3078594" y="2236715"/>
            <a:ext cx="857034" cy="18466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H" sz="1200" dirty="0">
                <a:solidFill>
                  <a:schemeClr val="bg1"/>
                </a:solidFill>
              </a:rPr>
              <a:t>attenuation</a:t>
            </a:r>
            <a:endParaRPr lang="en-CH" sz="1200" baseline="-25000" dirty="0">
              <a:solidFill>
                <a:schemeClr val="bg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7B7E3A6-0786-41D2-33AD-4BA010063505}"/>
              </a:ext>
            </a:extLst>
          </p:cNvPr>
          <p:cNvSpPr txBox="1"/>
          <p:nvPr/>
        </p:nvSpPr>
        <p:spPr>
          <a:xfrm>
            <a:off x="5185185" y="640718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 err="1">
                <a:solidFill>
                  <a:schemeClr val="bg1">
                    <a:lumMod val="50000"/>
                  </a:schemeClr>
                </a:solidFill>
              </a:rPr>
              <a:t>Jiaguo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 Zhang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0" name="Picture 68">
            <a:extLst>
              <a:ext uri="{FF2B5EF4-FFF2-40B4-BE49-F238E27FC236}">
                <a16:creationId xmlns:a16="http://schemas.microsoft.com/office/drawing/2014/main" id="{2DE3B63D-13C9-11E5-4938-7259C2A3B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883" r="4082" b="46549"/>
          <a:stretch/>
        </p:blipFill>
        <p:spPr bwMode="auto">
          <a:xfrm>
            <a:off x="8904312" y="278296"/>
            <a:ext cx="1347962" cy="3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Graphic 70" descr="Add with solid fill">
            <a:extLst>
              <a:ext uri="{FF2B5EF4-FFF2-40B4-BE49-F238E27FC236}">
                <a16:creationId xmlns:a16="http://schemas.microsoft.com/office/drawing/2014/main" id="{736B010B-EA2E-AF2A-ADE7-D301EA4B2F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2464" y="359948"/>
            <a:ext cx="223291" cy="223291"/>
          </a:xfrm>
          <a:prstGeom prst="rect">
            <a:avLst/>
          </a:prstGeom>
        </p:spPr>
      </p:pic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E35FE81-2AC5-34A4-E0C5-BC79979BF214}"/>
              </a:ext>
            </a:extLst>
          </p:cNvPr>
          <p:cNvSpPr txBox="1">
            <a:spLocks/>
          </p:cNvSpPr>
          <p:nvPr/>
        </p:nvSpPr>
        <p:spPr>
          <a:xfrm>
            <a:off x="6456040" y="1376773"/>
            <a:ext cx="5142755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SNR &gt; 5 for single photons down to 400 eV</a:t>
            </a:r>
          </a:p>
          <a:p>
            <a:pPr marL="268288">
              <a:lnSpc>
                <a:spcPct val="110000"/>
              </a:lnSpc>
            </a:pPr>
            <a:r>
              <a:rPr lang="de-DE" sz="1800" b="1" dirty="0" err="1">
                <a:solidFill>
                  <a:schemeClr val="accent3"/>
                </a:solidFill>
              </a:rPr>
              <a:t>To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reach</a:t>
            </a:r>
            <a:r>
              <a:rPr lang="de-DE" sz="1800" b="1" dirty="0">
                <a:solidFill>
                  <a:schemeClr val="accent3"/>
                </a:solidFill>
              </a:rPr>
              <a:t> 200 eV </a:t>
            </a:r>
            <a:r>
              <a:rPr lang="de-DE" sz="1800" b="1" dirty="0" err="1">
                <a:solidFill>
                  <a:schemeClr val="accent3"/>
                </a:solidFill>
              </a:rPr>
              <a:t>the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gain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needs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to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be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increased</a:t>
            </a:r>
            <a:r>
              <a:rPr lang="de-DE" sz="1800" b="1" dirty="0">
                <a:solidFill>
                  <a:schemeClr val="accent3"/>
                </a:solidFill>
              </a:rPr>
              <a:t> </a:t>
            </a:r>
            <a:r>
              <a:rPr lang="de-DE" sz="1800" b="1" dirty="0" err="1">
                <a:solidFill>
                  <a:schemeClr val="accent3"/>
                </a:solidFill>
              </a:rPr>
              <a:t>by</a:t>
            </a:r>
            <a:r>
              <a:rPr lang="de-DE" sz="1800" b="1" dirty="0">
                <a:solidFill>
                  <a:schemeClr val="accent3"/>
                </a:solidFill>
              </a:rPr>
              <a:t> at least a </a:t>
            </a:r>
            <a:r>
              <a:rPr lang="de-DE" sz="1800" b="1" dirty="0" err="1">
                <a:solidFill>
                  <a:schemeClr val="accent3"/>
                </a:solidFill>
              </a:rPr>
              <a:t>factor</a:t>
            </a:r>
            <a:r>
              <a:rPr lang="de-DE" sz="1800" b="1" dirty="0">
                <a:solidFill>
                  <a:schemeClr val="accent3"/>
                </a:solidFill>
              </a:rPr>
              <a:t> 2!</a:t>
            </a:r>
            <a:endParaRPr lang="en-GB" sz="1800" b="1" dirty="0">
              <a:solidFill>
                <a:schemeClr val="accent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B116B0-D0B5-1F11-78A9-EBE7E8C06D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23992" y="2564904"/>
            <a:ext cx="5040000" cy="37800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4AFF36-5F00-0866-DAD3-CD6D958332D2}"/>
              </a:ext>
            </a:extLst>
          </p:cNvPr>
          <p:cNvCxnSpPr>
            <a:cxnSpLocks/>
          </p:cNvCxnSpPr>
          <p:nvPr/>
        </p:nvCxnSpPr>
        <p:spPr bwMode="auto">
          <a:xfrm>
            <a:off x="9729759" y="3684919"/>
            <a:ext cx="0" cy="269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C436C11-0789-C2B7-50D3-8EA953F2A1B2}"/>
              </a:ext>
            </a:extLst>
          </p:cNvPr>
          <p:cNvCxnSpPr>
            <a:cxnSpLocks/>
          </p:cNvCxnSpPr>
          <p:nvPr/>
        </p:nvCxnSpPr>
        <p:spPr bwMode="auto">
          <a:xfrm>
            <a:off x="8032523" y="4545076"/>
            <a:ext cx="0" cy="3706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C71CF934-D45A-67B8-760A-370C1F4F3EFB}"/>
              </a:ext>
            </a:extLst>
          </p:cNvPr>
          <p:cNvSpPr txBox="1"/>
          <p:nvPr/>
        </p:nvSpPr>
        <p:spPr>
          <a:xfrm>
            <a:off x="9495515" y="3437723"/>
            <a:ext cx="387805" cy="1698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defRPr sz="1400"/>
            </a:lvl1pPr>
          </a:lstStyle>
          <a:p>
            <a:r>
              <a:rPr lang="de-DE" dirty="0"/>
              <a:t>900 eV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F55CCE2-1E55-9264-14C1-94DB4DEBF058}"/>
              </a:ext>
            </a:extLst>
          </p:cNvPr>
          <p:cNvSpPr txBox="1"/>
          <p:nvPr/>
        </p:nvSpPr>
        <p:spPr>
          <a:xfrm>
            <a:off x="7931834" y="4247338"/>
            <a:ext cx="338336" cy="14401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/>
              <a:t>390 eV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4A927B-D8A3-59A3-4BA5-5CB7251761B1}"/>
              </a:ext>
            </a:extLst>
          </p:cNvPr>
          <p:cNvGrpSpPr/>
          <p:nvPr/>
        </p:nvGrpSpPr>
        <p:grpSpPr>
          <a:xfrm>
            <a:off x="8559668" y="3471260"/>
            <a:ext cx="894542" cy="681807"/>
            <a:chOff x="8919988" y="3471260"/>
            <a:chExt cx="894542" cy="681807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6A48C72-389B-F9E1-B49F-8A25BB753C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919988" y="3919920"/>
              <a:ext cx="894542" cy="23314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084BAEB-25E6-F2EC-CBE0-489A7EFF0AD6}"/>
                </a:ext>
              </a:extLst>
            </p:cNvPr>
            <p:cNvSpPr txBox="1"/>
            <p:nvPr/>
          </p:nvSpPr>
          <p:spPr>
            <a:xfrm flipH="1">
              <a:off x="9214341" y="3471260"/>
              <a:ext cx="525360" cy="2624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1"/>
                  </a:solidFill>
                </a:rPr>
                <a:t>absorption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</a:p>
            <a:p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1"/>
                  </a:solidFill>
                </a:rPr>
                <a:t>beyond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  <a:r>
                <a:rPr lang="de-DE" sz="1400" dirty="0" err="1">
                  <a:solidFill>
                    <a:schemeClr val="accent1"/>
                  </a:solidFill>
                </a:rPr>
                <a:t>gain</a:t>
              </a:r>
              <a:r>
                <a:rPr lang="de-DE" sz="1400" dirty="0">
                  <a:solidFill>
                    <a:schemeClr val="accent1"/>
                  </a:solidFill>
                </a:rPr>
                <a:t> </a:t>
              </a:r>
              <a:r>
                <a:rPr lang="de-DE" sz="1400" dirty="0" err="1">
                  <a:solidFill>
                    <a:schemeClr val="accent1"/>
                  </a:solidFill>
                </a:rPr>
                <a:t>layer</a:t>
              </a:r>
              <a:r>
                <a:rPr lang="de-DE" sz="1400" dirty="0">
                  <a:solidFill>
                    <a:schemeClr val="accent1"/>
                  </a:solidFill>
                </a:rPr>
                <a:t> M</a:t>
              </a:r>
              <a:r>
                <a:rPr lang="de-DE" sz="1400" i="1" baseline="-25000" dirty="0">
                  <a:solidFill>
                    <a:schemeClr val="accent1"/>
                  </a:solidFill>
                </a:rPr>
                <a:t>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9A6BA7-2822-A16A-BAC5-A379709A7580}"/>
              </a:ext>
            </a:extLst>
          </p:cNvPr>
          <p:cNvGrpSpPr/>
          <p:nvPr/>
        </p:nvGrpSpPr>
        <p:grpSpPr>
          <a:xfrm>
            <a:off x="7536563" y="2912130"/>
            <a:ext cx="1219464" cy="1640803"/>
            <a:chOff x="7896883" y="2912130"/>
            <a:chExt cx="1219464" cy="1640803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F2EE3FAA-F8A5-C6D9-5A7D-9B1A8417984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896883" y="2942681"/>
              <a:ext cx="285820" cy="161025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F70A729-CA4D-5305-AAED-3743D5C20974}"/>
                </a:ext>
              </a:extLst>
            </p:cNvPr>
            <p:cNvSpPr txBox="1"/>
            <p:nvPr/>
          </p:nvSpPr>
          <p:spPr>
            <a:xfrm>
              <a:off x="8055892" y="2912130"/>
              <a:ext cx="1060455" cy="2624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3"/>
                  </a:solidFill>
                </a:rPr>
                <a:t>absorption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>
                  <a:srgbClr val="000000"/>
                </a:buClr>
              </a:pPr>
              <a:r>
                <a:rPr lang="de-DE" sz="1400" dirty="0" err="1">
                  <a:solidFill>
                    <a:schemeClr val="accent3"/>
                  </a:solidFill>
                </a:rPr>
                <a:t>before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gain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layer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r>
                <a:rPr lang="de-DE" sz="1400" dirty="0" err="1">
                  <a:solidFill>
                    <a:schemeClr val="accent3"/>
                  </a:solidFill>
                </a:rPr>
                <a:t>M</a:t>
              </a:r>
              <a:r>
                <a:rPr lang="de-DE" sz="1400" i="1" baseline="-25000" dirty="0" err="1">
                  <a:solidFill>
                    <a:schemeClr val="accent3"/>
                  </a:solidFill>
                </a:rPr>
                <a:t>h</a:t>
              </a:r>
              <a:r>
                <a:rPr lang="de-DE" sz="1400" dirty="0">
                  <a:solidFill>
                    <a:schemeClr val="accent3"/>
                  </a:solidFill>
                </a:rPr>
                <a:t> </a:t>
              </a:r>
              <a:endParaRPr lang="de-DE" sz="1400" baseline="30000" dirty="0">
                <a:solidFill>
                  <a:schemeClr val="accent3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AD6C5E-8355-FF41-8E5F-F4BAED35B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023992" y="2610408"/>
            <a:ext cx="5040001" cy="37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B57693-CAE6-DBF1-A229-3FE8A1331873}"/>
              </a:ext>
            </a:extLst>
          </p:cNvPr>
          <p:cNvSpPr txBox="1"/>
          <p:nvPr/>
        </p:nvSpPr>
        <p:spPr>
          <a:xfrm rot="19661973">
            <a:off x="7346433" y="4680221"/>
            <a:ext cx="1314778" cy="14238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 err="1">
                <a:solidFill>
                  <a:srgbClr val="0000FF"/>
                </a:solidFill>
              </a:rPr>
              <a:t>absorption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beyond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gain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layer</a:t>
            </a:r>
            <a:endParaRPr lang="de-DE" sz="1400" baseline="30000" dirty="0">
              <a:solidFill>
                <a:srgbClr val="0000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4D58C-9A19-7919-031E-DB9757F57AF4}"/>
              </a:ext>
            </a:extLst>
          </p:cNvPr>
          <p:cNvSpPr txBox="1"/>
          <p:nvPr/>
        </p:nvSpPr>
        <p:spPr>
          <a:xfrm>
            <a:off x="9683180" y="4432200"/>
            <a:ext cx="796015" cy="1447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>
                <a:solidFill>
                  <a:srgbClr val="00B050"/>
                </a:solidFill>
              </a:rPr>
              <a:t>SNR </a:t>
            </a:r>
            <a:r>
              <a:rPr lang="de-DE" sz="1400" dirty="0" err="1">
                <a:solidFill>
                  <a:srgbClr val="00B050"/>
                </a:solidFill>
              </a:rPr>
              <a:t>iLGAD</a:t>
            </a:r>
            <a:endParaRPr lang="de-DE" sz="1400" baseline="30000" dirty="0">
              <a:solidFill>
                <a:srgbClr val="00B05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BF8C3F-B142-6FB1-FCFB-1C02E18BE1D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194977" y="4478634"/>
            <a:ext cx="418742" cy="627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8B44D9C-8934-EEB7-5ED4-69CFAFD0E019}"/>
              </a:ext>
            </a:extLst>
          </p:cNvPr>
          <p:cNvSpPr txBox="1"/>
          <p:nvPr/>
        </p:nvSpPr>
        <p:spPr>
          <a:xfrm rot="20754698">
            <a:off x="8439123" y="4885212"/>
            <a:ext cx="1663762" cy="14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 err="1">
                <a:solidFill>
                  <a:srgbClr val="FF0000"/>
                </a:solidFill>
              </a:rPr>
              <a:t>absorption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before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gain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layer</a:t>
            </a:r>
            <a:endParaRPr lang="de-DE" sz="1400" baseline="30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BE1553-B6C7-C2D8-EE51-F62F0C483906}"/>
              </a:ext>
            </a:extLst>
          </p:cNvPr>
          <p:cNvSpPr txBox="1"/>
          <p:nvPr/>
        </p:nvSpPr>
        <p:spPr>
          <a:xfrm>
            <a:off x="10981128" y="5162873"/>
            <a:ext cx="796015" cy="1309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400" dirty="0"/>
              <a:t>SNR</a:t>
            </a:r>
            <a:br>
              <a:rPr lang="de-DE" sz="1400" dirty="0"/>
            </a:br>
            <a:r>
              <a:rPr lang="de-DE" sz="1400" dirty="0" err="1"/>
              <a:t>standard</a:t>
            </a:r>
            <a:br>
              <a:rPr lang="de-DE" sz="1400" dirty="0"/>
            </a:br>
            <a:r>
              <a:rPr lang="de-DE" sz="1400" dirty="0"/>
              <a:t>Si </a:t>
            </a:r>
            <a:r>
              <a:rPr lang="de-DE" sz="1400" dirty="0" err="1"/>
              <a:t>sensor</a:t>
            </a:r>
            <a:endParaRPr lang="de-DE" sz="1400" baseline="30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FE7174D-4407-DCB3-C436-515FB9257A0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466610" y="5460032"/>
            <a:ext cx="418742" cy="6274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5CF52A1-FBE5-8C5C-7C73-CF2FD696CF4F}"/>
              </a:ext>
            </a:extLst>
          </p:cNvPr>
          <p:cNvCxnSpPr>
            <a:cxnSpLocks/>
          </p:cNvCxnSpPr>
          <p:nvPr/>
        </p:nvCxnSpPr>
        <p:spPr>
          <a:xfrm flipH="1">
            <a:off x="6625227" y="5330230"/>
            <a:ext cx="413654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5CD4B49-C42B-2AB8-4A61-5604DAFA445B}"/>
              </a:ext>
            </a:extLst>
          </p:cNvPr>
          <p:cNvSpPr/>
          <p:nvPr/>
        </p:nvSpPr>
        <p:spPr>
          <a:xfrm>
            <a:off x="6621773" y="5337083"/>
            <a:ext cx="4136545" cy="486049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13112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AD358F-56A1-8D3E-5ED6-F9A3034926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9379" r="2833" b="26180"/>
          <a:stretch/>
        </p:blipFill>
        <p:spPr>
          <a:xfrm>
            <a:off x="3983183" y="1456334"/>
            <a:ext cx="4705106" cy="2171052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0CCB3-C1FB-A4AD-A33C-FC3D80EE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Combining</a:t>
            </a:r>
            <a:r>
              <a:rPr lang="de-DE" dirty="0"/>
              <a:t> JUNGFRAU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iLGAD</a:t>
            </a:r>
            <a:r>
              <a:rPr lang="de-DE" dirty="0"/>
              <a:t> Sensors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0AD5F-7A7B-8E95-8A69-25EBC421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D173A-B03C-8CB8-36B3-83F076A8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FEAD7D75-D863-CB32-C344-CB6A10B5D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326" y="1385093"/>
            <a:ext cx="2539066" cy="2313533"/>
          </a:xfrm>
          <a:prstGeom prst="rect">
            <a:avLst/>
          </a:prstGeom>
        </p:spPr>
      </p:pic>
      <p:pic>
        <p:nvPicPr>
          <p:cNvPr id="13" name="Content Placeholder 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71388E96-4F68-4D8F-DA4C-BDCB55F2E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182" y="3894611"/>
            <a:ext cx="3578250" cy="2469015"/>
          </a:xfrm>
          <a:prstGeom prst="rect">
            <a:avLst/>
          </a:prstGeom>
        </p:spPr>
      </p:pic>
      <p:pic>
        <p:nvPicPr>
          <p:cNvPr id="16" name="Picture 15" descr="A graph with numbers and symbols&#10;&#10;Description automatically generated">
            <a:extLst>
              <a:ext uri="{FF2B5EF4-FFF2-40B4-BE49-F238E27FC236}">
                <a16:creationId xmlns:a16="http://schemas.microsoft.com/office/drawing/2014/main" id="{C0BA3986-35B1-E487-C1C5-3E70E166C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56" y="3743618"/>
            <a:ext cx="3700236" cy="2620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CCEAB29B-D2F9-AC07-3AC5-316F2EB0CB0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0744528"/>
                  </p:ext>
                </p:extLst>
              </p:nvPr>
            </p:nvGraphicFramePr>
            <p:xfrm>
              <a:off x="695325" y="1340768"/>
              <a:ext cx="3168427" cy="412645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56259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79739">
                    <a:tc gridSpan="2">
                      <a:txBody>
                        <a:bodyPr/>
                        <a:lstStyle/>
                        <a:p>
                          <a:r>
                            <a:rPr lang="en-GB" sz="2000" b="1" noProof="0" dirty="0">
                              <a:solidFill>
                                <a:schemeClr val="tx1"/>
                              </a:solidFill>
                            </a:rPr>
                            <a:t>First prototype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1858545"/>
                      </a:ext>
                    </a:extLst>
                  </a:tr>
                  <a:tr h="0">
                    <a:tc gridSpan="2">
                      <a:txBody>
                        <a:bodyPr/>
                        <a:lstStyle/>
                        <a:p>
                          <a:endParaRPr lang="en-GB" sz="100" b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baseline="3000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06337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Sensor 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75 × 75 µm</a:t>
                          </a:r>
                          <a:r>
                            <a:rPr lang="en-GB" sz="1400" baseline="30000" noProof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2 × 2 cm</a:t>
                          </a:r>
                          <a:r>
                            <a:rPr lang="en-GB" sz="1400" baseline="30000" noProof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140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GB" sz="1400" b="0" i="1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56k pixel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59427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ASIC version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JUNGFRAU 1.1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608689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5.5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</a:t>
                          </a:r>
                        </a:p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Bad pixels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0.8 – 1.5%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0053571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Leakage current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5 </a:t>
                          </a:r>
                          <a:r>
                            <a:rPr lang="en-GB" sz="1400" noProof="0" dirty="0" err="1">
                              <a:solidFill>
                                <a:schemeClr val="tx1"/>
                              </a:solidFill>
                            </a:rPr>
                            <a:t>pA</a:t>
                          </a: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/pixel</a:t>
                          </a:r>
                          <a:b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532090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Multiplication factor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11 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103854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CCEAB29B-D2F9-AC07-3AC5-316F2EB0CB0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20744528"/>
                  </p:ext>
                </p:extLst>
              </p:nvPr>
            </p:nvGraphicFramePr>
            <p:xfrm>
              <a:off x="695325" y="1340768"/>
              <a:ext cx="3168427" cy="412645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656259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1512168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96240">
                    <a:tc gridSpan="2">
                      <a:txBody>
                        <a:bodyPr/>
                        <a:lstStyle/>
                        <a:p>
                          <a:r>
                            <a:rPr lang="en-GB" sz="2000" b="1" noProof="0" dirty="0">
                              <a:solidFill>
                                <a:schemeClr val="tx1"/>
                              </a:solidFill>
                            </a:rPr>
                            <a:t>First prototype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1858545"/>
                      </a:ext>
                    </a:extLst>
                  </a:tr>
                  <a:tr h="116840">
                    <a:tc gridSpan="2">
                      <a:txBody>
                        <a:bodyPr/>
                        <a:lstStyle/>
                        <a:p>
                          <a:endParaRPr lang="en-GB" sz="100" b="1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 sz="1400" baseline="3000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406337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Sensor 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75 × 75 µm</a:t>
                          </a:r>
                          <a:r>
                            <a:rPr lang="en-GB" sz="1400" baseline="30000" noProof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9677" t="-174713" b="-5206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59427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ASIC version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JUNGFRAU 1.1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6086891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5.5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</a:t>
                          </a:r>
                        </a:p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Bad pixels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0.8 – 1.5%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0053571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Leakage current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5 </a:t>
                          </a:r>
                          <a:r>
                            <a:rPr lang="en-GB" sz="1400" noProof="0" dirty="0" err="1">
                              <a:solidFill>
                                <a:schemeClr val="tx1"/>
                              </a:solidFill>
                            </a:rPr>
                            <a:t>pA</a:t>
                          </a: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/pixel</a:t>
                          </a:r>
                          <a:b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532090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Multiplication factor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11 @ -22°C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1038544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feld 47">
            <a:extLst>
              <a:ext uri="{FF2B5EF4-FFF2-40B4-BE49-F238E27FC236}">
                <a16:creationId xmlns:a16="http://schemas.microsoft.com/office/drawing/2014/main" id="{51734427-3187-1578-9F60-E42D8D2C5D60}"/>
              </a:ext>
            </a:extLst>
          </p:cNvPr>
          <p:cNvSpPr txBox="1"/>
          <p:nvPr/>
        </p:nvSpPr>
        <p:spPr>
          <a:xfrm>
            <a:off x="6764765" y="6353504"/>
            <a:ext cx="22115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50" i="1" dirty="0">
                <a:solidFill>
                  <a:srgbClr val="505050"/>
                </a:solidFill>
                <a:latin typeface="+mn-lt"/>
              </a:rPr>
              <a:t>V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. </a:t>
            </a:r>
            <a:r>
              <a:rPr lang="da-DK" sz="1050" i="1" dirty="0">
                <a:solidFill>
                  <a:srgbClr val="505050"/>
                </a:solidFill>
                <a:latin typeface="+mn-lt"/>
              </a:rPr>
              <a:t>Hinger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 et al</a:t>
            </a:r>
            <a:r>
              <a:rPr lang="da-DK" sz="1050" i="1" dirty="0">
                <a:solidFill>
                  <a:srgbClr val="505050"/>
                </a:solidFill>
              </a:rPr>
              <a:t>.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 2024 Front. Phys. </a:t>
            </a:r>
            <a:r>
              <a:rPr lang="da-DK" sz="1050" b="1" i="1" dirty="0">
                <a:solidFill>
                  <a:srgbClr val="505050"/>
                </a:solidFill>
                <a:effectLst/>
                <a:latin typeface="+mn-lt"/>
              </a:rPr>
              <a:t>12</a:t>
            </a:r>
            <a:endParaRPr lang="de-AT" sz="1050" i="1" dirty="0">
              <a:solidFill>
                <a:srgbClr val="505050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C6FCA8-3B34-D4AD-88DD-4657314EC9C1}"/>
              </a:ext>
            </a:extLst>
          </p:cNvPr>
          <p:cNvSpPr/>
          <p:nvPr/>
        </p:nvSpPr>
        <p:spPr bwMode="auto">
          <a:xfrm>
            <a:off x="9480376" y="2973103"/>
            <a:ext cx="71438" cy="71396"/>
          </a:xfrm>
          <a:prstGeom prst="rect">
            <a:avLst/>
          </a:prstGeom>
          <a:noFill/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E0BA6A-3D98-CFAC-9905-1C9A33056E56}"/>
              </a:ext>
            </a:extLst>
          </p:cNvPr>
          <p:cNvSpPr/>
          <p:nvPr/>
        </p:nvSpPr>
        <p:spPr bwMode="auto">
          <a:xfrm>
            <a:off x="9483776" y="1967408"/>
            <a:ext cx="71438" cy="71396"/>
          </a:xfrm>
          <a:prstGeom prst="rect">
            <a:avLst/>
          </a:prstGeom>
          <a:noFill/>
          <a:ln w="254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3" name="Picture 68">
            <a:extLst>
              <a:ext uri="{FF2B5EF4-FFF2-40B4-BE49-F238E27FC236}">
                <a16:creationId xmlns:a16="http://schemas.microsoft.com/office/drawing/2014/main" id="{1B23E838-C1AF-0C41-B444-1731F39A0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24883" r="4082" b="46549"/>
          <a:stretch/>
        </p:blipFill>
        <p:spPr bwMode="auto">
          <a:xfrm>
            <a:off x="8904312" y="278296"/>
            <a:ext cx="1347962" cy="3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23" descr="Add with solid fill">
            <a:extLst>
              <a:ext uri="{FF2B5EF4-FFF2-40B4-BE49-F238E27FC236}">
                <a16:creationId xmlns:a16="http://schemas.microsoft.com/office/drawing/2014/main" id="{C6A33D53-033D-EB9D-7BA6-D01F5EA758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72464" y="359948"/>
            <a:ext cx="223291" cy="2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3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F9D1F-047C-596B-7B99-E6D0B661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89DF-B58D-4DCA-BF14-448085CB752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1AC32-1AEA-4568-69D2-835BE6F1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60C87-CE4F-E3DE-F708-291CF2773C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Our</a:t>
            </a:r>
            <a:r>
              <a:rPr lang="de-DE" dirty="0"/>
              <a:t> Target </a:t>
            </a:r>
            <a:r>
              <a:rPr lang="de-DE" dirty="0" err="1"/>
              <a:t>Application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81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75C3-8A19-5494-220A-2D7C6CB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0801349" cy="810444"/>
          </a:xfrm>
        </p:spPr>
        <p:txBody>
          <a:bodyPr/>
          <a:lstStyle/>
          <a:p>
            <a:r>
              <a:rPr lang="de-DE" dirty="0"/>
              <a:t>Resonant </a:t>
            </a:r>
            <a:r>
              <a:rPr lang="de-DE" dirty="0" err="1"/>
              <a:t>Inelastic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(RIXS)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E0D2FE-2F81-98A1-0DCF-0D5A69D17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20.06.2024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08E26-A04B-D71A-E043-25F6C691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922286F-2AF6-49A9-FA7A-5463A6703657}"/>
              </a:ext>
            </a:extLst>
          </p:cNvPr>
          <p:cNvSpPr txBox="1">
            <a:spLocks/>
          </p:cNvSpPr>
          <p:nvPr/>
        </p:nvSpPr>
        <p:spPr>
          <a:xfrm>
            <a:off x="6456040" y="1376773"/>
            <a:ext cx="5112568" cy="46446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Scientific goal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Access very specific, complex </a:t>
            </a:r>
            <a:r>
              <a:rPr lang="en-GB" sz="1800" b="1" i="0" u="none" strike="noStrike" baseline="0" dirty="0"/>
              <a:t>electronic-structural information and dynamics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C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harge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, spin, orbital, and lattice excitations</a:t>
            </a:r>
          </a:p>
          <a:p>
            <a:r>
              <a:rPr lang="en-US" sz="1800" b="1" dirty="0"/>
              <a:t>Q</a:t>
            </a:r>
            <a:r>
              <a:rPr lang="en-US" sz="1800" b="1" i="0" u="none" strike="noStrike" baseline="0" dirty="0"/>
              <a:t>uantum materials: </a:t>
            </a:r>
            <a:r>
              <a:rPr lang="en-US" sz="1800" dirty="0">
                <a:solidFill>
                  <a:srgbClr val="000000"/>
                </a:solidFill>
              </a:rPr>
              <a:t>s</a:t>
            </a:r>
            <a:r>
              <a:rPr lang="en-US" sz="1800" i="0" u="none" strike="noStrike" baseline="0" dirty="0">
                <a:solidFill>
                  <a:srgbClr val="000000"/>
                </a:solidFill>
              </a:rPr>
              <a:t>pintronics, superconductors</a:t>
            </a:r>
          </a:p>
          <a:p>
            <a:pPr>
              <a:spcBef>
                <a:spcPts val="1600"/>
              </a:spcBef>
            </a:pPr>
            <a:r>
              <a:rPr lang="en-US" b="1" dirty="0"/>
              <a:t>Method</a:t>
            </a:r>
            <a:endParaRPr lang="en-GB" b="1" dirty="0"/>
          </a:p>
          <a:p>
            <a:r>
              <a:rPr lang="en-GB" sz="1800" dirty="0"/>
              <a:t>Scan over </a:t>
            </a:r>
            <a:r>
              <a:rPr lang="en-GB" sz="1800" b="1" dirty="0"/>
              <a:t>electronic resonance</a:t>
            </a:r>
          </a:p>
          <a:p>
            <a:r>
              <a:rPr lang="en-GB" sz="1800" dirty="0"/>
              <a:t>Measure transferred </a:t>
            </a:r>
            <a:r>
              <a:rPr lang="en-GB" sz="1800" b="1" dirty="0"/>
              <a:t>energy and momentum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97D9641-2179-981C-CC3C-5AAFCC0224F6}"/>
              </a:ext>
            </a:extLst>
          </p:cNvPr>
          <p:cNvSpPr/>
          <p:nvPr/>
        </p:nvSpPr>
        <p:spPr>
          <a:xfrm>
            <a:off x="695326" y="1449288"/>
            <a:ext cx="5292724" cy="48601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D420C385-30D6-87DC-7348-087631E37F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59" y="1771187"/>
            <a:ext cx="5238057" cy="41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5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44C86-2E26-DF49-F2F9-31574D55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BFFD-983C-8FE8-A127-5237CF34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0801349" cy="810444"/>
          </a:xfrm>
        </p:spPr>
        <p:txBody>
          <a:bodyPr/>
          <a:lstStyle/>
          <a:p>
            <a:r>
              <a:rPr lang="de-DE" dirty="0"/>
              <a:t>Resonant </a:t>
            </a:r>
            <a:r>
              <a:rPr lang="de-DE" dirty="0" err="1"/>
              <a:t>Inelastic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(RIXS)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9A64B-BDFA-AFB8-A77B-10F74D8E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/>
              <a:t>20.06.2024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63718E-320F-AE1B-4912-DBF91BBD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9A4F947-2117-9C1A-BBAF-CC62289EF1BD}"/>
              </a:ext>
            </a:extLst>
          </p:cNvPr>
          <p:cNvSpPr txBox="1">
            <a:spLocks/>
          </p:cNvSpPr>
          <p:nvPr/>
        </p:nvSpPr>
        <p:spPr>
          <a:xfrm>
            <a:off x="6456040" y="1376773"/>
            <a:ext cx="5112568" cy="46446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</a:rPr>
              <a:t>Scientific goal</a:t>
            </a:r>
          </a:p>
          <a:p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Access very specific, complex </a:t>
            </a:r>
            <a:r>
              <a:rPr lang="en-GB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electronic-structural information and dynamics</a:t>
            </a:r>
          </a:p>
          <a:p>
            <a:r>
              <a:rPr lang="en-GB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sz="1800" b="0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</a:rPr>
              <a:t>harge</a:t>
            </a:r>
            <a:r>
              <a:rPr lang="en-US" sz="18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, spin, orbital, and lattice excitations</a:t>
            </a:r>
          </a:p>
          <a:p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Q</a:t>
            </a:r>
            <a:r>
              <a:rPr lang="en-US" sz="18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uantum materials: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</a:rPr>
              <a:t>s</a:t>
            </a:r>
            <a:r>
              <a:rPr lang="en-US" sz="18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pintronics, superconductors</a:t>
            </a:r>
          </a:p>
          <a:p>
            <a:pPr>
              <a:spcBef>
                <a:spcPts val="1600"/>
              </a:spcBef>
            </a:pPr>
            <a:r>
              <a:rPr lang="en-US" b="1" dirty="0">
                <a:solidFill>
                  <a:schemeClr val="bg1"/>
                </a:solidFill>
              </a:rPr>
              <a:t>Method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</a:rPr>
              <a:t>Scan over </a:t>
            </a:r>
            <a:r>
              <a:rPr lang="en-GB" sz="1800" b="1" dirty="0">
                <a:solidFill>
                  <a:schemeClr val="bg1"/>
                </a:solidFill>
              </a:rPr>
              <a:t>electronic resonance</a:t>
            </a:r>
          </a:p>
          <a:p>
            <a:r>
              <a:rPr lang="en-GB" sz="1800" dirty="0">
                <a:solidFill>
                  <a:schemeClr val="bg1"/>
                </a:solidFill>
              </a:rPr>
              <a:t>Measure transferred </a:t>
            </a:r>
            <a:r>
              <a:rPr lang="en-GB" sz="1800" b="1" dirty="0">
                <a:solidFill>
                  <a:schemeClr val="bg1"/>
                </a:solidFill>
              </a:rPr>
              <a:t>energy and momentum</a:t>
            </a:r>
          </a:p>
          <a:p>
            <a:pPr>
              <a:spcBef>
                <a:spcPts val="1600"/>
              </a:spcBef>
            </a:pPr>
            <a:r>
              <a:rPr lang="en-GB" b="1" dirty="0"/>
              <a:t>Characteristics</a:t>
            </a:r>
            <a:endParaRPr lang="en-GB" b="1" baseline="-25000" dirty="0"/>
          </a:p>
          <a:p>
            <a:r>
              <a:rPr lang="en-GB" sz="1800" dirty="0"/>
              <a:t>Energy resolution </a:t>
            </a:r>
            <a:r>
              <a:rPr lang="de-DE" sz="1800" dirty="0"/>
              <a:t>↔ </a:t>
            </a:r>
            <a:r>
              <a:rPr lang="de-DE" sz="1800" b="1" dirty="0" err="1"/>
              <a:t>spatial</a:t>
            </a:r>
            <a:r>
              <a:rPr lang="de-DE" sz="1800" b="1" dirty="0"/>
              <a:t> </a:t>
            </a:r>
            <a:r>
              <a:rPr lang="de-DE" sz="1800" b="1" dirty="0" err="1"/>
              <a:t>resolution</a:t>
            </a:r>
            <a:endParaRPr lang="de-DE" sz="1800" b="1" dirty="0"/>
          </a:p>
          <a:p>
            <a:r>
              <a:rPr lang="en-GB" sz="1800" b="1" dirty="0"/>
              <a:t>“Photon-hungry”</a:t>
            </a:r>
            <a:endParaRPr lang="de-DE" sz="1800" b="1" dirty="0"/>
          </a:p>
          <a:p>
            <a:r>
              <a:rPr lang="de-DE" sz="1800" dirty="0"/>
              <a:t>Single </a:t>
            </a:r>
            <a:r>
              <a:rPr lang="de-DE" sz="1800" dirty="0" err="1"/>
              <a:t>shot</a:t>
            </a:r>
            <a:r>
              <a:rPr lang="de-DE" sz="1800" dirty="0"/>
              <a:t> </a:t>
            </a:r>
            <a:r>
              <a:rPr lang="de-DE" sz="1800" dirty="0" err="1"/>
              <a:t>detection</a:t>
            </a:r>
            <a:r>
              <a:rPr lang="de-DE" sz="1800" dirty="0"/>
              <a:t> at </a:t>
            </a:r>
            <a:r>
              <a:rPr lang="de-DE" sz="1800" b="1" dirty="0"/>
              <a:t>high </a:t>
            </a:r>
            <a:r>
              <a:rPr lang="de-DE" sz="1800" b="1" dirty="0" err="1"/>
              <a:t>repetition</a:t>
            </a:r>
            <a:r>
              <a:rPr lang="de-DE" sz="1800" b="1" dirty="0"/>
              <a:t> </a:t>
            </a:r>
            <a:r>
              <a:rPr lang="de-DE" sz="1800" b="1" dirty="0" err="1"/>
              <a:t>rates</a:t>
            </a:r>
            <a:endParaRPr lang="de-DE" sz="1800" b="1" dirty="0"/>
          </a:p>
          <a:p>
            <a:r>
              <a:rPr lang="de-DE" sz="1800" b="1" dirty="0"/>
              <a:t>Multi-dimensional </a:t>
            </a:r>
            <a:r>
              <a:rPr lang="de-DE" sz="1800" b="1" dirty="0" err="1"/>
              <a:t>scans</a:t>
            </a:r>
            <a:endParaRPr lang="de-DE" sz="1800" b="1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10EF0D4-B434-2A05-1298-8BD465833476}"/>
              </a:ext>
            </a:extLst>
          </p:cNvPr>
          <p:cNvSpPr/>
          <p:nvPr/>
        </p:nvSpPr>
        <p:spPr>
          <a:xfrm>
            <a:off x="695326" y="1449288"/>
            <a:ext cx="5292724" cy="486013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D321DAEA-26F1-5E74-4310-A9A912D77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59" y="1771187"/>
            <a:ext cx="5238057" cy="4106085"/>
          </a:xfrm>
          <a:prstGeom prst="rect">
            <a:avLst/>
          </a:prstGeom>
        </p:spPr>
      </p:pic>
      <p:pic>
        <p:nvPicPr>
          <p:cNvPr id="5" name="Picture 11" descr="A screen shot of a television screen&#10;&#10;Description automatically generated">
            <a:extLst>
              <a:ext uri="{FF2B5EF4-FFF2-40B4-BE49-F238E27FC236}">
                <a16:creationId xmlns:a16="http://schemas.microsoft.com/office/drawing/2014/main" id="{2C3ED78A-A4B8-2073-B8C1-6E626BF7E6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3110" r="2405" b="28260"/>
          <a:stretch/>
        </p:blipFill>
        <p:spPr>
          <a:xfrm>
            <a:off x="6600055" y="1556792"/>
            <a:ext cx="2160241" cy="20985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9" descr="A graph of a graph&#10;&#10;Description automatically generated">
            <a:extLst>
              <a:ext uri="{FF2B5EF4-FFF2-40B4-BE49-F238E27FC236}">
                <a16:creationId xmlns:a16="http://schemas.microsoft.com/office/drawing/2014/main" id="{EE46A5E5-EC19-639E-5174-B338EC5C6D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1" y="1556792"/>
            <a:ext cx="2664297" cy="2139600"/>
          </a:xfrm>
          <a:prstGeom prst="rect">
            <a:avLst/>
          </a:prstGeom>
        </p:spPr>
      </p:pic>
      <p:cxnSp>
        <p:nvCxnSpPr>
          <p:cNvPr id="12" name="Gerade Verbindung mit Pfeil 92">
            <a:extLst>
              <a:ext uri="{FF2B5EF4-FFF2-40B4-BE49-F238E27FC236}">
                <a16:creationId xmlns:a16="http://schemas.microsoft.com/office/drawing/2014/main" id="{BB29523B-D0FF-51EA-D531-3D5805EC92CE}"/>
              </a:ext>
            </a:extLst>
          </p:cNvPr>
          <p:cNvCxnSpPr>
            <a:cxnSpLocks/>
          </p:cNvCxnSpPr>
          <p:nvPr/>
        </p:nvCxnSpPr>
        <p:spPr>
          <a:xfrm flipV="1">
            <a:off x="6470469" y="1556792"/>
            <a:ext cx="0" cy="209851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92">
            <a:extLst>
              <a:ext uri="{FF2B5EF4-FFF2-40B4-BE49-F238E27FC236}">
                <a16:creationId xmlns:a16="http://schemas.microsoft.com/office/drawing/2014/main" id="{748ED17C-B81B-BAF9-1FE0-99DB28F518E8}"/>
              </a:ext>
            </a:extLst>
          </p:cNvPr>
          <p:cNvCxnSpPr>
            <a:cxnSpLocks/>
          </p:cNvCxnSpPr>
          <p:nvPr/>
        </p:nvCxnSpPr>
        <p:spPr>
          <a:xfrm rot="5400000" flipV="1">
            <a:off x="7649315" y="2739781"/>
            <a:ext cx="0" cy="209851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A29BAF87-6F34-14ED-33FF-7EF5F33A1A10}"/>
              </a:ext>
            </a:extLst>
          </p:cNvPr>
          <p:cNvSpPr txBox="1"/>
          <p:nvPr/>
        </p:nvSpPr>
        <p:spPr>
          <a:xfrm>
            <a:off x="7288703" y="3871624"/>
            <a:ext cx="7212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400" dirty="0" err="1"/>
              <a:t>Statistics</a:t>
            </a:r>
            <a:endParaRPr lang="de-AT" sz="14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DF33DDA-DC8A-326C-D766-220610D70FC4}"/>
              </a:ext>
            </a:extLst>
          </p:cNvPr>
          <p:cNvSpPr txBox="1"/>
          <p:nvPr/>
        </p:nvSpPr>
        <p:spPr>
          <a:xfrm rot="16200000">
            <a:off x="5612171" y="2518869"/>
            <a:ext cx="13410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400" dirty="0"/>
              <a:t>Energy </a:t>
            </a:r>
            <a:r>
              <a:rPr lang="de-DE" sz="1400" dirty="0" err="1"/>
              <a:t>resolution</a:t>
            </a:r>
            <a:endParaRPr lang="de-AT" sz="1400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5E8365B-E4DE-2131-FB17-8647AF331239}"/>
              </a:ext>
            </a:extLst>
          </p:cNvPr>
          <p:cNvGrpSpPr/>
          <p:nvPr/>
        </p:nvGrpSpPr>
        <p:grpSpPr>
          <a:xfrm>
            <a:off x="6789567" y="2647858"/>
            <a:ext cx="3096083" cy="812167"/>
            <a:chOff x="6789567" y="2647858"/>
            <a:chExt cx="3096083" cy="812167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9F5ECD8D-EDF7-F97C-F941-01EE49D6ABB1}"/>
                </a:ext>
              </a:extLst>
            </p:cNvPr>
            <p:cNvSpPr txBox="1"/>
            <p:nvPr/>
          </p:nvSpPr>
          <p:spPr>
            <a:xfrm>
              <a:off x="7437379" y="2936805"/>
              <a:ext cx="1452502" cy="52322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sz="1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Elastic</a:t>
              </a:r>
              <a:r>
                <a:rPr lang="de-DE" altLang="de-DE" sz="1400" dirty="0">
                  <a:solidFill>
                    <a:schemeClr val="bg1"/>
                  </a:solidFill>
                  <a:sym typeface="Wingdings" panose="05000000000000000000" pitchFamily="2" charset="2"/>
                </a:rPr>
                <a:t> </a:t>
              </a:r>
              <a:r>
                <a:rPr lang="de-DE" altLang="de-DE" sz="1400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line</a:t>
              </a:r>
              <a:br>
                <a:rPr lang="de-DE" altLang="de-DE" sz="1400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de-DE" altLang="de-DE" sz="1400" dirty="0">
                  <a:solidFill>
                    <a:schemeClr val="bg1"/>
                  </a:solidFill>
                  <a:sym typeface="Wingdings" panose="05000000000000000000" pitchFamily="2" charset="2"/>
                </a:rPr>
                <a:t>(930 eV)</a:t>
              </a:r>
              <a:endParaRPr lang="en-US" altLang="de-DE" sz="14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endParaRPr>
            </a:p>
          </p:txBody>
        </p:sp>
        <p:sp>
          <p:nvSpPr>
            <p:cNvPr id="28" name="Freeform: Shape 36">
              <a:extLst>
                <a:ext uri="{FF2B5EF4-FFF2-40B4-BE49-F238E27FC236}">
                  <a16:creationId xmlns:a16="http://schemas.microsoft.com/office/drawing/2014/main" id="{6BF2679D-484D-62A6-9361-ED097E3B21FE}"/>
                </a:ext>
              </a:extLst>
            </p:cNvPr>
            <p:cNvSpPr/>
            <p:nvPr/>
          </p:nvSpPr>
          <p:spPr>
            <a:xfrm>
              <a:off x="6789567" y="2647858"/>
              <a:ext cx="647812" cy="563525"/>
            </a:xfrm>
            <a:custGeom>
              <a:avLst/>
              <a:gdLst>
                <a:gd name="connsiteX0" fmla="*/ 16074 w 781618"/>
                <a:gd name="connsiteY0" fmla="*/ 0 h 563525"/>
                <a:gd name="connsiteX1" fmla="*/ 101135 w 781618"/>
                <a:gd name="connsiteY1" fmla="*/ 457200 h 563525"/>
                <a:gd name="connsiteX2" fmla="*/ 781618 w 781618"/>
                <a:gd name="connsiteY2" fmla="*/ 563525 h 5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618" h="563525">
                  <a:moveTo>
                    <a:pt x="16074" y="0"/>
                  </a:moveTo>
                  <a:cubicBezTo>
                    <a:pt x="-5191" y="181639"/>
                    <a:pt x="-26456" y="363279"/>
                    <a:pt x="101135" y="457200"/>
                  </a:cubicBezTo>
                  <a:cubicBezTo>
                    <a:pt x="228726" y="551121"/>
                    <a:pt x="505172" y="557323"/>
                    <a:pt x="781618" y="563525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9" name="Freeform: Shape 37">
              <a:extLst>
                <a:ext uri="{FF2B5EF4-FFF2-40B4-BE49-F238E27FC236}">
                  <a16:creationId xmlns:a16="http://schemas.microsoft.com/office/drawing/2014/main" id="{01A72941-0236-FEDA-ECB4-DED705A80E92}"/>
                </a:ext>
              </a:extLst>
            </p:cNvPr>
            <p:cNvSpPr/>
            <p:nvPr/>
          </p:nvSpPr>
          <p:spPr>
            <a:xfrm flipV="1">
              <a:off x="8888087" y="3068960"/>
              <a:ext cx="997563" cy="142422"/>
            </a:xfrm>
            <a:custGeom>
              <a:avLst/>
              <a:gdLst>
                <a:gd name="connsiteX0" fmla="*/ 0 w 2349795"/>
                <a:gd name="connsiteY0" fmla="*/ 0 h 648586"/>
                <a:gd name="connsiteX1" fmla="*/ 372139 w 2349795"/>
                <a:gd name="connsiteY1" fmla="*/ 106325 h 648586"/>
                <a:gd name="connsiteX2" fmla="*/ 861237 w 2349795"/>
                <a:gd name="connsiteY2" fmla="*/ 542260 h 648586"/>
                <a:gd name="connsiteX3" fmla="*/ 2349795 w 2349795"/>
                <a:gd name="connsiteY3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795" h="648586">
                  <a:moveTo>
                    <a:pt x="0" y="0"/>
                  </a:moveTo>
                  <a:cubicBezTo>
                    <a:pt x="114300" y="7974"/>
                    <a:pt x="228600" y="15948"/>
                    <a:pt x="372139" y="106325"/>
                  </a:cubicBezTo>
                  <a:cubicBezTo>
                    <a:pt x="515678" y="196702"/>
                    <a:pt x="531628" y="451883"/>
                    <a:pt x="861237" y="542260"/>
                  </a:cubicBezTo>
                  <a:cubicBezTo>
                    <a:pt x="1190846" y="632637"/>
                    <a:pt x="1770320" y="640611"/>
                    <a:pt x="2349795" y="648586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1801E5E2-A38D-5045-535C-FE926F11D500}"/>
              </a:ext>
            </a:extLst>
          </p:cNvPr>
          <p:cNvSpPr/>
          <p:nvPr/>
        </p:nvSpPr>
        <p:spPr>
          <a:xfrm>
            <a:off x="9224688" y="2780927"/>
            <a:ext cx="936104" cy="155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dirty="0" err="1"/>
          </a:p>
        </p:txBody>
      </p:sp>
      <p:sp>
        <p:nvSpPr>
          <p:cNvPr id="31" name="TextBox 68">
            <a:extLst>
              <a:ext uri="{FF2B5EF4-FFF2-40B4-BE49-F238E27FC236}">
                <a16:creationId xmlns:a16="http://schemas.microsoft.com/office/drawing/2014/main" id="{B7DE9542-74D3-E066-6D91-85937638D45F}"/>
              </a:ext>
            </a:extLst>
          </p:cNvPr>
          <p:cNvSpPr txBox="1"/>
          <p:nvPr/>
        </p:nvSpPr>
        <p:spPr>
          <a:xfrm>
            <a:off x="9908070" y="3696533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Nuno Duarte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9E79B7-A918-A8C3-AC19-A6EA89C3E394}"/>
              </a:ext>
            </a:extLst>
          </p:cNvPr>
          <p:cNvGrpSpPr/>
          <p:nvPr/>
        </p:nvGrpSpPr>
        <p:grpSpPr>
          <a:xfrm>
            <a:off x="767408" y="4760395"/>
            <a:ext cx="1131890" cy="1164716"/>
            <a:chOff x="767408" y="4760395"/>
            <a:chExt cx="1131890" cy="1164716"/>
          </a:xfrm>
        </p:grpSpPr>
        <p:sp>
          <p:nvSpPr>
            <p:cNvPr id="9" name="Pfeil: nach rechts 31">
              <a:extLst>
                <a:ext uri="{FF2B5EF4-FFF2-40B4-BE49-F238E27FC236}">
                  <a16:creationId xmlns:a16="http://schemas.microsoft.com/office/drawing/2014/main" id="{D0DB331B-12A4-817B-5AB2-6143A454CEB5}"/>
                </a:ext>
              </a:extLst>
            </p:cNvPr>
            <p:cNvSpPr/>
            <p:nvPr/>
          </p:nvSpPr>
          <p:spPr bwMode="auto">
            <a:xfrm rot="19175900">
              <a:off x="819263" y="5260902"/>
              <a:ext cx="761221" cy="192991"/>
            </a:xfrm>
            <a:prstGeom prst="rightArrow">
              <a:avLst>
                <a:gd name="adj1" fmla="val 32214"/>
                <a:gd name="adj2" fmla="val 131186"/>
              </a:avLst>
            </a:prstGeom>
            <a:solidFill>
              <a:srgbClr val="F44DF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3" name="Ellipse 33">
              <a:extLst>
                <a:ext uri="{FF2B5EF4-FFF2-40B4-BE49-F238E27FC236}">
                  <a16:creationId xmlns:a16="http://schemas.microsoft.com/office/drawing/2014/main" id="{72979323-F07D-8EBB-52F5-A71359ACAF89}"/>
                </a:ext>
              </a:extLst>
            </p:cNvPr>
            <p:cNvSpPr/>
            <p:nvPr/>
          </p:nvSpPr>
          <p:spPr bwMode="auto">
            <a:xfrm rot="18752608">
              <a:off x="1565912" y="4823726"/>
              <a:ext cx="292126" cy="165463"/>
            </a:xfrm>
            <a:prstGeom prst="ellipse">
              <a:avLst/>
            </a:prstGeom>
            <a:solidFill>
              <a:srgbClr val="F44DF3">
                <a:alpha val="70000"/>
              </a:srgbClr>
            </a:solidFill>
            <a:ln w="6350" cap="flat" cmpd="sng" algn="ctr">
              <a:solidFill>
                <a:srgbClr val="68686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cxnSp>
          <p:nvCxnSpPr>
            <p:cNvPr id="14" name="Gerader Verbinder 32">
              <a:extLst>
                <a:ext uri="{FF2B5EF4-FFF2-40B4-BE49-F238E27FC236}">
                  <a16:creationId xmlns:a16="http://schemas.microsoft.com/office/drawing/2014/main" id="{949C4590-3645-F949-53C4-BF9B023C1F2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51306" y="4906457"/>
              <a:ext cx="671990" cy="580748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F44DF3"/>
              </a:solidFill>
              <a:prstDash val="solid"/>
              <a:round/>
              <a:headEnd type="none" w="med" len="med"/>
              <a:tailEnd type="oval" w="sm" len="sm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68D559-0B49-136D-4E4E-318B12E86157}"/>
                </a:ext>
              </a:extLst>
            </p:cNvPr>
            <p:cNvSpPr txBox="1"/>
            <p:nvPr/>
          </p:nvSpPr>
          <p:spPr>
            <a:xfrm>
              <a:off x="767408" y="5617334"/>
              <a:ext cx="1131890" cy="30777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de-DE" sz="1400" dirty="0">
                  <a:solidFill>
                    <a:srgbClr val="000000"/>
                  </a:solidFill>
                  <a:latin typeface="+mn-lt"/>
                </a:rPr>
                <a:t>Laser pump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88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EBE562-311A-C44B-CCC1-F13D55E6DD69}"/>
              </a:ext>
            </a:extLst>
          </p:cNvPr>
          <p:cNvGrpSpPr/>
          <p:nvPr/>
        </p:nvGrpSpPr>
        <p:grpSpPr>
          <a:xfrm>
            <a:off x="8850737" y="1466746"/>
            <a:ext cx="2748244" cy="2252761"/>
            <a:chOff x="8850737" y="1466746"/>
            <a:chExt cx="2748244" cy="2252761"/>
          </a:xfrm>
        </p:grpSpPr>
        <p:pic>
          <p:nvPicPr>
            <p:cNvPr id="4" name="Grafik 10" descr="Ein Bild, das Farbigkeit, Screenshot, Quadrat, Rechteck enthält.&#10;&#10;Automatisch generierte Beschreibung">
              <a:extLst>
                <a:ext uri="{FF2B5EF4-FFF2-40B4-BE49-F238E27FC236}">
                  <a16:creationId xmlns:a16="http://schemas.microsoft.com/office/drawing/2014/main" id="{B71ABCD8-320D-02E5-A487-08A31D32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0737" y="1466747"/>
              <a:ext cx="2748244" cy="225276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46B069-58CB-1604-A4FF-1648124771AB}"/>
                </a:ext>
              </a:extLst>
            </p:cNvPr>
            <p:cNvSpPr/>
            <p:nvPr/>
          </p:nvSpPr>
          <p:spPr>
            <a:xfrm>
              <a:off x="9336360" y="1466746"/>
              <a:ext cx="1836344" cy="133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90CCB3-C1FB-A4AD-A33C-FC3D80EE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First JUNGFRAU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RIXS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F0AD5F-7A7B-8E95-8A69-25EBC421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D173A-B03C-8CB8-36B3-83F076A8D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CCEAB29B-D2F9-AC07-3AC5-316F2EB0CB0D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98269" y="1441562"/>
              <a:ext cx="3374898" cy="217244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4189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1610709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Sensor 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225 × 25 µm</a:t>
                          </a:r>
                          <a:r>
                            <a:rPr lang="en-GB" sz="1400" baseline="30000" noProof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4 × 4 cm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14:m>
                            <m:oMath xmlns:m="http://schemas.openxmlformats.org/officeDocument/2006/math">
                              <m:r>
                                <a:rPr lang="en-GB" sz="1400" i="1" noProof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GB" sz="1400" b="0" i="1" noProof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240k pixel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59427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ASIC version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JUNGFRAU 1.0</a:t>
                          </a:r>
                          <a:b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(16 memory cells)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1536274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9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</a:t>
                          </a:r>
                        </a:p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@ -20°C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CCEAB29B-D2F9-AC07-3AC5-316F2EB0CB0D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698269" y="1441562"/>
              <a:ext cx="3374898" cy="2172449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64189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1610709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Sensor 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225 × 25 µm</a:t>
                          </a:r>
                          <a:r>
                            <a:rPr lang="en-GB" sz="1400" baseline="30000" noProof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9434" t="-70455" b="-2465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59427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b="1" noProof="0" dirty="0">
                              <a:solidFill>
                                <a:schemeClr val="tx1"/>
                              </a:solidFill>
                            </a:rPr>
                            <a:t>ASIC version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JUNGFRAU 1.0</a:t>
                          </a:r>
                          <a:b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tx1"/>
                              </a:solidFill>
                            </a:rPr>
                            <a:t>(16 memory cells)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81536274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9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</a:t>
                          </a:r>
                        </a:p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@ -20°C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5F7A7A8-A4B4-9D24-89C4-6647FF94DBFB}"/>
              </a:ext>
            </a:extLst>
          </p:cNvPr>
          <p:cNvSpPr txBox="1">
            <a:spLocks/>
          </p:cNvSpPr>
          <p:nvPr/>
        </p:nvSpPr>
        <p:spPr>
          <a:xfrm>
            <a:off x="9120336" y="1300267"/>
            <a:ext cx="2287160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de-DE" sz="1600" dirty="0" err="1"/>
              <a:t>effective</a:t>
            </a:r>
            <a:r>
              <a:rPr lang="de-DE" sz="1600" dirty="0"/>
              <a:t> ENC (eV)</a:t>
            </a:r>
          </a:p>
        </p:txBody>
      </p:sp>
      <p:pic>
        <p:nvPicPr>
          <p:cNvPr id="9" name="Picture Placeholder 8" descr="A close-up of a machine&#10;&#10;Description automatically generated">
            <a:extLst>
              <a:ext uri="{FF2B5EF4-FFF2-40B4-BE49-F238E27FC236}">
                <a16:creationId xmlns:a16="http://schemas.microsoft.com/office/drawing/2014/main" id="{26814F43-F660-21B9-6F0D-B5BECDA9DB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12487" r="315" b="15900"/>
          <a:stretch/>
        </p:blipFill>
        <p:spPr>
          <a:xfrm>
            <a:off x="4544522" y="1422985"/>
            <a:ext cx="4104458" cy="2224740"/>
          </a:xfrm>
          <a:prstGeom prst="rect">
            <a:avLst/>
          </a:prstGeom>
        </p:spPr>
      </p:pic>
      <p:grpSp>
        <p:nvGrpSpPr>
          <p:cNvPr id="205" name="Gruppieren 687">
            <a:extLst>
              <a:ext uri="{FF2B5EF4-FFF2-40B4-BE49-F238E27FC236}">
                <a16:creationId xmlns:a16="http://schemas.microsoft.com/office/drawing/2014/main" id="{E119E715-9858-2E8A-3723-8E257801403D}"/>
              </a:ext>
            </a:extLst>
          </p:cNvPr>
          <p:cNvGrpSpPr/>
          <p:nvPr/>
        </p:nvGrpSpPr>
        <p:grpSpPr>
          <a:xfrm>
            <a:off x="717180" y="3691486"/>
            <a:ext cx="2457835" cy="2635611"/>
            <a:chOff x="1395718" y="1441461"/>
            <a:chExt cx="2624084" cy="2635611"/>
          </a:xfrm>
        </p:grpSpPr>
        <p:grpSp>
          <p:nvGrpSpPr>
            <p:cNvPr id="206" name="Group 328">
              <a:extLst>
                <a:ext uri="{FF2B5EF4-FFF2-40B4-BE49-F238E27FC236}">
                  <a16:creationId xmlns:a16="http://schemas.microsoft.com/office/drawing/2014/main" id="{A9990CE5-479C-9E34-A72A-540C141FD1AB}"/>
                </a:ext>
              </a:extLst>
            </p:cNvPr>
            <p:cNvGrpSpPr/>
            <p:nvPr/>
          </p:nvGrpSpPr>
          <p:grpSpPr>
            <a:xfrm>
              <a:off x="1395718" y="3490835"/>
              <a:ext cx="2624084" cy="586237"/>
              <a:chOff x="7623702" y="5029165"/>
              <a:chExt cx="2624084" cy="586237"/>
            </a:xfrm>
          </p:grpSpPr>
          <p:sp>
            <p:nvSpPr>
              <p:cNvPr id="343" name="Rectangle 143">
                <a:extLst>
                  <a:ext uri="{FF2B5EF4-FFF2-40B4-BE49-F238E27FC236}">
                    <a16:creationId xmlns:a16="http://schemas.microsoft.com/office/drawing/2014/main" id="{053D0AFE-A482-FD5B-A4F9-C3BF5BD16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3702" y="5029165"/>
                <a:ext cx="2616382" cy="585023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4" name="Rectangle 144">
                <a:extLst>
                  <a:ext uri="{FF2B5EF4-FFF2-40B4-BE49-F238E27FC236}">
                    <a16:creationId xmlns:a16="http://schemas.microsoft.com/office/drawing/2014/main" id="{1F74213B-58DD-AFF0-1611-F32E42543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5030" y="5029165"/>
                <a:ext cx="56225" cy="585023"/>
              </a:xfrm>
              <a:prstGeom prst="rect">
                <a:avLst/>
              </a:prstGeom>
              <a:solidFill>
                <a:schemeClr val="accent1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5" name="Rectangle 145">
                <a:extLst>
                  <a:ext uri="{FF2B5EF4-FFF2-40B4-BE49-F238E27FC236}">
                    <a16:creationId xmlns:a16="http://schemas.microsoft.com/office/drawing/2014/main" id="{C459ABCE-5851-D4EF-0882-07BDE4F35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0133" y="5029165"/>
                <a:ext cx="53144" cy="5850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6" name="Rectangle 146">
                <a:extLst>
                  <a:ext uri="{FF2B5EF4-FFF2-40B4-BE49-F238E27FC236}">
                    <a16:creationId xmlns:a16="http://schemas.microsoft.com/office/drawing/2014/main" id="{1153503E-E058-511D-357A-3B63F1991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761" y="5029165"/>
                <a:ext cx="56225" cy="585023"/>
              </a:xfrm>
              <a:prstGeom prst="rect">
                <a:avLst/>
              </a:prstGeom>
              <a:solidFill>
                <a:schemeClr val="accent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7" name="Line 148">
                <a:extLst>
                  <a:ext uri="{FF2B5EF4-FFF2-40B4-BE49-F238E27FC236}">
                    <a16:creationId xmlns:a16="http://schemas.microsoft.com/office/drawing/2014/main" id="{FBF9DA63-49D0-35F6-C806-BD30B5A5C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01619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8" name="Line 149">
                <a:extLst>
                  <a:ext uri="{FF2B5EF4-FFF2-40B4-BE49-F238E27FC236}">
                    <a16:creationId xmlns:a16="http://schemas.microsoft.com/office/drawing/2014/main" id="{7017A9A6-6A6C-59A1-2E8F-25F832BC7A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4548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49" name="Line 150">
                <a:extLst>
                  <a:ext uri="{FF2B5EF4-FFF2-40B4-BE49-F238E27FC236}">
                    <a16:creationId xmlns:a16="http://schemas.microsoft.com/office/drawing/2014/main" id="{CC72F695-2A0B-0F23-56BF-5F9CBB74D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3084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0" name="Line 151">
                <a:extLst>
                  <a:ext uri="{FF2B5EF4-FFF2-40B4-BE49-F238E27FC236}">
                    <a16:creationId xmlns:a16="http://schemas.microsoft.com/office/drawing/2014/main" id="{D94E1524-0E10-9516-D533-CAA482657F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0155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1" name="Line 152">
                <a:extLst>
                  <a:ext uri="{FF2B5EF4-FFF2-40B4-BE49-F238E27FC236}">
                    <a16:creationId xmlns:a16="http://schemas.microsoft.com/office/drawing/2014/main" id="{7D97DD2E-D81B-A4F1-0509-A37675B01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7553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2" name="Line 153">
                <a:extLst>
                  <a:ext uri="{FF2B5EF4-FFF2-40B4-BE49-F238E27FC236}">
                    <a16:creationId xmlns:a16="http://schemas.microsoft.com/office/drawing/2014/main" id="{59E28C40-349C-8963-CF72-78D443020E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7920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3" name="Line 154">
                <a:extLst>
                  <a:ext uri="{FF2B5EF4-FFF2-40B4-BE49-F238E27FC236}">
                    <a16:creationId xmlns:a16="http://schemas.microsoft.com/office/drawing/2014/main" id="{DDBD4B09-0C47-3124-E97E-88C91FC32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2756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4" name="Line 155">
                <a:extLst>
                  <a:ext uri="{FF2B5EF4-FFF2-40B4-BE49-F238E27FC236}">
                    <a16:creationId xmlns:a16="http://schemas.microsoft.com/office/drawing/2014/main" id="{070BCC24-A1C9-0046-F03B-5CD8187B0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76455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5" name="Line 156">
                <a:extLst>
                  <a:ext uri="{FF2B5EF4-FFF2-40B4-BE49-F238E27FC236}">
                    <a16:creationId xmlns:a16="http://schemas.microsoft.com/office/drawing/2014/main" id="{0438FAEE-CBEA-2F4B-12CF-6D9850BDA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35761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 dirty="0"/>
              </a:p>
            </p:txBody>
          </p:sp>
          <p:sp>
            <p:nvSpPr>
              <p:cNvPr id="356" name="Line 157">
                <a:extLst>
                  <a:ext uri="{FF2B5EF4-FFF2-40B4-BE49-F238E27FC236}">
                    <a16:creationId xmlns:a16="http://schemas.microsoft.com/office/drawing/2014/main" id="{2F70F201-6475-F518-D7E6-C4250E00B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51292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7" name="Line 158">
                <a:extLst>
                  <a:ext uri="{FF2B5EF4-FFF2-40B4-BE49-F238E27FC236}">
                    <a16:creationId xmlns:a16="http://schemas.microsoft.com/office/drawing/2014/main" id="{0D0C124A-E22D-92EF-420E-E3429C39B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09057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8" name="Line 159">
                <a:extLst>
                  <a:ext uri="{FF2B5EF4-FFF2-40B4-BE49-F238E27FC236}">
                    <a16:creationId xmlns:a16="http://schemas.microsoft.com/office/drawing/2014/main" id="{BD52C5E8-FD79-D0E5-939A-D436472CB0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83893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59" name="Line 160">
                <a:extLst>
                  <a:ext uri="{FF2B5EF4-FFF2-40B4-BE49-F238E27FC236}">
                    <a16:creationId xmlns:a16="http://schemas.microsoft.com/office/drawing/2014/main" id="{D5052012-7E2A-A991-79BD-A218AAAC4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7592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0" name="Line 161">
                <a:extLst>
                  <a:ext uri="{FF2B5EF4-FFF2-40B4-BE49-F238E27FC236}">
                    <a16:creationId xmlns:a16="http://schemas.microsoft.com/office/drawing/2014/main" id="{AC6B1698-2501-72BC-DBA9-9DD33E5860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25358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1" name="Line 162">
                <a:extLst>
                  <a:ext uri="{FF2B5EF4-FFF2-40B4-BE49-F238E27FC236}">
                    <a16:creationId xmlns:a16="http://schemas.microsoft.com/office/drawing/2014/main" id="{12175F7E-FB7A-6C01-F1FF-ADEDD953D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1658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2" name="Line 163">
                <a:extLst>
                  <a:ext uri="{FF2B5EF4-FFF2-40B4-BE49-F238E27FC236}">
                    <a16:creationId xmlns:a16="http://schemas.microsoft.com/office/drawing/2014/main" id="{3F7FC904-12C5-F22E-3B8B-1C0A31FA4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00194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3" name="Line 164">
                <a:extLst>
                  <a:ext uri="{FF2B5EF4-FFF2-40B4-BE49-F238E27FC236}">
                    <a16:creationId xmlns:a16="http://schemas.microsoft.com/office/drawing/2014/main" id="{1E55C68E-FC8B-3EFB-65EA-E2FEA6579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5030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4" name="Line 165">
                <a:extLst>
                  <a:ext uri="{FF2B5EF4-FFF2-40B4-BE49-F238E27FC236}">
                    <a16:creationId xmlns:a16="http://schemas.microsoft.com/office/drawing/2014/main" id="{FD434886-1D3D-3AD1-0009-D4473398B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8729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5" name="Line 166">
                <a:extLst>
                  <a:ext uri="{FF2B5EF4-FFF2-40B4-BE49-F238E27FC236}">
                    <a16:creationId xmlns:a16="http://schemas.microsoft.com/office/drawing/2014/main" id="{3868DAD4-E111-9FBA-207B-B7C9C9EAD7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16495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6" name="Line 167">
                <a:extLst>
                  <a:ext uri="{FF2B5EF4-FFF2-40B4-BE49-F238E27FC236}">
                    <a16:creationId xmlns:a16="http://schemas.microsoft.com/office/drawing/2014/main" id="{93D47453-3F53-3E20-12C9-683A62182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33566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7" name="Line 168">
                <a:extLst>
                  <a:ext uri="{FF2B5EF4-FFF2-40B4-BE49-F238E27FC236}">
                    <a16:creationId xmlns:a16="http://schemas.microsoft.com/office/drawing/2014/main" id="{7202E47A-A0C3-6931-280E-832B36FF8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91331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8" name="Line 169">
                <a:extLst>
                  <a:ext uri="{FF2B5EF4-FFF2-40B4-BE49-F238E27FC236}">
                    <a16:creationId xmlns:a16="http://schemas.microsoft.com/office/drawing/2014/main" id="{031456FF-1D2F-E6C5-566E-448F1247C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6167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69" name="Line 170">
                <a:extLst>
                  <a:ext uri="{FF2B5EF4-FFF2-40B4-BE49-F238E27FC236}">
                    <a16:creationId xmlns:a16="http://schemas.microsoft.com/office/drawing/2014/main" id="{FE560F90-9DD1-4894-9AC7-FB3507436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49866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0" name="Line 171">
                <a:extLst>
                  <a:ext uri="{FF2B5EF4-FFF2-40B4-BE49-F238E27FC236}">
                    <a16:creationId xmlns:a16="http://schemas.microsoft.com/office/drawing/2014/main" id="{ED46D8FA-040D-0740-0B7B-7379842B4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8402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1" name="Line 172">
                <a:extLst>
                  <a:ext uri="{FF2B5EF4-FFF2-40B4-BE49-F238E27FC236}">
                    <a16:creationId xmlns:a16="http://schemas.microsoft.com/office/drawing/2014/main" id="{785ECF3F-B560-EC8D-AAF0-656149A849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4703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2" name="Line 173">
                <a:extLst>
                  <a:ext uri="{FF2B5EF4-FFF2-40B4-BE49-F238E27FC236}">
                    <a16:creationId xmlns:a16="http://schemas.microsoft.com/office/drawing/2014/main" id="{8C4957F5-8228-D694-6BE0-7E4F68043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82468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3" name="Line 174">
                <a:extLst>
                  <a:ext uri="{FF2B5EF4-FFF2-40B4-BE49-F238E27FC236}">
                    <a16:creationId xmlns:a16="http://schemas.microsoft.com/office/drawing/2014/main" id="{436E9B1C-7AD5-73BC-7834-230F6C6647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57304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4" name="Line 175">
                <a:extLst>
                  <a:ext uri="{FF2B5EF4-FFF2-40B4-BE49-F238E27FC236}">
                    <a16:creationId xmlns:a16="http://schemas.microsoft.com/office/drawing/2014/main" id="{0322429A-4534-5A24-D3D9-C51220A0D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1003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5" name="Line 176">
                <a:extLst>
                  <a:ext uri="{FF2B5EF4-FFF2-40B4-BE49-F238E27FC236}">
                    <a16:creationId xmlns:a16="http://schemas.microsoft.com/office/drawing/2014/main" id="{C5A7D6AD-13EE-BC10-1731-9899E80A25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99539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6" name="Line 177">
                <a:extLst>
                  <a:ext uri="{FF2B5EF4-FFF2-40B4-BE49-F238E27FC236}">
                    <a16:creationId xmlns:a16="http://schemas.microsoft.com/office/drawing/2014/main" id="{617B228A-0E27-15A7-513D-D695FAE169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15840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7" name="Line 178">
                <a:extLst>
                  <a:ext uri="{FF2B5EF4-FFF2-40B4-BE49-F238E27FC236}">
                    <a16:creationId xmlns:a16="http://schemas.microsoft.com/office/drawing/2014/main" id="{7CA68C28-EAE4-2EC3-D402-F4EB1A9193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73605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8" name="Line 179">
                <a:extLst>
                  <a:ext uri="{FF2B5EF4-FFF2-40B4-BE49-F238E27FC236}">
                    <a16:creationId xmlns:a16="http://schemas.microsoft.com/office/drawing/2014/main" id="{A60F3671-1402-F0DD-7C97-A5F81BCF0E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48441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79" name="Line 180">
                <a:extLst>
                  <a:ext uri="{FF2B5EF4-FFF2-40B4-BE49-F238E27FC236}">
                    <a16:creationId xmlns:a16="http://schemas.microsoft.com/office/drawing/2014/main" id="{79E3650D-0B69-1633-D511-DE5B79C777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32140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0" name="Line 181">
                <a:extLst>
                  <a:ext uri="{FF2B5EF4-FFF2-40B4-BE49-F238E27FC236}">
                    <a16:creationId xmlns:a16="http://schemas.microsoft.com/office/drawing/2014/main" id="{F488309A-67A6-11D5-D077-975FEBBE6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89906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1" name="Line 182">
                <a:extLst>
                  <a:ext uri="{FF2B5EF4-FFF2-40B4-BE49-F238E27FC236}">
                    <a16:creationId xmlns:a16="http://schemas.microsoft.com/office/drawing/2014/main" id="{63090C2C-808B-AFDD-A646-21FDE6D929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6977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2" name="Line 183">
                <a:extLst>
                  <a:ext uri="{FF2B5EF4-FFF2-40B4-BE49-F238E27FC236}">
                    <a16:creationId xmlns:a16="http://schemas.microsoft.com/office/drawing/2014/main" id="{9210ACF0-27DD-763C-D14A-48120084D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70133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3" name="Line 184">
                <a:extLst>
                  <a:ext uri="{FF2B5EF4-FFF2-40B4-BE49-F238E27FC236}">
                    <a16:creationId xmlns:a16="http://schemas.microsoft.com/office/drawing/2014/main" id="{82BAE1ED-72F7-5BC7-8BA9-8AD9E55C9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40348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4" name="Line 185">
                <a:extLst>
                  <a:ext uri="{FF2B5EF4-FFF2-40B4-BE49-F238E27FC236}">
                    <a16:creationId xmlns:a16="http://schemas.microsoft.com/office/drawing/2014/main" id="{1D25617B-CAF3-EB43-79CE-4A24E9AEF0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23277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5" name="Line 186">
                <a:extLst>
                  <a:ext uri="{FF2B5EF4-FFF2-40B4-BE49-F238E27FC236}">
                    <a16:creationId xmlns:a16="http://schemas.microsoft.com/office/drawing/2014/main" id="{D25DFFF2-7903-8451-7121-B81EE22F1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81813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6" name="Line 187">
                <a:extLst>
                  <a:ext uri="{FF2B5EF4-FFF2-40B4-BE49-F238E27FC236}">
                    <a16:creationId xmlns:a16="http://schemas.microsoft.com/office/drawing/2014/main" id="{C10AC68B-3FFE-461B-A5E6-6008D390A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98114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7" name="Line 188">
                <a:extLst>
                  <a:ext uri="{FF2B5EF4-FFF2-40B4-BE49-F238E27FC236}">
                    <a16:creationId xmlns:a16="http://schemas.microsoft.com/office/drawing/2014/main" id="{706F6B7C-7F6F-7B0B-88E6-BF05C9EE8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56649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8" name="Line 189">
                <a:extLst>
                  <a:ext uri="{FF2B5EF4-FFF2-40B4-BE49-F238E27FC236}">
                    <a16:creationId xmlns:a16="http://schemas.microsoft.com/office/drawing/2014/main" id="{62094D92-9D5D-0387-6504-D12302A8A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0715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89" name="Line 190">
                <a:extLst>
                  <a:ext uri="{FF2B5EF4-FFF2-40B4-BE49-F238E27FC236}">
                    <a16:creationId xmlns:a16="http://schemas.microsoft.com/office/drawing/2014/main" id="{BBCB841A-DA2B-BD56-03FF-4622B5F28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14414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0" name="Line 191">
                <a:extLst>
                  <a:ext uri="{FF2B5EF4-FFF2-40B4-BE49-F238E27FC236}">
                    <a16:creationId xmlns:a16="http://schemas.microsoft.com/office/drawing/2014/main" id="{D229F39B-7A0F-32A9-E6DD-507392D43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72950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1" name="Line 192">
                <a:extLst>
                  <a:ext uri="{FF2B5EF4-FFF2-40B4-BE49-F238E27FC236}">
                    <a16:creationId xmlns:a16="http://schemas.microsoft.com/office/drawing/2014/main" id="{16A62D32-68F8-7933-AA29-B847533E6E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9251" y="5029165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392" name="Line 193">
                <a:extLst>
                  <a:ext uri="{FF2B5EF4-FFF2-40B4-BE49-F238E27FC236}">
                    <a16:creationId xmlns:a16="http://schemas.microsoft.com/office/drawing/2014/main" id="{68166558-746F-7FF7-9A7C-D739FE4D7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47786" y="5030379"/>
                <a:ext cx="0" cy="585023"/>
              </a:xfrm>
              <a:prstGeom prst="line">
                <a:avLst/>
              </a:prstGeom>
              <a:noFill/>
              <a:ln w="28440" cap="rnd">
                <a:solidFill>
                  <a:srgbClr val="0000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  <p:grpSp>
          <p:nvGrpSpPr>
            <p:cNvPr id="207" name="Group 197">
              <a:extLst>
                <a:ext uri="{FF2B5EF4-FFF2-40B4-BE49-F238E27FC236}">
                  <a16:creationId xmlns:a16="http://schemas.microsoft.com/office/drawing/2014/main" id="{DB74FC06-8B78-E5F0-5ED5-D1F8C44D09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726" y="2801505"/>
              <a:ext cx="2617306" cy="585402"/>
              <a:chOff x="163" y="2613"/>
              <a:chExt cx="3396" cy="482"/>
            </a:xfrm>
          </p:grpSpPr>
          <p:sp>
            <p:nvSpPr>
              <p:cNvPr id="334" name="Rectangle 198">
                <a:extLst>
                  <a:ext uri="{FF2B5EF4-FFF2-40B4-BE49-F238E27FC236}">
                    <a16:creationId xmlns:a16="http://schemas.microsoft.com/office/drawing/2014/main" id="{0AA53F40-4C93-2A02-C39F-60C94497D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8" y="2613"/>
                <a:ext cx="374" cy="48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35" name="Rectangle 199">
                <a:extLst>
                  <a:ext uri="{FF2B5EF4-FFF2-40B4-BE49-F238E27FC236}">
                    <a16:creationId xmlns:a16="http://schemas.microsoft.com/office/drawing/2014/main" id="{23D2369F-99DA-B9B8-FCD0-0E46AEB8C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2613"/>
                <a:ext cx="374" cy="482"/>
              </a:xfrm>
              <a:prstGeom prst="rect">
                <a:avLst/>
              </a:prstGeom>
              <a:solidFill>
                <a:schemeClr val="accent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>
                  <a:solidFill>
                    <a:srgbClr val="FF0000"/>
                  </a:solidFill>
                </a:endParaRPr>
              </a:p>
            </p:txBody>
          </p:sp>
          <p:sp>
            <p:nvSpPr>
              <p:cNvPr id="336" name="Rectangle 200">
                <a:extLst>
                  <a:ext uri="{FF2B5EF4-FFF2-40B4-BE49-F238E27FC236}">
                    <a16:creationId xmlns:a16="http://schemas.microsoft.com/office/drawing/2014/main" id="{A2E57F26-A0C9-7C2A-044C-0C12A65FF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96" y="2613"/>
                <a:ext cx="374" cy="4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37" name="Rectangle 201">
                <a:extLst>
                  <a:ext uri="{FF2B5EF4-FFF2-40B4-BE49-F238E27FC236}">
                    <a16:creationId xmlns:a16="http://schemas.microsoft.com/office/drawing/2014/main" id="{EF82750F-39CE-D8B8-1BE5-6946DEF4C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74" y="2613"/>
                <a:ext cx="374" cy="48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38" name="Rectangle 202">
                <a:extLst>
                  <a:ext uri="{FF2B5EF4-FFF2-40B4-BE49-F238E27FC236}">
                    <a16:creationId xmlns:a16="http://schemas.microsoft.com/office/drawing/2014/main" id="{35123232-E770-0F0E-215F-522DD617E0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" y="2613"/>
                <a:ext cx="374" cy="482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36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39" name="Rectangle 203">
                <a:extLst>
                  <a:ext uri="{FF2B5EF4-FFF2-40B4-BE49-F238E27FC236}">
                    <a16:creationId xmlns:a16="http://schemas.microsoft.com/office/drawing/2014/main" id="{DC5BF2CF-839E-92BA-BA9D-C1F7FCBE0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" y="2613"/>
                <a:ext cx="374" cy="48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0" name="Rectangle 204">
                <a:extLst>
                  <a:ext uri="{FF2B5EF4-FFF2-40B4-BE49-F238E27FC236}">
                    <a16:creationId xmlns:a16="http://schemas.microsoft.com/office/drawing/2014/main" id="{0BD68A44-2B91-D3F0-DD87-4369EAB09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2613"/>
                <a:ext cx="374" cy="48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1" name="Rectangle 205">
                <a:extLst>
                  <a:ext uri="{FF2B5EF4-FFF2-40B4-BE49-F238E27FC236}">
                    <a16:creationId xmlns:a16="http://schemas.microsoft.com/office/drawing/2014/main" id="{129E4CC0-27C4-4093-F356-1C0595E41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" y="2613"/>
                <a:ext cx="374" cy="48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342" name="Rectangle 206">
                <a:extLst>
                  <a:ext uri="{FF2B5EF4-FFF2-40B4-BE49-F238E27FC236}">
                    <a16:creationId xmlns:a16="http://schemas.microsoft.com/office/drawing/2014/main" id="{1B9F1DF5-46E0-822A-B60B-C5E155178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5" y="2613"/>
                <a:ext cx="374" cy="482"/>
              </a:xfrm>
              <a:prstGeom prst="rect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</p:grpSp>
        <p:grpSp>
          <p:nvGrpSpPr>
            <p:cNvPr id="208" name="Group 2">
              <a:extLst>
                <a:ext uri="{FF2B5EF4-FFF2-40B4-BE49-F238E27FC236}">
                  <a16:creationId xmlns:a16="http://schemas.microsoft.com/office/drawing/2014/main" id="{7D6B0354-57E3-A927-BE1A-8FA1FF1770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5400" y="1441461"/>
              <a:ext cx="1739882" cy="1049596"/>
              <a:chOff x="614" y="659"/>
              <a:chExt cx="2257" cy="864"/>
            </a:xfrm>
          </p:grpSpPr>
          <p:sp>
            <p:nvSpPr>
              <p:cNvPr id="331" name="Freeform 3">
                <a:extLst>
                  <a:ext uri="{FF2B5EF4-FFF2-40B4-BE49-F238E27FC236}">
                    <a16:creationId xmlns:a16="http://schemas.microsoft.com/office/drawing/2014/main" id="{8513D084-58F2-21BF-E591-82E3925C8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" y="659"/>
                <a:ext cx="207" cy="564"/>
              </a:xfrm>
              <a:custGeom>
                <a:avLst/>
                <a:gdLst>
                  <a:gd name="T0" fmla="*/ 0 w 757"/>
                  <a:gd name="T1" fmla="*/ 0 h 3561"/>
                  <a:gd name="T2" fmla="*/ 0 w 757"/>
                  <a:gd name="T3" fmla="*/ 0 h 3561"/>
                  <a:gd name="T4" fmla="*/ 0 w 757"/>
                  <a:gd name="T5" fmla="*/ 0 h 3561"/>
                  <a:gd name="T6" fmla="*/ 0 w 757"/>
                  <a:gd name="T7" fmla="*/ 0 h 3561"/>
                  <a:gd name="T8" fmla="*/ 0 w 757"/>
                  <a:gd name="T9" fmla="*/ 0 h 3561"/>
                  <a:gd name="T10" fmla="*/ 0 w 757"/>
                  <a:gd name="T11" fmla="*/ 0 h 3561"/>
                  <a:gd name="T12" fmla="*/ 0 w 757"/>
                  <a:gd name="T13" fmla="*/ 0 h 3561"/>
                  <a:gd name="T14" fmla="*/ 0 w 757"/>
                  <a:gd name="T15" fmla="*/ 0 h 3561"/>
                  <a:gd name="T16" fmla="*/ 0 w 757"/>
                  <a:gd name="T17" fmla="*/ 0 h 3561"/>
                  <a:gd name="T18" fmla="*/ 0 w 757"/>
                  <a:gd name="T19" fmla="*/ 0 h 3561"/>
                  <a:gd name="T20" fmla="*/ 0 w 757"/>
                  <a:gd name="T21" fmla="*/ 0 h 3561"/>
                  <a:gd name="T22" fmla="*/ 0 w 757"/>
                  <a:gd name="T23" fmla="*/ 0 h 3561"/>
                  <a:gd name="T24" fmla="*/ 0 w 757"/>
                  <a:gd name="T25" fmla="*/ 0 h 3561"/>
                  <a:gd name="T26" fmla="*/ 0 w 757"/>
                  <a:gd name="T27" fmla="*/ 0 h 3561"/>
                  <a:gd name="T28" fmla="*/ 0 w 757"/>
                  <a:gd name="T29" fmla="*/ 0 h 3561"/>
                  <a:gd name="T30" fmla="*/ 0 w 757"/>
                  <a:gd name="T31" fmla="*/ 0 h 3561"/>
                  <a:gd name="T32" fmla="*/ 0 w 757"/>
                  <a:gd name="T33" fmla="*/ 0 h 3561"/>
                  <a:gd name="T34" fmla="*/ 0 w 757"/>
                  <a:gd name="T35" fmla="*/ 0 h 3561"/>
                  <a:gd name="T36" fmla="*/ 0 w 757"/>
                  <a:gd name="T37" fmla="*/ 0 h 3561"/>
                  <a:gd name="T38" fmla="*/ 0 w 757"/>
                  <a:gd name="T39" fmla="*/ 0 h 3561"/>
                  <a:gd name="T40" fmla="*/ 0 w 757"/>
                  <a:gd name="T41" fmla="*/ 0 h 3561"/>
                  <a:gd name="T42" fmla="*/ 0 w 757"/>
                  <a:gd name="T43" fmla="*/ 0 h 3561"/>
                  <a:gd name="T44" fmla="*/ 0 w 757"/>
                  <a:gd name="T45" fmla="*/ 0 h 3561"/>
                  <a:gd name="T46" fmla="*/ 0 w 757"/>
                  <a:gd name="T47" fmla="*/ 0 h 3561"/>
                  <a:gd name="T48" fmla="*/ 0 w 757"/>
                  <a:gd name="T49" fmla="*/ 0 h 3561"/>
                  <a:gd name="T50" fmla="*/ 0 w 757"/>
                  <a:gd name="T51" fmla="*/ 0 h 3561"/>
                  <a:gd name="T52" fmla="*/ 0 w 757"/>
                  <a:gd name="T53" fmla="*/ 0 h 3561"/>
                  <a:gd name="T54" fmla="*/ 0 w 757"/>
                  <a:gd name="T55" fmla="*/ 0 h 3561"/>
                  <a:gd name="T56" fmla="*/ 0 w 757"/>
                  <a:gd name="T57" fmla="*/ 0 h 3561"/>
                  <a:gd name="T58" fmla="*/ 0 w 757"/>
                  <a:gd name="T59" fmla="*/ 0 h 3561"/>
                  <a:gd name="T60" fmla="*/ 0 w 757"/>
                  <a:gd name="T61" fmla="*/ 0 h 3561"/>
                  <a:gd name="T62" fmla="*/ 0 w 757"/>
                  <a:gd name="T63" fmla="*/ 0 h 3561"/>
                  <a:gd name="T64" fmla="*/ 0 w 757"/>
                  <a:gd name="T65" fmla="*/ 0 h 3561"/>
                  <a:gd name="T66" fmla="*/ 0 w 757"/>
                  <a:gd name="T67" fmla="*/ 0 h 3561"/>
                  <a:gd name="T68" fmla="*/ 0 w 757"/>
                  <a:gd name="T69" fmla="*/ 0 h 3561"/>
                  <a:gd name="T70" fmla="*/ 0 w 757"/>
                  <a:gd name="T71" fmla="*/ 0 h 3561"/>
                  <a:gd name="T72" fmla="*/ 0 w 757"/>
                  <a:gd name="T73" fmla="*/ 0 h 3561"/>
                  <a:gd name="T74" fmla="*/ 0 w 757"/>
                  <a:gd name="T75" fmla="*/ 0 h 3561"/>
                  <a:gd name="T76" fmla="*/ 0 w 757"/>
                  <a:gd name="T77" fmla="*/ 0 h 3561"/>
                  <a:gd name="T78" fmla="*/ 0 w 757"/>
                  <a:gd name="T79" fmla="*/ 0 h 3561"/>
                  <a:gd name="T80" fmla="*/ 0 w 757"/>
                  <a:gd name="T81" fmla="*/ 0 h 3561"/>
                  <a:gd name="T82" fmla="*/ 0 w 757"/>
                  <a:gd name="T83" fmla="*/ 0 h 3561"/>
                  <a:gd name="T84" fmla="*/ 0 w 757"/>
                  <a:gd name="T85" fmla="*/ 0 h 3561"/>
                  <a:gd name="T86" fmla="*/ 0 w 757"/>
                  <a:gd name="T87" fmla="*/ 0 h 3561"/>
                  <a:gd name="T88" fmla="*/ 0 w 757"/>
                  <a:gd name="T89" fmla="*/ 0 h 3561"/>
                  <a:gd name="T90" fmla="*/ 0 w 757"/>
                  <a:gd name="T91" fmla="*/ 0 h 3561"/>
                  <a:gd name="T92" fmla="*/ 0 w 757"/>
                  <a:gd name="T93" fmla="*/ 0 h 3561"/>
                  <a:gd name="T94" fmla="*/ 0 w 757"/>
                  <a:gd name="T95" fmla="*/ 0 h 3561"/>
                  <a:gd name="T96" fmla="*/ 0 w 757"/>
                  <a:gd name="T97" fmla="*/ 0 h 35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3561"/>
                  <a:gd name="T149" fmla="*/ 757 w 757"/>
                  <a:gd name="T150" fmla="*/ 3561 h 35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3561">
                    <a:moveTo>
                      <a:pt x="380" y="0"/>
                    </a:moveTo>
                    <a:lnTo>
                      <a:pt x="380" y="42"/>
                    </a:lnTo>
                    <a:lnTo>
                      <a:pt x="384" y="84"/>
                    </a:lnTo>
                    <a:lnTo>
                      <a:pt x="394" y="127"/>
                    </a:lnTo>
                    <a:lnTo>
                      <a:pt x="409" y="168"/>
                    </a:lnTo>
                    <a:lnTo>
                      <a:pt x="447" y="253"/>
                    </a:lnTo>
                    <a:lnTo>
                      <a:pt x="495" y="339"/>
                    </a:lnTo>
                    <a:lnTo>
                      <a:pt x="605" y="510"/>
                    </a:lnTo>
                    <a:lnTo>
                      <a:pt x="658" y="594"/>
                    </a:lnTo>
                    <a:lnTo>
                      <a:pt x="704" y="680"/>
                    </a:lnTo>
                    <a:lnTo>
                      <a:pt x="737" y="765"/>
                    </a:lnTo>
                    <a:lnTo>
                      <a:pt x="749" y="807"/>
                    </a:lnTo>
                    <a:lnTo>
                      <a:pt x="755" y="850"/>
                    </a:lnTo>
                    <a:lnTo>
                      <a:pt x="757" y="891"/>
                    </a:lnTo>
                    <a:lnTo>
                      <a:pt x="753" y="933"/>
                    </a:lnTo>
                    <a:lnTo>
                      <a:pt x="743" y="975"/>
                    </a:lnTo>
                    <a:lnTo>
                      <a:pt x="726" y="1017"/>
                    </a:lnTo>
                    <a:lnTo>
                      <a:pt x="700" y="1057"/>
                    </a:lnTo>
                    <a:lnTo>
                      <a:pt x="669" y="1099"/>
                    </a:lnTo>
                    <a:lnTo>
                      <a:pt x="627" y="1140"/>
                    </a:lnTo>
                    <a:lnTo>
                      <a:pt x="578" y="1180"/>
                    </a:lnTo>
                    <a:lnTo>
                      <a:pt x="449" y="1260"/>
                    </a:lnTo>
                    <a:lnTo>
                      <a:pt x="278" y="1340"/>
                    </a:lnTo>
                    <a:lnTo>
                      <a:pt x="195" y="1379"/>
                    </a:lnTo>
                    <a:lnTo>
                      <a:pt x="129" y="1418"/>
                    </a:lnTo>
                    <a:lnTo>
                      <a:pt x="78" y="1459"/>
                    </a:lnTo>
                    <a:lnTo>
                      <a:pt x="40" y="1502"/>
                    </a:lnTo>
                    <a:lnTo>
                      <a:pt x="15" y="1546"/>
                    </a:lnTo>
                    <a:lnTo>
                      <a:pt x="2" y="1591"/>
                    </a:lnTo>
                    <a:lnTo>
                      <a:pt x="0" y="1639"/>
                    </a:lnTo>
                    <a:lnTo>
                      <a:pt x="7" y="1687"/>
                    </a:lnTo>
                    <a:lnTo>
                      <a:pt x="23" y="1737"/>
                    </a:lnTo>
                    <a:lnTo>
                      <a:pt x="47" y="1788"/>
                    </a:lnTo>
                    <a:lnTo>
                      <a:pt x="113" y="1894"/>
                    </a:lnTo>
                    <a:lnTo>
                      <a:pt x="287" y="2118"/>
                    </a:lnTo>
                    <a:lnTo>
                      <a:pt x="380" y="2235"/>
                    </a:lnTo>
                    <a:lnTo>
                      <a:pt x="464" y="2356"/>
                    </a:lnTo>
                    <a:lnTo>
                      <a:pt x="532" y="2480"/>
                    </a:lnTo>
                    <a:lnTo>
                      <a:pt x="558" y="2543"/>
                    </a:lnTo>
                    <a:lnTo>
                      <a:pt x="576" y="2607"/>
                    </a:lnTo>
                    <a:lnTo>
                      <a:pt x="585" y="2670"/>
                    </a:lnTo>
                    <a:lnTo>
                      <a:pt x="585" y="2734"/>
                    </a:lnTo>
                    <a:lnTo>
                      <a:pt x="575" y="2799"/>
                    </a:lnTo>
                    <a:lnTo>
                      <a:pt x="553" y="2864"/>
                    </a:lnTo>
                    <a:lnTo>
                      <a:pt x="519" y="2929"/>
                    </a:lnTo>
                    <a:lnTo>
                      <a:pt x="471" y="2995"/>
                    </a:lnTo>
                    <a:lnTo>
                      <a:pt x="408" y="3060"/>
                    </a:lnTo>
                    <a:lnTo>
                      <a:pt x="329" y="3127"/>
                    </a:lnTo>
                    <a:lnTo>
                      <a:pt x="451" y="3561"/>
                    </a:lnTo>
                  </a:path>
                </a:pathLst>
              </a:custGeom>
              <a:noFill/>
              <a:ln w="76320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332" name="Freeform 4">
                <a:extLst>
                  <a:ext uri="{FF2B5EF4-FFF2-40B4-BE49-F238E27FC236}">
                    <a16:creationId xmlns:a16="http://schemas.microsoft.com/office/drawing/2014/main" id="{A35E6DCB-8D85-E0AE-DD96-C22A2B09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3" y="823"/>
                <a:ext cx="208" cy="700"/>
              </a:xfrm>
              <a:custGeom>
                <a:avLst/>
                <a:gdLst>
                  <a:gd name="T0" fmla="*/ 0 w 757"/>
                  <a:gd name="T1" fmla="*/ 0 h 3561"/>
                  <a:gd name="T2" fmla="*/ 0 w 757"/>
                  <a:gd name="T3" fmla="*/ 0 h 3561"/>
                  <a:gd name="T4" fmla="*/ 0 w 757"/>
                  <a:gd name="T5" fmla="*/ 0 h 3561"/>
                  <a:gd name="T6" fmla="*/ 0 w 757"/>
                  <a:gd name="T7" fmla="*/ 0 h 3561"/>
                  <a:gd name="T8" fmla="*/ 0 w 757"/>
                  <a:gd name="T9" fmla="*/ 0 h 3561"/>
                  <a:gd name="T10" fmla="*/ 0 w 757"/>
                  <a:gd name="T11" fmla="*/ 0 h 3561"/>
                  <a:gd name="T12" fmla="*/ 0 w 757"/>
                  <a:gd name="T13" fmla="*/ 0 h 3561"/>
                  <a:gd name="T14" fmla="*/ 0 w 757"/>
                  <a:gd name="T15" fmla="*/ 0 h 3561"/>
                  <a:gd name="T16" fmla="*/ 0 w 757"/>
                  <a:gd name="T17" fmla="*/ 0 h 3561"/>
                  <a:gd name="T18" fmla="*/ 0 w 757"/>
                  <a:gd name="T19" fmla="*/ 0 h 3561"/>
                  <a:gd name="T20" fmla="*/ 0 w 757"/>
                  <a:gd name="T21" fmla="*/ 0 h 3561"/>
                  <a:gd name="T22" fmla="*/ 0 w 757"/>
                  <a:gd name="T23" fmla="*/ 0 h 3561"/>
                  <a:gd name="T24" fmla="*/ 0 w 757"/>
                  <a:gd name="T25" fmla="*/ 0 h 3561"/>
                  <a:gd name="T26" fmla="*/ 0 w 757"/>
                  <a:gd name="T27" fmla="*/ 0 h 3561"/>
                  <a:gd name="T28" fmla="*/ 0 w 757"/>
                  <a:gd name="T29" fmla="*/ 0 h 3561"/>
                  <a:gd name="T30" fmla="*/ 0 w 757"/>
                  <a:gd name="T31" fmla="*/ 0 h 3561"/>
                  <a:gd name="T32" fmla="*/ 0 w 757"/>
                  <a:gd name="T33" fmla="*/ 0 h 3561"/>
                  <a:gd name="T34" fmla="*/ 0 w 757"/>
                  <a:gd name="T35" fmla="*/ 0 h 3561"/>
                  <a:gd name="T36" fmla="*/ 0 w 757"/>
                  <a:gd name="T37" fmla="*/ 0 h 3561"/>
                  <a:gd name="T38" fmla="*/ 0 w 757"/>
                  <a:gd name="T39" fmla="*/ 0 h 3561"/>
                  <a:gd name="T40" fmla="*/ 0 w 757"/>
                  <a:gd name="T41" fmla="*/ 0 h 3561"/>
                  <a:gd name="T42" fmla="*/ 0 w 757"/>
                  <a:gd name="T43" fmla="*/ 0 h 3561"/>
                  <a:gd name="T44" fmla="*/ 0 w 757"/>
                  <a:gd name="T45" fmla="*/ 0 h 3561"/>
                  <a:gd name="T46" fmla="*/ 0 w 757"/>
                  <a:gd name="T47" fmla="*/ 0 h 3561"/>
                  <a:gd name="T48" fmla="*/ 0 w 757"/>
                  <a:gd name="T49" fmla="*/ 0 h 3561"/>
                  <a:gd name="T50" fmla="*/ 0 w 757"/>
                  <a:gd name="T51" fmla="*/ 0 h 3561"/>
                  <a:gd name="T52" fmla="*/ 0 w 757"/>
                  <a:gd name="T53" fmla="*/ 0 h 3561"/>
                  <a:gd name="T54" fmla="*/ 0 w 757"/>
                  <a:gd name="T55" fmla="*/ 0 h 3561"/>
                  <a:gd name="T56" fmla="*/ 0 w 757"/>
                  <a:gd name="T57" fmla="*/ 0 h 3561"/>
                  <a:gd name="T58" fmla="*/ 0 w 757"/>
                  <a:gd name="T59" fmla="*/ 0 h 3561"/>
                  <a:gd name="T60" fmla="*/ 0 w 757"/>
                  <a:gd name="T61" fmla="*/ 0 h 3561"/>
                  <a:gd name="T62" fmla="*/ 0 w 757"/>
                  <a:gd name="T63" fmla="*/ 0 h 3561"/>
                  <a:gd name="T64" fmla="*/ 0 w 757"/>
                  <a:gd name="T65" fmla="*/ 0 h 3561"/>
                  <a:gd name="T66" fmla="*/ 0 w 757"/>
                  <a:gd name="T67" fmla="*/ 0 h 3561"/>
                  <a:gd name="T68" fmla="*/ 0 w 757"/>
                  <a:gd name="T69" fmla="*/ 0 h 3561"/>
                  <a:gd name="T70" fmla="*/ 0 w 757"/>
                  <a:gd name="T71" fmla="*/ 0 h 3561"/>
                  <a:gd name="T72" fmla="*/ 0 w 757"/>
                  <a:gd name="T73" fmla="*/ 0 h 3561"/>
                  <a:gd name="T74" fmla="*/ 0 w 757"/>
                  <a:gd name="T75" fmla="*/ 0 h 3561"/>
                  <a:gd name="T76" fmla="*/ 0 w 757"/>
                  <a:gd name="T77" fmla="*/ 0 h 3561"/>
                  <a:gd name="T78" fmla="*/ 0 w 757"/>
                  <a:gd name="T79" fmla="*/ 0 h 3561"/>
                  <a:gd name="T80" fmla="*/ 0 w 757"/>
                  <a:gd name="T81" fmla="*/ 0 h 3561"/>
                  <a:gd name="T82" fmla="*/ 0 w 757"/>
                  <a:gd name="T83" fmla="*/ 0 h 3561"/>
                  <a:gd name="T84" fmla="*/ 0 w 757"/>
                  <a:gd name="T85" fmla="*/ 0 h 3561"/>
                  <a:gd name="T86" fmla="*/ 0 w 757"/>
                  <a:gd name="T87" fmla="*/ 0 h 3561"/>
                  <a:gd name="T88" fmla="*/ 0 w 757"/>
                  <a:gd name="T89" fmla="*/ 0 h 3561"/>
                  <a:gd name="T90" fmla="*/ 0 w 757"/>
                  <a:gd name="T91" fmla="*/ 0 h 3561"/>
                  <a:gd name="T92" fmla="*/ 0 w 757"/>
                  <a:gd name="T93" fmla="*/ 0 h 3561"/>
                  <a:gd name="T94" fmla="*/ 0 w 757"/>
                  <a:gd name="T95" fmla="*/ 0 h 3561"/>
                  <a:gd name="T96" fmla="*/ 0 w 757"/>
                  <a:gd name="T97" fmla="*/ 0 h 35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3561"/>
                  <a:gd name="T149" fmla="*/ 757 w 757"/>
                  <a:gd name="T150" fmla="*/ 3561 h 35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3561">
                    <a:moveTo>
                      <a:pt x="380" y="0"/>
                    </a:moveTo>
                    <a:lnTo>
                      <a:pt x="380" y="42"/>
                    </a:lnTo>
                    <a:lnTo>
                      <a:pt x="384" y="84"/>
                    </a:lnTo>
                    <a:lnTo>
                      <a:pt x="394" y="127"/>
                    </a:lnTo>
                    <a:lnTo>
                      <a:pt x="409" y="168"/>
                    </a:lnTo>
                    <a:lnTo>
                      <a:pt x="447" y="253"/>
                    </a:lnTo>
                    <a:lnTo>
                      <a:pt x="495" y="339"/>
                    </a:lnTo>
                    <a:lnTo>
                      <a:pt x="605" y="510"/>
                    </a:lnTo>
                    <a:lnTo>
                      <a:pt x="658" y="594"/>
                    </a:lnTo>
                    <a:lnTo>
                      <a:pt x="704" y="680"/>
                    </a:lnTo>
                    <a:lnTo>
                      <a:pt x="737" y="765"/>
                    </a:lnTo>
                    <a:lnTo>
                      <a:pt x="749" y="807"/>
                    </a:lnTo>
                    <a:lnTo>
                      <a:pt x="755" y="850"/>
                    </a:lnTo>
                    <a:lnTo>
                      <a:pt x="757" y="891"/>
                    </a:lnTo>
                    <a:lnTo>
                      <a:pt x="753" y="933"/>
                    </a:lnTo>
                    <a:lnTo>
                      <a:pt x="743" y="975"/>
                    </a:lnTo>
                    <a:lnTo>
                      <a:pt x="726" y="1017"/>
                    </a:lnTo>
                    <a:lnTo>
                      <a:pt x="700" y="1057"/>
                    </a:lnTo>
                    <a:lnTo>
                      <a:pt x="669" y="1099"/>
                    </a:lnTo>
                    <a:lnTo>
                      <a:pt x="627" y="1140"/>
                    </a:lnTo>
                    <a:lnTo>
                      <a:pt x="578" y="1180"/>
                    </a:lnTo>
                    <a:lnTo>
                      <a:pt x="449" y="1260"/>
                    </a:lnTo>
                    <a:lnTo>
                      <a:pt x="278" y="1340"/>
                    </a:lnTo>
                    <a:lnTo>
                      <a:pt x="195" y="1379"/>
                    </a:lnTo>
                    <a:lnTo>
                      <a:pt x="129" y="1418"/>
                    </a:lnTo>
                    <a:lnTo>
                      <a:pt x="78" y="1459"/>
                    </a:lnTo>
                    <a:lnTo>
                      <a:pt x="40" y="1502"/>
                    </a:lnTo>
                    <a:lnTo>
                      <a:pt x="15" y="1546"/>
                    </a:lnTo>
                    <a:lnTo>
                      <a:pt x="2" y="1591"/>
                    </a:lnTo>
                    <a:lnTo>
                      <a:pt x="0" y="1639"/>
                    </a:lnTo>
                    <a:lnTo>
                      <a:pt x="7" y="1687"/>
                    </a:lnTo>
                    <a:lnTo>
                      <a:pt x="23" y="1737"/>
                    </a:lnTo>
                    <a:lnTo>
                      <a:pt x="47" y="1788"/>
                    </a:lnTo>
                    <a:lnTo>
                      <a:pt x="113" y="1894"/>
                    </a:lnTo>
                    <a:lnTo>
                      <a:pt x="287" y="2118"/>
                    </a:lnTo>
                    <a:lnTo>
                      <a:pt x="380" y="2235"/>
                    </a:lnTo>
                    <a:lnTo>
                      <a:pt x="464" y="2356"/>
                    </a:lnTo>
                    <a:lnTo>
                      <a:pt x="532" y="2480"/>
                    </a:lnTo>
                    <a:lnTo>
                      <a:pt x="558" y="2543"/>
                    </a:lnTo>
                    <a:lnTo>
                      <a:pt x="576" y="2607"/>
                    </a:lnTo>
                    <a:lnTo>
                      <a:pt x="585" y="2670"/>
                    </a:lnTo>
                    <a:lnTo>
                      <a:pt x="585" y="2734"/>
                    </a:lnTo>
                    <a:lnTo>
                      <a:pt x="575" y="2799"/>
                    </a:lnTo>
                    <a:lnTo>
                      <a:pt x="553" y="2864"/>
                    </a:lnTo>
                    <a:lnTo>
                      <a:pt x="519" y="2929"/>
                    </a:lnTo>
                    <a:lnTo>
                      <a:pt x="471" y="2995"/>
                    </a:lnTo>
                    <a:lnTo>
                      <a:pt x="408" y="3060"/>
                    </a:lnTo>
                    <a:lnTo>
                      <a:pt x="329" y="3127"/>
                    </a:lnTo>
                    <a:lnTo>
                      <a:pt x="451" y="3561"/>
                    </a:lnTo>
                  </a:path>
                </a:pathLst>
              </a:custGeom>
              <a:noFill/>
              <a:ln w="76320">
                <a:solidFill>
                  <a:schemeClr val="accent2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333" name="Freeform 5">
                <a:extLst>
                  <a:ext uri="{FF2B5EF4-FFF2-40B4-BE49-F238E27FC236}">
                    <a16:creationId xmlns:a16="http://schemas.microsoft.com/office/drawing/2014/main" id="{663C86C8-D9CA-15BC-0B03-0644B84A5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" y="804"/>
                <a:ext cx="164" cy="577"/>
              </a:xfrm>
              <a:custGeom>
                <a:avLst/>
                <a:gdLst>
                  <a:gd name="T0" fmla="*/ 0 w 757"/>
                  <a:gd name="T1" fmla="*/ 0 h 3561"/>
                  <a:gd name="T2" fmla="*/ 0 w 757"/>
                  <a:gd name="T3" fmla="*/ 0 h 3561"/>
                  <a:gd name="T4" fmla="*/ 0 w 757"/>
                  <a:gd name="T5" fmla="*/ 0 h 3561"/>
                  <a:gd name="T6" fmla="*/ 0 w 757"/>
                  <a:gd name="T7" fmla="*/ 0 h 3561"/>
                  <a:gd name="T8" fmla="*/ 0 w 757"/>
                  <a:gd name="T9" fmla="*/ 0 h 3561"/>
                  <a:gd name="T10" fmla="*/ 0 w 757"/>
                  <a:gd name="T11" fmla="*/ 0 h 3561"/>
                  <a:gd name="T12" fmla="*/ 0 w 757"/>
                  <a:gd name="T13" fmla="*/ 0 h 3561"/>
                  <a:gd name="T14" fmla="*/ 0 w 757"/>
                  <a:gd name="T15" fmla="*/ 0 h 3561"/>
                  <a:gd name="T16" fmla="*/ 0 w 757"/>
                  <a:gd name="T17" fmla="*/ 0 h 3561"/>
                  <a:gd name="T18" fmla="*/ 0 w 757"/>
                  <a:gd name="T19" fmla="*/ 0 h 3561"/>
                  <a:gd name="T20" fmla="*/ 0 w 757"/>
                  <a:gd name="T21" fmla="*/ 0 h 3561"/>
                  <a:gd name="T22" fmla="*/ 0 w 757"/>
                  <a:gd name="T23" fmla="*/ 0 h 3561"/>
                  <a:gd name="T24" fmla="*/ 0 w 757"/>
                  <a:gd name="T25" fmla="*/ 0 h 3561"/>
                  <a:gd name="T26" fmla="*/ 0 w 757"/>
                  <a:gd name="T27" fmla="*/ 0 h 3561"/>
                  <a:gd name="T28" fmla="*/ 0 w 757"/>
                  <a:gd name="T29" fmla="*/ 0 h 3561"/>
                  <a:gd name="T30" fmla="*/ 0 w 757"/>
                  <a:gd name="T31" fmla="*/ 0 h 3561"/>
                  <a:gd name="T32" fmla="*/ 0 w 757"/>
                  <a:gd name="T33" fmla="*/ 0 h 3561"/>
                  <a:gd name="T34" fmla="*/ 0 w 757"/>
                  <a:gd name="T35" fmla="*/ 0 h 3561"/>
                  <a:gd name="T36" fmla="*/ 0 w 757"/>
                  <a:gd name="T37" fmla="*/ 0 h 3561"/>
                  <a:gd name="T38" fmla="*/ 0 w 757"/>
                  <a:gd name="T39" fmla="*/ 0 h 3561"/>
                  <a:gd name="T40" fmla="*/ 0 w 757"/>
                  <a:gd name="T41" fmla="*/ 0 h 3561"/>
                  <a:gd name="T42" fmla="*/ 0 w 757"/>
                  <a:gd name="T43" fmla="*/ 0 h 3561"/>
                  <a:gd name="T44" fmla="*/ 0 w 757"/>
                  <a:gd name="T45" fmla="*/ 0 h 3561"/>
                  <a:gd name="T46" fmla="*/ 0 w 757"/>
                  <a:gd name="T47" fmla="*/ 0 h 3561"/>
                  <a:gd name="T48" fmla="*/ 0 w 757"/>
                  <a:gd name="T49" fmla="*/ 0 h 3561"/>
                  <a:gd name="T50" fmla="*/ 0 w 757"/>
                  <a:gd name="T51" fmla="*/ 0 h 3561"/>
                  <a:gd name="T52" fmla="*/ 0 w 757"/>
                  <a:gd name="T53" fmla="*/ 0 h 3561"/>
                  <a:gd name="T54" fmla="*/ 0 w 757"/>
                  <a:gd name="T55" fmla="*/ 0 h 3561"/>
                  <a:gd name="T56" fmla="*/ 0 w 757"/>
                  <a:gd name="T57" fmla="*/ 0 h 3561"/>
                  <a:gd name="T58" fmla="*/ 0 w 757"/>
                  <a:gd name="T59" fmla="*/ 0 h 3561"/>
                  <a:gd name="T60" fmla="*/ 0 w 757"/>
                  <a:gd name="T61" fmla="*/ 0 h 3561"/>
                  <a:gd name="T62" fmla="*/ 0 w 757"/>
                  <a:gd name="T63" fmla="*/ 0 h 3561"/>
                  <a:gd name="T64" fmla="*/ 0 w 757"/>
                  <a:gd name="T65" fmla="*/ 0 h 3561"/>
                  <a:gd name="T66" fmla="*/ 0 w 757"/>
                  <a:gd name="T67" fmla="*/ 0 h 3561"/>
                  <a:gd name="T68" fmla="*/ 0 w 757"/>
                  <a:gd name="T69" fmla="*/ 0 h 3561"/>
                  <a:gd name="T70" fmla="*/ 0 w 757"/>
                  <a:gd name="T71" fmla="*/ 0 h 3561"/>
                  <a:gd name="T72" fmla="*/ 0 w 757"/>
                  <a:gd name="T73" fmla="*/ 0 h 3561"/>
                  <a:gd name="T74" fmla="*/ 0 w 757"/>
                  <a:gd name="T75" fmla="*/ 0 h 3561"/>
                  <a:gd name="T76" fmla="*/ 0 w 757"/>
                  <a:gd name="T77" fmla="*/ 0 h 3561"/>
                  <a:gd name="T78" fmla="*/ 0 w 757"/>
                  <a:gd name="T79" fmla="*/ 0 h 3561"/>
                  <a:gd name="T80" fmla="*/ 0 w 757"/>
                  <a:gd name="T81" fmla="*/ 0 h 3561"/>
                  <a:gd name="T82" fmla="*/ 0 w 757"/>
                  <a:gd name="T83" fmla="*/ 0 h 3561"/>
                  <a:gd name="T84" fmla="*/ 0 w 757"/>
                  <a:gd name="T85" fmla="*/ 0 h 3561"/>
                  <a:gd name="T86" fmla="*/ 0 w 757"/>
                  <a:gd name="T87" fmla="*/ 0 h 3561"/>
                  <a:gd name="T88" fmla="*/ 0 w 757"/>
                  <a:gd name="T89" fmla="*/ 0 h 3561"/>
                  <a:gd name="T90" fmla="*/ 0 w 757"/>
                  <a:gd name="T91" fmla="*/ 0 h 3561"/>
                  <a:gd name="T92" fmla="*/ 0 w 757"/>
                  <a:gd name="T93" fmla="*/ 0 h 3561"/>
                  <a:gd name="T94" fmla="*/ 0 w 757"/>
                  <a:gd name="T95" fmla="*/ 0 h 3561"/>
                  <a:gd name="T96" fmla="*/ 0 w 757"/>
                  <a:gd name="T97" fmla="*/ 0 h 356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57"/>
                  <a:gd name="T148" fmla="*/ 0 h 3561"/>
                  <a:gd name="T149" fmla="*/ 757 w 757"/>
                  <a:gd name="T150" fmla="*/ 3561 h 356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57" h="3561">
                    <a:moveTo>
                      <a:pt x="380" y="0"/>
                    </a:moveTo>
                    <a:lnTo>
                      <a:pt x="380" y="42"/>
                    </a:lnTo>
                    <a:lnTo>
                      <a:pt x="384" y="84"/>
                    </a:lnTo>
                    <a:lnTo>
                      <a:pt x="394" y="127"/>
                    </a:lnTo>
                    <a:lnTo>
                      <a:pt x="409" y="168"/>
                    </a:lnTo>
                    <a:lnTo>
                      <a:pt x="447" y="253"/>
                    </a:lnTo>
                    <a:lnTo>
                      <a:pt x="495" y="339"/>
                    </a:lnTo>
                    <a:lnTo>
                      <a:pt x="605" y="510"/>
                    </a:lnTo>
                    <a:lnTo>
                      <a:pt x="658" y="594"/>
                    </a:lnTo>
                    <a:lnTo>
                      <a:pt x="704" y="680"/>
                    </a:lnTo>
                    <a:lnTo>
                      <a:pt x="737" y="765"/>
                    </a:lnTo>
                    <a:lnTo>
                      <a:pt x="749" y="807"/>
                    </a:lnTo>
                    <a:lnTo>
                      <a:pt x="755" y="850"/>
                    </a:lnTo>
                    <a:lnTo>
                      <a:pt x="757" y="891"/>
                    </a:lnTo>
                    <a:lnTo>
                      <a:pt x="753" y="933"/>
                    </a:lnTo>
                    <a:lnTo>
                      <a:pt x="743" y="975"/>
                    </a:lnTo>
                    <a:lnTo>
                      <a:pt x="726" y="1017"/>
                    </a:lnTo>
                    <a:lnTo>
                      <a:pt x="700" y="1057"/>
                    </a:lnTo>
                    <a:lnTo>
                      <a:pt x="669" y="1099"/>
                    </a:lnTo>
                    <a:lnTo>
                      <a:pt x="627" y="1140"/>
                    </a:lnTo>
                    <a:lnTo>
                      <a:pt x="578" y="1180"/>
                    </a:lnTo>
                    <a:lnTo>
                      <a:pt x="449" y="1260"/>
                    </a:lnTo>
                    <a:lnTo>
                      <a:pt x="278" y="1340"/>
                    </a:lnTo>
                    <a:lnTo>
                      <a:pt x="195" y="1379"/>
                    </a:lnTo>
                    <a:lnTo>
                      <a:pt x="129" y="1418"/>
                    </a:lnTo>
                    <a:lnTo>
                      <a:pt x="78" y="1459"/>
                    </a:lnTo>
                    <a:lnTo>
                      <a:pt x="40" y="1502"/>
                    </a:lnTo>
                    <a:lnTo>
                      <a:pt x="15" y="1546"/>
                    </a:lnTo>
                    <a:lnTo>
                      <a:pt x="2" y="1591"/>
                    </a:lnTo>
                    <a:lnTo>
                      <a:pt x="0" y="1639"/>
                    </a:lnTo>
                    <a:lnTo>
                      <a:pt x="7" y="1687"/>
                    </a:lnTo>
                    <a:lnTo>
                      <a:pt x="23" y="1737"/>
                    </a:lnTo>
                    <a:lnTo>
                      <a:pt x="47" y="1788"/>
                    </a:lnTo>
                    <a:lnTo>
                      <a:pt x="113" y="1894"/>
                    </a:lnTo>
                    <a:lnTo>
                      <a:pt x="287" y="2118"/>
                    </a:lnTo>
                    <a:lnTo>
                      <a:pt x="380" y="2235"/>
                    </a:lnTo>
                    <a:lnTo>
                      <a:pt x="464" y="2356"/>
                    </a:lnTo>
                    <a:lnTo>
                      <a:pt x="532" y="2480"/>
                    </a:lnTo>
                    <a:lnTo>
                      <a:pt x="558" y="2543"/>
                    </a:lnTo>
                    <a:lnTo>
                      <a:pt x="576" y="2607"/>
                    </a:lnTo>
                    <a:lnTo>
                      <a:pt x="585" y="2670"/>
                    </a:lnTo>
                    <a:lnTo>
                      <a:pt x="585" y="2734"/>
                    </a:lnTo>
                    <a:lnTo>
                      <a:pt x="575" y="2799"/>
                    </a:lnTo>
                    <a:lnTo>
                      <a:pt x="553" y="2864"/>
                    </a:lnTo>
                    <a:lnTo>
                      <a:pt x="519" y="2929"/>
                    </a:lnTo>
                    <a:lnTo>
                      <a:pt x="471" y="2995"/>
                    </a:lnTo>
                    <a:lnTo>
                      <a:pt x="408" y="3060"/>
                    </a:lnTo>
                    <a:lnTo>
                      <a:pt x="329" y="3127"/>
                    </a:lnTo>
                    <a:lnTo>
                      <a:pt x="451" y="3561"/>
                    </a:lnTo>
                  </a:path>
                </a:pathLst>
              </a:custGeom>
              <a:noFill/>
              <a:ln w="76320">
                <a:solidFill>
                  <a:schemeClr val="accent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</p:grpSp>
        <p:grpSp>
          <p:nvGrpSpPr>
            <p:cNvPr id="209" name="Gruppieren 686">
              <a:extLst>
                <a:ext uri="{FF2B5EF4-FFF2-40B4-BE49-F238E27FC236}">
                  <a16:creationId xmlns:a16="http://schemas.microsoft.com/office/drawing/2014/main" id="{D1A2B68B-2420-95E7-35D8-0304B63C3B57}"/>
                </a:ext>
              </a:extLst>
            </p:cNvPr>
            <p:cNvGrpSpPr/>
            <p:nvPr/>
          </p:nvGrpSpPr>
          <p:grpSpPr>
            <a:xfrm>
              <a:off x="1395718" y="2102215"/>
              <a:ext cx="2623314" cy="595361"/>
              <a:chOff x="1395718" y="2102215"/>
              <a:chExt cx="2623314" cy="595361"/>
            </a:xfrm>
          </p:grpSpPr>
          <p:grpSp>
            <p:nvGrpSpPr>
              <p:cNvPr id="210" name="Gruppieren 685">
                <a:extLst>
                  <a:ext uri="{FF2B5EF4-FFF2-40B4-BE49-F238E27FC236}">
                    <a16:creationId xmlns:a16="http://schemas.microsoft.com/office/drawing/2014/main" id="{101027FB-6640-14C2-A86E-86CAAE6A55C8}"/>
                  </a:ext>
                </a:extLst>
              </p:cNvPr>
              <p:cNvGrpSpPr/>
              <p:nvPr/>
            </p:nvGrpSpPr>
            <p:grpSpPr>
              <a:xfrm>
                <a:off x="1395718" y="2102215"/>
                <a:ext cx="2623314" cy="584324"/>
                <a:chOff x="1395718" y="2102215"/>
                <a:chExt cx="2623314" cy="584324"/>
              </a:xfrm>
            </p:grpSpPr>
            <p:grpSp>
              <p:nvGrpSpPr>
                <p:cNvPr id="214" name="Group 11">
                  <a:extLst>
                    <a:ext uri="{FF2B5EF4-FFF2-40B4-BE49-F238E27FC236}">
                      <a16:creationId xmlns:a16="http://schemas.microsoft.com/office/drawing/2014/main" id="{6A90F1DB-AEC3-0BD8-4ECE-7350FFE434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95718" y="2102215"/>
                  <a:ext cx="292165" cy="584324"/>
                  <a:chOff x="158" y="1212"/>
                  <a:chExt cx="379" cy="481"/>
                </a:xfrm>
              </p:grpSpPr>
              <p:grpSp>
                <p:nvGrpSpPr>
                  <p:cNvPr id="319" name="Group 12">
                    <a:extLst>
                      <a:ext uri="{FF2B5EF4-FFF2-40B4-BE49-F238E27FC236}">
                        <a16:creationId xmlns:a16="http://schemas.microsoft.com/office/drawing/2014/main" id="{3EDECFE0-8EC9-8E21-EB7C-5955B4916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" y="1212"/>
                    <a:ext cx="379" cy="481"/>
                    <a:chOff x="158" y="1212"/>
                    <a:chExt cx="379" cy="481"/>
                  </a:xfrm>
                </p:grpSpPr>
                <p:sp>
                  <p:nvSpPr>
                    <p:cNvPr id="329" name="Rectangle 13">
                      <a:extLst>
                        <a:ext uri="{FF2B5EF4-FFF2-40B4-BE49-F238E27FC236}">
                          <a16:creationId xmlns:a16="http://schemas.microsoft.com/office/drawing/2014/main" id="{65A7A753-8D97-229F-CE79-F2FEAC8118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9803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330" name="Freeform 14">
                      <a:extLst>
                        <a:ext uri="{FF2B5EF4-FFF2-40B4-BE49-F238E27FC236}">
                          <a16:creationId xmlns:a16="http://schemas.microsoft.com/office/drawing/2014/main" id="{E87F8259-821C-BA4F-69EB-F322E805DE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320" name="Group 15">
                    <a:extLst>
                      <a:ext uri="{FF2B5EF4-FFF2-40B4-BE49-F238E27FC236}">
                        <a16:creationId xmlns:a16="http://schemas.microsoft.com/office/drawing/2014/main" id="{ACD3909C-83F2-8D09-E53B-31991233872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9" y="1212"/>
                    <a:ext cx="378" cy="481"/>
                    <a:chOff x="159" y="1212"/>
                    <a:chExt cx="378" cy="481"/>
                  </a:xfrm>
                </p:grpSpPr>
                <p:sp>
                  <p:nvSpPr>
                    <p:cNvPr id="321" name="Rectangle 16">
                      <a:extLst>
                        <a:ext uri="{FF2B5EF4-FFF2-40B4-BE49-F238E27FC236}">
                          <a16:creationId xmlns:a16="http://schemas.microsoft.com/office/drawing/2014/main" id="{E62056C7-9775-EE95-FA7D-B059B44E65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322" name="Freeform 17">
                      <a:extLst>
                        <a:ext uri="{FF2B5EF4-FFF2-40B4-BE49-F238E27FC236}">
                          <a16:creationId xmlns:a16="http://schemas.microsoft.com/office/drawing/2014/main" id="{BB30E4C2-6C10-618F-7BD5-30FC97B0C3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3" name="Freeform 18">
                      <a:extLst>
                        <a:ext uri="{FF2B5EF4-FFF2-40B4-BE49-F238E27FC236}">
                          <a16:creationId xmlns:a16="http://schemas.microsoft.com/office/drawing/2014/main" id="{797A3D14-A188-6BD0-A3B5-A76A0B8B236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4" name="Freeform 19">
                      <a:extLst>
                        <a:ext uri="{FF2B5EF4-FFF2-40B4-BE49-F238E27FC236}">
                          <a16:creationId xmlns:a16="http://schemas.microsoft.com/office/drawing/2014/main" id="{49CB9E1B-B285-1BEB-268F-D87C5A119A8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5" name="Freeform 20">
                      <a:extLst>
                        <a:ext uri="{FF2B5EF4-FFF2-40B4-BE49-F238E27FC236}">
                          <a16:creationId xmlns:a16="http://schemas.microsoft.com/office/drawing/2014/main" id="{69DB63EE-401B-7910-53CE-EA883DFCD4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6" name="Freeform 21">
                      <a:extLst>
                        <a:ext uri="{FF2B5EF4-FFF2-40B4-BE49-F238E27FC236}">
                          <a16:creationId xmlns:a16="http://schemas.microsoft.com/office/drawing/2014/main" id="{5D7D68BB-0FE4-9999-E913-36AE9B3A9D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3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7" name="Freeform 22">
                      <a:extLst>
                        <a:ext uri="{FF2B5EF4-FFF2-40B4-BE49-F238E27FC236}">
                          <a16:creationId xmlns:a16="http://schemas.microsoft.com/office/drawing/2014/main" id="{00183462-C37F-94B7-9D27-70B132FE59E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5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28" name="Freeform 23">
                      <a:extLst>
                        <a:ext uri="{FF2B5EF4-FFF2-40B4-BE49-F238E27FC236}">
                          <a16:creationId xmlns:a16="http://schemas.microsoft.com/office/drawing/2014/main" id="{ADF29F74-770A-413D-7EC2-F669EBDE2E8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15" name="Group 24">
                  <a:extLst>
                    <a:ext uri="{FF2B5EF4-FFF2-40B4-BE49-F238E27FC236}">
                      <a16:creationId xmlns:a16="http://schemas.microsoft.com/office/drawing/2014/main" id="{76C532C4-51A4-3847-985D-A5B3E546B57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87883" y="2102215"/>
                  <a:ext cx="292165" cy="584324"/>
                  <a:chOff x="537" y="1212"/>
                  <a:chExt cx="379" cy="481"/>
                </a:xfrm>
              </p:grpSpPr>
              <p:grpSp>
                <p:nvGrpSpPr>
                  <p:cNvPr id="307" name="Group 25">
                    <a:extLst>
                      <a:ext uri="{FF2B5EF4-FFF2-40B4-BE49-F238E27FC236}">
                        <a16:creationId xmlns:a16="http://schemas.microsoft.com/office/drawing/2014/main" id="{52287724-8E28-56EA-873E-971048B0A6A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7" y="1212"/>
                    <a:ext cx="379" cy="481"/>
                    <a:chOff x="537" y="1212"/>
                    <a:chExt cx="379" cy="481"/>
                  </a:xfrm>
                </p:grpSpPr>
                <p:sp>
                  <p:nvSpPr>
                    <p:cNvPr id="317" name="Rectangle 26">
                      <a:extLst>
                        <a:ext uri="{FF2B5EF4-FFF2-40B4-BE49-F238E27FC236}">
                          <a16:creationId xmlns:a16="http://schemas.microsoft.com/office/drawing/2014/main" id="{D21BBE31-2DD4-CD82-6701-6077E7085A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7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9803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318" name="Freeform 27">
                      <a:extLst>
                        <a:ext uri="{FF2B5EF4-FFF2-40B4-BE49-F238E27FC236}">
                          <a16:creationId xmlns:a16="http://schemas.microsoft.com/office/drawing/2014/main" id="{65E6C231-9E1A-C6EC-0B48-EF7D8246950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7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308" name="Group 28">
                    <a:extLst>
                      <a:ext uri="{FF2B5EF4-FFF2-40B4-BE49-F238E27FC236}">
                        <a16:creationId xmlns:a16="http://schemas.microsoft.com/office/drawing/2014/main" id="{A967504C-3DD5-5CD0-0C07-DF58007F8A0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37" y="1212"/>
                    <a:ext cx="378" cy="481"/>
                    <a:chOff x="537" y="1212"/>
                    <a:chExt cx="378" cy="481"/>
                  </a:xfrm>
                </p:grpSpPr>
                <p:sp>
                  <p:nvSpPr>
                    <p:cNvPr id="309" name="Rectangle 29">
                      <a:extLst>
                        <a:ext uri="{FF2B5EF4-FFF2-40B4-BE49-F238E27FC236}">
                          <a16:creationId xmlns:a16="http://schemas.microsoft.com/office/drawing/2014/main" id="{72F2FCFF-4937-08CE-9667-20ACC58B547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9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310" name="Freeform 30">
                      <a:extLst>
                        <a:ext uri="{FF2B5EF4-FFF2-40B4-BE49-F238E27FC236}">
                          <a16:creationId xmlns:a16="http://schemas.microsoft.com/office/drawing/2014/main" id="{2A9A0A4D-AA5B-CC37-3F37-2D5C27A0EC2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9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1" name="Freeform 31">
                      <a:extLst>
                        <a:ext uri="{FF2B5EF4-FFF2-40B4-BE49-F238E27FC236}">
                          <a16:creationId xmlns:a16="http://schemas.microsoft.com/office/drawing/2014/main" id="{ED928A69-ECAC-FF07-11A5-B01D91A6AE7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05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2" name="Freeform 32">
                      <a:extLst>
                        <a:ext uri="{FF2B5EF4-FFF2-40B4-BE49-F238E27FC236}">
                          <a16:creationId xmlns:a16="http://schemas.microsoft.com/office/drawing/2014/main" id="{1CBFE95A-5676-4648-39E1-7DDCE26C5D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0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3" name="Freeform 33">
                      <a:extLst>
                        <a:ext uri="{FF2B5EF4-FFF2-40B4-BE49-F238E27FC236}">
                          <a16:creationId xmlns:a16="http://schemas.microsoft.com/office/drawing/2014/main" id="{26A15C5B-7637-43B2-7468-10EB67AD6A9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0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4" name="Freeform 34">
                      <a:extLst>
                        <a:ext uri="{FF2B5EF4-FFF2-40B4-BE49-F238E27FC236}">
                          <a16:creationId xmlns:a16="http://schemas.microsoft.com/office/drawing/2014/main" id="{890E83C9-A538-A3C5-E856-28233764F1A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1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5" name="Freeform 35">
                      <a:extLst>
                        <a:ext uri="{FF2B5EF4-FFF2-40B4-BE49-F238E27FC236}">
                          <a16:creationId xmlns:a16="http://schemas.microsoft.com/office/drawing/2014/main" id="{CAEE1573-87F5-6402-7401-10D62C348CA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3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16" name="Freeform 36">
                      <a:extLst>
                        <a:ext uri="{FF2B5EF4-FFF2-40B4-BE49-F238E27FC236}">
                          <a16:creationId xmlns:a16="http://schemas.microsoft.com/office/drawing/2014/main" id="{DA878AD0-3449-A9BC-C5F2-15D337C00DB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37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16" name="Group 37">
                  <a:extLst>
                    <a:ext uri="{FF2B5EF4-FFF2-40B4-BE49-F238E27FC236}">
                      <a16:creationId xmlns:a16="http://schemas.microsoft.com/office/drawing/2014/main" id="{DD94492A-37AC-523A-BAC0-1A7727C8CB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52686" y="2102215"/>
                  <a:ext cx="292165" cy="584324"/>
                  <a:chOff x="2048" y="1212"/>
                  <a:chExt cx="379" cy="481"/>
                </a:xfrm>
              </p:grpSpPr>
              <p:grpSp>
                <p:nvGrpSpPr>
                  <p:cNvPr id="295" name="Group 38">
                    <a:extLst>
                      <a:ext uri="{FF2B5EF4-FFF2-40B4-BE49-F238E27FC236}">
                        <a16:creationId xmlns:a16="http://schemas.microsoft.com/office/drawing/2014/main" id="{393E3AE2-F1E6-0694-C42A-76526132F25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48" y="1212"/>
                    <a:ext cx="379" cy="481"/>
                    <a:chOff x="2048" y="1212"/>
                    <a:chExt cx="379" cy="481"/>
                  </a:xfrm>
                </p:grpSpPr>
                <p:sp>
                  <p:nvSpPr>
                    <p:cNvPr id="305" name="Rectangle 39">
                      <a:extLst>
                        <a:ext uri="{FF2B5EF4-FFF2-40B4-BE49-F238E27FC236}">
                          <a16:creationId xmlns:a16="http://schemas.microsoft.com/office/drawing/2014/main" id="{EE316CC1-5CB1-5DB3-27C0-39CA7E07A7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8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306" name="Freeform 40">
                      <a:extLst>
                        <a:ext uri="{FF2B5EF4-FFF2-40B4-BE49-F238E27FC236}">
                          <a16:creationId xmlns:a16="http://schemas.microsoft.com/office/drawing/2014/main" id="{EF81FAD1-95F8-74F0-80F1-70972D3448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8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96" name="Group 41">
                    <a:extLst>
                      <a:ext uri="{FF2B5EF4-FFF2-40B4-BE49-F238E27FC236}">
                        <a16:creationId xmlns:a16="http://schemas.microsoft.com/office/drawing/2014/main" id="{969AB7D3-8962-95C2-DC88-A3DD0547F7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49" y="1212"/>
                    <a:ext cx="378" cy="481"/>
                    <a:chOff x="2049" y="1212"/>
                    <a:chExt cx="378" cy="481"/>
                  </a:xfrm>
                </p:grpSpPr>
                <p:sp>
                  <p:nvSpPr>
                    <p:cNvPr id="297" name="Rectangle 42">
                      <a:extLst>
                        <a:ext uri="{FF2B5EF4-FFF2-40B4-BE49-F238E27FC236}">
                          <a16:creationId xmlns:a16="http://schemas.microsoft.com/office/drawing/2014/main" id="{2AB5EEC4-BF6B-C087-93DD-F5B79766BC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98" name="Freeform 43">
                      <a:extLst>
                        <a:ext uri="{FF2B5EF4-FFF2-40B4-BE49-F238E27FC236}">
                          <a16:creationId xmlns:a16="http://schemas.microsoft.com/office/drawing/2014/main" id="{0C794BF6-A252-82CE-71BC-216AF12FBE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1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99" name="Freeform 44">
                      <a:extLst>
                        <a:ext uri="{FF2B5EF4-FFF2-40B4-BE49-F238E27FC236}">
                          <a16:creationId xmlns:a16="http://schemas.microsoft.com/office/drawing/2014/main" id="{39B45886-098C-231F-A033-A12F7703D3B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7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00" name="Freeform 45">
                      <a:extLst>
                        <a:ext uri="{FF2B5EF4-FFF2-40B4-BE49-F238E27FC236}">
                          <a16:creationId xmlns:a16="http://schemas.microsoft.com/office/drawing/2014/main" id="{A4CBEFE9-7397-F6C1-E145-187FBD63D3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2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01" name="Freeform 46">
                      <a:extLst>
                        <a:ext uri="{FF2B5EF4-FFF2-40B4-BE49-F238E27FC236}">
                          <a16:creationId xmlns:a16="http://schemas.microsoft.com/office/drawing/2014/main" id="{DC6169AD-5DA5-579D-A8A6-66C2737821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82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02" name="Freeform 47">
                      <a:extLst>
                        <a:ext uri="{FF2B5EF4-FFF2-40B4-BE49-F238E27FC236}">
                          <a16:creationId xmlns:a16="http://schemas.microsoft.com/office/drawing/2014/main" id="{CFED0B03-F791-C20F-5D3F-C44BB1A7500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3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03" name="Freeform 48">
                      <a:extLst>
                        <a:ext uri="{FF2B5EF4-FFF2-40B4-BE49-F238E27FC236}">
                          <a16:creationId xmlns:a16="http://schemas.microsoft.com/office/drawing/2014/main" id="{66ED5491-9650-5684-6FEB-A120DB28A3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85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304" name="Freeform 49">
                      <a:extLst>
                        <a:ext uri="{FF2B5EF4-FFF2-40B4-BE49-F238E27FC236}">
                          <a16:creationId xmlns:a16="http://schemas.microsoft.com/office/drawing/2014/main" id="{3C284DD2-AC8C-B33C-C142-191B9630FEC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49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17" name="Group 50">
                  <a:extLst>
                    <a:ext uri="{FF2B5EF4-FFF2-40B4-BE49-F238E27FC236}">
                      <a16:creationId xmlns:a16="http://schemas.microsoft.com/office/drawing/2014/main" id="{1E441036-9BE8-C013-95EA-BEBE13F39C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61293" y="2102215"/>
                  <a:ext cx="292165" cy="584324"/>
                  <a:chOff x="1670" y="1212"/>
                  <a:chExt cx="379" cy="481"/>
                </a:xfrm>
              </p:grpSpPr>
              <p:grpSp>
                <p:nvGrpSpPr>
                  <p:cNvPr id="283" name="Group 51">
                    <a:extLst>
                      <a:ext uri="{FF2B5EF4-FFF2-40B4-BE49-F238E27FC236}">
                        <a16:creationId xmlns:a16="http://schemas.microsoft.com/office/drawing/2014/main" id="{594C67C2-4F18-1F78-0B34-6E63AB5E3B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70" y="1212"/>
                    <a:ext cx="379" cy="481"/>
                    <a:chOff x="1670" y="1212"/>
                    <a:chExt cx="379" cy="481"/>
                  </a:xfrm>
                </p:grpSpPr>
                <p:sp>
                  <p:nvSpPr>
                    <p:cNvPr id="293" name="Rectangle 52">
                      <a:extLst>
                        <a:ext uri="{FF2B5EF4-FFF2-40B4-BE49-F238E27FC236}">
                          <a16:creationId xmlns:a16="http://schemas.microsoft.com/office/drawing/2014/main" id="{452B67C3-FFEF-0F01-7664-20ABDBA010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0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94" name="Freeform 53">
                      <a:extLst>
                        <a:ext uri="{FF2B5EF4-FFF2-40B4-BE49-F238E27FC236}">
                          <a16:creationId xmlns:a16="http://schemas.microsoft.com/office/drawing/2014/main" id="{4B981628-809A-0D93-3BE8-804655C5D1A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0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84" name="Group 54">
                    <a:extLst>
                      <a:ext uri="{FF2B5EF4-FFF2-40B4-BE49-F238E27FC236}">
                        <a16:creationId xmlns:a16="http://schemas.microsoft.com/office/drawing/2014/main" id="{38CFC440-06ED-EE0F-FDFB-97007AE4F2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71" y="1212"/>
                    <a:ext cx="378" cy="481"/>
                    <a:chOff x="1671" y="1212"/>
                    <a:chExt cx="378" cy="481"/>
                  </a:xfrm>
                </p:grpSpPr>
                <p:sp>
                  <p:nvSpPr>
                    <p:cNvPr id="285" name="Rectangle 55">
                      <a:extLst>
                        <a:ext uri="{FF2B5EF4-FFF2-40B4-BE49-F238E27FC236}">
                          <a16:creationId xmlns:a16="http://schemas.microsoft.com/office/drawing/2014/main" id="{F8ED5622-4C01-8881-17B1-F196B66563E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2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86" name="Freeform 56">
                      <a:extLst>
                        <a:ext uri="{FF2B5EF4-FFF2-40B4-BE49-F238E27FC236}">
                          <a16:creationId xmlns:a16="http://schemas.microsoft.com/office/drawing/2014/main" id="{586BD2EE-AA14-10CB-D8AB-B971C680E9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2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87" name="Freeform 57">
                      <a:extLst>
                        <a:ext uri="{FF2B5EF4-FFF2-40B4-BE49-F238E27FC236}">
                          <a16:creationId xmlns:a16="http://schemas.microsoft.com/office/drawing/2014/main" id="{3AF059E7-6728-F447-8E6C-87E0CAFBF3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9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88" name="Freeform 58">
                      <a:extLst>
                        <a:ext uri="{FF2B5EF4-FFF2-40B4-BE49-F238E27FC236}">
                          <a16:creationId xmlns:a16="http://schemas.microsoft.com/office/drawing/2014/main" id="{C8CC2D69-47F5-51C1-708F-889D35F58F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4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89" name="Freeform 59">
                      <a:extLst>
                        <a:ext uri="{FF2B5EF4-FFF2-40B4-BE49-F238E27FC236}">
                          <a16:creationId xmlns:a16="http://schemas.microsoft.com/office/drawing/2014/main" id="{86195FA5-635D-C41D-04CD-3576CB5E022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04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90" name="Freeform 60">
                      <a:extLst>
                        <a:ext uri="{FF2B5EF4-FFF2-40B4-BE49-F238E27FC236}">
                          <a16:creationId xmlns:a16="http://schemas.microsoft.com/office/drawing/2014/main" id="{4AE19607-85BC-2AD2-1AE2-018887A98B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5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91" name="Freeform 61">
                      <a:extLst>
                        <a:ext uri="{FF2B5EF4-FFF2-40B4-BE49-F238E27FC236}">
                          <a16:creationId xmlns:a16="http://schemas.microsoft.com/office/drawing/2014/main" id="{A94139AE-E16A-4621-9E16-AAE85794E2D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07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92" name="Freeform 62">
                      <a:extLst>
                        <a:ext uri="{FF2B5EF4-FFF2-40B4-BE49-F238E27FC236}">
                          <a16:creationId xmlns:a16="http://schemas.microsoft.com/office/drawing/2014/main" id="{AAD4E353-46D2-4063-59B1-A79C71474D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1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18" name="Group 63">
                  <a:extLst>
                    <a:ext uri="{FF2B5EF4-FFF2-40B4-BE49-F238E27FC236}">
                      <a16:creationId xmlns:a16="http://schemas.microsoft.com/office/drawing/2014/main" id="{EAE802DE-976F-F860-5E8D-E22F758CCE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269899" y="2102215"/>
                  <a:ext cx="292165" cy="584324"/>
                  <a:chOff x="1292" y="1212"/>
                  <a:chExt cx="379" cy="481"/>
                </a:xfrm>
              </p:grpSpPr>
              <p:grpSp>
                <p:nvGrpSpPr>
                  <p:cNvPr id="271" name="Group 64">
                    <a:extLst>
                      <a:ext uri="{FF2B5EF4-FFF2-40B4-BE49-F238E27FC236}">
                        <a16:creationId xmlns:a16="http://schemas.microsoft.com/office/drawing/2014/main" id="{28750512-DE46-18DE-BEA5-194A29AA90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92" y="1212"/>
                    <a:ext cx="379" cy="481"/>
                    <a:chOff x="1292" y="1212"/>
                    <a:chExt cx="379" cy="481"/>
                  </a:xfrm>
                </p:grpSpPr>
                <p:sp>
                  <p:nvSpPr>
                    <p:cNvPr id="281" name="Rectangle 65">
                      <a:extLst>
                        <a:ext uri="{FF2B5EF4-FFF2-40B4-BE49-F238E27FC236}">
                          <a16:creationId xmlns:a16="http://schemas.microsoft.com/office/drawing/2014/main" id="{D1459117-EECD-C89F-9786-CC924EDF8C3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2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82" name="Freeform 66">
                      <a:extLst>
                        <a:ext uri="{FF2B5EF4-FFF2-40B4-BE49-F238E27FC236}">
                          <a16:creationId xmlns:a16="http://schemas.microsoft.com/office/drawing/2014/main" id="{7AF9C4AA-7874-7E03-102D-F691D748F0A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2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72" name="Group 67">
                    <a:extLst>
                      <a:ext uri="{FF2B5EF4-FFF2-40B4-BE49-F238E27FC236}">
                        <a16:creationId xmlns:a16="http://schemas.microsoft.com/office/drawing/2014/main" id="{19FF099C-30DE-9340-5A50-5D598848773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93" y="1212"/>
                    <a:ext cx="378" cy="481"/>
                    <a:chOff x="1293" y="1212"/>
                    <a:chExt cx="378" cy="481"/>
                  </a:xfrm>
                </p:grpSpPr>
                <p:sp>
                  <p:nvSpPr>
                    <p:cNvPr id="273" name="Rectangle 68">
                      <a:extLst>
                        <a:ext uri="{FF2B5EF4-FFF2-40B4-BE49-F238E27FC236}">
                          <a16:creationId xmlns:a16="http://schemas.microsoft.com/office/drawing/2014/main" id="{F60D8EE1-677B-B5B3-56D7-0969E8138EE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4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74" name="Freeform 69">
                      <a:extLst>
                        <a:ext uri="{FF2B5EF4-FFF2-40B4-BE49-F238E27FC236}">
                          <a16:creationId xmlns:a16="http://schemas.microsoft.com/office/drawing/2014/main" id="{07BA0C09-6A51-AAC5-271C-1E5F7DD384E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34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75" name="Freeform 70">
                      <a:extLst>
                        <a:ext uri="{FF2B5EF4-FFF2-40B4-BE49-F238E27FC236}">
                          <a16:creationId xmlns:a16="http://schemas.microsoft.com/office/drawing/2014/main" id="{3F620A67-F28E-BDC9-DF83-46668C7AFD1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61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76" name="Freeform 71">
                      <a:extLst>
                        <a:ext uri="{FF2B5EF4-FFF2-40B4-BE49-F238E27FC236}">
                          <a16:creationId xmlns:a16="http://schemas.microsoft.com/office/drawing/2014/main" id="{252396AD-7E26-98ED-034C-2B88729FDB5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6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77" name="Freeform 72">
                      <a:extLst>
                        <a:ext uri="{FF2B5EF4-FFF2-40B4-BE49-F238E27FC236}">
                          <a16:creationId xmlns:a16="http://schemas.microsoft.com/office/drawing/2014/main" id="{84E1CA41-4762-9A1C-FBF2-CB4C42F5456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6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78" name="Freeform 73">
                      <a:extLst>
                        <a:ext uri="{FF2B5EF4-FFF2-40B4-BE49-F238E27FC236}">
                          <a16:creationId xmlns:a16="http://schemas.microsoft.com/office/drawing/2014/main" id="{3B402090-0E6B-6513-3F87-5854B69DC9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06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79" name="Freeform 74">
                      <a:extLst>
                        <a:ext uri="{FF2B5EF4-FFF2-40B4-BE49-F238E27FC236}">
                          <a16:creationId xmlns:a16="http://schemas.microsoft.com/office/drawing/2014/main" id="{85F55E4A-3FB2-E53F-A7B4-7E303ED55F3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9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80" name="Freeform 75">
                      <a:extLst>
                        <a:ext uri="{FF2B5EF4-FFF2-40B4-BE49-F238E27FC236}">
                          <a16:creationId xmlns:a16="http://schemas.microsoft.com/office/drawing/2014/main" id="{594C228F-882D-6A12-A81D-A4C7F150E66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3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19" name="Group 76">
                  <a:extLst>
                    <a:ext uri="{FF2B5EF4-FFF2-40B4-BE49-F238E27FC236}">
                      <a16:creationId xmlns:a16="http://schemas.microsoft.com/office/drawing/2014/main" id="{C2C10532-276C-8AF3-98FC-475C03C8E3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79276" y="2102215"/>
                  <a:ext cx="292165" cy="584324"/>
                  <a:chOff x="915" y="1212"/>
                  <a:chExt cx="379" cy="481"/>
                </a:xfrm>
              </p:grpSpPr>
              <p:grpSp>
                <p:nvGrpSpPr>
                  <p:cNvPr id="259" name="Group 77">
                    <a:extLst>
                      <a:ext uri="{FF2B5EF4-FFF2-40B4-BE49-F238E27FC236}">
                        <a16:creationId xmlns:a16="http://schemas.microsoft.com/office/drawing/2014/main" id="{96323B66-6144-63FB-2067-2A013D5D9F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5" y="1212"/>
                    <a:ext cx="379" cy="481"/>
                    <a:chOff x="915" y="1212"/>
                    <a:chExt cx="379" cy="481"/>
                  </a:xfrm>
                </p:grpSpPr>
                <p:sp>
                  <p:nvSpPr>
                    <p:cNvPr id="269" name="Rectangle 78">
                      <a:extLst>
                        <a:ext uri="{FF2B5EF4-FFF2-40B4-BE49-F238E27FC236}">
                          <a16:creationId xmlns:a16="http://schemas.microsoft.com/office/drawing/2014/main" id="{E2472F01-4070-D85B-B986-8358091228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70" name="Freeform 79">
                      <a:extLst>
                        <a:ext uri="{FF2B5EF4-FFF2-40B4-BE49-F238E27FC236}">
                          <a16:creationId xmlns:a16="http://schemas.microsoft.com/office/drawing/2014/main" id="{3DA98D24-9ED6-3EF8-C944-4E32F79CD1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60" name="Group 80">
                    <a:extLst>
                      <a:ext uri="{FF2B5EF4-FFF2-40B4-BE49-F238E27FC236}">
                        <a16:creationId xmlns:a16="http://schemas.microsoft.com/office/drawing/2014/main" id="{AA6D8B6D-3EA5-B328-AB2C-02DF776ABB6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915" y="1212"/>
                    <a:ext cx="378" cy="481"/>
                    <a:chOff x="915" y="1212"/>
                    <a:chExt cx="378" cy="481"/>
                  </a:xfrm>
                </p:grpSpPr>
                <p:sp>
                  <p:nvSpPr>
                    <p:cNvPr id="261" name="Rectangle 81">
                      <a:extLst>
                        <a:ext uri="{FF2B5EF4-FFF2-40B4-BE49-F238E27FC236}">
                          <a16:creationId xmlns:a16="http://schemas.microsoft.com/office/drawing/2014/main" id="{B7031278-0275-653E-6DC1-68512820FD2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7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62" name="Freeform 82">
                      <a:extLst>
                        <a:ext uri="{FF2B5EF4-FFF2-40B4-BE49-F238E27FC236}">
                          <a16:creationId xmlns:a16="http://schemas.microsoft.com/office/drawing/2014/main" id="{B7F8B48C-D123-DF4B-F733-1AF2CAB1291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7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3" name="Freeform 83">
                      <a:extLst>
                        <a:ext uri="{FF2B5EF4-FFF2-40B4-BE49-F238E27FC236}">
                          <a16:creationId xmlns:a16="http://schemas.microsoft.com/office/drawing/2014/main" id="{D48BC3BC-93A9-4354-030D-090DAB6612B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84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4" name="Freeform 84">
                      <a:extLst>
                        <a:ext uri="{FF2B5EF4-FFF2-40B4-BE49-F238E27FC236}">
                          <a16:creationId xmlns:a16="http://schemas.microsoft.com/office/drawing/2014/main" id="{1798655B-E72B-4679-3F4F-69B64209F51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9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5" name="Freeform 85">
                      <a:extLst>
                        <a:ext uri="{FF2B5EF4-FFF2-40B4-BE49-F238E27FC236}">
                          <a16:creationId xmlns:a16="http://schemas.microsoft.com/office/drawing/2014/main" id="{DF8FB2B7-57DD-D593-C9FD-47CCE43B88C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49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6" name="Freeform 86">
                      <a:extLst>
                        <a:ext uri="{FF2B5EF4-FFF2-40B4-BE49-F238E27FC236}">
                          <a16:creationId xmlns:a16="http://schemas.microsoft.com/office/drawing/2014/main" id="{95ACF823-C69B-001C-03D8-BE932A90615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9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7" name="Freeform 87">
                      <a:extLst>
                        <a:ext uri="{FF2B5EF4-FFF2-40B4-BE49-F238E27FC236}">
                          <a16:creationId xmlns:a16="http://schemas.microsoft.com/office/drawing/2014/main" id="{0A8E8243-DFCE-A32F-499B-5A0E78E9D4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1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68" name="Freeform 88">
                      <a:extLst>
                        <a:ext uri="{FF2B5EF4-FFF2-40B4-BE49-F238E27FC236}">
                          <a16:creationId xmlns:a16="http://schemas.microsoft.com/office/drawing/2014/main" id="{5A3D7190-83D1-1DD8-5B52-BAAF9E63122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5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20" name="Group 89">
                  <a:extLst>
                    <a:ext uri="{FF2B5EF4-FFF2-40B4-BE49-F238E27FC236}">
                      <a16:creationId xmlns:a16="http://schemas.microsoft.com/office/drawing/2014/main" id="{897AA6E9-B245-66CB-1E7A-E4C6095BCB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35474" y="2102215"/>
                  <a:ext cx="292165" cy="584324"/>
                  <a:chOff x="2804" y="1212"/>
                  <a:chExt cx="379" cy="481"/>
                </a:xfrm>
              </p:grpSpPr>
              <p:grpSp>
                <p:nvGrpSpPr>
                  <p:cNvPr id="247" name="Group 90">
                    <a:extLst>
                      <a:ext uri="{FF2B5EF4-FFF2-40B4-BE49-F238E27FC236}">
                        <a16:creationId xmlns:a16="http://schemas.microsoft.com/office/drawing/2014/main" id="{8EC38CEE-448A-AF46-9181-7E258A87952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4" y="1212"/>
                    <a:ext cx="379" cy="481"/>
                    <a:chOff x="2804" y="1212"/>
                    <a:chExt cx="379" cy="481"/>
                  </a:xfrm>
                </p:grpSpPr>
                <p:sp>
                  <p:nvSpPr>
                    <p:cNvPr id="257" name="Rectangle 91">
                      <a:extLst>
                        <a:ext uri="{FF2B5EF4-FFF2-40B4-BE49-F238E27FC236}">
                          <a16:creationId xmlns:a16="http://schemas.microsoft.com/office/drawing/2014/main" id="{EB96A976-3EAF-6CC9-4C6A-E281BAE6A7A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4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58" name="Freeform 92">
                      <a:extLst>
                        <a:ext uri="{FF2B5EF4-FFF2-40B4-BE49-F238E27FC236}">
                          <a16:creationId xmlns:a16="http://schemas.microsoft.com/office/drawing/2014/main" id="{D69A70C3-11E9-486A-35D0-E98633FCA2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4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48" name="Group 93">
                    <a:extLst>
                      <a:ext uri="{FF2B5EF4-FFF2-40B4-BE49-F238E27FC236}">
                        <a16:creationId xmlns:a16="http://schemas.microsoft.com/office/drawing/2014/main" id="{26B69DE3-2C16-E207-CDE0-4E05B9DB49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05" y="1212"/>
                    <a:ext cx="378" cy="481"/>
                    <a:chOff x="2805" y="1212"/>
                    <a:chExt cx="378" cy="481"/>
                  </a:xfrm>
                </p:grpSpPr>
                <p:sp>
                  <p:nvSpPr>
                    <p:cNvPr id="249" name="Rectangle 94">
                      <a:extLst>
                        <a:ext uri="{FF2B5EF4-FFF2-40B4-BE49-F238E27FC236}">
                          <a16:creationId xmlns:a16="http://schemas.microsoft.com/office/drawing/2014/main" id="{E144EAA6-C33F-CDB3-C13F-1FCB994196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6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50" name="Freeform 95">
                      <a:extLst>
                        <a:ext uri="{FF2B5EF4-FFF2-40B4-BE49-F238E27FC236}">
                          <a16:creationId xmlns:a16="http://schemas.microsoft.com/office/drawing/2014/main" id="{BB6F3CF0-D627-244C-3B5B-803A5DBF654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6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1" name="Freeform 96">
                      <a:extLst>
                        <a:ext uri="{FF2B5EF4-FFF2-40B4-BE49-F238E27FC236}">
                          <a16:creationId xmlns:a16="http://schemas.microsoft.com/office/drawing/2014/main" id="{A03CA23F-A74D-F515-9C96-EC3B50710D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73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2" name="Freeform 97">
                      <a:extLst>
                        <a:ext uri="{FF2B5EF4-FFF2-40B4-BE49-F238E27FC236}">
                          <a16:creationId xmlns:a16="http://schemas.microsoft.com/office/drawing/2014/main" id="{31D0145D-CCAE-F4BC-5956-DA24DB10BE9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8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3" name="Freeform 98">
                      <a:extLst>
                        <a:ext uri="{FF2B5EF4-FFF2-40B4-BE49-F238E27FC236}">
                          <a16:creationId xmlns:a16="http://schemas.microsoft.com/office/drawing/2014/main" id="{74E6B4DD-2CFF-3A2B-A730-91D5D055B3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8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4" name="Freeform 99">
                      <a:extLst>
                        <a:ext uri="{FF2B5EF4-FFF2-40B4-BE49-F238E27FC236}">
                          <a16:creationId xmlns:a16="http://schemas.microsoft.com/office/drawing/2014/main" id="{186B3A18-9141-492A-9C41-0EF1C89B9A2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5" name="Freeform 100">
                      <a:extLst>
                        <a:ext uri="{FF2B5EF4-FFF2-40B4-BE49-F238E27FC236}">
                          <a16:creationId xmlns:a16="http://schemas.microsoft.com/office/drawing/2014/main" id="{17ACC9B6-CBB8-045B-FE6D-D454CC3BB5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941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56" name="Freeform 101">
                      <a:extLst>
                        <a:ext uri="{FF2B5EF4-FFF2-40B4-BE49-F238E27FC236}">
                          <a16:creationId xmlns:a16="http://schemas.microsoft.com/office/drawing/2014/main" id="{8BB3103E-1D28-C995-41BD-52D8AED2333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05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21" name="Group 102">
                  <a:extLst>
                    <a:ext uri="{FF2B5EF4-FFF2-40B4-BE49-F238E27FC236}">
                      <a16:creationId xmlns:a16="http://schemas.microsoft.com/office/drawing/2014/main" id="{32427BB8-450D-BE56-74BF-FBFE892D65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44080" y="2102215"/>
                  <a:ext cx="292165" cy="584324"/>
                  <a:chOff x="2426" y="1212"/>
                  <a:chExt cx="379" cy="481"/>
                </a:xfrm>
              </p:grpSpPr>
              <p:grpSp>
                <p:nvGrpSpPr>
                  <p:cNvPr id="235" name="Group 232">
                    <a:extLst>
                      <a:ext uri="{FF2B5EF4-FFF2-40B4-BE49-F238E27FC236}">
                        <a16:creationId xmlns:a16="http://schemas.microsoft.com/office/drawing/2014/main" id="{C65A1B8B-8783-7246-5516-4095570FE45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26" y="1212"/>
                    <a:ext cx="379" cy="481"/>
                    <a:chOff x="2426" y="1212"/>
                    <a:chExt cx="379" cy="481"/>
                  </a:xfrm>
                </p:grpSpPr>
                <p:sp>
                  <p:nvSpPr>
                    <p:cNvPr id="245" name="Rectangle 104">
                      <a:extLst>
                        <a:ext uri="{FF2B5EF4-FFF2-40B4-BE49-F238E27FC236}">
                          <a16:creationId xmlns:a16="http://schemas.microsoft.com/office/drawing/2014/main" id="{83F79B65-D104-B605-284C-EA235AEA302F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6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46" name="Freeform 105">
                      <a:extLst>
                        <a:ext uri="{FF2B5EF4-FFF2-40B4-BE49-F238E27FC236}">
                          <a16:creationId xmlns:a16="http://schemas.microsoft.com/office/drawing/2014/main" id="{90B08210-C98F-54FA-D8D5-504AA8D82C0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6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36" name="Group 106">
                    <a:extLst>
                      <a:ext uri="{FF2B5EF4-FFF2-40B4-BE49-F238E27FC236}">
                        <a16:creationId xmlns:a16="http://schemas.microsoft.com/office/drawing/2014/main" id="{D0A708DB-45CF-2008-B583-D8B3CF900C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427" y="1212"/>
                    <a:ext cx="378" cy="481"/>
                    <a:chOff x="2427" y="1212"/>
                    <a:chExt cx="378" cy="481"/>
                  </a:xfrm>
                </p:grpSpPr>
                <p:sp>
                  <p:nvSpPr>
                    <p:cNvPr id="237" name="Rectangle 107">
                      <a:extLst>
                        <a:ext uri="{FF2B5EF4-FFF2-40B4-BE49-F238E27FC236}">
                          <a16:creationId xmlns:a16="http://schemas.microsoft.com/office/drawing/2014/main" id="{FD1F96E4-F6A6-5ACC-7972-9CE6C352C8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68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38" name="Freeform 108">
                      <a:extLst>
                        <a:ext uri="{FF2B5EF4-FFF2-40B4-BE49-F238E27FC236}">
                          <a16:creationId xmlns:a16="http://schemas.microsoft.com/office/drawing/2014/main" id="{47094761-475C-4C6F-CD80-6375B4D5E79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68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39" name="Freeform 109">
                      <a:extLst>
                        <a:ext uri="{FF2B5EF4-FFF2-40B4-BE49-F238E27FC236}">
                          <a16:creationId xmlns:a16="http://schemas.microsoft.com/office/drawing/2014/main" id="{9F4C652D-30D0-7EA9-5D9F-32ABCC39AB0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5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40" name="Freeform 110">
                      <a:extLst>
                        <a:ext uri="{FF2B5EF4-FFF2-40B4-BE49-F238E27FC236}">
                          <a16:creationId xmlns:a16="http://schemas.microsoft.com/office/drawing/2014/main" id="{4F6D76CD-A52A-73D8-0C51-97B2BD1182B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0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41" name="Freeform 111">
                      <a:extLst>
                        <a:ext uri="{FF2B5EF4-FFF2-40B4-BE49-F238E27FC236}">
                          <a16:creationId xmlns:a16="http://schemas.microsoft.com/office/drawing/2014/main" id="{D416DD11-E234-F694-94F3-75E7AC1B7E6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60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42" name="Freeform 112">
                      <a:extLst>
                        <a:ext uri="{FF2B5EF4-FFF2-40B4-BE49-F238E27FC236}">
                          <a16:creationId xmlns:a16="http://schemas.microsoft.com/office/drawing/2014/main" id="{D97D43B1-8110-69AF-0731-F66C85653D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43" name="Freeform 113">
                      <a:extLst>
                        <a:ext uri="{FF2B5EF4-FFF2-40B4-BE49-F238E27FC236}">
                          <a16:creationId xmlns:a16="http://schemas.microsoft.com/office/drawing/2014/main" id="{E56558A3-32AD-9C70-988E-F663140CBD0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63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44" name="Freeform 114">
                      <a:extLst>
                        <a:ext uri="{FF2B5EF4-FFF2-40B4-BE49-F238E27FC236}">
                          <a16:creationId xmlns:a16="http://schemas.microsoft.com/office/drawing/2014/main" id="{61E42AD2-E662-8D3C-5EA6-1F0E8974833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27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</p:grpSp>
            <p:grpSp>
              <p:nvGrpSpPr>
                <p:cNvPr id="222" name="Group 115">
                  <a:extLst>
                    <a:ext uri="{FF2B5EF4-FFF2-40B4-BE49-F238E27FC236}">
                      <a16:creationId xmlns:a16="http://schemas.microsoft.com/office/drawing/2014/main" id="{BED5FB21-9621-2709-B56D-97DBA8C90C1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26867" y="2102215"/>
                  <a:ext cx="292165" cy="584324"/>
                  <a:chOff x="3182" y="1212"/>
                  <a:chExt cx="379" cy="481"/>
                </a:xfrm>
              </p:grpSpPr>
              <p:grpSp>
                <p:nvGrpSpPr>
                  <p:cNvPr id="223" name="Group 116">
                    <a:extLst>
                      <a:ext uri="{FF2B5EF4-FFF2-40B4-BE49-F238E27FC236}">
                        <a16:creationId xmlns:a16="http://schemas.microsoft.com/office/drawing/2014/main" id="{79204B1A-CF9B-571A-D4E3-47DA5D15973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212"/>
                    <a:ext cx="379" cy="481"/>
                    <a:chOff x="3182" y="1212"/>
                    <a:chExt cx="379" cy="481"/>
                  </a:xfrm>
                </p:grpSpPr>
                <p:sp>
                  <p:nvSpPr>
                    <p:cNvPr id="233" name="Rectangle 117">
                      <a:extLst>
                        <a:ext uri="{FF2B5EF4-FFF2-40B4-BE49-F238E27FC236}">
                          <a16:creationId xmlns:a16="http://schemas.microsoft.com/office/drawing/2014/main" id="{BFBD65DF-9A88-5E10-9C0C-37CE9BFB84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1212"/>
                      <a:ext cx="379" cy="481"/>
                    </a:xfrm>
                    <a:prstGeom prst="rect">
                      <a:avLst/>
                    </a:prstGeom>
                    <a:solidFill>
                      <a:srgbClr val="99CCFF">
                        <a:alpha val="25098"/>
                      </a:srgbClr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34" name="Freeform 118">
                      <a:extLst>
                        <a:ext uri="{FF2B5EF4-FFF2-40B4-BE49-F238E27FC236}">
                          <a16:creationId xmlns:a16="http://schemas.microsoft.com/office/drawing/2014/main" id="{47F1A402-086A-B56C-7752-3AD0DE0605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1212"/>
                      <a:ext cx="379" cy="481"/>
                    </a:xfrm>
                    <a:custGeom>
                      <a:avLst/>
                      <a:gdLst>
                        <a:gd name="T0" fmla="*/ 0 w 17441"/>
                        <a:gd name="T1" fmla="*/ 0 h 6963"/>
                        <a:gd name="T2" fmla="*/ 0 w 17441"/>
                        <a:gd name="T3" fmla="*/ 0 h 6963"/>
                        <a:gd name="T4" fmla="*/ 0 w 17441"/>
                        <a:gd name="T5" fmla="*/ 0 h 6963"/>
                        <a:gd name="T6" fmla="*/ 0 w 17441"/>
                        <a:gd name="T7" fmla="*/ 0 h 6963"/>
                        <a:gd name="T8" fmla="*/ 0 w 17441"/>
                        <a:gd name="T9" fmla="*/ 0 h 6963"/>
                        <a:gd name="T10" fmla="*/ 0 w 17441"/>
                        <a:gd name="T11" fmla="*/ 0 h 69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17441" h="6963">
                          <a:moveTo>
                            <a:pt x="8721" y="6963"/>
                          </a:moveTo>
                          <a:lnTo>
                            <a:pt x="0" y="6963"/>
                          </a:lnTo>
                          <a:lnTo>
                            <a:pt x="0" y="0"/>
                          </a:lnTo>
                          <a:lnTo>
                            <a:pt x="17441" y="0"/>
                          </a:lnTo>
                          <a:lnTo>
                            <a:pt x="17441" y="6963"/>
                          </a:lnTo>
                          <a:lnTo>
                            <a:pt x="872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</p:grpSp>
              <p:grpSp>
                <p:nvGrpSpPr>
                  <p:cNvPr id="224" name="Group 119">
                    <a:extLst>
                      <a:ext uri="{FF2B5EF4-FFF2-40B4-BE49-F238E27FC236}">
                        <a16:creationId xmlns:a16="http://schemas.microsoft.com/office/drawing/2014/main" id="{61E706A0-1EA9-B93B-6B53-D2659339B2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2" y="1212"/>
                    <a:ext cx="378" cy="481"/>
                    <a:chOff x="3182" y="1212"/>
                    <a:chExt cx="378" cy="481"/>
                  </a:xfrm>
                </p:grpSpPr>
                <p:sp>
                  <p:nvSpPr>
                    <p:cNvPr id="225" name="Rectangle 120">
                      <a:extLst>
                        <a:ext uri="{FF2B5EF4-FFF2-40B4-BE49-F238E27FC236}">
                          <a16:creationId xmlns:a16="http://schemas.microsoft.com/office/drawing/2014/main" id="{42848A46-C6EA-B79A-DCB2-EBC7BFA419C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4" y="1653"/>
                      <a:ext cx="95" cy="40"/>
                    </a:xfrm>
                    <a:prstGeom prst="rect">
                      <a:avLst/>
                    </a:prstGeom>
                    <a:solidFill>
                      <a:srgbClr val="355E00"/>
                    </a:solidFill>
                    <a:ln w="9525">
                      <a:solidFill>
                        <a:srgbClr val="FFFFFF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altLang="de-DE"/>
                    </a:p>
                  </p:txBody>
                </p:sp>
                <p:sp>
                  <p:nvSpPr>
                    <p:cNvPr id="226" name="Freeform 121">
                      <a:extLst>
                        <a:ext uri="{FF2B5EF4-FFF2-40B4-BE49-F238E27FC236}">
                          <a16:creationId xmlns:a16="http://schemas.microsoft.com/office/drawing/2014/main" id="{61C39685-F309-14FB-DC8F-BC4564EF93D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4" y="1653"/>
                      <a:ext cx="95" cy="40"/>
                    </a:xfrm>
                    <a:custGeom>
                      <a:avLst/>
                      <a:gdLst>
                        <a:gd name="T0" fmla="*/ 0 w 2114"/>
                        <a:gd name="T1" fmla="*/ 0 h 581"/>
                        <a:gd name="T2" fmla="*/ 0 w 2114"/>
                        <a:gd name="T3" fmla="*/ 0 h 581"/>
                        <a:gd name="T4" fmla="*/ 0 w 2114"/>
                        <a:gd name="T5" fmla="*/ 0 h 581"/>
                        <a:gd name="T6" fmla="*/ 0 w 2114"/>
                        <a:gd name="T7" fmla="*/ 0 h 581"/>
                        <a:gd name="T8" fmla="*/ 0 w 2114"/>
                        <a:gd name="T9" fmla="*/ 0 h 581"/>
                        <a:gd name="T10" fmla="*/ 0 w 2114"/>
                        <a:gd name="T11" fmla="*/ 0 h 5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2114" h="581">
                          <a:moveTo>
                            <a:pt x="1057" y="581"/>
                          </a:moveTo>
                          <a:lnTo>
                            <a:pt x="0" y="581"/>
                          </a:lnTo>
                          <a:lnTo>
                            <a:pt x="0" y="0"/>
                          </a:lnTo>
                          <a:lnTo>
                            <a:pt x="2114" y="0"/>
                          </a:lnTo>
                          <a:lnTo>
                            <a:pt x="2114" y="581"/>
                          </a:lnTo>
                          <a:lnTo>
                            <a:pt x="1057" y="581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27" name="Freeform 122">
                      <a:extLst>
                        <a:ext uri="{FF2B5EF4-FFF2-40B4-BE49-F238E27FC236}">
                          <a16:creationId xmlns:a16="http://schemas.microsoft.com/office/drawing/2014/main" id="{22C588BF-0148-8DED-56D1-8FAEE4616C7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51" y="1212"/>
                      <a:ext cx="72" cy="441"/>
                    </a:xfrm>
                    <a:custGeom>
                      <a:avLst/>
                      <a:gdLst>
                        <a:gd name="T0" fmla="*/ 0 w 1585"/>
                        <a:gd name="T1" fmla="*/ 0 h 6382"/>
                        <a:gd name="T2" fmla="*/ 0 w 1585"/>
                        <a:gd name="T3" fmla="*/ 0 h 6382"/>
                        <a:gd name="T4" fmla="*/ 0 w 1585"/>
                        <a:gd name="T5" fmla="*/ 0 h 6382"/>
                        <a:gd name="T6" fmla="*/ 0 w 1585"/>
                        <a:gd name="T7" fmla="*/ 0 h 6382"/>
                        <a:gd name="T8" fmla="*/ 0 w 1585"/>
                        <a:gd name="T9" fmla="*/ 0 h 6382"/>
                        <a:gd name="T10" fmla="*/ 0 w 1585"/>
                        <a:gd name="T11" fmla="*/ 0 h 6382"/>
                        <a:gd name="T12" fmla="*/ 0 w 1585"/>
                        <a:gd name="T13" fmla="*/ 0 h 6382"/>
                        <a:gd name="T14" fmla="*/ 0 w 1585"/>
                        <a:gd name="T15" fmla="*/ 0 h 6382"/>
                        <a:gd name="T16" fmla="*/ 0 w 1585"/>
                        <a:gd name="T17" fmla="*/ 0 h 6382"/>
                        <a:gd name="T18" fmla="*/ 0 w 1585"/>
                        <a:gd name="T19" fmla="*/ 0 h 6382"/>
                        <a:gd name="T20" fmla="*/ 0 w 1585"/>
                        <a:gd name="T21" fmla="*/ 0 h 6382"/>
                        <a:gd name="T22" fmla="*/ 0 w 1585"/>
                        <a:gd name="T23" fmla="*/ 0 h 6382"/>
                        <a:gd name="T24" fmla="*/ 0 w 1585"/>
                        <a:gd name="T25" fmla="*/ 0 h 6382"/>
                        <a:gd name="T26" fmla="*/ 0 w 1585"/>
                        <a:gd name="T27" fmla="*/ 0 h 6382"/>
                        <a:gd name="T28" fmla="*/ 0 w 1585"/>
                        <a:gd name="T29" fmla="*/ 0 h 6382"/>
                        <a:gd name="T30" fmla="*/ 0 w 1585"/>
                        <a:gd name="T31" fmla="*/ 0 h 6382"/>
                        <a:gd name="T32" fmla="*/ 0 w 1585"/>
                        <a:gd name="T33" fmla="*/ 0 h 6382"/>
                        <a:gd name="T34" fmla="*/ 0 w 1585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5" h="6382">
                          <a:moveTo>
                            <a:pt x="0" y="0"/>
                          </a:moveTo>
                          <a:lnTo>
                            <a:pt x="67" y="1940"/>
                          </a:lnTo>
                          <a:lnTo>
                            <a:pt x="145" y="2743"/>
                          </a:lnTo>
                          <a:lnTo>
                            <a:pt x="247" y="3445"/>
                          </a:lnTo>
                          <a:lnTo>
                            <a:pt x="367" y="4051"/>
                          </a:lnTo>
                          <a:lnTo>
                            <a:pt x="502" y="4570"/>
                          </a:lnTo>
                          <a:lnTo>
                            <a:pt x="644" y="5005"/>
                          </a:lnTo>
                          <a:lnTo>
                            <a:pt x="792" y="5367"/>
                          </a:lnTo>
                          <a:lnTo>
                            <a:pt x="940" y="5661"/>
                          </a:lnTo>
                          <a:lnTo>
                            <a:pt x="1083" y="5893"/>
                          </a:lnTo>
                          <a:lnTo>
                            <a:pt x="1217" y="6070"/>
                          </a:lnTo>
                          <a:lnTo>
                            <a:pt x="1338" y="6201"/>
                          </a:lnTo>
                          <a:lnTo>
                            <a:pt x="1439" y="6291"/>
                          </a:lnTo>
                          <a:lnTo>
                            <a:pt x="1517" y="6346"/>
                          </a:lnTo>
                          <a:lnTo>
                            <a:pt x="1567" y="6374"/>
                          </a:lnTo>
                          <a:lnTo>
                            <a:pt x="1581" y="6380"/>
                          </a:lnTo>
                          <a:lnTo>
                            <a:pt x="1584" y="6382"/>
                          </a:lnTo>
                          <a:lnTo>
                            <a:pt x="1585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28" name="Freeform 123">
                      <a:extLst>
                        <a:ext uri="{FF2B5EF4-FFF2-40B4-BE49-F238E27FC236}">
                          <a16:creationId xmlns:a16="http://schemas.microsoft.com/office/drawing/2014/main" id="{0B239B5D-2AA5-6DA2-B549-2788040408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6" y="1212"/>
                      <a:ext cx="72" cy="441"/>
                    </a:xfrm>
                    <a:custGeom>
                      <a:avLst/>
                      <a:gdLst>
                        <a:gd name="T0" fmla="*/ 0 w 1586"/>
                        <a:gd name="T1" fmla="*/ 0 h 6382"/>
                        <a:gd name="T2" fmla="*/ 0 w 1586"/>
                        <a:gd name="T3" fmla="*/ 0 h 6382"/>
                        <a:gd name="T4" fmla="*/ 0 w 1586"/>
                        <a:gd name="T5" fmla="*/ 0 h 6382"/>
                        <a:gd name="T6" fmla="*/ 0 w 1586"/>
                        <a:gd name="T7" fmla="*/ 0 h 6382"/>
                        <a:gd name="T8" fmla="*/ 0 w 1586"/>
                        <a:gd name="T9" fmla="*/ 0 h 6382"/>
                        <a:gd name="T10" fmla="*/ 0 w 1586"/>
                        <a:gd name="T11" fmla="*/ 0 h 6382"/>
                        <a:gd name="T12" fmla="*/ 0 w 1586"/>
                        <a:gd name="T13" fmla="*/ 0 h 6382"/>
                        <a:gd name="T14" fmla="*/ 0 w 1586"/>
                        <a:gd name="T15" fmla="*/ 0 h 6382"/>
                        <a:gd name="T16" fmla="*/ 0 w 1586"/>
                        <a:gd name="T17" fmla="*/ 0 h 6382"/>
                        <a:gd name="T18" fmla="*/ 0 w 1586"/>
                        <a:gd name="T19" fmla="*/ 0 h 6382"/>
                        <a:gd name="T20" fmla="*/ 0 w 1586"/>
                        <a:gd name="T21" fmla="*/ 0 h 6382"/>
                        <a:gd name="T22" fmla="*/ 0 w 1586"/>
                        <a:gd name="T23" fmla="*/ 0 h 6382"/>
                        <a:gd name="T24" fmla="*/ 0 w 1586"/>
                        <a:gd name="T25" fmla="*/ 0 h 6382"/>
                        <a:gd name="T26" fmla="*/ 0 w 1586"/>
                        <a:gd name="T27" fmla="*/ 0 h 6382"/>
                        <a:gd name="T28" fmla="*/ 0 w 1586"/>
                        <a:gd name="T29" fmla="*/ 0 h 6382"/>
                        <a:gd name="T30" fmla="*/ 0 w 1586"/>
                        <a:gd name="T31" fmla="*/ 0 h 6382"/>
                        <a:gd name="T32" fmla="*/ 0 w 1586"/>
                        <a:gd name="T33" fmla="*/ 0 h 6382"/>
                        <a:gd name="T34" fmla="*/ 0 w 1586"/>
                        <a:gd name="T35" fmla="*/ 0 h 6382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0" t="0" r="r" b="b"/>
                      <a:pathLst>
                        <a:path w="1586" h="6382">
                          <a:moveTo>
                            <a:pt x="1586" y="0"/>
                          </a:moveTo>
                          <a:lnTo>
                            <a:pt x="1518" y="1940"/>
                          </a:lnTo>
                          <a:lnTo>
                            <a:pt x="1440" y="2743"/>
                          </a:lnTo>
                          <a:lnTo>
                            <a:pt x="1339" y="3445"/>
                          </a:lnTo>
                          <a:lnTo>
                            <a:pt x="1218" y="4051"/>
                          </a:lnTo>
                          <a:lnTo>
                            <a:pt x="1084" y="4570"/>
                          </a:lnTo>
                          <a:lnTo>
                            <a:pt x="941" y="5005"/>
                          </a:lnTo>
                          <a:lnTo>
                            <a:pt x="793" y="5367"/>
                          </a:lnTo>
                          <a:lnTo>
                            <a:pt x="645" y="5661"/>
                          </a:lnTo>
                          <a:lnTo>
                            <a:pt x="503" y="5893"/>
                          </a:lnTo>
                          <a:lnTo>
                            <a:pt x="368" y="6070"/>
                          </a:lnTo>
                          <a:lnTo>
                            <a:pt x="248" y="6201"/>
                          </a:lnTo>
                          <a:lnTo>
                            <a:pt x="146" y="6291"/>
                          </a:lnTo>
                          <a:lnTo>
                            <a:pt x="68" y="6346"/>
                          </a:lnTo>
                          <a:lnTo>
                            <a:pt x="18" y="6374"/>
                          </a:lnTo>
                          <a:lnTo>
                            <a:pt x="5" y="6380"/>
                          </a:lnTo>
                          <a:lnTo>
                            <a:pt x="2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29" name="Freeform 124">
                      <a:extLst>
                        <a:ext uri="{FF2B5EF4-FFF2-40B4-BE49-F238E27FC236}">
                          <a16:creationId xmlns:a16="http://schemas.microsoft.com/office/drawing/2014/main" id="{2584EA2D-84D1-30A1-967F-756DAC322A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6" y="1212"/>
                      <a:ext cx="145" cy="481"/>
                    </a:xfrm>
                    <a:custGeom>
                      <a:avLst/>
                      <a:gdLst>
                        <a:gd name="T0" fmla="*/ 0 w 3172"/>
                        <a:gd name="T1" fmla="*/ 0 h 6963"/>
                        <a:gd name="T2" fmla="*/ 0 w 3172"/>
                        <a:gd name="T3" fmla="*/ 0 h 6963"/>
                        <a:gd name="T4" fmla="*/ 0 w 3172"/>
                        <a:gd name="T5" fmla="*/ 0 h 6963"/>
                        <a:gd name="T6" fmla="*/ 0 w 3172"/>
                        <a:gd name="T7" fmla="*/ 0 h 6963"/>
                        <a:gd name="T8" fmla="*/ 0 w 3172"/>
                        <a:gd name="T9" fmla="*/ 0 h 6963"/>
                        <a:gd name="T10" fmla="*/ 0 w 3172"/>
                        <a:gd name="T11" fmla="*/ 0 h 6963"/>
                        <a:gd name="T12" fmla="*/ 0 w 3172"/>
                        <a:gd name="T13" fmla="*/ 0 h 6963"/>
                        <a:gd name="T14" fmla="*/ 0 w 3172"/>
                        <a:gd name="T15" fmla="*/ 0 h 6963"/>
                        <a:gd name="T16" fmla="*/ 0 w 3172"/>
                        <a:gd name="T17" fmla="*/ 0 h 6963"/>
                        <a:gd name="T18" fmla="*/ 0 w 3172"/>
                        <a:gd name="T19" fmla="*/ 0 h 6963"/>
                        <a:gd name="T20" fmla="*/ 0 w 3172"/>
                        <a:gd name="T21" fmla="*/ 0 h 6963"/>
                        <a:gd name="T22" fmla="*/ 0 w 3172"/>
                        <a:gd name="T23" fmla="*/ 0 h 6963"/>
                        <a:gd name="T24" fmla="*/ 0 w 3172"/>
                        <a:gd name="T25" fmla="*/ 0 h 6963"/>
                        <a:gd name="T26" fmla="*/ 0 w 3172"/>
                        <a:gd name="T27" fmla="*/ 0 h 6963"/>
                        <a:gd name="T28" fmla="*/ 0 w 3172"/>
                        <a:gd name="T29" fmla="*/ 0 h 6963"/>
                        <a:gd name="T30" fmla="*/ 0 w 3172"/>
                        <a:gd name="T31" fmla="*/ 0 h 6963"/>
                        <a:gd name="T32" fmla="*/ 0 w 3172"/>
                        <a:gd name="T33" fmla="*/ 0 h 6963"/>
                        <a:gd name="T34" fmla="*/ 0 w 3172"/>
                        <a:gd name="T35" fmla="*/ 0 h 6963"/>
                        <a:gd name="T36" fmla="*/ 0 w 3172"/>
                        <a:gd name="T37" fmla="*/ 0 h 6963"/>
                        <a:gd name="T38" fmla="*/ 0 w 3172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2" h="6963">
                          <a:moveTo>
                            <a:pt x="3172" y="0"/>
                          </a:moveTo>
                          <a:lnTo>
                            <a:pt x="3136" y="1225"/>
                          </a:lnTo>
                          <a:lnTo>
                            <a:pt x="3035" y="2297"/>
                          </a:lnTo>
                          <a:lnTo>
                            <a:pt x="2879" y="3228"/>
                          </a:lnTo>
                          <a:lnTo>
                            <a:pt x="2676" y="4025"/>
                          </a:lnTo>
                          <a:lnTo>
                            <a:pt x="2436" y="4700"/>
                          </a:lnTo>
                          <a:lnTo>
                            <a:pt x="2168" y="5263"/>
                          </a:lnTo>
                          <a:lnTo>
                            <a:pt x="1882" y="5723"/>
                          </a:lnTo>
                          <a:lnTo>
                            <a:pt x="1586" y="6092"/>
                          </a:lnTo>
                          <a:lnTo>
                            <a:pt x="1290" y="6380"/>
                          </a:lnTo>
                          <a:lnTo>
                            <a:pt x="1004" y="6596"/>
                          </a:lnTo>
                          <a:lnTo>
                            <a:pt x="736" y="6750"/>
                          </a:lnTo>
                          <a:lnTo>
                            <a:pt x="496" y="6854"/>
                          </a:lnTo>
                          <a:lnTo>
                            <a:pt x="293" y="6916"/>
                          </a:lnTo>
                          <a:lnTo>
                            <a:pt x="137" y="6949"/>
                          </a:lnTo>
                          <a:lnTo>
                            <a:pt x="36" y="6962"/>
                          </a:lnTo>
                          <a:lnTo>
                            <a:pt x="10" y="6963"/>
                          </a:lnTo>
                          <a:lnTo>
                            <a:pt x="3" y="6963"/>
                          </a:lnTo>
                          <a:lnTo>
                            <a:pt x="2" y="6963"/>
                          </a:lnTo>
                          <a:lnTo>
                            <a:pt x="0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30" name="Freeform 125">
                      <a:extLst>
                        <a:ext uri="{FF2B5EF4-FFF2-40B4-BE49-F238E27FC236}">
                          <a16:creationId xmlns:a16="http://schemas.microsoft.com/office/drawing/2014/main" id="{2B4A99F0-450A-4960-BEAD-5E140B1CB72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6" y="1212"/>
                      <a:ext cx="23" cy="441"/>
                    </a:xfrm>
                    <a:custGeom>
                      <a:avLst/>
                      <a:gdLst>
                        <a:gd name="T0" fmla="*/ 0 w 528"/>
                        <a:gd name="T1" fmla="*/ 0 h 6382"/>
                        <a:gd name="T2" fmla="*/ 0 w 528"/>
                        <a:gd name="T3" fmla="*/ 0 h 6382"/>
                        <a:gd name="T4" fmla="*/ 0 w 528"/>
                        <a:gd name="T5" fmla="*/ 0 h 6382"/>
                        <a:gd name="T6" fmla="*/ 0 w 528"/>
                        <a:gd name="T7" fmla="*/ 0 h 6382"/>
                        <a:gd name="T8" fmla="*/ 0 w 528"/>
                        <a:gd name="T9" fmla="*/ 0 h 6382"/>
                        <a:gd name="T10" fmla="*/ 0 w 528"/>
                        <a:gd name="T11" fmla="*/ 0 h 6382"/>
                        <a:gd name="T12" fmla="*/ 0 w 528"/>
                        <a:gd name="T13" fmla="*/ 0 h 6382"/>
                        <a:gd name="T14" fmla="*/ 0 w 528"/>
                        <a:gd name="T15" fmla="*/ 0 h 6382"/>
                        <a:gd name="T16" fmla="*/ 0 w 528"/>
                        <a:gd name="T17" fmla="*/ 0 h 6382"/>
                        <a:gd name="T18" fmla="*/ 0 w 528"/>
                        <a:gd name="T19" fmla="*/ 0 h 6382"/>
                        <a:gd name="T20" fmla="*/ 0 w 528"/>
                        <a:gd name="T21" fmla="*/ 0 h 6382"/>
                        <a:gd name="T22" fmla="*/ 0 w 528"/>
                        <a:gd name="T23" fmla="*/ 0 h 6382"/>
                        <a:gd name="T24" fmla="*/ 0 w 528"/>
                        <a:gd name="T25" fmla="*/ 0 h 6382"/>
                        <a:gd name="T26" fmla="*/ 0 w 528"/>
                        <a:gd name="T27" fmla="*/ 0 h 6382"/>
                        <a:gd name="T28" fmla="*/ 0 w 528"/>
                        <a:gd name="T29" fmla="*/ 0 h 6382"/>
                        <a:gd name="T30" fmla="*/ 0 w 528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8" h="6382">
                          <a:moveTo>
                            <a:pt x="528" y="0"/>
                          </a:moveTo>
                          <a:lnTo>
                            <a:pt x="446" y="3690"/>
                          </a:lnTo>
                          <a:lnTo>
                            <a:pt x="361" y="4824"/>
                          </a:lnTo>
                          <a:lnTo>
                            <a:pt x="264" y="5585"/>
                          </a:lnTo>
                          <a:lnTo>
                            <a:pt x="214" y="5847"/>
                          </a:lnTo>
                          <a:lnTo>
                            <a:pt x="167" y="6046"/>
                          </a:lnTo>
                          <a:lnTo>
                            <a:pt x="122" y="6187"/>
                          </a:lnTo>
                          <a:lnTo>
                            <a:pt x="82" y="6283"/>
                          </a:lnTo>
                          <a:lnTo>
                            <a:pt x="64" y="6315"/>
                          </a:lnTo>
                          <a:lnTo>
                            <a:pt x="48" y="6341"/>
                          </a:lnTo>
                          <a:lnTo>
                            <a:pt x="35" y="6358"/>
                          </a:lnTo>
                          <a:lnTo>
                            <a:pt x="22" y="6370"/>
                          </a:lnTo>
                          <a:lnTo>
                            <a:pt x="12" y="6377"/>
                          </a:lnTo>
                          <a:lnTo>
                            <a:pt x="6" y="6381"/>
                          </a:lnTo>
                          <a:lnTo>
                            <a:pt x="1" y="6382"/>
                          </a:lnTo>
                          <a:lnTo>
                            <a:pt x="0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31" name="Freeform 126">
                      <a:extLst>
                        <a:ext uri="{FF2B5EF4-FFF2-40B4-BE49-F238E27FC236}">
                          <a16:creationId xmlns:a16="http://schemas.microsoft.com/office/drawing/2014/main" id="{19ECF236-CF68-9A81-AAE9-983F0F924AD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18" y="1212"/>
                      <a:ext cx="23" cy="441"/>
                    </a:xfrm>
                    <a:custGeom>
                      <a:avLst/>
                      <a:gdLst>
                        <a:gd name="T0" fmla="*/ 0 w 529"/>
                        <a:gd name="T1" fmla="*/ 0 h 6382"/>
                        <a:gd name="T2" fmla="*/ 0 w 529"/>
                        <a:gd name="T3" fmla="*/ 0 h 6382"/>
                        <a:gd name="T4" fmla="*/ 0 w 529"/>
                        <a:gd name="T5" fmla="*/ 0 h 6382"/>
                        <a:gd name="T6" fmla="*/ 0 w 529"/>
                        <a:gd name="T7" fmla="*/ 0 h 6382"/>
                        <a:gd name="T8" fmla="*/ 0 w 529"/>
                        <a:gd name="T9" fmla="*/ 0 h 6382"/>
                        <a:gd name="T10" fmla="*/ 0 w 529"/>
                        <a:gd name="T11" fmla="*/ 0 h 6382"/>
                        <a:gd name="T12" fmla="*/ 0 w 529"/>
                        <a:gd name="T13" fmla="*/ 0 h 6382"/>
                        <a:gd name="T14" fmla="*/ 0 w 529"/>
                        <a:gd name="T15" fmla="*/ 0 h 6382"/>
                        <a:gd name="T16" fmla="*/ 0 w 529"/>
                        <a:gd name="T17" fmla="*/ 0 h 6382"/>
                        <a:gd name="T18" fmla="*/ 0 w 529"/>
                        <a:gd name="T19" fmla="*/ 0 h 6382"/>
                        <a:gd name="T20" fmla="*/ 0 w 529"/>
                        <a:gd name="T21" fmla="*/ 0 h 6382"/>
                        <a:gd name="T22" fmla="*/ 0 w 529"/>
                        <a:gd name="T23" fmla="*/ 0 h 6382"/>
                        <a:gd name="T24" fmla="*/ 0 w 529"/>
                        <a:gd name="T25" fmla="*/ 0 h 6382"/>
                        <a:gd name="T26" fmla="*/ 0 w 529"/>
                        <a:gd name="T27" fmla="*/ 0 h 6382"/>
                        <a:gd name="T28" fmla="*/ 0 w 529"/>
                        <a:gd name="T29" fmla="*/ 0 h 6382"/>
                        <a:gd name="T30" fmla="*/ 0 w 529"/>
                        <a:gd name="T31" fmla="*/ 0 h 638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29" h="6382">
                          <a:moveTo>
                            <a:pt x="0" y="0"/>
                          </a:moveTo>
                          <a:lnTo>
                            <a:pt x="83" y="3690"/>
                          </a:lnTo>
                          <a:lnTo>
                            <a:pt x="167" y="4824"/>
                          </a:lnTo>
                          <a:lnTo>
                            <a:pt x="265" y="5585"/>
                          </a:lnTo>
                          <a:lnTo>
                            <a:pt x="314" y="5847"/>
                          </a:lnTo>
                          <a:lnTo>
                            <a:pt x="362" y="6046"/>
                          </a:lnTo>
                          <a:lnTo>
                            <a:pt x="406" y="6187"/>
                          </a:lnTo>
                          <a:lnTo>
                            <a:pt x="446" y="6283"/>
                          </a:lnTo>
                          <a:lnTo>
                            <a:pt x="464" y="6315"/>
                          </a:lnTo>
                          <a:lnTo>
                            <a:pt x="480" y="6341"/>
                          </a:lnTo>
                          <a:lnTo>
                            <a:pt x="494" y="6358"/>
                          </a:lnTo>
                          <a:lnTo>
                            <a:pt x="507" y="6370"/>
                          </a:lnTo>
                          <a:lnTo>
                            <a:pt x="516" y="6377"/>
                          </a:lnTo>
                          <a:lnTo>
                            <a:pt x="523" y="6381"/>
                          </a:lnTo>
                          <a:lnTo>
                            <a:pt x="528" y="6382"/>
                          </a:lnTo>
                          <a:lnTo>
                            <a:pt x="529" y="6382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/>
                    </a:p>
                  </p:txBody>
                </p:sp>
                <p:sp>
                  <p:nvSpPr>
                    <p:cNvPr id="232" name="Freeform 127">
                      <a:extLst>
                        <a:ext uri="{FF2B5EF4-FFF2-40B4-BE49-F238E27FC236}">
                          <a16:creationId xmlns:a16="http://schemas.microsoft.com/office/drawing/2014/main" id="{80116EC1-5EAD-5F3A-219B-86E1599660B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82" y="1212"/>
                      <a:ext cx="145" cy="481"/>
                    </a:xfrm>
                    <a:custGeom>
                      <a:avLst/>
                      <a:gdLst>
                        <a:gd name="T0" fmla="*/ 0 w 3171"/>
                        <a:gd name="T1" fmla="*/ 0 h 6963"/>
                        <a:gd name="T2" fmla="*/ 0 w 3171"/>
                        <a:gd name="T3" fmla="*/ 0 h 6963"/>
                        <a:gd name="T4" fmla="*/ 0 w 3171"/>
                        <a:gd name="T5" fmla="*/ 0 h 6963"/>
                        <a:gd name="T6" fmla="*/ 0 w 3171"/>
                        <a:gd name="T7" fmla="*/ 0 h 6963"/>
                        <a:gd name="T8" fmla="*/ 0 w 3171"/>
                        <a:gd name="T9" fmla="*/ 0 h 6963"/>
                        <a:gd name="T10" fmla="*/ 0 w 3171"/>
                        <a:gd name="T11" fmla="*/ 0 h 6963"/>
                        <a:gd name="T12" fmla="*/ 0 w 3171"/>
                        <a:gd name="T13" fmla="*/ 0 h 6963"/>
                        <a:gd name="T14" fmla="*/ 0 w 3171"/>
                        <a:gd name="T15" fmla="*/ 0 h 6963"/>
                        <a:gd name="T16" fmla="*/ 0 w 3171"/>
                        <a:gd name="T17" fmla="*/ 0 h 6963"/>
                        <a:gd name="T18" fmla="*/ 0 w 3171"/>
                        <a:gd name="T19" fmla="*/ 0 h 6963"/>
                        <a:gd name="T20" fmla="*/ 0 w 3171"/>
                        <a:gd name="T21" fmla="*/ 0 h 6963"/>
                        <a:gd name="T22" fmla="*/ 0 w 3171"/>
                        <a:gd name="T23" fmla="*/ 0 h 6963"/>
                        <a:gd name="T24" fmla="*/ 0 w 3171"/>
                        <a:gd name="T25" fmla="*/ 0 h 6963"/>
                        <a:gd name="T26" fmla="*/ 0 w 3171"/>
                        <a:gd name="T27" fmla="*/ 0 h 6963"/>
                        <a:gd name="T28" fmla="*/ 0 w 3171"/>
                        <a:gd name="T29" fmla="*/ 0 h 6963"/>
                        <a:gd name="T30" fmla="*/ 0 w 3171"/>
                        <a:gd name="T31" fmla="*/ 0 h 6963"/>
                        <a:gd name="T32" fmla="*/ 0 w 3171"/>
                        <a:gd name="T33" fmla="*/ 0 h 6963"/>
                        <a:gd name="T34" fmla="*/ 0 w 3171"/>
                        <a:gd name="T35" fmla="*/ 0 h 6963"/>
                        <a:gd name="T36" fmla="*/ 0 w 3171"/>
                        <a:gd name="T37" fmla="*/ 0 h 6963"/>
                        <a:gd name="T38" fmla="*/ 0 w 3171"/>
                        <a:gd name="T39" fmla="*/ 0 h 6963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0" t="0" r="r" b="b"/>
                      <a:pathLst>
                        <a:path w="3171" h="6963">
                          <a:moveTo>
                            <a:pt x="0" y="0"/>
                          </a:moveTo>
                          <a:lnTo>
                            <a:pt x="36" y="1225"/>
                          </a:lnTo>
                          <a:lnTo>
                            <a:pt x="136" y="2297"/>
                          </a:lnTo>
                          <a:lnTo>
                            <a:pt x="293" y="3228"/>
                          </a:lnTo>
                          <a:lnTo>
                            <a:pt x="495" y="4025"/>
                          </a:lnTo>
                          <a:lnTo>
                            <a:pt x="735" y="4700"/>
                          </a:lnTo>
                          <a:lnTo>
                            <a:pt x="1003" y="5263"/>
                          </a:lnTo>
                          <a:lnTo>
                            <a:pt x="1289" y="5723"/>
                          </a:lnTo>
                          <a:lnTo>
                            <a:pt x="1585" y="6092"/>
                          </a:lnTo>
                          <a:lnTo>
                            <a:pt x="1881" y="6380"/>
                          </a:lnTo>
                          <a:lnTo>
                            <a:pt x="2168" y="6596"/>
                          </a:lnTo>
                          <a:lnTo>
                            <a:pt x="2435" y="6750"/>
                          </a:lnTo>
                          <a:lnTo>
                            <a:pt x="2675" y="6854"/>
                          </a:lnTo>
                          <a:lnTo>
                            <a:pt x="2878" y="6916"/>
                          </a:lnTo>
                          <a:lnTo>
                            <a:pt x="3034" y="6949"/>
                          </a:lnTo>
                          <a:lnTo>
                            <a:pt x="3135" y="6962"/>
                          </a:lnTo>
                          <a:lnTo>
                            <a:pt x="3161" y="6963"/>
                          </a:lnTo>
                          <a:lnTo>
                            <a:pt x="3169" y="6963"/>
                          </a:lnTo>
                          <a:lnTo>
                            <a:pt x="3170" y="6963"/>
                          </a:lnTo>
                          <a:lnTo>
                            <a:pt x="3171" y="69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de-CH" dirty="0"/>
                    </a:p>
                  </p:txBody>
                </p:sp>
              </p:grpSp>
            </p:grpSp>
          </p:grpSp>
          <p:sp>
            <p:nvSpPr>
              <p:cNvPr id="211" name="AutoShape 7">
                <a:extLst>
                  <a:ext uri="{FF2B5EF4-FFF2-40B4-BE49-F238E27FC236}">
                    <a16:creationId xmlns:a16="http://schemas.microsoft.com/office/drawing/2014/main" id="{879B1FA7-7B3B-B6B2-C776-1B29685EB6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042" y="2319769"/>
                <a:ext cx="292165" cy="377806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50000">
                    <a:schemeClr val="accent3"/>
                  </a:gs>
                  <a:gs pos="0">
                    <a:schemeClr val="accent3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212" name="AutoShape 7">
                <a:extLst>
                  <a:ext uri="{FF2B5EF4-FFF2-40B4-BE49-F238E27FC236}">
                    <a16:creationId xmlns:a16="http://schemas.microsoft.com/office/drawing/2014/main" id="{C8CC1425-3E42-4948-0B1B-330A1E2B2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797" y="2137346"/>
                <a:ext cx="367004" cy="560230"/>
              </a:xfrm>
              <a:prstGeom prst="triangle">
                <a:avLst>
                  <a:gd name="adj" fmla="val 48930"/>
                </a:avLst>
              </a:prstGeom>
              <a:gradFill flip="none" rotWithShape="1">
                <a:gsLst>
                  <a:gs pos="50000">
                    <a:schemeClr val="accent1"/>
                  </a:gs>
                  <a:gs pos="0">
                    <a:schemeClr val="bg1"/>
                  </a:gs>
                  <a:gs pos="100000">
                    <a:srgbClr val="FFFFFF">
                      <a:alpha val="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de-CH" altLang="de-DE"/>
              </a:p>
            </p:txBody>
          </p:sp>
          <p:sp>
            <p:nvSpPr>
              <p:cNvPr id="213" name="AutoShape 7">
                <a:extLst>
                  <a:ext uri="{FF2B5EF4-FFF2-40B4-BE49-F238E27FC236}">
                    <a16:creationId xmlns:a16="http://schemas.microsoft.com/office/drawing/2014/main" id="{AB2C7B10-EEF0-144B-2626-2BFD67532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577" y="2490729"/>
                <a:ext cx="292165" cy="206847"/>
              </a:xfrm>
              <a:prstGeom prst="triangle">
                <a:avLst>
                  <a:gd name="adj" fmla="val 50000"/>
                </a:avLst>
              </a:prstGeom>
              <a:gradFill flip="none" rotWithShape="1">
                <a:gsLst>
                  <a:gs pos="50000">
                    <a:schemeClr val="accent2">
                      <a:lumMod val="75000"/>
                    </a:schemeClr>
                  </a:gs>
                  <a:gs pos="0">
                    <a:schemeClr val="accent3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de-CH" altLang="de-DE"/>
              </a:p>
            </p:txBody>
          </p:sp>
        </p:grpSp>
      </p:grpSp>
      <p:sp>
        <p:nvSpPr>
          <p:cNvPr id="393" name="TextBox 12">
            <a:extLst>
              <a:ext uri="{FF2B5EF4-FFF2-40B4-BE49-F238E27FC236}">
                <a16:creationId xmlns:a16="http://schemas.microsoft.com/office/drawing/2014/main" id="{DBA0762F-A771-79D6-2A73-B4023FB5E6C4}"/>
              </a:ext>
            </a:extLst>
          </p:cNvPr>
          <p:cNvSpPr txBox="1"/>
          <p:nvPr/>
        </p:nvSpPr>
        <p:spPr>
          <a:xfrm>
            <a:off x="3215681" y="5121189"/>
            <a:ext cx="1110552" cy="468051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0" bIns="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Native pixel resolution</a:t>
            </a:r>
          </a:p>
        </p:txBody>
      </p:sp>
      <p:sp>
        <p:nvSpPr>
          <p:cNvPr id="394" name="TextBox 12">
            <a:extLst>
              <a:ext uri="{FF2B5EF4-FFF2-40B4-BE49-F238E27FC236}">
                <a16:creationId xmlns:a16="http://schemas.microsoft.com/office/drawing/2014/main" id="{4D74BC56-BA39-1FF7-C639-B4E2D0B33A87}"/>
              </a:ext>
            </a:extLst>
          </p:cNvPr>
          <p:cNvSpPr txBox="1"/>
          <p:nvPr/>
        </p:nvSpPr>
        <p:spPr>
          <a:xfrm>
            <a:off x="3215680" y="5911775"/>
            <a:ext cx="1257623" cy="267481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0" bIns="0" rtlCol="0" anchor="ctr">
            <a:noAutofit/>
          </a:bodyPr>
          <a:lstStyle>
            <a:defPPr>
              <a:defRPr lang="de-DE"/>
            </a:defPPr>
            <a:lvl1pPr algn="ctr">
              <a:lnSpc>
                <a:spcPct val="110000"/>
              </a:lnSpc>
              <a:spcBef>
                <a:spcPts val="0"/>
              </a:spcBef>
              <a:defRPr sz="1400" kern="1000" spc="30">
                <a:cs typeface="Franklin Gothic Book"/>
              </a:defRPr>
            </a:lvl1pPr>
          </a:lstStyle>
          <a:p>
            <a:pPr algn="l"/>
            <a:r>
              <a:rPr lang="en-US" dirty="0"/>
              <a:t>Interpolated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1EE485-411D-2089-F62B-B9BC25583534}"/>
              </a:ext>
            </a:extLst>
          </p:cNvPr>
          <p:cNvGrpSpPr/>
          <p:nvPr/>
        </p:nvGrpSpPr>
        <p:grpSpPr>
          <a:xfrm>
            <a:off x="7465300" y="3760913"/>
            <a:ext cx="2928045" cy="2297229"/>
            <a:chOff x="4460807" y="3717588"/>
            <a:chExt cx="2928045" cy="22972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E95850-EE02-FDEA-001B-6D7179F994CC}"/>
                </a:ext>
              </a:extLst>
            </p:cNvPr>
            <p:cNvGrpSpPr/>
            <p:nvPr/>
          </p:nvGrpSpPr>
          <p:grpSpPr>
            <a:xfrm>
              <a:off x="5576985" y="4181745"/>
              <a:ext cx="1811867" cy="1833072"/>
              <a:chOff x="5576985" y="4181745"/>
              <a:chExt cx="1811867" cy="1833072"/>
            </a:xfrm>
          </p:grpSpPr>
          <p:sp>
            <p:nvSpPr>
              <p:cNvPr id="538" name="Rechteck: abgerundete Ecken 5">
                <a:extLst>
                  <a:ext uri="{FF2B5EF4-FFF2-40B4-BE49-F238E27FC236}">
                    <a16:creationId xmlns:a16="http://schemas.microsoft.com/office/drawing/2014/main" id="{92BCED62-99CC-C0FB-5389-041672A78A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49007" y="4183389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39" name="Ellipse 6">
                <a:extLst>
                  <a:ext uri="{FF2B5EF4-FFF2-40B4-BE49-F238E27FC236}">
                    <a16:creationId xmlns:a16="http://schemas.microsoft.com/office/drawing/2014/main" id="{9C1F10E4-8E0D-5FF4-9749-B6AE6F23AE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8653" y="4333035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0" name="Rechteck: abgerundete Ecken 8">
                <a:extLst>
                  <a:ext uri="{FF2B5EF4-FFF2-40B4-BE49-F238E27FC236}">
                    <a16:creationId xmlns:a16="http://schemas.microsoft.com/office/drawing/2014/main" id="{80FD5F34-E272-2102-6260-E544BC79D4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1030" y="4182507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1" name="Ellipse 9">
                <a:extLst>
                  <a:ext uri="{FF2B5EF4-FFF2-40B4-BE49-F238E27FC236}">
                    <a16:creationId xmlns:a16="http://schemas.microsoft.com/office/drawing/2014/main" id="{7B3DC31C-CD16-D6E4-3895-981AA1DE07B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70676" y="4332153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2" name="Rechteck: abgerundete Ecken 11">
                <a:extLst>
                  <a:ext uri="{FF2B5EF4-FFF2-40B4-BE49-F238E27FC236}">
                    <a16:creationId xmlns:a16="http://schemas.microsoft.com/office/drawing/2014/main" id="{5B1E52DB-66DF-D3BE-810F-B45CB6873F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49007" y="4864751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3" name="Ellipse 12">
                <a:extLst>
                  <a:ext uri="{FF2B5EF4-FFF2-40B4-BE49-F238E27FC236}">
                    <a16:creationId xmlns:a16="http://schemas.microsoft.com/office/drawing/2014/main" id="{236254B8-2B2A-1FDC-0907-783D6B1373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8653" y="5014397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4" name="Rechteck: abgerundete Ecken 14">
                <a:extLst>
                  <a:ext uri="{FF2B5EF4-FFF2-40B4-BE49-F238E27FC236}">
                    <a16:creationId xmlns:a16="http://schemas.microsoft.com/office/drawing/2014/main" id="{77CF5C7E-5D33-A62A-7B31-3086EDD640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1030" y="4864751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5" name="Ellipse 15">
                <a:extLst>
                  <a:ext uri="{FF2B5EF4-FFF2-40B4-BE49-F238E27FC236}">
                    <a16:creationId xmlns:a16="http://schemas.microsoft.com/office/drawing/2014/main" id="{5C7CC462-FA08-31C8-259A-8EB4ACCD1A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70676" y="5014397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6" name="Rechteck: abgerundete Ecken 24">
                <a:extLst>
                  <a:ext uri="{FF2B5EF4-FFF2-40B4-BE49-F238E27FC236}">
                    <a16:creationId xmlns:a16="http://schemas.microsoft.com/office/drawing/2014/main" id="{23180CE6-45C9-B1B0-E5E4-738AF4BC9B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76985" y="4181745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7" name="Ellipse 25">
                <a:extLst>
                  <a:ext uri="{FF2B5EF4-FFF2-40B4-BE49-F238E27FC236}">
                    <a16:creationId xmlns:a16="http://schemas.microsoft.com/office/drawing/2014/main" id="{66FFBE83-8BD7-D250-F6F3-9A4EC18A94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26631" y="4331391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8" name="Rechteck: abgerundete Ecken 22">
                <a:extLst>
                  <a:ext uri="{FF2B5EF4-FFF2-40B4-BE49-F238E27FC236}">
                    <a16:creationId xmlns:a16="http://schemas.microsoft.com/office/drawing/2014/main" id="{DCCA3259-DFA1-7C69-F480-54F2433EA3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76985" y="4863989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49" name="Ellipse 23">
                <a:extLst>
                  <a:ext uri="{FF2B5EF4-FFF2-40B4-BE49-F238E27FC236}">
                    <a16:creationId xmlns:a16="http://schemas.microsoft.com/office/drawing/2014/main" id="{B266EB10-C542-1DF8-C01E-C09F5B03A9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26631" y="5013635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0" name="Rechteck: abgerundete Ecken 20">
                <a:extLst>
                  <a:ext uri="{FF2B5EF4-FFF2-40B4-BE49-F238E27FC236}">
                    <a16:creationId xmlns:a16="http://schemas.microsoft.com/office/drawing/2014/main" id="{FC276E42-4DD6-88A7-FAE5-826584B6B1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576985" y="5546233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1" name="Ellipse 21">
                <a:extLst>
                  <a:ext uri="{FF2B5EF4-FFF2-40B4-BE49-F238E27FC236}">
                    <a16:creationId xmlns:a16="http://schemas.microsoft.com/office/drawing/2014/main" id="{E88A5D36-FCCB-E8B2-6250-8DF475A0EA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26631" y="5695879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2" name="Rechteck: abgerundete Ecken 27">
                <a:extLst>
                  <a:ext uri="{FF2B5EF4-FFF2-40B4-BE49-F238E27FC236}">
                    <a16:creationId xmlns:a16="http://schemas.microsoft.com/office/drawing/2014/main" id="{0DC155DA-4300-0389-C409-FD76FD27F5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249007" y="5546995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3" name="Ellipse 28">
                <a:extLst>
                  <a:ext uri="{FF2B5EF4-FFF2-40B4-BE49-F238E27FC236}">
                    <a16:creationId xmlns:a16="http://schemas.microsoft.com/office/drawing/2014/main" id="{CD656241-3418-7184-24DD-3E7766AC33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98653" y="5696641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4" name="Rechteck: abgerundete Ecken 30">
                <a:extLst>
                  <a:ext uri="{FF2B5EF4-FFF2-40B4-BE49-F238E27FC236}">
                    <a16:creationId xmlns:a16="http://schemas.microsoft.com/office/drawing/2014/main" id="{018DE004-E7D0-C4E2-CE70-CEDC1558C24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21030" y="5546995"/>
                <a:ext cx="467822" cy="46782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68686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55" name="Ellipse 31">
                <a:extLst>
                  <a:ext uri="{FF2B5EF4-FFF2-40B4-BE49-F238E27FC236}">
                    <a16:creationId xmlns:a16="http://schemas.microsoft.com/office/drawing/2014/main" id="{0E0B1548-C848-EF9A-73B0-DEC363C178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70676" y="5696641"/>
                <a:ext cx="168529" cy="168529"/>
              </a:xfrm>
              <a:prstGeom prst="ellipse">
                <a:avLst/>
              </a:prstGeom>
              <a:solidFill>
                <a:srgbClr val="81462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cxnSp>
          <p:nvCxnSpPr>
            <p:cNvPr id="556" name="Gerade Verbindung mit Pfeil 70">
              <a:extLst>
                <a:ext uri="{FF2B5EF4-FFF2-40B4-BE49-F238E27FC236}">
                  <a16:creationId xmlns:a16="http://schemas.microsoft.com/office/drawing/2014/main" id="{57EE93BD-92EA-C478-5A91-6D61376E8ADD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rot="16200000" flipH="1">
              <a:off x="5039962" y="4754649"/>
              <a:ext cx="68726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558" name="Gerade Verbindung mit Pfeil 69">
              <a:extLst>
                <a:ext uri="{FF2B5EF4-FFF2-40B4-BE49-F238E27FC236}">
                  <a16:creationId xmlns:a16="http://schemas.microsoft.com/office/drawing/2014/main" id="{384AFD94-0240-F71D-202B-B1D10D92BD0F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flipH="1">
              <a:off x="5813810" y="4018230"/>
              <a:ext cx="66910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0" name="Content Placeholder 1">
              <a:extLst>
                <a:ext uri="{FF2B5EF4-FFF2-40B4-BE49-F238E27FC236}">
                  <a16:creationId xmlns:a16="http://schemas.microsoft.com/office/drawing/2014/main" id="{424BEF42-9439-C7B3-B4D4-944E03A83C06}"/>
                </a:ext>
              </a:extLst>
            </p:cNvPr>
            <p:cNvSpPr txBox="1">
              <a:spLocks/>
            </p:cNvSpPr>
            <p:nvPr/>
          </p:nvSpPr>
          <p:spPr>
            <a:xfrm>
              <a:off x="5735922" y="3717588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dirty="0"/>
                <a:t>75 µm</a:t>
              </a:r>
            </a:p>
          </p:txBody>
        </p: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D51C239E-8256-352A-E3F0-CA81E3325292}"/>
                </a:ext>
              </a:extLst>
            </p:cNvPr>
            <p:cNvSpPr txBox="1">
              <a:spLocks/>
            </p:cNvSpPr>
            <p:nvPr/>
          </p:nvSpPr>
          <p:spPr>
            <a:xfrm>
              <a:off x="4460807" y="4540570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dirty="0"/>
                <a:t>75 µm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CDB3C8-FE99-1588-D8FB-FC6E58695D2E}"/>
              </a:ext>
            </a:extLst>
          </p:cNvPr>
          <p:cNvGrpSpPr/>
          <p:nvPr/>
        </p:nvGrpSpPr>
        <p:grpSpPr>
          <a:xfrm>
            <a:off x="10632863" y="5648979"/>
            <a:ext cx="1166918" cy="573602"/>
            <a:chOff x="7628370" y="5605654"/>
            <a:chExt cx="1166918" cy="573602"/>
          </a:xfrm>
        </p:grpSpPr>
        <p:sp>
          <p:nvSpPr>
            <p:cNvPr id="648" name="Rechteck: abgerundete Ecken 84">
              <a:extLst>
                <a:ext uri="{FF2B5EF4-FFF2-40B4-BE49-F238E27FC236}">
                  <a16:creationId xmlns:a16="http://schemas.microsoft.com/office/drawing/2014/main" id="{1BC51E58-AAF5-3D42-C81A-19BCD4FBB1DB}"/>
                </a:ext>
              </a:extLst>
            </p:cNvPr>
            <p:cNvSpPr/>
            <p:nvPr/>
          </p:nvSpPr>
          <p:spPr bwMode="auto">
            <a:xfrm>
              <a:off x="7715295" y="5697908"/>
              <a:ext cx="203930" cy="130449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808A5A2B-DDC1-D744-753B-84835AC65B20}"/>
                </a:ext>
              </a:extLst>
            </p:cNvPr>
            <p:cNvSpPr/>
            <p:nvPr/>
          </p:nvSpPr>
          <p:spPr>
            <a:xfrm>
              <a:off x="7628370" y="5605654"/>
              <a:ext cx="880556" cy="573602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13" name="Content Placeholder 1">
              <a:extLst>
                <a:ext uri="{FF2B5EF4-FFF2-40B4-BE49-F238E27FC236}">
                  <a16:creationId xmlns:a16="http://schemas.microsoft.com/office/drawing/2014/main" id="{8F1E814F-6A05-E79F-0DE1-2ED40232175E}"/>
                </a:ext>
              </a:extLst>
            </p:cNvPr>
            <p:cNvSpPr txBox="1">
              <a:spLocks/>
            </p:cNvSpPr>
            <p:nvPr/>
          </p:nvSpPr>
          <p:spPr>
            <a:xfrm>
              <a:off x="7972589" y="5644039"/>
              <a:ext cx="822699" cy="22036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100" dirty="0" err="1"/>
                <a:t>Implant</a:t>
              </a:r>
              <a:endParaRPr lang="de-DE" sz="1100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C8B3C9B-F503-EE03-CB17-8CF8F3E169F5}"/>
              </a:ext>
            </a:extLst>
          </p:cNvPr>
          <p:cNvGrpSpPr/>
          <p:nvPr/>
        </p:nvGrpSpPr>
        <p:grpSpPr>
          <a:xfrm>
            <a:off x="10719788" y="5930301"/>
            <a:ext cx="1079993" cy="220369"/>
            <a:chOff x="7715295" y="5886976"/>
            <a:chExt cx="1079993" cy="220369"/>
          </a:xfrm>
        </p:grpSpPr>
        <p:sp>
          <p:nvSpPr>
            <p:cNvPr id="649" name="Rechteck: abgerundete Ecken 87">
              <a:extLst>
                <a:ext uri="{FF2B5EF4-FFF2-40B4-BE49-F238E27FC236}">
                  <a16:creationId xmlns:a16="http://schemas.microsoft.com/office/drawing/2014/main" id="{61AB9C9E-F176-93F8-1CBA-4DAF3944036D}"/>
                </a:ext>
              </a:extLst>
            </p:cNvPr>
            <p:cNvSpPr/>
            <p:nvPr/>
          </p:nvSpPr>
          <p:spPr bwMode="auto">
            <a:xfrm>
              <a:off x="7715295" y="5896210"/>
              <a:ext cx="203930" cy="196943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685A06FC-3097-32D3-9FF4-59AABDBF2370}"/>
                </a:ext>
              </a:extLst>
            </p:cNvPr>
            <p:cNvSpPr txBox="1">
              <a:spLocks/>
            </p:cNvSpPr>
            <p:nvPr/>
          </p:nvSpPr>
          <p:spPr>
            <a:xfrm>
              <a:off x="7972589" y="5886976"/>
              <a:ext cx="822699" cy="220369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100" dirty="0" err="1"/>
                <a:t>Metal</a:t>
              </a:r>
              <a:endParaRPr lang="de-DE" sz="1100" dirty="0"/>
            </a:p>
          </p:txBody>
        </p:sp>
      </p:grpSp>
      <p:pic>
        <p:nvPicPr>
          <p:cNvPr id="16" name="Grafik 12">
            <a:extLst>
              <a:ext uri="{FF2B5EF4-FFF2-40B4-BE49-F238E27FC236}">
                <a16:creationId xmlns:a16="http://schemas.microsoft.com/office/drawing/2014/main" id="{4289F6B4-C1C3-347C-617F-B511CE307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t="20591" r="19916" b="14057"/>
          <a:stretch/>
        </p:blipFill>
        <p:spPr>
          <a:xfrm>
            <a:off x="9164222" y="4446977"/>
            <a:ext cx="321663" cy="3585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B7BE825-E98F-EA3B-53A4-BF2BD086B410}"/>
              </a:ext>
            </a:extLst>
          </p:cNvPr>
          <p:cNvGrpSpPr/>
          <p:nvPr/>
        </p:nvGrpSpPr>
        <p:grpSpPr>
          <a:xfrm>
            <a:off x="9381415" y="3645024"/>
            <a:ext cx="2034459" cy="1022599"/>
            <a:chOff x="6376922" y="3601699"/>
            <a:chExt cx="2034459" cy="1022599"/>
          </a:xfrm>
        </p:grpSpPr>
        <p:sp>
          <p:nvSpPr>
            <p:cNvPr id="18" name="Content Placeholder 1">
              <a:extLst>
                <a:ext uri="{FF2B5EF4-FFF2-40B4-BE49-F238E27FC236}">
                  <a16:creationId xmlns:a16="http://schemas.microsoft.com/office/drawing/2014/main" id="{018FDCBC-EA85-4F0F-5BA3-5547E395AEE3}"/>
                </a:ext>
              </a:extLst>
            </p:cNvPr>
            <p:cNvSpPr txBox="1">
              <a:spLocks/>
            </p:cNvSpPr>
            <p:nvPr/>
          </p:nvSpPr>
          <p:spPr>
            <a:xfrm>
              <a:off x="6858744" y="3601699"/>
              <a:ext cx="1552637" cy="691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de-DE" sz="1400" b="1" dirty="0">
                  <a:solidFill>
                    <a:schemeClr val="accent5">
                      <a:lumMod val="75000"/>
                    </a:schemeClr>
                  </a:solidFill>
                </a:rPr>
                <a:t>X-</a:t>
              </a:r>
              <a:r>
                <a:rPr lang="de-DE" sz="1400" b="1" dirty="0" err="1">
                  <a:solidFill>
                    <a:schemeClr val="accent5">
                      <a:lumMod val="75000"/>
                    </a:schemeClr>
                  </a:solidFill>
                </a:rPr>
                <a:t>ray</a:t>
              </a:r>
              <a:r>
                <a:rPr lang="de-DE" sz="14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de-DE" sz="1400" b="1" dirty="0" err="1">
                  <a:solidFill>
                    <a:schemeClr val="accent5">
                      <a:lumMod val="75000"/>
                    </a:schemeClr>
                  </a:solidFill>
                </a:rPr>
                <a:t>photon</a:t>
              </a:r>
              <a:endParaRPr lang="de-DE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2E755B0-EC65-0DF8-0425-47270B806495}"/>
                </a:ext>
              </a:extLst>
            </p:cNvPr>
            <p:cNvSpPr>
              <a:spLocks/>
            </p:cNvSpPr>
            <p:nvPr/>
          </p:nvSpPr>
          <p:spPr bwMode="auto">
            <a:xfrm rot="2081024">
              <a:off x="6376922" y="3825155"/>
              <a:ext cx="295444" cy="799143"/>
            </a:xfrm>
            <a:custGeom>
              <a:avLst/>
              <a:gdLst>
                <a:gd name="T0" fmla="*/ 0 w 757"/>
                <a:gd name="T1" fmla="*/ 0 h 3561"/>
                <a:gd name="T2" fmla="*/ 0 w 757"/>
                <a:gd name="T3" fmla="*/ 0 h 3561"/>
                <a:gd name="T4" fmla="*/ 0 w 757"/>
                <a:gd name="T5" fmla="*/ 0 h 3561"/>
                <a:gd name="T6" fmla="*/ 0 w 757"/>
                <a:gd name="T7" fmla="*/ 0 h 3561"/>
                <a:gd name="T8" fmla="*/ 0 w 757"/>
                <a:gd name="T9" fmla="*/ 0 h 3561"/>
                <a:gd name="T10" fmla="*/ 0 w 757"/>
                <a:gd name="T11" fmla="*/ 0 h 3561"/>
                <a:gd name="T12" fmla="*/ 0 w 757"/>
                <a:gd name="T13" fmla="*/ 0 h 3561"/>
                <a:gd name="T14" fmla="*/ 0 w 757"/>
                <a:gd name="T15" fmla="*/ 0 h 3561"/>
                <a:gd name="T16" fmla="*/ 0 w 757"/>
                <a:gd name="T17" fmla="*/ 0 h 3561"/>
                <a:gd name="T18" fmla="*/ 0 w 757"/>
                <a:gd name="T19" fmla="*/ 0 h 3561"/>
                <a:gd name="T20" fmla="*/ 0 w 757"/>
                <a:gd name="T21" fmla="*/ 0 h 3561"/>
                <a:gd name="T22" fmla="*/ 0 w 757"/>
                <a:gd name="T23" fmla="*/ 0 h 3561"/>
                <a:gd name="T24" fmla="*/ 0 w 757"/>
                <a:gd name="T25" fmla="*/ 0 h 3561"/>
                <a:gd name="T26" fmla="*/ 0 w 757"/>
                <a:gd name="T27" fmla="*/ 0 h 3561"/>
                <a:gd name="T28" fmla="*/ 0 w 757"/>
                <a:gd name="T29" fmla="*/ 0 h 3561"/>
                <a:gd name="T30" fmla="*/ 0 w 757"/>
                <a:gd name="T31" fmla="*/ 0 h 3561"/>
                <a:gd name="T32" fmla="*/ 0 w 757"/>
                <a:gd name="T33" fmla="*/ 0 h 3561"/>
                <a:gd name="T34" fmla="*/ 0 w 757"/>
                <a:gd name="T35" fmla="*/ 0 h 3561"/>
                <a:gd name="T36" fmla="*/ 0 w 757"/>
                <a:gd name="T37" fmla="*/ 0 h 3561"/>
                <a:gd name="T38" fmla="*/ 0 w 757"/>
                <a:gd name="T39" fmla="*/ 0 h 3561"/>
                <a:gd name="T40" fmla="*/ 0 w 757"/>
                <a:gd name="T41" fmla="*/ 0 h 3561"/>
                <a:gd name="T42" fmla="*/ 0 w 757"/>
                <a:gd name="T43" fmla="*/ 0 h 3561"/>
                <a:gd name="T44" fmla="*/ 0 w 757"/>
                <a:gd name="T45" fmla="*/ 0 h 3561"/>
                <a:gd name="T46" fmla="*/ 0 w 757"/>
                <a:gd name="T47" fmla="*/ 0 h 3561"/>
                <a:gd name="T48" fmla="*/ 0 w 757"/>
                <a:gd name="T49" fmla="*/ 0 h 3561"/>
                <a:gd name="T50" fmla="*/ 0 w 757"/>
                <a:gd name="T51" fmla="*/ 0 h 3561"/>
                <a:gd name="T52" fmla="*/ 0 w 757"/>
                <a:gd name="T53" fmla="*/ 0 h 3561"/>
                <a:gd name="T54" fmla="*/ 0 w 757"/>
                <a:gd name="T55" fmla="*/ 0 h 3561"/>
                <a:gd name="T56" fmla="*/ 0 w 757"/>
                <a:gd name="T57" fmla="*/ 0 h 3561"/>
                <a:gd name="T58" fmla="*/ 0 w 757"/>
                <a:gd name="T59" fmla="*/ 0 h 3561"/>
                <a:gd name="T60" fmla="*/ 0 w 757"/>
                <a:gd name="T61" fmla="*/ 0 h 3561"/>
                <a:gd name="T62" fmla="*/ 0 w 757"/>
                <a:gd name="T63" fmla="*/ 0 h 3561"/>
                <a:gd name="T64" fmla="*/ 0 w 757"/>
                <a:gd name="T65" fmla="*/ 0 h 3561"/>
                <a:gd name="T66" fmla="*/ 0 w 757"/>
                <a:gd name="T67" fmla="*/ 0 h 3561"/>
                <a:gd name="T68" fmla="*/ 0 w 757"/>
                <a:gd name="T69" fmla="*/ 0 h 3561"/>
                <a:gd name="T70" fmla="*/ 0 w 757"/>
                <a:gd name="T71" fmla="*/ 0 h 3561"/>
                <a:gd name="T72" fmla="*/ 0 w 757"/>
                <a:gd name="T73" fmla="*/ 0 h 3561"/>
                <a:gd name="T74" fmla="*/ 0 w 757"/>
                <a:gd name="T75" fmla="*/ 0 h 3561"/>
                <a:gd name="T76" fmla="*/ 0 w 757"/>
                <a:gd name="T77" fmla="*/ 0 h 3561"/>
                <a:gd name="T78" fmla="*/ 0 w 757"/>
                <a:gd name="T79" fmla="*/ 0 h 3561"/>
                <a:gd name="T80" fmla="*/ 0 w 757"/>
                <a:gd name="T81" fmla="*/ 0 h 3561"/>
                <a:gd name="T82" fmla="*/ 0 w 757"/>
                <a:gd name="T83" fmla="*/ 0 h 3561"/>
                <a:gd name="T84" fmla="*/ 0 w 757"/>
                <a:gd name="T85" fmla="*/ 0 h 3561"/>
                <a:gd name="T86" fmla="*/ 0 w 757"/>
                <a:gd name="T87" fmla="*/ 0 h 3561"/>
                <a:gd name="T88" fmla="*/ 0 w 757"/>
                <a:gd name="T89" fmla="*/ 0 h 3561"/>
                <a:gd name="T90" fmla="*/ 0 w 757"/>
                <a:gd name="T91" fmla="*/ 0 h 3561"/>
                <a:gd name="T92" fmla="*/ 0 w 757"/>
                <a:gd name="T93" fmla="*/ 0 h 3561"/>
                <a:gd name="T94" fmla="*/ 0 w 757"/>
                <a:gd name="T95" fmla="*/ 0 h 3561"/>
                <a:gd name="T96" fmla="*/ 0 w 757"/>
                <a:gd name="T97" fmla="*/ 0 h 35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3561"/>
                <a:gd name="T149" fmla="*/ 757 w 757"/>
                <a:gd name="T150" fmla="*/ 3561 h 35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3561">
                  <a:moveTo>
                    <a:pt x="380" y="0"/>
                  </a:moveTo>
                  <a:lnTo>
                    <a:pt x="380" y="42"/>
                  </a:lnTo>
                  <a:lnTo>
                    <a:pt x="384" y="84"/>
                  </a:lnTo>
                  <a:lnTo>
                    <a:pt x="394" y="127"/>
                  </a:lnTo>
                  <a:lnTo>
                    <a:pt x="409" y="168"/>
                  </a:lnTo>
                  <a:lnTo>
                    <a:pt x="447" y="253"/>
                  </a:lnTo>
                  <a:lnTo>
                    <a:pt x="495" y="339"/>
                  </a:lnTo>
                  <a:lnTo>
                    <a:pt x="605" y="510"/>
                  </a:lnTo>
                  <a:lnTo>
                    <a:pt x="658" y="594"/>
                  </a:lnTo>
                  <a:lnTo>
                    <a:pt x="704" y="680"/>
                  </a:lnTo>
                  <a:lnTo>
                    <a:pt x="737" y="765"/>
                  </a:lnTo>
                  <a:lnTo>
                    <a:pt x="749" y="807"/>
                  </a:lnTo>
                  <a:lnTo>
                    <a:pt x="755" y="850"/>
                  </a:lnTo>
                  <a:lnTo>
                    <a:pt x="757" y="891"/>
                  </a:lnTo>
                  <a:lnTo>
                    <a:pt x="753" y="933"/>
                  </a:lnTo>
                  <a:lnTo>
                    <a:pt x="743" y="975"/>
                  </a:lnTo>
                  <a:lnTo>
                    <a:pt x="726" y="1017"/>
                  </a:lnTo>
                  <a:lnTo>
                    <a:pt x="700" y="1057"/>
                  </a:lnTo>
                  <a:lnTo>
                    <a:pt x="669" y="1099"/>
                  </a:lnTo>
                  <a:lnTo>
                    <a:pt x="627" y="1140"/>
                  </a:lnTo>
                  <a:lnTo>
                    <a:pt x="578" y="1180"/>
                  </a:lnTo>
                  <a:lnTo>
                    <a:pt x="449" y="1260"/>
                  </a:lnTo>
                  <a:lnTo>
                    <a:pt x="278" y="1340"/>
                  </a:lnTo>
                  <a:lnTo>
                    <a:pt x="195" y="1379"/>
                  </a:lnTo>
                  <a:lnTo>
                    <a:pt x="129" y="1418"/>
                  </a:lnTo>
                  <a:lnTo>
                    <a:pt x="78" y="1459"/>
                  </a:lnTo>
                  <a:lnTo>
                    <a:pt x="40" y="1502"/>
                  </a:lnTo>
                  <a:lnTo>
                    <a:pt x="15" y="1546"/>
                  </a:lnTo>
                  <a:lnTo>
                    <a:pt x="2" y="1591"/>
                  </a:lnTo>
                  <a:lnTo>
                    <a:pt x="0" y="1639"/>
                  </a:lnTo>
                  <a:lnTo>
                    <a:pt x="7" y="1687"/>
                  </a:lnTo>
                  <a:lnTo>
                    <a:pt x="23" y="1737"/>
                  </a:lnTo>
                  <a:lnTo>
                    <a:pt x="47" y="1788"/>
                  </a:lnTo>
                  <a:lnTo>
                    <a:pt x="113" y="1894"/>
                  </a:lnTo>
                  <a:lnTo>
                    <a:pt x="287" y="2118"/>
                  </a:lnTo>
                  <a:lnTo>
                    <a:pt x="380" y="2235"/>
                  </a:lnTo>
                  <a:lnTo>
                    <a:pt x="464" y="2356"/>
                  </a:lnTo>
                  <a:lnTo>
                    <a:pt x="532" y="2480"/>
                  </a:lnTo>
                  <a:lnTo>
                    <a:pt x="558" y="2543"/>
                  </a:lnTo>
                  <a:lnTo>
                    <a:pt x="576" y="2607"/>
                  </a:lnTo>
                  <a:lnTo>
                    <a:pt x="585" y="2670"/>
                  </a:lnTo>
                  <a:lnTo>
                    <a:pt x="585" y="2734"/>
                  </a:lnTo>
                  <a:lnTo>
                    <a:pt x="575" y="2799"/>
                  </a:lnTo>
                  <a:lnTo>
                    <a:pt x="553" y="2864"/>
                  </a:lnTo>
                  <a:lnTo>
                    <a:pt x="519" y="2929"/>
                  </a:lnTo>
                  <a:lnTo>
                    <a:pt x="471" y="2995"/>
                  </a:lnTo>
                  <a:lnTo>
                    <a:pt x="408" y="3060"/>
                  </a:lnTo>
                  <a:lnTo>
                    <a:pt x="329" y="3127"/>
                  </a:lnTo>
                  <a:lnTo>
                    <a:pt x="451" y="3561"/>
                  </a:lnTo>
                </a:path>
              </a:pathLst>
            </a:custGeom>
            <a:noFill/>
            <a:ln w="25400">
              <a:solidFill>
                <a:schemeClr val="accent5">
                  <a:lumMod val="75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7FC0CB-42C5-AA41-06B5-C4E25B0D92BC}"/>
              </a:ext>
            </a:extLst>
          </p:cNvPr>
          <p:cNvGrpSpPr/>
          <p:nvPr/>
        </p:nvGrpSpPr>
        <p:grpSpPr>
          <a:xfrm>
            <a:off x="7465300" y="4173653"/>
            <a:ext cx="2977412" cy="1935906"/>
            <a:chOff x="4460807" y="4130328"/>
            <a:chExt cx="2977412" cy="1935906"/>
          </a:xfrm>
        </p:grpSpPr>
        <p:cxnSp>
          <p:nvCxnSpPr>
            <p:cNvPr id="643" name="Gerade Verbindung mit Pfeil 70">
              <a:extLst>
                <a:ext uri="{FF2B5EF4-FFF2-40B4-BE49-F238E27FC236}">
                  <a16:creationId xmlns:a16="http://schemas.microsoft.com/office/drawing/2014/main" id="{A631E2DE-0A28-0477-6F5D-A81B4E708B2F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5375920" y="5511822"/>
              <a:ext cx="0" cy="27093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5" name="Content Placeholder 1">
              <a:extLst>
                <a:ext uri="{FF2B5EF4-FFF2-40B4-BE49-F238E27FC236}">
                  <a16:creationId xmlns:a16="http://schemas.microsoft.com/office/drawing/2014/main" id="{6D30B6D7-95AB-9D11-E02C-884CECA43AD2}"/>
                </a:ext>
              </a:extLst>
            </p:cNvPr>
            <p:cNvSpPr txBox="1">
              <a:spLocks/>
            </p:cNvSpPr>
            <p:nvPr/>
          </p:nvSpPr>
          <p:spPr>
            <a:xfrm>
              <a:off x="4460807" y="5425969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400" dirty="0">
                  <a:solidFill>
                    <a:schemeClr val="accent3"/>
                  </a:solidFill>
                </a:rPr>
                <a:t>25 µm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DA71C0-A7FE-2957-2885-7D9365C958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27617" y="4130328"/>
              <a:ext cx="1910602" cy="1935906"/>
              <a:chOff x="1550630" y="2348637"/>
              <a:chExt cx="3183330" cy="3225490"/>
            </a:xfrm>
          </p:grpSpPr>
          <p:sp>
            <p:nvSpPr>
              <p:cNvPr id="24" name="Rechteck: abgerundete Ecken 33">
                <a:extLst>
                  <a:ext uri="{FF2B5EF4-FFF2-40B4-BE49-F238E27FC236}">
                    <a16:creationId xmlns:a16="http://schemas.microsoft.com/office/drawing/2014/main" id="{397F4000-5FA7-132A-B2D3-10C8C520DB8C}"/>
                  </a:ext>
                </a:extLst>
              </p:cNvPr>
              <p:cNvSpPr/>
              <p:nvPr/>
            </p:nvSpPr>
            <p:spPr bwMode="auto">
              <a:xfrm>
                <a:off x="1550630" y="2348637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5" name="Rechteck: abgerundete Ecken 34">
                <a:extLst>
                  <a:ext uri="{FF2B5EF4-FFF2-40B4-BE49-F238E27FC236}">
                    <a16:creationId xmlns:a16="http://schemas.microsoft.com/office/drawing/2014/main" id="{B8EF2F7F-A8E5-7EFC-01A5-68BBA9464142}"/>
                  </a:ext>
                </a:extLst>
              </p:cNvPr>
              <p:cNvSpPr/>
              <p:nvPr/>
            </p:nvSpPr>
            <p:spPr bwMode="auto">
              <a:xfrm>
                <a:off x="1550630" y="2734355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7" name="Rechteck: abgerundete Ecken 35">
                <a:extLst>
                  <a:ext uri="{FF2B5EF4-FFF2-40B4-BE49-F238E27FC236}">
                    <a16:creationId xmlns:a16="http://schemas.microsoft.com/office/drawing/2014/main" id="{2FB8ACAB-55CC-210B-B93C-1FDA4FDCC7B8}"/>
                  </a:ext>
                </a:extLst>
              </p:cNvPr>
              <p:cNvSpPr/>
              <p:nvPr/>
            </p:nvSpPr>
            <p:spPr bwMode="auto">
              <a:xfrm>
                <a:off x="1550630" y="3120074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" name="Rechteck: abgerundete Ecken 41">
                <a:extLst>
                  <a:ext uri="{FF2B5EF4-FFF2-40B4-BE49-F238E27FC236}">
                    <a16:creationId xmlns:a16="http://schemas.microsoft.com/office/drawing/2014/main" id="{60122BD3-E033-9E4D-D6F2-267034142151}"/>
                  </a:ext>
                </a:extLst>
              </p:cNvPr>
              <p:cNvSpPr/>
              <p:nvPr/>
            </p:nvSpPr>
            <p:spPr bwMode="auto">
              <a:xfrm>
                <a:off x="1550630" y="3469551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1" name="Rechteck: abgerundete Ecken 42">
                <a:extLst>
                  <a:ext uri="{FF2B5EF4-FFF2-40B4-BE49-F238E27FC236}">
                    <a16:creationId xmlns:a16="http://schemas.microsoft.com/office/drawing/2014/main" id="{D040A077-A0E5-93D8-D3F7-CA81616090FB}"/>
                  </a:ext>
                </a:extLst>
              </p:cNvPr>
              <p:cNvSpPr/>
              <p:nvPr/>
            </p:nvSpPr>
            <p:spPr bwMode="auto">
              <a:xfrm>
                <a:off x="1550630" y="3855269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2" name="Rechteck: abgerundete Ecken 43">
                <a:extLst>
                  <a:ext uri="{FF2B5EF4-FFF2-40B4-BE49-F238E27FC236}">
                    <a16:creationId xmlns:a16="http://schemas.microsoft.com/office/drawing/2014/main" id="{92F2AB2E-ADA5-9933-526E-845485EDCC5C}"/>
                  </a:ext>
                </a:extLst>
              </p:cNvPr>
              <p:cNvSpPr/>
              <p:nvPr/>
            </p:nvSpPr>
            <p:spPr bwMode="auto">
              <a:xfrm>
                <a:off x="1550630" y="4240988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3" name="Rechteck: abgerundete Ecken 38">
                <a:extLst>
                  <a:ext uri="{FF2B5EF4-FFF2-40B4-BE49-F238E27FC236}">
                    <a16:creationId xmlns:a16="http://schemas.microsoft.com/office/drawing/2014/main" id="{5AD05820-FE62-DA94-BE56-E529338A9501}"/>
                  </a:ext>
                </a:extLst>
              </p:cNvPr>
              <p:cNvSpPr/>
              <p:nvPr/>
            </p:nvSpPr>
            <p:spPr bwMode="auto">
              <a:xfrm>
                <a:off x="1550630" y="4590467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4" name="Rechteck: abgerundete Ecken 39">
                <a:extLst>
                  <a:ext uri="{FF2B5EF4-FFF2-40B4-BE49-F238E27FC236}">
                    <a16:creationId xmlns:a16="http://schemas.microsoft.com/office/drawing/2014/main" id="{335F2271-A2C3-2B73-2C74-EB2F76C7F86E}"/>
                  </a:ext>
                </a:extLst>
              </p:cNvPr>
              <p:cNvSpPr/>
              <p:nvPr/>
            </p:nvSpPr>
            <p:spPr bwMode="auto">
              <a:xfrm>
                <a:off x="1550630" y="4976185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5" name="Rechteck: abgerundete Ecken 40">
                <a:extLst>
                  <a:ext uri="{FF2B5EF4-FFF2-40B4-BE49-F238E27FC236}">
                    <a16:creationId xmlns:a16="http://schemas.microsoft.com/office/drawing/2014/main" id="{AD080270-C3AF-5AC1-7BE2-9F3F24F6D735}"/>
                  </a:ext>
                </a:extLst>
              </p:cNvPr>
              <p:cNvSpPr/>
              <p:nvPr/>
            </p:nvSpPr>
            <p:spPr bwMode="auto">
              <a:xfrm>
                <a:off x="1550630" y="5361904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</p:grpSp>
      <p:grpSp>
        <p:nvGrpSpPr>
          <p:cNvPr id="38" name="Gruppieren 45">
            <a:extLst>
              <a:ext uri="{FF2B5EF4-FFF2-40B4-BE49-F238E27FC236}">
                <a16:creationId xmlns:a16="http://schemas.microsoft.com/office/drawing/2014/main" id="{650FE9D3-843B-45B2-9720-EBB7B962195E}"/>
              </a:ext>
            </a:extLst>
          </p:cNvPr>
          <p:cNvGrpSpPr>
            <a:grpSpLocks noChangeAspect="1"/>
          </p:cNvGrpSpPr>
          <p:nvPr/>
        </p:nvGrpSpPr>
        <p:grpSpPr>
          <a:xfrm>
            <a:off x="8500761" y="4137421"/>
            <a:ext cx="1980298" cy="2007606"/>
            <a:chOff x="1492861" y="2294325"/>
            <a:chExt cx="3311721" cy="333198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3D4111E-CB7A-98F0-74C3-1FCED7B13A6E}"/>
                </a:ext>
              </a:extLst>
            </p:cNvPr>
            <p:cNvSpPr/>
            <p:nvPr/>
          </p:nvSpPr>
          <p:spPr bwMode="auto">
            <a:xfrm>
              <a:off x="1492861" y="2294325"/>
              <a:ext cx="3311721" cy="717521"/>
            </a:xfrm>
            <a:custGeom>
              <a:avLst/>
              <a:gdLst>
                <a:gd name="connsiteX0" fmla="*/ 53489 w 3311721"/>
                <a:gd name="connsiteY0" fmla="*/ 0 h 717521"/>
                <a:gd name="connsiteX1" fmla="*/ 3258232 w 3311721"/>
                <a:gd name="connsiteY1" fmla="*/ 0 h 717521"/>
                <a:gd name="connsiteX2" fmla="*/ 3311721 w 3311721"/>
                <a:gd name="connsiteY2" fmla="*/ 53489 h 717521"/>
                <a:gd name="connsiteX3" fmla="*/ 3311721 w 3311721"/>
                <a:gd name="connsiteY3" fmla="*/ 267439 h 717521"/>
                <a:gd name="connsiteX4" fmla="*/ 3258232 w 3311721"/>
                <a:gd name="connsiteY4" fmla="*/ 320928 h 717521"/>
                <a:gd name="connsiteX5" fmla="*/ 686468 w 3311721"/>
                <a:gd name="connsiteY5" fmla="*/ 320928 h 717521"/>
                <a:gd name="connsiteX6" fmla="*/ 686468 w 3311721"/>
                <a:gd name="connsiteY6" fmla="*/ 667305 h 717521"/>
                <a:gd name="connsiteX7" fmla="*/ 636252 w 3311721"/>
                <a:gd name="connsiteY7" fmla="*/ 717521 h 717521"/>
                <a:gd name="connsiteX8" fmla="*/ 435392 w 3311721"/>
                <a:gd name="connsiteY8" fmla="*/ 717521 h 717521"/>
                <a:gd name="connsiteX9" fmla="*/ 385176 w 3311721"/>
                <a:gd name="connsiteY9" fmla="*/ 667305 h 717521"/>
                <a:gd name="connsiteX10" fmla="*/ 385176 w 3311721"/>
                <a:gd name="connsiteY10" fmla="*/ 320928 h 717521"/>
                <a:gd name="connsiteX11" fmla="*/ 53489 w 3311721"/>
                <a:gd name="connsiteY11" fmla="*/ 320928 h 717521"/>
                <a:gd name="connsiteX12" fmla="*/ 0 w 3311721"/>
                <a:gd name="connsiteY12" fmla="*/ 267439 h 717521"/>
                <a:gd name="connsiteX13" fmla="*/ 0 w 3311721"/>
                <a:gd name="connsiteY13" fmla="*/ 53489 h 717521"/>
                <a:gd name="connsiteX14" fmla="*/ 53489 w 3311721"/>
                <a:gd name="connsiteY14" fmla="*/ 0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53489" y="0"/>
                  </a:move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1EA8CFCD-C375-146D-FEA0-36CF9C414667}"/>
                </a:ext>
              </a:extLst>
            </p:cNvPr>
            <p:cNvSpPr/>
            <p:nvPr/>
          </p:nvSpPr>
          <p:spPr bwMode="auto">
            <a:xfrm flipH="1" flipV="1">
              <a:off x="1492861" y="2666744"/>
              <a:ext cx="3311721" cy="717521"/>
            </a:xfrm>
            <a:custGeom>
              <a:avLst/>
              <a:gdLst>
                <a:gd name="connsiteX0" fmla="*/ 636252 w 3311721"/>
                <a:gd name="connsiteY0" fmla="*/ 717521 h 717521"/>
                <a:gd name="connsiteX1" fmla="*/ 435392 w 3311721"/>
                <a:gd name="connsiteY1" fmla="*/ 717521 h 717521"/>
                <a:gd name="connsiteX2" fmla="*/ 385176 w 3311721"/>
                <a:gd name="connsiteY2" fmla="*/ 667305 h 717521"/>
                <a:gd name="connsiteX3" fmla="*/ 385176 w 3311721"/>
                <a:gd name="connsiteY3" fmla="*/ 320928 h 717521"/>
                <a:gd name="connsiteX4" fmla="*/ 53489 w 3311721"/>
                <a:gd name="connsiteY4" fmla="*/ 320928 h 717521"/>
                <a:gd name="connsiteX5" fmla="*/ 0 w 3311721"/>
                <a:gd name="connsiteY5" fmla="*/ 267439 h 717521"/>
                <a:gd name="connsiteX6" fmla="*/ 0 w 3311721"/>
                <a:gd name="connsiteY6" fmla="*/ 53489 h 717521"/>
                <a:gd name="connsiteX7" fmla="*/ 53489 w 3311721"/>
                <a:gd name="connsiteY7" fmla="*/ 0 h 717521"/>
                <a:gd name="connsiteX8" fmla="*/ 3258232 w 3311721"/>
                <a:gd name="connsiteY8" fmla="*/ 0 h 717521"/>
                <a:gd name="connsiteX9" fmla="*/ 3311721 w 3311721"/>
                <a:gd name="connsiteY9" fmla="*/ 53489 h 717521"/>
                <a:gd name="connsiteX10" fmla="*/ 3311721 w 3311721"/>
                <a:gd name="connsiteY10" fmla="*/ 267439 h 717521"/>
                <a:gd name="connsiteX11" fmla="*/ 3258232 w 3311721"/>
                <a:gd name="connsiteY11" fmla="*/ 320928 h 717521"/>
                <a:gd name="connsiteX12" fmla="*/ 686468 w 3311721"/>
                <a:gd name="connsiteY12" fmla="*/ 320928 h 717521"/>
                <a:gd name="connsiteX13" fmla="*/ 686468 w 3311721"/>
                <a:gd name="connsiteY13" fmla="*/ 667305 h 717521"/>
                <a:gd name="connsiteX14" fmla="*/ 636252 w 3311721"/>
                <a:gd name="connsiteY14" fmla="*/ 717521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636252" y="717521"/>
                  </a:move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41" name="Rechteck: abgerundete Ecken 64">
              <a:extLst>
                <a:ext uri="{FF2B5EF4-FFF2-40B4-BE49-F238E27FC236}">
                  <a16:creationId xmlns:a16="http://schemas.microsoft.com/office/drawing/2014/main" id="{BA71F42A-0F85-0542-4608-78550102BA56}"/>
                </a:ext>
              </a:extLst>
            </p:cNvPr>
            <p:cNvSpPr/>
            <p:nvPr/>
          </p:nvSpPr>
          <p:spPr bwMode="auto">
            <a:xfrm>
              <a:off x="2278800" y="2680906"/>
              <a:ext cx="1739847" cy="32092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566DA5F-B718-1095-C19D-ABA37607D125}"/>
                </a:ext>
              </a:extLst>
            </p:cNvPr>
            <p:cNvSpPr/>
            <p:nvPr/>
          </p:nvSpPr>
          <p:spPr bwMode="auto">
            <a:xfrm>
              <a:off x="1492861" y="3414867"/>
              <a:ext cx="3311721" cy="717521"/>
            </a:xfrm>
            <a:custGeom>
              <a:avLst/>
              <a:gdLst>
                <a:gd name="connsiteX0" fmla="*/ 53489 w 3311721"/>
                <a:gd name="connsiteY0" fmla="*/ 0 h 717521"/>
                <a:gd name="connsiteX1" fmla="*/ 3258232 w 3311721"/>
                <a:gd name="connsiteY1" fmla="*/ 0 h 717521"/>
                <a:gd name="connsiteX2" fmla="*/ 3311721 w 3311721"/>
                <a:gd name="connsiteY2" fmla="*/ 53489 h 717521"/>
                <a:gd name="connsiteX3" fmla="*/ 3311721 w 3311721"/>
                <a:gd name="connsiteY3" fmla="*/ 267439 h 717521"/>
                <a:gd name="connsiteX4" fmla="*/ 3258232 w 3311721"/>
                <a:gd name="connsiteY4" fmla="*/ 320928 h 717521"/>
                <a:gd name="connsiteX5" fmla="*/ 686468 w 3311721"/>
                <a:gd name="connsiteY5" fmla="*/ 320928 h 717521"/>
                <a:gd name="connsiteX6" fmla="*/ 686468 w 3311721"/>
                <a:gd name="connsiteY6" fmla="*/ 667305 h 717521"/>
                <a:gd name="connsiteX7" fmla="*/ 636252 w 3311721"/>
                <a:gd name="connsiteY7" fmla="*/ 717521 h 717521"/>
                <a:gd name="connsiteX8" fmla="*/ 435392 w 3311721"/>
                <a:gd name="connsiteY8" fmla="*/ 717521 h 717521"/>
                <a:gd name="connsiteX9" fmla="*/ 385176 w 3311721"/>
                <a:gd name="connsiteY9" fmla="*/ 667305 h 717521"/>
                <a:gd name="connsiteX10" fmla="*/ 385176 w 3311721"/>
                <a:gd name="connsiteY10" fmla="*/ 320928 h 717521"/>
                <a:gd name="connsiteX11" fmla="*/ 53489 w 3311721"/>
                <a:gd name="connsiteY11" fmla="*/ 320928 h 717521"/>
                <a:gd name="connsiteX12" fmla="*/ 0 w 3311721"/>
                <a:gd name="connsiteY12" fmla="*/ 267439 h 717521"/>
                <a:gd name="connsiteX13" fmla="*/ 0 w 3311721"/>
                <a:gd name="connsiteY13" fmla="*/ 53489 h 717521"/>
                <a:gd name="connsiteX14" fmla="*/ 53489 w 3311721"/>
                <a:gd name="connsiteY14" fmla="*/ 0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53489" y="0"/>
                  </a:move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8F090AD-B219-1344-5084-F05F5F6E3993}"/>
                </a:ext>
              </a:extLst>
            </p:cNvPr>
            <p:cNvSpPr/>
            <p:nvPr/>
          </p:nvSpPr>
          <p:spPr bwMode="auto">
            <a:xfrm flipH="1" flipV="1">
              <a:off x="1492861" y="3787286"/>
              <a:ext cx="3311721" cy="717521"/>
            </a:xfrm>
            <a:custGeom>
              <a:avLst/>
              <a:gdLst>
                <a:gd name="connsiteX0" fmla="*/ 636252 w 3311721"/>
                <a:gd name="connsiteY0" fmla="*/ 717521 h 717521"/>
                <a:gd name="connsiteX1" fmla="*/ 435392 w 3311721"/>
                <a:gd name="connsiteY1" fmla="*/ 717521 h 717521"/>
                <a:gd name="connsiteX2" fmla="*/ 385176 w 3311721"/>
                <a:gd name="connsiteY2" fmla="*/ 667305 h 717521"/>
                <a:gd name="connsiteX3" fmla="*/ 385176 w 3311721"/>
                <a:gd name="connsiteY3" fmla="*/ 320928 h 717521"/>
                <a:gd name="connsiteX4" fmla="*/ 53489 w 3311721"/>
                <a:gd name="connsiteY4" fmla="*/ 320928 h 717521"/>
                <a:gd name="connsiteX5" fmla="*/ 0 w 3311721"/>
                <a:gd name="connsiteY5" fmla="*/ 267439 h 717521"/>
                <a:gd name="connsiteX6" fmla="*/ 0 w 3311721"/>
                <a:gd name="connsiteY6" fmla="*/ 53489 h 717521"/>
                <a:gd name="connsiteX7" fmla="*/ 53489 w 3311721"/>
                <a:gd name="connsiteY7" fmla="*/ 0 h 717521"/>
                <a:gd name="connsiteX8" fmla="*/ 3258232 w 3311721"/>
                <a:gd name="connsiteY8" fmla="*/ 0 h 717521"/>
                <a:gd name="connsiteX9" fmla="*/ 3311721 w 3311721"/>
                <a:gd name="connsiteY9" fmla="*/ 53489 h 717521"/>
                <a:gd name="connsiteX10" fmla="*/ 3311721 w 3311721"/>
                <a:gd name="connsiteY10" fmla="*/ 267439 h 717521"/>
                <a:gd name="connsiteX11" fmla="*/ 3258232 w 3311721"/>
                <a:gd name="connsiteY11" fmla="*/ 320928 h 717521"/>
                <a:gd name="connsiteX12" fmla="*/ 686468 w 3311721"/>
                <a:gd name="connsiteY12" fmla="*/ 320928 h 717521"/>
                <a:gd name="connsiteX13" fmla="*/ 686468 w 3311721"/>
                <a:gd name="connsiteY13" fmla="*/ 667305 h 717521"/>
                <a:gd name="connsiteX14" fmla="*/ 636252 w 3311721"/>
                <a:gd name="connsiteY14" fmla="*/ 717521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636252" y="717521"/>
                  </a:move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44" name="Rechteck: abgerundete Ecken 57">
              <a:extLst>
                <a:ext uri="{FF2B5EF4-FFF2-40B4-BE49-F238E27FC236}">
                  <a16:creationId xmlns:a16="http://schemas.microsoft.com/office/drawing/2014/main" id="{C32AA3B3-1526-88D6-265F-DE570E3A9B50}"/>
                </a:ext>
              </a:extLst>
            </p:cNvPr>
            <p:cNvSpPr/>
            <p:nvPr/>
          </p:nvSpPr>
          <p:spPr bwMode="auto">
            <a:xfrm>
              <a:off x="2278800" y="3801448"/>
              <a:ext cx="1739847" cy="32092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05DF9E4-FC5D-3318-2C56-30AC0BE6FFD7}"/>
                </a:ext>
              </a:extLst>
            </p:cNvPr>
            <p:cNvSpPr/>
            <p:nvPr/>
          </p:nvSpPr>
          <p:spPr bwMode="auto">
            <a:xfrm>
              <a:off x="1492861" y="4536365"/>
              <a:ext cx="3311721" cy="717521"/>
            </a:xfrm>
            <a:custGeom>
              <a:avLst/>
              <a:gdLst>
                <a:gd name="connsiteX0" fmla="*/ 53489 w 3311721"/>
                <a:gd name="connsiteY0" fmla="*/ 0 h 717521"/>
                <a:gd name="connsiteX1" fmla="*/ 3258232 w 3311721"/>
                <a:gd name="connsiteY1" fmla="*/ 0 h 717521"/>
                <a:gd name="connsiteX2" fmla="*/ 3311721 w 3311721"/>
                <a:gd name="connsiteY2" fmla="*/ 53489 h 717521"/>
                <a:gd name="connsiteX3" fmla="*/ 3311721 w 3311721"/>
                <a:gd name="connsiteY3" fmla="*/ 267439 h 717521"/>
                <a:gd name="connsiteX4" fmla="*/ 3258232 w 3311721"/>
                <a:gd name="connsiteY4" fmla="*/ 320928 h 717521"/>
                <a:gd name="connsiteX5" fmla="*/ 686468 w 3311721"/>
                <a:gd name="connsiteY5" fmla="*/ 320928 h 717521"/>
                <a:gd name="connsiteX6" fmla="*/ 686468 w 3311721"/>
                <a:gd name="connsiteY6" fmla="*/ 667305 h 717521"/>
                <a:gd name="connsiteX7" fmla="*/ 636252 w 3311721"/>
                <a:gd name="connsiteY7" fmla="*/ 717521 h 717521"/>
                <a:gd name="connsiteX8" fmla="*/ 435392 w 3311721"/>
                <a:gd name="connsiteY8" fmla="*/ 717521 h 717521"/>
                <a:gd name="connsiteX9" fmla="*/ 385176 w 3311721"/>
                <a:gd name="connsiteY9" fmla="*/ 667305 h 717521"/>
                <a:gd name="connsiteX10" fmla="*/ 385176 w 3311721"/>
                <a:gd name="connsiteY10" fmla="*/ 320928 h 717521"/>
                <a:gd name="connsiteX11" fmla="*/ 53489 w 3311721"/>
                <a:gd name="connsiteY11" fmla="*/ 320928 h 717521"/>
                <a:gd name="connsiteX12" fmla="*/ 0 w 3311721"/>
                <a:gd name="connsiteY12" fmla="*/ 267439 h 717521"/>
                <a:gd name="connsiteX13" fmla="*/ 0 w 3311721"/>
                <a:gd name="connsiteY13" fmla="*/ 53489 h 717521"/>
                <a:gd name="connsiteX14" fmla="*/ 53489 w 3311721"/>
                <a:gd name="connsiteY14" fmla="*/ 0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53489" y="0"/>
                  </a:move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2F1C430-482A-41FC-B963-018DDB5EC165}"/>
                </a:ext>
              </a:extLst>
            </p:cNvPr>
            <p:cNvSpPr/>
            <p:nvPr/>
          </p:nvSpPr>
          <p:spPr bwMode="auto">
            <a:xfrm flipH="1" flipV="1">
              <a:off x="1492861" y="4908784"/>
              <a:ext cx="3311721" cy="717521"/>
            </a:xfrm>
            <a:custGeom>
              <a:avLst/>
              <a:gdLst>
                <a:gd name="connsiteX0" fmla="*/ 636252 w 3311721"/>
                <a:gd name="connsiteY0" fmla="*/ 717521 h 717521"/>
                <a:gd name="connsiteX1" fmla="*/ 435392 w 3311721"/>
                <a:gd name="connsiteY1" fmla="*/ 717521 h 717521"/>
                <a:gd name="connsiteX2" fmla="*/ 385176 w 3311721"/>
                <a:gd name="connsiteY2" fmla="*/ 667305 h 717521"/>
                <a:gd name="connsiteX3" fmla="*/ 385176 w 3311721"/>
                <a:gd name="connsiteY3" fmla="*/ 320928 h 717521"/>
                <a:gd name="connsiteX4" fmla="*/ 53489 w 3311721"/>
                <a:gd name="connsiteY4" fmla="*/ 320928 h 717521"/>
                <a:gd name="connsiteX5" fmla="*/ 0 w 3311721"/>
                <a:gd name="connsiteY5" fmla="*/ 267439 h 717521"/>
                <a:gd name="connsiteX6" fmla="*/ 0 w 3311721"/>
                <a:gd name="connsiteY6" fmla="*/ 53489 h 717521"/>
                <a:gd name="connsiteX7" fmla="*/ 53489 w 3311721"/>
                <a:gd name="connsiteY7" fmla="*/ 0 h 717521"/>
                <a:gd name="connsiteX8" fmla="*/ 3258232 w 3311721"/>
                <a:gd name="connsiteY8" fmla="*/ 0 h 717521"/>
                <a:gd name="connsiteX9" fmla="*/ 3311721 w 3311721"/>
                <a:gd name="connsiteY9" fmla="*/ 53489 h 717521"/>
                <a:gd name="connsiteX10" fmla="*/ 3311721 w 3311721"/>
                <a:gd name="connsiteY10" fmla="*/ 267439 h 717521"/>
                <a:gd name="connsiteX11" fmla="*/ 3258232 w 3311721"/>
                <a:gd name="connsiteY11" fmla="*/ 320928 h 717521"/>
                <a:gd name="connsiteX12" fmla="*/ 686468 w 3311721"/>
                <a:gd name="connsiteY12" fmla="*/ 320928 h 717521"/>
                <a:gd name="connsiteX13" fmla="*/ 686468 w 3311721"/>
                <a:gd name="connsiteY13" fmla="*/ 667305 h 717521"/>
                <a:gd name="connsiteX14" fmla="*/ 636252 w 3311721"/>
                <a:gd name="connsiteY14" fmla="*/ 717521 h 71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11721" h="717521">
                  <a:moveTo>
                    <a:pt x="636252" y="717521"/>
                  </a:moveTo>
                  <a:lnTo>
                    <a:pt x="435392" y="717521"/>
                  </a:lnTo>
                  <a:cubicBezTo>
                    <a:pt x="407658" y="717521"/>
                    <a:pt x="385176" y="695039"/>
                    <a:pt x="385176" y="667305"/>
                  </a:cubicBezTo>
                  <a:lnTo>
                    <a:pt x="385176" y="320928"/>
                  </a:lnTo>
                  <a:lnTo>
                    <a:pt x="53489" y="320928"/>
                  </a:lnTo>
                  <a:cubicBezTo>
                    <a:pt x="23948" y="320928"/>
                    <a:pt x="0" y="296980"/>
                    <a:pt x="0" y="267439"/>
                  </a:cubicBezTo>
                  <a:lnTo>
                    <a:pt x="0" y="53489"/>
                  </a:lnTo>
                  <a:cubicBezTo>
                    <a:pt x="0" y="23948"/>
                    <a:pt x="23948" y="0"/>
                    <a:pt x="53489" y="0"/>
                  </a:cubicBezTo>
                  <a:lnTo>
                    <a:pt x="3258232" y="0"/>
                  </a:lnTo>
                  <a:cubicBezTo>
                    <a:pt x="3287773" y="0"/>
                    <a:pt x="3311721" y="23948"/>
                    <a:pt x="3311721" y="53489"/>
                  </a:cubicBezTo>
                  <a:lnTo>
                    <a:pt x="3311721" y="267439"/>
                  </a:lnTo>
                  <a:cubicBezTo>
                    <a:pt x="3311721" y="296980"/>
                    <a:pt x="3287773" y="320928"/>
                    <a:pt x="3258232" y="320928"/>
                  </a:cubicBezTo>
                  <a:lnTo>
                    <a:pt x="686468" y="320928"/>
                  </a:lnTo>
                  <a:lnTo>
                    <a:pt x="686468" y="667305"/>
                  </a:lnTo>
                  <a:cubicBezTo>
                    <a:pt x="686468" y="695039"/>
                    <a:pt x="663986" y="717521"/>
                    <a:pt x="636252" y="717521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47" name="Rechteck: abgerundete Ecken 50">
              <a:extLst>
                <a:ext uri="{FF2B5EF4-FFF2-40B4-BE49-F238E27FC236}">
                  <a16:creationId xmlns:a16="http://schemas.microsoft.com/office/drawing/2014/main" id="{ED6AFD10-5833-9662-1592-77FA5FEDCBB2}"/>
                </a:ext>
              </a:extLst>
            </p:cNvPr>
            <p:cNvSpPr/>
            <p:nvPr/>
          </p:nvSpPr>
          <p:spPr bwMode="auto">
            <a:xfrm>
              <a:off x="2278800" y="4922946"/>
              <a:ext cx="1739847" cy="320928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49" name="Gruppieren 81">
            <a:extLst>
              <a:ext uri="{FF2B5EF4-FFF2-40B4-BE49-F238E27FC236}">
                <a16:creationId xmlns:a16="http://schemas.microsoft.com/office/drawing/2014/main" id="{FC03AA66-C878-272E-8250-E32DD47ED29F}"/>
              </a:ext>
            </a:extLst>
          </p:cNvPr>
          <p:cNvGrpSpPr/>
          <p:nvPr/>
        </p:nvGrpSpPr>
        <p:grpSpPr>
          <a:xfrm>
            <a:off x="10655484" y="4457473"/>
            <a:ext cx="1561196" cy="974035"/>
            <a:chOff x="6730379" y="2674598"/>
            <a:chExt cx="1561196" cy="974035"/>
          </a:xfrm>
        </p:grpSpPr>
        <p:cxnSp>
          <p:nvCxnSpPr>
            <p:cNvPr id="50" name="Straight Arrow Connector 38">
              <a:extLst>
                <a:ext uri="{FF2B5EF4-FFF2-40B4-BE49-F238E27FC236}">
                  <a16:creationId xmlns:a16="http://schemas.microsoft.com/office/drawing/2014/main" id="{E13F090E-6FBB-C190-B8D0-FD07C9183C2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0379" y="2674598"/>
              <a:ext cx="0" cy="9740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51" name="Content Placeholder 1">
              <a:extLst>
                <a:ext uri="{FF2B5EF4-FFF2-40B4-BE49-F238E27FC236}">
                  <a16:creationId xmlns:a16="http://schemas.microsoft.com/office/drawing/2014/main" id="{D24B1AC1-827E-DBB6-4D21-A6F5DF945945}"/>
                </a:ext>
              </a:extLst>
            </p:cNvPr>
            <p:cNvSpPr txBox="1">
              <a:spLocks/>
            </p:cNvSpPr>
            <p:nvPr/>
          </p:nvSpPr>
          <p:spPr>
            <a:xfrm>
              <a:off x="6870427" y="2812809"/>
              <a:ext cx="1421148" cy="691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de-DE" sz="1400" dirty="0"/>
                <a:t>Interpolation </a:t>
              </a:r>
              <a:r>
                <a:rPr lang="de-DE" sz="1400" dirty="0" err="1"/>
                <a:t>direction</a:t>
              </a:r>
              <a:endParaRPr lang="de-DE" sz="1400" dirty="0"/>
            </a:p>
          </p:txBody>
        </p:sp>
      </p:grpSp>
      <p:sp>
        <p:nvSpPr>
          <p:cNvPr id="53" name="Inhaltsplatzhalter 2">
            <a:extLst>
              <a:ext uri="{FF2B5EF4-FFF2-40B4-BE49-F238E27FC236}">
                <a16:creationId xmlns:a16="http://schemas.microsoft.com/office/drawing/2014/main" id="{063B683F-4DA5-34E9-4734-181DE55B301C}"/>
              </a:ext>
            </a:extLst>
          </p:cNvPr>
          <p:cNvSpPr txBox="1">
            <a:spLocks/>
          </p:cNvSpPr>
          <p:nvPr/>
        </p:nvSpPr>
        <p:spPr>
          <a:xfrm>
            <a:off x="4449833" y="3757928"/>
            <a:ext cx="3292334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10000"/>
              </a:lnSpc>
              <a:buNone/>
            </a:pPr>
            <a:r>
              <a:rPr lang="en-GB" sz="1600" b="1" dirty="0"/>
              <a:t>Pixel pitch must be comparable to the spread of the charge cloud!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581CB2-009B-DFDE-5546-E7993C9E2CC4}"/>
              </a:ext>
            </a:extLst>
          </p:cNvPr>
          <p:cNvGrpSpPr/>
          <p:nvPr/>
        </p:nvGrpSpPr>
        <p:grpSpPr>
          <a:xfrm>
            <a:off x="4874610" y="4547182"/>
            <a:ext cx="2842181" cy="1618122"/>
            <a:chOff x="4874610" y="4547182"/>
            <a:chExt cx="2842181" cy="1618122"/>
          </a:xfrm>
        </p:grpSpPr>
        <p:sp>
          <p:nvSpPr>
            <p:cNvPr id="54" name="Inhaltsplatzhalter 2">
              <a:extLst>
                <a:ext uri="{FF2B5EF4-FFF2-40B4-BE49-F238E27FC236}">
                  <a16:creationId xmlns:a16="http://schemas.microsoft.com/office/drawing/2014/main" id="{34557FEE-C297-455F-A85E-A6DE2F313B09}"/>
                </a:ext>
              </a:extLst>
            </p:cNvPr>
            <p:cNvSpPr txBox="1">
              <a:spLocks/>
            </p:cNvSpPr>
            <p:nvPr/>
          </p:nvSpPr>
          <p:spPr>
            <a:xfrm>
              <a:off x="4874610" y="5697253"/>
              <a:ext cx="2842181" cy="468051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+mj-lt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2000" indent="-252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ptos" panose="020B00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04000" indent="-2520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ptos" panose="020B00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56000" indent="-2520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ptos" panose="020B00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08000" indent="-2520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Font typeface="Aptos" panose="020B00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lnSpc>
                  <a:spcPct val="110000"/>
                </a:lnSpc>
                <a:buNone/>
              </a:pPr>
              <a:r>
                <a:rPr lang="en-GB" b="1" dirty="0">
                  <a:solidFill>
                    <a:schemeClr val="accent3"/>
                  </a:solidFill>
                </a:rPr>
                <a:t>Sensor with rectangular pixels</a:t>
              </a:r>
            </a:p>
          </p:txBody>
        </p:sp>
        <p:cxnSp>
          <p:nvCxnSpPr>
            <p:cNvPr id="55" name="Gerade Verbindung mit Pfeil 13">
              <a:extLst>
                <a:ext uri="{FF2B5EF4-FFF2-40B4-BE49-F238E27FC236}">
                  <a16:creationId xmlns:a16="http://schemas.microsoft.com/office/drawing/2014/main" id="{1E6D76DE-A64F-750B-BBA5-F1F803CE7AF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474675" y="5024231"/>
              <a:ext cx="963113" cy="9016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Gerade Verbindung mit Pfeil 79">
            <a:extLst>
              <a:ext uri="{FF2B5EF4-FFF2-40B4-BE49-F238E27FC236}">
                <a16:creationId xmlns:a16="http://schemas.microsoft.com/office/drawing/2014/main" id="{15DED127-89D3-75FC-1F4E-65043FCDBFF3}"/>
              </a:ext>
            </a:extLst>
          </p:cNvPr>
          <p:cNvCxnSpPr>
            <a:cxnSpLocks noChangeAspect="1"/>
          </p:cNvCxnSpPr>
          <p:nvPr/>
        </p:nvCxnSpPr>
        <p:spPr bwMode="auto">
          <a:xfrm flipH="1">
            <a:off x="8532110" y="6235325"/>
            <a:ext cx="19106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3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5DF2C8D6-7A8D-C9FC-6D2D-AA2A1CC3922D}"/>
              </a:ext>
            </a:extLst>
          </p:cNvPr>
          <p:cNvSpPr txBox="1">
            <a:spLocks/>
          </p:cNvSpPr>
          <p:nvPr/>
        </p:nvSpPr>
        <p:spPr>
          <a:xfrm>
            <a:off x="9076060" y="6276091"/>
            <a:ext cx="822699" cy="400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dirty="0">
                <a:solidFill>
                  <a:schemeClr val="accent3"/>
                </a:solidFill>
              </a:rPr>
              <a:t>225 µm</a:t>
            </a:r>
          </a:p>
        </p:txBody>
      </p:sp>
    </p:spTree>
    <p:extLst>
      <p:ext uri="{BB962C8B-B14F-4D97-AF65-F5344CB8AC3E}">
        <p14:creationId xmlns:p14="http://schemas.microsoft.com/office/powerpoint/2010/main" val="14288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/>
      <p:bldP spid="394" grpId="0"/>
      <p:bldP spid="53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075C3-8A19-5494-220A-2D7C6CB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10801349" cy="810444"/>
          </a:xfrm>
        </p:spPr>
        <p:txBody>
          <a:bodyPr/>
          <a:lstStyle/>
          <a:p>
            <a:r>
              <a:rPr lang="de-DE" dirty="0" err="1"/>
              <a:t>Using</a:t>
            </a:r>
            <a:r>
              <a:rPr lang="de-DE" dirty="0"/>
              <a:t> Charge Sharing </a:t>
            </a:r>
            <a:r>
              <a:rPr lang="de-DE" dirty="0" err="1"/>
              <a:t>to</a:t>
            </a:r>
            <a:r>
              <a:rPr lang="de-DE" dirty="0"/>
              <a:t> Perform Position Interpolation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E0D2FE-2F81-98A1-0DCF-0D5A69D17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 noProof="0" dirty="0"/>
              <a:t>20.06.2024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08E26-A04B-D71A-E043-25F6C691B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5922286F-2AF6-49A9-FA7A-5463A67036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204" y="768632"/>
                <a:ext cx="5142755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b="1" dirty="0">
                    <a:solidFill>
                      <a:schemeClr val="accent3"/>
                    </a:solidFill>
                  </a:rPr>
                  <a:t>To achieve high spatial resolution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solidFill>
                      <a:schemeClr val="accent3"/>
                    </a:solidFill>
                  </a:rPr>
                  <a:t> µm</a:t>
                </a:r>
                <a:endParaRPr lang="en-GB" sz="1800" i="0" u="none" strike="noStrike" baseline="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5922286F-2AF6-49A9-FA7A-5463A6703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4" y="768632"/>
                <a:ext cx="5142755" cy="468051"/>
              </a:xfrm>
              <a:prstGeom prst="rect">
                <a:avLst/>
              </a:prstGeom>
              <a:blipFill>
                <a:blip r:embed="rId3"/>
                <a:stretch>
                  <a:fillRect l="-1185" t="-2597" b="-1168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657F9B85-779E-7DA7-5E17-ECFCF080A668}"/>
              </a:ext>
            </a:extLst>
          </p:cNvPr>
          <p:cNvSpPr txBox="1">
            <a:spLocks/>
          </p:cNvSpPr>
          <p:nvPr/>
        </p:nvSpPr>
        <p:spPr>
          <a:xfrm>
            <a:off x="6816080" y="1340768"/>
            <a:ext cx="1334335" cy="24365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dirty="0"/>
              <a:t>25 µm </a:t>
            </a:r>
            <a:r>
              <a:rPr lang="de-DE" sz="1400" dirty="0" err="1"/>
              <a:t>pixels</a:t>
            </a:r>
            <a:endParaRPr lang="de-DE" sz="1400" dirty="0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64D7658A-3BA3-F95D-F9FE-1177A4F80D98}"/>
              </a:ext>
            </a:extLst>
          </p:cNvPr>
          <p:cNvSpPr txBox="1">
            <a:spLocks/>
          </p:cNvSpPr>
          <p:nvPr/>
        </p:nvSpPr>
        <p:spPr>
          <a:xfrm>
            <a:off x="9284846" y="2929915"/>
            <a:ext cx="1334335" cy="24365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dirty="0"/>
              <a:t>2.5 µm </a:t>
            </a:r>
            <a:r>
              <a:rPr lang="de-DE" sz="1400" dirty="0" err="1"/>
              <a:t>bins</a:t>
            </a:r>
            <a:endParaRPr lang="de-DE" sz="1400" dirty="0"/>
          </a:p>
        </p:txBody>
      </p:sp>
      <p:pic>
        <p:nvPicPr>
          <p:cNvPr id="39" name="Picture 36">
            <a:extLst>
              <a:ext uri="{FF2B5EF4-FFF2-40B4-BE49-F238E27FC236}">
                <a16:creationId xmlns:a16="http://schemas.microsoft.com/office/drawing/2014/main" id="{BBD7F211-E97B-AFB1-93EB-C420EEF9EF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666220"/>
            <a:ext cx="3780554" cy="1964016"/>
          </a:xfrm>
          <a:prstGeom prst="rect">
            <a:avLst/>
          </a:prstGeom>
        </p:spPr>
      </p:pic>
      <p:pic>
        <p:nvPicPr>
          <p:cNvPr id="40" name="Picture 44">
            <a:extLst>
              <a:ext uri="{FF2B5EF4-FFF2-40B4-BE49-F238E27FC236}">
                <a16:creationId xmlns:a16="http://schemas.microsoft.com/office/drawing/2014/main" id="{37B1F9B1-06A3-14EE-DEA2-36FD8EFB55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6" t="21731" r="4377" b="40585"/>
          <a:stretch/>
        </p:blipFill>
        <p:spPr>
          <a:xfrm>
            <a:off x="5986489" y="1666220"/>
            <a:ext cx="3158239" cy="3014702"/>
          </a:xfrm>
          <a:prstGeom prst="rect">
            <a:avLst/>
          </a:prstGeom>
        </p:spPr>
      </p:pic>
      <p:pic>
        <p:nvPicPr>
          <p:cNvPr id="41" name="Picture 43">
            <a:extLst>
              <a:ext uri="{FF2B5EF4-FFF2-40B4-BE49-F238E27FC236}">
                <a16:creationId xmlns:a16="http://schemas.microsoft.com/office/drawing/2014/main" id="{C4772281-618F-512C-663C-F9FD742FF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60" t="21951" r="8086" b="40428"/>
          <a:stretch/>
        </p:blipFill>
        <p:spPr>
          <a:xfrm>
            <a:off x="8471731" y="3255420"/>
            <a:ext cx="2982508" cy="3014702"/>
          </a:xfrm>
          <a:prstGeom prst="rect">
            <a:avLst/>
          </a:prstGeom>
        </p:spPr>
      </p:pic>
      <p:sp>
        <p:nvSpPr>
          <p:cNvPr id="689" name="Content Placeholder 1">
            <a:extLst>
              <a:ext uri="{FF2B5EF4-FFF2-40B4-BE49-F238E27FC236}">
                <a16:creationId xmlns:a16="http://schemas.microsoft.com/office/drawing/2014/main" id="{10027DDC-6B1D-36D0-9E68-E0F3B9D9DA4C}"/>
              </a:ext>
            </a:extLst>
          </p:cNvPr>
          <p:cNvSpPr txBox="1">
            <a:spLocks/>
          </p:cNvSpPr>
          <p:nvPr/>
        </p:nvSpPr>
        <p:spPr>
          <a:xfrm>
            <a:off x="695324" y="3353872"/>
            <a:ext cx="3780554" cy="280008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36000" rtlCol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dirty="0">
                <a:solidFill>
                  <a:schemeClr val="bg1"/>
                </a:solidFill>
              </a:rPr>
              <a:t>MÖNCH-</a:t>
            </a:r>
            <a:r>
              <a:rPr lang="de-DE" sz="1400" dirty="0" err="1">
                <a:solidFill>
                  <a:schemeClr val="bg1"/>
                </a:solidFill>
              </a:rPr>
              <a:t>iLGAD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module</a:t>
            </a:r>
            <a:r>
              <a:rPr lang="de-DE" sz="1400" dirty="0">
                <a:solidFill>
                  <a:schemeClr val="bg1"/>
                </a:solidFill>
              </a:rPr>
              <a:t> (25 × 25 µm</a:t>
            </a:r>
            <a:r>
              <a:rPr lang="de-DE" sz="1400" baseline="30000" dirty="0">
                <a:solidFill>
                  <a:schemeClr val="bg1"/>
                </a:solidFill>
              </a:rPr>
              <a:t>2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pixels</a:t>
            </a:r>
            <a:r>
              <a:rPr lang="de-DE" sz="14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690" name="Straight Arrow Connector 21">
            <a:extLst>
              <a:ext uri="{FF2B5EF4-FFF2-40B4-BE49-F238E27FC236}">
                <a16:creationId xmlns:a16="http://schemas.microsoft.com/office/drawing/2014/main" id="{58102C9B-5EB4-CC93-900C-F21E3C978DCA}"/>
              </a:ext>
            </a:extLst>
          </p:cNvPr>
          <p:cNvCxnSpPr>
            <a:cxnSpLocks/>
          </p:cNvCxnSpPr>
          <p:nvPr/>
        </p:nvCxnSpPr>
        <p:spPr>
          <a:xfrm flipH="1">
            <a:off x="2363552" y="2157266"/>
            <a:ext cx="467029" cy="0"/>
          </a:xfrm>
          <a:prstGeom prst="straightConnector1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1" name="Content Placeholder 1">
            <a:extLst>
              <a:ext uri="{FF2B5EF4-FFF2-40B4-BE49-F238E27FC236}">
                <a16:creationId xmlns:a16="http://schemas.microsoft.com/office/drawing/2014/main" id="{99DF2FE1-3B8D-F6B9-7828-E87A064ABCE1}"/>
              </a:ext>
            </a:extLst>
          </p:cNvPr>
          <p:cNvSpPr txBox="1">
            <a:spLocks/>
          </p:cNvSpPr>
          <p:nvPr/>
        </p:nvSpPr>
        <p:spPr>
          <a:xfrm>
            <a:off x="1571464" y="2528372"/>
            <a:ext cx="576064" cy="280008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36000" rtlCol="0">
            <a:spAutoFit/>
          </a:bodyPr>
          <a:lstStyle>
            <a:defPPr>
              <a:defRPr lang="de-DE"/>
            </a:defPPr>
            <a:lvl1pPr marR="0" indent="0" algn="ctr" defTabSz="914354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400" spc="0" baseline="0">
                <a:solidFill>
                  <a:schemeClr val="bg1"/>
                </a:solidFill>
              </a:defRPr>
            </a:lvl1pPr>
            <a:lvl2pPr marL="355582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/>
            </a:lvl2pPr>
            <a:lvl3pPr marL="539724" marR="0" indent="-18414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-128"/>
                <a:cs typeface="ＭＳ Ｐゴシック" charset="-128"/>
              </a:defRPr>
            </a:lvl3pPr>
            <a:lvl4pPr marL="717515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0"/>
                <a:cs typeface="ＭＳ Ｐゴシック" charset="0"/>
              </a:defRPr>
            </a:lvl4pPr>
            <a:lvl5pPr marL="895306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cs typeface="ＭＳ Ｐゴシック" charset="0"/>
              </a:defRPr>
            </a:lvl5pPr>
            <a:lvl6pPr marL="1074685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7pPr>
            <a:lvl8pPr marL="1436616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8pPr>
            <a:lvl9pPr marL="1614408" indent="-17779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9pPr>
          </a:lstStyle>
          <a:p>
            <a:r>
              <a:rPr lang="de-DE" dirty="0"/>
              <a:t>1 cm</a:t>
            </a:r>
          </a:p>
        </p:txBody>
      </p:sp>
      <p:cxnSp>
        <p:nvCxnSpPr>
          <p:cNvPr id="697" name="Straight Arrow Connector 21">
            <a:extLst>
              <a:ext uri="{FF2B5EF4-FFF2-40B4-BE49-F238E27FC236}">
                <a16:creationId xmlns:a16="http://schemas.microsoft.com/office/drawing/2014/main" id="{E14D04D0-D563-C2CD-B82A-D3E4BC735209}"/>
              </a:ext>
            </a:extLst>
          </p:cNvPr>
          <p:cNvCxnSpPr>
            <a:cxnSpLocks/>
          </p:cNvCxnSpPr>
          <p:nvPr/>
        </p:nvCxnSpPr>
        <p:spPr>
          <a:xfrm rot="5400000" flipH="1">
            <a:off x="1986021" y="2668376"/>
            <a:ext cx="467029" cy="0"/>
          </a:xfrm>
          <a:prstGeom prst="straightConnector1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8" name="Content Placeholder 1">
            <a:extLst>
              <a:ext uri="{FF2B5EF4-FFF2-40B4-BE49-F238E27FC236}">
                <a16:creationId xmlns:a16="http://schemas.microsoft.com/office/drawing/2014/main" id="{349C486A-7662-6372-BEBA-BB238420E9C8}"/>
              </a:ext>
            </a:extLst>
          </p:cNvPr>
          <p:cNvSpPr txBox="1">
            <a:spLocks/>
          </p:cNvSpPr>
          <p:nvPr/>
        </p:nvSpPr>
        <p:spPr>
          <a:xfrm>
            <a:off x="2309034" y="1787512"/>
            <a:ext cx="576064" cy="280008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36000" rtlCol="0">
            <a:spAutoFit/>
          </a:bodyPr>
          <a:lstStyle>
            <a:defPPr>
              <a:defRPr lang="de-DE"/>
            </a:defPPr>
            <a:lvl1pPr marR="0" indent="0" algn="ctr" defTabSz="914354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400" spc="0" baseline="0">
                <a:solidFill>
                  <a:schemeClr val="bg1"/>
                </a:solidFill>
              </a:defRPr>
            </a:lvl1pPr>
            <a:lvl2pPr marL="355582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/>
            </a:lvl2pPr>
            <a:lvl3pPr marL="539724" marR="0" indent="-18414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-128"/>
                <a:cs typeface="ＭＳ Ｐゴシック" charset="-128"/>
              </a:defRPr>
            </a:lvl3pPr>
            <a:lvl4pPr marL="717515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ea typeface="ＭＳ Ｐゴシック" charset="0"/>
                <a:cs typeface="ＭＳ Ｐゴシック" charset="0"/>
              </a:defRPr>
            </a:lvl4pPr>
            <a:lvl5pPr marL="895306" marR="0" indent="-177792" defTabSz="914354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cs typeface="ＭＳ Ｐゴシック" charset="0"/>
              </a:defRPr>
            </a:lvl5pPr>
            <a:lvl6pPr marL="1074685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7pPr>
            <a:lvl8pPr marL="1436616" indent="-17938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8pPr>
            <a:lvl9pPr marL="1614408" indent="-177792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/>
            </a:lvl9pPr>
          </a:lstStyle>
          <a:p>
            <a:r>
              <a:rPr lang="de-DE" dirty="0"/>
              <a:t>1 cm</a:t>
            </a: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id="{9F9658D2-DAA9-3ED1-A728-80E6E314740F}"/>
              </a:ext>
            </a:extLst>
          </p:cNvPr>
          <p:cNvSpPr txBox="1"/>
          <p:nvPr/>
        </p:nvSpPr>
        <p:spPr>
          <a:xfrm>
            <a:off x="6744072" y="6121760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 err="1">
                <a:solidFill>
                  <a:schemeClr val="bg1">
                    <a:lumMod val="50000"/>
                  </a:schemeClr>
                </a:solidFill>
              </a:rPr>
              <a:t>Jiaguo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 Zhang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C8FE7AE9-6719-EC57-BF18-4C397586BF78}"/>
              </a:ext>
            </a:extLst>
          </p:cNvPr>
          <p:cNvSpPr txBox="1">
            <a:spLocks/>
          </p:cNvSpPr>
          <p:nvPr/>
        </p:nvSpPr>
        <p:spPr>
          <a:xfrm>
            <a:off x="593204" y="3661970"/>
            <a:ext cx="5112568" cy="14678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Measured at SLS POLLUX beamline</a:t>
            </a:r>
          </a:p>
          <a:p>
            <a:r>
              <a:rPr lang="en-GB" sz="1800" dirty="0">
                <a:solidFill>
                  <a:srgbClr val="000000"/>
                </a:solidFill>
              </a:rPr>
              <a:t>Photon energy: 500 eV</a:t>
            </a:r>
            <a:endParaRPr lang="en-GB" sz="1800" b="1" i="0" u="none" strike="noStrike" baseline="0" dirty="0"/>
          </a:p>
          <a:p>
            <a:r>
              <a:rPr lang="en-GB" sz="1800" dirty="0">
                <a:solidFill>
                  <a:srgbClr val="000000"/>
                </a:solidFill>
              </a:rPr>
              <a:t>Estimated position resolution: 2.7 µm</a:t>
            </a:r>
            <a:endParaRPr lang="en-US" sz="1800" b="0" i="0" u="none" strike="noStrike" baseline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50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AB155-F158-B79B-0BE3-25A09550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Paul Scherrer Institute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00D5-E314-BF9E-70E3-6CFA2432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E0460-3422-481A-8E84-F3E4B2CA3C0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B6674-7F70-A701-AB6A-C9A9C092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</a:t>
            </a:fld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3E1A18-5EC1-399E-2EB0-6E0927A9674A}"/>
              </a:ext>
            </a:extLst>
          </p:cNvPr>
          <p:cNvGrpSpPr/>
          <p:nvPr/>
        </p:nvGrpSpPr>
        <p:grpSpPr>
          <a:xfrm>
            <a:off x="694562" y="1240401"/>
            <a:ext cx="10802875" cy="5084064"/>
            <a:chOff x="694562" y="1240401"/>
            <a:chExt cx="10802875" cy="5084064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5056CDA8-C122-660D-3586-E228917F5C7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325" y="1240401"/>
              <a:ext cx="10802112" cy="508406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986C5A-1286-8D10-5A8D-476791E20B52}"/>
                </a:ext>
              </a:extLst>
            </p:cNvPr>
            <p:cNvSpPr/>
            <p:nvPr/>
          </p:nvSpPr>
          <p:spPr>
            <a:xfrm>
              <a:off x="2897496" y="2152650"/>
              <a:ext cx="1109353" cy="2938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244B1E-76E5-40D2-CEF5-4DF310377B8D}"/>
                </a:ext>
              </a:extLst>
            </p:cNvPr>
            <p:cNvSpPr/>
            <p:nvPr/>
          </p:nvSpPr>
          <p:spPr>
            <a:xfrm>
              <a:off x="694562" y="5976695"/>
              <a:ext cx="1106219" cy="347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FDA8F0-F739-20CF-294A-649AA7BC207E}"/>
                </a:ext>
              </a:extLst>
            </p:cNvPr>
            <p:cNvSpPr txBox="1"/>
            <p:nvPr/>
          </p:nvSpPr>
          <p:spPr>
            <a:xfrm>
              <a:off x="845477" y="6019775"/>
              <a:ext cx="804387" cy="2616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700" b="1" dirty="0"/>
                <a:t>PSI East</a:t>
              </a:r>
              <a:endParaRPr lang="de-CH" sz="17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5796BE-9216-773D-65DA-72778A8154D3}"/>
                </a:ext>
              </a:extLst>
            </p:cNvPr>
            <p:cNvSpPr txBox="1"/>
            <p:nvPr/>
          </p:nvSpPr>
          <p:spPr>
            <a:xfrm>
              <a:off x="1500935" y="2891326"/>
              <a:ext cx="828753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Energy Research</a:t>
              </a:r>
              <a:endParaRPr lang="de-CH" sz="85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4E77A4-4F3E-FA43-C537-6DE394DBB53E}"/>
                </a:ext>
              </a:extLst>
            </p:cNvPr>
            <p:cNvSpPr txBox="1"/>
            <p:nvPr/>
          </p:nvSpPr>
          <p:spPr>
            <a:xfrm>
              <a:off x="4583832" y="2348880"/>
              <a:ext cx="815929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Nanotechnology</a:t>
              </a:r>
              <a:endParaRPr lang="de-CH" sz="85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A51DB9-DD61-DE0F-0672-0C501C8A202C}"/>
                </a:ext>
              </a:extLst>
            </p:cNvPr>
            <p:cNvSpPr txBox="1"/>
            <p:nvPr/>
          </p:nvSpPr>
          <p:spPr>
            <a:xfrm>
              <a:off x="6565032" y="2212168"/>
              <a:ext cx="782265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Neutron Source</a:t>
              </a:r>
            </a:p>
            <a:p>
              <a:pPr algn="l"/>
              <a:r>
                <a:rPr lang="de-DE" sz="850" b="1" dirty="0"/>
                <a:t>SINQ</a:t>
              </a:r>
              <a:endParaRPr lang="de-CH" sz="85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C1F16F-9810-58B6-0C11-509E46D8CBF3}"/>
                </a:ext>
              </a:extLst>
            </p:cNvPr>
            <p:cNvSpPr txBox="1"/>
            <p:nvPr/>
          </p:nvSpPr>
          <p:spPr>
            <a:xfrm>
              <a:off x="7903783" y="2120936"/>
              <a:ext cx="95699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Swiss Myon Source</a:t>
              </a:r>
              <a:br>
                <a:rPr lang="de-DE" sz="850" b="1" dirty="0"/>
              </a:br>
              <a:r>
                <a:rPr lang="de-DE" sz="850" b="1" dirty="0"/>
                <a:t>SµS</a:t>
              </a:r>
              <a:endParaRPr lang="de-CH" sz="850" b="1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3418212-63B2-67AD-0AF0-1C4CB33DF8BD}"/>
                </a:ext>
              </a:extLst>
            </p:cNvPr>
            <p:cNvSpPr/>
            <p:nvPr/>
          </p:nvSpPr>
          <p:spPr>
            <a:xfrm>
              <a:off x="9238611" y="2006599"/>
              <a:ext cx="1105861" cy="46717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AEF6B5-F9F3-A849-BB4D-642CBE9ED436}"/>
                </a:ext>
              </a:extLst>
            </p:cNvPr>
            <p:cNvSpPr txBox="1"/>
            <p:nvPr/>
          </p:nvSpPr>
          <p:spPr>
            <a:xfrm>
              <a:off x="4317900" y="3665107"/>
              <a:ext cx="783869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 err="1"/>
                <a:t>Radiopharmacy</a:t>
              </a:r>
              <a:endParaRPr lang="de-CH" sz="85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461C41E-B3E4-E568-C280-767591E08A4B}"/>
                </a:ext>
              </a:extLst>
            </p:cNvPr>
            <p:cNvSpPr txBox="1"/>
            <p:nvPr/>
          </p:nvSpPr>
          <p:spPr>
            <a:xfrm>
              <a:off x="5732118" y="5353046"/>
              <a:ext cx="363882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 err="1"/>
                <a:t>Biology</a:t>
              </a:r>
              <a:endParaRPr lang="de-CH" sz="85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22177C-7B91-4646-ACC5-D554395E4AC6}"/>
                </a:ext>
              </a:extLst>
            </p:cNvPr>
            <p:cNvSpPr txBox="1"/>
            <p:nvPr/>
          </p:nvSpPr>
          <p:spPr>
            <a:xfrm>
              <a:off x="7354694" y="4187301"/>
              <a:ext cx="791883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 err="1"/>
                <a:t>Particle</a:t>
              </a:r>
              <a:r>
                <a:rPr lang="de-DE" sz="850" b="1" dirty="0"/>
                <a:t> Physics</a:t>
              </a:r>
              <a:endParaRPr lang="de-CH" sz="85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78AE64-6DB1-50FF-BFC5-B227D2D027C8}"/>
                </a:ext>
              </a:extLst>
            </p:cNvPr>
            <p:cNvSpPr txBox="1"/>
            <p:nvPr/>
          </p:nvSpPr>
          <p:spPr>
            <a:xfrm>
              <a:off x="8095256" y="4660267"/>
              <a:ext cx="751809" cy="13080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Proton Therapy</a:t>
              </a:r>
              <a:endParaRPr lang="de-CH" sz="850" b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8F9A45-E01D-599E-FF87-E11DF627DD17}"/>
                </a:ext>
              </a:extLst>
            </p:cNvPr>
            <p:cNvSpPr txBox="1"/>
            <p:nvPr/>
          </p:nvSpPr>
          <p:spPr>
            <a:xfrm>
              <a:off x="9394312" y="4894103"/>
              <a:ext cx="58189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850" b="1" dirty="0"/>
                <a:t>Proton</a:t>
              </a:r>
              <a:br>
                <a:rPr lang="de-DE" sz="850" b="1" dirty="0"/>
              </a:br>
              <a:r>
                <a:rPr lang="de-DE" sz="850" b="1" dirty="0" err="1"/>
                <a:t>Accelerator</a:t>
              </a:r>
              <a:endParaRPr lang="de-CH" sz="850" b="1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42DE7DB-F687-2F9D-FF2C-47A92DAE1752}"/>
                </a:ext>
              </a:extLst>
            </p:cNvPr>
            <p:cNvSpPr/>
            <p:nvPr/>
          </p:nvSpPr>
          <p:spPr>
            <a:xfrm>
              <a:off x="1514382" y="4437111"/>
              <a:ext cx="706633" cy="93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F0EBA7F-F472-EBF4-A2AC-3A9BB543FC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78413" y="2343150"/>
              <a:ext cx="345659" cy="695080"/>
            </a:xfrm>
            <a:prstGeom prst="line">
              <a:avLst/>
            </a:prstGeom>
            <a:ln w="317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056AD18-DF7F-E8C7-629C-057C29AEA0C4}"/>
                </a:ext>
              </a:extLst>
            </p:cNvPr>
            <p:cNvSpPr/>
            <p:nvPr/>
          </p:nvSpPr>
          <p:spPr>
            <a:xfrm>
              <a:off x="8847065" y="4660266"/>
              <a:ext cx="201263" cy="130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65177A-9BC9-3CB7-77D0-48B46AC46E2B}"/>
                </a:ext>
              </a:extLst>
            </p:cNvPr>
            <p:cNvSpPr/>
            <p:nvPr/>
          </p:nvSpPr>
          <p:spPr>
            <a:xfrm>
              <a:off x="9976203" y="5024908"/>
              <a:ext cx="201263" cy="130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F34CB28-E5DE-2A6F-7DA0-00EC15D15D82}"/>
                </a:ext>
              </a:extLst>
            </p:cNvPr>
            <p:cNvSpPr/>
            <p:nvPr/>
          </p:nvSpPr>
          <p:spPr>
            <a:xfrm>
              <a:off x="6096000" y="5353045"/>
              <a:ext cx="201263" cy="130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  <p:pic>
          <p:nvPicPr>
            <p:cNvPr id="28" name="object 3">
              <a:extLst>
                <a:ext uri="{FF2B5EF4-FFF2-40B4-BE49-F238E27FC236}">
                  <a16:creationId xmlns:a16="http://schemas.microsoft.com/office/drawing/2014/main" id="{734DB1D0-6BCE-E27D-77BF-9EB03289A56E}"/>
                </a:ext>
              </a:extLst>
            </p:cNvPr>
            <p:cNvPicPr/>
            <p:nvPr/>
          </p:nvPicPr>
          <p:blipFill rotWithShape="1">
            <a:blip r:embed="rId3" cstate="print"/>
            <a:srcRect l="21072" t="4859" r="71925" b="80138"/>
            <a:stretch/>
          </p:blipFill>
          <p:spPr>
            <a:xfrm>
              <a:off x="2971801" y="1484110"/>
              <a:ext cx="756574" cy="762767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BA8ADE0-12FE-0288-DC30-8C9B19F2E889}"/>
                </a:ext>
              </a:extLst>
            </p:cNvPr>
            <p:cNvCxnSpPr>
              <a:cxnSpLocks/>
            </p:cNvCxnSpPr>
            <p:nvPr/>
          </p:nvCxnSpPr>
          <p:spPr>
            <a:xfrm>
              <a:off x="3438275" y="2287268"/>
              <a:ext cx="415854" cy="742955"/>
            </a:xfrm>
            <a:prstGeom prst="line">
              <a:avLst/>
            </a:prstGeom>
            <a:ln w="3175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CE96EE2-296B-DA51-E919-72DDFBECEF76}"/>
                </a:ext>
              </a:extLst>
            </p:cNvPr>
            <p:cNvSpPr txBox="1"/>
            <p:nvPr/>
          </p:nvSpPr>
          <p:spPr>
            <a:xfrm>
              <a:off x="2972380" y="2250640"/>
              <a:ext cx="66011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200" b="1" dirty="0" err="1">
                  <a:solidFill>
                    <a:schemeClr val="bg1"/>
                  </a:solidFill>
                </a:rPr>
                <a:t>SwissFEL</a:t>
              </a:r>
              <a:endParaRPr lang="de-CH" sz="1200" b="1" dirty="0">
                <a:solidFill>
                  <a:schemeClr val="bg1"/>
                </a:solidFill>
              </a:endParaRPr>
            </a:p>
          </p:txBody>
        </p:sp>
        <p:pic>
          <p:nvPicPr>
            <p:cNvPr id="38" name="object 3">
              <a:extLst>
                <a:ext uri="{FF2B5EF4-FFF2-40B4-BE49-F238E27FC236}">
                  <a16:creationId xmlns:a16="http://schemas.microsoft.com/office/drawing/2014/main" id="{BA312394-CC6B-C743-2123-4B31311185DA}"/>
                </a:ext>
              </a:extLst>
            </p:cNvPr>
            <p:cNvPicPr/>
            <p:nvPr/>
          </p:nvPicPr>
          <p:blipFill rotWithShape="1">
            <a:blip r:embed="rId3" cstate="print"/>
            <a:srcRect l="79823" t="2035" r="13165" b="83417"/>
            <a:stretch/>
          </p:blipFill>
          <p:spPr>
            <a:xfrm>
              <a:off x="9319491" y="1341686"/>
              <a:ext cx="757343" cy="739576"/>
            </a:xfrm>
            <a:prstGeom prst="rect">
              <a:avLst/>
            </a:prstGeom>
            <a:ln w="12700">
              <a:solidFill>
                <a:schemeClr val="accent3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1F2A90-A877-C7F4-9EEE-0D535C9BEFB1}"/>
                </a:ext>
              </a:extLst>
            </p:cNvPr>
            <p:cNvSpPr txBox="1"/>
            <p:nvPr/>
          </p:nvSpPr>
          <p:spPr>
            <a:xfrm>
              <a:off x="9319491" y="2090658"/>
              <a:ext cx="87671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200" b="1" dirty="0">
                  <a:solidFill>
                    <a:schemeClr val="bg1"/>
                  </a:solidFill>
                </a:rPr>
                <a:t>Swiss Light</a:t>
              </a:r>
              <a:br>
                <a:rPr lang="de-DE" sz="1200" b="1" dirty="0">
                  <a:solidFill>
                    <a:schemeClr val="bg1"/>
                  </a:solidFill>
                </a:rPr>
              </a:br>
              <a:r>
                <a:rPr lang="de-DE" sz="1200" b="1" dirty="0">
                  <a:solidFill>
                    <a:schemeClr val="bg1"/>
                  </a:solidFill>
                </a:rPr>
                <a:t>Source (SLS)</a:t>
              </a:r>
              <a:endParaRPr lang="de-CH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778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85293-434B-09D8-CA59-E50206E4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European XFEL Heisenberg RIXS </a:t>
            </a:r>
            <a:r>
              <a:rPr lang="de-DE" dirty="0" err="1"/>
              <a:t>Spectrometer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8CBEC-E8E2-7DC0-08D8-8BAEB920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DE0EA-A443-A406-B01D-B6C47386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24" name="Grafik 42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8227E23F-510A-7EF0-7FF7-BD0E05672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623" y="218413"/>
            <a:ext cx="500825" cy="5008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98B029B-B891-DADC-72B6-ACAB6B77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775869"/>
            <a:ext cx="5955346" cy="3628704"/>
          </a:xfrm>
          <a:prstGeom prst="rect">
            <a:avLst/>
          </a:prstGeom>
        </p:spPr>
      </p:pic>
      <p:pic>
        <p:nvPicPr>
          <p:cNvPr id="27" name="Graphic 70" descr="Add with solid fill">
            <a:extLst>
              <a:ext uri="{FF2B5EF4-FFF2-40B4-BE49-F238E27FC236}">
                <a16:creationId xmlns:a16="http://schemas.microsoft.com/office/drawing/2014/main" id="{6E0B7A91-1C8A-43AF-9A8B-F12E65A17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464" y="357179"/>
            <a:ext cx="223291" cy="22329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68D90A0-7B73-4650-2B97-EA9ABBA8F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411" y="1196752"/>
            <a:ext cx="2184381" cy="217749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87AD01D-4F55-FCBB-72B1-E8DD786CFE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" y="1196752"/>
            <a:ext cx="2514424" cy="2177491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9B952D6-35D2-E98F-8B17-ECEB54E4AB6D}"/>
              </a:ext>
            </a:extLst>
          </p:cNvPr>
          <p:cNvSpPr txBox="1"/>
          <p:nvPr/>
        </p:nvSpPr>
        <p:spPr>
          <a:xfrm>
            <a:off x="1055440" y="1267016"/>
            <a:ext cx="1817549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/>
            </a:lvl1pPr>
          </a:lstStyle>
          <a:p>
            <a:r>
              <a:rPr lang="de-DE" dirty="0" err="1"/>
              <a:t>Marana</a:t>
            </a:r>
            <a:r>
              <a:rPr lang="de-DE" dirty="0"/>
              <a:t>-X </a:t>
            </a:r>
            <a:r>
              <a:rPr lang="de-DE" dirty="0" err="1"/>
              <a:t>sCMOS</a:t>
            </a:r>
            <a:endParaRPr lang="de-AT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8F4A508-C565-8028-AEFF-3E6866285C4E}"/>
              </a:ext>
            </a:extLst>
          </p:cNvPr>
          <p:cNvSpPr txBox="1"/>
          <p:nvPr/>
        </p:nvSpPr>
        <p:spPr>
          <a:xfrm>
            <a:off x="4613001" y="1267015"/>
            <a:ext cx="18931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JUNGFRAU </a:t>
            </a:r>
            <a:r>
              <a:rPr lang="de-DE" b="1" dirty="0" err="1">
                <a:solidFill>
                  <a:schemeClr val="bg1"/>
                </a:solidFill>
              </a:rPr>
              <a:t>iLGAD</a:t>
            </a:r>
            <a:endParaRPr lang="de-AT" b="1" dirty="0">
              <a:solidFill>
                <a:schemeClr val="bg1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E14FC76-147A-30D7-CCA4-E24903FB6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744" y="1196752"/>
            <a:ext cx="4572000" cy="3400425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3A36C659-9C27-81E2-2110-B492E9C4EACA}"/>
              </a:ext>
            </a:extLst>
          </p:cNvPr>
          <p:cNvSpPr txBox="1"/>
          <p:nvPr/>
        </p:nvSpPr>
        <p:spPr>
          <a:xfrm>
            <a:off x="8443900" y="1227451"/>
            <a:ext cx="243207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de-DE" b="1" dirty="0" err="1"/>
              <a:t>EuXFEL</a:t>
            </a:r>
            <a:r>
              <a:rPr lang="de-DE" b="1" dirty="0"/>
              <a:t> pulse </a:t>
            </a:r>
            <a:r>
              <a:rPr lang="de-DE" b="1" dirty="0" err="1"/>
              <a:t>structure</a:t>
            </a:r>
            <a:endParaRPr lang="de-AT" b="1" dirty="0"/>
          </a:p>
        </p:txBody>
      </p:sp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C111F394-4AD9-C94F-24BC-7BE898137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412968"/>
              </p:ext>
            </p:extLst>
          </p:nvPr>
        </p:nvGraphicFramePr>
        <p:xfrm>
          <a:off x="3986934" y="2658357"/>
          <a:ext cx="2664297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227">
                  <a:extLst>
                    <a:ext uri="{9D8B030D-6E8A-4147-A177-3AD203B41FA5}">
                      <a16:colId xmlns:a16="http://schemas.microsoft.com/office/drawing/2014/main" val="2634390412"/>
                    </a:ext>
                  </a:extLst>
                </a:gridCol>
                <a:gridCol w="1477070">
                  <a:extLst>
                    <a:ext uri="{9D8B030D-6E8A-4147-A177-3AD203B41FA5}">
                      <a16:colId xmlns:a16="http://schemas.microsoft.com/office/drawing/2014/main" val="796668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Pixel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25 × 225 µm</a:t>
                      </a:r>
                      <a:r>
                        <a:rPr lang="de-DE" sz="16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AT" sz="16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4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Frame rate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250 kHz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burst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2887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7A5A9D37-47BD-9CDB-0A47-7A8F2D6058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7257244"/>
                  </p:ext>
                </p:extLst>
              </p:nvPr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de-DE" sz="1600" dirty="0"/>
                            <a:t> 70 Hz</a:t>
                          </a:r>
                          <a:endParaRPr lang="de-AT" sz="16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7A5A9D37-47BD-9CDB-0A47-7A8F2D60585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7257244"/>
                  </p:ext>
                </p:extLst>
              </p:nvPr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94811" t="-100000" b="-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9" name="Bogen 48">
            <a:extLst>
              <a:ext uri="{FF2B5EF4-FFF2-40B4-BE49-F238E27FC236}">
                <a16:creationId xmlns:a16="http://schemas.microsoft.com/office/drawing/2014/main" id="{17895286-CEDE-1DBD-C54C-A479451A8561}"/>
              </a:ext>
            </a:extLst>
          </p:cNvPr>
          <p:cNvSpPr/>
          <p:nvPr/>
        </p:nvSpPr>
        <p:spPr>
          <a:xfrm rot="20451691" flipH="1">
            <a:off x="314357" y="1779784"/>
            <a:ext cx="3024336" cy="2232248"/>
          </a:xfrm>
          <a:prstGeom prst="arc">
            <a:avLst>
              <a:gd name="adj1" fmla="val 19488763"/>
              <a:gd name="adj2" fmla="val 3495542"/>
            </a:avLst>
          </a:prstGeom>
          <a:ln w="254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348CE03C-27F1-065D-9AD4-F4270FCE2E02}"/>
              </a:ext>
            </a:extLst>
          </p:cNvPr>
          <p:cNvGrpSpPr/>
          <p:nvPr/>
        </p:nvGrpSpPr>
        <p:grpSpPr>
          <a:xfrm>
            <a:off x="1876384" y="2129096"/>
            <a:ext cx="2419324" cy="1947976"/>
            <a:chOff x="1876384" y="2129096"/>
            <a:chExt cx="2419324" cy="1947976"/>
          </a:xfrm>
        </p:grpSpPr>
        <p:sp>
          <p:nvSpPr>
            <p:cNvPr id="52" name="Freeform: Shape 37">
              <a:extLst>
                <a:ext uri="{FF2B5EF4-FFF2-40B4-BE49-F238E27FC236}">
                  <a16:creationId xmlns:a16="http://schemas.microsoft.com/office/drawing/2014/main" id="{3D1D2415-5BDC-3871-FD08-983AAFA77546}"/>
                </a:ext>
              </a:extLst>
            </p:cNvPr>
            <p:cNvSpPr/>
            <p:nvPr/>
          </p:nvSpPr>
          <p:spPr>
            <a:xfrm flipV="1">
              <a:off x="3359696" y="2129096"/>
              <a:ext cx="936012" cy="1947976"/>
            </a:xfrm>
            <a:custGeom>
              <a:avLst/>
              <a:gdLst>
                <a:gd name="connsiteX0" fmla="*/ 0 w 2349795"/>
                <a:gd name="connsiteY0" fmla="*/ 0 h 648586"/>
                <a:gd name="connsiteX1" fmla="*/ 372139 w 2349795"/>
                <a:gd name="connsiteY1" fmla="*/ 106325 h 648586"/>
                <a:gd name="connsiteX2" fmla="*/ 861237 w 2349795"/>
                <a:gd name="connsiteY2" fmla="*/ 542260 h 648586"/>
                <a:gd name="connsiteX3" fmla="*/ 2349795 w 2349795"/>
                <a:gd name="connsiteY3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795" h="648586">
                  <a:moveTo>
                    <a:pt x="0" y="0"/>
                  </a:moveTo>
                  <a:cubicBezTo>
                    <a:pt x="114300" y="7974"/>
                    <a:pt x="228600" y="15948"/>
                    <a:pt x="372139" y="106325"/>
                  </a:cubicBezTo>
                  <a:cubicBezTo>
                    <a:pt x="515678" y="196702"/>
                    <a:pt x="531628" y="451883"/>
                    <a:pt x="861237" y="542260"/>
                  </a:cubicBezTo>
                  <a:cubicBezTo>
                    <a:pt x="1190846" y="632637"/>
                    <a:pt x="1770320" y="640611"/>
                    <a:pt x="2349795" y="648586"/>
                  </a:cubicBezTo>
                </a:path>
              </a:pathLst>
            </a:custGeom>
            <a:noFill/>
            <a:ln w="25400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C272726C-A04B-8C26-746F-7A2F346FB00B}"/>
                </a:ext>
              </a:extLst>
            </p:cNvPr>
            <p:cNvCxnSpPr>
              <a:cxnSpLocks/>
              <a:endCxn id="52" idx="0"/>
            </p:cNvCxnSpPr>
            <p:nvPr/>
          </p:nvCxnSpPr>
          <p:spPr>
            <a:xfrm>
              <a:off x="1876384" y="4067974"/>
              <a:ext cx="1483312" cy="9098"/>
            </a:xfrm>
            <a:prstGeom prst="line">
              <a:avLst/>
            </a:prstGeom>
            <a:ln w="254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52ABCBBA-1D46-5939-1EEF-E01DC57066F5}"/>
              </a:ext>
            </a:extLst>
          </p:cNvPr>
          <p:cNvCxnSpPr>
            <a:cxnSpLocks/>
          </p:cNvCxnSpPr>
          <p:nvPr/>
        </p:nvCxnSpPr>
        <p:spPr>
          <a:xfrm flipH="1" flipV="1">
            <a:off x="1703512" y="5005789"/>
            <a:ext cx="4320480" cy="223411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ontent Placeholder 1">
                <a:extLst>
                  <a:ext uri="{FF2B5EF4-FFF2-40B4-BE49-F238E27FC236}">
                    <a16:creationId xmlns:a16="http://schemas.microsoft.com/office/drawing/2014/main" id="{CE3B9861-0607-0A4A-F2C6-AC08C478E6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8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defPPr>
                  <a:defRPr lang="de-DE"/>
                </a:defPPr>
                <a:lvl1pPr marR="0" indent="0" algn="ctr" defTabSz="914354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None/>
                  <a:tabLst/>
                  <a:defRPr sz="1400" spc="0" baseline="0">
                    <a:solidFill>
                      <a:schemeClr val="bg1"/>
                    </a:solidFill>
                  </a:defRPr>
                </a:lvl1pPr>
                <a:lvl2pPr marL="355582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/>
                </a:lvl2pPr>
                <a:lvl3pPr marL="539724" marR="0" indent="-18414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0"/>
                    <a:cs typeface="ＭＳ Ｐゴシック" charset="0"/>
                  </a:defRPr>
                </a:lvl4pPr>
                <a:lvl5pPr marL="895306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cs typeface="ＭＳ Ｐゴシック" charset="0"/>
                  </a:defRPr>
                </a:lvl5pPr>
                <a:lvl6pPr marL="1074685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/>
                </a:lvl6pPr>
                <a:lvl7pPr marL="1257238" indent="-182554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7pPr>
                <a:lvl8pPr marL="1436616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8pPr>
                <a:lvl9pPr marL="1614408" indent="-177792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9pPr>
              </a:lstStyle>
              <a:p>
                <a:r>
                  <a:rPr lang="de-DE" dirty="0">
                    <a:solidFill>
                      <a:schemeClr val="accent5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66" name="Content Placeholder 1">
                <a:extLst>
                  <a:ext uri="{FF2B5EF4-FFF2-40B4-BE49-F238E27FC236}">
                    <a16:creationId xmlns:a16="http://schemas.microsoft.com/office/drawing/2014/main" id="{CE3B9861-0607-0A4A-F2C6-AC08C478E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blipFill>
                <a:blip r:embed="rId12"/>
                <a:stretch>
                  <a:fillRect l="-2691" t="-8696" r="-2242" b="-2608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3" grpId="0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B2C65-9734-0524-881C-0B056F2B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EFD-D139-E1E8-AD20-84EA5B1E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European XFEL Heisenberg RIXS </a:t>
            </a:r>
            <a:r>
              <a:rPr lang="de-DE" dirty="0" err="1"/>
              <a:t>Spectrometer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02666-A7A8-CC2F-E880-3CA5A46A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152ED-1C9D-67AA-A56D-EE062483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21</a:t>
            </a:fld>
            <a:endParaRPr lang="en-GB" noProof="0" dirty="0"/>
          </a:p>
        </p:txBody>
      </p:sp>
      <p:pic>
        <p:nvPicPr>
          <p:cNvPr id="24" name="Grafik 42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141A3168-3D1F-3EF3-9B9F-59D0EEC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623" y="218413"/>
            <a:ext cx="500825" cy="5008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CB3C1CD-6A72-904C-AEA6-5BDB4C20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775869"/>
            <a:ext cx="5955346" cy="3628704"/>
          </a:xfrm>
          <a:prstGeom prst="rect">
            <a:avLst/>
          </a:prstGeom>
        </p:spPr>
      </p:pic>
      <p:pic>
        <p:nvPicPr>
          <p:cNvPr id="27" name="Graphic 70" descr="Add with solid fill">
            <a:extLst>
              <a:ext uri="{FF2B5EF4-FFF2-40B4-BE49-F238E27FC236}">
                <a16:creationId xmlns:a16="http://schemas.microsoft.com/office/drawing/2014/main" id="{D8C8A506-1A73-C77D-16EA-BDE9122A1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2464" y="357179"/>
            <a:ext cx="223291" cy="22329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BB7EE50-47E9-A0F1-B749-C76F8D398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411" y="1196752"/>
            <a:ext cx="2184381" cy="217749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65006FE-EABB-239F-EB5D-9B7498834D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" y="1196752"/>
            <a:ext cx="2514424" cy="2177491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8588794-748A-EB5D-B7F1-8C80135B2C92}"/>
              </a:ext>
            </a:extLst>
          </p:cNvPr>
          <p:cNvSpPr txBox="1"/>
          <p:nvPr/>
        </p:nvSpPr>
        <p:spPr>
          <a:xfrm>
            <a:off x="1055440" y="1267016"/>
            <a:ext cx="1817549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err="1">
                <a:solidFill>
                  <a:schemeClr val="tx1"/>
                </a:solidFill>
              </a:rPr>
              <a:t>Marana</a:t>
            </a:r>
            <a:r>
              <a:rPr lang="de-DE" dirty="0">
                <a:solidFill>
                  <a:schemeClr val="tx1"/>
                </a:solidFill>
              </a:rPr>
              <a:t>-X </a:t>
            </a:r>
            <a:r>
              <a:rPr lang="de-DE" dirty="0" err="1">
                <a:solidFill>
                  <a:schemeClr val="tx1"/>
                </a:solidFill>
              </a:rPr>
              <a:t>sCMOS</a:t>
            </a:r>
            <a:endParaRPr lang="de-AT" dirty="0">
              <a:solidFill>
                <a:schemeClr val="tx1"/>
              </a:solidFill>
            </a:endParaRPr>
          </a:p>
        </p:txBody>
      </p:sp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92C1406F-E3F4-582F-F111-A30D6D0DF80C}"/>
              </a:ext>
            </a:extLst>
          </p:cNvPr>
          <p:cNvGraphicFramePr>
            <a:graphicFrameLocks noGrp="1"/>
          </p:cNvGraphicFramePr>
          <p:nvPr/>
        </p:nvGraphicFramePr>
        <p:xfrm>
          <a:off x="3986934" y="2658357"/>
          <a:ext cx="2664297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227">
                  <a:extLst>
                    <a:ext uri="{9D8B030D-6E8A-4147-A177-3AD203B41FA5}">
                      <a16:colId xmlns:a16="http://schemas.microsoft.com/office/drawing/2014/main" val="2634390412"/>
                    </a:ext>
                  </a:extLst>
                </a:gridCol>
                <a:gridCol w="1477070">
                  <a:extLst>
                    <a:ext uri="{9D8B030D-6E8A-4147-A177-3AD203B41FA5}">
                      <a16:colId xmlns:a16="http://schemas.microsoft.com/office/drawing/2014/main" val="796668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Pixel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25 × 225 µm</a:t>
                      </a:r>
                      <a:r>
                        <a:rPr lang="de-DE" sz="16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AT" sz="16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4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Frame rate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250 kHz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burst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2887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de-DE" sz="1600" dirty="0"/>
                            <a:t> 70 Hz</a:t>
                          </a:r>
                          <a:endParaRPr lang="de-AT" sz="16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94811" t="-100000" b="-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011AF36-3ADD-625E-BCF0-02D85226FF75}"/>
              </a:ext>
            </a:extLst>
          </p:cNvPr>
          <p:cNvCxnSpPr>
            <a:cxnSpLocks/>
          </p:cNvCxnSpPr>
          <p:nvPr/>
        </p:nvCxnSpPr>
        <p:spPr>
          <a:xfrm flipH="1" flipV="1">
            <a:off x="1703512" y="5005789"/>
            <a:ext cx="4320480" cy="223411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8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defPPr>
                  <a:defRPr lang="de-DE"/>
                </a:defPPr>
                <a:lvl1pPr marR="0" indent="0" algn="ctr" defTabSz="914354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None/>
                  <a:tabLst/>
                  <a:defRPr sz="1400" spc="0" baseline="0">
                    <a:solidFill>
                      <a:schemeClr val="bg1"/>
                    </a:solidFill>
                  </a:defRPr>
                </a:lvl1pPr>
                <a:lvl2pPr marL="355582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/>
                </a:lvl2pPr>
                <a:lvl3pPr marL="539724" marR="0" indent="-18414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0"/>
                    <a:cs typeface="ＭＳ Ｐゴシック" charset="0"/>
                  </a:defRPr>
                </a:lvl4pPr>
                <a:lvl5pPr marL="895306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cs typeface="ＭＳ Ｐゴシック" charset="0"/>
                  </a:defRPr>
                </a:lvl5pPr>
                <a:lvl6pPr marL="1074685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/>
                </a:lvl6pPr>
                <a:lvl7pPr marL="1257238" indent="-182554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7pPr>
                <a:lvl8pPr marL="1436616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8pPr>
                <a:lvl9pPr marL="1614408" indent="-177792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9pPr>
              </a:lstStyle>
              <a:p>
                <a:r>
                  <a:rPr lang="de-DE" dirty="0">
                    <a:solidFill>
                      <a:schemeClr val="accent5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blipFill>
                <a:blip r:embed="rId12"/>
                <a:stretch>
                  <a:fillRect l="-2691" t="-8696" r="-2242" b="-2608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4">
            <a:extLst>
              <a:ext uri="{FF2B5EF4-FFF2-40B4-BE49-F238E27FC236}">
                <a16:creationId xmlns:a16="http://schemas.microsoft.com/office/drawing/2014/main" id="{362B6516-A877-6DDB-1986-4C5E72F2F9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95127" y="1152605"/>
            <a:ext cx="3048819" cy="2564427"/>
            <a:chOff x="1272" y="0"/>
            <a:chExt cx="5136" cy="4320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096D959C-98B0-E314-3316-554ABAF265E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72" y="0"/>
              <a:ext cx="513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4EF9B12D-EF22-195B-7BE8-220DB6DC0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" y="0"/>
              <a:ext cx="5142" cy="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8">
            <a:extLst>
              <a:ext uri="{FF2B5EF4-FFF2-40B4-BE49-F238E27FC236}">
                <a16:creationId xmlns:a16="http://schemas.microsoft.com/office/drawing/2014/main" id="{716C0240-E24B-B41D-2111-46CD632FE4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49577" y="3801852"/>
            <a:ext cx="3047097" cy="2551058"/>
            <a:chOff x="1260" y="0"/>
            <a:chExt cx="5160" cy="4320"/>
          </a:xfrm>
        </p:grpSpPr>
        <p:sp>
          <p:nvSpPr>
            <p:cNvPr id="32" name="AutoShape 7">
              <a:extLst>
                <a:ext uri="{FF2B5EF4-FFF2-40B4-BE49-F238E27FC236}">
                  <a16:creationId xmlns:a16="http://schemas.microsoft.com/office/drawing/2014/main" id="{951DFD78-2B3A-4A14-FEFF-F9300522EFC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60" y="0"/>
              <a:ext cx="51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C0B97C50-9FF4-52E0-D856-171E47E09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" y="0"/>
              <a:ext cx="5168" cy="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12">
            <a:extLst>
              <a:ext uri="{FF2B5EF4-FFF2-40B4-BE49-F238E27FC236}">
                <a16:creationId xmlns:a16="http://schemas.microsoft.com/office/drawing/2014/main" id="{3CAAE021-6469-89B6-57FE-38EA4FD85571}"/>
              </a:ext>
            </a:extLst>
          </p:cNvPr>
          <p:cNvSpPr txBox="1"/>
          <p:nvPr/>
        </p:nvSpPr>
        <p:spPr>
          <a:xfrm>
            <a:off x="9964790" y="1370110"/>
            <a:ext cx="1240545" cy="468051"/>
          </a:xfrm>
          <a:prstGeom prst="rect">
            <a:avLst/>
          </a:prstGeom>
          <a:noFill/>
          <a:ln>
            <a:noFill/>
          </a:ln>
        </p:spPr>
        <p:txBody>
          <a:bodyPr wrap="square" lIns="72000" tIns="0" rIns="0" bIns="0" rtlCol="0" anchor="ctr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400" kern="1000" spc="30" dirty="0">
                <a:latin typeface="+mn-lt"/>
                <a:cs typeface="Franklin Gothic Book"/>
              </a:rPr>
              <a:t>Elastic scattering on carbon tape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A2CEE1-AB0E-BF10-03D9-934641EA2DF3}"/>
              </a:ext>
            </a:extLst>
          </p:cNvPr>
          <p:cNvSpPr txBox="1"/>
          <p:nvPr/>
        </p:nvSpPr>
        <p:spPr>
          <a:xfrm>
            <a:off x="8567177" y="6356774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Nuno Duarte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6" name="Textfeld 17">
            <a:extLst>
              <a:ext uri="{FF2B5EF4-FFF2-40B4-BE49-F238E27FC236}">
                <a16:creationId xmlns:a16="http://schemas.microsoft.com/office/drawing/2014/main" id="{B2ADA901-17B7-9DCC-63E1-C1380A330B92}"/>
              </a:ext>
            </a:extLst>
          </p:cNvPr>
          <p:cNvSpPr txBox="1"/>
          <p:nvPr/>
        </p:nvSpPr>
        <p:spPr>
          <a:xfrm>
            <a:off x="6895127" y="3917460"/>
            <a:ext cx="1817549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err="1">
                <a:solidFill>
                  <a:schemeClr val="tx1"/>
                </a:solidFill>
              </a:rPr>
              <a:t>Marana</a:t>
            </a:r>
            <a:r>
              <a:rPr lang="de-DE" dirty="0">
                <a:solidFill>
                  <a:schemeClr val="tx1"/>
                </a:solidFill>
              </a:rPr>
              <a:t>-X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38" name="Textfeld 18">
            <a:extLst>
              <a:ext uri="{FF2B5EF4-FFF2-40B4-BE49-F238E27FC236}">
                <a16:creationId xmlns:a16="http://schemas.microsoft.com/office/drawing/2014/main" id="{2922B50D-DD3F-2633-B46F-6F59516D935C}"/>
              </a:ext>
            </a:extLst>
          </p:cNvPr>
          <p:cNvSpPr txBox="1"/>
          <p:nvPr/>
        </p:nvSpPr>
        <p:spPr>
          <a:xfrm>
            <a:off x="4613001" y="1267015"/>
            <a:ext cx="18931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JUNGFRAU </a:t>
            </a:r>
            <a:r>
              <a:rPr lang="de-DE" b="1" dirty="0" err="1">
                <a:solidFill>
                  <a:schemeClr val="bg1"/>
                </a:solidFill>
              </a:rPr>
              <a:t>iLGAD</a:t>
            </a:r>
            <a:endParaRPr lang="de-AT" b="1" dirty="0">
              <a:solidFill>
                <a:schemeClr val="bg1"/>
              </a:solidFill>
            </a:endParaRPr>
          </a:p>
        </p:txBody>
      </p:sp>
      <p:cxnSp>
        <p:nvCxnSpPr>
          <p:cNvPr id="40" name="Gerade Verbindung mit Pfeil 13">
            <a:extLst>
              <a:ext uri="{FF2B5EF4-FFF2-40B4-BE49-F238E27FC236}">
                <a16:creationId xmlns:a16="http://schemas.microsoft.com/office/drawing/2014/main" id="{53D412E0-D0F8-D91B-1F80-177E9FAE0325}"/>
              </a:ext>
            </a:extLst>
          </p:cNvPr>
          <p:cNvCxnSpPr>
            <a:cxnSpLocks/>
          </p:cNvCxnSpPr>
          <p:nvPr/>
        </p:nvCxnSpPr>
        <p:spPr>
          <a:xfrm flipV="1">
            <a:off x="6496339" y="1396103"/>
            <a:ext cx="963113" cy="9016"/>
          </a:xfrm>
          <a:prstGeom prst="straightConnector1">
            <a:avLst/>
          </a:prstGeom>
          <a:ln w="508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DF752A2-D42E-B9DA-ABAE-5EF6A7B420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692632" y="3749278"/>
            <a:ext cx="3227828" cy="2643862"/>
            <a:chOff x="1220" y="28"/>
            <a:chExt cx="5240" cy="4292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5846FAE7-A952-20C3-C286-D49DCE822C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20" y="28"/>
              <a:ext cx="5240" cy="4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B122FBF2-ECA8-C818-61A6-07007BC64D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" y="0"/>
              <a:ext cx="5245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Gerade Verbindung mit Pfeil 13">
            <a:extLst>
              <a:ext uri="{FF2B5EF4-FFF2-40B4-BE49-F238E27FC236}">
                <a16:creationId xmlns:a16="http://schemas.microsoft.com/office/drawing/2014/main" id="{D70E0C95-756A-5B9B-4B25-92736C9F7A42}"/>
              </a:ext>
            </a:extLst>
          </p:cNvPr>
          <p:cNvCxnSpPr>
            <a:cxnSpLocks/>
          </p:cNvCxnSpPr>
          <p:nvPr/>
        </p:nvCxnSpPr>
        <p:spPr>
          <a:xfrm>
            <a:off x="8453015" y="3396306"/>
            <a:ext cx="0" cy="465344"/>
          </a:xfrm>
          <a:prstGeom prst="straightConnector1">
            <a:avLst/>
          </a:prstGeom>
          <a:ln w="508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9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B2C65-9734-0524-881C-0B056F2B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EFD-D139-E1E8-AD20-84EA5B1E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European XFEL Heisenberg RIXS </a:t>
            </a:r>
            <a:r>
              <a:rPr lang="de-DE" dirty="0" err="1"/>
              <a:t>Spectrometer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152ED-1C9D-67AA-A56D-EE062483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22</a:t>
            </a:fld>
            <a:endParaRPr lang="en-GB" noProof="0" dirty="0"/>
          </a:p>
        </p:txBody>
      </p:sp>
      <p:pic>
        <p:nvPicPr>
          <p:cNvPr id="24" name="Grafik 42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141A3168-3D1F-3EF3-9B9F-59D0EEC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623" y="218413"/>
            <a:ext cx="500825" cy="5008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CB3C1CD-6A72-904C-AEA6-5BDB4C20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775869"/>
            <a:ext cx="5955346" cy="3628704"/>
          </a:xfrm>
          <a:prstGeom prst="rect">
            <a:avLst/>
          </a:prstGeom>
        </p:spPr>
      </p:pic>
      <p:pic>
        <p:nvPicPr>
          <p:cNvPr id="27" name="Graphic 70" descr="Add with solid fill">
            <a:extLst>
              <a:ext uri="{FF2B5EF4-FFF2-40B4-BE49-F238E27FC236}">
                <a16:creationId xmlns:a16="http://schemas.microsoft.com/office/drawing/2014/main" id="{D8C8A506-1A73-C77D-16EA-BDE9122A1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2464" y="357179"/>
            <a:ext cx="223291" cy="22329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BB7EE50-47E9-A0F1-B749-C76F8D398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411" y="1196752"/>
            <a:ext cx="2184381" cy="217749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65006FE-EABB-239F-EB5D-9B7498834D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" y="1196752"/>
            <a:ext cx="2514424" cy="2177491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8588794-748A-EB5D-B7F1-8C80135B2C92}"/>
              </a:ext>
            </a:extLst>
          </p:cNvPr>
          <p:cNvSpPr txBox="1"/>
          <p:nvPr/>
        </p:nvSpPr>
        <p:spPr>
          <a:xfrm>
            <a:off x="1055440" y="1267016"/>
            <a:ext cx="1817549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err="1">
                <a:solidFill>
                  <a:schemeClr val="tx1"/>
                </a:solidFill>
              </a:rPr>
              <a:t>Marana</a:t>
            </a:r>
            <a:r>
              <a:rPr lang="de-DE" dirty="0">
                <a:solidFill>
                  <a:schemeClr val="tx1"/>
                </a:solidFill>
              </a:rPr>
              <a:t>-X </a:t>
            </a:r>
            <a:r>
              <a:rPr lang="de-DE" dirty="0" err="1">
                <a:solidFill>
                  <a:schemeClr val="tx1"/>
                </a:solidFill>
              </a:rPr>
              <a:t>sCMOS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4D8200-9F77-3F07-511C-C12BE92129F6}"/>
              </a:ext>
            </a:extLst>
          </p:cNvPr>
          <p:cNvSpPr txBox="1"/>
          <p:nvPr/>
        </p:nvSpPr>
        <p:spPr>
          <a:xfrm>
            <a:off x="4613001" y="1267015"/>
            <a:ext cx="18931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JUNGFRAU </a:t>
            </a:r>
            <a:r>
              <a:rPr lang="de-DE" b="1" dirty="0" err="1">
                <a:solidFill>
                  <a:schemeClr val="bg1"/>
                </a:solidFill>
              </a:rPr>
              <a:t>iLGAD</a:t>
            </a:r>
            <a:endParaRPr lang="de-AT" b="1" dirty="0">
              <a:solidFill>
                <a:schemeClr val="bg1"/>
              </a:solidFill>
            </a:endParaRPr>
          </a:p>
        </p:txBody>
      </p:sp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92C1406F-E3F4-582F-F111-A30D6D0DF80C}"/>
              </a:ext>
            </a:extLst>
          </p:cNvPr>
          <p:cNvGraphicFramePr>
            <a:graphicFrameLocks noGrp="1"/>
          </p:cNvGraphicFramePr>
          <p:nvPr/>
        </p:nvGraphicFramePr>
        <p:xfrm>
          <a:off x="3986934" y="2658357"/>
          <a:ext cx="2664297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227">
                  <a:extLst>
                    <a:ext uri="{9D8B030D-6E8A-4147-A177-3AD203B41FA5}">
                      <a16:colId xmlns:a16="http://schemas.microsoft.com/office/drawing/2014/main" val="2634390412"/>
                    </a:ext>
                  </a:extLst>
                </a:gridCol>
                <a:gridCol w="1477070">
                  <a:extLst>
                    <a:ext uri="{9D8B030D-6E8A-4147-A177-3AD203B41FA5}">
                      <a16:colId xmlns:a16="http://schemas.microsoft.com/office/drawing/2014/main" val="796668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Pixel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25 × 225 µm</a:t>
                      </a:r>
                      <a:r>
                        <a:rPr lang="de-DE" sz="16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AT" sz="16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4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Frame rate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250 kHz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burst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2887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de-DE" sz="1600" dirty="0"/>
                            <a:t> 70 Hz</a:t>
                          </a:r>
                          <a:endParaRPr lang="de-AT" sz="16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94811" t="-100000" b="-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F3F1D387-E845-5A00-F840-A7E67E35894A}"/>
              </a:ext>
            </a:extLst>
          </p:cNvPr>
          <p:cNvSpPr txBox="1">
            <a:spLocks/>
          </p:cNvSpPr>
          <p:nvPr/>
        </p:nvSpPr>
        <p:spPr>
          <a:xfrm>
            <a:off x="6744072" y="1088740"/>
            <a:ext cx="5056969" cy="756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b="1" dirty="0"/>
              <a:t>First ever RIXS spectra</a:t>
            </a:r>
            <a:r>
              <a:rPr lang="en-GB" sz="1800" dirty="0"/>
              <a:t> alternating </a:t>
            </a:r>
            <a:r>
              <a:rPr lang="en-GB" sz="1800" b="1" dirty="0">
                <a:solidFill>
                  <a:schemeClr val="accent3"/>
                </a:solidFill>
              </a:rPr>
              <a:t>pumped (P)</a:t>
            </a:r>
            <a:r>
              <a:rPr lang="en-GB" sz="1800" dirty="0"/>
              <a:t>, </a:t>
            </a:r>
            <a:r>
              <a:rPr lang="en-GB" sz="1800" b="1" dirty="0">
                <a:solidFill>
                  <a:schemeClr val="accent1"/>
                </a:solidFill>
              </a:rPr>
              <a:t>unpumped (UP)</a:t>
            </a:r>
            <a:r>
              <a:rPr lang="en-GB" sz="1800" dirty="0"/>
              <a:t> in a single pulse train (@ 930 eV)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011AF36-3ADD-625E-BCF0-02D85226FF75}"/>
              </a:ext>
            </a:extLst>
          </p:cNvPr>
          <p:cNvCxnSpPr>
            <a:cxnSpLocks/>
          </p:cNvCxnSpPr>
          <p:nvPr/>
        </p:nvCxnSpPr>
        <p:spPr>
          <a:xfrm flipH="1" flipV="1">
            <a:off x="1703512" y="5005789"/>
            <a:ext cx="4320480" cy="223411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8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defPPr>
                  <a:defRPr lang="de-DE"/>
                </a:defPPr>
                <a:lvl1pPr marR="0" indent="0" algn="ctr" defTabSz="914354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None/>
                  <a:tabLst/>
                  <a:defRPr sz="1400" spc="0" baseline="0">
                    <a:solidFill>
                      <a:schemeClr val="bg1"/>
                    </a:solidFill>
                  </a:defRPr>
                </a:lvl1pPr>
                <a:lvl2pPr marL="355582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/>
                </a:lvl2pPr>
                <a:lvl3pPr marL="539724" marR="0" indent="-18414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0"/>
                    <a:cs typeface="ＭＳ Ｐゴシック" charset="0"/>
                  </a:defRPr>
                </a:lvl4pPr>
                <a:lvl5pPr marL="895306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cs typeface="ＭＳ Ｐゴシック" charset="0"/>
                  </a:defRPr>
                </a:lvl5pPr>
                <a:lvl6pPr marL="1074685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/>
                </a:lvl6pPr>
                <a:lvl7pPr marL="1257238" indent="-182554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7pPr>
                <a:lvl8pPr marL="1436616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8pPr>
                <a:lvl9pPr marL="1614408" indent="-177792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9pPr>
              </a:lstStyle>
              <a:p>
                <a:r>
                  <a:rPr lang="de-DE" dirty="0">
                    <a:solidFill>
                      <a:schemeClr val="accent5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blipFill>
                <a:blip r:embed="rId12"/>
                <a:stretch>
                  <a:fillRect l="-2691" t="-8696" r="-2242" b="-2608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4">
            <a:extLst>
              <a:ext uri="{FF2B5EF4-FFF2-40B4-BE49-F238E27FC236}">
                <a16:creationId xmlns:a16="http://schemas.microsoft.com/office/drawing/2014/main" id="{6C36F77D-3811-98FC-F5BF-599AFEC03FD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24839" y="1878545"/>
            <a:ext cx="2876829" cy="2336950"/>
            <a:chOff x="1181" y="0"/>
            <a:chExt cx="5318" cy="4320"/>
          </a:xfrm>
        </p:grpSpPr>
        <p:sp>
          <p:nvSpPr>
            <p:cNvPr id="26" name="AutoShape 3">
              <a:extLst>
                <a:ext uri="{FF2B5EF4-FFF2-40B4-BE49-F238E27FC236}">
                  <a16:creationId xmlns:a16="http://schemas.microsoft.com/office/drawing/2014/main" id="{0175C8EF-EB60-C423-7BD7-748C052AA5F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81" y="0"/>
              <a:ext cx="531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7B76D9B6-E701-DB65-7FA1-D2E62E7B2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" y="0"/>
              <a:ext cx="5326" cy="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02666-A7A8-CC2F-E880-3CA5A46A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93A20E-0A7A-EDCB-709B-8BE1D22926A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657" t="63047" r="50590" b="5988"/>
          <a:stretch/>
        </p:blipFill>
        <p:spPr>
          <a:xfrm>
            <a:off x="6824839" y="4307350"/>
            <a:ext cx="4968552" cy="212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95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B2C65-9734-0524-881C-0B056F2B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DEFD-D139-E1E8-AD20-84EA5B1E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European XFEL Heisenberg RIXS </a:t>
            </a:r>
            <a:r>
              <a:rPr lang="de-DE" dirty="0" err="1"/>
              <a:t>Spectrometer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02666-A7A8-CC2F-E880-3CA5A46A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6152ED-1C9D-67AA-A56D-EE062483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  <p:pic>
        <p:nvPicPr>
          <p:cNvPr id="24" name="Grafik 42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141A3168-3D1F-3EF3-9B9F-59D0EEC45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623" y="218413"/>
            <a:ext cx="500825" cy="50082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CB3C1CD-6A72-904C-AEA6-5BDB4C208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2775869"/>
            <a:ext cx="5955346" cy="3628704"/>
          </a:xfrm>
          <a:prstGeom prst="rect">
            <a:avLst/>
          </a:prstGeom>
        </p:spPr>
      </p:pic>
      <p:pic>
        <p:nvPicPr>
          <p:cNvPr id="27" name="Graphic 70" descr="Add with solid fill">
            <a:extLst>
              <a:ext uri="{FF2B5EF4-FFF2-40B4-BE49-F238E27FC236}">
                <a16:creationId xmlns:a16="http://schemas.microsoft.com/office/drawing/2014/main" id="{D8C8A506-1A73-C77D-16EA-BDE9122A1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72464" y="357179"/>
            <a:ext cx="223291" cy="22329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EBB7EE50-47E9-A0F1-B749-C76F8D398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7411" y="1196752"/>
            <a:ext cx="2184381" cy="217749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665006FE-EABB-239F-EB5D-9B7498834D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6" y="1196752"/>
            <a:ext cx="2514424" cy="2177491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8588794-748A-EB5D-B7F1-8C80135B2C92}"/>
              </a:ext>
            </a:extLst>
          </p:cNvPr>
          <p:cNvSpPr txBox="1"/>
          <p:nvPr/>
        </p:nvSpPr>
        <p:spPr>
          <a:xfrm>
            <a:off x="1055440" y="1267016"/>
            <a:ext cx="1817549" cy="276999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de-DE" dirty="0" err="1">
                <a:solidFill>
                  <a:schemeClr val="tx1"/>
                </a:solidFill>
              </a:rPr>
              <a:t>Marana</a:t>
            </a:r>
            <a:r>
              <a:rPr lang="de-DE" dirty="0">
                <a:solidFill>
                  <a:schemeClr val="tx1"/>
                </a:solidFill>
              </a:rPr>
              <a:t>-X </a:t>
            </a:r>
            <a:r>
              <a:rPr lang="de-DE" dirty="0" err="1">
                <a:solidFill>
                  <a:schemeClr val="tx1"/>
                </a:solidFill>
              </a:rPr>
              <a:t>sCMOS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C4D8200-9F77-3F07-511C-C12BE92129F6}"/>
              </a:ext>
            </a:extLst>
          </p:cNvPr>
          <p:cNvSpPr txBox="1"/>
          <p:nvPr/>
        </p:nvSpPr>
        <p:spPr>
          <a:xfrm>
            <a:off x="4613001" y="1267015"/>
            <a:ext cx="1893199" cy="276999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JUNGFRAU </a:t>
            </a:r>
            <a:r>
              <a:rPr lang="de-DE" b="1" dirty="0" err="1">
                <a:solidFill>
                  <a:schemeClr val="bg1"/>
                </a:solidFill>
              </a:rPr>
              <a:t>iLGAD</a:t>
            </a:r>
            <a:endParaRPr lang="de-AT" b="1" dirty="0">
              <a:solidFill>
                <a:schemeClr val="bg1"/>
              </a:solidFill>
            </a:endParaRPr>
          </a:p>
        </p:txBody>
      </p:sp>
      <p:graphicFrame>
        <p:nvGraphicFramePr>
          <p:cNvPr id="39" name="Tabelle 38">
            <a:extLst>
              <a:ext uri="{FF2B5EF4-FFF2-40B4-BE49-F238E27FC236}">
                <a16:creationId xmlns:a16="http://schemas.microsoft.com/office/drawing/2014/main" id="{92C1406F-E3F4-582F-F111-A30D6D0DF80C}"/>
              </a:ext>
            </a:extLst>
          </p:cNvPr>
          <p:cNvGraphicFramePr>
            <a:graphicFrameLocks noGrp="1"/>
          </p:cNvGraphicFramePr>
          <p:nvPr/>
        </p:nvGraphicFramePr>
        <p:xfrm>
          <a:off x="3986934" y="2658357"/>
          <a:ext cx="2664297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227">
                  <a:extLst>
                    <a:ext uri="{9D8B030D-6E8A-4147-A177-3AD203B41FA5}">
                      <a16:colId xmlns:a16="http://schemas.microsoft.com/office/drawing/2014/main" val="2634390412"/>
                    </a:ext>
                  </a:extLst>
                </a:gridCol>
                <a:gridCol w="1477070">
                  <a:extLst>
                    <a:ext uri="{9D8B030D-6E8A-4147-A177-3AD203B41FA5}">
                      <a16:colId xmlns:a16="http://schemas.microsoft.com/office/drawing/2014/main" val="796668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Pixel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25 × 225 µm</a:t>
                      </a:r>
                      <a:r>
                        <a:rPr lang="de-DE" sz="16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AT" sz="160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4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Frame rate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solidFill>
                            <a:schemeClr val="bg1"/>
                          </a:solidFill>
                        </a:rPr>
                        <a:t>250 kHz </a:t>
                      </a:r>
                      <a:r>
                        <a:rPr lang="de-DE" sz="1600" b="1" dirty="0" err="1">
                          <a:solidFill>
                            <a:schemeClr val="bg1"/>
                          </a:solidFill>
                        </a:rPr>
                        <a:t>burst</a:t>
                      </a:r>
                      <a:endParaRPr lang="de-AT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2887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de-DE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de-DE" sz="1600" dirty="0"/>
                            <a:t> 70 Hz</a:t>
                          </a:r>
                          <a:endParaRPr lang="de-AT" sz="16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elle 41">
                <a:extLst>
                  <a:ext uri="{FF2B5EF4-FFF2-40B4-BE49-F238E27FC236}">
                    <a16:creationId xmlns:a16="http://schemas.microsoft.com/office/drawing/2014/main" id="{4140E49E-4DC6-232A-E60A-CC7B0D8A89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1256" y="2662088"/>
              <a:ext cx="2514424" cy="734218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224210">
                      <a:extLst>
                        <a:ext uri="{9D8B030D-6E8A-4147-A177-3AD203B41FA5}">
                          <a16:colId xmlns:a16="http://schemas.microsoft.com/office/drawing/2014/main" val="1718705834"/>
                        </a:ext>
                      </a:extLst>
                    </a:gridCol>
                    <a:gridCol w="1290214">
                      <a:extLst>
                        <a:ext uri="{9D8B030D-6E8A-4147-A177-3AD203B41FA5}">
                          <a16:colId xmlns:a16="http://schemas.microsoft.com/office/drawing/2014/main" val="4040519296"/>
                        </a:ext>
                      </a:extLst>
                    </a:gridCol>
                  </a:tblGrid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Pixel </a:t>
                          </a:r>
                          <a:r>
                            <a:rPr lang="de-DE" sz="1600" b="1" dirty="0" err="1"/>
                            <a:t>size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11 × 11 µm</a:t>
                          </a:r>
                          <a:r>
                            <a:rPr lang="de-DE" sz="1600" baseline="30000" dirty="0"/>
                            <a:t>2</a:t>
                          </a:r>
                          <a:endParaRPr lang="de-AT" sz="1600" baseline="30000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02584230"/>
                      </a:ext>
                    </a:extLst>
                  </a:tr>
                  <a:tr h="367109">
                    <a:tc>
                      <a:txBody>
                        <a:bodyPr/>
                        <a:lstStyle/>
                        <a:p>
                          <a:r>
                            <a:rPr lang="de-DE" sz="1600" b="1" dirty="0"/>
                            <a:t>Frame rate</a:t>
                          </a:r>
                          <a:endParaRPr lang="de-AT" sz="1600" b="1" dirty="0"/>
                        </a:p>
                      </a:txBody>
                      <a:tcPr anchor="ctr"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94811" t="-100000" b="-163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4594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F3F1D387-E845-5A00-F840-A7E67E35894A}"/>
              </a:ext>
            </a:extLst>
          </p:cNvPr>
          <p:cNvSpPr txBox="1">
            <a:spLocks/>
          </p:cNvSpPr>
          <p:nvPr/>
        </p:nvSpPr>
        <p:spPr>
          <a:xfrm>
            <a:off x="10024733" y="1162120"/>
            <a:ext cx="1496946" cy="14027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400" dirty="0"/>
              <a:t>Decrease of photons emitted from sample within a train, affected by FEL intensity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011AF36-3ADD-625E-BCF0-02D85226FF75}"/>
              </a:ext>
            </a:extLst>
          </p:cNvPr>
          <p:cNvCxnSpPr>
            <a:cxnSpLocks/>
          </p:cNvCxnSpPr>
          <p:nvPr/>
        </p:nvCxnSpPr>
        <p:spPr>
          <a:xfrm flipH="1" flipV="1">
            <a:off x="1703512" y="5005789"/>
            <a:ext cx="4320480" cy="223411"/>
          </a:xfrm>
          <a:prstGeom prst="straightConnector1">
            <a:avLst/>
          </a:prstGeom>
          <a:ln w="25400">
            <a:solidFill>
              <a:schemeClr val="accent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8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defPPr>
                  <a:defRPr lang="de-DE"/>
                </a:defPPr>
                <a:lvl1pPr marR="0" indent="0" algn="ctr" defTabSz="914354" fontAlgn="auto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None/>
                  <a:tabLst/>
                  <a:defRPr sz="1400" spc="0" baseline="0">
                    <a:solidFill>
                      <a:schemeClr val="bg1"/>
                    </a:solidFill>
                  </a:defRPr>
                </a:lvl1pPr>
                <a:lvl2pPr marL="355582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/>
                </a:lvl2pPr>
                <a:lvl3pPr marL="539724" marR="0" indent="-18414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ea typeface="ＭＳ Ｐゴシック" charset="0"/>
                    <a:cs typeface="ＭＳ Ｐゴシック" charset="0"/>
                  </a:defRPr>
                </a:lvl4pPr>
                <a:lvl5pPr marL="895306" marR="0" indent="-177792" defTabSz="914354" fontAlgn="auto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cs typeface="ＭＳ Ｐゴシック" charset="0"/>
                  </a:defRPr>
                </a:lvl5pPr>
                <a:lvl6pPr marL="1074685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/>
                </a:lvl6pPr>
                <a:lvl7pPr marL="1257238" indent="-182554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7pPr>
                <a:lvl8pPr marL="1436616" indent="-17938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8pPr>
                <a:lvl9pPr marL="1614408" indent="-177792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/>
                </a:lvl9pPr>
              </a:lstStyle>
              <a:p>
                <a:r>
                  <a:rPr lang="de-DE" dirty="0">
                    <a:solidFill>
                      <a:schemeClr val="accent5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>
                    <a:solidFill>
                      <a:schemeClr val="accent5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15" name="Content Placeholder 1">
                <a:extLst>
                  <a:ext uri="{FF2B5EF4-FFF2-40B4-BE49-F238E27FC236}">
                    <a16:creationId xmlns:a16="http://schemas.microsoft.com/office/drawing/2014/main" id="{7A055772-536F-D47C-8AF5-1FCB2DC9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11" y="5229718"/>
                <a:ext cx="1357479" cy="278918"/>
              </a:xfrm>
              <a:prstGeom prst="rect">
                <a:avLst/>
              </a:prstGeom>
              <a:blipFill>
                <a:blip r:embed="rId10"/>
                <a:stretch>
                  <a:fillRect l="-2691" t="-8696" r="-2242" b="-2608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4">
            <a:extLst>
              <a:ext uri="{FF2B5EF4-FFF2-40B4-BE49-F238E27FC236}">
                <a16:creationId xmlns:a16="http://schemas.microsoft.com/office/drawing/2014/main" id="{C964559B-B027-9963-F5A0-63F4E7FC20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34244" y="1162121"/>
            <a:ext cx="3208036" cy="1645789"/>
            <a:chOff x="1152" y="781"/>
            <a:chExt cx="5376" cy="2758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B8032AD3-EEEF-474A-7E95-50B87C11C13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52" y="781"/>
              <a:ext cx="5376" cy="2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B5626C75-A0FA-455F-1F97-E5BECEF77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781"/>
              <a:ext cx="5384" cy="2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CCF855-9DC7-09C6-3893-362E18BDB4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78219" y="2961790"/>
            <a:ext cx="3208036" cy="1609986"/>
            <a:chOff x="1152" y="811"/>
            <a:chExt cx="5376" cy="2698"/>
          </a:xfrm>
        </p:grpSpPr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E90BF517-E8F8-AADF-1E38-23152844086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52" y="811"/>
              <a:ext cx="5376" cy="2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3081" name="Picture 9">
              <a:extLst>
                <a:ext uri="{FF2B5EF4-FFF2-40B4-BE49-F238E27FC236}">
                  <a16:creationId xmlns:a16="http://schemas.microsoft.com/office/drawing/2014/main" id="{002927FC-D2C0-BA6E-DFA2-67E5586B9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811"/>
              <a:ext cx="5384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2F3D04F-831E-40F9-87F0-FD260BB4B60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313643" y="4730430"/>
            <a:ext cx="3208036" cy="1650898"/>
            <a:chOff x="1137" y="769"/>
            <a:chExt cx="5406" cy="2782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EF2D0FA4-6C28-7909-47C5-AF134F37FF2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137" y="769"/>
              <a:ext cx="5406" cy="2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3085" name="Picture 13">
              <a:extLst>
                <a:ext uri="{FF2B5EF4-FFF2-40B4-BE49-F238E27FC236}">
                  <a16:creationId xmlns:a16="http://schemas.microsoft.com/office/drawing/2014/main" id="{BC391423-AED0-9327-3B37-389A27611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" y="769"/>
              <a:ext cx="5414" cy="2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877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40089B6-C33B-40D2-26E9-683B472F2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33953" y="1449389"/>
                <a:ext cx="5450753" cy="4644616"/>
              </a:xfrm>
            </p:spPr>
            <p:txBody>
              <a:bodyPr vert="horz" lIns="0" tIns="0" rIns="0" bIns="0" rtlCol="0" anchor="t">
                <a:noAutofit/>
              </a:bodyPr>
              <a:lstStyle/>
              <a:p>
                <a:r>
                  <a:rPr lang="en-GB" b="1" dirty="0"/>
                  <a:t>Achievements</a:t>
                </a:r>
              </a:p>
              <a:p>
                <a:r>
                  <a:rPr lang="en-GB" sz="1800" b="1" dirty="0"/>
                  <a:t>QE &gt; 80% @ 250 eV </a:t>
                </a:r>
                <a:r>
                  <a:rPr lang="en-GB" sz="1800" dirty="0"/>
                  <a:t>with Thin Entrance Window </a:t>
                </a:r>
              </a:p>
              <a:p>
                <a:r>
                  <a:rPr lang="en-GB" sz="1800" b="1" dirty="0"/>
                  <a:t>SNR &gt; 5 </a:t>
                </a:r>
                <a:r>
                  <a:rPr lang="en-GB" sz="1800" dirty="0"/>
                  <a:t>for single photons down to </a:t>
                </a:r>
                <a:r>
                  <a:rPr lang="en-GB" sz="1800" b="1" dirty="0"/>
                  <a:t>400 eV </a:t>
                </a:r>
                <a:r>
                  <a:rPr lang="en-GB" sz="1800" dirty="0"/>
                  <a:t>with </a:t>
                </a:r>
                <a:r>
                  <a:rPr lang="en-GB" sz="1800" dirty="0" err="1"/>
                  <a:t>iLGADs</a:t>
                </a:r>
                <a:endParaRPr lang="en-GB" sz="1800" dirty="0"/>
              </a:p>
              <a:p>
                <a:r>
                  <a:rPr lang="en-GB" sz="1800" dirty="0"/>
                  <a:t>First promising results at </a:t>
                </a:r>
                <a:r>
                  <a:rPr lang="en-GB" sz="1800" b="1" dirty="0"/>
                  <a:t>RIXS experiments</a:t>
                </a:r>
                <a:endParaRPr lang="en-GB" sz="1800" b="1" dirty="0">
                  <a:solidFill>
                    <a:schemeClr val="accent3"/>
                  </a:solidFill>
                </a:endParaRPr>
              </a:p>
              <a:p>
                <a:pPr>
                  <a:spcBef>
                    <a:spcPts val="1600"/>
                  </a:spcBef>
                </a:pPr>
                <a:r>
                  <a:rPr lang="en-GB" b="1" dirty="0"/>
                  <a:t>Current challenges</a:t>
                </a:r>
              </a:p>
              <a:p>
                <a:r>
                  <a:rPr lang="en-GB" sz="1800" dirty="0"/>
                  <a:t>Efficiency at </a:t>
                </a:r>
                <a:r>
                  <a:rPr lang="en-GB" sz="1800" b="1" dirty="0"/>
                  <a:t>low photon energies </a:t>
                </a:r>
                <a:r>
                  <a:rPr lang="en-GB" sz="1800" dirty="0"/>
                  <a:t>and </a:t>
                </a:r>
                <a:r>
                  <a:rPr lang="en-GB" sz="1800" b="1" dirty="0"/>
                  <a:t>shallow incidence angles</a:t>
                </a:r>
              </a:p>
              <a:p>
                <a:r>
                  <a:rPr lang="en-GB" sz="1800" b="1" dirty="0"/>
                  <a:t>Absorption depth dependent multiplication factor </a:t>
                </a:r>
                <a:r>
                  <a:rPr lang="en-GB" sz="1800" dirty="0"/>
                  <a:t>due to inverse LGAD design</a:t>
                </a:r>
              </a:p>
              <a:p>
                <a:pPr>
                  <a:spcBef>
                    <a:spcPts val="1600"/>
                  </a:spcBef>
                </a:pPr>
                <a:r>
                  <a:rPr lang="en-GB" b="1" dirty="0">
                    <a:solidFill>
                      <a:schemeClr val="accent3"/>
                    </a:solidFill>
                  </a:rPr>
                  <a:t>Goals for the new </a:t>
                </a:r>
                <a:r>
                  <a:rPr lang="en-GB" b="1" dirty="0" err="1">
                    <a:solidFill>
                      <a:schemeClr val="accent3"/>
                    </a:solidFill>
                  </a:rPr>
                  <a:t>iLGAD</a:t>
                </a:r>
                <a:r>
                  <a:rPr lang="en-GB" b="1" dirty="0">
                    <a:solidFill>
                      <a:schemeClr val="accent3"/>
                    </a:solidFill>
                  </a:rPr>
                  <a:t> batch (available 2026)</a:t>
                </a:r>
              </a:p>
              <a:p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800" b="1" dirty="0">
                    <a:solidFill>
                      <a:schemeClr val="accent3"/>
                    </a:solidFill>
                  </a:rPr>
                  <a:t> 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Reduced oxide thickness</a:t>
                </a:r>
              </a:p>
              <a:p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800" b="1" dirty="0">
                    <a:solidFill>
                      <a:schemeClr val="accent3"/>
                    </a:solidFill>
                  </a:rPr>
                  <a:t> 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Increased gain</a:t>
                </a:r>
              </a:p>
              <a:p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800" b="1" dirty="0">
                    <a:solidFill>
                      <a:schemeClr val="accent3"/>
                    </a:solidFill>
                  </a:rPr>
                  <a:t> 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Shallower gain layer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40089B6-C33B-40D2-26E9-683B472F2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33953" y="1449389"/>
                <a:ext cx="5450753" cy="4644616"/>
              </a:xfrm>
              <a:blipFill>
                <a:blip r:embed="rId2"/>
                <a:stretch>
                  <a:fillRect l="-2796" t="-1706" r="-1230" b="-380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E7B39-070E-FA37-FEDC-4483D615C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003C3-0CCA-D91D-F9C5-119ACAC04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4AD0F9-7989-6E30-D3AF-4E064BEF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&amp; Outlook</a:t>
            </a:r>
            <a:endParaRPr lang="de-CH" dirty="0"/>
          </a:p>
        </p:txBody>
      </p:sp>
      <p:pic>
        <p:nvPicPr>
          <p:cNvPr id="7" name="Picture Placeholder 8" descr="A close-up of a machine&#10;&#10;Description automatically generated">
            <a:extLst>
              <a:ext uri="{FF2B5EF4-FFF2-40B4-BE49-F238E27FC236}">
                <a16:creationId xmlns:a16="http://schemas.microsoft.com/office/drawing/2014/main" id="{5324DEAA-C3CA-7AD8-4097-0603E82B0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4003" r="16821" b="7423"/>
          <a:stretch/>
        </p:blipFill>
        <p:spPr>
          <a:xfrm>
            <a:off x="695326" y="1449389"/>
            <a:ext cx="5292724" cy="457200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96963FB3-A570-F3D0-CD5C-D71748D1530C}"/>
              </a:ext>
            </a:extLst>
          </p:cNvPr>
          <p:cNvSpPr txBox="1">
            <a:spLocks/>
          </p:cNvSpPr>
          <p:nvPr/>
        </p:nvSpPr>
        <p:spPr>
          <a:xfrm>
            <a:off x="593204" y="768632"/>
            <a:ext cx="10903469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accent3"/>
                </a:solidFill>
              </a:rPr>
              <a:t>Detecting soft X-rays with JUNGFRAU and </a:t>
            </a:r>
            <a:r>
              <a:rPr lang="en-GB" b="1" dirty="0" err="1">
                <a:solidFill>
                  <a:schemeClr val="accent3"/>
                </a:solidFill>
              </a:rPr>
              <a:t>iLGAD</a:t>
            </a:r>
            <a:r>
              <a:rPr lang="en-GB" b="1" dirty="0">
                <a:solidFill>
                  <a:schemeClr val="accent3"/>
                </a:solidFill>
              </a:rPr>
              <a:t> sensors</a:t>
            </a:r>
            <a:endParaRPr lang="en-GB" sz="1800" i="0" u="none" strike="noStrike" baseline="0" dirty="0">
              <a:latin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6E0824-AE79-9722-825B-FF553316DBCB}"/>
              </a:ext>
            </a:extLst>
          </p:cNvPr>
          <p:cNvCxnSpPr>
            <a:cxnSpLocks/>
          </p:cNvCxnSpPr>
          <p:nvPr/>
        </p:nvCxnSpPr>
        <p:spPr>
          <a:xfrm>
            <a:off x="2790411" y="3174929"/>
            <a:ext cx="31576" cy="1333697"/>
          </a:xfrm>
          <a:prstGeom prst="straightConnector1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C8CDFB-FAD2-16E8-9045-884BB10FB3E2}"/>
              </a:ext>
            </a:extLst>
          </p:cNvPr>
          <p:cNvCxnSpPr>
            <a:cxnSpLocks/>
          </p:cNvCxnSpPr>
          <p:nvPr/>
        </p:nvCxnSpPr>
        <p:spPr>
          <a:xfrm rot="5400000">
            <a:off x="3560906" y="3930068"/>
            <a:ext cx="31576" cy="1333697"/>
          </a:xfrm>
          <a:prstGeom prst="straightConnector1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0804651-DCDF-9AEE-C02F-8CF979F8B41F}"/>
              </a:ext>
            </a:extLst>
          </p:cNvPr>
          <p:cNvSpPr txBox="1">
            <a:spLocks/>
          </p:cNvSpPr>
          <p:nvPr/>
        </p:nvSpPr>
        <p:spPr>
          <a:xfrm>
            <a:off x="2104949" y="3691252"/>
            <a:ext cx="822699" cy="400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b="1" dirty="0">
                <a:solidFill>
                  <a:schemeClr val="accent3"/>
                </a:solidFill>
              </a:rPr>
              <a:t>4 cm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1882434-8FD5-5699-D70F-B46B96866D31}"/>
              </a:ext>
            </a:extLst>
          </p:cNvPr>
          <p:cNvSpPr txBox="1">
            <a:spLocks/>
          </p:cNvSpPr>
          <p:nvPr/>
        </p:nvSpPr>
        <p:spPr>
          <a:xfrm>
            <a:off x="3167890" y="4211028"/>
            <a:ext cx="822699" cy="400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b="1" dirty="0">
                <a:solidFill>
                  <a:schemeClr val="accent3"/>
                </a:solidFill>
              </a:rPr>
              <a:t>4 cm</a:t>
            </a:r>
          </a:p>
        </p:txBody>
      </p:sp>
    </p:spTree>
    <p:extLst>
      <p:ext uri="{BB962C8B-B14F-4D97-AF65-F5344CB8AC3E}">
        <p14:creationId xmlns:p14="http://schemas.microsoft.com/office/powerpoint/2010/main" val="280512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DD16EF-B3C1-1F6A-9E31-A439B26B1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79E96-FFC2-4A0C-AF60-FB50CB155CB3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C82E5-E0C1-2704-4FAD-6E48AB79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25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ADC12D-E5EC-24CC-D655-8CDAFE4E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Brief </a:t>
            </a:r>
            <a:r>
              <a:rPr lang="de-DE" dirty="0" err="1"/>
              <a:t>Advertisement</a:t>
            </a:r>
            <a:r>
              <a:rPr lang="de-DE" dirty="0"/>
              <a:t>: X-Ray Sensor Workshop </a:t>
            </a:r>
            <a:r>
              <a:rPr lang="de-DE" dirty="0" err="1"/>
              <a:t>Upcoming</a:t>
            </a:r>
            <a:r>
              <a:rPr lang="de-DE" dirty="0"/>
              <a:t>!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E4CF40-09AB-20A2-2D90-B33261A44A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732" y="840144"/>
            <a:ext cx="6514277" cy="5769260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203D014-F441-2EEF-EC8F-FBE4CC0ED023}"/>
              </a:ext>
            </a:extLst>
          </p:cNvPr>
          <p:cNvSpPr txBox="1">
            <a:spLocks/>
          </p:cNvSpPr>
          <p:nvPr/>
        </p:nvSpPr>
        <p:spPr>
          <a:xfrm>
            <a:off x="8112224" y="3062580"/>
            <a:ext cx="2880320" cy="136815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de-DE" sz="3200" b="1" i="1" dirty="0">
                <a:solidFill>
                  <a:schemeClr val="accent3"/>
                </a:solidFill>
              </a:rPr>
              <a:t>See </a:t>
            </a:r>
            <a:r>
              <a:rPr lang="de-DE" sz="3200" b="1" i="1" dirty="0" err="1">
                <a:solidFill>
                  <a:schemeClr val="accent3"/>
                </a:solidFill>
              </a:rPr>
              <a:t>you</a:t>
            </a:r>
            <a:r>
              <a:rPr lang="de-DE" sz="3200" b="1" i="1" dirty="0">
                <a:solidFill>
                  <a:schemeClr val="accent3"/>
                </a:solidFill>
              </a:rPr>
              <a:t> </a:t>
            </a:r>
            <a:r>
              <a:rPr lang="de-DE" sz="3200" b="1" i="1" dirty="0" err="1">
                <a:solidFill>
                  <a:schemeClr val="accent3"/>
                </a:solidFill>
              </a:rPr>
              <a:t>there</a:t>
            </a:r>
            <a:r>
              <a:rPr lang="de-DE" sz="3200" b="1" i="1" dirty="0">
                <a:solidFill>
                  <a:schemeClr val="accent3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7501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DCF76A3-2F7E-B21C-C44A-CFC28B61E0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t="18211" r="4256" b="6464"/>
          <a:stretch/>
        </p:blipFill>
        <p:spPr>
          <a:xfrm>
            <a:off x="695325" y="1296162"/>
            <a:ext cx="5616700" cy="3091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2BCC3-8310-88AD-710B-FDC620952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8FA0A-6148-7D26-98E8-91ECAC1A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1B3DD-FD33-9A6A-E9E6-5AE6C99D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26</a:t>
            </a:fld>
            <a:endParaRPr lang="en-GB" noProof="0" dirty="0"/>
          </a:p>
        </p:txBody>
      </p:sp>
      <p:pic>
        <p:nvPicPr>
          <p:cNvPr id="7" name="Grafik 42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3D981F67-C738-B4BC-ECEF-AB81EFA6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3033201"/>
            <a:ext cx="1008112" cy="1008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4E3B-8531-D76E-8B22-09D387938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089" y="3032662"/>
            <a:ext cx="3259585" cy="99094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9D5C5AD-B1DE-B2BC-3753-B561B438435F}"/>
              </a:ext>
            </a:extLst>
          </p:cNvPr>
          <p:cNvSpPr txBox="1">
            <a:spLocks/>
          </p:cNvSpPr>
          <p:nvPr/>
        </p:nvSpPr>
        <p:spPr>
          <a:xfrm>
            <a:off x="7032104" y="4041313"/>
            <a:ext cx="4464570" cy="755839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US" b="1" dirty="0"/>
              <a:t>European XFEL</a:t>
            </a:r>
          </a:p>
          <a:p>
            <a:pPr>
              <a:lnSpc>
                <a:spcPct val="110000"/>
              </a:lnSpc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Nuno Duarte,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Loïc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Le Guyader, Marco Ramilli, Andreas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Scherz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Justine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Schlappa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Monica Turcato</a:t>
            </a:r>
            <a:endParaRPr lang="en-GB" b="1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EA3F3874-0A67-25A5-5E6E-3A2AB0947D4D}"/>
              </a:ext>
            </a:extLst>
          </p:cNvPr>
          <p:cNvSpPr txBox="1">
            <a:spLocks/>
          </p:cNvSpPr>
          <p:nvPr/>
        </p:nvSpPr>
        <p:spPr>
          <a:xfrm>
            <a:off x="607483" y="4396147"/>
            <a:ext cx="5776550" cy="48225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PSI </a:t>
            </a:r>
            <a:r>
              <a:rPr lang="en-GB" b="1" dirty="0" err="1"/>
              <a:t>Center</a:t>
            </a:r>
            <a:r>
              <a:rPr lang="en-GB" b="1" dirty="0"/>
              <a:t> for Photon Science Detector Group</a:t>
            </a:r>
          </a:p>
          <a:p>
            <a:pPr>
              <a:lnSpc>
                <a:spcPct val="110000"/>
              </a:lnSpc>
            </a:pPr>
            <a:r>
              <a:rPr lang="en-GB" sz="1200" dirty="0"/>
              <a:t>Front: Roberto </a:t>
            </a:r>
            <a:r>
              <a:rPr lang="en-GB" sz="1200" dirty="0" err="1"/>
              <a:t>Dinapoli</a:t>
            </a:r>
            <a:r>
              <a:rPr lang="en-GB" sz="1200" dirty="0"/>
              <a:t>, Anna Bergamaschi, </a:t>
            </a:r>
            <a:r>
              <a:rPr lang="en-GB" sz="1200" dirty="0" err="1"/>
              <a:t>Shuqi</a:t>
            </a:r>
            <a:r>
              <a:rPr lang="en-GB" sz="1200" dirty="0"/>
              <a:t> Li, </a:t>
            </a:r>
            <a:r>
              <a:rPr lang="en-GB" sz="1200" dirty="0" err="1"/>
              <a:t>Dhanya</a:t>
            </a:r>
            <a:r>
              <a:rPr lang="en-GB" sz="1200" dirty="0"/>
              <a:t> </a:t>
            </a:r>
            <a:r>
              <a:rPr lang="en-GB" sz="1200" dirty="0" err="1"/>
              <a:t>Thattil</a:t>
            </a:r>
            <a:r>
              <a:rPr lang="en-GB" sz="1200" dirty="0"/>
              <a:t>, </a:t>
            </a:r>
            <a:r>
              <a:rPr lang="en-GB" sz="1200" dirty="0" err="1"/>
              <a:t>Jiaguo</a:t>
            </a:r>
            <a:r>
              <a:rPr lang="en-GB" sz="1200" dirty="0"/>
              <a:t> Zhang, Alice </a:t>
            </a:r>
            <a:r>
              <a:rPr lang="en-GB" sz="1200" dirty="0" err="1"/>
              <a:t>Mazzoleni</a:t>
            </a:r>
            <a:r>
              <a:rPr lang="en-GB" sz="1200" dirty="0"/>
              <a:t>, </a:t>
            </a:r>
            <a:r>
              <a:rPr lang="en-GB" sz="1200" dirty="0" err="1"/>
              <a:t>Viveka</a:t>
            </a:r>
            <a:r>
              <a:rPr lang="en-GB" sz="1200" dirty="0"/>
              <a:t> Gautam, Davide Mezza, Thomas King, Bernd Schmitt</a:t>
            </a:r>
            <a:br>
              <a:rPr lang="en-GB" sz="1200" dirty="0"/>
            </a:br>
            <a:r>
              <a:rPr lang="en-GB" sz="1200" dirty="0"/>
              <a:t>Back: Konstantinos Moustakas, Christian Ruder, Vadym </a:t>
            </a:r>
            <a:r>
              <a:rPr lang="en-GB" sz="1200" dirty="0" err="1"/>
              <a:t>Kedych</a:t>
            </a:r>
            <a:r>
              <a:rPr lang="en-GB" sz="1200" dirty="0"/>
              <a:t>, Jonathan Mulvey, Martin Müller, Patrick </a:t>
            </a:r>
            <a:r>
              <a:rPr lang="en-GB" sz="1200" dirty="0" err="1"/>
              <a:t>Sieberer</a:t>
            </a:r>
            <a:r>
              <a:rPr lang="en-GB" sz="1200" dirty="0"/>
              <a:t>, </a:t>
            </a:r>
            <a:r>
              <a:rPr lang="en-GB" sz="1200" dirty="0" err="1"/>
              <a:t>Saverio</a:t>
            </a:r>
            <a:r>
              <a:rPr lang="en-GB" sz="1200" dirty="0"/>
              <a:t> </a:t>
            </a:r>
            <a:r>
              <a:rPr lang="en-GB" sz="1200" dirty="0" err="1"/>
              <a:t>Silletta</a:t>
            </a:r>
            <a:r>
              <a:rPr lang="en-GB" sz="1200" dirty="0"/>
              <a:t>, Khalil </a:t>
            </a:r>
            <a:r>
              <a:rPr lang="en-GB" sz="1200" dirty="0" err="1"/>
              <a:t>Ferajoui</a:t>
            </a:r>
            <a:r>
              <a:rPr lang="en-GB" sz="1200" dirty="0"/>
              <a:t>, Viktoria Hinger, Martin </a:t>
            </a:r>
            <a:r>
              <a:rPr lang="en-GB" sz="1200" dirty="0" err="1"/>
              <a:t>Brückner</a:t>
            </a:r>
            <a:r>
              <a:rPr lang="en-GB" sz="1200" dirty="0"/>
              <a:t>, Aldo </a:t>
            </a:r>
            <a:r>
              <a:rPr lang="en-GB" sz="1200" dirty="0" err="1"/>
              <a:t>Mozzanica</a:t>
            </a:r>
            <a:r>
              <a:rPr lang="en-GB" sz="1200" dirty="0"/>
              <a:t>, Erik </a:t>
            </a:r>
            <a:r>
              <a:rPr lang="en-GB" sz="1200" dirty="0" err="1"/>
              <a:t>Fröjdh</a:t>
            </a:r>
            <a:r>
              <a:rPr lang="en-GB" sz="1200" dirty="0"/>
              <a:t>, Maria </a:t>
            </a:r>
            <a:r>
              <a:rPr lang="en-GB" sz="1200" dirty="0" err="1"/>
              <a:t>Carulla</a:t>
            </a:r>
            <a:r>
              <a:rPr lang="en-GB" sz="1200" dirty="0"/>
              <a:t>, Julian </a:t>
            </a:r>
            <a:r>
              <a:rPr lang="en-GB" sz="1200" dirty="0" err="1"/>
              <a:t>Heymes</a:t>
            </a:r>
            <a:r>
              <a:rPr lang="en-GB" sz="1200" dirty="0"/>
              <a:t>, </a:t>
            </a:r>
            <a:r>
              <a:rPr lang="en-GB" sz="1200" dirty="0" err="1"/>
              <a:t>Xiangyu</a:t>
            </a:r>
            <a:r>
              <a:rPr lang="en-GB" sz="1200" dirty="0"/>
              <a:t> </a:t>
            </a:r>
            <a:r>
              <a:rPr lang="en-GB" sz="1200" dirty="0" err="1"/>
              <a:t>Xie</a:t>
            </a:r>
            <a:r>
              <a:rPr lang="en-GB" sz="1200" dirty="0"/>
              <a:t>, Carlos Lopez-Cuenca</a:t>
            </a:r>
            <a:br>
              <a:rPr lang="en-GB" sz="1200" dirty="0"/>
            </a:br>
            <a:r>
              <a:rPr lang="en-GB" sz="1200" dirty="0"/>
              <a:t>Not on photo: Simon Ebner, </a:t>
            </a:r>
            <a:r>
              <a:rPr lang="en-GB" sz="1200" dirty="0" err="1"/>
              <a:t>Shqipe</a:t>
            </a:r>
            <a:r>
              <a:rPr lang="en-GB" sz="1200" dirty="0"/>
              <a:t> </a:t>
            </a:r>
            <a:r>
              <a:rPr lang="en-GB" sz="1200" dirty="0" err="1"/>
              <a:t>Hasanaj</a:t>
            </a:r>
            <a:r>
              <a:rPr lang="en-GB" sz="1200" dirty="0"/>
              <a:t>, Dominic </a:t>
            </a:r>
            <a:r>
              <a:rPr lang="en-GB" sz="1200" dirty="0" err="1"/>
              <a:t>Greiffenberg</a:t>
            </a:r>
            <a:r>
              <a:rPr lang="en-GB" sz="1200" dirty="0"/>
              <a:t>, Kirsty A. Paton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E0D8943F-4901-AEBA-C246-185CDFE3B54E}"/>
              </a:ext>
            </a:extLst>
          </p:cNvPr>
          <p:cNvSpPr txBox="1">
            <a:spLocks/>
          </p:cNvSpPr>
          <p:nvPr/>
        </p:nvSpPr>
        <p:spPr>
          <a:xfrm>
            <a:off x="7006244" y="5635323"/>
            <a:ext cx="4824536" cy="71544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US" b="1" dirty="0" err="1"/>
              <a:t>SwissFEL</a:t>
            </a:r>
            <a:r>
              <a:rPr lang="en-US" b="1" dirty="0"/>
              <a:t> </a:t>
            </a:r>
            <a:r>
              <a:rPr lang="en-US" b="1" dirty="0" err="1"/>
              <a:t>Furka</a:t>
            </a:r>
            <a:endParaRPr lang="en-US" b="1" dirty="0"/>
          </a:p>
          <a:p>
            <a:pPr>
              <a:lnSpc>
                <a:spcPct val="110000"/>
              </a:lnSpc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Eugenio Paris, Elia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Razzoli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Elisabeth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Skoropata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Hiroki Ueda</a:t>
            </a:r>
            <a:endParaRPr lang="en-GB" b="1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442BB4B3-704C-88C2-B560-1944A17381D9}"/>
              </a:ext>
            </a:extLst>
          </p:cNvPr>
          <p:cNvSpPr txBox="1">
            <a:spLocks/>
          </p:cNvSpPr>
          <p:nvPr/>
        </p:nvSpPr>
        <p:spPr>
          <a:xfrm>
            <a:off x="7032104" y="1950644"/>
            <a:ext cx="4824536" cy="715442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163638">
              <a:spcBef>
                <a:spcPts val="1600"/>
              </a:spcBef>
            </a:pPr>
            <a:r>
              <a:rPr lang="en-US" b="1" dirty="0"/>
              <a:t>Fondazione Bruno Kessler</a:t>
            </a:r>
          </a:p>
          <a:p>
            <a:pPr>
              <a:lnSpc>
                <a:spcPct val="110000"/>
              </a:lnSpc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Ashish Bisht, Maurizio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Boscardin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Matteo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Centis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Vignali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Francesco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Ficorella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, Omar Hammad Ali, Giovanni Paternoster, Sabina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Ronchin</a:t>
            </a:r>
            <a:endParaRPr lang="en-GB" b="1" dirty="0"/>
          </a:p>
        </p:txBody>
      </p:sp>
      <p:pic>
        <p:nvPicPr>
          <p:cNvPr id="13" name="Picture 2" descr="FBK - Fondazione Bruno Kessler - YouTube">
            <a:extLst>
              <a:ext uri="{FF2B5EF4-FFF2-40B4-BE49-F238E27FC236}">
                <a16:creationId xmlns:a16="http://schemas.microsoft.com/office/drawing/2014/main" id="{ED92B685-2B15-F4D9-3000-AB25B6E32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44" y="1302413"/>
            <a:ext cx="990940" cy="9909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005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29665-5B7A-52E1-48DE-9EB87794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C89DF-B58D-4DCA-BF14-448085CB752A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80FA9-CE4B-A42A-5772-D291197F5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PSI Center for Photon Science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4D66D-5176-EDAF-BD8D-5405D55C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16FEE-9B35-D9AB-A0D0-1AA67F88D2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Backup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877728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3CF9B-A6DD-53A5-BD19-33C464AB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Thin</a:t>
            </a:r>
            <a:r>
              <a:rPr lang="de-DE" dirty="0"/>
              <a:t> Entrance </a:t>
            </a:r>
            <a:r>
              <a:rPr lang="de-DE" dirty="0" err="1"/>
              <a:t>Window</a:t>
            </a:r>
            <a:r>
              <a:rPr lang="de-DE" dirty="0"/>
              <a:t> Radiation </a:t>
            </a:r>
            <a:r>
              <a:rPr lang="de-DE" dirty="0" err="1"/>
              <a:t>Hardness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3735D-1C3D-32BA-25D1-BB7CD2175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FA6C6-D13C-F083-6ED1-869FA7308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B00A791-641A-5C08-B531-77D09976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6" y="1495689"/>
            <a:ext cx="6516266" cy="4887200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C345409-78CF-9B3B-6399-1A98CD937C49}"/>
              </a:ext>
            </a:extLst>
          </p:cNvPr>
          <p:cNvSpPr txBox="1">
            <a:spLocks/>
          </p:cNvSpPr>
          <p:nvPr/>
        </p:nvSpPr>
        <p:spPr>
          <a:xfrm>
            <a:off x="623392" y="836712"/>
            <a:ext cx="5112568" cy="14678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0" i="0" u="none" strike="noStrike" baseline="0" dirty="0">
                <a:solidFill>
                  <a:srgbClr val="000000"/>
                </a:solidFill>
              </a:rPr>
              <a:t>Diodes measured at SOLEIL synchrotron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408E79-F6A9-B125-7CCA-E7CF9D87A2AA}"/>
              </a:ext>
            </a:extLst>
          </p:cNvPr>
          <p:cNvSpPr txBox="1"/>
          <p:nvPr/>
        </p:nvSpPr>
        <p:spPr>
          <a:xfrm>
            <a:off x="5185185" y="6407182"/>
            <a:ext cx="1561271" cy="28281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Courtesy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b="1" i="1" dirty="0" err="1">
                <a:solidFill>
                  <a:schemeClr val="bg1">
                    <a:lumMod val="50000"/>
                  </a:schemeClr>
                </a:solidFill>
              </a:rPr>
              <a:t>Jiaguo</a:t>
            </a:r>
            <a:r>
              <a:rPr lang="de-DE" sz="1200" b="1" i="1" dirty="0">
                <a:solidFill>
                  <a:schemeClr val="bg1">
                    <a:lumMod val="50000"/>
                  </a:schemeClr>
                </a:solidFill>
              </a:rPr>
              <a:t> Zhang</a:t>
            </a:r>
            <a:endParaRPr lang="en-US" sz="1200" b="1" i="1" dirty="0" err="1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24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CC4ED5-2D29-2F4A-0CBC-15F8DE0C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JUNGFRAU-</a:t>
            </a:r>
            <a:r>
              <a:rPr lang="de-DE" dirty="0" err="1"/>
              <a:t>iLGAD</a:t>
            </a:r>
            <a:r>
              <a:rPr lang="de-DE" dirty="0"/>
              <a:t> </a:t>
            </a:r>
            <a:r>
              <a:rPr lang="de-DE" dirty="0" err="1"/>
              <a:t>Effective</a:t>
            </a:r>
            <a:r>
              <a:rPr lang="de-DE" dirty="0"/>
              <a:t> Noise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338DD9-CDEC-AA15-63B4-C144FC17A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269E94-98F6-DD4F-8E57-5468F7D31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  <p:pic>
        <p:nvPicPr>
          <p:cNvPr id="6" name="Content Placeholder 5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B3E0B4C4-5453-68EC-E07D-E91B56B0F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908720"/>
            <a:ext cx="7560840" cy="5429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235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6F5F-9517-B0E9-DBE9-BB5D19F78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Photon Science at PSI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406119-5F79-2143-80D6-A4284BDC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76FCA-8D66-5F4F-9430-3F4E3775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8" name="Grafik 4" descr="Ein Bild, das Gebäude, Bautechnik, Stahl enthält.&#10;&#10;Automatisch generierte Beschreibung">
            <a:extLst>
              <a:ext uri="{FF2B5EF4-FFF2-40B4-BE49-F238E27FC236}">
                <a16:creationId xmlns:a16="http://schemas.microsoft.com/office/drawing/2014/main" id="{097C4C64-369B-5740-E3E0-1B69EDA2B2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3" r="2336"/>
          <a:stretch/>
        </p:blipFill>
        <p:spPr>
          <a:xfrm>
            <a:off x="695325" y="1188921"/>
            <a:ext cx="5288139" cy="1944216"/>
          </a:xfrm>
          <a:prstGeom prst="rect">
            <a:avLst/>
          </a:prstGeom>
        </p:spPr>
      </p:pic>
      <p:pic>
        <p:nvPicPr>
          <p:cNvPr id="9" name="Grafik 1">
            <a:extLst>
              <a:ext uri="{FF2B5EF4-FFF2-40B4-BE49-F238E27FC236}">
                <a16:creationId xmlns:a16="http://schemas.microsoft.com/office/drawing/2014/main" id="{208CDC10-7EB7-7B80-6D6A-0A5938100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9" t="1300" r="523" b="2542"/>
          <a:stretch/>
        </p:blipFill>
        <p:spPr>
          <a:xfrm>
            <a:off x="695325" y="3845144"/>
            <a:ext cx="5289420" cy="1941029"/>
          </a:xfrm>
          <a:prstGeom prst="rect">
            <a:avLst/>
          </a:prstGeom>
        </p:spPr>
      </p:pic>
      <p:sp>
        <p:nvSpPr>
          <p:cNvPr id="10" name="Textfeld 47">
            <a:extLst>
              <a:ext uri="{FF2B5EF4-FFF2-40B4-BE49-F238E27FC236}">
                <a16:creationId xmlns:a16="http://schemas.microsoft.com/office/drawing/2014/main" id="{DFA402A0-808A-3E42-736E-C49EEF0F387D}"/>
              </a:ext>
            </a:extLst>
          </p:cNvPr>
          <p:cNvSpPr txBox="1"/>
          <p:nvPr/>
        </p:nvSpPr>
        <p:spPr>
          <a:xfrm>
            <a:off x="695325" y="3114046"/>
            <a:ext cx="4248472" cy="33855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0"/>
              </a:spcBef>
            </a:pPr>
            <a:r>
              <a:rPr lang="it-IT" sz="1600" dirty="0"/>
              <a:t>Swiss Free Electron Laser (</a:t>
            </a:r>
            <a:r>
              <a:rPr lang="it-IT" sz="1600" dirty="0" err="1"/>
              <a:t>SwissFEL</a:t>
            </a:r>
            <a:r>
              <a:rPr lang="it-IT" sz="1600" dirty="0"/>
              <a:t>)</a:t>
            </a:r>
          </a:p>
        </p:txBody>
      </p:sp>
      <p:sp>
        <p:nvSpPr>
          <p:cNvPr id="11" name="Textfeld 47">
            <a:extLst>
              <a:ext uri="{FF2B5EF4-FFF2-40B4-BE49-F238E27FC236}">
                <a16:creationId xmlns:a16="http://schemas.microsoft.com/office/drawing/2014/main" id="{C4D25B96-F941-731B-7F99-289DF5DAE8C0}"/>
              </a:ext>
            </a:extLst>
          </p:cNvPr>
          <p:cNvSpPr txBox="1"/>
          <p:nvPr/>
        </p:nvSpPr>
        <p:spPr>
          <a:xfrm>
            <a:off x="695325" y="5786173"/>
            <a:ext cx="4248472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>
              <a:spcBef>
                <a:spcPts val="0"/>
              </a:spcBef>
            </a:pPr>
            <a:r>
              <a:rPr lang="it-IT" sz="1600" dirty="0"/>
              <a:t>Swiss Light Source (SLS)</a:t>
            </a:r>
          </a:p>
        </p:txBody>
      </p:sp>
      <p:pic>
        <p:nvPicPr>
          <p:cNvPr id="15" name="Picture 14" descr="A diagram of different types of physics&#10;&#10;Description automatically generated">
            <a:extLst>
              <a:ext uri="{FF2B5EF4-FFF2-40B4-BE49-F238E27FC236}">
                <a16:creationId xmlns:a16="http://schemas.microsoft.com/office/drawing/2014/main" id="{2E2ABBED-BEDB-FDD1-E5E5-F3EBF5BF94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8"/>
          <a:stretch/>
        </p:blipFill>
        <p:spPr>
          <a:xfrm>
            <a:off x="6211919" y="1354460"/>
            <a:ext cx="5284755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14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1DEE6-1A8B-D10A-3BFE-0DE7064D5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nhaltsplatzhalter 2">
            <a:extLst>
              <a:ext uri="{FF2B5EF4-FFF2-40B4-BE49-F238E27FC236}">
                <a16:creationId xmlns:a16="http://schemas.microsoft.com/office/drawing/2014/main" id="{0FEDFC66-B596-E37A-05B3-1CA3746BBB2E}"/>
              </a:ext>
            </a:extLst>
          </p:cNvPr>
          <p:cNvSpPr txBox="1">
            <a:spLocks/>
          </p:cNvSpPr>
          <p:nvPr/>
        </p:nvSpPr>
        <p:spPr>
          <a:xfrm>
            <a:off x="593203" y="3427648"/>
            <a:ext cx="7048225" cy="140550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b="1" dirty="0"/>
              <a:t>Clustering</a:t>
            </a:r>
            <a:r>
              <a:rPr lang="en-GB" sz="1800" dirty="0"/>
              <a:t> to reconstruct photon hit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Attribute shared charge to central pixel</a:t>
            </a:r>
          </a:p>
          <a:p>
            <a:pPr>
              <a:lnSpc>
                <a:spcPct val="110000"/>
              </a:lnSpc>
            </a:pPr>
            <a:endParaRPr lang="en-GB" sz="1600" b="1" dirty="0"/>
          </a:p>
          <a:p>
            <a:pPr>
              <a:lnSpc>
                <a:spcPct val="110000"/>
              </a:lnSpc>
            </a:pPr>
            <a:r>
              <a:rPr lang="en-GB" sz="1800" b="1" dirty="0"/>
              <a:t>Eta function</a:t>
            </a:r>
          </a:p>
          <a:p>
            <a:pPr>
              <a:lnSpc>
                <a:spcPct val="110000"/>
              </a:lnSpc>
            </a:pPr>
            <a:endParaRPr lang="en-GB" sz="1600" dirty="0"/>
          </a:p>
          <a:p>
            <a:pPr>
              <a:lnSpc>
                <a:spcPct val="110000"/>
              </a:lnSpc>
            </a:pP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Accounts for </a:t>
            </a:r>
            <a:r>
              <a:rPr lang="en-GB" sz="1600" b="1" dirty="0"/>
              <a:t>non-linear</a:t>
            </a:r>
            <a:r>
              <a:rPr lang="en-GB" sz="1600" dirty="0"/>
              <a:t> behaviour of charge sharing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sym typeface="Wingdings" panose="05000000000000000000" pitchFamily="2" charset="2"/>
              </a:rPr>
              <a:t> From flat-field: c</a:t>
            </a:r>
            <a:r>
              <a:rPr lang="en-GB" sz="1600" dirty="0"/>
              <a:t>onstruct histogram from </a:t>
            </a:r>
            <a:r>
              <a:rPr lang="en-GB" sz="1600" b="1" dirty="0"/>
              <a:t>charge fraction </a:t>
            </a:r>
            <a:r>
              <a:rPr lang="en-GB" sz="1600" dirty="0"/>
              <a:t>of each pixel</a:t>
            </a:r>
          </a:p>
          <a:p>
            <a:pPr>
              <a:lnSpc>
                <a:spcPct val="110000"/>
              </a:lnSpc>
            </a:pPr>
            <a:r>
              <a:rPr lang="en-GB" sz="1600" dirty="0">
                <a:sym typeface="Wingdings" panose="05000000000000000000" pitchFamily="2" charset="2"/>
              </a:rPr>
              <a:t> </a:t>
            </a:r>
            <a:r>
              <a:rPr lang="en-GB" sz="1600" dirty="0"/>
              <a:t>Integral gives the </a:t>
            </a:r>
            <a:r>
              <a:rPr lang="en-GB" sz="1600" b="1" dirty="0"/>
              <a:t>interpolation curve </a:t>
            </a:r>
            <a:r>
              <a:rPr lang="en-GB" sz="1600" dirty="0"/>
              <a:t>(lookup table)</a:t>
            </a:r>
          </a:p>
          <a:p>
            <a:pPr>
              <a:lnSpc>
                <a:spcPct val="110000"/>
              </a:lnSpc>
            </a:pP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21">
                <a:extLst>
                  <a:ext uri="{FF2B5EF4-FFF2-40B4-BE49-F238E27FC236}">
                    <a16:creationId xmlns:a16="http://schemas.microsoft.com/office/drawing/2014/main" id="{B7F6050D-AA2C-3A2E-98B2-16C93273C918}"/>
                  </a:ext>
                </a:extLst>
              </p:cNvPr>
              <p:cNvSpPr txBox="1"/>
              <p:nvPr/>
            </p:nvSpPr>
            <p:spPr>
              <a:xfrm>
                <a:off x="2062464" y="4339592"/>
                <a:ext cx="2304256" cy="6970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alt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de-DE" alt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de-DE" altLang="de-DE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alt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alt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𝑏𝑜𝑡𝑡𝑜𝑚</m:t>
                              </m:r>
                            </m:sub>
                          </m:sSub>
                          <m:r>
                            <a:rPr lang="de-DE" alt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altLang="de-DE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altLang="de-DE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TextBox 21">
                <a:extLst>
                  <a:ext uri="{FF2B5EF4-FFF2-40B4-BE49-F238E27FC236}">
                    <a16:creationId xmlns:a16="http://schemas.microsoft.com/office/drawing/2014/main" id="{B7F6050D-AA2C-3A2E-98B2-16C93273C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464" y="4339592"/>
                <a:ext cx="2304256" cy="6970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85F78936-9515-4084-3408-F6F022002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016920"/>
              </p:ext>
            </p:extLst>
          </p:nvPr>
        </p:nvGraphicFramePr>
        <p:xfrm>
          <a:off x="695324" y="1486354"/>
          <a:ext cx="5513715" cy="1770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905">
                  <a:extLst>
                    <a:ext uri="{9D8B030D-6E8A-4147-A177-3AD203B41FA5}">
                      <a16:colId xmlns:a16="http://schemas.microsoft.com/office/drawing/2014/main" val="2506786749"/>
                    </a:ext>
                  </a:extLst>
                </a:gridCol>
                <a:gridCol w="1837905">
                  <a:extLst>
                    <a:ext uri="{9D8B030D-6E8A-4147-A177-3AD203B41FA5}">
                      <a16:colId xmlns:a16="http://schemas.microsoft.com/office/drawing/2014/main" val="2982808944"/>
                    </a:ext>
                  </a:extLst>
                </a:gridCol>
                <a:gridCol w="1837905">
                  <a:extLst>
                    <a:ext uri="{9D8B030D-6E8A-4147-A177-3AD203B41FA5}">
                      <a16:colId xmlns:a16="http://schemas.microsoft.com/office/drawing/2014/main" val="3466149855"/>
                    </a:ext>
                  </a:extLst>
                </a:gridCol>
              </a:tblGrid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1688374"/>
                  </a:ext>
                </a:extLst>
              </a:tr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8936793"/>
                  </a:ext>
                </a:extLst>
              </a:tr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446728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CF8A2C6C-6C95-8459-337A-61847FDBB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3" t="20591" r="19916" b="14057"/>
          <a:stretch/>
        </p:blipFill>
        <p:spPr>
          <a:xfrm>
            <a:off x="2423592" y="1956078"/>
            <a:ext cx="1147749" cy="1278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5D9613-AE50-17A2-2733-11166677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Interpolating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Rectangular</a:t>
            </a:r>
            <a:r>
              <a:rPr lang="de-DE" dirty="0"/>
              <a:t> Pixels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A8AB0C-EF36-F0C0-ECCF-1FD0498F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2AE19-C0B7-A31A-0ACC-4D0BC20A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30</a:t>
            </a:fld>
            <a:endParaRPr lang="en-GB" noProof="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AA1731B-C47E-6520-9D9C-C780CB3D3A06}"/>
              </a:ext>
            </a:extLst>
          </p:cNvPr>
          <p:cNvSpPr/>
          <p:nvPr/>
        </p:nvSpPr>
        <p:spPr>
          <a:xfrm>
            <a:off x="2538732" y="2075104"/>
            <a:ext cx="1829076" cy="583564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BE26D9F-3D9E-31B0-1F06-346FCA6C5BAB}"/>
              </a:ext>
            </a:extLst>
          </p:cNvPr>
          <p:cNvSpPr/>
          <p:nvPr/>
        </p:nvSpPr>
        <p:spPr>
          <a:xfrm>
            <a:off x="2537644" y="2658667"/>
            <a:ext cx="1829076" cy="589801"/>
          </a:xfrm>
          <a:prstGeom prst="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dirty="0" err="1"/>
          </a:p>
        </p:txBody>
      </p:sp>
      <p:graphicFrame>
        <p:nvGraphicFramePr>
          <p:cNvPr id="50" name="Tabelle 49">
            <a:extLst>
              <a:ext uri="{FF2B5EF4-FFF2-40B4-BE49-F238E27FC236}">
                <a16:creationId xmlns:a16="http://schemas.microsoft.com/office/drawing/2014/main" id="{DB7AB1E9-DC16-A44E-FB7F-6222B9364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394217"/>
              </p:ext>
            </p:extLst>
          </p:nvPr>
        </p:nvGraphicFramePr>
        <p:xfrm>
          <a:off x="695325" y="1484784"/>
          <a:ext cx="5513715" cy="1770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905">
                  <a:extLst>
                    <a:ext uri="{9D8B030D-6E8A-4147-A177-3AD203B41FA5}">
                      <a16:colId xmlns:a16="http://schemas.microsoft.com/office/drawing/2014/main" val="2506786749"/>
                    </a:ext>
                  </a:extLst>
                </a:gridCol>
                <a:gridCol w="1837905">
                  <a:extLst>
                    <a:ext uri="{9D8B030D-6E8A-4147-A177-3AD203B41FA5}">
                      <a16:colId xmlns:a16="http://schemas.microsoft.com/office/drawing/2014/main" val="2982808944"/>
                    </a:ext>
                  </a:extLst>
                </a:gridCol>
                <a:gridCol w="1837905">
                  <a:extLst>
                    <a:ext uri="{9D8B030D-6E8A-4147-A177-3AD203B41FA5}">
                      <a16:colId xmlns:a16="http://schemas.microsoft.com/office/drawing/2014/main" val="3466149855"/>
                    </a:ext>
                  </a:extLst>
                </a:gridCol>
              </a:tblGrid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1688374"/>
                  </a:ext>
                </a:extLst>
              </a:tr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0.97</a:t>
                      </a:r>
                      <a:endParaRPr lang="de-AT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8936793"/>
                  </a:ext>
                </a:extLst>
              </a:tr>
              <a:tr h="590019"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0.53</a:t>
                      </a:r>
                      <a:endParaRPr lang="de-AT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A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2446728"/>
                  </a:ext>
                </a:extLst>
              </a:tr>
            </a:tbl>
          </a:graphicData>
        </a:graphic>
      </p:graphicFrame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0AB595B-AD9D-056F-99F2-B5E9EE247F95}"/>
              </a:ext>
            </a:extLst>
          </p:cNvPr>
          <p:cNvGrpSpPr/>
          <p:nvPr/>
        </p:nvGrpSpPr>
        <p:grpSpPr>
          <a:xfrm>
            <a:off x="3217780" y="863245"/>
            <a:ext cx="2518180" cy="1786626"/>
            <a:chOff x="3103083" y="1359947"/>
            <a:chExt cx="2518180" cy="1786626"/>
          </a:xfrm>
        </p:grpSpPr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2F1AD19E-CE5A-FB45-A323-083D149B73D0}"/>
                </a:ext>
              </a:extLst>
            </p:cNvPr>
            <p:cNvSpPr txBox="1">
              <a:spLocks/>
            </p:cNvSpPr>
            <p:nvPr/>
          </p:nvSpPr>
          <p:spPr>
            <a:xfrm>
              <a:off x="4069421" y="1359947"/>
              <a:ext cx="1551842" cy="691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de-DE" sz="2000" b="1" dirty="0">
                  <a:solidFill>
                    <a:schemeClr val="accent5">
                      <a:lumMod val="75000"/>
                    </a:schemeClr>
                  </a:solidFill>
                </a:rPr>
                <a:t>X-</a:t>
              </a:r>
              <a:r>
                <a:rPr lang="de-DE" sz="2000" b="1" dirty="0" err="1">
                  <a:solidFill>
                    <a:schemeClr val="accent5">
                      <a:lumMod val="75000"/>
                    </a:schemeClr>
                  </a:solidFill>
                </a:rPr>
                <a:t>ray</a:t>
              </a:r>
              <a:r>
                <a:rPr lang="de-DE" sz="2000" b="1" dirty="0"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accent5">
                      <a:lumMod val="75000"/>
                    </a:schemeClr>
                  </a:solidFill>
                </a:rPr>
                <a:t>photon</a:t>
              </a:r>
              <a:endParaRPr lang="de-DE" sz="20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6F8351C-6685-2079-5CD2-B5E3BC9E28B4}"/>
                </a:ext>
              </a:extLst>
            </p:cNvPr>
            <p:cNvSpPr>
              <a:spLocks/>
            </p:cNvSpPr>
            <p:nvPr/>
          </p:nvSpPr>
          <p:spPr bwMode="auto">
            <a:xfrm rot="2081024">
              <a:off x="3103083" y="1406706"/>
              <a:ext cx="524235" cy="1739867"/>
            </a:xfrm>
            <a:custGeom>
              <a:avLst/>
              <a:gdLst>
                <a:gd name="T0" fmla="*/ 0 w 757"/>
                <a:gd name="T1" fmla="*/ 0 h 3561"/>
                <a:gd name="T2" fmla="*/ 0 w 757"/>
                <a:gd name="T3" fmla="*/ 0 h 3561"/>
                <a:gd name="T4" fmla="*/ 0 w 757"/>
                <a:gd name="T5" fmla="*/ 0 h 3561"/>
                <a:gd name="T6" fmla="*/ 0 w 757"/>
                <a:gd name="T7" fmla="*/ 0 h 3561"/>
                <a:gd name="T8" fmla="*/ 0 w 757"/>
                <a:gd name="T9" fmla="*/ 0 h 3561"/>
                <a:gd name="T10" fmla="*/ 0 w 757"/>
                <a:gd name="T11" fmla="*/ 0 h 3561"/>
                <a:gd name="T12" fmla="*/ 0 w 757"/>
                <a:gd name="T13" fmla="*/ 0 h 3561"/>
                <a:gd name="T14" fmla="*/ 0 w 757"/>
                <a:gd name="T15" fmla="*/ 0 h 3561"/>
                <a:gd name="T16" fmla="*/ 0 w 757"/>
                <a:gd name="T17" fmla="*/ 0 h 3561"/>
                <a:gd name="T18" fmla="*/ 0 w 757"/>
                <a:gd name="T19" fmla="*/ 0 h 3561"/>
                <a:gd name="T20" fmla="*/ 0 w 757"/>
                <a:gd name="T21" fmla="*/ 0 h 3561"/>
                <a:gd name="T22" fmla="*/ 0 w 757"/>
                <a:gd name="T23" fmla="*/ 0 h 3561"/>
                <a:gd name="T24" fmla="*/ 0 w 757"/>
                <a:gd name="T25" fmla="*/ 0 h 3561"/>
                <a:gd name="T26" fmla="*/ 0 w 757"/>
                <a:gd name="T27" fmla="*/ 0 h 3561"/>
                <a:gd name="T28" fmla="*/ 0 w 757"/>
                <a:gd name="T29" fmla="*/ 0 h 3561"/>
                <a:gd name="T30" fmla="*/ 0 w 757"/>
                <a:gd name="T31" fmla="*/ 0 h 3561"/>
                <a:gd name="T32" fmla="*/ 0 w 757"/>
                <a:gd name="T33" fmla="*/ 0 h 3561"/>
                <a:gd name="T34" fmla="*/ 0 w 757"/>
                <a:gd name="T35" fmla="*/ 0 h 3561"/>
                <a:gd name="T36" fmla="*/ 0 w 757"/>
                <a:gd name="T37" fmla="*/ 0 h 3561"/>
                <a:gd name="T38" fmla="*/ 0 w 757"/>
                <a:gd name="T39" fmla="*/ 0 h 3561"/>
                <a:gd name="T40" fmla="*/ 0 w 757"/>
                <a:gd name="T41" fmla="*/ 0 h 3561"/>
                <a:gd name="T42" fmla="*/ 0 w 757"/>
                <a:gd name="T43" fmla="*/ 0 h 3561"/>
                <a:gd name="T44" fmla="*/ 0 w 757"/>
                <a:gd name="T45" fmla="*/ 0 h 3561"/>
                <a:gd name="T46" fmla="*/ 0 w 757"/>
                <a:gd name="T47" fmla="*/ 0 h 3561"/>
                <a:gd name="T48" fmla="*/ 0 w 757"/>
                <a:gd name="T49" fmla="*/ 0 h 3561"/>
                <a:gd name="T50" fmla="*/ 0 w 757"/>
                <a:gd name="T51" fmla="*/ 0 h 3561"/>
                <a:gd name="T52" fmla="*/ 0 w 757"/>
                <a:gd name="T53" fmla="*/ 0 h 3561"/>
                <a:gd name="T54" fmla="*/ 0 w 757"/>
                <a:gd name="T55" fmla="*/ 0 h 3561"/>
                <a:gd name="T56" fmla="*/ 0 w 757"/>
                <a:gd name="T57" fmla="*/ 0 h 3561"/>
                <a:gd name="T58" fmla="*/ 0 w 757"/>
                <a:gd name="T59" fmla="*/ 0 h 3561"/>
                <a:gd name="T60" fmla="*/ 0 w 757"/>
                <a:gd name="T61" fmla="*/ 0 h 3561"/>
                <a:gd name="T62" fmla="*/ 0 w 757"/>
                <a:gd name="T63" fmla="*/ 0 h 3561"/>
                <a:gd name="T64" fmla="*/ 0 w 757"/>
                <a:gd name="T65" fmla="*/ 0 h 3561"/>
                <a:gd name="T66" fmla="*/ 0 w 757"/>
                <a:gd name="T67" fmla="*/ 0 h 3561"/>
                <a:gd name="T68" fmla="*/ 0 w 757"/>
                <a:gd name="T69" fmla="*/ 0 h 3561"/>
                <a:gd name="T70" fmla="*/ 0 w 757"/>
                <a:gd name="T71" fmla="*/ 0 h 3561"/>
                <a:gd name="T72" fmla="*/ 0 w 757"/>
                <a:gd name="T73" fmla="*/ 0 h 3561"/>
                <a:gd name="T74" fmla="*/ 0 w 757"/>
                <a:gd name="T75" fmla="*/ 0 h 3561"/>
                <a:gd name="T76" fmla="*/ 0 w 757"/>
                <a:gd name="T77" fmla="*/ 0 h 3561"/>
                <a:gd name="T78" fmla="*/ 0 w 757"/>
                <a:gd name="T79" fmla="*/ 0 h 3561"/>
                <a:gd name="T80" fmla="*/ 0 w 757"/>
                <a:gd name="T81" fmla="*/ 0 h 3561"/>
                <a:gd name="T82" fmla="*/ 0 w 757"/>
                <a:gd name="T83" fmla="*/ 0 h 3561"/>
                <a:gd name="T84" fmla="*/ 0 w 757"/>
                <a:gd name="T85" fmla="*/ 0 h 3561"/>
                <a:gd name="T86" fmla="*/ 0 w 757"/>
                <a:gd name="T87" fmla="*/ 0 h 3561"/>
                <a:gd name="T88" fmla="*/ 0 w 757"/>
                <a:gd name="T89" fmla="*/ 0 h 3561"/>
                <a:gd name="T90" fmla="*/ 0 w 757"/>
                <a:gd name="T91" fmla="*/ 0 h 3561"/>
                <a:gd name="T92" fmla="*/ 0 w 757"/>
                <a:gd name="T93" fmla="*/ 0 h 3561"/>
                <a:gd name="T94" fmla="*/ 0 w 757"/>
                <a:gd name="T95" fmla="*/ 0 h 3561"/>
                <a:gd name="T96" fmla="*/ 0 w 757"/>
                <a:gd name="T97" fmla="*/ 0 h 35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7"/>
                <a:gd name="T148" fmla="*/ 0 h 3561"/>
                <a:gd name="T149" fmla="*/ 757 w 757"/>
                <a:gd name="T150" fmla="*/ 3561 h 35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7" h="3561">
                  <a:moveTo>
                    <a:pt x="380" y="0"/>
                  </a:moveTo>
                  <a:lnTo>
                    <a:pt x="380" y="42"/>
                  </a:lnTo>
                  <a:lnTo>
                    <a:pt x="384" y="84"/>
                  </a:lnTo>
                  <a:lnTo>
                    <a:pt x="394" y="127"/>
                  </a:lnTo>
                  <a:lnTo>
                    <a:pt x="409" y="168"/>
                  </a:lnTo>
                  <a:lnTo>
                    <a:pt x="447" y="253"/>
                  </a:lnTo>
                  <a:lnTo>
                    <a:pt x="495" y="339"/>
                  </a:lnTo>
                  <a:lnTo>
                    <a:pt x="605" y="510"/>
                  </a:lnTo>
                  <a:lnTo>
                    <a:pt x="658" y="594"/>
                  </a:lnTo>
                  <a:lnTo>
                    <a:pt x="704" y="680"/>
                  </a:lnTo>
                  <a:lnTo>
                    <a:pt x="737" y="765"/>
                  </a:lnTo>
                  <a:lnTo>
                    <a:pt x="749" y="807"/>
                  </a:lnTo>
                  <a:lnTo>
                    <a:pt x="755" y="850"/>
                  </a:lnTo>
                  <a:lnTo>
                    <a:pt x="757" y="891"/>
                  </a:lnTo>
                  <a:lnTo>
                    <a:pt x="753" y="933"/>
                  </a:lnTo>
                  <a:lnTo>
                    <a:pt x="743" y="975"/>
                  </a:lnTo>
                  <a:lnTo>
                    <a:pt x="726" y="1017"/>
                  </a:lnTo>
                  <a:lnTo>
                    <a:pt x="700" y="1057"/>
                  </a:lnTo>
                  <a:lnTo>
                    <a:pt x="669" y="1099"/>
                  </a:lnTo>
                  <a:lnTo>
                    <a:pt x="627" y="1140"/>
                  </a:lnTo>
                  <a:lnTo>
                    <a:pt x="578" y="1180"/>
                  </a:lnTo>
                  <a:lnTo>
                    <a:pt x="449" y="1260"/>
                  </a:lnTo>
                  <a:lnTo>
                    <a:pt x="278" y="1340"/>
                  </a:lnTo>
                  <a:lnTo>
                    <a:pt x="195" y="1379"/>
                  </a:lnTo>
                  <a:lnTo>
                    <a:pt x="129" y="1418"/>
                  </a:lnTo>
                  <a:lnTo>
                    <a:pt x="78" y="1459"/>
                  </a:lnTo>
                  <a:lnTo>
                    <a:pt x="40" y="1502"/>
                  </a:lnTo>
                  <a:lnTo>
                    <a:pt x="15" y="1546"/>
                  </a:lnTo>
                  <a:lnTo>
                    <a:pt x="2" y="1591"/>
                  </a:lnTo>
                  <a:lnTo>
                    <a:pt x="0" y="1639"/>
                  </a:lnTo>
                  <a:lnTo>
                    <a:pt x="7" y="1687"/>
                  </a:lnTo>
                  <a:lnTo>
                    <a:pt x="23" y="1737"/>
                  </a:lnTo>
                  <a:lnTo>
                    <a:pt x="47" y="1788"/>
                  </a:lnTo>
                  <a:lnTo>
                    <a:pt x="113" y="1894"/>
                  </a:lnTo>
                  <a:lnTo>
                    <a:pt x="287" y="2118"/>
                  </a:lnTo>
                  <a:lnTo>
                    <a:pt x="380" y="2235"/>
                  </a:lnTo>
                  <a:lnTo>
                    <a:pt x="464" y="2356"/>
                  </a:lnTo>
                  <a:lnTo>
                    <a:pt x="532" y="2480"/>
                  </a:lnTo>
                  <a:lnTo>
                    <a:pt x="558" y="2543"/>
                  </a:lnTo>
                  <a:lnTo>
                    <a:pt x="576" y="2607"/>
                  </a:lnTo>
                  <a:lnTo>
                    <a:pt x="585" y="2670"/>
                  </a:lnTo>
                  <a:lnTo>
                    <a:pt x="585" y="2734"/>
                  </a:lnTo>
                  <a:lnTo>
                    <a:pt x="575" y="2799"/>
                  </a:lnTo>
                  <a:lnTo>
                    <a:pt x="553" y="2864"/>
                  </a:lnTo>
                  <a:lnTo>
                    <a:pt x="519" y="2929"/>
                  </a:lnTo>
                  <a:lnTo>
                    <a:pt x="471" y="2995"/>
                  </a:lnTo>
                  <a:lnTo>
                    <a:pt x="408" y="3060"/>
                  </a:lnTo>
                  <a:lnTo>
                    <a:pt x="329" y="3127"/>
                  </a:lnTo>
                  <a:lnTo>
                    <a:pt x="451" y="3561"/>
                  </a:lnTo>
                </a:path>
              </a:pathLst>
            </a:custGeom>
            <a:noFill/>
            <a:ln w="38100">
              <a:solidFill>
                <a:schemeClr val="accent5">
                  <a:lumMod val="75000"/>
                </a:schemeClr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</p:grpSp>
      <p:pic>
        <p:nvPicPr>
          <p:cNvPr id="21" name="Grafik 20" descr="Ein Bild, das Text, Reihe, Diagramm enthält.&#10;&#10;Automatisch generierte Beschreibung">
            <a:extLst>
              <a:ext uri="{FF2B5EF4-FFF2-40B4-BE49-F238E27FC236}">
                <a16:creationId xmlns:a16="http://schemas.microsoft.com/office/drawing/2014/main" id="{F3DEB44D-4E6C-8192-5BE5-20D40C2AE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79"/>
          <a:stretch/>
        </p:blipFill>
        <p:spPr>
          <a:xfrm>
            <a:off x="7680176" y="3745175"/>
            <a:ext cx="4219478" cy="2659398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17F558A-0A75-2247-4C67-0CA2F0F83ED7}"/>
              </a:ext>
            </a:extLst>
          </p:cNvPr>
          <p:cNvGrpSpPr/>
          <p:nvPr/>
        </p:nvGrpSpPr>
        <p:grpSpPr>
          <a:xfrm>
            <a:off x="7680176" y="863244"/>
            <a:ext cx="4219478" cy="2914645"/>
            <a:chOff x="7680176" y="863244"/>
            <a:chExt cx="4219478" cy="2914645"/>
          </a:xfrm>
        </p:grpSpPr>
        <p:pic>
          <p:nvPicPr>
            <p:cNvPr id="18" name="Grafik 17" descr="Ein Bild, das Text, Diagramm, Reihe enthält.&#10;&#10;Automatisch generierte Beschreibung">
              <a:extLst>
                <a:ext uri="{FF2B5EF4-FFF2-40B4-BE49-F238E27FC236}">
                  <a16:creationId xmlns:a16="http://schemas.microsoft.com/office/drawing/2014/main" id="{7CAD429C-BBE2-FE08-A984-172611004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407"/>
            <a:stretch/>
          </p:blipFill>
          <p:spPr>
            <a:xfrm>
              <a:off x="7680176" y="1056027"/>
              <a:ext cx="4219478" cy="2721862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4D4FE7E0-4718-74C7-C89E-50D1BE23654B}"/>
                </a:ext>
              </a:extLst>
            </p:cNvPr>
            <p:cNvSpPr/>
            <p:nvPr/>
          </p:nvSpPr>
          <p:spPr>
            <a:xfrm>
              <a:off x="8747092" y="863244"/>
              <a:ext cx="1957420" cy="284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 err="1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7DD9432B-BED3-6CB7-FFD8-9AE21AC039E3}"/>
              </a:ext>
            </a:extLst>
          </p:cNvPr>
          <p:cNvGrpSpPr/>
          <p:nvPr/>
        </p:nvGrpSpPr>
        <p:grpSpPr>
          <a:xfrm>
            <a:off x="4421063" y="2366886"/>
            <a:ext cx="5794598" cy="825777"/>
            <a:chOff x="4421063" y="2366886"/>
            <a:chExt cx="5794598" cy="825777"/>
          </a:xfrm>
        </p:grpSpPr>
        <p:sp>
          <p:nvSpPr>
            <p:cNvPr id="27" name="Freeform: Shape 37">
              <a:extLst>
                <a:ext uri="{FF2B5EF4-FFF2-40B4-BE49-F238E27FC236}">
                  <a16:creationId xmlns:a16="http://schemas.microsoft.com/office/drawing/2014/main" id="{61C12212-B889-BFA5-FFE9-F3C5832D3D10}"/>
                </a:ext>
              </a:extLst>
            </p:cNvPr>
            <p:cNvSpPr/>
            <p:nvPr/>
          </p:nvSpPr>
          <p:spPr>
            <a:xfrm>
              <a:off x="4421063" y="2366886"/>
              <a:ext cx="2133708" cy="410293"/>
            </a:xfrm>
            <a:custGeom>
              <a:avLst/>
              <a:gdLst>
                <a:gd name="connsiteX0" fmla="*/ 0 w 2349795"/>
                <a:gd name="connsiteY0" fmla="*/ 0 h 648586"/>
                <a:gd name="connsiteX1" fmla="*/ 372139 w 2349795"/>
                <a:gd name="connsiteY1" fmla="*/ 106325 h 648586"/>
                <a:gd name="connsiteX2" fmla="*/ 861237 w 2349795"/>
                <a:gd name="connsiteY2" fmla="*/ 542260 h 648586"/>
                <a:gd name="connsiteX3" fmla="*/ 2349795 w 2349795"/>
                <a:gd name="connsiteY3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795" h="648586">
                  <a:moveTo>
                    <a:pt x="0" y="0"/>
                  </a:moveTo>
                  <a:cubicBezTo>
                    <a:pt x="114300" y="7974"/>
                    <a:pt x="228600" y="15948"/>
                    <a:pt x="372139" y="106325"/>
                  </a:cubicBezTo>
                  <a:cubicBezTo>
                    <a:pt x="515678" y="196702"/>
                    <a:pt x="531628" y="451883"/>
                    <a:pt x="861237" y="542260"/>
                  </a:cubicBezTo>
                  <a:cubicBezTo>
                    <a:pt x="1190846" y="632637"/>
                    <a:pt x="1770320" y="640611"/>
                    <a:pt x="2349795" y="648586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C9C72FE0-7A41-196C-EDBB-4EFDB8F3116F}"/>
                    </a:ext>
                  </a:extLst>
                </p:cNvPr>
                <p:cNvSpPr txBox="1"/>
                <p:nvPr/>
              </p:nvSpPr>
              <p:spPr>
                <a:xfrm>
                  <a:off x="6617880" y="2627715"/>
                  <a:ext cx="1023549" cy="29892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AT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=0.65</m:t>
                        </m:r>
                      </m:oMath>
                    </m:oMathPara>
                  </a14:m>
                  <a:endParaRPr lang="de-AT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C9C72FE0-7A41-196C-EDBB-4EFDB8F311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7880" y="2627715"/>
                  <a:ext cx="1023549" cy="298928"/>
                </a:xfrm>
                <a:prstGeom prst="rect">
                  <a:avLst/>
                </a:prstGeom>
                <a:blipFill>
                  <a:blip r:embed="rId6"/>
                  <a:stretch>
                    <a:fillRect l="-5952" r="-5952" b="-20408"/>
                  </a:stretch>
                </a:blipFill>
              </p:spPr>
              <p:txBody>
                <a:bodyPr/>
                <a:lstStyle/>
                <a:p>
                  <a:r>
                    <a:rPr lang="de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Freeform: Shape 37">
              <a:extLst>
                <a:ext uri="{FF2B5EF4-FFF2-40B4-BE49-F238E27FC236}">
                  <a16:creationId xmlns:a16="http://schemas.microsoft.com/office/drawing/2014/main" id="{7150ECDF-DDB3-B33C-7DBB-7EA627D617C3}"/>
                </a:ext>
              </a:extLst>
            </p:cNvPr>
            <p:cNvSpPr/>
            <p:nvPr/>
          </p:nvSpPr>
          <p:spPr>
            <a:xfrm>
              <a:off x="7683978" y="2782370"/>
              <a:ext cx="2531683" cy="410293"/>
            </a:xfrm>
            <a:custGeom>
              <a:avLst/>
              <a:gdLst>
                <a:gd name="connsiteX0" fmla="*/ 0 w 2349795"/>
                <a:gd name="connsiteY0" fmla="*/ 0 h 648586"/>
                <a:gd name="connsiteX1" fmla="*/ 372139 w 2349795"/>
                <a:gd name="connsiteY1" fmla="*/ 106325 h 648586"/>
                <a:gd name="connsiteX2" fmla="*/ 861237 w 2349795"/>
                <a:gd name="connsiteY2" fmla="*/ 542260 h 648586"/>
                <a:gd name="connsiteX3" fmla="*/ 2349795 w 2349795"/>
                <a:gd name="connsiteY3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795" h="648586">
                  <a:moveTo>
                    <a:pt x="0" y="0"/>
                  </a:moveTo>
                  <a:cubicBezTo>
                    <a:pt x="114300" y="7974"/>
                    <a:pt x="228600" y="15948"/>
                    <a:pt x="372139" y="106325"/>
                  </a:cubicBezTo>
                  <a:cubicBezTo>
                    <a:pt x="515678" y="196702"/>
                    <a:pt x="531628" y="451883"/>
                    <a:pt x="861237" y="542260"/>
                  </a:cubicBezTo>
                  <a:cubicBezTo>
                    <a:pt x="1190846" y="632637"/>
                    <a:pt x="1770320" y="640611"/>
                    <a:pt x="2349795" y="648586"/>
                  </a:cubicBezTo>
                </a:path>
              </a:pathLst>
            </a:custGeom>
            <a:noFill/>
            <a:ln w="19050">
              <a:solidFill>
                <a:schemeClr val="accent3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cxnSp>
        <p:nvCxnSpPr>
          <p:cNvPr id="35" name="Gerade Verbindung mit Pfeil 92">
            <a:extLst>
              <a:ext uri="{FF2B5EF4-FFF2-40B4-BE49-F238E27FC236}">
                <a16:creationId xmlns:a16="http://schemas.microsoft.com/office/drawing/2014/main" id="{4DC602DE-30A6-3CE9-34A6-7DE31F89D9D4}"/>
              </a:ext>
            </a:extLst>
          </p:cNvPr>
          <p:cNvCxnSpPr>
            <a:cxnSpLocks/>
          </p:cNvCxnSpPr>
          <p:nvPr/>
        </p:nvCxnSpPr>
        <p:spPr>
          <a:xfrm flipH="1" flipV="1">
            <a:off x="10267950" y="2419350"/>
            <a:ext cx="4514" cy="1065041"/>
          </a:xfrm>
          <a:prstGeom prst="straightConnector1">
            <a:avLst/>
          </a:prstGeom>
          <a:ln w="12700">
            <a:solidFill>
              <a:schemeClr val="accent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92">
            <a:extLst>
              <a:ext uri="{FF2B5EF4-FFF2-40B4-BE49-F238E27FC236}">
                <a16:creationId xmlns:a16="http://schemas.microsoft.com/office/drawing/2014/main" id="{5EA8323D-B4C1-8ADF-636D-CCE44C98CBAE}"/>
              </a:ext>
            </a:extLst>
          </p:cNvPr>
          <p:cNvCxnSpPr>
            <a:cxnSpLocks/>
          </p:cNvCxnSpPr>
          <p:nvPr/>
        </p:nvCxnSpPr>
        <p:spPr>
          <a:xfrm flipV="1">
            <a:off x="10281172" y="4686300"/>
            <a:ext cx="5011" cy="1415383"/>
          </a:xfrm>
          <a:prstGeom prst="straightConnector1">
            <a:avLst/>
          </a:prstGeom>
          <a:ln w="12700">
            <a:solidFill>
              <a:schemeClr val="accent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92">
            <a:extLst>
              <a:ext uri="{FF2B5EF4-FFF2-40B4-BE49-F238E27FC236}">
                <a16:creationId xmlns:a16="http://schemas.microsoft.com/office/drawing/2014/main" id="{CECFC8C5-6CBF-3740-9F68-19F200DD945B}"/>
              </a:ext>
            </a:extLst>
          </p:cNvPr>
          <p:cNvCxnSpPr>
            <a:cxnSpLocks/>
          </p:cNvCxnSpPr>
          <p:nvPr/>
        </p:nvCxnSpPr>
        <p:spPr>
          <a:xfrm flipH="1">
            <a:off x="8112224" y="4663615"/>
            <a:ext cx="2151063" cy="1"/>
          </a:xfrm>
          <a:prstGeom prst="straightConnector1">
            <a:avLst/>
          </a:prstGeom>
          <a:ln w="12700">
            <a:solidFill>
              <a:schemeClr val="accent1"/>
            </a:solidFill>
            <a:prstDash val="sys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0553B15C-356F-9843-5677-59C1C3B2A296}"/>
              </a:ext>
            </a:extLst>
          </p:cNvPr>
          <p:cNvGrpSpPr/>
          <p:nvPr/>
        </p:nvGrpSpPr>
        <p:grpSpPr>
          <a:xfrm>
            <a:off x="4773442" y="3187428"/>
            <a:ext cx="3694306" cy="952850"/>
            <a:chOff x="4773442" y="3187428"/>
            <a:chExt cx="3694306" cy="952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2E29BE16-0EE8-8B94-6204-987100A23A1C}"/>
                    </a:ext>
                  </a:extLst>
                </p:cNvPr>
                <p:cNvSpPr txBox="1"/>
                <p:nvPr/>
              </p:nvSpPr>
              <p:spPr>
                <a:xfrm>
                  <a:off x="4773442" y="3412237"/>
                  <a:ext cx="2418996" cy="6002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p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de-A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2E29BE16-0EE8-8B94-6204-987100A23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3442" y="3412237"/>
                  <a:ext cx="2418996" cy="600229"/>
                </a:xfrm>
                <a:prstGeom prst="rect">
                  <a:avLst/>
                </a:prstGeom>
                <a:blipFill>
                  <a:blip r:embed="rId7"/>
                  <a:stretch>
                    <a:fillRect b="-1020"/>
                  </a:stretch>
                </a:blipFill>
              </p:spPr>
              <p:txBody>
                <a:bodyPr/>
                <a:lstStyle/>
                <a:p>
                  <a:r>
                    <a:rPr lang="de-A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Bogen 45">
              <a:extLst>
                <a:ext uri="{FF2B5EF4-FFF2-40B4-BE49-F238E27FC236}">
                  <a16:creationId xmlns:a16="http://schemas.microsoft.com/office/drawing/2014/main" id="{DD9F10D7-6C62-F023-DCC0-3BA45701C86A}"/>
                </a:ext>
              </a:extLst>
            </p:cNvPr>
            <p:cNvSpPr/>
            <p:nvPr/>
          </p:nvSpPr>
          <p:spPr>
            <a:xfrm flipH="1">
              <a:off x="7304194" y="3187428"/>
              <a:ext cx="1163554" cy="952850"/>
            </a:xfrm>
            <a:prstGeom prst="arc">
              <a:avLst>
                <a:gd name="adj1" fmla="val 16488927"/>
                <a:gd name="adj2" fmla="val 2775382"/>
              </a:avLst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DE33A983-9939-A967-5ABE-B18D7AE6C0E7}"/>
              </a:ext>
            </a:extLst>
          </p:cNvPr>
          <p:cNvGrpSpPr/>
          <p:nvPr/>
        </p:nvGrpSpPr>
        <p:grpSpPr>
          <a:xfrm>
            <a:off x="2278233" y="2536071"/>
            <a:ext cx="745359" cy="424507"/>
            <a:chOff x="2278233" y="2536071"/>
            <a:chExt cx="745359" cy="424507"/>
          </a:xfrm>
        </p:grpSpPr>
        <p:cxnSp>
          <p:nvCxnSpPr>
            <p:cNvPr id="49" name="Gerade Verbindung mit Pfeil 92">
              <a:extLst>
                <a:ext uri="{FF2B5EF4-FFF2-40B4-BE49-F238E27FC236}">
                  <a16:creationId xmlns:a16="http://schemas.microsoft.com/office/drawing/2014/main" id="{F2DA9486-7422-42BF-3ECA-194348F8C3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3592" y="2536071"/>
              <a:ext cx="0" cy="424507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9728A80C-D910-03E2-7B02-29C2D4D2BF4C}"/>
                </a:ext>
              </a:extLst>
            </p:cNvPr>
            <p:cNvSpPr txBox="1"/>
            <p:nvPr/>
          </p:nvSpPr>
          <p:spPr>
            <a:xfrm>
              <a:off x="2278233" y="2669663"/>
              <a:ext cx="63318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b="1" dirty="0"/>
                <a:t>12 µm</a:t>
              </a:r>
              <a:endParaRPr lang="de-AT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958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E2EB9-D57F-1016-40F5-0EDA3B395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5C93-C86C-D29A-EAEC-FBB1DD8F7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Validating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Position Resolution </a:t>
            </a:r>
            <a:r>
              <a:rPr lang="de-DE" dirty="0" err="1"/>
              <a:t>with</a:t>
            </a:r>
            <a:r>
              <a:rPr lang="de-DE" dirty="0"/>
              <a:t> 1-µm Size Beam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AA544-1D92-2B08-9A95-B9C851D9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07BF62-BE6A-98E8-2194-7A402DB5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31</a:t>
            </a:fld>
            <a:endParaRPr lang="en-GB" noProof="0" dirty="0"/>
          </a:p>
        </p:txBody>
      </p:sp>
      <p:pic>
        <p:nvPicPr>
          <p:cNvPr id="13" name="Inhaltsplatzhalter 5" descr="Ein Bild, das Reihe, Diagramm, Text, parallel enthält.&#10;&#10;Automatisch generierte Beschreibung">
            <a:extLst>
              <a:ext uri="{FF2B5EF4-FFF2-40B4-BE49-F238E27FC236}">
                <a16:creationId xmlns:a16="http://schemas.microsoft.com/office/drawing/2014/main" id="{33F315B0-276B-DC9C-ADD5-8BD482A2F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1"/>
          <a:stretch/>
        </p:blipFill>
        <p:spPr>
          <a:xfrm>
            <a:off x="8460021" y="4246041"/>
            <a:ext cx="3453357" cy="2173885"/>
          </a:xfrm>
          <a:prstGeom prst="rect">
            <a:avLst/>
          </a:prstGeom>
        </p:spPr>
      </p:pic>
      <p:pic>
        <p:nvPicPr>
          <p:cNvPr id="14" name="Grafik 7" descr="Ein Bild, das Text, Diagramm, Screenshot enthält.&#10;&#10;Automatisch generierte Beschreibung">
            <a:extLst>
              <a:ext uri="{FF2B5EF4-FFF2-40B4-BE49-F238E27FC236}">
                <a16:creationId xmlns:a16="http://schemas.microsoft.com/office/drawing/2014/main" id="{BD622568-C2C0-FD94-8C30-829CB781F6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91"/>
          <a:stretch/>
        </p:blipFill>
        <p:spPr>
          <a:xfrm>
            <a:off x="8469604" y="1874175"/>
            <a:ext cx="3444865" cy="2168539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939A0616-5A48-4090-352A-D27E4B068459}"/>
              </a:ext>
            </a:extLst>
          </p:cNvPr>
          <p:cNvSpPr txBox="1">
            <a:spLocks/>
          </p:cNvSpPr>
          <p:nvPr/>
        </p:nvSpPr>
        <p:spPr>
          <a:xfrm>
            <a:off x="6861138" y="1841771"/>
            <a:ext cx="1601981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spcAft>
                <a:spcPts val="600"/>
              </a:spcAft>
              <a:buNone/>
            </a:pPr>
            <a:r>
              <a:rPr lang="de-DE" sz="1600" b="1" dirty="0">
                <a:solidFill>
                  <a:schemeClr val="accent3"/>
                </a:solidFill>
              </a:rPr>
              <a:t>2.5 µm </a:t>
            </a:r>
            <a:r>
              <a:rPr lang="de-DE" sz="1600" b="1" dirty="0" err="1">
                <a:solidFill>
                  <a:schemeClr val="accent3"/>
                </a:solidFill>
              </a:rPr>
              <a:t>steps</a:t>
            </a:r>
            <a:endParaRPr lang="de-DE" sz="1600" b="1" dirty="0">
              <a:solidFill>
                <a:schemeClr val="accent3"/>
              </a:solidFill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0D95016-9536-3BB0-A3D8-C56E8BDC185C}"/>
              </a:ext>
            </a:extLst>
          </p:cNvPr>
          <p:cNvSpPr txBox="1">
            <a:spLocks/>
          </p:cNvSpPr>
          <p:nvPr/>
        </p:nvSpPr>
        <p:spPr>
          <a:xfrm>
            <a:off x="9156684" y="3996108"/>
            <a:ext cx="2060030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spcAft>
                <a:spcPts val="600"/>
              </a:spcAft>
              <a:buNone/>
            </a:pPr>
            <a:r>
              <a:rPr lang="de-DE" sz="1600" b="1" dirty="0" err="1"/>
              <a:t>Estimated</a:t>
            </a:r>
            <a:r>
              <a:rPr lang="de-DE" sz="1600" b="1" dirty="0"/>
              <a:t> </a:t>
            </a:r>
            <a:r>
              <a:rPr lang="de-DE" sz="1600" b="1" dirty="0" err="1"/>
              <a:t>resolution</a:t>
            </a:r>
            <a:endParaRPr lang="de-DE" sz="1600" b="1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AB74795-682A-C79D-FB58-3E00AB12521F}"/>
              </a:ext>
            </a:extLst>
          </p:cNvPr>
          <p:cNvSpPr txBox="1">
            <a:spLocks/>
          </p:cNvSpPr>
          <p:nvPr/>
        </p:nvSpPr>
        <p:spPr>
          <a:xfrm>
            <a:off x="7530618" y="5077844"/>
            <a:ext cx="737681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2">
                    <a:lumMod val="75000"/>
                  </a:schemeClr>
                </a:solidFill>
              </a:rPr>
              <a:t> 2.1 µm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7A15D05E-1019-BA44-BE69-02B530F90B99}"/>
              </a:ext>
            </a:extLst>
          </p:cNvPr>
          <p:cNvSpPr txBox="1">
            <a:spLocks/>
          </p:cNvSpPr>
          <p:nvPr/>
        </p:nvSpPr>
        <p:spPr>
          <a:xfrm>
            <a:off x="7530618" y="4831760"/>
            <a:ext cx="737681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2.3 µm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91AF49C7-B9AA-1631-6CE6-2BACB713F060}"/>
              </a:ext>
            </a:extLst>
          </p:cNvPr>
          <p:cNvSpPr txBox="1">
            <a:spLocks/>
          </p:cNvSpPr>
          <p:nvPr/>
        </p:nvSpPr>
        <p:spPr>
          <a:xfrm>
            <a:off x="7530618" y="4585676"/>
            <a:ext cx="737681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1"/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1"/>
                </a:solidFill>
              </a:rPr>
              <a:t> 2.6 µm</a:t>
            </a:r>
          </a:p>
        </p:txBody>
      </p:sp>
      <p:sp>
        <p:nvSpPr>
          <p:cNvPr id="28" name="Content Placeholder 1">
            <a:extLst>
              <a:ext uri="{FF2B5EF4-FFF2-40B4-BE49-F238E27FC236}">
                <a16:creationId xmlns:a16="http://schemas.microsoft.com/office/drawing/2014/main" id="{7D7A8C96-60C9-00E6-6196-CD280DDBFC7B}"/>
              </a:ext>
            </a:extLst>
          </p:cNvPr>
          <p:cNvSpPr txBox="1">
            <a:spLocks/>
          </p:cNvSpPr>
          <p:nvPr/>
        </p:nvSpPr>
        <p:spPr>
          <a:xfrm>
            <a:off x="7530618" y="4339592"/>
            <a:ext cx="737681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4"/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4"/>
                </a:solidFill>
              </a:rPr>
              <a:t> 2.7 µm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C95F8D46-2361-71F7-56D9-7A4E7D712EC5}"/>
              </a:ext>
            </a:extLst>
          </p:cNvPr>
          <p:cNvSpPr txBox="1">
            <a:spLocks/>
          </p:cNvSpPr>
          <p:nvPr/>
        </p:nvSpPr>
        <p:spPr>
          <a:xfrm>
            <a:off x="7530619" y="5323928"/>
            <a:ext cx="737680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5">
                    <a:lumMod val="75000"/>
                  </a:schemeClr>
                </a:solidFill>
              </a:rPr>
              <a:t> 2.2 µm</a:t>
            </a:r>
          </a:p>
        </p:txBody>
      </p: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A61A811F-99E1-32D9-1C17-E6FAF9BB88FF}"/>
              </a:ext>
            </a:extLst>
          </p:cNvPr>
          <p:cNvSpPr txBox="1">
            <a:spLocks/>
          </p:cNvSpPr>
          <p:nvPr/>
        </p:nvSpPr>
        <p:spPr>
          <a:xfrm>
            <a:off x="7562296" y="5570012"/>
            <a:ext cx="706003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rgbClr val="EB5B00"/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rgbClr val="EB5B00"/>
                </a:solidFill>
              </a:rPr>
              <a:t> 2.3 µm</a:t>
            </a:r>
          </a:p>
        </p:txBody>
      </p: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B3D85AD8-4285-DC3B-D232-C6D07E76A1DA}"/>
              </a:ext>
            </a:extLst>
          </p:cNvPr>
          <p:cNvSpPr txBox="1">
            <a:spLocks/>
          </p:cNvSpPr>
          <p:nvPr/>
        </p:nvSpPr>
        <p:spPr>
          <a:xfrm>
            <a:off x="7530618" y="5816097"/>
            <a:ext cx="737681" cy="232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b="1" dirty="0">
                <a:solidFill>
                  <a:schemeClr val="accent3"/>
                </a:solidFill>
                <a:sym typeface="Symbol" panose="05050102010706020507" pitchFamily="18" charset="2"/>
              </a:rPr>
              <a:t></a:t>
            </a:r>
            <a:r>
              <a:rPr lang="de-DE" sz="1400" b="1" dirty="0">
                <a:solidFill>
                  <a:schemeClr val="accent3"/>
                </a:solidFill>
              </a:rPr>
              <a:t> 2.3 µm</a:t>
            </a:r>
          </a:p>
        </p:txBody>
      </p:sp>
      <p:cxnSp>
        <p:nvCxnSpPr>
          <p:cNvPr id="34" name="Gerade Verbindung mit Pfeil 54">
            <a:extLst>
              <a:ext uri="{FF2B5EF4-FFF2-40B4-BE49-F238E27FC236}">
                <a16:creationId xmlns:a16="http://schemas.microsoft.com/office/drawing/2014/main" id="{78E2CCF8-88FD-CDED-7D1A-CE7619962E8D}"/>
              </a:ext>
            </a:extLst>
          </p:cNvPr>
          <p:cNvCxnSpPr>
            <a:cxnSpLocks/>
          </p:cNvCxnSpPr>
          <p:nvPr/>
        </p:nvCxnSpPr>
        <p:spPr bwMode="auto">
          <a:xfrm>
            <a:off x="8400256" y="5802429"/>
            <a:ext cx="0" cy="1785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3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38" name="Rechteck: abgerundete Ecken 5">
            <a:extLst>
              <a:ext uri="{FF2B5EF4-FFF2-40B4-BE49-F238E27FC236}">
                <a16:creationId xmlns:a16="http://schemas.microsoft.com/office/drawing/2014/main" id="{9054D8FF-12D0-C73C-6586-C4DAAB646806}"/>
              </a:ext>
            </a:extLst>
          </p:cNvPr>
          <p:cNvSpPr/>
          <p:nvPr/>
        </p:nvSpPr>
        <p:spPr bwMode="auto">
          <a:xfrm>
            <a:off x="2752443" y="2147897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Ellipse 6">
            <a:extLst>
              <a:ext uri="{FF2B5EF4-FFF2-40B4-BE49-F238E27FC236}">
                <a16:creationId xmlns:a16="http://schemas.microsoft.com/office/drawing/2014/main" id="{D99F901B-75B2-5B50-D0FF-3FE1AA581915}"/>
              </a:ext>
            </a:extLst>
          </p:cNvPr>
          <p:cNvSpPr/>
          <p:nvPr/>
        </p:nvSpPr>
        <p:spPr bwMode="auto">
          <a:xfrm>
            <a:off x="3001853" y="2397307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Rechteck: abgerundete Ecken 8">
            <a:extLst>
              <a:ext uri="{FF2B5EF4-FFF2-40B4-BE49-F238E27FC236}">
                <a16:creationId xmlns:a16="http://schemas.microsoft.com/office/drawing/2014/main" id="{1E4B2814-43D5-9D37-DF2D-8A6B50A08F1F}"/>
              </a:ext>
            </a:extLst>
          </p:cNvPr>
          <p:cNvSpPr/>
          <p:nvPr/>
        </p:nvSpPr>
        <p:spPr bwMode="auto">
          <a:xfrm>
            <a:off x="3872482" y="2146426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Ellipse 9">
            <a:extLst>
              <a:ext uri="{FF2B5EF4-FFF2-40B4-BE49-F238E27FC236}">
                <a16:creationId xmlns:a16="http://schemas.microsoft.com/office/drawing/2014/main" id="{08C717A0-B241-DC93-82B4-95D6F51A2FDA}"/>
              </a:ext>
            </a:extLst>
          </p:cNvPr>
          <p:cNvSpPr/>
          <p:nvPr/>
        </p:nvSpPr>
        <p:spPr bwMode="auto">
          <a:xfrm>
            <a:off x="4121892" y="2395836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Rechteck: abgerundete Ecken 11">
            <a:extLst>
              <a:ext uri="{FF2B5EF4-FFF2-40B4-BE49-F238E27FC236}">
                <a16:creationId xmlns:a16="http://schemas.microsoft.com/office/drawing/2014/main" id="{8E465437-66F8-443F-277C-1F89EACE5C02}"/>
              </a:ext>
            </a:extLst>
          </p:cNvPr>
          <p:cNvSpPr/>
          <p:nvPr/>
        </p:nvSpPr>
        <p:spPr bwMode="auto">
          <a:xfrm>
            <a:off x="2752443" y="3283499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5" name="Ellipse 12">
            <a:extLst>
              <a:ext uri="{FF2B5EF4-FFF2-40B4-BE49-F238E27FC236}">
                <a16:creationId xmlns:a16="http://schemas.microsoft.com/office/drawing/2014/main" id="{CE1DDD27-E52B-CD77-F045-D6D194323D2E}"/>
              </a:ext>
            </a:extLst>
          </p:cNvPr>
          <p:cNvSpPr/>
          <p:nvPr/>
        </p:nvSpPr>
        <p:spPr bwMode="auto">
          <a:xfrm>
            <a:off x="3001853" y="3532909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7" name="Rechteck: abgerundete Ecken 14">
            <a:extLst>
              <a:ext uri="{FF2B5EF4-FFF2-40B4-BE49-F238E27FC236}">
                <a16:creationId xmlns:a16="http://schemas.microsoft.com/office/drawing/2014/main" id="{F95A00AC-8E45-1E45-1A53-4E088315B592}"/>
              </a:ext>
            </a:extLst>
          </p:cNvPr>
          <p:cNvSpPr/>
          <p:nvPr/>
        </p:nvSpPr>
        <p:spPr bwMode="auto">
          <a:xfrm>
            <a:off x="3872482" y="3283499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8" name="Ellipse 15">
            <a:extLst>
              <a:ext uri="{FF2B5EF4-FFF2-40B4-BE49-F238E27FC236}">
                <a16:creationId xmlns:a16="http://schemas.microsoft.com/office/drawing/2014/main" id="{189FCC54-A226-A57F-2A1A-4DED48FF4E77}"/>
              </a:ext>
            </a:extLst>
          </p:cNvPr>
          <p:cNvSpPr/>
          <p:nvPr/>
        </p:nvSpPr>
        <p:spPr bwMode="auto">
          <a:xfrm>
            <a:off x="4121892" y="3532909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7" name="Rechteck: abgerundete Ecken 24">
            <a:extLst>
              <a:ext uri="{FF2B5EF4-FFF2-40B4-BE49-F238E27FC236}">
                <a16:creationId xmlns:a16="http://schemas.microsoft.com/office/drawing/2014/main" id="{6C9D7E5A-9631-386C-6EF0-1AEBFAF85FB0}"/>
              </a:ext>
            </a:extLst>
          </p:cNvPr>
          <p:cNvSpPr/>
          <p:nvPr/>
        </p:nvSpPr>
        <p:spPr bwMode="auto">
          <a:xfrm>
            <a:off x="1632406" y="2145157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8" name="Ellipse 25">
            <a:extLst>
              <a:ext uri="{FF2B5EF4-FFF2-40B4-BE49-F238E27FC236}">
                <a16:creationId xmlns:a16="http://schemas.microsoft.com/office/drawing/2014/main" id="{7EED44F1-7F47-763A-A64C-57326216DA70}"/>
              </a:ext>
            </a:extLst>
          </p:cNvPr>
          <p:cNvSpPr/>
          <p:nvPr/>
        </p:nvSpPr>
        <p:spPr bwMode="auto">
          <a:xfrm>
            <a:off x="1881816" y="2394567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5" name="Rechteck: abgerundete Ecken 22">
            <a:extLst>
              <a:ext uri="{FF2B5EF4-FFF2-40B4-BE49-F238E27FC236}">
                <a16:creationId xmlns:a16="http://schemas.microsoft.com/office/drawing/2014/main" id="{B4D83D91-8D94-C8F4-DBFA-8A23280B8350}"/>
              </a:ext>
            </a:extLst>
          </p:cNvPr>
          <p:cNvSpPr/>
          <p:nvPr/>
        </p:nvSpPr>
        <p:spPr bwMode="auto">
          <a:xfrm>
            <a:off x="1632406" y="3282229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6" name="Ellipse 23">
            <a:extLst>
              <a:ext uri="{FF2B5EF4-FFF2-40B4-BE49-F238E27FC236}">
                <a16:creationId xmlns:a16="http://schemas.microsoft.com/office/drawing/2014/main" id="{DBC6860D-72CF-4587-E99A-E4F93E151C09}"/>
              </a:ext>
            </a:extLst>
          </p:cNvPr>
          <p:cNvSpPr/>
          <p:nvPr/>
        </p:nvSpPr>
        <p:spPr bwMode="auto">
          <a:xfrm>
            <a:off x="1881816" y="3531639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3" name="Rechteck: abgerundete Ecken 20">
            <a:extLst>
              <a:ext uri="{FF2B5EF4-FFF2-40B4-BE49-F238E27FC236}">
                <a16:creationId xmlns:a16="http://schemas.microsoft.com/office/drawing/2014/main" id="{AFC6EC03-FB5E-AC62-A3C5-6EB357C3C6B0}"/>
              </a:ext>
            </a:extLst>
          </p:cNvPr>
          <p:cNvSpPr/>
          <p:nvPr/>
        </p:nvSpPr>
        <p:spPr bwMode="auto">
          <a:xfrm>
            <a:off x="1632406" y="4419303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4" name="Ellipse 21">
            <a:extLst>
              <a:ext uri="{FF2B5EF4-FFF2-40B4-BE49-F238E27FC236}">
                <a16:creationId xmlns:a16="http://schemas.microsoft.com/office/drawing/2014/main" id="{707C2014-8EA9-4CD3-39DA-96C3E166BCA3}"/>
              </a:ext>
            </a:extLst>
          </p:cNvPr>
          <p:cNvSpPr/>
          <p:nvPr/>
        </p:nvSpPr>
        <p:spPr bwMode="auto">
          <a:xfrm>
            <a:off x="1881816" y="4668713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0" name="Rechteck: abgerundete Ecken 27">
            <a:extLst>
              <a:ext uri="{FF2B5EF4-FFF2-40B4-BE49-F238E27FC236}">
                <a16:creationId xmlns:a16="http://schemas.microsoft.com/office/drawing/2014/main" id="{DDEC532E-B438-C852-B5CC-D760BAEB9A56}"/>
              </a:ext>
            </a:extLst>
          </p:cNvPr>
          <p:cNvSpPr/>
          <p:nvPr/>
        </p:nvSpPr>
        <p:spPr bwMode="auto">
          <a:xfrm>
            <a:off x="2752443" y="4420572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1" name="Ellipse 28">
            <a:extLst>
              <a:ext uri="{FF2B5EF4-FFF2-40B4-BE49-F238E27FC236}">
                <a16:creationId xmlns:a16="http://schemas.microsoft.com/office/drawing/2014/main" id="{62D7210A-7FB6-4FB1-D9AD-31ED4ED00E5C}"/>
              </a:ext>
            </a:extLst>
          </p:cNvPr>
          <p:cNvSpPr/>
          <p:nvPr/>
        </p:nvSpPr>
        <p:spPr bwMode="auto">
          <a:xfrm>
            <a:off x="3001853" y="4669982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3" name="Rechteck: abgerundete Ecken 30">
            <a:extLst>
              <a:ext uri="{FF2B5EF4-FFF2-40B4-BE49-F238E27FC236}">
                <a16:creationId xmlns:a16="http://schemas.microsoft.com/office/drawing/2014/main" id="{3FA3F087-A00B-37FD-0D02-2E2DA6EAB120}"/>
              </a:ext>
            </a:extLst>
          </p:cNvPr>
          <p:cNvSpPr/>
          <p:nvPr/>
        </p:nvSpPr>
        <p:spPr bwMode="auto">
          <a:xfrm>
            <a:off x="3872482" y="4420572"/>
            <a:ext cx="779703" cy="779703"/>
          </a:xfrm>
          <a:prstGeom prst="roundRect">
            <a:avLst/>
          </a:prstGeom>
          <a:noFill/>
          <a:ln w="25400" cap="flat" cmpd="sng" algn="ctr">
            <a:solidFill>
              <a:srgbClr val="6868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4" name="Ellipse 31">
            <a:extLst>
              <a:ext uri="{FF2B5EF4-FFF2-40B4-BE49-F238E27FC236}">
                <a16:creationId xmlns:a16="http://schemas.microsoft.com/office/drawing/2014/main" id="{74050144-12D4-E87A-0DD2-D063FD757910}"/>
              </a:ext>
            </a:extLst>
          </p:cNvPr>
          <p:cNvSpPr/>
          <p:nvPr/>
        </p:nvSpPr>
        <p:spPr bwMode="auto">
          <a:xfrm>
            <a:off x="4121892" y="4669982"/>
            <a:ext cx="280882" cy="280882"/>
          </a:xfrm>
          <a:prstGeom prst="ellipse">
            <a:avLst/>
          </a:prstGeom>
          <a:solidFill>
            <a:srgbClr val="81462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grpSp>
        <p:nvGrpSpPr>
          <p:cNvPr id="111" name="Gruppieren 81">
            <a:extLst>
              <a:ext uri="{FF2B5EF4-FFF2-40B4-BE49-F238E27FC236}">
                <a16:creationId xmlns:a16="http://schemas.microsoft.com/office/drawing/2014/main" id="{DC7ACDE2-BD26-2A16-6008-5FF64BE902DD}"/>
              </a:ext>
            </a:extLst>
          </p:cNvPr>
          <p:cNvGrpSpPr/>
          <p:nvPr/>
        </p:nvGrpSpPr>
        <p:grpSpPr>
          <a:xfrm>
            <a:off x="5084466" y="2636507"/>
            <a:ext cx="1561488" cy="1622512"/>
            <a:chOff x="6730379" y="2026121"/>
            <a:chExt cx="1561488" cy="1622512"/>
          </a:xfrm>
        </p:grpSpPr>
        <p:cxnSp>
          <p:nvCxnSpPr>
            <p:cNvPr id="112" name="Straight Arrow Connector 38">
              <a:extLst>
                <a:ext uri="{FF2B5EF4-FFF2-40B4-BE49-F238E27FC236}">
                  <a16:creationId xmlns:a16="http://schemas.microsoft.com/office/drawing/2014/main" id="{55233C47-3F85-5954-780F-1AF9DEDF36F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0379" y="2026121"/>
              <a:ext cx="0" cy="1622512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sp>
          <p:nvSpPr>
            <p:cNvPr id="113" name="Content Placeholder 1">
              <a:extLst>
                <a:ext uri="{FF2B5EF4-FFF2-40B4-BE49-F238E27FC236}">
                  <a16:creationId xmlns:a16="http://schemas.microsoft.com/office/drawing/2014/main" id="{5FBD5C32-F035-136B-1ECC-A708C8D72049}"/>
                </a:ext>
              </a:extLst>
            </p:cNvPr>
            <p:cNvSpPr txBox="1">
              <a:spLocks/>
            </p:cNvSpPr>
            <p:nvPr/>
          </p:nvSpPr>
          <p:spPr>
            <a:xfrm>
              <a:off x="6870719" y="2533753"/>
              <a:ext cx="1421148" cy="69139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spcAft>
                  <a:spcPts val="600"/>
                </a:spcAft>
                <a:buNone/>
              </a:pPr>
              <a:r>
                <a:rPr lang="de-DE" sz="1600" dirty="0"/>
                <a:t>Interpolation </a:t>
              </a:r>
              <a:r>
                <a:rPr lang="de-DE" sz="1600" dirty="0" err="1"/>
                <a:t>direction</a:t>
              </a:r>
              <a:endParaRPr lang="de-DE" sz="1600" dirty="0"/>
            </a:p>
          </p:txBody>
        </p:sp>
      </p:grpSp>
      <p:cxnSp>
        <p:nvCxnSpPr>
          <p:cNvPr id="102" name="Gerade Verbindung mit Pfeil 70">
            <a:extLst>
              <a:ext uri="{FF2B5EF4-FFF2-40B4-BE49-F238E27FC236}">
                <a16:creationId xmlns:a16="http://schemas.microsoft.com/office/drawing/2014/main" id="{A5DD52E9-4704-3C41-B8C3-D551D7D8943A}"/>
              </a:ext>
            </a:extLst>
          </p:cNvPr>
          <p:cNvCxnSpPr>
            <a:cxnSpLocks/>
          </p:cNvCxnSpPr>
          <p:nvPr/>
        </p:nvCxnSpPr>
        <p:spPr bwMode="auto">
          <a:xfrm rot="16200000" flipH="1">
            <a:off x="779802" y="3119257"/>
            <a:ext cx="11454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03" name="Content Placeholder 1">
            <a:extLst>
              <a:ext uri="{FF2B5EF4-FFF2-40B4-BE49-F238E27FC236}">
                <a16:creationId xmlns:a16="http://schemas.microsoft.com/office/drawing/2014/main" id="{03941996-A823-A9B5-82BB-9753BC54B9A2}"/>
              </a:ext>
            </a:extLst>
          </p:cNvPr>
          <p:cNvSpPr txBox="1">
            <a:spLocks/>
          </p:cNvSpPr>
          <p:nvPr/>
        </p:nvSpPr>
        <p:spPr>
          <a:xfrm>
            <a:off x="2161964" y="1565366"/>
            <a:ext cx="822699" cy="4003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dirty="0"/>
              <a:t>75 µm</a:t>
            </a:r>
          </a:p>
        </p:txBody>
      </p:sp>
      <p:sp>
        <p:nvSpPr>
          <p:cNvPr id="104" name="Content Placeholder 1">
            <a:extLst>
              <a:ext uri="{FF2B5EF4-FFF2-40B4-BE49-F238E27FC236}">
                <a16:creationId xmlns:a16="http://schemas.microsoft.com/office/drawing/2014/main" id="{65C1BD37-3CFA-1A4D-3245-CA5DC80F6AA0}"/>
              </a:ext>
            </a:extLst>
          </p:cNvPr>
          <p:cNvSpPr txBox="1">
            <a:spLocks/>
          </p:cNvSpPr>
          <p:nvPr/>
        </p:nvSpPr>
        <p:spPr>
          <a:xfrm>
            <a:off x="551384" y="2919073"/>
            <a:ext cx="822699" cy="4003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600" dirty="0"/>
              <a:t>75 µm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2658A3-3930-6446-D5A3-F80F9789D466}"/>
              </a:ext>
            </a:extLst>
          </p:cNvPr>
          <p:cNvGrpSpPr/>
          <p:nvPr/>
        </p:nvGrpSpPr>
        <p:grpSpPr>
          <a:xfrm>
            <a:off x="551384" y="2006293"/>
            <a:ext cx="4293195" cy="3870979"/>
            <a:chOff x="551384" y="2294325"/>
            <a:chExt cx="4293195" cy="387097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25CEEC9-3921-DCF0-469E-DE2D7E72D9C4}"/>
                </a:ext>
              </a:extLst>
            </p:cNvPr>
            <p:cNvGrpSpPr/>
            <p:nvPr/>
          </p:nvGrpSpPr>
          <p:grpSpPr>
            <a:xfrm>
              <a:off x="1550630" y="2348637"/>
              <a:ext cx="3183330" cy="3225490"/>
              <a:chOff x="1550630" y="2348637"/>
              <a:chExt cx="3183330" cy="3225490"/>
            </a:xfrm>
          </p:grpSpPr>
          <p:sp>
            <p:nvSpPr>
              <p:cNvPr id="66" name="Rechteck: abgerundete Ecken 33">
                <a:extLst>
                  <a:ext uri="{FF2B5EF4-FFF2-40B4-BE49-F238E27FC236}">
                    <a16:creationId xmlns:a16="http://schemas.microsoft.com/office/drawing/2014/main" id="{9FD85DB2-3B31-A629-7CCD-FC5330A4A339}"/>
                  </a:ext>
                </a:extLst>
              </p:cNvPr>
              <p:cNvSpPr/>
              <p:nvPr/>
            </p:nvSpPr>
            <p:spPr bwMode="auto">
              <a:xfrm>
                <a:off x="1550630" y="2348637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7" name="Rechteck: abgerundete Ecken 34">
                <a:extLst>
                  <a:ext uri="{FF2B5EF4-FFF2-40B4-BE49-F238E27FC236}">
                    <a16:creationId xmlns:a16="http://schemas.microsoft.com/office/drawing/2014/main" id="{BF7128DC-CA61-A220-B9C7-A40DA8EE8CCD}"/>
                  </a:ext>
                </a:extLst>
              </p:cNvPr>
              <p:cNvSpPr/>
              <p:nvPr/>
            </p:nvSpPr>
            <p:spPr bwMode="auto">
              <a:xfrm>
                <a:off x="1550630" y="2734355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8" name="Rechteck: abgerundete Ecken 35">
                <a:extLst>
                  <a:ext uri="{FF2B5EF4-FFF2-40B4-BE49-F238E27FC236}">
                    <a16:creationId xmlns:a16="http://schemas.microsoft.com/office/drawing/2014/main" id="{179474FB-9EBE-3E40-F427-49832049D205}"/>
                  </a:ext>
                </a:extLst>
              </p:cNvPr>
              <p:cNvSpPr/>
              <p:nvPr/>
            </p:nvSpPr>
            <p:spPr bwMode="auto">
              <a:xfrm>
                <a:off x="1550630" y="3120074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4" name="Rechteck: abgerundete Ecken 41">
                <a:extLst>
                  <a:ext uri="{FF2B5EF4-FFF2-40B4-BE49-F238E27FC236}">
                    <a16:creationId xmlns:a16="http://schemas.microsoft.com/office/drawing/2014/main" id="{6C3AE61D-9FD5-A0F0-3EBA-2B0B9E102213}"/>
                  </a:ext>
                </a:extLst>
              </p:cNvPr>
              <p:cNvSpPr/>
              <p:nvPr/>
            </p:nvSpPr>
            <p:spPr bwMode="auto">
              <a:xfrm>
                <a:off x="1550630" y="3469551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5" name="Rechteck: abgerundete Ecken 42">
                <a:extLst>
                  <a:ext uri="{FF2B5EF4-FFF2-40B4-BE49-F238E27FC236}">
                    <a16:creationId xmlns:a16="http://schemas.microsoft.com/office/drawing/2014/main" id="{E2B28B11-9FBE-7F91-49F4-F2A538D5DE5D}"/>
                  </a:ext>
                </a:extLst>
              </p:cNvPr>
              <p:cNvSpPr/>
              <p:nvPr/>
            </p:nvSpPr>
            <p:spPr bwMode="auto">
              <a:xfrm>
                <a:off x="1550630" y="3855269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6" name="Rechteck: abgerundete Ecken 43">
                <a:extLst>
                  <a:ext uri="{FF2B5EF4-FFF2-40B4-BE49-F238E27FC236}">
                    <a16:creationId xmlns:a16="http://schemas.microsoft.com/office/drawing/2014/main" id="{013722DB-5E67-0F51-BF88-3B9E04F7C034}"/>
                  </a:ext>
                </a:extLst>
              </p:cNvPr>
              <p:cNvSpPr/>
              <p:nvPr/>
            </p:nvSpPr>
            <p:spPr bwMode="auto">
              <a:xfrm>
                <a:off x="1550630" y="4240988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1" name="Rechteck: abgerundete Ecken 38">
                <a:extLst>
                  <a:ext uri="{FF2B5EF4-FFF2-40B4-BE49-F238E27FC236}">
                    <a16:creationId xmlns:a16="http://schemas.microsoft.com/office/drawing/2014/main" id="{A7A2FB31-FE1A-5952-15AE-0ADB01F7E26E}"/>
                  </a:ext>
                </a:extLst>
              </p:cNvPr>
              <p:cNvSpPr/>
              <p:nvPr/>
            </p:nvSpPr>
            <p:spPr bwMode="auto">
              <a:xfrm>
                <a:off x="1550630" y="4590467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2" name="Rechteck: abgerundete Ecken 39">
                <a:extLst>
                  <a:ext uri="{FF2B5EF4-FFF2-40B4-BE49-F238E27FC236}">
                    <a16:creationId xmlns:a16="http://schemas.microsoft.com/office/drawing/2014/main" id="{5E8C8EF1-49E4-6BA2-4A83-7695ADF31213}"/>
                  </a:ext>
                </a:extLst>
              </p:cNvPr>
              <p:cNvSpPr/>
              <p:nvPr/>
            </p:nvSpPr>
            <p:spPr bwMode="auto">
              <a:xfrm>
                <a:off x="1550630" y="4976185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3" name="Rechteck: abgerundete Ecken 40">
                <a:extLst>
                  <a:ext uri="{FF2B5EF4-FFF2-40B4-BE49-F238E27FC236}">
                    <a16:creationId xmlns:a16="http://schemas.microsoft.com/office/drawing/2014/main" id="{6E413E42-5901-DFD4-FD5F-2CE8131082B8}"/>
                  </a:ext>
                </a:extLst>
              </p:cNvPr>
              <p:cNvSpPr/>
              <p:nvPr/>
            </p:nvSpPr>
            <p:spPr bwMode="auto">
              <a:xfrm>
                <a:off x="1550630" y="5361904"/>
                <a:ext cx="3183330" cy="212223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0F68155-E35B-4088-CE62-D11DDBABC533}"/>
                </a:ext>
              </a:extLst>
            </p:cNvPr>
            <p:cNvGrpSpPr/>
            <p:nvPr/>
          </p:nvGrpSpPr>
          <p:grpSpPr>
            <a:xfrm>
              <a:off x="1492861" y="2294325"/>
              <a:ext cx="3311721" cy="3331980"/>
              <a:chOff x="1492861" y="2294325"/>
              <a:chExt cx="3311721" cy="333198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9AE00454-8BAE-EE85-56B8-D52EF31B375C}"/>
                  </a:ext>
                </a:extLst>
              </p:cNvPr>
              <p:cNvSpPr/>
              <p:nvPr/>
            </p:nvSpPr>
            <p:spPr bwMode="auto">
              <a:xfrm>
                <a:off x="1492861" y="2294325"/>
                <a:ext cx="3311721" cy="717521"/>
              </a:xfrm>
              <a:custGeom>
                <a:avLst/>
                <a:gdLst>
                  <a:gd name="connsiteX0" fmla="*/ 53489 w 3311721"/>
                  <a:gd name="connsiteY0" fmla="*/ 0 h 717521"/>
                  <a:gd name="connsiteX1" fmla="*/ 3258232 w 3311721"/>
                  <a:gd name="connsiteY1" fmla="*/ 0 h 717521"/>
                  <a:gd name="connsiteX2" fmla="*/ 3311721 w 3311721"/>
                  <a:gd name="connsiteY2" fmla="*/ 53489 h 717521"/>
                  <a:gd name="connsiteX3" fmla="*/ 3311721 w 3311721"/>
                  <a:gd name="connsiteY3" fmla="*/ 267439 h 717521"/>
                  <a:gd name="connsiteX4" fmla="*/ 3258232 w 3311721"/>
                  <a:gd name="connsiteY4" fmla="*/ 320928 h 717521"/>
                  <a:gd name="connsiteX5" fmla="*/ 686468 w 3311721"/>
                  <a:gd name="connsiteY5" fmla="*/ 320928 h 717521"/>
                  <a:gd name="connsiteX6" fmla="*/ 686468 w 3311721"/>
                  <a:gd name="connsiteY6" fmla="*/ 667305 h 717521"/>
                  <a:gd name="connsiteX7" fmla="*/ 636252 w 3311721"/>
                  <a:gd name="connsiteY7" fmla="*/ 717521 h 717521"/>
                  <a:gd name="connsiteX8" fmla="*/ 435392 w 3311721"/>
                  <a:gd name="connsiteY8" fmla="*/ 717521 h 717521"/>
                  <a:gd name="connsiteX9" fmla="*/ 385176 w 3311721"/>
                  <a:gd name="connsiteY9" fmla="*/ 667305 h 717521"/>
                  <a:gd name="connsiteX10" fmla="*/ 385176 w 3311721"/>
                  <a:gd name="connsiteY10" fmla="*/ 320928 h 717521"/>
                  <a:gd name="connsiteX11" fmla="*/ 53489 w 3311721"/>
                  <a:gd name="connsiteY11" fmla="*/ 320928 h 717521"/>
                  <a:gd name="connsiteX12" fmla="*/ 0 w 3311721"/>
                  <a:gd name="connsiteY12" fmla="*/ 267439 h 717521"/>
                  <a:gd name="connsiteX13" fmla="*/ 0 w 3311721"/>
                  <a:gd name="connsiteY13" fmla="*/ 53489 h 717521"/>
                  <a:gd name="connsiteX14" fmla="*/ 53489 w 3311721"/>
                  <a:gd name="connsiteY14" fmla="*/ 0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53489" y="0"/>
                    </a:move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ct val="0"/>
                  </a:spcBef>
                </a:pPr>
                <a:endParaRPr lang="de-AT" sz="2400">
                  <a:latin typeface="Times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725C9A3-7C72-6988-117D-A719B8BED177}"/>
                  </a:ext>
                </a:extLst>
              </p:cNvPr>
              <p:cNvSpPr/>
              <p:nvPr/>
            </p:nvSpPr>
            <p:spPr bwMode="auto">
              <a:xfrm flipH="1" flipV="1">
                <a:off x="1492861" y="2666744"/>
                <a:ext cx="3311721" cy="717521"/>
              </a:xfrm>
              <a:custGeom>
                <a:avLst/>
                <a:gdLst>
                  <a:gd name="connsiteX0" fmla="*/ 636252 w 3311721"/>
                  <a:gd name="connsiteY0" fmla="*/ 717521 h 717521"/>
                  <a:gd name="connsiteX1" fmla="*/ 435392 w 3311721"/>
                  <a:gd name="connsiteY1" fmla="*/ 717521 h 717521"/>
                  <a:gd name="connsiteX2" fmla="*/ 385176 w 3311721"/>
                  <a:gd name="connsiteY2" fmla="*/ 667305 h 717521"/>
                  <a:gd name="connsiteX3" fmla="*/ 385176 w 3311721"/>
                  <a:gd name="connsiteY3" fmla="*/ 320928 h 717521"/>
                  <a:gd name="connsiteX4" fmla="*/ 53489 w 3311721"/>
                  <a:gd name="connsiteY4" fmla="*/ 320928 h 717521"/>
                  <a:gd name="connsiteX5" fmla="*/ 0 w 3311721"/>
                  <a:gd name="connsiteY5" fmla="*/ 267439 h 717521"/>
                  <a:gd name="connsiteX6" fmla="*/ 0 w 3311721"/>
                  <a:gd name="connsiteY6" fmla="*/ 53489 h 717521"/>
                  <a:gd name="connsiteX7" fmla="*/ 53489 w 3311721"/>
                  <a:gd name="connsiteY7" fmla="*/ 0 h 717521"/>
                  <a:gd name="connsiteX8" fmla="*/ 3258232 w 3311721"/>
                  <a:gd name="connsiteY8" fmla="*/ 0 h 717521"/>
                  <a:gd name="connsiteX9" fmla="*/ 3311721 w 3311721"/>
                  <a:gd name="connsiteY9" fmla="*/ 53489 h 717521"/>
                  <a:gd name="connsiteX10" fmla="*/ 3311721 w 3311721"/>
                  <a:gd name="connsiteY10" fmla="*/ 267439 h 717521"/>
                  <a:gd name="connsiteX11" fmla="*/ 3258232 w 3311721"/>
                  <a:gd name="connsiteY11" fmla="*/ 320928 h 717521"/>
                  <a:gd name="connsiteX12" fmla="*/ 686468 w 3311721"/>
                  <a:gd name="connsiteY12" fmla="*/ 320928 h 717521"/>
                  <a:gd name="connsiteX13" fmla="*/ 686468 w 3311721"/>
                  <a:gd name="connsiteY13" fmla="*/ 667305 h 717521"/>
                  <a:gd name="connsiteX14" fmla="*/ 636252 w 3311721"/>
                  <a:gd name="connsiteY14" fmla="*/ 717521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636252" y="717521"/>
                    </a:move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ct val="0"/>
                  </a:spcBef>
                </a:pPr>
                <a:endParaRPr lang="de-AT" sz="2400">
                  <a:latin typeface="Times" charset="0"/>
                </a:endParaRPr>
              </a:p>
            </p:txBody>
          </p:sp>
          <p:sp>
            <p:nvSpPr>
              <p:cNvPr id="97" name="Rechteck: abgerundete Ecken 64">
                <a:extLst>
                  <a:ext uri="{FF2B5EF4-FFF2-40B4-BE49-F238E27FC236}">
                    <a16:creationId xmlns:a16="http://schemas.microsoft.com/office/drawing/2014/main" id="{D635A35F-4FD2-9AE3-D009-2DC1DF6C1C10}"/>
                  </a:ext>
                </a:extLst>
              </p:cNvPr>
              <p:cNvSpPr/>
              <p:nvPr/>
            </p:nvSpPr>
            <p:spPr bwMode="auto">
              <a:xfrm>
                <a:off x="2278800" y="2680906"/>
                <a:ext cx="1739847" cy="320928"/>
              </a:xfrm>
              <a:prstGeom prst="roundRect">
                <a:avLst/>
              </a:pr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C3CE3DE-FC23-8AC0-EBAD-93AC19130F91}"/>
                  </a:ext>
                </a:extLst>
              </p:cNvPr>
              <p:cNvSpPr/>
              <p:nvPr/>
            </p:nvSpPr>
            <p:spPr bwMode="auto">
              <a:xfrm>
                <a:off x="1492861" y="3414867"/>
                <a:ext cx="3311721" cy="717521"/>
              </a:xfrm>
              <a:custGeom>
                <a:avLst/>
                <a:gdLst>
                  <a:gd name="connsiteX0" fmla="*/ 53489 w 3311721"/>
                  <a:gd name="connsiteY0" fmla="*/ 0 h 717521"/>
                  <a:gd name="connsiteX1" fmla="*/ 3258232 w 3311721"/>
                  <a:gd name="connsiteY1" fmla="*/ 0 h 717521"/>
                  <a:gd name="connsiteX2" fmla="*/ 3311721 w 3311721"/>
                  <a:gd name="connsiteY2" fmla="*/ 53489 h 717521"/>
                  <a:gd name="connsiteX3" fmla="*/ 3311721 w 3311721"/>
                  <a:gd name="connsiteY3" fmla="*/ 267439 h 717521"/>
                  <a:gd name="connsiteX4" fmla="*/ 3258232 w 3311721"/>
                  <a:gd name="connsiteY4" fmla="*/ 320928 h 717521"/>
                  <a:gd name="connsiteX5" fmla="*/ 686468 w 3311721"/>
                  <a:gd name="connsiteY5" fmla="*/ 320928 h 717521"/>
                  <a:gd name="connsiteX6" fmla="*/ 686468 w 3311721"/>
                  <a:gd name="connsiteY6" fmla="*/ 667305 h 717521"/>
                  <a:gd name="connsiteX7" fmla="*/ 636252 w 3311721"/>
                  <a:gd name="connsiteY7" fmla="*/ 717521 h 717521"/>
                  <a:gd name="connsiteX8" fmla="*/ 435392 w 3311721"/>
                  <a:gd name="connsiteY8" fmla="*/ 717521 h 717521"/>
                  <a:gd name="connsiteX9" fmla="*/ 385176 w 3311721"/>
                  <a:gd name="connsiteY9" fmla="*/ 667305 h 717521"/>
                  <a:gd name="connsiteX10" fmla="*/ 385176 w 3311721"/>
                  <a:gd name="connsiteY10" fmla="*/ 320928 h 717521"/>
                  <a:gd name="connsiteX11" fmla="*/ 53489 w 3311721"/>
                  <a:gd name="connsiteY11" fmla="*/ 320928 h 717521"/>
                  <a:gd name="connsiteX12" fmla="*/ 0 w 3311721"/>
                  <a:gd name="connsiteY12" fmla="*/ 267439 h 717521"/>
                  <a:gd name="connsiteX13" fmla="*/ 0 w 3311721"/>
                  <a:gd name="connsiteY13" fmla="*/ 53489 h 717521"/>
                  <a:gd name="connsiteX14" fmla="*/ 53489 w 3311721"/>
                  <a:gd name="connsiteY14" fmla="*/ 0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53489" y="0"/>
                    </a:move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ct val="0"/>
                  </a:spcBef>
                </a:pPr>
                <a:endParaRPr lang="de-AT" sz="2400">
                  <a:latin typeface="Times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6025AF-CEE5-BA5B-82D5-05506102E888}"/>
                  </a:ext>
                </a:extLst>
              </p:cNvPr>
              <p:cNvSpPr/>
              <p:nvPr/>
            </p:nvSpPr>
            <p:spPr bwMode="auto">
              <a:xfrm flipH="1" flipV="1">
                <a:off x="1492861" y="3787286"/>
                <a:ext cx="3311721" cy="717521"/>
              </a:xfrm>
              <a:custGeom>
                <a:avLst/>
                <a:gdLst>
                  <a:gd name="connsiteX0" fmla="*/ 636252 w 3311721"/>
                  <a:gd name="connsiteY0" fmla="*/ 717521 h 717521"/>
                  <a:gd name="connsiteX1" fmla="*/ 435392 w 3311721"/>
                  <a:gd name="connsiteY1" fmla="*/ 717521 h 717521"/>
                  <a:gd name="connsiteX2" fmla="*/ 385176 w 3311721"/>
                  <a:gd name="connsiteY2" fmla="*/ 667305 h 717521"/>
                  <a:gd name="connsiteX3" fmla="*/ 385176 w 3311721"/>
                  <a:gd name="connsiteY3" fmla="*/ 320928 h 717521"/>
                  <a:gd name="connsiteX4" fmla="*/ 53489 w 3311721"/>
                  <a:gd name="connsiteY4" fmla="*/ 320928 h 717521"/>
                  <a:gd name="connsiteX5" fmla="*/ 0 w 3311721"/>
                  <a:gd name="connsiteY5" fmla="*/ 267439 h 717521"/>
                  <a:gd name="connsiteX6" fmla="*/ 0 w 3311721"/>
                  <a:gd name="connsiteY6" fmla="*/ 53489 h 717521"/>
                  <a:gd name="connsiteX7" fmla="*/ 53489 w 3311721"/>
                  <a:gd name="connsiteY7" fmla="*/ 0 h 717521"/>
                  <a:gd name="connsiteX8" fmla="*/ 3258232 w 3311721"/>
                  <a:gd name="connsiteY8" fmla="*/ 0 h 717521"/>
                  <a:gd name="connsiteX9" fmla="*/ 3311721 w 3311721"/>
                  <a:gd name="connsiteY9" fmla="*/ 53489 h 717521"/>
                  <a:gd name="connsiteX10" fmla="*/ 3311721 w 3311721"/>
                  <a:gd name="connsiteY10" fmla="*/ 267439 h 717521"/>
                  <a:gd name="connsiteX11" fmla="*/ 3258232 w 3311721"/>
                  <a:gd name="connsiteY11" fmla="*/ 320928 h 717521"/>
                  <a:gd name="connsiteX12" fmla="*/ 686468 w 3311721"/>
                  <a:gd name="connsiteY12" fmla="*/ 320928 h 717521"/>
                  <a:gd name="connsiteX13" fmla="*/ 686468 w 3311721"/>
                  <a:gd name="connsiteY13" fmla="*/ 667305 h 717521"/>
                  <a:gd name="connsiteX14" fmla="*/ 636252 w 3311721"/>
                  <a:gd name="connsiteY14" fmla="*/ 717521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636252" y="717521"/>
                    </a:move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ct val="0"/>
                  </a:spcBef>
                </a:pPr>
                <a:endParaRPr lang="de-AT" sz="2400">
                  <a:latin typeface="Times" charset="0"/>
                </a:endParaRPr>
              </a:p>
            </p:txBody>
          </p:sp>
          <p:sp>
            <p:nvSpPr>
              <p:cNvPr id="90" name="Rechteck: abgerundete Ecken 57">
                <a:extLst>
                  <a:ext uri="{FF2B5EF4-FFF2-40B4-BE49-F238E27FC236}">
                    <a16:creationId xmlns:a16="http://schemas.microsoft.com/office/drawing/2014/main" id="{4531EA22-623B-754B-79E0-1CB627DDFDDC}"/>
                  </a:ext>
                </a:extLst>
              </p:cNvPr>
              <p:cNvSpPr/>
              <p:nvPr/>
            </p:nvSpPr>
            <p:spPr bwMode="auto">
              <a:xfrm>
                <a:off x="2278800" y="3801448"/>
                <a:ext cx="1739847" cy="320928"/>
              </a:xfrm>
              <a:prstGeom prst="roundRect">
                <a:avLst/>
              </a:pr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81190BB-28D0-1C43-3FE3-90A4EF8BE245}"/>
                  </a:ext>
                </a:extLst>
              </p:cNvPr>
              <p:cNvSpPr/>
              <p:nvPr/>
            </p:nvSpPr>
            <p:spPr bwMode="auto">
              <a:xfrm>
                <a:off x="1492861" y="4536365"/>
                <a:ext cx="3311721" cy="717521"/>
              </a:xfrm>
              <a:custGeom>
                <a:avLst/>
                <a:gdLst>
                  <a:gd name="connsiteX0" fmla="*/ 53489 w 3311721"/>
                  <a:gd name="connsiteY0" fmla="*/ 0 h 717521"/>
                  <a:gd name="connsiteX1" fmla="*/ 3258232 w 3311721"/>
                  <a:gd name="connsiteY1" fmla="*/ 0 h 717521"/>
                  <a:gd name="connsiteX2" fmla="*/ 3311721 w 3311721"/>
                  <a:gd name="connsiteY2" fmla="*/ 53489 h 717521"/>
                  <a:gd name="connsiteX3" fmla="*/ 3311721 w 3311721"/>
                  <a:gd name="connsiteY3" fmla="*/ 267439 h 717521"/>
                  <a:gd name="connsiteX4" fmla="*/ 3258232 w 3311721"/>
                  <a:gd name="connsiteY4" fmla="*/ 320928 h 717521"/>
                  <a:gd name="connsiteX5" fmla="*/ 686468 w 3311721"/>
                  <a:gd name="connsiteY5" fmla="*/ 320928 h 717521"/>
                  <a:gd name="connsiteX6" fmla="*/ 686468 w 3311721"/>
                  <a:gd name="connsiteY6" fmla="*/ 667305 h 717521"/>
                  <a:gd name="connsiteX7" fmla="*/ 636252 w 3311721"/>
                  <a:gd name="connsiteY7" fmla="*/ 717521 h 717521"/>
                  <a:gd name="connsiteX8" fmla="*/ 435392 w 3311721"/>
                  <a:gd name="connsiteY8" fmla="*/ 717521 h 717521"/>
                  <a:gd name="connsiteX9" fmla="*/ 385176 w 3311721"/>
                  <a:gd name="connsiteY9" fmla="*/ 667305 h 717521"/>
                  <a:gd name="connsiteX10" fmla="*/ 385176 w 3311721"/>
                  <a:gd name="connsiteY10" fmla="*/ 320928 h 717521"/>
                  <a:gd name="connsiteX11" fmla="*/ 53489 w 3311721"/>
                  <a:gd name="connsiteY11" fmla="*/ 320928 h 717521"/>
                  <a:gd name="connsiteX12" fmla="*/ 0 w 3311721"/>
                  <a:gd name="connsiteY12" fmla="*/ 267439 h 717521"/>
                  <a:gd name="connsiteX13" fmla="*/ 0 w 3311721"/>
                  <a:gd name="connsiteY13" fmla="*/ 53489 h 717521"/>
                  <a:gd name="connsiteX14" fmla="*/ 53489 w 3311721"/>
                  <a:gd name="connsiteY14" fmla="*/ 0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53489" y="0"/>
                    </a:move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E346327D-4645-9552-A2D4-C4D5AB49434E}"/>
                  </a:ext>
                </a:extLst>
              </p:cNvPr>
              <p:cNvSpPr/>
              <p:nvPr/>
            </p:nvSpPr>
            <p:spPr bwMode="auto">
              <a:xfrm flipH="1" flipV="1">
                <a:off x="1492861" y="4908784"/>
                <a:ext cx="3311721" cy="717521"/>
              </a:xfrm>
              <a:custGeom>
                <a:avLst/>
                <a:gdLst>
                  <a:gd name="connsiteX0" fmla="*/ 636252 w 3311721"/>
                  <a:gd name="connsiteY0" fmla="*/ 717521 h 717521"/>
                  <a:gd name="connsiteX1" fmla="*/ 435392 w 3311721"/>
                  <a:gd name="connsiteY1" fmla="*/ 717521 h 717521"/>
                  <a:gd name="connsiteX2" fmla="*/ 385176 w 3311721"/>
                  <a:gd name="connsiteY2" fmla="*/ 667305 h 717521"/>
                  <a:gd name="connsiteX3" fmla="*/ 385176 w 3311721"/>
                  <a:gd name="connsiteY3" fmla="*/ 320928 h 717521"/>
                  <a:gd name="connsiteX4" fmla="*/ 53489 w 3311721"/>
                  <a:gd name="connsiteY4" fmla="*/ 320928 h 717521"/>
                  <a:gd name="connsiteX5" fmla="*/ 0 w 3311721"/>
                  <a:gd name="connsiteY5" fmla="*/ 267439 h 717521"/>
                  <a:gd name="connsiteX6" fmla="*/ 0 w 3311721"/>
                  <a:gd name="connsiteY6" fmla="*/ 53489 h 717521"/>
                  <a:gd name="connsiteX7" fmla="*/ 53489 w 3311721"/>
                  <a:gd name="connsiteY7" fmla="*/ 0 h 717521"/>
                  <a:gd name="connsiteX8" fmla="*/ 3258232 w 3311721"/>
                  <a:gd name="connsiteY8" fmla="*/ 0 h 717521"/>
                  <a:gd name="connsiteX9" fmla="*/ 3311721 w 3311721"/>
                  <a:gd name="connsiteY9" fmla="*/ 53489 h 717521"/>
                  <a:gd name="connsiteX10" fmla="*/ 3311721 w 3311721"/>
                  <a:gd name="connsiteY10" fmla="*/ 267439 h 717521"/>
                  <a:gd name="connsiteX11" fmla="*/ 3258232 w 3311721"/>
                  <a:gd name="connsiteY11" fmla="*/ 320928 h 717521"/>
                  <a:gd name="connsiteX12" fmla="*/ 686468 w 3311721"/>
                  <a:gd name="connsiteY12" fmla="*/ 320928 h 717521"/>
                  <a:gd name="connsiteX13" fmla="*/ 686468 w 3311721"/>
                  <a:gd name="connsiteY13" fmla="*/ 667305 h 717521"/>
                  <a:gd name="connsiteX14" fmla="*/ 636252 w 3311721"/>
                  <a:gd name="connsiteY14" fmla="*/ 717521 h 717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11721" h="717521">
                    <a:moveTo>
                      <a:pt x="636252" y="717521"/>
                    </a:moveTo>
                    <a:lnTo>
                      <a:pt x="435392" y="717521"/>
                    </a:lnTo>
                    <a:cubicBezTo>
                      <a:pt x="407658" y="717521"/>
                      <a:pt x="385176" y="695039"/>
                      <a:pt x="385176" y="667305"/>
                    </a:cubicBezTo>
                    <a:lnTo>
                      <a:pt x="385176" y="320928"/>
                    </a:lnTo>
                    <a:lnTo>
                      <a:pt x="53489" y="320928"/>
                    </a:lnTo>
                    <a:cubicBezTo>
                      <a:pt x="23948" y="320928"/>
                      <a:pt x="0" y="296980"/>
                      <a:pt x="0" y="267439"/>
                    </a:cubicBezTo>
                    <a:lnTo>
                      <a:pt x="0" y="53489"/>
                    </a:lnTo>
                    <a:cubicBezTo>
                      <a:pt x="0" y="23948"/>
                      <a:pt x="23948" y="0"/>
                      <a:pt x="53489" y="0"/>
                    </a:cubicBezTo>
                    <a:lnTo>
                      <a:pt x="3258232" y="0"/>
                    </a:lnTo>
                    <a:cubicBezTo>
                      <a:pt x="3287773" y="0"/>
                      <a:pt x="3311721" y="23948"/>
                      <a:pt x="3311721" y="53489"/>
                    </a:cubicBezTo>
                    <a:lnTo>
                      <a:pt x="3311721" y="267439"/>
                    </a:lnTo>
                    <a:cubicBezTo>
                      <a:pt x="3311721" y="296980"/>
                      <a:pt x="3287773" y="320928"/>
                      <a:pt x="3258232" y="320928"/>
                    </a:cubicBezTo>
                    <a:lnTo>
                      <a:pt x="686468" y="320928"/>
                    </a:lnTo>
                    <a:lnTo>
                      <a:pt x="686468" y="667305"/>
                    </a:lnTo>
                    <a:cubicBezTo>
                      <a:pt x="686468" y="695039"/>
                      <a:pt x="663986" y="717521"/>
                      <a:pt x="636252" y="717521"/>
                    </a:cubicBezTo>
                    <a:close/>
                  </a:path>
                </a:pathLst>
              </a:cu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Bef>
                    <a:spcPct val="0"/>
                  </a:spcBef>
                </a:pPr>
                <a:endParaRPr lang="de-AT" sz="2400">
                  <a:latin typeface="Times" charset="0"/>
                </a:endParaRPr>
              </a:p>
            </p:txBody>
          </p:sp>
          <p:sp>
            <p:nvSpPr>
              <p:cNvPr id="83" name="Rechteck: abgerundete Ecken 50">
                <a:extLst>
                  <a:ext uri="{FF2B5EF4-FFF2-40B4-BE49-F238E27FC236}">
                    <a16:creationId xmlns:a16="http://schemas.microsoft.com/office/drawing/2014/main" id="{6A1A8426-21C4-8085-6C9A-96A843E35418}"/>
                  </a:ext>
                </a:extLst>
              </p:cNvPr>
              <p:cNvSpPr/>
              <p:nvPr/>
            </p:nvSpPr>
            <p:spPr bwMode="auto">
              <a:xfrm>
                <a:off x="2278800" y="4922946"/>
                <a:ext cx="1739847" cy="320928"/>
              </a:xfrm>
              <a:prstGeom prst="roundRect">
                <a:avLst/>
              </a:prstGeom>
              <a:solidFill>
                <a:schemeClr val="accent1">
                  <a:alpha val="2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AT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grpSp>
          <p:nvGrpSpPr>
            <p:cNvPr id="105" name="Gruppieren 75">
              <a:extLst>
                <a:ext uri="{FF2B5EF4-FFF2-40B4-BE49-F238E27FC236}">
                  <a16:creationId xmlns:a16="http://schemas.microsoft.com/office/drawing/2014/main" id="{930B77B4-2820-1577-BD1C-910DAD93C9CB}"/>
                </a:ext>
              </a:extLst>
            </p:cNvPr>
            <p:cNvGrpSpPr/>
            <p:nvPr/>
          </p:nvGrpSpPr>
          <p:grpSpPr>
            <a:xfrm>
              <a:off x="551384" y="4688152"/>
              <a:ext cx="822699" cy="400368"/>
              <a:chOff x="1993969" y="3500112"/>
              <a:chExt cx="822699" cy="400368"/>
            </a:xfrm>
          </p:grpSpPr>
          <p:cxnSp>
            <p:nvCxnSpPr>
              <p:cNvPr id="106" name="Gerade Verbindung mit Pfeil 76">
                <a:extLst>
                  <a:ext uri="{FF2B5EF4-FFF2-40B4-BE49-F238E27FC236}">
                    <a16:creationId xmlns:a16="http://schemas.microsoft.com/office/drawing/2014/main" id="{875458E0-20C3-764F-A767-98DA08D042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95106" y="3500618"/>
                <a:ext cx="0" cy="39935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3"/>
                </a:solidFill>
                <a:prstDash val="solid"/>
                <a:round/>
                <a:headEnd type="stealth" w="lg" len="lg"/>
                <a:tailEnd type="stealth" w="lg" len="lg"/>
              </a:ln>
              <a:effectLst/>
            </p:spPr>
          </p:cxnSp>
          <p:sp>
            <p:nvSpPr>
              <p:cNvPr id="107" name="Content Placeholder 1">
                <a:extLst>
                  <a:ext uri="{FF2B5EF4-FFF2-40B4-BE49-F238E27FC236}">
                    <a16:creationId xmlns:a16="http://schemas.microsoft.com/office/drawing/2014/main" id="{530A093A-9FC0-B0F2-E22A-4804330621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93969" y="3500112"/>
                <a:ext cx="822699" cy="400368"/>
              </a:xfrm>
              <a:prstGeom prst="rect">
                <a:avLst/>
              </a:prstGeom>
            </p:spPr>
            <p:txBody>
              <a:bodyPr vert="horz" lIns="0" tIns="0" rIns="0" bIns="0" rtlCol="0" anchor="ctr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600" b="1" dirty="0">
                    <a:solidFill>
                      <a:schemeClr val="accent3"/>
                    </a:solidFill>
                  </a:rPr>
                  <a:t>25 µm</a:t>
                </a:r>
              </a:p>
            </p:txBody>
          </p:sp>
        </p:grpSp>
        <p:cxnSp>
          <p:nvCxnSpPr>
            <p:cNvPr id="109" name="Gerade Verbindung mit Pfeil 79">
              <a:extLst>
                <a:ext uri="{FF2B5EF4-FFF2-40B4-BE49-F238E27FC236}">
                  <a16:creationId xmlns:a16="http://schemas.microsoft.com/office/drawing/2014/main" id="{18163571-2872-D782-8FA6-A5987828644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40009" y="5764936"/>
              <a:ext cx="340457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10" name="Content Placeholder 1">
              <a:extLst>
                <a:ext uri="{FF2B5EF4-FFF2-40B4-BE49-F238E27FC236}">
                  <a16:creationId xmlns:a16="http://schemas.microsoft.com/office/drawing/2014/main" id="{C6BE9841-0B95-18C1-628C-AEC6B8D11931}"/>
                </a:ext>
              </a:extLst>
            </p:cNvPr>
            <p:cNvSpPr txBox="1">
              <a:spLocks/>
            </p:cNvSpPr>
            <p:nvPr/>
          </p:nvSpPr>
          <p:spPr>
            <a:xfrm>
              <a:off x="2730945" y="5764936"/>
              <a:ext cx="822699" cy="40036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ct val="120000"/>
                </a:lnSpc>
                <a:spcAft>
                  <a:spcPts val="600"/>
                </a:spcAft>
                <a:buNone/>
              </a:pPr>
              <a:r>
                <a:rPr lang="de-DE" sz="1600" dirty="0"/>
                <a:t>225 µm</a:t>
              </a:r>
            </a:p>
          </p:txBody>
        </p:sp>
      </p:grpSp>
      <p:cxnSp>
        <p:nvCxnSpPr>
          <p:cNvPr id="114" name="Gerade Verbindung mit Pfeil 69">
            <a:extLst>
              <a:ext uri="{FF2B5EF4-FFF2-40B4-BE49-F238E27FC236}">
                <a16:creationId xmlns:a16="http://schemas.microsoft.com/office/drawing/2014/main" id="{BF1C72AB-4BEF-CAE8-6DDA-4FF16A8517D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99963" y="1891893"/>
            <a:ext cx="114543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21">
                <a:extLst>
                  <a:ext uri="{FF2B5EF4-FFF2-40B4-BE49-F238E27FC236}">
                    <a16:creationId xmlns:a16="http://schemas.microsoft.com/office/drawing/2014/main" id="{DDB4862F-CE02-A4EE-A17A-8EE35664F753}"/>
                  </a:ext>
                </a:extLst>
              </p:cNvPr>
              <p:cNvSpPr txBox="1"/>
              <p:nvPr/>
            </p:nvSpPr>
            <p:spPr>
              <a:xfrm>
                <a:off x="6887498" y="2498141"/>
                <a:ext cx="1834089" cy="567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de-DE" altLang="de-DE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altLang="de-DE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alt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alt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𝑏𝑜𝑡𝑡𝑜𝑚</m:t>
                              </m:r>
                            </m:sub>
                          </m:sSub>
                          <m:r>
                            <a:rPr lang="de-DE" alt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altLang="de-DE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de-DE" alt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𝑡𝑜𝑝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CH" altLang="de-DE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8" name="TextBox 21">
                <a:extLst>
                  <a:ext uri="{FF2B5EF4-FFF2-40B4-BE49-F238E27FC236}">
                    <a16:creationId xmlns:a16="http://schemas.microsoft.com/office/drawing/2014/main" id="{DDB4862F-CE02-A4EE-A17A-8EE35664F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498" y="2498141"/>
                <a:ext cx="1834089" cy="5679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Inhaltsplatzhalter 2">
                <a:extLst>
                  <a:ext uri="{FF2B5EF4-FFF2-40B4-BE49-F238E27FC236}">
                    <a16:creationId xmlns:a16="http://schemas.microsoft.com/office/drawing/2014/main" id="{E0D72B3A-878B-232D-DE39-1EE1CEFC46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45954" y="1376773"/>
                <a:ext cx="4952841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GB" b="1" dirty="0"/>
                  <a:t> distribution for different scan positions</a:t>
                </a:r>
              </a:p>
            </p:txBody>
          </p:sp>
        </mc:Choice>
        <mc:Fallback xmlns="">
          <p:sp>
            <p:nvSpPr>
              <p:cNvPr id="119" name="Inhaltsplatzhalter 2">
                <a:extLst>
                  <a:ext uri="{FF2B5EF4-FFF2-40B4-BE49-F238E27FC236}">
                    <a16:creationId xmlns:a16="http://schemas.microsoft.com/office/drawing/2014/main" id="{E0D72B3A-878B-232D-DE39-1EE1CEFC46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954" y="1376773"/>
                <a:ext cx="4952841" cy="468051"/>
              </a:xfrm>
              <a:prstGeom prst="rect">
                <a:avLst/>
              </a:prstGeom>
              <a:blipFill>
                <a:blip r:embed="rId6"/>
                <a:stretch>
                  <a:fillRect t="-3896" r="-369" b="-11688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Gerade Verbindung mit Pfeil 54">
            <a:extLst>
              <a:ext uri="{FF2B5EF4-FFF2-40B4-BE49-F238E27FC236}">
                <a16:creationId xmlns:a16="http://schemas.microsoft.com/office/drawing/2014/main" id="{FBE4EC33-7B38-F513-2B93-96D383162AB4}"/>
              </a:ext>
            </a:extLst>
          </p:cNvPr>
          <p:cNvCxnSpPr>
            <a:cxnSpLocks/>
          </p:cNvCxnSpPr>
          <p:nvPr/>
        </p:nvCxnSpPr>
        <p:spPr bwMode="auto">
          <a:xfrm>
            <a:off x="8400256" y="5608983"/>
            <a:ext cx="0" cy="1785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EB5B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1" name="Gerade Verbindung mit Pfeil 54">
            <a:extLst>
              <a:ext uri="{FF2B5EF4-FFF2-40B4-BE49-F238E27FC236}">
                <a16:creationId xmlns:a16="http://schemas.microsoft.com/office/drawing/2014/main" id="{45915E0C-C416-D833-F64A-E2D9B8C5CD83}"/>
              </a:ext>
            </a:extLst>
          </p:cNvPr>
          <p:cNvCxnSpPr>
            <a:cxnSpLocks/>
          </p:cNvCxnSpPr>
          <p:nvPr/>
        </p:nvCxnSpPr>
        <p:spPr bwMode="auto">
          <a:xfrm>
            <a:off x="8400256" y="5404432"/>
            <a:ext cx="0" cy="1785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2" name="Gerade Verbindung mit Pfeil 54">
            <a:extLst>
              <a:ext uri="{FF2B5EF4-FFF2-40B4-BE49-F238E27FC236}">
                <a16:creationId xmlns:a16="http://schemas.microsoft.com/office/drawing/2014/main" id="{FB719986-72B4-F037-78A6-F183E35D584E}"/>
              </a:ext>
            </a:extLst>
          </p:cNvPr>
          <p:cNvCxnSpPr>
            <a:cxnSpLocks/>
          </p:cNvCxnSpPr>
          <p:nvPr/>
        </p:nvCxnSpPr>
        <p:spPr bwMode="auto">
          <a:xfrm>
            <a:off x="8400256" y="5195408"/>
            <a:ext cx="0" cy="16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4" name="Gerade Verbindung mit Pfeil 54">
            <a:extLst>
              <a:ext uri="{FF2B5EF4-FFF2-40B4-BE49-F238E27FC236}">
                <a16:creationId xmlns:a16="http://schemas.microsoft.com/office/drawing/2014/main" id="{3CF30673-09B3-05B4-7AF0-0BA656E79806}"/>
              </a:ext>
            </a:extLst>
          </p:cNvPr>
          <p:cNvCxnSpPr>
            <a:cxnSpLocks/>
          </p:cNvCxnSpPr>
          <p:nvPr/>
        </p:nvCxnSpPr>
        <p:spPr bwMode="auto">
          <a:xfrm>
            <a:off x="8400256" y="4960439"/>
            <a:ext cx="0" cy="1785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5" name="Gerade Verbindung mit Pfeil 54">
            <a:extLst>
              <a:ext uri="{FF2B5EF4-FFF2-40B4-BE49-F238E27FC236}">
                <a16:creationId xmlns:a16="http://schemas.microsoft.com/office/drawing/2014/main" id="{8CE9127E-F64F-3118-38E0-27EC17095F40}"/>
              </a:ext>
            </a:extLst>
          </p:cNvPr>
          <p:cNvCxnSpPr>
            <a:cxnSpLocks/>
          </p:cNvCxnSpPr>
          <p:nvPr/>
        </p:nvCxnSpPr>
        <p:spPr bwMode="auto">
          <a:xfrm>
            <a:off x="8400256" y="4669235"/>
            <a:ext cx="0" cy="2265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37" name="Gerade Verbindung mit Pfeil 54">
            <a:extLst>
              <a:ext uri="{FF2B5EF4-FFF2-40B4-BE49-F238E27FC236}">
                <a16:creationId xmlns:a16="http://schemas.microsoft.com/office/drawing/2014/main" id="{32ECE088-8412-31F5-3BE0-573AA135FB94}"/>
              </a:ext>
            </a:extLst>
          </p:cNvPr>
          <p:cNvCxnSpPr>
            <a:cxnSpLocks/>
          </p:cNvCxnSpPr>
          <p:nvPr/>
        </p:nvCxnSpPr>
        <p:spPr bwMode="auto">
          <a:xfrm>
            <a:off x="8400256" y="4433207"/>
            <a:ext cx="0" cy="2265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5093E7C-CBFE-93EB-79F8-411C47ED52DB}"/>
              </a:ext>
            </a:extLst>
          </p:cNvPr>
          <p:cNvGrpSpPr/>
          <p:nvPr/>
        </p:nvGrpSpPr>
        <p:grpSpPr>
          <a:xfrm>
            <a:off x="4969757" y="4543728"/>
            <a:ext cx="1432551" cy="933176"/>
            <a:chOff x="4969757" y="4831760"/>
            <a:chExt cx="1432551" cy="933176"/>
          </a:xfrm>
        </p:grpSpPr>
        <p:sp>
          <p:nvSpPr>
            <p:cNvPr id="26" name="Rechteck: abgerundete Ecken 84">
              <a:extLst>
                <a:ext uri="{FF2B5EF4-FFF2-40B4-BE49-F238E27FC236}">
                  <a16:creationId xmlns:a16="http://schemas.microsoft.com/office/drawing/2014/main" id="{2BE4EFC2-232E-094A-D63B-157F796D7478}"/>
                </a:ext>
              </a:extLst>
            </p:cNvPr>
            <p:cNvSpPr/>
            <p:nvPr/>
          </p:nvSpPr>
          <p:spPr bwMode="auto">
            <a:xfrm>
              <a:off x="5111173" y="4981846"/>
              <a:ext cx="331768" cy="212223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29" name="Content Placeholder 1">
              <a:extLst>
                <a:ext uri="{FF2B5EF4-FFF2-40B4-BE49-F238E27FC236}">
                  <a16:creationId xmlns:a16="http://schemas.microsoft.com/office/drawing/2014/main" id="{28BD795B-28A4-CCBA-D23D-98B6091560EF}"/>
                </a:ext>
              </a:extLst>
            </p:cNvPr>
            <p:cNvSpPr txBox="1">
              <a:spLocks/>
            </p:cNvSpPr>
            <p:nvPr/>
          </p:nvSpPr>
          <p:spPr>
            <a:xfrm>
              <a:off x="5556993" y="4948690"/>
              <a:ext cx="843730" cy="29872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de-DE" sz="1600" dirty="0" err="1"/>
                <a:t>Implant</a:t>
              </a:r>
              <a:endParaRPr lang="de-DE" sz="1600" dirty="0"/>
            </a:p>
          </p:txBody>
        </p:sp>
        <p:sp>
          <p:nvSpPr>
            <p:cNvPr id="30" name="Rechteck: abgerundete Ecken 87">
              <a:extLst>
                <a:ext uri="{FF2B5EF4-FFF2-40B4-BE49-F238E27FC236}">
                  <a16:creationId xmlns:a16="http://schemas.microsoft.com/office/drawing/2014/main" id="{A5A99F92-16DD-7E49-FAE4-8358F73ABABF}"/>
                </a:ext>
              </a:extLst>
            </p:cNvPr>
            <p:cNvSpPr/>
            <p:nvPr/>
          </p:nvSpPr>
          <p:spPr bwMode="auto">
            <a:xfrm>
              <a:off x="5111173" y="5304457"/>
              <a:ext cx="331768" cy="320400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>
                <a:spcBef>
                  <a:spcPct val="0"/>
                </a:spcBef>
              </a:pPr>
              <a:endParaRPr lang="de-AT" sz="2400">
                <a:latin typeface="Times" charset="0"/>
              </a:endParaRPr>
            </a:p>
          </p:txBody>
        </p:sp>
        <p:sp>
          <p:nvSpPr>
            <p:cNvPr id="35" name="Content Placeholder 1">
              <a:extLst>
                <a:ext uri="{FF2B5EF4-FFF2-40B4-BE49-F238E27FC236}">
                  <a16:creationId xmlns:a16="http://schemas.microsoft.com/office/drawing/2014/main" id="{DB250A15-EC3A-33D8-25D5-5EAE5F41EEB7}"/>
                </a:ext>
              </a:extLst>
            </p:cNvPr>
            <p:cNvSpPr txBox="1">
              <a:spLocks/>
            </p:cNvSpPr>
            <p:nvPr/>
          </p:nvSpPr>
          <p:spPr>
            <a:xfrm>
              <a:off x="5561092" y="5329999"/>
              <a:ext cx="839631" cy="29872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ct val="100000"/>
                </a:lnSpc>
                <a:spcAft>
                  <a:spcPts val="600"/>
                </a:spcAft>
                <a:buNone/>
              </a:pPr>
              <a:r>
                <a:rPr lang="de-DE" sz="1600" dirty="0" err="1"/>
                <a:t>Metal</a:t>
              </a:r>
              <a:endParaRPr lang="de-DE" sz="16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ED787B1-4790-8582-5C69-394F47F8014B}"/>
                </a:ext>
              </a:extLst>
            </p:cNvPr>
            <p:cNvSpPr/>
            <p:nvPr/>
          </p:nvSpPr>
          <p:spPr>
            <a:xfrm>
              <a:off x="4969757" y="4831760"/>
              <a:ext cx="1432551" cy="93317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  <p:sp>
        <p:nvSpPr>
          <p:cNvPr id="43" name="Content Placeholder 1">
            <a:extLst>
              <a:ext uri="{FF2B5EF4-FFF2-40B4-BE49-F238E27FC236}">
                <a16:creationId xmlns:a16="http://schemas.microsoft.com/office/drawing/2014/main" id="{8B001895-654D-5C94-3E22-2D557A657BA7}"/>
              </a:ext>
            </a:extLst>
          </p:cNvPr>
          <p:cNvSpPr txBox="1">
            <a:spLocks/>
          </p:cNvSpPr>
          <p:nvPr/>
        </p:nvSpPr>
        <p:spPr>
          <a:xfrm>
            <a:off x="9619832" y="1974182"/>
            <a:ext cx="1136993" cy="240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400" dirty="0"/>
              <a:t>1 keV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3E80A40-0945-9FB3-E900-D06D82D04DD2}"/>
              </a:ext>
            </a:extLst>
          </p:cNvPr>
          <p:cNvSpPr txBox="1">
            <a:spLocks/>
          </p:cNvSpPr>
          <p:nvPr/>
        </p:nvSpPr>
        <p:spPr>
          <a:xfrm>
            <a:off x="593204" y="768632"/>
            <a:ext cx="8527132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accent3"/>
                </a:solidFill>
              </a:rPr>
              <a:t>@ SLS Pollux beamline</a:t>
            </a:r>
            <a:endParaRPr lang="en-GB" sz="1800" i="0" u="none" strike="noStrike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690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ADF05-84FE-B9BD-06F2-021CC274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</a:t>
            </a:r>
            <a:r>
              <a:rPr lang="de-DE" dirty="0" err="1"/>
              <a:t>SwissFEL</a:t>
            </a:r>
            <a:r>
              <a:rPr lang="de-DE" dirty="0"/>
              <a:t> Furka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9B786-AFD4-DB68-CB87-187D2F6C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9C748-BC7B-BE56-AF23-51698F8E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32</a:t>
            </a:fld>
            <a:endParaRPr lang="en-GB" noProof="0" dirty="0"/>
          </a:p>
        </p:txBody>
      </p:sp>
      <p:pic>
        <p:nvPicPr>
          <p:cNvPr id="6" name="Grafik 28" descr="Ein Bild, das Maschine, Bautechnik, Im Haus, Stahl enthält.&#10;&#10;Automatisch generierte Beschreibung">
            <a:extLst>
              <a:ext uri="{FF2B5EF4-FFF2-40B4-BE49-F238E27FC236}">
                <a16:creationId xmlns:a16="http://schemas.microsoft.com/office/drawing/2014/main" id="{27CA3C04-7D29-5AAE-D8AF-86A18B6C4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6" t="-110" r="3735" b="817"/>
          <a:stretch/>
        </p:blipFill>
        <p:spPr>
          <a:xfrm>
            <a:off x="695325" y="1292278"/>
            <a:ext cx="6535936" cy="3648890"/>
          </a:xfrm>
          <a:prstGeom prst="rect">
            <a:avLst/>
          </a:prstGeom>
          <a:ln w="25400">
            <a:noFill/>
          </a:ln>
        </p:spPr>
      </p:pic>
      <p:pic>
        <p:nvPicPr>
          <p:cNvPr id="15" name="Picture 30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3F48FC83-6296-CA42-7C12-5361643D0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"/>
          <a:stretch/>
        </p:blipFill>
        <p:spPr>
          <a:xfrm>
            <a:off x="8239866" y="4166645"/>
            <a:ext cx="3256808" cy="2186134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D651307-092B-38D6-6FB9-D2FD4360A26B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852624"/>
            <a:ext cx="5112568" cy="720080"/>
          </a:xfrm>
          <a:prstGeom prst="straightConnector1">
            <a:avLst/>
          </a:prstGeom>
          <a:ln w="25400">
            <a:solidFill>
              <a:schemeClr val="accent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47DCDBE9-508C-ACEA-D8A8-0E32CBD1C8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7568" y="4255355"/>
                <a:ext cx="1224136" cy="244165"/>
              </a:xfrm>
              <a:prstGeom prst="rect">
                <a:avLst/>
              </a:prstGeom>
              <a:solidFill>
                <a:schemeClr val="accent3">
                  <a:alpha val="7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200" dirty="0">
                    <a:solidFill>
                      <a:schemeClr val="bg1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200" dirty="0">
                    <a:solidFill>
                      <a:schemeClr val="bg1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47DCDBE9-508C-ACEA-D8A8-0E32CBD1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4255355"/>
                <a:ext cx="1224136" cy="244165"/>
              </a:xfrm>
              <a:prstGeom prst="rect">
                <a:avLst/>
              </a:prstGeom>
              <a:blipFill>
                <a:blip r:embed="rId4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9FA5E96-418F-E644-23CE-71335210A624}"/>
              </a:ext>
            </a:extLst>
          </p:cNvPr>
          <p:cNvSpPr txBox="1">
            <a:spLocks/>
          </p:cNvSpPr>
          <p:nvPr/>
        </p:nvSpPr>
        <p:spPr>
          <a:xfrm>
            <a:off x="767408" y="3241882"/>
            <a:ext cx="792087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 err="1">
                <a:solidFill>
                  <a:schemeClr val="bg1"/>
                </a:solidFill>
              </a:rPr>
              <a:t>Detector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19DF36F-6D11-F72E-6478-7E16BE82BEEB}"/>
              </a:ext>
            </a:extLst>
          </p:cNvPr>
          <p:cNvSpPr txBox="1">
            <a:spLocks/>
          </p:cNvSpPr>
          <p:nvPr/>
        </p:nvSpPr>
        <p:spPr>
          <a:xfrm>
            <a:off x="3827748" y="1783057"/>
            <a:ext cx="792087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 err="1">
                <a:solidFill>
                  <a:schemeClr val="bg1"/>
                </a:solidFill>
              </a:rPr>
              <a:t>Grating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F97609EC-AC0C-0E9F-FCA0-8B72D1F3F765}"/>
              </a:ext>
            </a:extLst>
          </p:cNvPr>
          <p:cNvSpPr txBox="1">
            <a:spLocks/>
          </p:cNvSpPr>
          <p:nvPr/>
        </p:nvSpPr>
        <p:spPr>
          <a:xfrm>
            <a:off x="6240016" y="1783057"/>
            <a:ext cx="927720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>
                <a:solidFill>
                  <a:schemeClr val="bg1"/>
                </a:solidFill>
              </a:rPr>
              <a:t>Experimental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92">
            <a:extLst>
              <a:ext uri="{FF2B5EF4-FFF2-40B4-BE49-F238E27FC236}">
                <a16:creationId xmlns:a16="http://schemas.microsoft.com/office/drawing/2014/main" id="{FE6F1737-2CCC-CC2D-7DA6-4D62E034900D}"/>
              </a:ext>
            </a:extLst>
          </p:cNvPr>
          <p:cNvCxnSpPr>
            <a:cxnSpLocks/>
          </p:cNvCxnSpPr>
          <p:nvPr/>
        </p:nvCxnSpPr>
        <p:spPr>
          <a:xfrm flipH="1">
            <a:off x="5207085" y="3111254"/>
            <a:ext cx="1377244" cy="0"/>
          </a:xfrm>
          <a:prstGeom prst="straightConnector1">
            <a:avLst/>
          </a:prstGeom>
          <a:ln w="2540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B89EF978-771E-719D-7861-B7FA5B984920}"/>
              </a:ext>
            </a:extLst>
          </p:cNvPr>
          <p:cNvSpPr txBox="1">
            <a:spLocks/>
          </p:cNvSpPr>
          <p:nvPr/>
        </p:nvSpPr>
        <p:spPr>
          <a:xfrm>
            <a:off x="4819779" y="3199191"/>
            <a:ext cx="2151856" cy="245127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>
                <a:solidFill>
                  <a:schemeClr val="bg1"/>
                </a:solidFill>
              </a:rPr>
              <a:t>X-</a:t>
            </a:r>
            <a:r>
              <a:rPr lang="de-DE" sz="1200" dirty="0" err="1">
                <a:solidFill>
                  <a:schemeClr val="bg1"/>
                </a:solidFill>
              </a:rPr>
              <a:t>rays</a:t>
            </a:r>
            <a:r>
              <a:rPr lang="de-DE" sz="1200" dirty="0">
                <a:solidFill>
                  <a:schemeClr val="bg1"/>
                </a:solidFill>
              </a:rPr>
              <a:t> scattered </a:t>
            </a:r>
            <a:r>
              <a:rPr lang="de-DE" sz="1200" dirty="0" err="1">
                <a:solidFill>
                  <a:schemeClr val="bg1"/>
                </a:solidFill>
              </a:rPr>
              <a:t>from</a:t>
            </a:r>
            <a:r>
              <a:rPr lang="de-DE" sz="1200" dirty="0">
                <a:solidFill>
                  <a:schemeClr val="bg1"/>
                </a:solidFill>
              </a:rPr>
              <a:t> sample</a:t>
            </a:r>
          </a:p>
        </p:txBody>
      </p:sp>
      <p:cxnSp>
        <p:nvCxnSpPr>
          <p:cNvPr id="26" name="Gerade Verbindung mit Pfeil 92">
            <a:extLst>
              <a:ext uri="{FF2B5EF4-FFF2-40B4-BE49-F238E27FC236}">
                <a16:creationId xmlns:a16="http://schemas.microsoft.com/office/drawing/2014/main" id="{932F7B5B-1A14-6298-37F3-727C42A538D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223792" y="2249783"/>
            <a:ext cx="396043" cy="522721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92">
            <a:extLst>
              <a:ext uri="{FF2B5EF4-FFF2-40B4-BE49-F238E27FC236}">
                <a16:creationId xmlns:a16="http://schemas.microsoft.com/office/drawing/2014/main" id="{4EA6B33B-37AD-CCE7-B4CA-ACE9CFA514C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703876" y="2249783"/>
            <a:ext cx="267759" cy="479943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92">
            <a:extLst>
              <a:ext uri="{FF2B5EF4-FFF2-40B4-BE49-F238E27FC236}">
                <a16:creationId xmlns:a16="http://schemas.microsoft.com/office/drawing/2014/main" id="{BD522FA8-8549-6CA3-A4B0-457E35026A76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163452" y="2887914"/>
            <a:ext cx="108012" cy="353968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80404602-341E-C623-2C94-CE462C913B8E}"/>
              </a:ext>
            </a:extLst>
          </p:cNvPr>
          <p:cNvSpPr txBox="1">
            <a:spLocks/>
          </p:cNvSpPr>
          <p:nvPr/>
        </p:nvSpPr>
        <p:spPr>
          <a:xfrm>
            <a:off x="695324" y="5046267"/>
            <a:ext cx="6535935" cy="756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dirty="0"/>
              <a:t>Image rate aligned with </a:t>
            </a:r>
            <a:r>
              <a:rPr lang="en-GB" sz="1800" dirty="0" err="1"/>
              <a:t>SwissFEL</a:t>
            </a:r>
            <a:r>
              <a:rPr lang="en-GB" sz="1800" dirty="0"/>
              <a:t> </a:t>
            </a:r>
            <a:r>
              <a:rPr lang="en-GB" sz="1800" b="1" dirty="0"/>
              <a:t>(100 Hz) allows efficient jitter correction</a:t>
            </a:r>
            <a:r>
              <a:rPr lang="en-GB" sz="1800" dirty="0"/>
              <a:t> for time-resolved measurements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Good performance at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Cu L-edge (~ 930 eV)</a:t>
            </a:r>
            <a:r>
              <a:rPr lang="en-US" sz="1800" dirty="0"/>
              <a:t>, but low efficiency at </a:t>
            </a:r>
            <a:r>
              <a:rPr lang="en-US" sz="1800" b="1" dirty="0">
                <a:solidFill>
                  <a:schemeClr val="accent3"/>
                </a:solidFill>
              </a:rPr>
              <a:t>O K-edge (~ 530 eV) </a:t>
            </a:r>
            <a:r>
              <a:rPr lang="en-US" sz="1800" dirty="0"/>
              <a:t>because of </a:t>
            </a:r>
            <a:r>
              <a:rPr lang="en-US" sz="1800" b="1" dirty="0"/>
              <a:t>shallow incidence angle</a:t>
            </a:r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292F8284-7B3B-B88B-9025-185A9A0D83B5}"/>
              </a:ext>
            </a:extLst>
          </p:cNvPr>
          <p:cNvGrpSpPr/>
          <p:nvPr/>
        </p:nvGrpSpPr>
        <p:grpSpPr>
          <a:xfrm>
            <a:off x="8728582" y="1775926"/>
            <a:ext cx="3385873" cy="2436738"/>
            <a:chOff x="8200064" y="1549983"/>
            <a:chExt cx="3385873" cy="2436738"/>
          </a:xfrm>
        </p:grpSpPr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3D56F2FD-7ABA-1407-6C33-1F1FFC0E3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0469" t="18500" r="37440" b="9050"/>
            <a:stretch/>
          </p:blipFill>
          <p:spPr>
            <a:xfrm>
              <a:off x="8392571" y="1740829"/>
              <a:ext cx="3193366" cy="2061226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359A3F9F-94C5-9BF9-5706-A352A380933A}"/>
                </a:ext>
              </a:extLst>
            </p:cNvPr>
            <p:cNvSpPr txBox="1"/>
            <p:nvPr/>
          </p:nvSpPr>
          <p:spPr>
            <a:xfrm rot="16200000">
              <a:off x="8078844" y="1913153"/>
              <a:ext cx="42710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200" dirty="0"/>
                <a:t>Pixel Y</a:t>
              </a:r>
              <a:endParaRPr lang="de-AT" sz="1200" dirty="0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2559EED8-10A4-5BBD-2755-D5025991C961}"/>
                </a:ext>
              </a:extLst>
            </p:cNvPr>
            <p:cNvSpPr txBox="1"/>
            <p:nvPr/>
          </p:nvSpPr>
          <p:spPr>
            <a:xfrm>
              <a:off x="10821900" y="3802055"/>
              <a:ext cx="42870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200" dirty="0"/>
                <a:t>Pixel X</a:t>
              </a:r>
              <a:endParaRPr lang="de-AT" sz="1200" dirty="0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57F60F37-94BF-F01E-5DE2-FDD18A8A8299}"/>
                </a:ext>
              </a:extLst>
            </p:cNvPr>
            <p:cNvSpPr txBox="1"/>
            <p:nvPr/>
          </p:nvSpPr>
          <p:spPr>
            <a:xfrm>
              <a:off x="10758512" y="1549983"/>
              <a:ext cx="66608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200" dirty="0"/>
                <a:t># </a:t>
              </a:r>
              <a:r>
                <a:rPr lang="de-DE" sz="1200" dirty="0" err="1"/>
                <a:t>photons</a:t>
              </a:r>
              <a:endParaRPr lang="de-AT" sz="1200" dirty="0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5D74217E-F1B3-F85C-B97F-B250BC205AF1}"/>
              </a:ext>
            </a:extLst>
          </p:cNvPr>
          <p:cNvGrpSpPr/>
          <p:nvPr/>
        </p:nvGrpSpPr>
        <p:grpSpPr>
          <a:xfrm>
            <a:off x="7438683" y="652636"/>
            <a:ext cx="2880320" cy="2061226"/>
            <a:chOff x="6168008" y="769498"/>
            <a:chExt cx="2880320" cy="2061226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BD15835-9AD9-23F6-2FCA-0518EF68CDA6}"/>
                </a:ext>
              </a:extLst>
            </p:cNvPr>
            <p:cNvGrpSpPr/>
            <p:nvPr/>
          </p:nvGrpSpPr>
          <p:grpSpPr>
            <a:xfrm>
              <a:off x="6168008" y="769498"/>
              <a:ext cx="2880320" cy="2061226"/>
              <a:chOff x="6168008" y="769498"/>
              <a:chExt cx="2880320" cy="2061226"/>
            </a:xfrm>
          </p:grpSpPr>
          <p:sp>
            <p:nvSpPr>
              <p:cNvPr id="50" name="Rechteck 49">
                <a:extLst>
                  <a:ext uri="{FF2B5EF4-FFF2-40B4-BE49-F238E27FC236}">
                    <a16:creationId xmlns:a16="http://schemas.microsoft.com/office/drawing/2014/main" id="{4AF858D6-669A-7A79-E0F1-3FAA2CF120A7}"/>
                  </a:ext>
                </a:extLst>
              </p:cNvPr>
              <p:cNvSpPr/>
              <p:nvPr/>
            </p:nvSpPr>
            <p:spPr>
              <a:xfrm>
                <a:off x="6168008" y="769498"/>
                <a:ext cx="2880320" cy="2061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 sz="2000" dirty="0" err="1"/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81414BDD-2A6A-6B24-508E-F1A3A5D568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</a:blip>
              <a:srcRect l="20449" t="21476" r="40459" b="10166"/>
              <a:stretch/>
            </p:blipFill>
            <p:spPr>
              <a:xfrm>
                <a:off x="6168008" y="802796"/>
                <a:ext cx="2880320" cy="1888786"/>
              </a:xfrm>
              <a:prstGeom prst="rect">
                <a:avLst/>
              </a:prstGeom>
            </p:spPr>
          </p:pic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0656CDFA-9EA3-900B-BFDB-BCA6BD55E834}"/>
                  </a:ext>
                </a:extLst>
              </p:cNvPr>
              <p:cNvSpPr txBox="1"/>
              <p:nvPr/>
            </p:nvSpPr>
            <p:spPr>
              <a:xfrm>
                <a:off x="8545520" y="2620533"/>
                <a:ext cx="42710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1200" dirty="0"/>
                  <a:t>Pixel Y</a:t>
                </a:r>
                <a:endParaRPr lang="de-AT" sz="1200" dirty="0"/>
              </a:p>
            </p:txBody>
          </p: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79B487A6-D3F7-E914-4DD6-552D703D9B3D}"/>
                </a:ext>
              </a:extLst>
            </p:cNvPr>
            <p:cNvSpPr txBox="1"/>
            <p:nvPr/>
          </p:nvSpPr>
          <p:spPr>
            <a:xfrm>
              <a:off x="7870793" y="955512"/>
              <a:ext cx="1043555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de-DE" sz="1400" dirty="0"/>
                <a:t>FWHM 62 µm</a:t>
              </a:r>
              <a:endParaRPr lang="de-AT" sz="1400" dirty="0"/>
            </a:p>
          </p:txBody>
        </p: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7C4CE41A-F96C-2687-86F0-5FA522CA5D90}"/>
              </a:ext>
            </a:extLst>
          </p:cNvPr>
          <p:cNvGrpSpPr/>
          <p:nvPr/>
        </p:nvGrpSpPr>
        <p:grpSpPr>
          <a:xfrm>
            <a:off x="8774070" y="1545093"/>
            <a:ext cx="2903769" cy="1553183"/>
            <a:chOff x="8774070" y="1545093"/>
            <a:chExt cx="2903769" cy="1553183"/>
          </a:xfrm>
        </p:grpSpPr>
        <p:sp>
          <p:nvSpPr>
            <p:cNvPr id="55" name="Freeform: Shape 15">
              <a:extLst>
                <a:ext uri="{FF2B5EF4-FFF2-40B4-BE49-F238E27FC236}">
                  <a16:creationId xmlns:a16="http://schemas.microsoft.com/office/drawing/2014/main" id="{A57980B5-136B-212C-1278-D92E5978513F}"/>
                </a:ext>
              </a:extLst>
            </p:cNvPr>
            <p:cNvSpPr/>
            <p:nvPr/>
          </p:nvSpPr>
          <p:spPr>
            <a:xfrm flipH="1" flipV="1">
              <a:off x="11214109" y="2249781"/>
              <a:ext cx="463730" cy="848495"/>
            </a:xfrm>
            <a:custGeom>
              <a:avLst/>
              <a:gdLst>
                <a:gd name="connsiteX0" fmla="*/ 16074 w 781618"/>
                <a:gd name="connsiteY0" fmla="*/ 0 h 563525"/>
                <a:gd name="connsiteX1" fmla="*/ 101135 w 781618"/>
                <a:gd name="connsiteY1" fmla="*/ 457200 h 563525"/>
                <a:gd name="connsiteX2" fmla="*/ 781618 w 781618"/>
                <a:gd name="connsiteY2" fmla="*/ 563525 h 56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1618" h="563525">
                  <a:moveTo>
                    <a:pt x="16074" y="0"/>
                  </a:moveTo>
                  <a:cubicBezTo>
                    <a:pt x="-5191" y="181639"/>
                    <a:pt x="-26456" y="363279"/>
                    <a:pt x="101135" y="457200"/>
                  </a:cubicBezTo>
                  <a:cubicBezTo>
                    <a:pt x="228726" y="551121"/>
                    <a:pt x="505172" y="557323"/>
                    <a:pt x="781618" y="56352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6" name="Freeform: Shape 16">
              <a:extLst>
                <a:ext uri="{FF2B5EF4-FFF2-40B4-BE49-F238E27FC236}">
                  <a16:creationId xmlns:a16="http://schemas.microsoft.com/office/drawing/2014/main" id="{F9F0CE01-BDEB-60E6-7778-51DA8017F019}"/>
                </a:ext>
              </a:extLst>
            </p:cNvPr>
            <p:cNvSpPr/>
            <p:nvPr/>
          </p:nvSpPr>
          <p:spPr>
            <a:xfrm flipH="1" flipV="1">
              <a:off x="8774070" y="1598288"/>
              <a:ext cx="712169" cy="385038"/>
            </a:xfrm>
            <a:custGeom>
              <a:avLst/>
              <a:gdLst>
                <a:gd name="connsiteX0" fmla="*/ 0 w 2349795"/>
                <a:gd name="connsiteY0" fmla="*/ 0 h 648586"/>
                <a:gd name="connsiteX1" fmla="*/ 372139 w 2349795"/>
                <a:gd name="connsiteY1" fmla="*/ 106325 h 648586"/>
                <a:gd name="connsiteX2" fmla="*/ 861237 w 2349795"/>
                <a:gd name="connsiteY2" fmla="*/ 542260 h 648586"/>
                <a:gd name="connsiteX3" fmla="*/ 2349795 w 2349795"/>
                <a:gd name="connsiteY3" fmla="*/ 648586 h 648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9795" h="648586">
                  <a:moveTo>
                    <a:pt x="0" y="0"/>
                  </a:moveTo>
                  <a:cubicBezTo>
                    <a:pt x="114300" y="7974"/>
                    <a:pt x="228600" y="15948"/>
                    <a:pt x="372139" y="106325"/>
                  </a:cubicBezTo>
                  <a:cubicBezTo>
                    <a:pt x="515678" y="196702"/>
                    <a:pt x="531628" y="451883"/>
                    <a:pt x="861237" y="542260"/>
                  </a:cubicBezTo>
                  <a:cubicBezTo>
                    <a:pt x="1190846" y="632637"/>
                    <a:pt x="1770320" y="640611"/>
                    <a:pt x="2349795" y="64858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57" name="TextBox 10">
              <a:extLst>
                <a:ext uri="{FF2B5EF4-FFF2-40B4-BE49-F238E27FC236}">
                  <a16:creationId xmlns:a16="http://schemas.microsoft.com/office/drawing/2014/main" id="{F9A07D27-CD3C-2816-FA74-214750F8E85D}"/>
                </a:ext>
              </a:extLst>
            </p:cNvPr>
            <p:cNvSpPr txBox="1"/>
            <p:nvPr/>
          </p:nvSpPr>
          <p:spPr>
            <a:xfrm>
              <a:off x="9482627" y="1545093"/>
              <a:ext cx="1727561" cy="83099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sz="1600" dirty="0" err="1">
                  <a:sym typeface="Wingdings" panose="05000000000000000000" pitchFamily="2" charset="2"/>
                </a:rPr>
                <a:t>Elastic</a:t>
              </a:r>
              <a:r>
                <a:rPr lang="de-DE" altLang="de-DE" sz="1600" dirty="0">
                  <a:sym typeface="Wingdings" panose="05000000000000000000" pitchFamily="2" charset="2"/>
                </a:rPr>
                <a:t> </a:t>
              </a:r>
              <a:r>
                <a:rPr lang="de-DE" altLang="de-DE" sz="1600" dirty="0" err="1">
                  <a:sym typeface="Wingdings" panose="05000000000000000000" pitchFamily="2" charset="2"/>
                </a:rPr>
                <a:t>scattering</a:t>
              </a:r>
              <a:r>
                <a:rPr lang="de-DE" altLang="de-DE" sz="1600" dirty="0">
                  <a:sym typeface="Wingdings" panose="05000000000000000000" pitchFamily="2" charset="2"/>
                </a:rPr>
                <a:t> off </a:t>
              </a:r>
              <a:r>
                <a:rPr lang="de-DE" altLang="de-DE" sz="1600" dirty="0" err="1">
                  <a:sym typeface="Wingdings" panose="05000000000000000000" pitchFamily="2" charset="2"/>
                </a:rPr>
                <a:t>carbon</a:t>
              </a:r>
              <a:r>
                <a:rPr lang="de-DE" altLang="de-DE" sz="1600" dirty="0">
                  <a:sym typeface="Wingdings" panose="05000000000000000000" pitchFamily="2" charset="2"/>
                </a:rPr>
                <a:t> tape</a:t>
              </a:r>
              <a:br>
                <a:rPr lang="de-DE" altLang="de-DE" sz="1600" dirty="0">
                  <a:sym typeface="Wingdings" panose="05000000000000000000" pitchFamily="2" charset="2"/>
                </a:rPr>
              </a:br>
              <a:r>
                <a:rPr lang="de-DE" altLang="de-DE" sz="1600" dirty="0">
                  <a:sym typeface="Wingdings" panose="05000000000000000000" pitchFamily="2" charset="2"/>
                </a:rPr>
                <a:t>@ 932 eV</a:t>
              </a:r>
              <a:endParaRPr lang="en-US" altLang="de-DE" sz="1600" dirty="0">
                <a:latin typeface="+mn-lt"/>
                <a:sym typeface="Wingdings" panose="05000000000000000000" pitchFamily="2" charset="2"/>
              </a:endParaRPr>
            </a:p>
          </p:txBody>
        </p:sp>
      </p:grpSp>
      <p:sp>
        <p:nvSpPr>
          <p:cNvPr id="58" name="TextBox 10">
            <a:extLst>
              <a:ext uri="{FF2B5EF4-FFF2-40B4-BE49-F238E27FC236}">
                <a16:creationId xmlns:a16="http://schemas.microsoft.com/office/drawing/2014/main" id="{262B1006-4639-E699-3949-735D7C235FF5}"/>
              </a:ext>
            </a:extLst>
          </p:cNvPr>
          <p:cNvSpPr txBox="1"/>
          <p:nvPr/>
        </p:nvSpPr>
        <p:spPr>
          <a:xfrm>
            <a:off x="10286240" y="703367"/>
            <a:ext cx="149288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de-DE" altLang="de-DE" sz="1200" dirty="0" err="1">
                <a:sym typeface="Wingdings" panose="05000000000000000000" pitchFamily="2" charset="2"/>
              </a:rPr>
              <a:t>No</a:t>
            </a:r>
            <a:r>
              <a:rPr lang="de-DE" altLang="de-DE" sz="1200" dirty="0"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ym typeface="Wingdings" panose="05000000000000000000" pitchFamily="2" charset="2"/>
              </a:rPr>
              <a:t>interpolation</a:t>
            </a:r>
            <a:r>
              <a:rPr lang="de-DE" altLang="de-DE" sz="1200" dirty="0">
                <a:sym typeface="Wingdings" panose="05000000000000000000" pitchFamily="2" charset="2"/>
              </a:rPr>
              <a:t>,</a:t>
            </a:r>
          </a:p>
          <a:p>
            <a:pPr>
              <a:spcBef>
                <a:spcPts val="0"/>
              </a:spcBef>
            </a:pPr>
            <a:r>
              <a:rPr lang="de-DE" altLang="de-DE" sz="1200" dirty="0" err="1">
                <a:latin typeface="+mn-lt"/>
                <a:sym typeface="Wingdings" panose="05000000000000000000" pitchFamily="2" charset="2"/>
              </a:rPr>
              <a:t>no</a:t>
            </a:r>
            <a:r>
              <a:rPr lang="de-DE" altLang="de-DE" sz="1200" dirty="0">
                <a:latin typeface="+mn-lt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sym typeface="Wingdings" panose="05000000000000000000" pitchFamily="2" charset="2"/>
              </a:rPr>
              <a:t>curvature</a:t>
            </a:r>
            <a:r>
              <a:rPr lang="de-DE" altLang="de-DE" sz="1200" dirty="0">
                <a:latin typeface="+mn-lt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latin typeface="+mn-lt"/>
                <a:sym typeface="Wingdings" panose="05000000000000000000" pitchFamily="2" charset="2"/>
              </a:rPr>
              <a:t>corr</a:t>
            </a:r>
            <a:r>
              <a:rPr lang="de-DE" altLang="de-DE" sz="1200" dirty="0" err="1">
                <a:sym typeface="Wingdings" panose="05000000000000000000" pitchFamily="2" charset="2"/>
              </a:rPr>
              <a:t>ection</a:t>
            </a:r>
            <a:endParaRPr lang="en-US" altLang="de-DE" sz="12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59" name="Content Placeholder 1">
            <a:extLst>
              <a:ext uri="{FF2B5EF4-FFF2-40B4-BE49-F238E27FC236}">
                <a16:creationId xmlns:a16="http://schemas.microsoft.com/office/drawing/2014/main" id="{3D8FA239-733B-5804-10DD-1871415D4BCB}"/>
              </a:ext>
            </a:extLst>
          </p:cNvPr>
          <p:cNvSpPr txBox="1">
            <a:spLocks/>
          </p:cNvSpPr>
          <p:nvPr/>
        </p:nvSpPr>
        <p:spPr>
          <a:xfrm>
            <a:off x="9211197" y="3573021"/>
            <a:ext cx="1135210" cy="2850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de-DE" sz="1600" b="1" i="1" dirty="0" err="1">
                <a:solidFill>
                  <a:schemeClr val="accent3"/>
                </a:solidFill>
              </a:rPr>
              <a:t>Preliminary</a:t>
            </a:r>
            <a:endParaRPr lang="de-DE" sz="1600" b="1" i="1" dirty="0">
              <a:solidFill>
                <a:schemeClr val="accent3"/>
              </a:solidFill>
            </a:endParaRPr>
          </a:p>
        </p:txBody>
      </p:sp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35CA6D2E-9E05-3A0A-0CB9-BD51385943EE}"/>
              </a:ext>
            </a:extLst>
          </p:cNvPr>
          <p:cNvSpPr txBox="1">
            <a:spLocks/>
          </p:cNvSpPr>
          <p:nvPr/>
        </p:nvSpPr>
        <p:spPr>
          <a:xfrm>
            <a:off x="7400603" y="787627"/>
            <a:ext cx="1135210" cy="285072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de-DE" sz="1600" b="1" i="1" dirty="0" err="1">
                <a:solidFill>
                  <a:schemeClr val="accent3"/>
                </a:solidFill>
              </a:rPr>
              <a:t>Preliminary</a:t>
            </a:r>
            <a:endParaRPr lang="de-DE" sz="16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8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ADF05-84FE-B9BD-06F2-021CC2741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at </a:t>
            </a:r>
            <a:r>
              <a:rPr lang="de-DE" dirty="0" err="1"/>
              <a:t>SwissFEL</a:t>
            </a:r>
            <a:r>
              <a:rPr lang="de-DE" dirty="0"/>
              <a:t> Furka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9B786-AFD4-DB68-CB87-187D2F6CE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9C748-BC7B-BE56-AF23-51698F8EA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33</a:t>
            </a:fld>
            <a:endParaRPr lang="en-GB" noProof="0" dirty="0"/>
          </a:p>
        </p:txBody>
      </p:sp>
      <p:pic>
        <p:nvPicPr>
          <p:cNvPr id="6" name="Grafik 28" descr="Ein Bild, das Maschine, Bautechnik, Im Haus, Stahl enthält.&#10;&#10;Automatisch generierte Beschreibung">
            <a:extLst>
              <a:ext uri="{FF2B5EF4-FFF2-40B4-BE49-F238E27FC236}">
                <a16:creationId xmlns:a16="http://schemas.microsoft.com/office/drawing/2014/main" id="{27CA3C04-7D29-5AAE-D8AF-86A18B6C4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96" t="-110" r="3735" b="817"/>
          <a:stretch/>
        </p:blipFill>
        <p:spPr>
          <a:xfrm>
            <a:off x="695325" y="1292278"/>
            <a:ext cx="6535936" cy="3648890"/>
          </a:xfrm>
          <a:prstGeom prst="rect">
            <a:avLst/>
          </a:prstGeom>
          <a:ln w="25400">
            <a:noFill/>
          </a:ln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7D651307-092B-38D6-6FB9-D2FD4360A26B}"/>
              </a:ext>
            </a:extLst>
          </p:cNvPr>
          <p:cNvCxnSpPr>
            <a:cxnSpLocks/>
          </p:cNvCxnSpPr>
          <p:nvPr/>
        </p:nvCxnSpPr>
        <p:spPr>
          <a:xfrm flipH="1" flipV="1">
            <a:off x="1271464" y="3852624"/>
            <a:ext cx="5112568" cy="720080"/>
          </a:xfrm>
          <a:prstGeom prst="straightConnector1">
            <a:avLst/>
          </a:prstGeom>
          <a:ln w="25400">
            <a:solidFill>
              <a:schemeClr val="accent3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47DCDBE9-508C-ACEA-D8A8-0E32CBD1C8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07568" y="4255355"/>
                <a:ext cx="1224136" cy="244165"/>
              </a:xfrm>
              <a:prstGeom prst="rect">
                <a:avLst/>
              </a:prstGeom>
              <a:solidFill>
                <a:schemeClr val="accent3">
                  <a:alpha val="70000"/>
                </a:schemeClr>
              </a:solidFill>
            </p:spPr>
            <p:txBody>
              <a:bodyPr vert="horz" wrap="square" lIns="0" tIns="0" rIns="0" bIns="36000" rtlCol="0" anchor="t" anchorCtr="0">
                <a:sp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lnSpc>
                    <a:spcPct val="120000"/>
                  </a:lnSpc>
                  <a:spcAft>
                    <a:spcPts val="600"/>
                  </a:spcAft>
                  <a:buNone/>
                </a:pPr>
                <a:r>
                  <a:rPr lang="de-DE" sz="1200" dirty="0">
                    <a:solidFill>
                      <a:schemeClr val="bg1"/>
                    </a:solidFill>
                  </a:rPr>
                  <a:t>Exit arm (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200" dirty="0">
                    <a:solidFill>
                      <a:schemeClr val="bg1"/>
                    </a:solidFill>
                  </a:rPr>
                  <a:t> 5 m)</a:t>
                </a:r>
              </a:p>
            </p:txBody>
          </p:sp>
        </mc:Choice>
        <mc:Fallback xmlns="">
          <p:sp>
            <p:nvSpPr>
              <p:cNvPr id="4" name="Content Placeholder 1">
                <a:extLst>
                  <a:ext uri="{FF2B5EF4-FFF2-40B4-BE49-F238E27FC236}">
                    <a16:creationId xmlns:a16="http://schemas.microsoft.com/office/drawing/2014/main" id="{47DCDBE9-508C-ACEA-D8A8-0E32CBD1C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4255355"/>
                <a:ext cx="1224136" cy="244165"/>
              </a:xfrm>
              <a:prstGeom prst="rect">
                <a:avLst/>
              </a:prstGeom>
              <a:blipFill>
                <a:blip r:embed="rId3"/>
                <a:stretch>
                  <a:fillRect t="-10000" b="-2500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F9FA5E96-418F-E644-23CE-71335210A624}"/>
              </a:ext>
            </a:extLst>
          </p:cNvPr>
          <p:cNvSpPr txBox="1">
            <a:spLocks/>
          </p:cNvSpPr>
          <p:nvPr/>
        </p:nvSpPr>
        <p:spPr>
          <a:xfrm>
            <a:off x="767408" y="3241882"/>
            <a:ext cx="792087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 err="1">
                <a:solidFill>
                  <a:schemeClr val="bg1"/>
                </a:solidFill>
              </a:rPr>
              <a:t>Detector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19DF36F-6D11-F72E-6478-7E16BE82BEEB}"/>
              </a:ext>
            </a:extLst>
          </p:cNvPr>
          <p:cNvSpPr txBox="1">
            <a:spLocks/>
          </p:cNvSpPr>
          <p:nvPr/>
        </p:nvSpPr>
        <p:spPr>
          <a:xfrm>
            <a:off x="3827748" y="1783057"/>
            <a:ext cx="792087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 err="1">
                <a:solidFill>
                  <a:schemeClr val="bg1"/>
                </a:solidFill>
              </a:rPr>
              <a:t>Grating</a:t>
            </a:r>
            <a:r>
              <a:rPr lang="de-DE" sz="1200" dirty="0">
                <a:solidFill>
                  <a:schemeClr val="bg1"/>
                </a:solidFill>
              </a:rPr>
              <a:t>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F97609EC-AC0C-0E9F-FCA0-8B72D1F3F765}"/>
              </a:ext>
            </a:extLst>
          </p:cNvPr>
          <p:cNvSpPr txBox="1">
            <a:spLocks/>
          </p:cNvSpPr>
          <p:nvPr/>
        </p:nvSpPr>
        <p:spPr>
          <a:xfrm>
            <a:off x="6240016" y="1783057"/>
            <a:ext cx="927720" cy="466726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>
                <a:solidFill>
                  <a:schemeClr val="bg1"/>
                </a:solidFill>
              </a:rPr>
              <a:t>Experimental </a:t>
            </a:r>
            <a:r>
              <a:rPr lang="de-DE" sz="1200" dirty="0" err="1">
                <a:solidFill>
                  <a:schemeClr val="bg1"/>
                </a:solidFill>
              </a:rPr>
              <a:t>chamber</a:t>
            </a:r>
            <a:endParaRPr lang="de-DE" sz="1200" dirty="0">
              <a:solidFill>
                <a:schemeClr val="bg1"/>
              </a:solidFill>
            </a:endParaRPr>
          </a:p>
        </p:txBody>
      </p:sp>
      <p:cxnSp>
        <p:nvCxnSpPr>
          <p:cNvPr id="22" name="Gerade Verbindung mit Pfeil 92">
            <a:extLst>
              <a:ext uri="{FF2B5EF4-FFF2-40B4-BE49-F238E27FC236}">
                <a16:creationId xmlns:a16="http://schemas.microsoft.com/office/drawing/2014/main" id="{FE6F1737-2CCC-CC2D-7DA6-4D62E034900D}"/>
              </a:ext>
            </a:extLst>
          </p:cNvPr>
          <p:cNvCxnSpPr>
            <a:cxnSpLocks/>
          </p:cNvCxnSpPr>
          <p:nvPr/>
        </p:nvCxnSpPr>
        <p:spPr>
          <a:xfrm flipH="1">
            <a:off x="5207085" y="3111254"/>
            <a:ext cx="1377244" cy="0"/>
          </a:xfrm>
          <a:prstGeom prst="straightConnector1">
            <a:avLst/>
          </a:prstGeom>
          <a:ln w="2540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B89EF978-771E-719D-7861-B7FA5B984920}"/>
              </a:ext>
            </a:extLst>
          </p:cNvPr>
          <p:cNvSpPr txBox="1">
            <a:spLocks/>
          </p:cNvSpPr>
          <p:nvPr/>
        </p:nvSpPr>
        <p:spPr>
          <a:xfrm>
            <a:off x="4819779" y="3199191"/>
            <a:ext cx="2151856" cy="245127"/>
          </a:xfrm>
          <a:prstGeom prst="rect">
            <a:avLst/>
          </a:prstGeom>
          <a:solidFill>
            <a:schemeClr val="accent3">
              <a:alpha val="70000"/>
            </a:schemeClr>
          </a:solidFill>
        </p:spPr>
        <p:txBody>
          <a:bodyPr vert="horz" wrap="square" lIns="0" tIns="0" rIns="0" bIns="36000" rtlCol="0" anchor="t" anchorCtr="0">
            <a:sp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120000"/>
              </a:lnSpc>
              <a:spcAft>
                <a:spcPts val="600"/>
              </a:spcAft>
              <a:buNone/>
            </a:pPr>
            <a:r>
              <a:rPr lang="de-DE" sz="1200" dirty="0">
                <a:solidFill>
                  <a:schemeClr val="bg1"/>
                </a:solidFill>
              </a:rPr>
              <a:t>X-</a:t>
            </a:r>
            <a:r>
              <a:rPr lang="de-DE" sz="1200" dirty="0" err="1">
                <a:solidFill>
                  <a:schemeClr val="bg1"/>
                </a:solidFill>
              </a:rPr>
              <a:t>rays</a:t>
            </a:r>
            <a:r>
              <a:rPr lang="de-DE" sz="1200" dirty="0">
                <a:solidFill>
                  <a:schemeClr val="bg1"/>
                </a:solidFill>
              </a:rPr>
              <a:t> scattered </a:t>
            </a:r>
            <a:r>
              <a:rPr lang="de-DE" sz="1200" dirty="0" err="1">
                <a:solidFill>
                  <a:schemeClr val="bg1"/>
                </a:solidFill>
              </a:rPr>
              <a:t>from</a:t>
            </a:r>
            <a:r>
              <a:rPr lang="de-DE" sz="1200" dirty="0">
                <a:solidFill>
                  <a:schemeClr val="bg1"/>
                </a:solidFill>
              </a:rPr>
              <a:t> sample</a:t>
            </a:r>
          </a:p>
        </p:txBody>
      </p:sp>
      <p:cxnSp>
        <p:nvCxnSpPr>
          <p:cNvPr id="26" name="Gerade Verbindung mit Pfeil 92">
            <a:extLst>
              <a:ext uri="{FF2B5EF4-FFF2-40B4-BE49-F238E27FC236}">
                <a16:creationId xmlns:a16="http://schemas.microsoft.com/office/drawing/2014/main" id="{932F7B5B-1A14-6298-37F3-727C42A538D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4223792" y="2249783"/>
            <a:ext cx="396043" cy="522721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92">
            <a:extLst>
              <a:ext uri="{FF2B5EF4-FFF2-40B4-BE49-F238E27FC236}">
                <a16:creationId xmlns:a16="http://schemas.microsoft.com/office/drawing/2014/main" id="{4EA6B33B-37AD-CCE7-B4CA-ACE9CFA514CE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6703876" y="2249783"/>
            <a:ext cx="267759" cy="479943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92">
            <a:extLst>
              <a:ext uri="{FF2B5EF4-FFF2-40B4-BE49-F238E27FC236}">
                <a16:creationId xmlns:a16="http://schemas.microsoft.com/office/drawing/2014/main" id="{BD522FA8-8549-6CA3-A4B0-457E35026A76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163452" y="2887914"/>
            <a:ext cx="108012" cy="353968"/>
          </a:xfrm>
          <a:prstGeom prst="straightConnector1">
            <a:avLst/>
          </a:prstGeom>
          <a:ln w="19050">
            <a:solidFill>
              <a:schemeClr val="accent3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80404602-341E-C623-2C94-CE462C913B8E}"/>
              </a:ext>
            </a:extLst>
          </p:cNvPr>
          <p:cNvSpPr txBox="1">
            <a:spLocks/>
          </p:cNvSpPr>
          <p:nvPr/>
        </p:nvSpPr>
        <p:spPr>
          <a:xfrm>
            <a:off x="695324" y="5046267"/>
            <a:ext cx="6535935" cy="7560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sz="1800" dirty="0"/>
              <a:t>Image rate aligned with </a:t>
            </a:r>
            <a:r>
              <a:rPr lang="en-GB" sz="1800" dirty="0" err="1"/>
              <a:t>SwissFEL</a:t>
            </a:r>
            <a:r>
              <a:rPr lang="en-GB" sz="1800" dirty="0"/>
              <a:t> </a:t>
            </a:r>
            <a:r>
              <a:rPr lang="en-GB" sz="1800" b="1" dirty="0"/>
              <a:t>(100 Hz) allows efficient jitter correction</a:t>
            </a:r>
            <a:r>
              <a:rPr lang="en-GB" sz="1800" dirty="0"/>
              <a:t> for time-resolved measurements</a:t>
            </a:r>
          </a:p>
          <a:p>
            <a:pPr>
              <a:lnSpc>
                <a:spcPct val="110000"/>
              </a:lnSpc>
            </a:pPr>
            <a:r>
              <a:rPr lang="en-US" sz="1800" dirty="0"/>
              <a:t>Good performance at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Cu L-edge (~ 930 eV)</a:t>
            </a:r>
            <a:r>
              <a:rPr lang="en-US" sz="1800" dirty="0"/>
              <a:t>, but low efficiency at </a:t>
            </a:r>
            <a:r>
              <a:rPr lang="en-US" sz="1800" b="1" dirty="0">
                <a:solidFill>
                  <a:schemeClr val="accent3"/>
                </a:solidFill>
              </a:rPr>
              <a:t>O K-edge (~ 530 eV) </a:t>
            </a:r>
            <a:r>
              <a:rPr lang="en-US" sz="1800" dirty="0"/>
              <a:t>because of </a:t>
            </a:r>
            <a:r>
              <a:rPr lang="en-US" sz="1800" b="1" dirty="0"/>
              <a:t>shallow incidence angle</a:t>
            </a:r>
          </a:p>
        </p:txBody>
      </p:sp>
      <p:grpSp>
        <p:nvGrpSpPr>
          <p:cNvPr id="7" name="Group 12">
            <a:extLst>
              <a:ext uri="{FF2B5EF4-FFF2-40B4-BE49-F238E27FC236}">
                <a16:creationId xmlns:a16="http://schemas.microsoft.com/office/drawing/2014/main" id="{36846443-AF0B-8AB1-3AD3-253C0139D4C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09192" y="3629418"/>
            <a:ext cx="4047448" cy="2760495"/>
            <a:chOff x="673" y="0"/>
            <a:chExt cx="6334" cy="4320"/>
          </a:xfrm>
        </p:grpSpPr>
        <p:sp>
          <p:nvSpPr>
            <p:cNvPr id="8" name="AutoShape 11">
              <a:extLst>
                <a:ext uri="{FF2B5EF4-FFF2-40B4-BE49-F238E27FC236}">
                  <a16:creationId xmlns:a16="http://schemas.microsoft.com/office/drawing/2014/main" id="{49216C0B-FE7F-30E4-7011-09B75D90F1E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3" y="0"/>
              <a:ext cx="633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D7CEE0E8-B142-EF1D-9CCF-CD600A912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" y="0"/>
              <a:ext cx="6339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F5ECD1-CBE3-80FC-C107-A13B173B24A9}"/>
              </a:ext>
            </a:extLst>
          </p:cNvPr>
          <p:cNvGrpSpPr/>
          <p:nvPr/>
        </p:nvGrpSpPr>
        <p:grpSpPr>
          <a:xfrm>
            <a:off x="7805997" y="1026366"/>
            <a:ext cx="4050643" cy="2762674"/>
            <a:chOff x="644624" y="3649157"/>
            <a:chExt cx="4050643" cy="2762674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17737341-0072-9885-6D63-E17A2DFD6D9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44624" y="3649157"/>
              <a:ext cx="4050643" cy="2762674"/>
              <a:chOff x="673" y="0"/>
              <a:chExt cx="6334" cy="4320"/>
            </a:xfrm>
          </p:grpSpPr>
          <p:sp>
            <p:nvSpPr>
              <p:cNvPr id="13" name="AutoShape 15">
                <a:extLst>
                  <a:ext uri="{FF2B5EF4-FFF2-40B4-BE49-F238E27FC236}">
                    <a16:creationId xmlns:a16="http://schemas.microsoft.com/office/drawing/2014/main" id="{D01869CD-74B1-A7FD-FE8A-3ECEA44ECBB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673" y="0"/>
                <a:ext cx="6334" cy="4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pic>
            <p:nvPicPr>
              <p:cNvPr id="14" name="Picture 17">
                <a:extLst>
                  <a:ext uri="{FF2B5EF4-FFF2-40B4-BE49-F238E27FC236}">
                    <a16:creationId xmlns:a16="http://schemas.microsoft.com/office/drawing/2014/main" id="{72D952B0-EF27-2D9E-1F20-025D198D2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" y="0"/>
                <a:ext cx="6339" cy="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C26A35-F66C-51B6-F6D1-183B220F5948}"/>
                </a:ext>
              </a:extLst>
            </p:cNvPr>
            <p:cNvSpPr/>
            <p:nvPr/>
          </p:nvSpPr>
          <p:spPr>
            <a:xfrm>
              <a:off x="1329968" y="3651224"/>
              <a:ext cx="2677799" cy="192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2000" dirty="0" err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53001637-4111-E6BF-6E8A-0712D0C50F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7817" y="1326803"/>
                <a:ext cx="1672968" cy="47254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spcAft>
                    <a:spcPts val="600"/>
                  </a:spcAft>
                  <a:buNone/>
                </a:pPr>
                <a:r>
                  <a:rPr lang="de-DE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de-DE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5">
                        <a:lumMod val="75000"/>
                      </a:schemeClr>
                    </a:solidFill>
                  </a:rPr>
                  <a:t>effective</a:t>
                </a:r>
                <a:r>
                  <a:rPr lang="de-DE" sz="1400" b="1" dirty="0">
                    <a:solidFill>
                      <a:schemeClr val="accent5">
                        <a:lumMod val="75000"/>
                      </a:schemeClr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accent5">
                        <a:lumMod val="75000"/>
                      </a:schemeClr>
                    </a:solidFill>
                  </a:rPr>
                  <a:t>noise</a:t>
                </a:r>
                <a:endParaRPr lang="de-DE" sz="14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Content Placeholder 1">
                <a:extLst>
                  <a:ext uri="{FF2B5EF4-FFF2-40B4-BE49-F238E27FC236}">
                    <a16:creationId xmlns:a16="http://schemas.microsoft.com/office/drawing/2014/main" id="{53001637-4111-E6BF-6E8A-0712D0C5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817" y="1326803"/>
                <a:ext cx="1672968" cy="472549"/>
              </a:xfrm>
              <a:prstGeom prst="rect">
                <a:avLst/>
              </a:prstGeom>
              <a:blipFill>
                <a:blip r:embed="rId6"/>
                <a:stretch>
                  <a:fillRect l="-6569" t="-1039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8D87FFC1-5198-3B72-B782-CE5DCA18C634}"/>
              </a:ext>
            </a:extLst>
          </p:cNvPr>
          <p:cNvSpPr txBox="1">
            <a:spLocks/>
          </p:cNvSpPr>
          <p:nvPr/>
        </p:nvSpPr>
        <p:spPr>
          <a:xfrm>
            <a:off x="8096678" y="1326803"/>
            <a:ext cx="1006691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de-DE" sz="1400" dirty="0"/>
              <a:t>Hole </a:t>
            </a:r>
            <a:r>
              <a:rPr lang="de-DE" sz="1400" dirty="0" err="1"/>
              <a:t>peak</a:t>
            </a:r>
            <a:endParaRPr lang="de-DE" sz="1400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04E1903C-BCE3-3C96-50B3-93A7513A435A}"/>
              </a:ext>
            </a:extLst>
          </p:cNvPr>
          <p:cNvSpPr txBox="1">
            <a:spLocks/>
          </p:cNvSpPr>
          <p:nvPr/>
        </p:nvSpPr>
        <p:spPr>
          <a:xfrm>
            <a:off x="9937018" y="2434530"/>
            <a:ext cx="1422134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sz="1400" dirty="0" err="1"/>
              <a:t>Electron</a:t>
            </a:r>
            <a:r>
              <a:rPr lang="de-DE" sz="1400" dirty="0"/>
              <a:t> </a:t>
            </a:r>
            <a:r>
              <a:rPr lang="de-DE" sz="1400" dirty="0" err="1"/>
              <a:t>peak</a:t>
            </a:r>
            <a:r>
              <a:rPr lang="de-DE" sz="1400" dirty="0"/>
              <a:t> (500 eV)</a:t>
            </a:r>
          </a:p>
        </p:txBody>
      </p:sp>
      <p:cxnSp>
        <p:nvCxnSpPr>
          <p:cNvPr id="25" name="Straight Arrow Connector 38">
            <a:extLst>
              <a:ext uri="{FF2B5EF4-FFF2-40B4-BE49-F238E27FC236}">
                <a16:creationId xmlns:a16="http://schemas.microsoft.com/office/drawing/2014/main" id="{3EA007CF-8067-9302-51EB-1BAB951B1164}"/>
              </a:ext>
            </a:extLst>
          </p:cNvPr>
          <p:cNvCxnSpPr>
            <a:cxnSpLocks/>
          </p:cNvCxnSpPr>
          <p:nvPr/>
        </p:nvCxnSpPr>
        <p:spPr bwMode="auto">
          <a:xfrm>
            <a:off x="10331979" y="2934551"/>
            <a:ext cx="0" cy="3932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BEC2CCC-F6EA-E445-F153-EBB3804A0840}"/>
              </a:ext>
            </a:extLst>
          </p:cNvPr>
          <p:cNvSpPr/>
          <p:nvPr/>
        </p:nvSpPr>
        <p:spPr>
          <a:xfrm>
            <a:off x="8269647" y="1313829"/>
            <a:ext cx="1262786" cy="220337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715846-B4CB-86E4-69B6-3F1E958FEBA6}"/>
              </a:ext>
            </a:extLst>
          </p:cNvPr>
          <p:cNvGrpSpPr/>
          <p:nvPr/>
        </p:nvGrpSpPr>
        <p:grpSpPr>
          <a:xfrm>
            <a:off x="8315389" y="2138472"/>
            <a:ext cx="1171302" cy="741143"/>
            <a:chOff x="1173542" y="5739123"/>
            <a:chExt cx="4869834" cy="459793"/>
          </a:xfrm>
        </p:grpSpPr>
        <p:sp>
          <p:nvSpPr>
            <p:cNvPr id="29" name="Rechteck: abgerundete Ecken 6">
              <a:extLst>
                <a:ext uri="{FF2B5EF4-FFF2-40B4-BE49-F238E27FC236}">
                  <a16:creationId xmlns:a16="http://schemas.microsoft.com/office/drawing/2014/main" id="{D36777E6-727B-F66F-6FC9-D0938DBFE943}"/>
                </a:ext>
              </a:extLst>
            </p:cNvPr>
            <p:cNvSpPr/>
            <p:nvPr/>
          </p:nvSpPr>
          <p:spPr bwMode="auto">
            <a:xfrm>
              <a:off x="1178314" y="5739123"/>
              <a:ext cx="4865062" cy="459793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2159270F-113E-72BD-31BC-E46277EF5B5E}"/>
                </a:ext>
              </a:extLst>
            </p:cNvPr>
            <p:cNvSpPr txBox="1"/>
            <p:nvPr/>
          </p:nvSpPr>
          <p:spPr>
            <a:xfrm>
              <a:off x="1173542" y="5780204"/>
              <a:ext cx="4865064" cy="40097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de-DE" altLang="de-DE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Not </a:t>
              </a:r>
              <a:r>
                <a:rPr lang="de-DE" altLang="de-DE" b="1" dirty="0" err="1">
                  <a:solidFill>
                    <a:schemeClr val="bg1"/>
                  </a:solidFill>
                  <a:sym typeface="Wingdings" panose="05000000000000000000" pitchFamily="2" charset="2"/>
                </a:rPr>
                <a:t>detected</a:t>
              </a:r>
              <a:endParaRPr lang="en-US" altLang="de-DE" sz="1800" b="1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endParaRPr>
            </a:p>
          </p:txBody>
        </p:sp>
      </p:grpSp>
      <p:cxnSp>
        <p:nvCxnSpPr>
          <p:cNvPr id="31" name="Straight Arrow Connector 38">
            <a:extLst>
              <a:ext uri="{FF2B5EF4-FFF2-40B4-BE49-F238E27FC236}">
                <a16:creationId xmlns:a16="http://schemas.microsoft.com/office/drawing/2014/main" id="{E7F4B3DB-6DD1-151C-3B6F-57DB40909AA3}"/>
              </a:ext>
            </a:extLst>
          </p:cNvPr>
          <p:cNvCxnSpPr>
            <a:cxnSpLocks/>
          </p:cNvCxnSpPr>
          <p:nvPr/>
        </p:nvCxnSpPr>
        <p:spPr bwMode="auto">
          <a:xfrm flipV="1">
            <a:off x="9345221" y="3891005"/>
            <a:ext cx="0" cy="22270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33122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6">
            <a:extLst>
              <a:ext uri="{FF2B5EF4-FFF2-40B4-BE49-F238E27FC236}">
                <a16:creationId xmlns:a16="http://schemas.microsoft.com/office/drawing/2014/main" id="{F573AA60-A689-B508-EBE1-175EA04F39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95071" y="1124744"/>
            <a:ext cx="5197501" cy="3544870"/>
            <a:chOff x="673" y="0"/>
            <a:chExt cx="6334" cy="4320"/>
          </a:xfrm>
        </p:grpSpPr>
        <p:sp>
          <p:nvSpPr>
            <p:cNvPr id="35" name="AutoShape 15">
              <a:extLst>
                <a:ext uri="{FF2B5EF4-FFF2-40B4-BE49-F238E27FC236}">
                  <a16:creationId xmlns:a16="http://schemas.microsoft.com/office/drawing/2014/main" id="{656CC49E-5EE3-ABA0-9940-0DFE9FD87F6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3" y="0"/>
              <a:ext cx="633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id="{3E4AF1FE-FA2F-F38D-3753-69D485EDC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" y="0"/>
              <a:ext cx="6339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D9AF8F-5510-2524-F325-A013B66C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Optimizations</a:t>
            </a:r>
            <a:r>
              <a:rPr lang="de-DE" dirty="0"/>
              <a:t> </a:t>
            </a:r>
            <a:r>
              <a:rPr lang="de-DE" dirty="0" err="1"/>
              <a:t>Planned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Upcoming</a:t>
            </a:r>
            <a:r>
              <a:rPr lang="de-DE" dirty="0"/>
              <a:t> </a:t>
            </a:r>
            <a:r>
              <a:rPr lang="de-DE" dirty="0" err="1"/>
              <a:t>iLGAD</a:t>
            </a:r>
            <a:r>
              <a:rPr lang="de-DE" dirty="0"/>
              <a:t> R&amp;D Batch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4ACDE-D928-5CEA-E373-0F14AE5D2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DBB97-A656-D342-5884-9D5EA99C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34</a:t>
            </a:fld>
            <a:endParaRPr lang="en-GB" noProof="0" dirty="0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4476D2C-8F62-8A6F-D395-15A474269999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290968" y="1128850"/>
            <a:ext cx="5201604" cy="354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A448C23E-7E4C-9580-0830-28663B44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6860" y="1137468"/>
            <a:ext cx="5204389" cy="355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3F80128-655A-4926-68BD-36B9FF469770}"/>
              </a:ext>
            </a:extLst>
          </p:cNvPr>
          <p:cNvSpPr/>
          <p:nvPr/>
        </p:nvSpPr>
        <p:spPr>
          <a:xfrm>
            <a:off x="8769786" y="3037062"/>
            <a:ext cx="2150750" cy="828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8FD3B1-E22B-5997-C799-6F760FD8A609}"/>
              </a:ext>
            </a:extLst>
          </p:cNvPr>
          <p:cNvSpPr/>
          <p:nvPr/>
        </p:nvSpPr>
        <p:spPr>
          <a:xfrm>
            <a:off x="7032104" y="1124744"/>
            <a:ext cx="3600400" cy="251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F8CC6E1F-2C9D-9F35-FB6C-3641152686C2}"/>
              </a:ext>
            </a:extLst>
          </p:cNvPr>
          <p:cNvSpPr txBox="1">
            <a:spLocks/>
          </p:cNvSpPr>
          <p:nvPr/>
        </p:nvSpPr>
        <p:spPr>
          <a:xfrm>
            <a:off x="9073353" y="3124823"/>
            <a:ext cx="1422134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sz="1600" dirty="0" err="1"/>
              <a:t>Electron</a:t>
            </a:r>
            <a:r>
              <a:rPr lang="de-DE" sz="1600" dirty="0"/>
              <a:t> </a:t>
            </a:r>
            <a:r>
              <a:rPr lang="de-DE" sz="1600" dirty="0" err="1"/>
              <a:t>peak</a:t>
            </a:r>
            <a:r>
              <a:rPr lang="de-DE" sz="1600" dirty="0"/>
              <a:t> (500 eV)</a:t>
            </a:r>
          </a:p>
        </p:txBody>
      </p:sp>
      <p:cxnSp>
        <p:nvCxnSpPr>
          <p:cNvPr id="21" name="Straight Arrow Connector 38">
            <a:extLst>
              <a:ext uri="{FF2B5EF4-FFF2-40B4-BE49-F238E27FC236}">
                <a16:creationId xmlns:a16="http://schemas.microsoft.com/office/drawing/2014/main" id="{F2A97A5C-B22E-0D1C-C0B7-90B215E5A446}"/>
              </a:ext>
            </a:extLst>
          </p:cNvPr>
          <p:cNvCxnSpPr>
            <a:cxnSpLocks/>
          </p:cNvCxnSpPr>
          <p:nvPr/>
        </p:nvCxnSpPr>
        <p:spPr bwMode="auto">
          <a:xfrm>
            <a:off x="9468314" y="3624844"/>
            <a:ext cx="0" cy="3932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1">
                <a:extLst>
                  <a:ext uri="{FF2B5EF4-FFF2-40B4-BE49-F238E27FC236}">
                    <a16:creationId xmlns:a16="http://schemas.microsoft.com/office/drawing/2014/main" id="{CA8E3D85-2C30-F26B-F080-D8E51F9777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0637" y="1521654"/>
                <a:ext cx="810220" cy="47254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r">
                  <a:spcAft>
                    <a:spcPts val="600"/>
                  </a:spcAft>
                  <a:buNone/>
                </a:pPr>
                <a:r>
                  <a:rPr lang="de-DE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de-DE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:r>
                  <a:rPr lang="de-DE" sz="16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new</a:t>
                </a:r>
                <a:r>
                  <a:rPr lang="de-DE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de-DE" sz="1600" b="1" dirty="0" err="1">
                    <a:solidFill>
                      <a:schemeClr val="accent2">
                        <a:lumMod val="75000"/>
                      </a:schemeClr>
                    </a:solidFill>
                  </a:rPr>
                  <a:t>batch</a:t>
                </a:r>
                <a:r>
                  <a:rPr lang="de-DE" sz="1600" b="1" dirty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8" name="Content Placeholder 1">
                <a:extLst>
                  <a:ext uri="{FF2B5EF4-FFF2-40B4-BE49-F238E27FC236}">
                    <a16:creationId xmlns:a16="http://schemas.microsoft.com/office/drawing/2014/main" id="{CA8E3D85-2C30-F26B-F080-D8E51F977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637" y="1521654"/>
                <a:ext cx="810220" cy="472549"/>
              </a:xfrm>
              <a:prstGeom prst="rect">
                <a:avLst/>
              </a:prstGeom>
              <a:blipFill>
                <a:blip r:embed="rId4"/>
                <a:stretch>
                  <a:fillRect l="-3008" t="-11688" r="-15789" b="-37662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56B6358A-A74A-7411-DCD1-3E9393E400C6}"/>
              </a:ext>
            </a:extLst>
          </p:cNvPr>
          <p:cNvSpPr/>
          <p:nvPr/>
        </p:nvSpPr>
        <p:spPr>
          <a:xfrm>
            <a:off x="8703179" y="1573926"/>
            <a:ext cx="2258987" cy="828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1">
                <a:extLst>
                  <a:ext uri="{FF2B5EF4-FFF2-40B4-BE49-F238E27FC236}">
                    <a16:creationId xmlns:a16="http://schemas.microsoft.com/office/drawing/2014/main" id="{23F2D31E-3962-C0CA-EC4D-E9C6EBDAA8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74322" y="1521654"/>
                <a:ext cx="1672968" cy="47254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spcAft>
                    <a:spcPts val="600"/>
                  </a:spcAft>
                  <a:buNone/>
                </a:pPr>
                <a:r>
                  <a:rPr lang="de-DE" sz="1600" b="1" dirty="0">
                    <a:solidFill>
                      <a:schemeClr val="accent3"/>
                    </a:solidFill>
                  </a:rPr>
                  <a:t>5</a:t>
                </a:r>
                <a14:m>
                  <m:oMath xmlns:m="http://schemas.openxmlformats.org/officeDocument/2006/math">
                    <m:r>
                      <a:rPr lang="de-DE" sz="16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de-DE" sz="1600" b="1" dirty="0">
                    <a:solidFill>
                      <a:schemeClr val="accent3"/>
                    </a:solidFill>
                  </a:rPr>
                  <a:t> </a:t>
                </a:r>
                <a:r>
                  <a:rPr lang="de-DE" sz="1600" b="1" dirty="0" err="1">
                    <a:solidFill>
                      <a:schemeClr val="accent3"/>
                    </a:solidFill>
                  </a:rPr>
                  <a:t>effective</a:t>
                </a:r>
                <a:r>
                  <a:rPr lang="de-DE" sz="1600" b="1" dirty="0">
                    <a:solidFill>
                      <a:schemeClr val="accent3"/>
                    </a:solidFill>
                  </a:rPr>
                  <a:t> </a:t>
                </a:r>
                <a:r>
                  <a:rPr lang="de-DE" sz="1600" b="1" dirty="0" err="1">
                    <a:solidFill>
                      <a:schemeClr val="accent3"/>
                    </a:solidFill>
                  </a:rPr>
                  <a:t>noise</a:t>
                </a:r>
                <a:r>
                  <a:rPr lang="de-DE" sz="1600" b="1" dirty="0">
                    <a:solidFill>
                      <a:schemeClr val="accent3"/>
                    </a:solidFill>
                  </a:rPr>
                  <a:t> (</a:t>
                </a:r>
                <a:r>
                  <a:rPr lang="de-DE" sz="1600" b="1" dirty="0" err="1">
                    <a:solidFill>
                      <a:schemeClr val="accent3"/>
                    </a:solidFill>
                  </a:rPr>
                  <a:t>today</a:t>
                </a:r>
                <a:r>
                  <a:rPr lang="de-DE" sz="1600" b="1" dirty="0">
                    <a:solidFill>
                      <a:schemeClr val="accent3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27" name="Content Placeholder 1">
                <a:extLst>
                  <a:ext uri="{FF2B5EF4-FFF2-40B4-BE49-F238E27FC236}">
                    <a16:creationId xmlns:a16="http://schemas.microsoft.com/office/drawing/2014/main" id="{23F2D31E-3962-C0CA-EC4D-E9C6EBDAA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4322" y="1521654"/>
                <a:ext cx="1672968" cy="472549"/>
              </a:xfrm>
              <a:prstGeom prst="rect">
                <a:avLst/>
              </a:prstGeom>
              <a:blipFill>
                <a:blip r:embed="rId5"/>
                <a:stretch>
                  <a:fillRect l="-7664" t="-11688" r="-4745" b="-37662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F52C8E50-9BF3-2045-6AEB-D296C71E5F87}"/>
              </a:ext>
            </a:extLst>
          </p:cNvPr>
          <p:cNvSpPr txBox="1">
            <a:spLocks/>
          </p:cNvSpPr>
          <p:nvPr/>
        </p:nvSpPr>
        <p:spPr>
          <a:xfrm>
            <a:off x="7118647" y="1929469"/>
            <a:ext cx="1422134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sz="1600" dirty="0"/>
              <a:t>Hole </a:t>
            </a:r>
            <a:r>
              <a:rPr lang="de-DE" sz="1600" dirty="0" err="1"/>
              <a:t>peak</a:t>
            </a:r>
            <a:endParaRPr lang="de-DE" sz="1600" dirty="0"/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94DDEFCA-F401-89A6-6780-1460D3D4AF48}"/>
              </a:ext>
            </a:extLst>
          </p:cNvPr>
          <p:cNvSpPr txBox="1">
            <a:spLocks/>
          </p:cNvSpPr>
          <p:nvPr/>
        </p:nvSpPr>
        <p:spPr>
          <a:xfrm>
            <a:off x="8570219" y="1517384"/>
            <a:ext cx="1422134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de-DE" sz="1600" dirty="0"/>
              <a:t>Hole </a:t>
            </a:r>
            <a:r>
              <a:rPr lang="de-DE" sz="1600" dirty="0" err="1"/>
              <a:t>peak</a:t>
            </a:r>
            <a:endParaRPr lang="de-DE" sz="1600" dirty="0"/>
          </a:p>
        </p:txBody>
      </p:sp>
      <p:grpSp>
        <p:nvGrpSpPr>
          <p:cNvPr id="43" name="Group 24">
            <a:extLst>
              <a:ext uri="{FF2B5EF4-FFF2-40B4-BE49-F238E27FC236}">
                <a16:creationId xmlns:a16="http://schemas.microsoft.com/office/drawing/2014/main" id="{0CF26694-6F41-875D-A182-111CC60A6B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9749" y="1130903"/>
            <a:ext cx="5204389" cy="3549567"/>
            <a:chOff x="673" y="0"/>
            <a:chExt cx="6334" cy="4320"/>
          </a:xfrm>
        </p:grpSpPr>
        <p:sp>
          <p:nvSpPr>
            <p:cNvPr id="44" name="AutoShape 23">
              <a:extLst>
                <a:ext uri="{FF2B5EF4-FFF2-40B4-BE49-F238E27FC236}">
                  <a16:creationId xmlns:a16="http://schemas.microsoft.com/office/drawing/2014/main" id="{362A2A93-6D0C-8E62-01B8-E4CE345C17A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3" y="0"/>
              <a:ext cx="633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73" name="Picture 25">
              <a:extLst>
                <a:ext uri="{FF2B5EF4-FFF2-40B4-BE49-F238E27FC236}">
                  <a16:creationId xmlns:a16="http://schemas.microsoft.com/office/drawing/2014/main" id="{A2111E30-2C9E-9D0C-D36D-03809E0255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" y="0"/>
              <a:ext cx="6339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8">
            <a:extLst>
              <a:ext uri="{FF2B5EF4-FFF2-40B4-BE49-F238E27FC236}">
                <a16:creationId xmlns:a16="http://schemas.microsoft.com/office/drawing/2014/main" id="{4E9F20B7-7AAA-5F30-D069-E1B99F12E19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534" y="1130903"/>
            <a:ext cx="5201604" cy="3547668"/>
            <a:chOff x="673" y="0"/>
            <a:chExt cx="6334" cy="4320"/>
          </a:xfrm>
        </p:grpSpPr>
        <p:sp>
          <p:nvSpPr>
            <p:cNvPr id="47" name="AutoShape 27">
              <a:extLst>
                <a:ext uri="{FF2B5EF4-FFF2-40B4-BE49-F238E27FC236}">
                  <a16:creationId xmlns:a16="http://schemas.microsoft.com/office/drawing/2014/main" id="{5D7B0BD0-4CE5-BD1F-8FA3-E82BFDE8A5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3" y="0"/>
              <a:ext cx="6334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77" name="Picture 29">
              <a:extLst>
                <a:ext uri="{FF2B5EF4-FFF2-40B4-BE49-F238E27FC236}">
                  <a16:creationId xmlns:a16="http://schemas.microsoft.com/office/drawing/2014/main" id="{463BC315-D03D-D6F8-87A6-7FC891617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" y="0"/>
              <a:ext cx="6339" cy="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2" name="Straight Arrow Connector 38">
            <a:extLst>
              <a:ext uri="{FF2B5EF4-FFF2-40B4-BE49-F238E27FC236}">
                <a16:creationId xmlns:a16="http://schemas.microsoft.com/office/drawing/2014/main" id="{FDBE0A46-9618-A1B0-D4FC-DB47D62601BC}"/>
              </a:ext>
            </a:extLst>
          </p:cNvPr>
          <p:cNvCxnSpPr>
            <a:cxnSpLocks/>
          </p:cNvCxnSpPr>
          <p:nvPr/>
        </p:nvCxnSpPr>
        <p:spPr bwMode="auto">
          <a:xfrm flipV="1">
            <a:off x="2641963" y="1484489"/>
            <a:ext cx="919" cy="28432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grpSp>
        <p:nvGrpSpPr>
          <p:cNvPr id="14" name="Group 12">
            <a:extLst>
              <a:ext uri="{FF2B5EF4-FFF2-40B4-BE49-F238E27FC236}">
                <a16:creationId xmlns:a16="http://schemas.microsoft.com/office/drawing/2014/main" id="{1C6A4A00-64AE-E8C0-8850-2AF43D2616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71664" y="3451108"/>
            <a:ext cx="2211113" cy="722067"/>
            <a:chOff x="0" y="906"/>
            <a:chExt cx="7680" cy="2508"/>
          </a:xfrm>
        </p:grpSpPr>
        <p:sp>
          <p:nvSpPr>
            <p:cNvPr id="15" name="AutoShape 11">
              <a:extLst>
                <a:ext uri="{FF2B5EF4-FFF2-40B4-BE49-F238E27FC236}">
                  <a16:creationId xmlns:a16="http://schemas.microsoft.com/office/drawing/2014/main" id="{79B67298-4D52-2E43-D278-CC2E2B6869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906"/>
              <a:ext cx="7680" cy="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id="{8B2A2AFF-E45B-F494-5D88-E13EDF26DB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06"/>
              <a:ext cx="7686" cy="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8AB17D44-419B-3475-5332-0F2F88E22D2A}"/>
              </a:ext>
            </a:extLst>
          </p:cNvPr>
          <p:cNvSpPr/>
          <p:nvPr/>
        </p:nvSpPr>
        <p:spPr>
          <a:xfrm>
            <a:off x="3071665" y="3804246"/>
            <a:ext cx="2211112" cy="368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Inhaltsplatzhalter 2">
                <a:extLst>
                  <a:ext uri="{FF2B5EF4-FFF2-40B4-BE49-F238E27FC236}">
                    <a16:creationId xmlns:a16="http://schemas.microsoft.com/office/drawing/2014/main" id="{20611381-BFA7-9D25-6FC1-B5D3D2EAD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9749" y="4797152"/>
                <a:ext cx="4667992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b="1" dirty="0"/>
                  <a:t>Reduce oxide thickness</a:t>
                </a:r>
              </a:p>
              <a:p>
                <a:pPr marL="268288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GB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latin typeface="Calibri" panose="020F0502020204030204" pitchFamily="34" charset="0"/>
                  </a:rPr>
                  <a:t>Improve </a:t>
                </a:r>
                <a:r>
                  <a:rPr lang="en-GB" sz="1800" b="1" dirty="0">
                    <a:latin typeface="Calibri" panose="020F0502020204030204" pitchFamily="34" charset="0"/>
                  </a:rPr>
                  <a:t>quantum efficiency</a:t>
                </a:r>
              </a:p>
            </p:txBody>
          </p:sp>
        </mc:Choice>
        <mc:Fallback xmlns="">
          <p:sp>
            <p:nvSpPr>
              <p:cNvPr id="51" name="Inhaltsplatzhalter 2">
                <a:extLst>
                  <a:ext uri="{FF2B5EF4-FFF2-40B4-BE49-F238E27FC236}">
                    <a16:creationId xmlns:a16="http://schemas.microsoft.com/office/drawing/2014/main" id="{20611381-BFA7-9D25-6FC1-B5D3D2EAD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49" y="4797152"/>
                <a:ext cx="4667992" cy="468051"/>
              </a:xfrm>
              <a:prstGeom prst="rect">
                <a:avLst/>
              </a:prstGeom>
              <a:blipFill>
                <a:blip r:embed="rId9"/>
                <a:stretch>
                  <a:fillRect l="-1436" t="-3896" b="-7272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Inhaltsplatzhalter 2">
                <a:extLst>
                  <a:ext uri="{FF2B5EF4-FFF2-40B4-BE49-F238E27FC236}">
                    <a16:creationId xmlns:a16="http://schemas.microsoft.com/office/drawing/2014/main" id="{E3D63965-054D-9A01-D179-C019CCA17F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90968" y="4797152"/>
                <a:ext cx="5307827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b="1" dirty="0"/>
                  <a:t>Reduce thickness of multiplication layer</a:t>
                </a:r>
              </a:p>
              <a:p>
                <a:pPr marL="268288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GB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latin typeface="Calibri" panose="020F0502020204030204" pitchFamily="34" charset="0"/>
                  </a:rPr>
                  <a:t>Improve </a:t>
                </a:r>
                <a:r>
                  <a:rPr lang="en-GB" sz="1800" b="1" dirty="0" err="1">
                    <a:latin typeface="Calibri" panose="020F0502020204030204" pitchFamily="34" charset="0"/>
                  </a:rPr>
                  <a:t>M</a:t>
                </a:r>
                <a:r>
                  <a:rPr lang="en-GB" sz="1800" b="1" baseline="-25000" dirty="0" err="1">
                    <a:latin typeface="Calibri" panose="020F0502020204030204" pitchFamily="34" charset="0"/>
                  </a:rPr>
                  <a:t>h</a:t>
                </a:r>
                <a:r>
                  <a:rPr lang="en-GB" sz="1800" b="1" dirty="0">
                    <a:latin typeface="Calibri" panose="020F0502020204030204" pitchFamily="34" charset="0"/>
                  </a:rPr>
                  <a:t>/M</a:t>
                </a:r>
                <a:r>
                  <a:rPr lang="en-GB" sz="1800" b="1" baseline="-25000" dirty="0">
                    <a:latin typeface="Calibri" panose="020F0502020204030204" pitchFamily="34" charset="0"/>
                  </a:rPr>
                  <a:t>e</a:t>
                </a:r>
              </a:p>
              <a:p>
                <a:pPr>
                  <a:lnSpc>
                    <a:spcPct val="110000"/>
                  </a:lnSpc>
                </a:pPr>
                <a:r>
                  <a:rPr lang="en-GB" b="1" dirty="0"/>
                  <a:t>Increase </a:t>
                </a:r>
                <a:r>
                  <a:rPr lang="en-GB" b="1" dirty="0" err="1"/>
                  <a:t>iLGAD</a:t>
                </a:r>
                <a:r>
                  <a:rPr lang="en-GB" b="1" dirty="0"/>
                  <a:t> gain</a:t>
                </a:r>
              </a:p>
              <a:p>
                <a:pPr marL="268288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GB" sz="1800" b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sz="1800" b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>
                    <a:latin typeface="Calibri" panose="020F0502020204030204" pitchFamily="34" charset="0"/>
                  </a:rPr>
                  <a:t>Improve </a:t>
                </a:r>
                <a:r>
                  <a:rPr lang="en-GB" sz="1800" b="1" dirty="0">
                    <a:latin typeface="Calibri" panose="020F0502020204030204" pitchFamily="34" charset="0"/>
                  </a:rPr>
                  <a:t>signal-to-noise ratio</a:t>
                </a:r>
              </a:p>
            </p:txBody>
          </p:sp>
        </mc:Choice>
        <mc:Fallback xmlns="">
          <p:sp>
            <p:nvSpPr>
              <p:cNvPr id="52" name="Inhaltsplatzhalter 2">
                <a:extLst>
                  <a:ext uri="{FF2B5EF4-FFF2-40B4-BE49-F238E27FC236}">
                    <a16:creationId xmlns:a16="http://schemas.microsoft.com/office/drawing/2014/main" id="{E3D63965-054D-9A01-D179-C019CCA17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968" y="4797152"/>
                <a:ext cx="5307827" cy="468051"/>
              </a:xfrm>
              <a:prstGeom prst="rect">
                <a:avLst/>
              </a:prstGeom>
              <a:blipFill>
                <a:blip r:embed="rId10"/>
                <a:stretch>
                  <a:fillRect l="-1263" t="-3896" b="-224675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0E75B65-FA24-F1D7-5CC1-3021EEF559C9}"/>
              </a:ext>
            </a:extLst>
          </p:cNvPr>
          <p:cNvSpPr txBox="1">
            <a:spLocks/>
          </p:cNvSpPr>
          <p:nvPr/>
        </p:nvSpPr>
        <p:spPr>
          <a:xfrm>
            <a:off x="4035328" y="1205603"/>
            <a:ext cx="1422134" cy="4725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>
              <a:spcAft>
                <a:spcPts val="600"/>
              </a:spcAft>
              <a:buNone/>
            </a:pPr>
            <a:r>
              <a:rPr lang="de-DE" sz="1600" dirty="0"/>
              <a:t> @ 500 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Inhaltsplatzhalter 2">
                <a:extLst>
                  <a:ext uri="{FF2B5EF4-FFF2-40B4-BE49-F238E27FC236}">
                    <a16:creationId xmlns:a16="http://schemas.microsoft.com/office/drawing/2014/main" id="{76BDE1DF-6993-58E0-28A3-57D749109E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204" y="768632"/>
                <a:ext cx="8527132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Combined detection efficiency </a:t>
                </a:r>
                <a:r>
                  <a:rPr lang="en-GB" sz="1800" i="0" u="none" strike="noStrike" baseline="0" dirty="0">
                    <a:solidFill>
                      <a:schemeClr val="accent3"/>
                    </a:solidFill>
                  </a:rPr>
                  <a:t>(500</a:t>
                </a:r>
                <a:r>
                  <a:rPr lang="en-GB" sz="1800" i="0" u="none" strike="noStrike" dirty="0">
                    <a:solidFill>
                      <a:schemeClr val="accent3"/>
                    </a:solidFill>
                  </a:rPr>
                  <a:t> eV photons, 30° angle)</a:t>
                </a:r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 10% (today)</a:t>
                </a:r>
                <a:endParaRPr lang="en-GB" sz="1800" i="0" u="none" strike="noStrike" baseline="0" dirty="0"/>
              </a:p>
            </p:txBody>
          </p:sp>
        </mc:Choice>
        <mc:Fallback xmlns="">
          <p:sp>
            <p:nvSpPr>
              <p:cNvPr id="18" name="Inhaltsplatzhalter 2">
                <a:extLst>
                  <a:ext uri="{FF2B5EF4-FFF2-40B4-BE49-F238E27FC236}">
                    <a16:creationId xmlns:a16="http://schemas.microsoft.com/office/drawing/2014/main" id="{76BDE1DF-6993-58E0-28A3-57D749109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4" y="768632"/>
                <a:ext cx="8527132" cy="468051"/>
              </a:xfrm>
              <a:prstGeom prst="rect">
                <a:avLst/>
              </a:prstGeom>
              <a:blipFill>
                <a:blip r:embed="rId11"/>
                <a:stretch>
                  <a:fillRect l="-572" t="-2597" b="-259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Inhaltsplatzhalter 2">
                <a:extLst>
                  <a:ext uri="{FF2B5EF4-FFF2-40B4-BE49-F238E27FC236}">
                    <a16:creationId xmlns:a16="http://schemas.microsoft.com/office/drawing/2014/main" id="{9BBA7E7B-4142-A1B9-95C8-39A23212E6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3204" y="768632"/>
                <a:ext cx="10513244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Combined detection efficiency </a:t>
                </a:r>
                <a:r>
                  <a:rPr lang="en-GB" sz="1800" dirty="0">
                    <a:solidFill>
                      <a:schemeClr val="accent3"/>
                    </a:solidFill>
                  </a:rPr>
                  <a:t>(500 eV photons, 30° angle)</a:t>
                </a:r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b="1" i="1" u="none" strike="noStrike" baseline="0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b="1" i="0" u="none" strike="noStrike" baseline="0" dirty="0">
                    <a:solidFill>
                      <a:schemeClr val="accent3"/>
                    </a:solidFill>
                  </a:rPr>
                  <a:t> 10% (today) </a:t>
                </a:r>
                <a14:m>
                  <m:oMath xmlns:m="http://schemas.openxmlformats.org/officeDocument/2006/math">
                    <m:r>
                      <a:rPr lang="en-GB" sz="1800" b="1" i="1" u="none" strike="noStrike" baseline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1800" b="1" i="0" u="none" strike="noStrike" baseline="0" dirty="0">
                    <a:solidFill>
                      <a:schemeClr val="accent2">
                        <a:lumMod val="75000"/>
                      </a:schemeClr>
                    </a:solidFill>
                  </a:rPr>
                  <a:t> &gt; 80% (new </a:t>
                </a:r>
                <a:r>
                  <a:rPr lang="en-GB" sz="1800" b="1" i="0" u="none" strike="noStrike" baseline="0" dirty="0" err="1">
                    <a:solidFill>
                      <a:schemeClr val="accent2">
                        <a:lumMod val="75000"/>
                      </a:schemeClr>
                    </a:solidFill>
                  </a:rPr>
                  <a:t>iLGAD</a:t>
                </a:r>
                <a:r>
                  <a:rPr lang="en-GB" sz="1800" b="1" i="0" u="none" strike="noStrike" baseline="0" dirty="0">
                    <a:solidFill>
                      <a:schemeClr val="accent2">
                        <a:lumMod val="75000"/>
                      </a:schemeClr>
                    </a:solidFill>
                  </a:rPr>
                  <a:t> batch)</a:t>
                </a:r>
                <a:endParaRPr lang="en-GB" sz="1800" b="1" i="0" u="none" strike="noStrike" baseline="0" dirty="0"/>
              </a:p>
            </p:txBody>
          </p:sp>
        </mc:Choice>
        <mc:Fallback xmlns="">
          <p:sp>
            <p:nvSpPr>
              <p:cNvPr id="19" name="Inhaltsplatzhalter 2">
                <a:extLst>
                  <a:ext uri="{FF2B5EF4-FFF2-40B4-BE49-F238E27FC236}">
                    <a16:creationId xmlns:a16="http://schemas.microsoft.com/office/drawing/2014/main" id="{9BBA7E7B-4142-A1B9-95C8-39A23212E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204" y="768632"/>
                <a:ext cx="10513244" cy="468051"/>
              </a:xfrm>
              <a:prstGeom prst="rect">
                <a:avLst/>
              </a:prstGeom>
              <a:blipFill>
                <a:blip r:embed="rId12"/>
                <a:stretch>
                  <a:fillRect l="-464" t="-2597" b="-2597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86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7" grpId="0"/>
      <p:bldP spid="37" grpId="0"/>
      <p:bldP spid="38" grpId="0"/>
      <p:bldP spid="48" grpId="0" animBg="1"/>
      <p:bldP spid="51" grpId="0"/>
      <p:bldP spid="52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6C32CD0C-50D2-E61F-D7BB-BB8D9F554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r="3234"/>
          <a:stretch/>
        </p:blipFill>
        <p:spPr>
          <a:xfrm>
            <a:off x="6380645" y="1361465"/>
            <a:ext cx="5107321" cy="4149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0E3FC-64F2-0254-0DBA-E9EE332B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Photon Science </a:t>
            </a:r>
            <a:r>
              <a:rPr lang="de-DE" dirty="0" err="1"/>
              <a:t>with</a:t>
            </a:r>
            <a:r>
              <a:rPr lang="de-DE" dirty="0"/>
              <a:t> Soft X-</a:t>
            </a:r>
            <a:r>
              <a:rPr lang="de-DE" dirty="0" err="1"/>
              <a:t>rays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CB863-B6FA-B641-9B02-2B850BD7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90EA9-9715-0117-6C92-10EA72E6F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6804CA-5892-3154-D261-07003EA1B66E}"/>
              </a:ext>
            </a:extLst>
          </p:cNvPr>
          <p:cNvGrpSpPr/>
          <p:nvPr/>
        </p:nvGrpSpPr>
        <p:grpSpPr>
          <a:xfrm>
            <a:off x="695400" y="1382855"/>
            <a:ext cx="4784728" cy="1356728"/>
            <a:chOff x="653714" y="1382855"/>
            <a:chExt cx="4784728" cy="1356728"/>
          </a:xfrm>
        </p:grpSpPr>
        <p:pic>
          <p:nvPicPr>
            <p:cNvPr id="14" name="Grafik 27" descr="Prozessor mit einfarbiger Füllung">
              <a:extLst>
                <a:ext uri="{FF2B5EF4-FFF2-40B4-BE49-F238E27FC236}">
                  <a16:creationId xmlns:a16="http://schemas.microsoft.com/office/drawing/2014/main" id="{424E804C-7052-3A06-0ACA-C0FCDC142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3714" y="1382855"/>
              <a:ext cx="577252" cy="571759"/>
            </a:xfrm>
            <a:prstGeom prst="rect">
              <a:avLst/>
            </a:prstGeom>
          </p:spPr>
        </p:pic>
        <p:sp>
          <p:nvSpPr>
            <p:cNvPr id="27" name="Content Placeholder 1">
              <a:extLst>
                <a:ext uri="{FF2B5EF4-FFF2-40B4-BE49-F238E27FC236}">
                  <a16:creationId xmlns:a16="http://schemas.microsoft.com/office/drawing/2014/main" id="{F6C4B6EA-4F1D-ACB0-72DA-5FD1C75A3EBD}"/>
                </a:ext>
              </a:extLst>
            </p:cNvPr>
            <p:cNvSpPr txBox="1">
              <a:spLocks/>
            </p:cNvSpPr>
            <p:nvPr/>
          </p:nvSpPr>
          <p:spPr>
            <a:xfrm>
              <a:off x="1353805" y="1382855"/>
              <a:ext cx="4084637" cy="13567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Clr>
                  <a:srgbClr val="686868"/>
                </a:buClr>
                <a:buFont typeface="Arial" panose="020B0604020202020204" pitchFamily="34" charset="0"/>
                <a:buNone/>
              </a:pPr>
              <a:r>
                <a:rPr lang="en-US" sz="2000" dirty="0">
                  <a:solidFill>
                    <a:schemeClr val="accent1"/>
                  </a:solidFill>
                </a:rPr>
                <a:t>L-edges of many </a:t>
              </a:r>
              <a:r>
                <a:rPr lang="en-US" sz="2000" b="1" dirty="0">
                  <a:solidFill>
                    <a:schemeClr val="accent1"/>
                  </a:solidFill>
                </a:rPr>
                <a:t>important metals</a:t>
              </a:r>
              <a:endParaRPr lang="en-US" sz="2000" dirty="0">
                <a:solidFill>
                  <a:schemeClr val="accent1"/>
                </a:solidFill>
              </a:endParaRPr>
            </a:p>
            <a:p>
              <a:pPr marL="0" lvl="1" indent="0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800" dirty="0"/>
                <a:t>Mn, Fe, Cu …</a:t>
              </a:r>
            </a:p>
            <a:p>
              <a:pPr marL="0" lvl="1" indent="266700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Quantum materials</a:t>
              </a:r>
            </a:p>
            <a:p>
              <a:pPr marL="0" lvl="1" indent="266700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Spintronics</a:t>
              </a:r>
            </a:p>
            <a:p>
              <a:pPr marL="0" lvl="1" indent="266700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Superconductors …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6224BC-7A97-F7F3-07F9-189ADEF42C3F}"/>
              </a:ext>
            </a:extLst>
          </p:cNvPr>
          <p:cNvGrpSpPr/>
          <p:nvPr/>
        </p:nvGrpSpPr>
        <p:grpSpPr>
          <a:xfrm>
            <a:off x="695325" y="3501229"/>
            <a:ext cx="5112568" cy="1356728"/>
            <a:chOff x="653714" y="2654815"/>
            <a:chExt cx="5112568" cy="1356728"/>
          </a:xfrm>
        </p:grpSpPr>
        <p:sp>
          <p:nvSpPr>
            <p:cNvPr id="28" name="Content Placeholder 1">
              <a:extLst>
                <a:ext uri="{FF2B5EF4-FFF2-40B4-BE49-F238E27FC236}">
                  <a16:creationId xmlns:a16="http://schemas.microsoft.com/office/drawing/2014/main" id="{1DABCEEC-BA80-417B-7D14-E346ABE327F3}"/>
                </a:ext>
              </a:extLst>
            </p:cNvPr>
            <p:cNvSpPr txBox="1">
              <a:spLocks/>
            </p:cNvSpPr>
            <p:nvPr/>
          </p:nvSpPr>
          <p:spPr>
            <a:xfrm>
              <a:off x="1353806" y="2654815"/>
              <a:ext cx="4412476" cy="135672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17779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582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39724" marR="0" indent="-18414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spc="0" baseline="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3pPr>
              <a:lvl4pPr marL="717515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4pPr>
              <a:lvl5pPr marL="895306" marR="0" indent="-177792" algn="l" defTabSz="914354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00000"/>
                <a:buFont typeface="Symbol" panose="05050102010706020507" pitchFamily="18" charset="2"/>
                <a:buChar char="-"/>
                <a:tabLst/>
                <a:defRPr sz="1700" kern="1200" spc="0" baseline="0">
                  <a:solidFill>
                    <a:schemeClr val="tx1"/>
                  </a:solidFill>
                  <a:latin typeface="+mn-lt"/>
                  <a:ea typeface="+mn-ea"/>
                  <a:cs typeface="ＭＳ Ｐゴシック" charset="0"/>
                </a:defRPr>
              </a:lvl5pPr>
              <a:lvl6pPr marL="1074685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1"/>
                </a:buClr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1257238" indent="-182554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1436616" indent="-179380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1614408" indent="-177792" algn="l" rtl="0" eaLnBrk="1" fontAlgn="base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Font typeface="Symbol" panose="05050102010706020507" pitchFamily="18" charset="2"/>
                <a:buChar char="-"/>
                <a:defRPr sz="15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just">
                <a:buClr>
                  <a:srgbClr val="686868"/>
                </a:buClr>
                <a:buFont typeface="Arial" panose="020B0604020202020204" pitchFamily="34" charset="0"/>
                <a:buNone/>
              </a:pPr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“Water window” 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and</a:t>
              </a:r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 light elements</a:t>
              </a:r>
            </a:p>
            <a:p>
              <a:pPr marL="0" lvl="1" indent="0" algn="just">
                <a:buClr>
                  <a:srgbClr val="686868"/>
                </a:buClr>
                <a:buNone/>
              </a:pPr>
              <a:r>
                <a:rPr lang="en-US" sz="1800" dirty="0"/>
                <a:t>C and O </a:t>
              </a:r>
              <a:r>
                <a:rPr lang="en-US" sz="1800" i="1" dirty="0"/>
                <a:t>K</a:t>
              </a:r>
              <a:r>
                <a:rPr lang="en-US" sz="1800" dirty="0"/>
                <a:t>-edges (282 – 543 eV), Na, Mg, …</a:t>
              </a:r>
            </a:p>
            <a:p>
              <a:pPr marL="266700" lvl="1" indent="0" algn="just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Biological samples</a:t>
              </a:r>
            </a:p>
            <a:p>
              <a:pPr marL="266700" lvl="1" indent="0" algn="just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Catalysis</a:t>
              </a:r>
            </a:p>
            <a:p>
              <a:pPr marL="266700" lvl="1" indent="0" algn="just">
                <a:buClr>
                  <a:srgbClr val="686868"/>
                </a:buClr>
                <a:buFont typeface="Symbol" panose="05050102010706020507" pitchFamily="18" charset="2"/>
                <a:buNone/>
              </a:pPr>
              <a:r>
                <a:rPr lang="en-US" sz="1600" dirty="0"/>
                <a:t>Chemistry …</a:t>
              </a:r>
              <a:endParaRPr lang="en-US" sz="1600" kern="0" dirty="0"/>
            </a:p>
          </p:txBody>
        </p:sp>
        <p:pic>
          <p:nvPicPr>
            <p:cNvPr id="29" name="Grafik 44" descr="Pflanze mit einfarbiger Füllung">
              <a:extLst>
                <a:ext uri="{FF2B5EF4-FFF2-40B4-BE49-F238E27FC236}">
                  <a16:creationId xmlns:a16="http://schemas.microsoft.com/office/drawing/2014/main" id="{7169107A-5044-517D-42B7-37FAAEE70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3714" y="2654815"/>
              <a:ext cx="576000" cy="59650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7F0D0D-3ED3-9F00-AAB7-70B57503D422}"/>
              </a:ext>
            </a:extLst>
          </p:cNvPr>
          <p:cNvSpPr txBox="1"/>
          <p:nvPr/>
        </p:nvSpPr>
        <p:spPr>
          <a:xfrm>
            <a:off x="1390619" y="5587823"/>
            <a:ext cx="4860688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3"/>
                </a:solidFill>
              </a:rPr>
              <a:t>Resonant </a:t>
            </a:r>
            <a:r>
              <a:rPr lang="de-DE" sz="2000" b="1" dirty="0" err="1">
                <a:solidFill>
                  <a:schemeClr val="accent3"/>
                </a:solidFill>
              </a:rPr>
              <a:t>imaging</a:t>
            </a:r>
            <a:r>
              <a:rPr lang="de-DE" sz="2000" b="1" dirty="0">
                <a:solidFill>
                  <a:schemeClr val="accent3"/>
                </a:solidFill>
              </a:rPr>
              <a:t> and </a:t>
            </a:r>
            <a:r>
              <a:rPr lang="de-DE" sz="2000" b="1" dirty="0" err="1">
                <a:solidFill>
                  <a:schemeClr val="accent3"/>
                </a:solidFill>
              </a:rPr>
              <a:t>spectroscopy</a:t>
            </a:r>
            <a:endParaRPr lang="de-DE" sz="2000" b="1" dirty="0">
              <a:solidFill>
                <a:schemeClr val="accent3"/>
              </a:solidFill>
            </a:endParaRPr>
          </a:p>
          <a:p>
            <a:pPr algn="l"/>
            <a:r>
              <a:rPr lang="de-DE" dirty="0"/>
              <a:t>e.g. Resonant </a:t>
            </a:r>
            <a:r>
              <a:rPr lang="de-DE" dirty="0" err="1"/>
              <a:t>Inelastic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Scattering</a:t>
            </a:r>
            <a:r>
              <a:rPr lang="de-DE" dirty="0"/>
              <a:t> (RIXS)</a:t>
            </a:r>
            <a:endParaRPr lang="de-CH" dirty="0"/>
          </a:p>
        </p:txBody>
      </p:sp>
      <p:pic>
        <p:nvPicPr>
          <p:cNvPr id="6" name="Graphic 5" descr="Chevron arrows with solid fill">
            <a:extLst>
              <a:ext uri="{FF2B5EF4-FFF2-40B4-BE49-F238E27FC236}">
                <a16:creationId xmlns:a16="http://schemas.microsoft.com/office/drawing/2014/main" id="{705019A9-B303-BEEE-044A-0D46E77F9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5325" y="5445224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9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70FBF-5F51-4AB1-BA6F-2D18138A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Problems </a:t>
            </a:r>
            <a:r>
              <a:rPr lang="de-DE" dirty="0" err="1"/>
              <a:t>of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: Area and Speed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39647F-2365-540D-3114-E5D18805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4D517-5651-D57B-93F8-F5A248E45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E9E352D-22D7-8805-BC61-2ABF9723A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796515"/>
            <a:ext cx="2265977" cy="1488436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548FBF41-B531-AB11-A5C6-643CDD5736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r="7463"/>
          <a:stretch/>
        </p:blipFill>
        <p:spPr>
          <a:xfrm rot="367390">
            <a:off x="738401" y="3986385"/>
            <a:ext cx="2141498" cy="1677613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E1EAAAC-4BD7-0F14-B783-044E7161E542}"/>
              </a:ext>
            </a:extLst>
          </p:cNvPr>
          <p:cNvSpPr txBox="1"/>
          <p:nvPr/>
        </p:nvSpPr>
        <p:spPr>
          <a:xfrm>
            <a:off x="695324" y="3321919"/>
            <a:ext cx="2708821" cy="33453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600" b="1" kern="1000" spc="40" dirty="0">
                <a:cs typeface="Franklin Gothic Book"/>
              </a:rPr>
              <a:t>Charge Coupled Device (CCD)</a:t>
            </a:r>
            <a:endParaRPr lang="en-US" sz="1600" b="1" kern="1000" spc="40" dirty="0">
              <a:solidFill>
                <a:srgbClr val="DA7252"/>
              </a:solidFill>
              <a:cs typeface="Franklin Gothic Book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07C9CD9B-0066-201B-5098-6FB0C24243F8}"/>
              </a:ext>
            </a:extLst>
          </p:cNvPr>
          <p:cNvSpPr txBox="1"/>
          <p:nvPr/>
        </p:nvSpPr>
        <p:spPr>
          <a:xfrm>
            <a:off x="695325" y="5770211"/>
            <a:ext cx="2625592" cy="33453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r>
              <a:rPr lang="en-US" sz="1600" b="1" kern="1000" spc="40" dirty="0">
                <a:cs typeface="Franklin Gothic Book"/>
              </a:rPr>
              <a:t>CMOS image sensor</a:t>
            </a:r>
            <a:endParaRPr lang="en-US" sz="1600" b="1" kern="1000" spc="40" dirty="0">
              <a:solidFill>
                <a:srgbClr val="DA7252"/>
              </a:solidFill>
              <a:cs typeface="Franklin Gothic Book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AF0D20F-64B9-3F5B-6682-795A671F6917}"/>
              </a:ext>
            </a:extLst>
          </p:cNvPr>
          <p:cNvSpPr txBox="1"/>
          <p:nvPr/>
        </p:nvSpPr>
        <p:spPr>
          <a:xfrm>
            <a:off x="695325" y="1212702"/>
            <a:ext cx="4052256" cy="33453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kern="1000" spc="40" dirty="0">
                <a:cs typeface="Franklin Gothic Book"/>
              </a:rPr>
              <a:t>Commercial soft X-ray detectors</a:t>
            </a:r>
            <a:endParaRPr lang="en-US" sz="2000" b="1" kern="1000" spc="40" dirty="0">
              <a:solidFill>
                <a:srgbClr val="DA7252"/>
              </a:solidFill>
              <a:cs typeface="Franklin Gothic 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7286D8-B8E2-8CAD-16DC-390860E77DB2}"/>
              </a:ext>
            </a:extLst>
          </p:cNvPr>
          <p:cNvSpPr txBox="1"/>
          <p:nvPr/>
        </p:nvSpPr>
        <p:spPr>
          <a:xfrm>
            <a:off x="3320917" y="2500854"/>
            <a:ext cx="2708821" cy="6257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kern="1000" spc="40" dirty="0">
                <a:cs typeface="Franklin Gothic Book"/>
              </a:rPr>
              <a:t>Readout speed </a:t>
            </a:r>
            <a:r>
              <a:rPr lang="en-US" sz="1600" b="1" kern="1000" spc="40" dirty="0">
                <a:cs typeface="Franklin Gothic Book"/>
              </a:rPr>
              <a:t>~ 1 Hz</a:t>
            </a:r>
          </a:p>
          <a:p>
            <a:pPr>
              <a:spcAft>
                <a:spcPts val="600"/>
              </a:spcAft>
            </a:pPr>
            <a:r>
              <a:rPr lang="en-US" sz="1600" kern="1000" spc="40" dirty="0">
                <a:cs typeface="Franklin Gothic Book"/>
              </a:rPr>
              <a:t>Area </a:t>
            </a:r>
            <a:r>
              <a:rPr lang="en-US" sz="1600" b="1" kern="1000" spc="40" dirty="0"/>
              <a:t>~ 2 × 2 cm</a:t>
            </a:r>
            <a:r>
              <a:rPr lang="en-US" sz="1600" b="1" kern="1000" spc="40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2D029-55E2-680F-F8ED-705690C362E1}"/>
              </a:ext>
            </a:extLst>
          </p:cNvPr>
          <p:cNvSpPr txBox="1"/>
          <p:nvPr/>
        </p:nvSpPr>
        <p:spPr>
          <a:xfrm>
            <a:off x="3320917" y="5015412"/>
            <a:ext cx="2708821" cy="6257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 kern="1000" spc="40" dirty="0">
                <a:cs typeface="Franklin Gothic Book"/>
              </a:rPr>
              <a:t>Readout speed </a:t>
            </a:r>
            <a:r>
              <a:rPr lang="en-US" sz="1600" b="1" kern="1000" spc="40" dirty="0"/>
              <a:t>~ 70 Hz</a:t>
            </a:r>
          </a:p>
          <a:p>
            <a:pPr>
              <a:spcAft>
                <a:spcPts val="600"/>
              </a:spcAft>
            </a:pPr>
            <a:r>
              <a:rPr lang="en-US" sz="1600" kern="1000" spc="40" dirty="0">
                <a:cs typeface="Franklin Gothic Book"/>
              </a:rPr>
              <a:t>Area </a:t>
            </a:r>
            <a:r>
              <a:rPr lang="en-US" sz="1600" b="1" kern="1000" spc="40" dirty="0"/>
              <a:t>~ 4 × 4 cm</a:t>
            </a:r>
            <a:r>
              <a:rPr lang="en-US" sz="1600" b="1" kern="1000" spc="40" baseline="30000" dirty="0"/>
              <a:t>2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C628D4B-0C26-8C66-812D-E1D6D7A2C2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r="3234"/>
          <a:stretch/>
        </p:blipFill>
        <p:spPr>
          <a:xfrm>
            <a:off x="6380645" y="1361465"/>
            <a:ext cx="5107321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6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D1749BDC-8EA4-1AF4-79FB-230954C4699C}"/>
              </a:ext>
            </a:extLst>
          </p:cNvPr>
          <p:cNvSpPr txBox="1">
            <a:spLocks/>
          </p:cNvSpPr>
          <p:nvPr/>
        </p:nvSpPr>
        <p:spPr>
          <a:xfrm>
            <a:off x="6528048" y="1412776"/>
            <a:ext cx="4968626" cy="4392487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Advantages</a:t>
            </a:r>
          </a:p>
          <a:p>
            <a:r>
              <a:rPr lang="de-DE" sz="1800" dirty="0"/>
              <a:t>High </a:t>
            </a:r>
            <a:r>
              <a:rPr lang="de-DE" sz="1800" b="1" dirty="0"/>
              <a:t>frame rate </a:t>
            </a:r>
            <a:r>
              <a:rPr lang="de-DE" sz="1800" dirty="0"/>
              <a:t>(</a:t>
            </a:r>
            <a:r>
              <a:rPr lang="en-US" sz="1800" dirty="0"/>
              <a:t>≥</a:t>
            </a:r>
            <a:r>
              <a:rPr lang="de-DE" sz="1800" dirty="0"/>
              <a:t> 2 kHz)</a:t>
            </a:r>
          </a:p>
          <a:p>
            <a:r>
              <a:rPr lang="de-DE" sz="1800" dirty="0"/>
              <a:t>Large </a:t>
            </a:r>
            <a:r>
              <a:rPr lang="de-DE" sz="1800" b="1" dirty="0" err="1"/>
              <a:t>dynamic</a:t>
            </a:r>
            <a:r>
              <a:rPr lang="de-DE" sz="1800" b="1" dirty="0"/>
              <a:t> </a:t>
            </a:r>
            <a:r>
              <a:rPr lang="de-DE" sz="1800" b="1" dirty="0" err="1"/>
              <a:t>range</a:t>
            </a:r>
            <a:r>
              <a:rPr lang="de-DE" sz="1800" b="1" dirty="0"/>
              <a:t> </a:t>
            </a:r>
            <a:r>
              <a:rPr lang="en-US" sz="1800" dirty="0"/>
              <a:t>(120 MeV charge integrating, “unlimited” for photon counters)</a:t>
            </a:r>
            <a:endParaRPr lang="de-DE" sz="1800" dirty="0"/>
          </a:p>
          <a:p>
            <a:r>
              <a:rPr lang="de-DE" sz="1800" dirty="0"/>
              <a:t>Large, </a:t>
            </a:r>
            <a:r>
              <a:rPr lang="de-DE" sz="1800" dirty="0" err="1"/>
              <a:t>customizable</a:t>
            </a:r>
            <a:r>
              <a:rPr lang="de-DE" sz="1800" b="1" dirty="0"/>
              <a:t> </a:t>
            </a:r>
            <a:r>
              <a:rPr lang="de-DE" sz="1800" b="1" dirty="0" err="1"/>
              <a:t>area</a:t>
            </a:r>
            <a:r>
              <a:rPr lang="de-DE" sz="1800" b="1" dirty="0"/>
              <a:t> </a:t>
            </a:r>
            <a:r>
              <a:rPr lang="en-US" sz="1800" dirty="0"/>
              <a:t>(4 × 8 cm</a:t>
            </a:r>
            <a:r>
              <a:rPr lang="en-US" sz="1800" baseline="30000" dirty="0"/>
              <a:t>2</a:t>
            </a:r>
            <a:r>
              <a:rPr lang="en-US" sz="1800" dirty="0"/>
              <a:t> single module, </a:t>
            </a:r>
            <a:r>
              <a:rPr lang="en-US" sz="1800" dirty="0" err="1"/>
              <a:t>tileable</a:t>
            </a:r>
            <a:r>
              <a:rPr lang="en-US" sz="1800" dirty="0"/>
              <a:t>)</a:t>
            </a:r>
          </a:p>
          <a:p>
            <a:endParaRPr lang="en-US" sz="1800" dirty="0"/>
          </a:p>
          <a:p>
            <a:pPr marL="628650"/>
            <a:r>
              <a:rPr lang="en-US" sz="1800" dirty="0"/>
              <a:t>We can </a:t>
            </a:r>
            <a:r>
              <a:rPr lang="en-US" sz="1800" b="1" dirty="0">
                <a:solidFill>
                  <a:schemeClr val="accent3"/>
                </a:solidFill>
              </a:rPr>
              <a:t>use different sensors </a:t>
            </a:r>
            <a:r>
              <a:rPr lang="en-US" sz="1800" dirty="0"/>
              <a:t>to accommodate different X-ray energies</a:t>
            </a:r>
          </a:p>
          <a:p>
            <a:pPr marL="1076325" lvl="2" indent="-266700">
              <a:buFont typeface="Wingdings" panose="05000000000000000000" pitchFamily="2" charset="2"/>
              <a:buChar char="Ø"/>
            </a:pPr>
            <a:r>
              <a:rPr lang="en-US" sz="1600" dirty="0"/>
              <a:t>e.g., </a:t>
            </a:r>
            <a:r>
              <a:rPr lang="en-US" sz="1600" dirty="0" err="1"/>
              <a:t>HighZ</a:t>
            </a:r>
            <a:r>
              <a:rPr lang="en-US" sz="1600" dirty="0"/>
              <a:t> materials for &gt; 20 keV photons</a:t>
            </a:r>
          </a:p>
          <a:p>
            <a:pPr marL="447675" lvl="1" indent="0">
              <a:buNone/>
            </a:pPr>
            <a:endParaRPr lang="en-US" sz="1800" dirty="0"/>
          </a:p>
          <a:p>
            <a:pPr marL="628650" lvl="1" indent="0">
              <a:buNone/>
            </a:pPr>
            <a:r>
              <a:rPr lang="en-US" sz="1800" b="1" dirty="0">
                <a:solidFill>
                  <a:schemeClr val="accent3"/>
                </a:solidFill>
              </a:rPr>
              <a:t>We can optimize sensor and chip separately!</a:t>
            </a:r>
          </a:p>
        </p:txBody>
      </p: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C8F35A59-9D85-FC80-80BC-4C9F1F2DA0C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1" t="24737" r="30738" b="29755"/>
          <a:stretch/>
        </p:blipFill>
        <p:spPr>
          <a:xfrm>
            <a:off x="706993" y="1449388"/>
            <a:ext cx="5249585" cy="4355875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325A88-9156-0011-E94D-0DF3E903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Hybrid </a:t>
            </a:r>
            <a:r>
              <a:rPr lang="de-DE" dirty="0" err="1"/>
              <a:t>Detectors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 Viable Solution</a:t>
            </a:r>
            <a:endParaRPr lang="de-AT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E30278-FA44-8D08-464B-63AB996C8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EAE7B2-C5AC-0AE7-EB02-64DFCE6C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3B42EED-DEFD-1D66-BB92-9CD1642C8E09}"/>
              </a:ext>
            </a:extLst>
          </p:cNvPr>
          <p:cNvSpPr txBox="1"/>
          <p:nvPr/>
        </p:nvSpPr>
        <p:spPr>
          <a:xfrm>
            <a:off x="779829" y="2672220"/>
            <a:ext cx="6187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>
                <a:solidFill>
                  <a:schemeClr val="accent6"/>
                </a:solidFill>
              </a:rPr>
              <a:t>Sensor</a:t>
            </a:r>
            <a:endParaRPr lang="de-AT" sz="1600" dirty="0">
              <a:solidFill>
                <a:schemeClr val="accent6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B989C3-EE59-5BAF-E7EB-6AD48B12B7DA}"/>
              </a:ext>
            </a:extLst>
          </p:cNvPr>
          <p:cNvSpPr txBox="1"/>
          <p:nvPr/>
        </p:nvSpPr>
        <p:spPr>
          <a:xfrm>
            <a:off x="779829" y="3623546"/>
            <a:ext cx="12840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>
                <a:solidFill>
                  <a:schemeClr val="accent4"/>
                </a:solidFill>
              </a:rPr>
              <a:t>Indium </a:t>
            </a:r>
            <a:r>
              <a:rPr lang="de-DE" sz="1600" dirty="0" err="1">
                <a:solidFill>
                  <a:schemeClr val="accent4"/>
                </a:solidFill>
              </a:rPr>
              <a:t>bumps</a:t>
            </a:r>
            <a:endParaRPr lang="de-AT" sz="1600" dirty="0">
              <a:solidFill>
                <a:schemeClr val="accent4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D7263C1-8DA5-9AF9-3063-F25C9E9E1C50}"/>
              </a:ext>
            </a:extLst>
          </p:cNvPr>
          <p:cNvSpPr txBox="1"/>
          <p:nvPr/>
        </p:nvSpPr>
        <p:spPr>
          <a:xfrm>
            <a:off x="779829" y="4591293"/>
            <a:ext cx="17845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 err="1">
                <a:solidFill>
                  <a:schemeClr val="accent2"/>
                </a:solidFill>
              </a:rPr>
              <a:t>Readout</a:t>
            </a:r>
            <a:r>
              <a:rPr lang="de-DE" sz="1600" dirty="0">
                <a:solidFill>
                  <a:schemeClr val="accent2"/>
                </a:solidFill>
              </a:rPr>
              <a:t> </a:t>
            </a:r>
            <a:r>
              <a:rPr lang="de-DE" sz="1600" dirty="0" err="1">
                <a:solidFill>
                  <a:schemeClr val="accent2"/>
                </a:solidFill>
              </a:rPr>
              <a:t>electronics</a:t>
            </a:r>
            <a:endParaRPr lang="de-AT" sz="1600" dirty="0">
              <a:solidFill>
                <a:schemeClr val="accent2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E7EA2A5-EEC9-4D9C-7086-37A764CF9BAE}"/>
              </a:ext>
            </a:extLst>
          </p:cNvPr>
          <p:cNvSpPr txBox="1"/>
          <p:nvPr/>
        </p:nvSpPr>
        <p:spPr>
          <a:xfrm>
            <a:off x="3542831" y="4998924"/>
            <a:ext cx="233942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 err="1">
                <a:solidFill>
                  <a:schemeClr val="bg1"/>
                </a:solidFill>
              </a:rPr>
              <a:t>To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data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acquisition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system</a:t>
            </a:r>
            <a:endParaRPr lang="de-AT" sz="1600" dirty="0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139D759-F7A4-E557-7F04-E8EB06CD7014}"/>
              </a:ext>
            </a:extLst>
          </p:cNvPr>
          <p:cNvSpPr txBox="1"/>
          <p:nvPr/>
        </p:nvSpPr>
        <p:spPr>
          <a:xfrm rot="5400000">
            <a:off x="5089023" y="3678391"/>
            <a:ext cx="11962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/>
              <a:t>Chip </a:t>
            </a:r>
            <a:r>
              <a:rPr lang="de-DE" sz="1600" dirty="0" err="1"/>
              <a:t>controls</a:t>
            </a:r>
            <a:endParaRPr lang="de-AT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7E4E956-C6FA-50F8-2126-1F56180A2DA5}"/>
              </a:ext>
            </a:extLst>
          </p:cNvPr>
          <p:cNvSpPr txBox="1"/>
          <p:nvPr/>
        </p:nvSpPr>
        <p:spPr>
          <a:xfrm>
            <a:off x="3398609" y="1735965"/>
            <a:ext cx="19519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/>
              <a:t>High </a:t>
            </a:r>
            <a:r>
              <a:rPr lang="de-DE" sz="1600" dirty="0" err="1"/>
              <a:t>voltage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sensor</a:t>
            </a:r>
            <a:endParaRPr lang="de-AT" sz="1600" dirty="0"/>
          </a:p>
        </p:txBody>
      </p:sp>
      <p:cxnSp>
        <p:nvCxnSpPr>
          <p:cNvPr id="25" name="Gerade Verbindung mit Pfeil 91">
            <a:extLst>
              <a:ext uri="{FF2B5EF4-FFF2-40B4-BE49-F238E27FC236}">
                <a16:creationId xmlns:a16="http://schemas.microsoft.com/office/drawing/2014/main" id="{3C727B9B-8CB5-61F3-E394-B0BE0A04DA41}"/>
              </a:ext>
            </a:extLst>
          </p:cNvPr>
          <p:cNvCxnSpPr>
            <a:cxnSpLocks/>
          </p:cNvCxnSpPr>
          <p:nvPr/>
        </p:nvCxnSpPr>
        <p:spPr>
          <a:xfrm>
            <a:off x="2927648" y="2334074"/>
            <a:ext cx="0" cy="66287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A8DB60E-5DDA-29AD-E3FB-4B02AE25A75E}"/>
                  </a:ext>
                </a:extLst>
              </p:cNvPr>
              <p:cNvSpPr txBox="1"/>
              <p:nvPr/>
            </p:nvSpPr>
            <p:spPr>
              <a:xfrm>
                <a:off x="2987819" y="2465361"/>
                <a:ext cx="17793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AT" sz="1600" dirty="0"/>
              </a:p>
            </p:txBody>
          </p:sp>
        </mc:Choice>
        <mc:Fallback xmlns=""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BA8DB60E-5DDA-29AD-E3FB-4B02AE25A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19" y="2465361"/>
                <a:ext cx="177933" cy="246221"/>
              </a:xfrm>
              <a:prstGeom prst="rect">
                <a:avLst/>
              </a:prstGeom>
              <a:blipFill>
                <a:blip r:embed="rId4"/>
                <a:stretch>
                  <a:fillRect l="-24138" r="-27586" b="-4878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5">
            <a:extLst>
              <a:ext uri="{FF2B5EF4-FFF2-40B4-BE49-F238E27FC236}">
                <a16:creationId xmlns:a16="http://schemas.microsoft.com/office/drawing/2014/main" id="{E19DCC65-AD64-F96B-A27C-3694B0EC81D1}"/>
              </a:ext>
            </a:extLst>
          </p:cNvPr>
          <p:cNvSpPr>
            <a:spLocks/>
          </p:cNvSpPr>
          <p:nvPr/>
        </p:nvSpPr>
        <p:spPr bwMode="auto">
          <a:xfrm>
            <a:off x="2018461" y="1412776"/>
            <a:ext cx="165484" cy="1102427"/>
          </a:xfrm>
          <a:custGeom>
            <a:avLst/>
            <a:gdLst>
              <a:gd name="T0" fmla="*/ 0 w 757"/>
              <a:gd name="T1" fmla="*/ 0 h 3561"/>
              <a:gd name="T2" fmla="*/ 0 w 757"/>
              <a:gd name="T3" fmla="*/ 0 h 3561"/>
              <a:gd name="T4" fmla="*/ 0 w 757"/>
              <a:gd name="T5" fmla="*/ 0 h 3561"/>
              <a:gd name="T6" fmla="*/ 0 w 757"/>
              <a:gd name="T7" fmla="*/ 0 h 3561"/>
              <a:gd name="T8" fmla="*/ 0 w 757"/>
              <a:gd name="T9" fmla="*/ 0 h 3561"/>
              <a:gd name="T10" fmla="*/ 0 w 757"/>
              <a:gd name="T11" fmla="*/ 0 h 3561"/>
              <a:gd name="T12" fmla="*/ 0 w 757"/>
              <a:gd name="T13" fmla="*/ 0 h 3561"/>
              <a:gd name="T14" fmla="*/ 0 w 757"/>
              <a:gd name="T15" fmla="*/ 0 h 3561"/>
              <a:gd name="T16" fmla="*/ 0 w 757"/>
              <a:gd name="T17" fmla="*/ 0 h 3561"/>
              <a:gd name="T18" fmla="*/ 0 w 757"/>
              <a:gd name="T19" fmla="*/ 0 h 3561"/>
              <a:gd name="T20" fmla="*/ 0 w 757"/>
              <a:gd name="T21" fmla="*/ 0 h 3561"/>
              <a:gd name="T22" fmla="*/ 0 w 757"/>
              <a:gd name="T23" fmla="*/ 0 h 3561"/>
              <a:gd name="T24" fmla="*/ 0 w 757"/>
              <a:gd name="T25" fmla="*/ 0 h 3561"/>
              <a:gd name="T26" fmla="*/ 0 w 757"/>
              <a:gd name="T27" fmla="*/ 0 h 3561"/>
              <a:gd name="T28" fmla="*/ 0 w 757"/>
              <a:gd name="T29" fmla="*/ 0 h 3561"/>
              <a:gd name="T30" fmla="*/ 0 w 757"/>
              <a:gd name="T31" fmla="*/ 0 h 3561"/>
              <a:gd name="T32" fmla="*/ 0 w 757"/>
              <a:gd name="T33" fmla="*/ 0 h 3561"/>
              <a:gd name="T34" fmla="*/ 0 w 757"/>
              <a:gd name="T35" fmla="*/ 0 h 3561"/>
              <a:gd name="T36" fmla="*/ 0 w 757"/>
              <a:gd name="T37" fmla="*/ 0 h 3561"/>
              <a:gd name="T38" fmla="*/ 0 w 757"/>
              <a:gd name="T39" fmla="*/ 0 h 3561"/>
              <a:gd name="T40" fmla="*/ 0 w 757"/>
              <a:gd name="T41" fmla="*/ 0 h 3561"/>
              <a:gd name="T42" fmla="*/ 0 w 757"/>
              <a:gd name="T43" fmla="*/ 0 h 3561"/>
              <a:gd name="T44" fmla="*/ 0 w 757"/>
              <a:gd name="T45" fmla="*/ 0 h 3561"/>
              <a:gd name="T46" fmla="*/ 0 w 757"/>
              <a:gd name="T47" fmla="*/ 0 h 3561"/>
              <a:gd name="T48" fmla="*/ 0 w 757"/>
              <a:gd name="T49" fmla="*/ 0 h 3561"/>
              <a:gd name="T50" fmla="*/ 0 w 757"/>
              <a:gd name="T51" fmla="*/ 0 h 3561"/>
              <a:gd name="T52" fmla="*/ 0 w 757"/>
              <a:gd name="T53" fmla="*/ 0 h 3561"/>
              <a:gd name="T54" fmla="*/ 0 w 757"/>
              <a:gd name="T55" fmla="*/ 0 h 3561"/>
              <a:gd name="T56" fmla="*/ 0 w 757"/>
              <a:gd name="T57" fmla="*/ 0 h 3561"/>
              <a:gd name="T58" fmla="*/ 0 w 757"/>
              <a:gd name="T59" fmla="*/ 0 h 3561"/>
              <a:gd name="T60" fmla="*/ 0 w 757"/>
              <a:gd name="T61" fmla="*/ 0 h 3561"/>
              <a:gd name="T62" fmla="*/ 0 w 757"/>
              <a:gd name="T63" fmla="*/ 0 h 3561"/>
              <a:gd name="T64" fmla="*/ 0 w 757"/>
              <a:gd name="T65" fmla="*/ 0 h 3561"/>
              <a:gd name="T66" fmla="*/ 0 w 757"/>
              <a:gd name="T67" fmla="*/ 0 h 3561"/>
              <a:gd name="T68" fmla="*/ 0 w 757"/>
              <a:gd name="T69" fmla="*/ 0 h 3561"/>
              <a:gd name="T70" fmla="*/ 0 w 757"/>
              <a:gd name="T71" fmla="*/ 0 h 3561"/>
              <a:gd name="T72" fmla="*/ 0 w 757"/>
              <a:gd name="T73" fmla="*/ 0 h 3561"/>
              <a:gd name="T74" fmla="*/ 0 w 757"/>
              <a:gd name="T75" fmla="*/ 0 h 3561"/>
              <a:gd name="T76" fmla="*/ 0 w 757"/>
              <a:gd name="T77" fmla="*/ 0 h 3561"/>
              <a:gd name="T78" fmla="*/ 0 w 757"/>
              <a:gd name="T79" fmla="*/ 0 h 3561"/>
              <a:gd name="T80" fmla="*/ 0 w 757"/>
              <a:gd name="T81" fmla="*/ 0 h 3561"/>
              <a:gd name="T82" fmla="*/ 0 w 757"/>
              <a:gd name="T83" fmla="*/ 0 h 3561"/>
              <a:gd name="T84" fmla="*/ 0 w 757"/>
              <a:gd name="T85" fmla="*/ 0 h 3561"/>
              <a:gd name="T86" fmla="*/ 0 w 757"/>
              <a:gd name="T87" fmla="*/ 0 h 3561"/>
              <a:gd name="T88" fmla="*/ 0 w 757"/>
              <a:gd name="T89" fmla="*/ 0 h 3561"/>
              <a:gd name="T90" fmla="*/ 0 w 757"/>
              <a:gd name="T91" fmla="*/ 0 h 3561"/>
              <a:gd name="T92" fmla="*/ 0 w 757"/>
              <a:gd name="T93" fmla="*/ 0 h 3561"/>
              <a:gd name="T94" fmla="*/ 0 w 757"/>
              <a:gd name="T95" fmla="*/ 0 h 3561"/>
              <a:gd name="T96" fmla="*/ 0 w 757"/>
              <a:gd name="T97" fmla="*/ 0 h 35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57"/>
              <a:gd name="T148" fmla="*/ 0 h 3561"/>
              <a:gd name="T149" fmla="*/ 757 w 757"/>
              <a:gd name="T150" fmla="*/ 3561 h 356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57" h="3561">
                <a:moveTo>
                  <a:pt x="380" y="0"/>
                </a:moveTo>
                <a:lnTo>
                  <a:pt x="380" y="42"/>
                </a:lnTo>
                <a:lnTo>
                  <a:pt x="384" y="84"/>
                </a:lnTo>
                <a:lnTo>
                  <a:pt x="394" y="127"/>
                </a:lnTo>
                <a:lnTo>
                  <a:pt x="409" y="168"/>
                </a:lnTo>
                <a:lnTo>
                  <a:pt x="447" y="253"/>
                </a:lnTo>
                <a:lnTo>
                  <a:pt x="495" y="339"/>
                </a:lnTo>
                <a:lnTo>
                  <a:pt x="605" y="510"/>
                </a:lnTo>
                <a:lnTo>
                  <a:pt x="658" y="594"/>
                </a:lnTo>
                <a:lnTo>
                  <a:pt x="704" y="680"/>
                </a:lnTo>
                <a:lnTo>
                  <a:pt x="737" y="765"/>
                </a:lnTo>
                <a:lnTo>
                  <a:pt x="749" y="807"/>
                </a:lnTo>
                <a:lnTo>
                  <a:pt x="755" y="850"/>
                </a:lnTo>
                <a:lnTo>
                  <a:pt x="757" y="891"/>
                </a:lnTo>
                <a:lnTo>
                  <a:pt x="753" y="933"/>
                </a:lnTo>
                <a:lnTo>
                  <a:pt x="743" y="975"/>
                </a:lnTo>
                <a:lnTo>
                  <a:pt x="726" y="1017"/>
                </a:lnTo>
                <a:lnTo>
                  <a:pt x="700" y="1057"/>
                </a:lnTo>
                <a:lnTo>
                  <a:pt x="669" y="1099"/>
                </a:lnTo>
                <a:lnTo>
                  <a:pt x="627" y="1140"/>
                </a:lnTo>
                <a:lnTo>
                  <a:pt x="578" y="1180"/>
                </a:lnTo>
                <a:lnTo>
                  <a:pt x="449" y="1260"/>
                </a:lnTo>
                <a:lnTo>
                  <a:pt x="278" y="1340"/>
                </a:lnTo>
                <a:lnTo>
                  <a:pt x="195" y="1379"/>
                </a:lnTo>
                <a:lnTo>
                  <a:pt x="129" y="1418"/>
                </a:lnTo>
                <a:lnTo>
                  <a:pt x="78" y="1459"/>
                </a:lnTo>
                <a:lnTo>
                  <a:pt x="40" y="1502"/>
                </a:lnTo>
                <a:lnTo>
                  <a:pt x="15" y="1546"/>
                </a:lnTo>
                <a:lnTo>
                  <a:pt x="2" y="1591"/>
                </a:lnTo>
                <a:lnTo>
                  <a:pt x="0" y="1639"/>
                </a:lnTo>
                <a:lnTo>
                  <a:pt x="7" y="1687"/>
                </a:lnTo>
                <a:lnTo>
                  <a:pt x="23" y="1737"/>
                </a:lnTo>
                <a:lnTo>
                  <a:pt x="47" y="1788"/>
                </a:lnTo>
                <a:lnTo>
                  <a:pt x="113" y="1894"/>
                </a:lnTo>
                <a:lnTo>
                  <a:pt x="287" y="2118"/>
                </a:lnTo>
                <a:lnTo>
                  <a:pt x="380" y="2235"/>
                </a:lnTo>
                <a:lnTo>
                  <a:pt x="464" y="2356"/>
                </a:lnTo>
                <a:lnTo>
                  <a:pt x="532" y="2480"/>
                </a:lnTo>
                <a:lnTo>
                  <a:pt x="558" y="2543"/>
                </a:lnTo>
                <a:lnTo>
                  <a:pt x="576" y="2607"/>
                </a:lnTo>
                <a:lnTo>
                  <a:pt x="585" y="2670"/>
                </a:lnTo>
                <a:lnTo>
                  <a:pt x="585" y="2734"/>
                </a:lnTo>
                <a:lnTo>
                  <a:pt x="575" y="2799"/>
                </a:lnTo>
                <a:lnTo>
                  <a:pt x="553" y="2864"/>
                </a:lnTo>
                <a:lnTo>
                  <a:pt x="519" y="2929"/>
                </a:lnTo>
                <a:lnTo>
                  <a:pt x="471" y="2995"/>
                </a:lnTo>
                <a:lnTo>
                  <a:pt x="408" y="3060"/>
                </a:lnTo>
                <a:lnTo>
                  <a:pt x="329" y="3127"/>
                </a:lnTo>
                <a:lnTo>
                  <a:pt x="451" y="3561"/>
                </a:lnTo>
              </a:path>
            </a:pathLst>
          </a:custGeom>
          <a:noFill/>
          <a:ln w="38100">
            <a:solidFill>
              <a:schemeClr val="accent5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61BA3F1C-B311-BC0F-4BB6-8E4452FA130A}"/>
              </a:ext>
            </a:extLst>
          </p:cNvPr>
          <p:cNvSpPr txBox="1"/>
          <p:nvPr/>
        </p:nvSpPr>
        <p:spPr>
          <a:xfrm>
            <a:off x="1449659" y="1514457"/>
            <a:ext cx="44486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de-DE" sz="1600" dirty="0">
                <a:solidFill>
                  <a:schemeClr val="accent5"/>
                </a:solidFill>
              </a:rPr>
              <a:t>X-</a:t>
            </a:r>
            <a:r>
              <a:rPr lang="de-DE" sz="1600" dirty="0" err="1">
                <a:solidFill>
                  <a:schemeClr val="accent5"/>
                </a:solidFill>
              </a:rPr>
              <a:t>ray</a:t>
            </a:r>
            <a:endParaRPr lang="de-AT" sz="1600" dirty="0">
              <a:solidFill>
                <a:schemeClr val="accent5"/>
              </a:solidFill>
            </a:endParaRPr>
          </a:p>
        </p:txBody>
      </p:sp>
      <p:sp>
        <p:nvSpPr>
          <p:cNvPr id="31" name="Oval 109">
            <a:extLst>
              <a:ext uri="{FF2B5EF4-FFF2-40B4-BE49-F238E27FC236}">
                <a16:creationId xmlns:a16="http://schemas.microsoft.com/office/drawing/2014/main" id="{E5EF9552-875E-DB85-0C2C-8FA01591C938}"/>
              </a:ext>
            </a:extLst>
          </p:cNvPr>
          <p:cNvSpPr>
            <a:spLocks noChangeAspect="1"/>
          </p:cNvSpPr>
          <p:nvPr/>
        </p:nvSpPr>
        <p:spPr bwMode="auto">
          <a:xfrm>
            <a:off x="1883040" y="2276872"/>
            <a:ext cx="135687" cy="1440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2" name="Oval 115">
            <a:extLst>
              <a:ext uri="{FF2B5EF4-FFF2-40B4-BE49-F238E27FC236}">
                <a16:creationId xmlns:a16="http://schemas.microsoft.com/office/drawing/2014/main" id="{99B363F8-ABB0-90EB-9F47-C7A4759A6124}"/>
              </a:ext>
            </a:extLst>
          </p:cNvPr>
          <p:cNvSpPr>
            <a:spLocks noChangeAspect="1"/>
          </p:cNvSpPr>
          <p:nvPr/>
        </p:nvSpPr>
        <p:spPr bwMode="auto">
          <a:xfrm>
            <a:off x="2143889" y="2480277"/>
            <a:ext cx="135687" cy="14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+</a:t>
            </a:r>
          </a:p>
        </p:txBody>
      </p:sp>
      <p:cxnSp>
        <p:nvCxnSpPr>
          <p:cNvPr id="33" name="Gerade Verbindung mit Pfeil 91">
            <a:extLst>
              <a:ext uri="{FF2B5EF4-FFF2-40B4-BE49-F238E27FC236}">
                <a16:creationId xmlns:a16="http://schemas.microsoft.com/office/drawing/2014/main" id="{7C176EA3-C86D-6F9A-739C-5DE6E4C9F5A0}"/>
              </a:ext>
            </a:extLst>
          </p:cNvPr>
          <p:cNvCxnSpPr>
            <a:cxnSpLocks/>
          </p:cNvCxnSpPr>
          <p:nvPr/>
        </p:nvCxnSpPr>
        <p:spPr>
          <a:xfrm>
            <a:off x="2285137" y="2688209"/>
            <a:ext cx="0" cy="302157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92">
            <a:extLst>
              <a:ext uri="{FF2B5EF4-FFF2-40B4-BE49-F238E27FC236}">
                <a16:creationId xmlns:a16="http://schemas.microsoft.com/office/drawing/2014/main" id="{8846BF0A-29F9-CE67-9AE2-7B7652B5703B}"/>
              </a:ext>
            </a:extLst>
          </p:cNvPr>
          <p:cNvCxnSpPr>
            <a:cxnSpLocks/>
          </p:cNvCxnSpPr>
          <p:nvPr/>
        </p:nvCxnSpPr>
        <p:spPr>
          <a:xfrm flipV="1">
            <a:off x="1775520" y="2204864"/>
            <a:ext cx="0" cy="329365"/>
          </a:xfrm>
          <a:prstGeom prst="straightConnector1">
            <a:avLst/>
          </a:prstGeom>
          <a:ln w="12700">
            <a:solidFill>
              <a:schemeClr val="accent3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1CB8235D-BB4C-39C7-7467-B8CD5147E827}"/>
                  </a:ext>
                </a:extLst>
              </p:cNvPr>
              <p:cNvSpPr txBox="1"/>
              <p:nvPr/>
            </p:nvSpPr>
            <p:spPr>
              <a:xfrm>
                <a:off x="2140113" y="2498488"/>
                <a:ext cx="479672" cy="385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 algn="r"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000" spc="3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kern="1000" spc="3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sz="1600" b="0" i="1" kern="1000" spc="3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kern="1000" spc="30" dirty="0">
                    <a:solidFill>
                      <a:schemeClr val="accent1"/>
                    </a:solidFill>
                    <a:latin typeface="+mn-lt"/>
                    <a:cs typeface="Franklin Gothic Book"/>
                  </a:rPr>
                  <a:t> </a:t>
                </a:r>
              </a:p>
            </p:txBody>
          </p:sp>
        </mc:Choice>
        <mc:Fallback xmlns=""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1CB8235D-BB4C-39C7-7467-B8CD5147E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113" y="2498488"/>
                <a:ext cx="479672" cy="3857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8B627053-0FEE-98CC-48A5-5AF93C7EE64B}"/>
                  </a:ext>
                </a:extLst>
              </p:cNvPr>
              <p:cNvSpPr txBox="1"/>
              <p:nvPr/>
            </p:nvSpPr>
            <p:spPr>
              <a:xfrm>
                <a:off x="1465868" y="2293747"/>
                <a:ext cx="327883" cy="3857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36000" tIns="36000" rIns="36000" bIns="36000" rtlCol="0" anchor="ctr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000" spc="3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600" b="0" i="1" kern="1000" spc="3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1600" b="0" i="1" kern="1000" spc="30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600" kern="1000" spc="30" dirty="0">
                    <a:solidFill>
                      <a:schemeClr val="accent3"/>
                    </a:solidFill>
                    <a:latin typeface="+mn-lt"/>
                    <a:cs typeface="Franklin Gothic Book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12">
                <a:extLst>
                  <a:ext uri="{FF2B5EF4-FFF2-40B4-BE49-F238E27FC236}">
                    <a16:creationId xmlns:a16="http://schemas.microsoft.com/office/drawing/2014/main" id="{8B627053-0FEE-98CC-48A5-5AF93C7EE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868" y="2293747"/>
                <a:ext cx="327883" cy="385755"/>
              </a:xfrm>
              <a:prstGeom prst="rect">
                <a:avLst/>
              </a:prstGeom>
              <a:blipFill>
                <a:blip r:embed="rId6"/>
                <a:stretch>
                  <a:fillRect l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109">
            <a:extLst>
              <a:ext uri="{FF2B5EF4-FFF2-40B4-BE49-F238E27FC236}">
                <a16:creationId xmlns:a16="http://schemas.microsoft.com/office/drawing/2014/main" id="{5C1BD30C-240A-D289-FDE1-09AE34B76F58}"/>
              </a:ext>
            </a:extLst>
          </p:cNvPr>
          <p:cNvSpPr>
            <a:spLocks noChangeAspect="1"/>
          </p:cNvSpPr>
          <p:nvPr/>
        </p:nvSpPr>
        <p:spPr bwMode="auto">
          <a:xfrm>
            <a:off x="1958291" y="2349650"/>
            <a:ext cx="135687" cy="1440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8" name="Oval 109">
            <a:extLst>
              <a:ext uri="{FF2B5EF4-FFF2-40B4-BE49-F238E27FC236}">
                <a16:creationId xmlns:a16="http://schemas.microsoft.com/office/drawing/2014/main" id="{29C012CE-1272-0CA8-4E33-903C1B842468}"/>
              </a:ext>
            </a:extLst>
          </p:cNvPr>
          <p:cNvSpPr>
            <a:spLocks noChangeAspect="1"/>
          </p:cNvSpPr>
          <p:nvPr/>
        </p:nvSpPr>
        <p:spPr bwMode="auto">
          <a:xfrm>
            <a:off x="1867847" y="2399162"/>
            <a:ext cx="135687" cy="1440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39" name="Oval 109">
            <a:extLst>
              <a:ext uri="{FF2B5EF4-FFF2-40B4-BE49-F238E27FC236}">
                <a16:creationId xmlns:a16="http://schemas.microsoft.com/office/drawing/2014/main" id="{FC3E96BA-B7E7-40EA-4B5A-6A1EBF28089D}"/>
              </a:ext>
            </a:extLst>
          </p:cNvPr>
          <p:cNvSpPr>
            <a:spLocks noChangeAspect="1"/>
          </p:cNvSpPr>
          <p:nvPr/>
        </p:nvSpPr>
        <p:spPr bwMode="auto">
          <a:xfrm>
            <a:off x="1992658" y="2420886"/>
            <a:ext cx="135687" cy="144000"/>
          </a:xfrm>
          <a:prstGeom prst="ellipse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40" name="Oval 115">
            <a:extLst>
              <a:ext uri="{FF2B5EF4-FFF2-40B4-BE49-F238E27FC236}">
                <a16:creationId xmlns:a16="http://schemas.microsoft.com/office/drawing/2014/main" id="{9317A9C9-2362-55EB-AEC4-D02438495E43}"/>
              </a:ext>
            </a:extLst>
          </p:cNvPr>
          <p:cNvSpPr>
            <a:spLocks noChangeAspect="1"/>
          </p:cNvSpPr>
          <p:nvPr/>
        </p:nvSpPr>
        <p:spPr bwMode="auto">
          <a:xfrm>
            <a:off x="2036873" y="2508974"/>
            <a:ext cx="135687" cy="14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1" name="Oval 115">
            <a:extLst>
              <a:ext uri="{FF2B5EF4-FFF2-40B4-BE49-F238E27FC236}">
                <a16:creationId xmlns:a16="http://schemas.microsoft.com/office/drawing/2014/main" id="{9A7BF7DC-45CA-F31B-E3EF-C698DF439864}"/>
              </a:ext>
            </a:extLst>
          </p:cNvPr>
          <p:cNvSpPr>
            <a:spLocks noChangeAspect="1"/>
          </p:cNvSpPr>
          <p:nvPr/>
        </p:nvSpPr>
        <p:spPr bwMode="auto">
          <a:xfrm>
            <a:off x="1985889" y="2592401"/>
            <a:ext cx="135687" cy="14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2" name="Oval 115">
            <a:extLst>
              <a:ext uri="{FF2B5EF4-FFF2-40B4-BE49-F238E27FC236}">
                <a16:creationId xmlns:a16="http://schemas.microsoft.com/office/drawing/2014/main" id="{79D7C450-2AC1-F993-62B7-543CC87A444A}"/>
              </a:ext>
            </a:extLst>
          </p:cNvPr>
          <p:cNvSpPr>
            <a:spLocks noChangeAspect="1"/>
          </p:cNvSpPr>
          <p:nvPr/>
        </p:nvSpPr>
        <p:spPr bwMode="auto">
          <a:xfrm>
            <a:off x="2103470" y="2562036"/>
            <a:ext cx="135687" cy="1440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9"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2C0D9C32-032B-4731-5920-9A3DC0B9B0D8}"/>
              </a:ext>
            </a:extLst>
          </p:cNvPr>
          <p:cNvSpPr/>
          <p:nvPr/>
        </p:nvSpPr>
        <p:spPr>
          <a:xfrm>
            <a:off x="1183729" y="2977195"/>
            <a:ext cx="171927" cy="171927"/>
          </a:xfrm>
          <a:prstGeom prst="ellipse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 dirty="0" err="1"/>
          </a:p>
        </p:txBody>
      </p:sp>
      <p:cxnSp>
        <p:nvCxnSpPr>
          <p:cNvPr id="44" name="Straight Arrow Connector 32">
            <a:extLst>
              <a:ext uri="{FF2B5EF4-FFF2-40B4-BE49-F238E27FC236}">
                <a16:creationId xmlns:a16="http://schemas.microsoft.com/office/drawing/2014/main" id="{D48B1DAB-821F-4191-E285-6379E1D56CBC}"/>
              </a:ext>
            </a:extLst>
          </p:cNvPr>
          <p:cNvCxnSpPr>
            <a:cxnSpLocks/>
          </p:cNvCxnSpPr>
          <p:nvPr/>
        </p:nvCxnSpPr>
        <p:spPr bwMode="auto">
          <a:xfrm flipV="1">
            <a:off x="1274871" y="3215433"/>
            <a:ext cx="0" cy="40811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48" name="Graphic 5" descr="Chevron arrows with solid fill">
            <a:extLst>
              <a:ext uri="{FF2B5EF4-FFF2-40B4-BE49-F238E27FC236}">
                <a16:creationId xmlns:a16="http://schemas.microsoft.com/office/drawing/2014/main" id="{F074EB83-B953-BF62-E444-00189099F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0350" y="3654524"/>
            <a:ext cx="576000" cy="576000"/>
          </a:xfrm>
          <a:prstGeom prst="rect">
            <a:avLst/>
          </a:prstGeom>
        </p:spPr>
      </p:pic>
      <p:pic>
        <p:nvPicPr>
          <p:cNvPr id="49" name="Graphic 5" descr="Chevron arrows with solid fill">
            <a:extLst>
              <a:ext uri="{FF2B5EF4-FFF2-40B4-BE49-F238E27FC236}">
                <a16:creationId xmlns:a16="http://schemas.microsoft.com/office/drawing/2014/main" id="{AA26A608-DB9F-91B2-756F-B9595566E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0350" y="4938928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0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62ADA-EDC2-DCC2-8A91-C277EC9BA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Portfolio at PSI  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D9222A-CFFC-975F-E7ED-3CD842B85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F384A-C8D9-90AE-076C-6DAA1B03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C2FF09-AE2C-8982-2B56-68EB7117D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2124"/>
              </p:ext>
            </p:extLst>
          </p:nvPr>
        </p:nvGraphicFramePr>
        <p:xfrm>
          <a:off x="695400" y="1196590"/>
          <a:ext cx="10801272" cy="5112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261">
                  <a:extLst>
                    <a:ext uri="{9D8B030D-6E8A-4147-A177-3AD203B41FA5}">
                      <a16:colId xmlns:a16="http://schemas.microsoft.com/office/drawing/2014/main" val="2408716561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402936650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3160073650"/>
                    </a:ext>
                  </a:extLst>
                </a:gridCol>
                <a:gridCol w="2700337">
                  <a:extLst>
                    <a:ext uri="{9D8B030D-6E8A-4147-A177-3AD203B41FA5}">
                      <a16:colId xmlns:a16="http://schemas.microsoft.com/office/drawing/2014/main" val="2706602916"/>
                    </a:ext>
                  </a:extLst>
                </a:gridCol>
              </a:tblGrid>
              <a:tr h="1324937"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Microstrip</a:t>
                      </a:r>
                      <a:br>
                        <a:rPr lang="de-DE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1D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Pixel</a:t>
                      </a:r>
                      <a:br>
                        <a:rPr lang="de-DE" sz="200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tx1"/>
                          </a:solidFill>
                        </a:rPr>
                        <a:t>2D</a:t>
                      </a:r>
                      <a:endParaRPr lang="de-CH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819326"/>
                  </a:ext>
                </a:extLst>
              </a:tr>
              <a:tr h="370429"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25/50 µm pitch</a:t>
                      </a:r>
                      <a:endParaRPr lang="de-CH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75 µm pitch</a:t>
                      </a:r>
                      <a:endParaRPr lang="de-CH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 µm pitch</a:t>
                      </a:r>
                      <a:endParaRPr lang="de-CH" dirty="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64594"/>
                  </a:ext>
                </a:extLst>
              </a:tr>
              <a:tr h="1689172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chemeClr val="bg1"/>
                          </a:solidFill>
                        </a:rPr>
                        <a:t>Single </a:t>
                      </a:r>
                      <a:r>
                        <a:rPr lang="de-DE" sz="2000" b="1" dirty="0" err="1">
                          <a:solidFill>
                            <a:schemeClr val="bg1"/>
                          </a:solidFill>
                        </a:rPr>
                        <a:t>photon</a:t>
                      </a:r>
                      <a:r>
                        <a:rPr lang="de-DE" sz="20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000" b="1" dirty="0" err="1">
                          <a:solidFill>
                            <a:schemeClr val="bg1"/>
                          </a:solidFill>
                        </a:rPr>
                        <a:t>counting</a:t>
                      </a:r>
                      <a:endParaRPr lang="de-CH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221720"/>
                  </a:ext>
                </a:extLst>
              </a:tr>
              <a:tr h="1728192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>
                          <a:solidFill>
                            <a:schemeClr val="bg1"/>
                          </a:solidFill>
                        </a:rPr>
                        <a:t>Charge </a:t>
                      </a:r>
                      <a:r>
                        <a:rPr lang="de-DE" sz="2000" b="1" dirty="0" err="1">
                          <a:solidFill>
                            <a:schemeClr val="bg1"/>
                          </a:solidFill>
                        </a:rPr>
                        <a:t>integrating</a:t>
                      </a:r>
                      <a:endParaRPr lang="de-CH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51876"/>
                  </a:ext>
                </a:extLst>
              </a:tr>
            </a:tbl>
          </a:graphicData>
        </a:graphic>
      </p:graphicFrame>
      <p:pic>
        <p:nvPicPr>
          <p:cNvPr id="12" name="Picture 11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D85BA77A-73C9-BD9B-19E2-CF4D5F3CA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t="650" r="4917" b="12664"/>
          <a:stretch/>
        </p:blipFill>
        <p:spPr>
          <a:xfrm>
            <a:off x="695324" y="1196590"/>
            <a:ext cx="2699040" cy="1684344"/>
          </a:xfrm>
          <a:prstGeom prst="rect">
            <a:avLst/>
          </a:prstGeom>
        </p:spPr>
      </p:pic>
      <p:pic>
        <p:nvPicPr>
          <p:cNvPr id="13" name="Picture 3" descr="IMG_1359">
            <a:extLst>
              <a:ext uri="{FF2B5EF4-FFF2-40B4-BE49-F238E27FC236}">
                <a16:creationId xmlns:a16="http://schemas.microsoft.com/office/drawing/2014/main" id="{14197226-12EB-3DD7-FFD4-5E3ADC940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50" t="165" r="10755" b="6777"/>
          <a:stretch/>
        </p:blipFill>
        <p:spPr bwMode="auto">
          <a:xfrm>
            <a:off x="3409822" y="2911107"/>
            <a:ext cx="2672323" cy="166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2ABBA4-BE99-E28E-A3AE-876A4239FE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700" r="503" b="3244"/>
          <a:stretch/>
        </p:blipFill>
        <p:spPr>
          <a:xfrm>
            <a:off x="6105129" y="2911281"/>
            <a:ext cx="1690213" cy="166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2B4DC9-0F46-777C-56F1-91877784B276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34810" t="32115" r="31153" b="26529"/>
          <a:stretch/>
        </p:blipFill>
        <p:spPr>
          <a:xfrm>
            <a:off x="6105129" y="2911281"/>
            <a:ext cx="2672323" cy="1663200"/>
          </a:xfrm>
          <a:prstGeom prst="rect">
            <a:avLst/>
          </a:prstGeom>
        </p:spPr>
      </p:pic>
      <p:pic>
        <p:nvPicPr>
          <p:cNvPr id="17" name="Picture 16" descr="board_from_top4545_pyra">
            <a:extLst>
              <a:ext uri="{FF2B5EF4-FFF2-40B4-BE49-F238E27FC236}">
                <a16:creationId xmlns:a16="http://schemas.microsoft.com/office/drawing/2014/main" id="{1B29FF25-DB4A-9C30-2043-9BF750A874F8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09822" y="4590798"/>
            <a:ext cx="2672322" cy="1706093"/>
          </a:xfrm>
          <a:prstGeom prst="rect">
            <a:avLst/>
          </a:prstGeom>
          <a:noFill/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id="{DE128C61-9F90-70EA-DA18-47AE19FDD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C0DA702-EA3F-C5DC-6830-2513637753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21" t="9" r="4788" b="-9"/>
          <a:stretch/>
        </p:blipFill>
        <p:spPr>
          <a:xfrm>
            <a:off x="6105129" y="4590644"/>
            <a:ext cx="2672322" cy="1706400"/>
          </a:xfrm>
          <a:prstGeom prst="rect">
            <a:avLst/>
          </a:prstGeom>
        </p:spPr>
      </p:pic>
      <p:pic>
        <p:nvPicPr>
          <p:cNvPr id="25" name="Grafik 25" descr="M03_T.jpg">
            <a:extLst>
              <a:ext uri="{FF2B5EF4-FFF2-40B4-BE49-F238E27FC236}">
                <a16:creationId xmlns:a16="http://schemas.microsoft.com/office/drawing/2014/main" id="{0583FDA0-3123-570B-BAE1-C6FA92080E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58" t="4284" r="1886" b="12171"/>
          <a:stretch/>
        </p:blipFill>
        <p:spPr>
          <a:xfrm>
            <a:off x="8807968" y="4590644"/>
            <a:ext cx="2672322" cy="17060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3CF3F98-BF6C-2715-D8F4-DF8606928E1B}"/>
              </a:ext>
            </a:extLst>
          </p:cNvPr>
          <p:cNvSpPr txBox="1"/>
          <p:nvPr/>
        </p:nvSpPr>
        <p:spPr>
          <a:xfrm>
            <a:off x="4925456" y="4160442"/>
            <a:ext cx="1040917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MYTHEN</a:t>
            </a:r>
            <a:endParaRPr lang="de-CH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D1D332-919F-7F41-B887-EF46D6171D4E}"/>
              </a:ext>
            </a:extLst>
          </p:cNvPr>
          <p:cNvSpPr txBox="1"/>
          <p:nvPr/>
        </p:nvSpPr>
        <p:spPr>
          <a:xfrm>
            <a:off x="7003486" y="4159080"/>
            <a:ext cx="1663908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MATTERHORN</a:t>
            </a:r>
            <a:endParaRPr lang="de-CH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9B23C8-12CF-A47E-0066-162946265586}"/>
              </a:ext>
            </a:extLst>
          </p:cNvPr>
          <p:cNvSpPr txBox="1"/>
          <p:nvPr/>
        </p:nvSpPr>
        <p:spPr>
          <a:xfrm>
            <a:off x="7905400" y="4159081"/>
            <a:ext cx="761994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EIGER</a:t>
            </a:r>
            <a:endParaRPr lang="de-CH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18730A-1776-605B-C432-BCE3CB0295D2}"/>
              </a:ext>
            </a:extLst>
          </p:cNvPr>
          <p:cNvSpPr txBox="1"/>
          <p:nvPr/>
        </p:nvSpPr>
        <p:spPr>
          <a:xfrm>
            <a:off x="4626964" y="5853869"/>
            <a:ext cx="1344911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GOTTHARD</a:t>
            </a:r>
            <a:endParaRPr lang="de-CH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81F80D5-0BAD-9C4D-DE28-689EA6EA63F9}"/>
              </a:ext>
            </a:extLst>
          </p:cNvPr>
          <p:cNvSpPr txBox="1"/>
          <p:nvPr/>
        </p:nvSpPr>
        <p:spPr>
          <a:xfrm>
            <a:off x="7347347" y="5853869"/>
            <a:ext cx="1305092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JUNGFRAU</a:t>
            </a:r>
            <a:endParaRPr lang="de-CH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BBF74-3F51-50A7-2EE3-205B463A11F9}"/>
              </a:ext>
            </a:extLst>
          </p:cNvPr>
          <p:cNvSpPr txBox="1"/>
          <p:nvPr/>
        </p:nvSpPr>
        <p:spPr>
          <a:xfrm>
            <a:off x="10344472" y="5853869"/>
            <a:ext cx="1002445" cy="30777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 algn="l"/>
            <a:r>
              <a:rPr lang="de-DE" sz="2000" dirty="0"/>
              <a:t>MÖNCH</a:t>
            </a:r>
            <a:endParaRPr lang="de-CH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20453E-6704-EFDA-2745-C5CD41CE1102}"/>
              </a:ext>
            </a:extLst>
          </p:cNvPr>
          <p:cNvSpPr/>
          <p:nvPr/>
        </p:nvSpPr>
        <p:spPr>
          <a:xfrm>
            <a:off x="6092226" y="4584874"/>
            <a:ext cx="2691556" cy="1724446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</p:spTree>
    <p:extLst>
      <p:ext uri="{BB962C8B-B14F-4D97-AF65-F5344CB8AC3E}">
        <p14:creationId xmlns:p14="http://schemas.microsoft.com/office/powerpoint/2010/main" val="255255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2">
            <a:extLst>
              <a:ext uri="{FF2B5EF4-FFF2-40B4-BE49-F238E27FC236}">
                <a16:creationId xmlns:a16="http://schemas.microsoft.com/office/drawing/2014/main" id="{D29F1ADD-61EB-B3BA-86DA-515EE504C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211" y="3870424"/>
            <a:ext cx="3456466" cy="2150964"/>
          </a:xfrm>
          <a:prstGeom prst="rect">
            <a:avLst/>
          </a:prstGeom>
          <a:ln>
            <a:noFill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58EDA94B-0D6F-C130-B2B7-9D07A7D689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13210" r="12360" b="3392"/>
          <a:stretch/>
        </p:blipFill>
        <p:spPr bwMode="auto">
          <a:xfrm>
            <a:off x="8040685" y="3845645"/>
            <a:ext cx="3453707" cy="2175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53045ABC-D08C-751B-6B7C-BE0CBBE19E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" t="3443" r="3070" b="7888"/>
          <a:stretch/>
        </p:blipFill>
        <p:spPr>
          <a:xfrm>
            <a:off x="8040685" y="1456334"/>
            <a:ext cx="3455985" cy="2171052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B09BF7CA-AE39-40D3-9B5C-8DFD2DC04F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9000"/>
                    </a14:imgEffect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" b="13148"/>
          <a:stretch/>
        </p:blipFill>
        <p:spPr>
          <a:xfrm>
            <a:off x="4368788" y="1456336"/>
            <a:ext cx="3456000" cy="2171052"/>
          </a:xfrm>
          <a:prstGeom prst="rect">
            <a:avLst/>
          </a:prstGeom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9530C53-E94A-8549-C179-81DE490D7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JUNGFRAU – Low </a:t>
            </a:r>
            <a:r>
              <a:rPr lang="en-GB" dirty="0"/>
              <a:t>N</a:t>
            </a:r>
            <a:r>
              <a:rPr lang="en-GB" noProof="0" dirty="0" err="1"/>
              <a:t>oise</a:t>
            </a:r>
            <a:r>
              <a:rPr lang="en-GB" noProof="0" dirty="0"/>
              <a:t>, High </a:t>
            </a:r>
            <a:r>
              <a:rPr lang="en-GB" dirty="0"/>
              <a:t>D</a:t>
            </a:r>
            <a:r>
              <a:rPr lang="en-GB" noProof="0" dirty="0" err="1"/>
              <a:t>ynamic</a:t>
            </a:r>
            <a:r>
              <a:rPr lang="en-GB" noProof="0" dirty="0"/>
              <a:t> </a:t>
            </a:r>
            <a:r>
              <a:rPr lang="en-GB" dirty="0"/>
              <a:t>R</a:t>
            </a:r>
            <a:r>
              <a:rPr lang="en-GB" noProof="0" dirty="0" err="1"/>
              <a:t>ange</a:t>
            </a: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E51EF3-4704-702F-05B1-8476FD8D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en-GB" noProof="0" smtClean="0"/>
              <a:t>12/05/2025</a:t>
            </a:fld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D44937-1B7F-2CFF-2A16-6A11AD849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84FA672C-2612-A398-9DA2-EF2EDE1FE5C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44145903"/>
                  </p:ext>
                </p:extLst>
              </p:nvPr>
            </p:nvGraphicFramePr>
            <p:xfrm>
              <a:off x="695324" y="1340768"/>
              <a:ext cx="3528468" cy="513233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11432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2117036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Architecture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Charge-integrating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185854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Technology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110 nm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62949988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75 × 75 µm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Counter depth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14-bit off-chip </a:t>
                          </a:r>
                          <a:r>
                            <a:rPr lang="en-GB" sz="1400" b="0" noProof="0" dirty="0"/>
                            <a:t>ADC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09706232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Dynamic range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120 MeV with</a:t>
                          </a:r>
                          <a:br>
                            <a:rPr lang="en-GB" sz="1400" noProof="0" dirty="0"/>
                          </a:br>
                          <a:r>
                            <a:rPr lang="en-GB" sz="1400" noProof="0" dirty="0"/>
                            <a:t>3 dynamic gains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12818267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34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in high gain,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 time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4 × 8 cm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GB" sz="1400" i="1" noProof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GB" sz="1400" b="0" i="1" noProof="0" smtClean="0">
                                  <a:solidFill>
                                    <a:schemeClr val="accent3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500k pixel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336783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Readout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 × 10 Gbit/s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00535711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Frame rate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2.4 kHz </a:t>
                          </a:r>
                          <a: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  <a:t>continuous,</a:t>
                          </a:r>
                          <a:b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  <a:t>250 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kHz burst mode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(16 memory cells)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532090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Photon rate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20M 12 keV photons/pixel/s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10385448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Applications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XFELs and high-flux synchrotron experiments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341303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Inhaltsplatzhalter 16">
                <a:extLst>
                  <a:ext uri="{FF2B5EF4-FFF2-40B4-BE49-F238E27FC236}">
                    <a16:creationId xmlns:a16="http://schemas.microsoft.com/office/drawing/2014/main" id="{84FA672C-2612-A398-9DA2-EF2EDE1FE5C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44145903"/>
                  </p:ext>
                </p:extLst>
              </p:nvPr>
            </p:nvGraphicFramePr>
            <p:xfrm>
              <a:off x="695324" y="1340768"/>
              <a:ext cx="3528468" cy="513233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411432">
                      <a:extLst>
                        <a:ext uri="{9D8B030D-6E8A-4147-A177-3AD203B41FA5}">
                          <a16:colId xmlns:a16="http://schemas.microsoft.com/office/drawing/2014/main" val="949460353"/>
                        </a:ext>
                      </a:extLst>
                    </a:gridCol>
                    <a:gridCol w="2117036">
                      <a:extLst>
                        <a:ext uri="{9D8B030D-6E8A-4147-A177-3AD203B41FA5}">
                          <a16:colId xmlns:a16="http://schemas.microsoft.com/office/drawing/2014/main" val="1268018294"/>
                        </a:ext>
                      </a:extLst>
                    </a:gridCol>
                  </a:tblGrid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Architecture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Charge-integrating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185854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Technology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110 nm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62949988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Pixel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75 × 75 µm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83661335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Counter depth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14-bit off-chip </a:t>
                          </a:r>
                          <a:r>
                            <a:rPr lang="en-GB" sz="1400" b="0" noProof="0" dirty="0"/>
                            <a:t>ADC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09706232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Dynamic range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120 MeV with</a:t>
                          </a:r>
                          <a:br>
                            <a:rPr lang="en-GB" sz="1400" noProof="0" dirty="0"/>
                          </a:br>
                          <a:r>
                            <a:rPr lang="en-GB" sz="1400" noProof="0" dirty="0"/>
                            <a:t>3 dynamic gains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912818267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Noise (ENC)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34 e</a:t>
                          </a:r>
                          <a:r>
                            <a:rPr lang="en-GB" sz="1400" baseline="30000" noProof="0" dirty="0">
                              <a:solidFill>
                                <a:schemeClr val="accent3"/>
                              </a:solidFill>
                            </a:rPr>
                            <a:t>-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</a:t>
                          </a:r>
                          <a:r>
                            <a:rPr lang="en-GB" sz="1400" noProof="0" dirty="0" err="1">
                              <a:solidFill>
                                <a:schemeClr val="accent3"/>
                              </a:solidFill>
                            </a:rPr>
                            <a:t>r.m.s.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 in high gain,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5 µs integration time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11513881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Module size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66859" t="-683871" b="-5903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02336783"/>
                      </a:ext>
                    </a:extLst>
                  </a:tr>
                  <a:tr h="379739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Readout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 × 10 Gbit/s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900535711"/>
                      </a:ext>
                    </a:extLst>
                  </a:tr>
                  <a:tr h="731520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>
                              <a:solidFill>
                                <a:schemeClr val="accent3"/>
                              </a:solidFill>
                            </a:rPr>
                            <a:t>Frame rate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2.4 kHz </a:t>
                          </a:r>
                          <a: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  <a:t>continuous,</a:t>
                          </a:r>
                          <a:b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>
                              <a:solidFill>
                                <a:schemeClr val="accent3"/>
                              </a:solidFill>
                            </a:rPr>
                            <a:t>250 </a:t>
                          </a: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kHz burst mode</a:t>
                          </a:r>
                          <a:b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</a:br>
                          <a:r>
                            <a:rPr lang="en-GB" sz="1400" noProof="0" dirty="0">
                              <a:solidFill>
                                <a:schemeClr val="accent3"/>
                              </a:solidFill>
                            </a:rPr>
                            <a:t>(16 memory cells)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8532090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Photon rate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20M 12 keV photons/pixel/s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10385448"/>
                      </a:ext>
                    </a:extLst>
                  </a:tr>
                  <a:tr h="530595">
                    <a:tc>
                      <a:txBody>
                        <a:bodyPr/>
                        <a:lstStyle/>
                        <a:p>
                          <a:r>
                            <a:rPr lang="en-GB" sz="1400" b="1" noProof="0" dirty="0"/>
                            <a:t>Applications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noProof="0" dirty="0"/>
                            <a:t>XFELs and high-flux synchrotron experiments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13413039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0095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7F0E-8975-A8B2-3A19-B0463F0D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Limitations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Hybrid </a:t>
            </a:r>
            <a:r>
              <a:rPr lang="de-DE" dirty="0" err="1"/>
              <a:t>Detectors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Soft X-</a:t>
            </a:r>
            <a:r>
              <a:rPr lang="de-DE" dirty="0" err="1"/>
              <a:t>ray</a:t>
            </a:r>
            <a:r>
              <a:rPr lang="de-DE" dirty="0"/>
              <a:t> Range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12796-DC57-859F-5024-CC0BFFA98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13D8B-4F9A-468E-AF60-68991D42DEDE}" type="datetime1">
              <a:rPr lang="de-CH" noProof="0" smtClean="0"/>
              <a:t>12.05.2025</a:t>
            </a:fld>
            <a:endParaRPr lang="en-GB" noProof="0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B90C00E1-C41A-2A03-F0DD-249C917167AF}"/>
              </a:ext>
            </a:extLst>
          </p:cNvPr>
          <p:cNvSpPr txBox="1">
            <a:spLocks/>
          </p:cNvSpPr>
          <p:nvPr/>
        </p:nvSpPr>
        <p:spPr>
          <a:xfrm>
            <a:off x="593204" y="1376773"/>
            <a:ext cx="5934844" cy="4680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GB" b="1" dirty="0"/>
              <a:t>Low quantum efficiency (QE)</a:t>
            </a:r>
          </a:p>
          <a:p>
            <a:pPr marL="176213" indent="-3175">
              <a:lnSpc>
                <a:spcPct val="110000"/>
              </a:lnSpc>
            </a:pPr>
            <a:r>
              <a:rPr lang="en-GB" sz="1800" dirty="0"/>
              <a:t>R</a:t>
            </a:r>
            <a:r>
              <a:rPr lang="en-GB" sz="1800" i="0" u="none" strike="noStrike" baseline="0" dirty="0"/>
              <a:t>ecombination in the </a:t>
            </a:r>
            <a:r>
              <a:rPr lang="en-GB" sz="1800" b="1" i="0" u="none" strike="noStrike" baseline="0" dirty="0"/>
              <a:t>n</a:t>
            </a:r>
            <a:r>
              <a:rPr lang="en-GB" sz="1800" b="1" i="0" u="none" strike="noStrike" baseline="30000" dirty="0"/>
              <a:t>+</a:t>
            </a:r>
            <a:r>
              <a:rPr lang="en-GB" sz="1800" b="1" i="0" u="none" strike="noStrike" baseline="0" dirty="0"/>
              <a:t> layer </a:t>
            </a:r>
            <a:r>
              <a:rPr lang="en-GB" sz="1800" dirty="0"/>
              <a:t>and at the </a:t>
            </a:r>
            <a:r>
              <a:rPr lang="en-GB" sz="1800" b="1" dirty="0"/>
              <a:t>Si/Al interface</a:t>
            </a:r>
          </a:p>
          <a:p>
            <a:pPr marL="176213" indent="-3175">
              <a:lnSpc>
                <a:spcPct val="110000"/>
              </a:lnSpc>
            </a:pPr>
            <a:r>
              <a:rPr lang="en-GB" sz="1800" i="0" u="none" strike="noStrike" baseline="0" dirty="0"/>
              <a:t>Absorption in the </a:t>
            </a:r>
            <a:r>
              <a:rPr lang="en-GB" sz="1800" b="1" i="0" u="none" strike="noStrike" baseline="0" dirty="0"/>
              <a:t>surface layers</a:t>
            </a:r>
            <a:endParaRPr lang="en-GB" sz="1800" i="0" u="none" strike="noStrike" baseline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F540C1BA-E456-6EDF-BA0F-ACE5B543BF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4258" y="1376773"/>
                <a:ext cx="4866357" cy="46805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+mj-lt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52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04000" indent="-252000" algn="l" defTabSz="914400" rtl="0" eaLnBrk="1" latinLnBrk="0" hangingPunct="1">
                  <a:lnSpc>
                    <a:spcPct val="100000"/>
                  </a:lnSpc>
                  <a:spcBef>
                    <a:spcPts val="6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6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08000" indent="-252000" algn="l" defTabSz="914400" rtl="0" eaLnBrk="1" latinLnBrk="0" hangingPunct="1">
                  <a:lnSpc>
                    <a:spcPct val="100000"/>
                  </a:lnSpc>
                  <a:spcBef>
                    <a:spcPts val="400"/>
                  </a:spcBef>
                  <a:buFont typeface="Aptos" panose="020B00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</a:pPr>
                <a:r>
                  <a:rPr lang="en-GB" b="1" dirty="0"/>
                  <a:t>Low signal-to-noise ratio (SNR)</a:t>
                </a:r>
              </a:p>
              <a:p>
                <a:pPr marL="176213">
                  <a:lnSpc>
                    <a:spcPct val="110000"/>
                  </a:lnSpc>
                </a:pPr>
                <a:r>
                  <a:rPr lang="de-DE" sz="1800" b="1" dirty="0"/>
                  <a:t>SNR &gt; 5 </a:t>
                </a:r>
                <a:r>
                  <a:rPr lang="de-DE" sz="1800" b="1" dirty="0" err="1"/>
                  <a:t>required</a:t>
                </a:r>
                <a:r>
                  <a:rPr lang="de-DE" sz="1800" b="1" dirty="0"/>
                  <a:t> </a:t>
                </a:r>
                <a:r>
                  <a:rPr lang="de-DE" sz="1800" dirty="0" err="1"/>
                  <a:t>for</a:t>
                </a:r>
                <a:r>
                  <a:rPr lang="de-DE" sz="1800" dirty="0"/>
                  <a:t> single-photon </a:t>
                </a:r>
                <a:r>
                  <a:rPr lang="de-DE" sz="1800" dirty="0" err="1"/>
                  <a:t>resolution</a:t>
                </a:r>
                <a:endParaRPr lang="de-DE" sz="1800" i="0" u="none" strike="noStrike" baseline="0" dirty="0"/>
              </a:p>
              <a:p>
                <a:pPr marL="176213">
                  <a:lnSpc>
                    <a:spcPct val="110000"/>
                  </a:lnSpc>
                </a:pPr>
                <a:r>
                  <a:rPr lang="de-DE" sz="1800" i="0" u="none" strike="noStrike" baseline="0" dirty="0"/>
                  <a:t>With </a:t>
                </a:r>
                <a:r>
                  <a:rPr lang="de-DE" sz="1800" i="0" u="none" strike="noStrike" baseline="0" dirty="0" err="1"/>
                  <a:t>standard</a:t>
                </a:r>
                <a:r>
                  <a:rPr lang="de-DE" sz="1800" i="0" u="none" strike="noStrike" baseline="0" dirty="0"/>
                  <a:t> Si </a:t>
                </a:r>
                <a:r>
                  <a:rPr lang="de-DE" sz="1800" i="0" u="none" strike="noStrike" baseline="0" dirty="0" err="1"/>
                  <a:t>sensors</a:t>
                </a:r>
                <a:r>
                  <a:rPr lang="de-DE" sz="1800" i="0" u="none" strike="noStrike" baseline="0" dirty="0"/>
                  <a:t> </a:t>
                </a:r>
                <a:r>
                  <a:rPr lang="de-DE" sz="1800" b="1" i="0" u="none" strike="noStrike" baseline="0" dirty="0"/>
                  <a:t>SNR </a:t>
                </a:r>
                <a14:m>
                  <m:oMath xmlns:m="http://schemas.openxmlformats.org/officeDocument/2006/math">
                    <m:r>
                      <a:rPr lang="de-DE" sz="1800" b="1" i="1" u="none" strike="noStrike" baseline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sz="1800" b="1" i="0" u="none" strike="noStrike" baseline="0" dirty="0"/>
                  <a:t> 1.6 at 200 eV</a:t>
                </a:r>
              </a:p>
            </p:txBody>
          </p:sp>
        </mc:Choice>
        <mc:Fallback xmlns="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F540C1BA-E456-6EDF-BA0F-ACE5B543B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258" y="1376773"/>
                <a:ext cx="4866357" cy="468051"/>
              </a:xfrm>
              <a:prstGeom prst="rect">
                <a:avLst/>
              </a:prstGeom>
              <a:blipFill>
                <a:blip r:embed="rId3"/>
                <a:stretch>
                  <a:fillRect l="-1252" t="-3896" r="-501" b="-171429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4D6FBA2-A54B-8494-A2DB-0090479D1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80" y="2711543"/>
            <a:ext cx="5011994" cy="30217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1C7069-D6CE-0C9E-AD8E-749B5E2E5689}"/>
              </a:ext>
            </a:extLst>
          </p:cNvPr>
          <p:cNvSpPr/>
          <p:nvPr/>
        </p:nvSpPr>
        <p:spPr>
          <a:xfrm>
            <a:off x="8558629" y="3382387"/>
            <a:ext cx="432048" cy="680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0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7D49A-0FAB-5B73-FA62-8C13FA0E0C1D}"/>
              </a:ext>
            </a:extLst>
          </p:cNvPr>
          <p:cNvSpPr txBox="1"/>
          <p:nvPr/>
        </p:nvSpPr>
        <p:spPr>
          <a:xfrm>
            <a:off x="8904312" y="3382387"/>
            <a:ext cx="2376264" cy="50218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de-DE" sz="1400" b="1" dirty="0">
                <a:solidFill>
                  <a:schemeClr val="accent3"/>
                </a:solidFill>
              </a:rPr>
              <a:t>Single-photon </a:t>
            </a:r>
            <a:r>
              <a:rPr lang="de-DE" sz="1400" b="1" dirty="0" err="1">
                <a:solidFill>
                  <a:schemeClr val="accent3"/>
                </a:solidFill>
              </a:rPr>
              <a:t>peak</a:t>
            </a:r>
            <a:r>
              <a:rPr lang="de-DE" sz="1400" b="1" dirty="0">
                <a:solidFill>
                  <a:schemeClr val="accent3"/>
                </a:solidFill>
              </a:rPr>
              <a:t> at 800 eV</a:t>
            </a:r>
          </a:p>
          <a:p>
            <a:pPr algn="l">
              <a:lnSpc>
                <a:spcPct val="120000"/>
              </a:lnSpc>
            </a:pPr>
            <a:r>
              <a:rPr lang="de-DE" sz="1400" dirty="0" err="1">
                <a:solidFill>
                  <a:schemeClr val="accent3"/>
                </a:solidFill>
              </a:rPr>
              <a:t>with</a:t>
            </a:r>
            <a:r>
              <a:rPr lang="de-DE" sz="1400" dirty="0">
                <a:solidFill>
                  <a:schemeClr val="accent3"/>
                </a:solidFill>
              </a:rPr>
              <a:t> </a:t>
            </a:r>
            <a:r>
              <a:rPr lang="de-DE" sz="1400" dirty="0" err="1">
                <a:solidFill>
                  <a:schemeClr val="accent3"/>
                </a:solidFill>
              </a:rPr>
              <a:t>typical</a:t>
            </a:r>
            <a:r>
              <a:rPr lang="de-DE" sz="1400" dirty="0">
                <a:solidFill>
                  <a:schemeClr val="accent3"/>
                </a:solidFill>
              </a:rPr>
              <a:t> JUNGFRAU </a:t>
            </a:r>
            <a:r>
              <a:rPr lang="de-DE" sz="1400" dirty="0" err="1">
                <a:solidFill>
                  <a:schemeClr val="accent3"/>
                </a:solidFill>
              </a:rPr>
              <a:t>noise</a:t>
            </a:r>
            <a:endParaRPr lang="de-CH" sz="1400" dirty="0">
              <a:solidFill>
                <a:schemeClr val="accent3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D63DDA-1FA3-9D39-2D86-FCD05ADDA597}"/>
              </a:ext>
            </a:extLst>
          </p:cNvPr>
          <p:cNvCxnSpPr>
            <a:cxnSpLocks/>
          </p:cNvCxnSpPr>
          <p:nvPr/>
        </p:nvCxnSpPr>
        <p:spPr>
          <a:xfrm flipH="1">
            <a:off x="8580202" y="3673587"/>
            <a:ext cx="216024" cy="389779"/>
          </a:xfrm>
          <a:prstGeom prst="straightConnector1">
            <a:avLst/>
          </a:prstGeom>
          <a:ln w="25400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47">
            <a:extLst>
              <a:ext uri="{FF2B5EF4-FFF2-40B4-BE49-F238E27FC236}">
                <a16:creationId xmlns:a16="http://schemas.microsoft.com/office/drawing/2014/main" id="{1DC8A754-E727-E09C-76B3-6CF0A44CDD58}"/>
              </a:ext>
            </a:extLst>
          </p:cNvPr>
          <p:cNvSpPr txBox="1"/>
          <p:nvPr/>
        </p:nvSpPr>
        <p:spPr>
          <a:xfrm>
            <a:off x="6789074" y="2580738"/>
            <a:ext cx="257159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050" i="1" dirty="0">
                <a:solidFill>
                  <a:srgbClr val="505050"/>
                </a:solidFill>
                <a:latin typeface="+mn-lt"/>
              </a:rPr>
              <a:t>V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. </a:t>
            </a:r>
            <a:r>
              <a:rPr lang="da-DK" sz="1050" i="1" dirty="0">
                <a:solidFill>
                  <a:srgbClr val="505050"/>
                </a:solidFill>
                <a:latin typeface="+mn-lt"/>
              </a:rPr>
              <a:t>Hinger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 et al</a:t>
            </a:r>
            <a:r>
              <a:rPr lang="da-DK" sz="1050" i="1" dirty="0">
                <a:solidFill>
                  <a:srgbClr val="505050"/>
                </a:solidFill>
              </a:rPr>
              <a:t>.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 2022 JINST </a:t>
            </a:r>
            <a:r>
              <a:rPr lang="da-DK" sz="1050" b="1" i="1" dirty="0">
                <a:solidFill>
                  <a:srgbClr val="505050"/>
                </a:solidFill>
                <a:effectLst/>
                <a:latin typeface="+mn-lt"/>
              </a:rPr>
              <a:t>17</a:t>
            </a:r>
            <a:r>
              <a:rPr lang="da-DK" sz="1050" i="1" dirty="0">
                <a:solidFill>
                  <a:srgbClr val="505050"/>
                </a:solidFill>
                <a:effectLst/>
                <a:latin typeface="+mn-lt"/>
              </a:rPr>
              <a:t> </a:t>
            </a:r>
            <a:r>
              <a:rPr lang="de-CH" sz="1050" i="1" dirty="0">
                <a:solidFill>
                  <a:srgbClr val="505050"/>
                </a:solidFill>
                <a:latin typeface="+mn-lt"/>
              </a:rPr>
              <a:t>C09027</a:t>
            </a:r>
            <a:endParaRPr lang="de-AT" sz="1050" i="1" dirty="0">
              <a:solidFill>
                <a:srgbClr val="505050"/>
              </a:solidFill>
              <a:latin typeface="+mn-lt"/>
            </a:endParaRP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E1854F8-6501-D2DB-0170-F133F9168E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2585686"/>
            <a:ext cx="3732865" cy="3152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B57E8F-0F73-2730-E618-93FDBBDF83B5}"/>
              </a:ext>
            </a:extLst>
          </p:cNvPr>
          <p:cNvSpPr txBox="1"/>
          <p:nvPr/>
        </p:nvSpPr>
        <p:spPr>
          <a:xfrm>
            <a:off x="1379327" y="5882116"/>
            <a:ext cx="486068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b="1" dirty="0" err="1">
                <a:solidFill>
                  <a:schemeClr val="accent3"/>
                </a:solidFill>
              </a:rPr>
              <a:t>Thin</a:t>
            </a:r>
            <a:r>
              <a:rPr lang="de-DE" sz="2000" b="1" dirty="0">
                <a:solidFill>
                  <a:schemeClr val="accent3"/>
                </a:solidFill>
              </a:rPr>
              <a:t> Entrance </a:t>
            </a:r>
            <a:r>
              <a:rPr lang="de-DE" sz="2000" b="1" dirty="0" err="1">
                <a:solidFill>
                  <a:schemeClr val="accent3"/>
                </a:solidFill>
              </a:rPr>
              <a:t>Window</a:t>
            </a:r>
            <a:r>
              <a:rPr lang="de-DE" sz="2000" b="1" dirty="0">
                <a:solidFill>
                  <a:schemeClr val="accent3"/>
                </a:solidFill>
              </a:rPr>
              <a:t> (TEW)</a:t>
            </a:r>
          </a:p>
          <a:p>
            <a:pPr algn="l"/>
            <a:r>
              <a:rPr lang="de-DE" sz="1600" dirty="0" err="1"/>
              <a:t>Reduce</a:t>
            </a:r>
            <a:r>
              <a:rPr lang="de-DE" sz="1600" dirty="0"/>
              <a:t> </a:t>
            </a:r>
            <a:r>
              <a:rPr lang="de-DE" sz="1600" dirty="0" err="1"/>
              <a:t>losses</a:t>
            </a:r>
            <a:r>
              <a:rPr lang="de-DE" sz="1600" dirty="0"/>
              <a:t> at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entrance</a:t>
            </a:r>
            <a:r>
              <a:rPr lang="de-DE" sz="1600" dirty="0"/>
              <a:t> </a:t>
            </a:r>
            <a:r>
              <a:rPr lang="de-DE" sz="1600" dirty="0" err="1"/>
              <a:t>window</a:t>
            </a:r>
            <a:endParaRPr lang="de-DE" sz="1600" dirty="0"/>
          </a:p>
        </p:txBody>
      </p:sp>
      <p:pic>
        <p:nvPicPr>
          <p:cNvPr id="8" name="Graphic 7" descr="Chevron arrows with solid fill">
            <a:extLst>
              <a:ext uri="{FF2B5EF4-FFF2-40B4-BE49-F238E27FC236}">
                <a16:creationId xmlns:a16="http://schemas.microsoft.com/office/drawing/2014/main" id="{DA6C448F-F7DB-790E-1402-B9DD42B2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4033" y="5739517"/>
            <a:ext cx="576000" cy="57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1CEBB0-08CC-FF6B-FE7E-B21120C34D24}"/>
              </a:ext>
            </a:extLst>
          </p:cNvPr>
          <p:cNvSpPr txBox="1"/>
          <p:nvPr/>
        </p:nvSpPr>
        <p:spPr>
          <a:xfrm>
            <a:off x="7319530" y="5899338"/>
            <a:ext cx="41771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2000" b="1" dirty="0">
                <a:solidFill>
                  <a:schemeClr val="accent3"/>
                </a:solidFill>
              </a:rPr>
              <a:t>Low </a:t>
            </a:r>
            <a:r>
              <a:rPr lang="de-DE" sz="2000" b="1" dirty="0" err="1">
                <a:solidFill>
                  <a:schemeClr val="accent3"/>
                </a:solidFill>
              </a:rPr>
              <a:t>Gain</a:t>
            </a:r>
            <a:r>
              <a:rPr lang="de-DE" sz="2000" b="1" dirty="0">
                <a:solidFill>
                  <a:schemeClr val="accent3"/>
                </a:solidFill>
              </a:rPr>
              <a:t> Avalanche Diode (LGAD)</a:t>
            </a:r>
          </a:p>
          <a:p>
            <a:pPr algn="l"/>
            <a:r>
              <a:rPr lang="de-DE" sz="1600" dirty="0"/>
              <a:t>Internal </a:t>
            </a:r>
            <a:r>
              <a:rPr lang="de-DE" sz="1600" dirty="0" err="1"/>
              <a:t>signal</a:t>
            </a:r>
            <a:r>
              <a:rPr lang="de-DE" sz="1600" dirty="0"/>
              <a:t> </a:t>
            </a:r>
            <a:r>
              <a:rPr lang="de-DE" sz="1600" dirty="0" err="1"/>
              <a:t>amplification</a:t>
            </a:r>
            <a:r>
              <a:rPr lang="de-DE" sz="1600" dirty="0"/>
              <a:t> </a:t>
            </a: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E8F9864B-0EE7-D2F9-09FA-7355C04E9F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4236" y="5756739"/>
            <a:ext cx="576000" cy="5760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2B2C627-6514-6591-D0CE-5A87A20A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325" y="6404573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811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PS V8" id="{60DDCA37-A5CA-4154-8A04-26FD2C76E200}" vid="{8247A4F9-EBED-457E-B191-EE93C80CA4F5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customXml/itemProps3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VO-9722-843_0_CPS Presentation Content Slides</Template>
  <TotalTime>0</TotalTime>
  <Words>2242</Words>
  <Application>Microsoft Office PowerPoint</Application>
  <PresentationFormat>Breitbild</PresentationFormat>
  <Paragraphs>520</Paragraphs>
  <Slides>34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3" baseType="lpstr">
      <vt:lpstr>Aptos</vt:lpstr>
      <vt:lpstr>Arial</vt:lpstr>
      <vt:lpstr>Calibri</vt:lpstr>
      <vt:lpstr>Cambria Math</vt:lpstr>
      <vt:lpstr>Franklin Gothic Book</vt:lpstr>
      <vt:lpstr>Symbol</vt:lpstr>
      <vt:lpstr>Times</vt:lpstr>
      <vt:lpstr>Wingdings</vt:lpstr>
      <vt:lpstr>Benutzerdefiniertes Design</vt:lpstr>
      <vt:lpstr>Soft X-ray Detection with JUNGFRAU and LGAD Sensors</vt:lpstr>
      <vt:lpstr>Paul Scherrer Institute</vt:lpstr>
      <vt:lpstr>Photon Science at PSI</vt:lpstr>
      <vt:lpstr>Photon Science with Soft X-rays</vt:lpstr>
      <vt:lpstr>Problems of Soft X-ray Detectors: Area and Speed</vt:lpstr>
      <vt:lpstr>Hybrid Detectors are a Viable Solution</vt:lpstr>
      <vt:lpstr>Detector Portfolio at PSI  </vt:lpstr>
      <vt:lpstr>JUNGFRAU – Low Noise, High Dynamic Range</vt:lpstr>
      <vt:lpstr>Limitations of Hybrid Detectors in the Soft X-ray Range</vt:lpstr>
      <vt:lpstr>Thin Entrance Window (TEW) Technology</vt:lpstr>
      <vt:lpstr>LGAD Sensors for Soft X-ray Detection</vt:lpstr>
      <vt:lpstr>iLGAD Double-Peak Spectral Response</vt:lpstr>
      <vt:lpstr>iLGAD Double-Peak Spectral Response</vt:lpstr>
      <vt:lpstr>Combining JUNGFRAU with iLGAD Sensors</vt:lpstr>
      <vt:lpstr>PowerPoint-Präsentation</vt:lpstr>
      <vt:lpstr>Resonant Inelastic X-ray Scattering (RIXS)</vt:lpstr>
      <vt:lpstr>Resonant Inelastic X-ray Scattering (RIXS)</vt:lpstr>
      <vt:lpstr>First JUNGFRAU for Soft X-ray RIXS</vt:lpstr>
      <vt:lpstr>Using Charge Sharing to Perform Position Interpolation</vt:lpstr>
      <vt:lpstr>Test at European XFEL Heisenberg RIXS Spectrometer</vt:lpstr>
      <vt:lpstr>Test at European XFEL Heisenberg RIXS Spectrometer</vt:lpstr>
      <vt:lpstr>Test at European XFEL Heisenberg RIXS Spectrometer</vt:lpstr>
      <vt:lpstr>Test at European XFEL Heisenberg RIXS Spectrometer</vt:lpstr>
      <vt:lpstr>Summary &amp; Outlook</vt:lpstr>
      <vt:lpstr>Brief Advertisement: X-Ray Sensor Workshop Upcoming!</vt:lpstr>
      <vt:lpstr>Acknowledgements</vt:lpstr>
      <vt:lpstr>PowerPoint-Präsentation</vt:lpstr>
      <vt:lpstr>Thin Entrance Window Radiation Hardness</vt:lpstr>
      <vt:lpstr>JUNGFRAU-iLGAD Effective Noise</vt:lpstr>
      <vt:lpstr>Interpolating with Rectangular Pixels</vt:lpstr>
      <vt:lpstr>Validating the Position Resolution with 1-µm Size Beam</vt:lpstr>
      <vt:lpstr>Test at SwissFEL Furka</vt:lpstr>
      <vt:lpstr>Test at SwissFEL Furka</vt:lpstr>
      <vt:lpstr>Optimizations Planned with Upcoming iLGAD R&amp;D Batch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applications of the JUNGFRAU detector with iLGAD technology</dc:title>
  <dc:creator>Hinger Viktoria</dc:creator>
  <dc:description>erstellt durch Vorlagenbauer.ch</dc:description>
  <cp:lastModifiedBy>Viktoria Hinger</cp:lastModifiedBy>
  <cp:revision>92</cp:revision>
  <dcterms:created xsi:type="dcterms:W3CDTF">2024-06-26T09:33:39Z</dcterms:created>
  <dcterms:modified xsi:type="dcterms:W3CDTF">2025-05-12T21:05:23Z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