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6" r:id="rId4"/>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5143500" cx="9144000"/>
  <p:notesSz cx="6858000" cy="9144000"/>
  <p:embeddedFontLst>
    <p:embeddedFont>
      <p:font typeface="Playfair Display"/>
      <p:regular r:id="rId51"/>
      <p:bold r:id="rId52"/>
      <p:italic r:id="rId53"/>
      <p:boldItalic r:id="rId54"/>
    </p:embeddedFont>
    <p:embeddedFont>
      <p:font typeface="Palatino Linotype"/>
      <p:regular r:id="rId55"/>
      <p:bold r:id="rId56"/>
      <p:italic r:id="rId57"/>
      <p:boldItalic r:id="rId58"/>
    </p:embeddedFont>
    <p:embeddedFont>
      <p:font typeface="Noto Sans Symbols"/>
      <p:regular r:id="rId59"/>
      <p:bold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NotoSansSymbols-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layfairDisplay-regular.fntdata"/><Relationship Id="rId50" Type="http://schemas.openxmlformats.org/officeDocument/2006/relationships/slide" Target="slides/slide44.xml"/><Relationship Id="rId53" Type="http://schemas.openxmlformats.org/officeDocument/2006/relationships/font" Target="fonts/PlayfairDisplay-italic.fntdata"/><Relationship Id="rId52" Type="http://schemas.openxmlformats.org/officeDocument/2006/relationships/font" Target="fonts/PlayfairDisplay-bold.fntdata"/><Relationship Id="rId11" Type="http://schemas.openxmlformats.org/officeDocument/2006/relationships/slide" Target="slides/slide5.xml"/><Relationship Id="rId55" Type="http://schemas.openxmlformats.org/officeDocument/2006/relationships/font" Target="fonts/PalatinoLinotype-regular.fntdata"/><Relationship Id="rId10" Type="http://schemas.openxmlformats.org/officeDocument/2006/relationships/slide" Target="slides/slide4.xml"/><Relationship Id="rId54" Type="http://schemas.openxmlformats.org/officeDocument/2006/relationships/font" Target="fonts/PlayfairDisplay-boldItalic.fntdata"/><Relationship Id="rId13" Type="http://schemas.openxmlformats.org/officeDocument/2006/relationships/slide" Target="slides/slide7.xml"/><Relationship Id="rId57" Type="http://schemas.openxmlformats.org/officeDocument/2006/relationships/font" Target="fonts/PalatinoLinotype-italic.fntdata"/><Relationship Id="rId12" Type="http://schemas.openxmlformats.org/officeDocument/2006/relationships/slide" Target="slides/slide6.xml"/><Relationship Id="rId56" Type="http://schemas.openxmlformats.org/officeDocument/2006/relationships/font" Target="fonts/PalatinoLinotype-bold.fntdata"/><Relationship Id="rId15" Type="http://schemas.openxmlformats.org/officeDocument/2006/relationships/slide" Target="slides/slide9.xml"/><Relationship Id="rId59" Type="http://schemas.openxmlformats.org/officeDocument/2006/relationships/font" Target="fonts/NotoSansSymbols-regular.fntdata"/><Relationship Id="rId14" Type="http://schemas.openxmlformats.org/officeDocument/2006/relationships/slide" Target="slides/slide8.xml"/><Relationship Id="rId58" Type="http://schemas.openxmlformats.org/officeDocument/2006/relationships/font" Target="fonts/PalatinoLinotype-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dico.mpp.mpg.de/event/10919/"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u="sng">
                <a:solidFill>
                  <a:schemeClr val="hlink"/>
                </a:solidFill>
                <a:hlinkClick r:id="rId2"/>
              </a:rPr>
              <a:t>https://indico.mpp.mpg.de/event/10919/</a:t>
            </a:r>
            <a:r>
              <a:rPr lang="de"/>
              <a:t> </a:t>
            </a:r>
            <a:endParaRPr/>
          </a:p>
          <a:p>
            <a:pPr indent="0" lvl="0" marL="0" rtl="0" algn="l">
              <a:spcBef>
                <a:spcPts val="0"/>
              </a:spcBef>
              <a:spcAft>
                <a:spcPts val="0"/>
              </a:spcAft>
              <a:buNone/>
            </a:pPr>
            <a:r>
              <a:t/>
            </a:r>
            <a:endParaRPr sz="1200"/>
          </a:p>
          <a:p>
            <a:pPr indent="0" lvl="0" marL="0" rtl="0" algn="l">
              <a:lnSpc>
                <a:spcPct val="115000"/>
              </a:lnSpc>
              <a:spcBef>
                <a:spcPts val="0"/>
              </a:spcBef>
              <a:spcAft>
                <a:spcPts val="1200"/>
              </a:spcAft>
              <a:buNone/>
            </a:pPr>
            <a:r>
              <a:rPr lang="de" sz="1200">
                <a:solidFill>
                  <a:schemeClr val="dk1"/>
                </a:solidFill>
              </a:rPr>
              <a:t>We are from the KATRIN collaboration and want to present you our TRISTAN detector, which is a silicon drift detector array for the sterile neutrino search with KATRIN. I will give you a short introduction about our physical motivation and the detector design and Christian will then take over and tell you more about all the characterization measurements we performed and the challenges we are still facing.</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51eab20cb4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51eab20cb4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5195e1b3d6_1_2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35195e1b3d6_1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5195e1b3d6_1_2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35195e1b3d6_1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5195e1b3d6_1_2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35195e1b3d6_1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5195e1b3d6_1_2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35195e1b3d6_1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5195e1b3d6_1_2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35195e1b3d6_1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51eab20cb4_0_1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351eab20cb4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51eab20cb4_0_1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351eab20cb4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51eab20cb4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351eab20cb4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
              <a:t>The novel idea of SENSE is to extend KATRIN to search for sterile neutrinos from the eV to keV range.</a:t>
            </a:r>
            <a:endParaRPr/>
          </a:p>
          <a:p>
            <a:pPr indent="0" lvl="0" marL="0" rtl="0" algn="l">
              <a:spcBef>
                <a:spcPts val="0"/>
              </a:spcBef>
              <a:spcAft>
                <a:spcPts val="0"/>
              </a:spcAft>
              <a:buNone/>
            </a:pPr>
            <a:r>
              <a:rPr lang="de"/>
              <a:t>This means to extend the measurement interval from a region close to the endpoint to the entire tritium spectrum</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In this new mode of operation a major technical challenge arises: </a:t>
            </a:r>
            <a:endParaRPr/>
          </a:p>
          <a:p>
            <a:pPr indent="0" lvl="0" marL="0" rtl="0" algn="l">
              <a:spcBef>
                <a:spcPts val="0"/>
              </a:spcBef>
              <a:spcAft>
                <a:spcPts val="0"/>
              </a:spcAft>
              <a:buNone/>
            </a:pPr>
            <a:r>
              <a:rPr lang="de"/>
              <a:t>The tremendous source activity of 1011 decays per second will leads to signal rate of 1010 electron per second, comparable to rates at the LHC.</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Consequently, a novel detector and read-out system. This design and production of this system is a major milestone of this research proposal.</a:t>
            </a:r>
            <a:endParaRPr/>
          </a:p>
        </p:txBody>
      </p:sp>
      <p:sp>
        <p:nvSpPr>
          <p:cNvPr id="467" name="Google Shape;467;g351eab20cb4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51eab20cb4_0_4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351eab20cb4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518fe8653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518fe8653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57ac6282ad_2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g357ac6282ad_2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 sz="1200"/>
              <a:t>Radial drift of charge-cloud to almost point-like anode</a:t>
            </a:r>
            <a:endParaRPr/>
          </a:p>
          <a:p>
            <a:pPr indent="0" lvl="0" marL="0" rtl="0" algn="l">
              <a:spcBef>
                <a:spcPts val="0"/>
              </a:spcBef>
              <a:spcAft>
                <a:spcPts val="0"/>
              </a:spcAft>
              <a:buNone/>
            </a:pPr>
            <a:r>
              <a:rPr b="0" i="0" lang="de" sz="1200" u="none" strike="noStrike">
                <a:solidFill>
                  <a:schemeClr val="dk1"/>
                </a:solidFill>
                <a:latin typeface="Calibri"/>
                <a:ea typeface="Calibri"/>
                <a:cs typeface="Calibri"/>
                <a:sym typeface="Calibri"/>
              </a:rPr>
              <a:t>n-channel junction-gate field-effect transistor (JFET) 🡪 charge sensitive pre-amplifier</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i="0" lang="de" sz="1200">
                <a:solidFill>
                  <a:schemeClr val="dk1"/>
                </a:solidFill>
                <a:latin typeface="Calibri"/>
                <a:ea typeface="Calibri"/>
                <a:cs typeface="Calibri"/>
                <a:sym typeface="Calibri"/>
              </a:rPr>
              <a:t>small capacitance at the level of few hundreds of fF</a:t>
            </a:r>
            <a:endParaRPr i="0" sz="1200">
              <a:solidFill>
                <a:schemeClr val="dk1"/>
              </a:solidFill>
              <a:latin typeface="Calibri"/>
              <a:ea typeface="Calibri"/>
              <a:cs typeface="Calibri"/>
              <a:sym typeface="Calibri"/>
            </a:endParaRPr>
          </a:p>
          <a:p>
            <a:pPr indent="0" lvl="0" marL="0" rtl="0" algn="l">
              <a:spcBef>
                <a:spcPts val="0"/>
              </a:spcBef>
              <a:spcAft>
                <a:spcPts val="0"/>
              </a:spcAft>
              <a:buNone/>
            </a:pPr>
            <a:r>
              <a:rPr lang="de"/>
              <a:t>20 drift rings</a:t>
            </a:r>
            <a:endParaRPr/>
          </a:p>
        </p:txBody>
      </p:sp>
      <p:sp>
        <p:nvSpPr>
          <p:cNvPr id="512" name="Google Shape;512;g357ac6282ad_2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51eab20cb4_0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g351eab20cb4_0_2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
              <a:t>The novel idea of SENSE is to extend KATRIN to search for sterile neutrinos from the eV to keV range.</a:t>
            </a:r>
            <a:endParaRPr/>
          </a:p>
          <a:p>
            <a:pPr indent="0" lvl="0" marL="0" rtl="0" algn="l">
              <a:spcBef>
                <a:spcPts val="0"/>
              </a:spcBef>
              <a:spcAft>
                <a:spcPts val="0"/>
              </a:spcAft>
              <a:buNone/>
            </a:pPr>
            <a:r>
              <a:rPr lang="de"/>
              <a:t>This means to extend the measurement interval from a region close to the endpoint to the entire tritium spectrum</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In this new mode of operation a major technical challenge arises: </a:t>
            </a:r>
            <a:endParaRPr/>
          </a:p>
          <a:p>
            <a:pPr indent="0" lvl="0" marL="0" rtl="0" algn="l">
              <a:spcBef>
                <a:spcPts val="0"/>
              </a:spcBef>
              <a:spcAft>
                <a:spcPts val="0"/>
              </a:spcAft>
              <a:buNone/>
            </a:pPr>
            <a:r>
              <a:rPr lang="de"/>
              <a:t>The tremendous source activity of 1011 decays per second will leads to signal rate of 1010 electron per second, comparable to rates at the LHC.</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Consequently, a novel detector and read-out system. This design and production of this system is a major milestone of this research proposal.</a:t>
            </a:r>
            <a:endParaRPr/>
          </a:p>
        </p:txBody>
      </p:sp>
      <p:sp>
        <p:nvSpPr>
          <p:cNvPr id="547" name="Google Shape;547;g351eab20cb4_0_2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51eab20cb4_5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351eab20cb4_5_1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de" sz="1200" u="none" strike="noStrike">
                <a:solidFill>
                  <a:schemeClr val="dk1"/>
                </a:solidFill>
                <a:latin typeface="Calibri"/>
                <a:ea typeface="Calibri"/>
                <a:cs typeface="Calibri"/>
                <a:sym typeface="Calibri"/>
              </a:rPr>
              <a:t>external application-specific integrated circuit (ASIC), named ETTORE</a:t>
            </a:r>
            <a:endParaRPr/>
          </a:p>
        </p:txBody>
      </p:sp>
      <p:sp>
        <p:nvSpPr>
          <p:cNvPr id="566" name="Google Shape;566;g351eab20cb4_5_1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51eab20cb4_5_14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Along this timeline, an extensive detector </a:t>
            </a:r>
            <a:r>
              <a:rPr lang="de"/>
              <a:t>characterization</a:t>
            </a:r>
            <a:r>
              <a:rPr lang="de"/>
              <a:t> program has been conducted since the delivery of the very first prototype detectors. And in the following, I want to show you some of the key investigations that have been performed by our </a:t>
            </a:r>
            <a:r>
              <a:rPr lang="de"/>
              <a:t>colleagues, mostly students like us.</a:t>
            </a:r>
            <a:endParaRPr/>
          </a:p>
        </p:txBody>
      </p:sp>
      <p:sp>
        <p:nvSpPr>
          <p:cNvPr id="613" name="Google Shape;613;g351eab20cb4_5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56e76e430c_0_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When a new detector arrives in our hands, the first things we </a:t>
            </a:r>
            <a:r>
              <a:rPr lang="de"/>
              <a:t>usually</a:t>
            </a:r>
            <a:r>
              <a:rPr lang="de"/>
              <a:t> do are basic functionality tests with an X-ray source. For these tests, we use an 55Fe source as it has two clearly </a:t>
            </a:r>
            <a:r>
              <a:rPr lang="de"/>
              <a:t>distinctive</a:t>
            </a:r>
            <a:r>
              <a:rPr lang="de"/>
              <a:t> peaks at 6 and 6.5 keV as you can see here on the left. Starting with the prototype detectors, we have demonstrated an excellent performance in energy resolution of less than 130 eV FWHM at this 6 keV line. But since we have this high number of beta electrons, we have to set the shaping or peaking </a:t>
            </a:r>
            <a:r>
              <a:rPr lang="de">
                <a:solidFill>
                  <a:schemeClr val="dk1"/>
                </a:solidFill>
              </a:rPr>
              <a:t>time of our event filter </a:t>
            </a:r>
            <a:r>
              <a:rPr lang="de"/>
              <a:t>to values of only a few us. And there has to be a found a tradeoff between</a:t>
            </a:r>
            <a:r>
              <a:rPr lang="de">
                <a:solidFill>
                  <a:schemeClr val="dk1"/>
                </a:solidFill>
              </a:rPr>
              <a:t> </a:t>
            </a:r>
            <a:r>
              <a:rPr lang="de">
                <a:solidFill>
                  <a:schemeClr val="dk1"/>
                </a:solidFill>
              </a:rPr>
              <a:t>the noise coming from the detector and the readout electronics as this filter is sensitive to both. </a:t>
            </a:r>
            <a:r>
              <a:rPr lang="de"/>
              <a:t>Combining this with cooling the detectors, as it reduces the number of thermally generated electron hole pairs, we still </a:t>
            </a:r>
            <a:r>
              <a:rPr lang="de"/>
              <a:t>achieve an energy resolution of less than 150 eV at 6 keV. This plot here shows the comparison of detectors with different pixel diameters (1 and 2 mm) and we practically see no difference when the detectors are cooled. And furthermore, using another X-ray source, 241Am, we have obtained a very high linearity of less than 0.1 % over an energy range of 60 keV. And this has been shown is time-independent, so we can be sure to measure the correct energy over the measurement period and reduces the number of times we have to do calibration runs.</a:t>
            </a:r>
            <a:endParaRPr/>
          </a:p>
        </p:txBody>
      </p:sp>
      <p:sp>
        <p:nvSpPr>
          <p:cNvPr id="666" name="Google Shape;666;g356e76e430c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56e76e430c_0_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But since we don’t want to do X-ray but electron </a:t>
            </a:r>
            <a:r>
              <a:rPr lang="de"/>
              <a:t>spectroscopy, we also have to know how the detector response to electrons looks like. Photons can enter the detector much deeper before interacting in the sensitive volume compared to electrons. Electrons start to deposit their energy already in the first few nm of the detector surface, the entrance window which is a very thin layer of silicon oxid, and this energy is lost as it is not collected at the readout electrode. Also, there is the chance for electrons to be back-scattered from the detector surface after depositing some energy and e.g. hit another pixel and be registered as an event as well. Speaking of other pixels: For neighboring pixels, there is the possibility that the created electrons can be shared across the boundary of these pixels. So depending on where the electron hit the pixel in the first place, some energy could be transferred to the next pixel.</a:t>
            </a:r>
            <a:endParaRPr/>
          </a:p>
        </p:txBody>
      </p:sp>
      <p:sp>
        <p:nvSpPr>
          <p:cNvPr id="684" name="Google Shape;684;g356e76e430c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56e76e430c_0_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And to investigate all of this, Korbinian built an electron gun based on the concept of thermionic emission. A</a:t>
            </a:r>
            <a:r>
              <a:rPr lang="de"/>
              <a:t> tantalum wire acts as filament and is heated to emit electrons. The stainless steel cup is connected to the HV plate which allows us to accelerate the electrons to up to 30 keV. The picture here shows the e-gun installed in our vacuum chamber and as it sits on the flange it is easy to maintain. So the electrons come out of this hole here in the center with a rate of up to 100 kcps/px and with the steering coils in front of it, we can deflect the electrons and illuminate our entire detector module.</a:t>
            </a:r>
            <a:endParaRPr/>
          </a:p>
        </p:txBody>
      </p:sp>
      <p:sp>
        <p:nvSpPr>
          <p:cNvPr id="722" name="Google Shape;722;g356e76e430c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356e76e430c_0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And now, when we tune the energy between 5 and 20 keV as it was done here, we get the </a:t>
            </a:r>
            <a:r>
              <a:rPr lang="de"/>
              <a:t>response</a:t>
            </a:r>
            <a:r>
              <a:rPr lang="de"/>
              <a:t> to </a:t>
            </a:r>
            <a:r>
              <a:rPr lang="de"/>
              <a:t>mono-energetic</a:t>
            </a:r>
            <a:r>
              <a:rPr lang="de"/>
              <a:t> electrons. We can see here different effects, like the backscattering tail when only part of the total </a:t>
            </a:r>
            <a:r>
              <a:rPr lang="de"/>
              <a:t>energy</a:t>
            </a:r>
            <a:r>
              <a:rPr lang="de"/>
              <a:t> was deposited and the rest was carried </a:t>
            </a:r>
            <a:r>
              <a:rPr lang="de"/>
              <a:t>away</a:t>
            </a:r>
            <a:r>
              <a:rPr lang="de"/>
              <a:t> when the electron left the detector again. We also see DAQ effects like pile-up when two events couldn’t be resolved </a:t>
            </a:r>
            <a:r>
              <a:rPr lang="de"/>
              <a:t>individually</a:t>
            </a:r>
            <a:r>
              <a:rPr lang="de"/>
              <a:t> but were recorded as a </a:t>
            </a:r>
            <a:r>
              <a:rPr lang="de"/>
              <a:t>single</a:t>
            </a:r>
            <a:r>
              <a:rPr lang="de"/>
              <a:t> event with double the energy. With enough statistic, one can also </a:t>
            </a:r>
            <a:r>
              <a:rPr lang="de"/>
              <a:t>recognize</a:t>
            </a:r>
            <a:r>
              <a:rPr lang="de"/>
              <a:t> the silicon escape peak around 1.7 keV below the full energy peak as well as the energy loss in the </a:t>
            </a:r>
            <a:r>
              <a:rPr lang="de"/>
              <a:t>entrance</a:t>
            </a:r>
            <a:r>
              <a:rPr lang="de"/>
              <a:t> window and the charge sharing that lead to a </a:t>
            </a:r>
            <a:r>
              <a:rPr lang="de"/>
              <a:t>asymmetric</a:t>
            </a:r>
            <a:r>
              <a:rPr lang="de"/>
              <a:t> peak towards lower </a:t>
            </a:r>
            <a:r>
              <a:rPr lang="de"/>
              <a:t>energies. When comparing the obtained data to the developed model that is based on Geant4 simulations, we see that there is relatively good agreement over the entire energy range.</a:t>
            </a:r>
            <a:endParaRPr/>
          </a:p>
        </p:txBody>
      </p:sp>
      <p:sp>
        <p:nvSpPr>
          <p:cNvPr id="737" name="Google Shape;737;g356e76e430c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56e76e430c_0_1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Individual </a:t>
            </a:r>
            <a:r>
              <a:rPr lang="de"/>
              <a:t>effects like the electron backscattering were studied in more detail by Daniela. For this, she installed two detectors in our vacuum chamber, a 7 pixel prototype and a 166 pixel detector module. With the electron gun, she illuminated the 7 pixel detector and the electrons that got backscattered from the detector surface were measured with the large detector module. With the variation of the electron energy and the incident angle under which the electrons hit the small detector, she could measure the back-scattering coefficient which tells us the fraction of electrons that were detected in the 166 pixel module after depositing some energy in the 7 pixel detector. And as one can see, the larger the angle under which the electrons hit the small detector, the more electrons get scattered back from its surface.</a:t>
            </a:r>
            <a:endParaRPr/>
          </a:p>
        </p:txBody>
      </p:sp>
      <p:sp>
        <p:nvSpPr>
          <p:cNvPr id="757" name="Google Shape;757;g356e76e430c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56e76e430c_0_3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We also wanted to study how the detector signal behaves depending on where the </a:t>
            </a:r>
            <a:r>
              <a:rPr lang="de"/>
              <a:t>electrons hit the pixel and of course how</a:t>
            </a:r>
            <a:r>
              <a:rPr lang="de"/>
              <a:t> the charge-sharing between the pixels looks </a:t>
            </a:r>
            <a:r>
              <a:rPr lang="de"/>
              <a:t>like.</a:t>
            </a:r>
            <a:endParaRPr/>
          </a:p>
          <a:p>
            <a:pPr indent="0" lvl="0" marL="0" rtl="0" algn="l">
              <a:spcBef>
                <a:spcPts val="0"/>
              </a:spcBef>
              <a:spcAft>
                <a:spcPts val="0"/>
              </a:spcAft>
              <a:buNone/>
            </a:pPr>
            <a:r>
              <a:rPr lang="de"/>
              <a:t>But since focusing the electron beam to a spot size of only a few um is not that easy in a small setup like ours, we chose another route and went for a pulsed light source meaning a laser and an led. Compared to X-rays that interact with the material over a long track as shown here, the photons from our light source of around 630 nm, that’s in the near infrared regime, only have very little energy and so each photon can create an </a:t>
            </a:r>
            <a:r>
              <a:rPr lang="de"/>
              <a:t>electron</a:t>
            </a:r>
            <a:r>
              <a:rPr lang="de"/>
              <a:t>-hole pair on its </a:t>
            </a:r>
            <a:r>
              <a:rPr lang="de"/>
              <a:t>own. This means, that the beam is </a:t>
            </a:r>
            <a:r>
              <a:rPr lang="de">
                <a:solidFill>
                  <a:schemeClr val="dk1"/>
                </a:solidFill>
              </a:rPr>
              <a:t>highly focused and </a:t>
            </a:r>
            <a:r>
              <a:rPr lang="de"/>
              <a:t>the cloud of created charges is quite small and compact. You can see here the setup with the collimator facing downwards mounted above the detector surface and the beam being focused on the entrance window. The nice thing about a pulsed light source is that one also knows when the light pulse was emitted, so we have the precise timing information on when the charges get created in the detector.</a:t>
            </a:r>
            <a:endParaRPr/>
          </a:p>
        </p:txBody>
      </p:sp>
      <p:sp>
        <p:nvSpPr>
          <p:cNvPr id="772" name="Google Shape;772;g356e76e430c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50a783c2a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50a783c2a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356e76e430c_0_2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And by this, we could investigate the drift of the electrons in the detector volume and behavior at the pixel boundaries. </a:t>
            </a:r>
            <a:endParaRPr/>
          </a:p>
          <a:p>
            <a:pPr indent="0" lvl="0" marL="0" rtl="0" algn="l">
              <a:spcBef>
                <a:spcPts val="0"/>
              </a:spcBef>
              <a:spcAft>
                <a:spcPts val="0"/>
              </a:spcAft>
              <a:buNone/>
            </a:pPr>
            <a:r>
              <a:rPr lang="de"/>
              <a:t>On the top right, you can see a simulation of a charge cloud being generated exactly at border between two pixels. It is split in half and eventually the electrons are collected at the readout electrode of the</a:t>
            </a:r>
            <a:r>
              <a:rPr lang="de">
                <a:solidFill>
                  <a:schemeClr val="dk1"/>
                </a:solidFill>
              </a:rPr>
              <a:t> respective pixel.</a:t>
            </a:r>
            <a:endParaRPr/>
          </a:p>
          <a:p>
            <a:pPr indent="0" lvl="0" marL="0" rtl="0" algn="l">
              <a:spcBef>
                <a:spcPts val="0"/>
              </a:spcBef>
              <a:spcAft>
                <a:spcPts val="0"/>
              </a:spcAft>
              <a:buNone/>
            </a:pPr>
            <a:r>
              <a:rPr lang="de"/>
              <a:t>And w</a:t>
            </a:r>
            <a:r>
              <a:rPr lang="de">
                <a:solidFill>
                  <a:schemeClr val="dk1"/>
                </a:solidFill>
              </a:rPr>
              <a:t>ith a systematic scan over the entire detector surface, we could extract the drift time of the charge cloud, that is the time it takes from being created by the light pulse to being collected, as a function of the pixel radius. And we see, that the experimental data matches quite well the simulation. Also the description of the charge sharing follows the data almost perfectly. The plot shows how much energy gets collected in left pixel depending on the distance to the pixel boundary. And as we get closer to the border from the left to the right, the pixel sees less of the total deposited energy but still something even if the charge cloud is created in the neighbouring one.</a:t>
            </a:r>
            <a:endParaRPr>
              <a:solidFill>
                <a:schemeClr val="dk1"/>
              </a:solidFill>
            </a:endParaRPr>
          </a:p>
        </p:txBody>
      </p:sp>
      <p:sp>
        <p:nvSpPr>
          <p:cNvPr id="868" name="Google Shape;868;g356e76e430c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356e76e430c_0_4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Another topic was the optimization of the routing layout on the detector chip to reduce the cross-talk between the traces as much as possible. T</a:t>
            </a:r>
            <a:r>
              <a:rPr lang="de"/>
              <a:t>o i</a:t>
            </a:r>
            <a:r>
              <a:rPr lang="de"/>
              <a:t>llustrate this, on the top right a regular signal of an event from the detector is shown. And on the bottom, one sees how this rising edge of the signal causes </a:t>
            </a:r>
            <a:r>
              <a:rPr lang="de"/>
              <a:t>distortions</a:t>
            </a:r>
            <a:r>
              <a:rPr lang="de"/>
              <a:t> in other pixels, both in </a:t>
            </a:r>
            <a:r>
              <a:rPr lang="de"/>
              <a:t>positive</a:t>
            </a:r>
            <a:r>
              <a:rPr lang="de"/>
              <a:t> as well as negative direction. We can </a:t>
            </a:r>
            <a:r>
              <a:rPr lang="de"/>
              <a:t>quantify</a:t>
            </a:r>
            <a:r>
              <a:rPr lang="de"/>
              <a:t> this by measuring the amplitude of the </a:t>
            </a:r>
            <a:r>
              <a:rPr lang="de"/>
              <a:t>distortions</a:t>
            </a:r>
            <a:r>
              <a:rPr lang="de"/>
              <a:t> and map it a </a:t>
            </a:r>
            <a:r>
              <a:rPr lang="de"/>
              <a:t>crosstalk</a:t>
            </a:r>
            <a:r>
              <a:rPr lang="de"/>
              <a:t> matrix that shows which pixel causes how much </a:t>
            </a:r>
            <a:r>
              <a:rPr lang="de"/>
              <a:t>distortion</a:t>
            </a:r>
            <a:r>
              <a:rPr lang="de"/>
              <a:t> on another one. And to minimize this effect, Peter has made modifications to the routing across the different productions.</a:t>
            </a:r>
            <a:endParaRPr/>
          </a:p>
        </p:txBody>
      </p:sp>
      <p:sp>
        <p:nvSpPr>
          <p:cNvPr id="884" name="Google Shape;884;g356e76e430c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356e76e430c_0_5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You can see some pictures of the modifications that were made. In </a:t>
            </a:r>
            <a:r>
              <a:rPr lang="de"/>
              <a:t>particular, the lines got more narrow and shifted, there is additional grounding, and at the bond pads region at the bottom edge of the chip was redesigned. And with each iteration, the crosstalk was reduced more and more, and for the final production we now only have a minimal amount left, that we can deal with.</a:t>
            </a:r>
            <a:endParaRPr/>
          </a:p>
        </p:txBody>
      </p:sp>
      <p:sp>
        <p:nvSpPr>
          <p:cNvPr id="901" name="Google Shape;901;g356e76e430c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56e76e430c_0_4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Another layout optimization was the design of the integrated JFET in the center of each detector pixel that is </a:t>
            </a:r>
            <a:r>
              <a:rPr lang="de"/>
              <a:t>surrounded</a:t>
            </a:r>
            <a:r>
              <a:rPr lang="de"/>
              <a:t> by an inner guard ring electrode. This electrode prevents charge loss at the JFET by guiding them around it to the readout anode. On the bottom, you can see the impact of this inner guard ring as a function of its potential. And the more negative the applied voltage is, the more </a:t>
            </a:r>
            <a:r>
              <a:rPr lang="de"/>
              <a:t>effective</a:t>
            </a:r>
            <a:r>
              <a:rPr lang="de"/>
              <a:t> the ring is and </a:t>
            </a:r>
            <a:r>
              <a:rPr lang="de"/>
              <a:t>eliminates</a:t>
            </a:r>
            <a:r>
              <a:rPr lang="de"/>
              <a:t> charge loss </a:t>
            </a:r>
            <a:r>
              <a:rPr lang="de"/>
              <a:t>completely</a:t>
            </a:r>
            <a:r>
              <a:rPr lang="de"/>
              <a:t>.</a:t>
            </a:r>
            <a:endParaRPr/>
          </a:p>
        </p:txBody>
      </p:sp>
      <p:sp>
        <p:nvSpPr>
          <p:cNvPr id="917" name="Google Shape;917;g356e76e430c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356e76e430c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356e76e430c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Now, let me quickly say some words on the future challenges that we might face with the TRISTAN detector when it is installed at KIT.</a:t>
            </a:r>
            <a:endParaRPr/>
          </a:p>
          <a:p>
            <a:pPr indent="0" lvl="0" marL="0" rtl="0" algn="l">
              <a:spcBef>
                <a:spcPts val="0"/>
              </a:spcBef>
              <a:spcAft>
                <a:spcPts val="0"/>
              </a:spcAft>
              <a:buNone/>
            </a:pPr>
            <a:r>
              <a:rPr lang="de"/>
              <a:t>In her master thesis, Verena investigated if the electron exposure during the sterile neutrino search would lead to a </a:t>
            </a:r>
            <a:r>
              <a:rPr lang="de"/>
              <a:t>degradation</a:t>
            </a:r>
            <a:r>
              <a:rPr lang="de"/>
              <a:t> of the detector performance. Since the </a:t>
            </a:r>
            <a:r>
              <a:rPr lang="de"/>
              <a:t>sterile</a:t>
            </a:r>
            <a:r>
              <a:rPr lang="de"/>
              <a:t> neutrino search will take about a year, and she cannot wait that long, she decided to expose one half of the detector with electrons that are expected from 1 year </a:t>
            </a:r>
            <a:r>
              <a:rPr lang="de"/>
              <a:t>measurement</a:t>
            </a:r>
            <a:r>
              <a:rPr lang="de"/>
              <a:t> period but within only 10 hours. This should not affect the results but be kept in mind for the future. For the illuminated pixels she saw a significant change in the peak shape compared to the non-</a:t>
            </a:r>
            <a:r>
              <a:rPr lang="de"/>
              <a:t>illuminated</a:t>
            </a:r>
            <a:r>
              <a:rPr lang="de"/>
              <a:t> ones. The </a:t>
            </a:r>
            <a:r>
              <a:rPr lang="de"/>
              <a:t>monoenergetic</a:t>
            </a:r>
            <a:r>
              <a:rPr lang="de"/>
              <a:t> peak was </a:t>
            </a:r>
            <a:r>
              <a:rPr lang="de"/>
              <a:t>broadened and shifted to lower energies. This hints towards damage in the silicon oxide transition layer that is between the well formed silicon di-oxide on the detector surface and the silicon bulk. After an exposure of about 4 months of sterile neutrino search, the changes due to the damage begin to saturate and are expected to remain stable over time. At the moment, we are thinking of having a burn-in phase before the start of the measurement runs so we could avoid to model a dependent change of the detector response.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Note: radiation damage topic mentioned/discussed in talk by Sascha Epp → laser annealing; IR laser heats detector volume (temperatures needed? max. temp for glue? scan how fast to avoid cracking due to thermal expansions etc.? how to scan over detector?); they illuminated from behind because there is aluminum in the front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5728bbe2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35728bbe2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And finally, as we want to operate not only 1 but 9 detector modules at the same time, the development of custom readout electronics has started and early functional tests are already in progress. You can see here a </a:t>
            </a:r>
            <a:r>
              <a:rPr lang="de"/>
              <a:t>picture</a:t>
            </a:r>
            <a:r>
              <a:rPr lang="de"/>
              <a:t> of one of the </a:t>
            </a:r>
            <a:r>
              <a:rPr lang="de"/>
              <a:t>digitizer</a:t>
            </a:r>
            <a:r>
              <a:rPr lang="de"/>
              <a:t> boards that will be mounted directly on the vacuum flange, but is here connected to a test box with a detector inside. </a:t>
            </a:r>
            <a:endParaRPr/>
          </a:p>
          <a:p>
            <a:pPr indent="0" lvl="0" marL="0" rtl="0" algn="l">
              <a:spcBef>
                <a:spcPts val="0"/>
              </a:spcBef>
              <a:spcAft>
                <a:spcPts val="0"/>
              </a:spcAft>
              <a:buNone/>
            </a:pPr>
            <a:r>
              <a:rPr lang="de"/>
              <a:t>For the very first tests, where we operated 3 modules </a:t>
            </a:r>
            <a:r>
              <a:rPr lang="de"/>
              <a:t>simultaneously</a:t>
            </a:r>
            <a:r>
              <a:rPr lang="de"/>
              <a:t> we still used a </a:t>
            </a:r>
            <a:r>
              <a:rPr lang="de"/>
              <a:t>commercial</a:t>
            </a:r>
            <a:r>
              <a:rPr lang="de"/>
              <a:t> system to obtain a Kr spectrum that you can see here on the right, but that was quite the cable </a:t>
            </a:r>
            <a:r>
              <a:rPr lang="de"/>
              <a:t>spaghetti</a:t>
            </a:r>
            <a:r>
              <a:rPr lang="de"/>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3566aff444a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7" name="Google Shape;977;g3566aff444a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350aae2cb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350aae2cb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359ccd1d43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359ccd1d43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357495759f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357495759f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4fcd6d7e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4fcd6d7e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Notes/reminders:</a:t>
            </a:r>
            <a:endParaRPr/>
          </a:p>
          <a:p>
            <a:pPr indent="0" lvl="0" marL="0" rtl="0" algn="l">
              <a:spcBef>
                <a:spcPts val="0"/>
              </a:spcBef>
              <a:spcAft>
                <a:spcPts val="0"/>
              </a:spcAft>
              <a:buNone/>
            </a:pPr>
            <a:r>
              <a:rPr lang="de"/>
              <a:t>Standard Model introduced by Prof. Kiesling on Mo</a:t>
            </a:r>
            <a:endParaRPr/>
          </a:p>
          <a:p>
            <a:pPr indent="0" lvl="0" marL="0" rtl="0" algn="l">
              <a:spcBef>
                <a:spcPts val="0"/>
              </a:spcBef>
              <a:spcAft>
                <a:spcPts val="0"/>
              </a:spcAft>
              <a:buNone/>
            </a:pPr>
            <a:r>
              <a:rPr lang="de"/>
              <a:t>Standard Model not complete (e.g. neutrinos have non-zero mass; known from neutrino oscillations; know only mass square differences)</a:t>
            </a:r>
            <a:endParaRPr/>
          </a:p>
          <a:p>
            <a:pPr indent="0" lvl="0" marL="0" rtl="0" algn="l">
              <a:spcBef>
                <a:spcPts val="0"/>
              </a:spcBef>
              <a:spcAft>
                <a:spcPts val="0"/>
              </a:spcAft>
              <a:buNone/>
            </a:pPr>
            <a:r>
              <a:rPr lang="de"/>
              <a:t>Sterile neutrino as right-handed counterpart of the active neutrinos</a:t>
            </a:r>
            <a:endParaRPr/>
          </a:p>
          <a:p>
            <a:pPr indent="0" lvl="0" marL="0" rtl="0" algn="l">
              <a:spcBef>
                <a:spcPts val="0"/>
              </a:spcBef>
              <a:spcAft>
                <a:spcPts val="0"/>
              </a:spcAft>
              <a:buClr>
                <a:schemeClr val="dk1"/>
              </a:buClr>
              <a:buSzPts val="1100"/>
              <a:buFont typeface="Arial"/>
              <a:buNone/>
            </a:pPr>
            <a:r>
              <a:rPr lang="de">
                <a:solidFill>
                  <a:schemeClr val="dk1"/>
                </a:solidFill>
              </a:rPr>
              <a:t>While these sterile neutrinos do not necessarily couple to SM particles, they mix with the active neutrinos.</a:t>
            </a:r>
            <a:endParaRPr/>
          </a:p>
          <a:p>
            <a:pPr indent="0" lvl="0" marL="0" rtl="0" algn="l">
              <a:spcBef>
                <a:spcPts val="0"/>
              </a:spcBef>
              <a:spcAft>
                <a:spcPts val="0"/>
              </a:spcAft>
              <a:buClr>
                <a:schemeClr val="dk1"/>
              </a:buClr>
              <a:buSzPts val="1100"/>
              <a:buFont typeface="Arial"/>
              <a:buNone/>
            </a:pPr>
            <a:r>
              <a:rPr lang="de">
                <a:solidFill>
                  <a:schemeClr val="dk1"/>
                </a:solidFill>
              </a:rPr>
              <a:t>Most extensions of the original standard model involve one or more sterile neutrinos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Further open neutrino questions: Majorana particles (the particle and antiparticle are related and containing only two degrees of freedom)? CP violation (do neutrinos and anit-neutrinos oscillate differently)?</a:t>
            </a:r>
            <a:endParaRPr/>
          </a:p>
          <a:p>
            <a:pPr indent="0" lvl="0" marL="0" rtl="0" algn="l">
              <a:spcBef>
                <a:spcPts val="0"/>
              </a:spcBef>
              <a:spcAft>
                <a:spcPts val="0"/>
              </a:spcAft>
              <a:buNone/>
            </a:pPr>
            <a:r>
              <a:rPr lang="de"/>
              <a:t>While these sterile neutrinos do not necessarily couple to SM particles, they mix with the active neutrinos in such a way that neutrino oscillation experiments might depend on more mixing parameters and more oscillation frequencies.</a:t>
            </a:r>
            <a:endParaRPr/>
          </a:p>
          <a:p>
            <a:pPr indent="0" lvl="0" marL="0" rtl="0" algn="l">
              <a:spcBef>
                <a:spcPts val="0"/>
              </a:spcBef>
              <a:spcAft>
                <a:spcPts val="0"/>
              </a:spcAft>
              <a:buNone/>
            </a:pPr>
            <a:r>
              <a:rPr lang="de"/>
              <a:t>Sterile neutrinos, also known as singlet or right-handed neutrinos, are SU(2)xU(1)-singlet leptons. </a:t>
            </a:r>
            <a:endParaRPr/>
          </a:p>
          <a:p>
            <a:pPr indent="0" lvl="0" marL="0" rtl="0" algn="l">
              <a:spcBef>
                <a:spcPts val="0"/>
              </a:spcBef>
              <a:spcAft>
                <a:spcPts val="0"/>
              </a:spcAft>
              <a:buNone/>
            </a:pPr>
            <a:r>
              <a:rPr lang="de"/>
              <a:t>They have no ordinary charged or neutral current weak interactions except those induced by mixing. </a:t>
            </a:r>
            <a:endParaRPr/>
          </a:p>
          <a:p>
            <a:pPr indent="0" lvl="0" marL="0" rtl="0" algn="l">
              <a:spcBef>
                <a:spcPts val="0"/>
              </a:spcBef>
              <a:spcAft>
                <a:spcPts val="0"/>
              </a:spcAft>
              <a:buNone/>
            </a:pPr>
            <a:r>
              <a:rPr lang="de"/>
              <a:t>Most extensions of the original standard model involve one or more sterile neutrinos</a:t>
            </a:r>
            <a:endParaRPr/>
          </a:p>
          <a:p>
            <a:pPr indent="0" lvl="0" marL="0" rtl="0" algn="l">
              <a:spcBef>
                <a:spcPts val="0"/>
              </a:spcBef>
              <a:spcAft>
                <a:spcPts val="0"/>
              </a:spcAft>
              <a:buNone/>
            </a:pPr>
            <a:r>
              <a:rPr lang="de"/>
              <a:t>model-dependent masses which can vary from zero to extremely large.</a:t>
            </a:r>
            <a:endParaRPr/>
          </a:p>
          <a:p>
            <a:pPr indent="0" lvl="0" marL="0" rtl="0" algn="l">
              <a:spcBef>
                <a:spcPts val="0"/>
              </a:spcBef>
              <a:spcAft>
                <a:spcPts val="0"/>
              </a:spcAft>
              <a:buNone/>
            </a:pPr>
            <a:r>
              <a:rPr lang="de"/>
              <a:t>It could be warm or cold dark matter depending on the cosmological production mechanisms, e.g., produced by oscillations between active and sterile neutrinos. </a:t>
            </a:r>
            <a:endParaRPr/>
          </a:p>
          <a:p>
            <a:pPr indent="0" lvl="0" marL="0" rtl="0" algn="l">
              <a:spcBef>
                <a:spcPts val="0"/>
              </a:spcBef>
              <a:spcAft>
                <a:spcPts val="0"/>
              </a:spcAft>
              <a:buNone/>
            </a:pPr>
            <a:r>
              <a:rPr lang="de"/>
              <a:t>In particular, warm or moderately cold dark matter could describe the low-scale structure observations better than cold dark matter candidates such as WIMPs or axions. </a:t>
            </a:r>
            <a:endParaRPr/>
          </a:p>
          <a:p>
            <a:pPr indent="0" lvl="0" marL="0" rtl="0" algn="l">
              <a:spcBef>
                <a:spcPts val="0"/>
              </a:spcBef>
              <a:spcAft>
                <a:spcPts val="0"/>
              </a:spcAft>
              <a:buNone/>
            </a:pPr>
            <a:r>
              <a:rPr lang="de"/>
              <a:t>The keV neutrinos would not be absolutely stable, but could decay by mixing into a photon and light neutrino with a cosmologically-long lifetime.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351eab20cb4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g351eab20cb4_0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
              <a:t>Just one month ago the KATRIN collaboration released a new result, based on the first 5 measurement campaigns. You can see here the corresponding integral beta spectra, which we fit simultanously with our theoretical prediction. We obtain an excellent fit quality and a best fit at, slightly in the negative region. This translates then in a new upper limit of 0.45 eV, which is almost a factor of 2 improvmeent with respect to our previous data release. </a:t>
            </a:r>
            <a:endParaRPr/>
          </a:p>
        </p:txBody>
      </p:sp>
      <p:sp>
        <p:nvSpPr>
          <p:cNvPr id="1033" name="Google Shape;1033;g351eab20cb4_0_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3566aff444a_3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3566aff444a_3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3566aff44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3566aff44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35728bbe20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35728bbe20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de" sz="1200">
                <a:solidFill>
                  <a:srgbClr val="1F1F1F"/>
                </a:solidFill>
                <a:latin typeface="Georgia"/>
                <a:ea typeface="Georgia"/>
                <a:cs typeface="Georgia"/>
                <a:sym typeface="Georgia"/>
              </a:rPr>
              <a:t> A promising candidate is Rydberg atoms created from </a:t>
            </a:r>
            <a:r>
              <a:rPr lang="de">
                <a:solidFill>
                  <a:srgbClr val="1F1F1F"/>
                </a:solidFill>
                <a:latin typeface="Georgia"/>
                <a:ea typeface="Georgia"/>
                <a:cs typeface="Georgia"/>
                <a:sym typeface="Georgia"/>
              </a:rPr>
              <a:t>𝛼</a:t>
            </a:r>
            <a:r>
              <a:rPr lang="de" sz="1200">
                <a:solidFill>
                  <a:srgbClr val="1F1F1F"/>
                </a:solidFill>
                <a:latin typeface="Georgia"/>
                <a:ea typeface="Georgia"/>
                <a:cs typeface="Georgia"/>
                <a:sym typeface="Georgia"/>
              </a:rPr>
              <a:t>-decays in the spectrometer walls by sputtering processes. Low-energy electrons are produced through ionization of those highly excited atoms in the magnetic flux volume. The energy of photons from the thermal radiation of the walls at room temperature is sufficient to ionize some of the Rydberg atoms.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3575da1b2e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3575da1b2e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5195e1b3d6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35195e1b3d6_1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de">
                <a:solidFill>
                  <a:schemeClr val="dk1"/>
                </a:solidFill>
              </a:rPr>
              <a:t>Notes/Additional Info:</a:t>
            </a:r>
            <a:endParaRPr>
              <a:solidFill>
                <a:schemeClr val="dk1"/>
              </a:solidFill>
            </a:endParaRPr>
          </a:p>
          <a:p>
            <a:pPr indent="0" lvl="0" marL="0" rtl="0" algn="l">
              <a:spcBef>
                <a:spcPts val="0"/>
              </a:spcBef>
              <a:spcAft>
                <a:spcPts val="0"/>
              </a:spcAft>
              <a:buSzPts val="1100"/>
              <a:buNone/>
            </a:pPr>
            <a:r>
              <a:rPr lang="de">
                <a:solidFill>
                  <a:schemeClr val="dk1"/>
                </a:solidFill>
              </a:rPr>
              <a:t>There is some tentative evidence for a 3.5 keV X-ray line, which could possibly be due to a decaying sterile neutrino.</a:t>
            </a:r>
            <a:endParaRPr/>
          </a:p>
        </p:txBody>
      </p:sp>
      <p:sp>
        <p:nvSpPr>
          <p:cNvPr id="221" name="Google Shape;221;g35195e1b3d6_1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51eab20cb4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351eab20cb4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de"/>
              <a:t>Notes/Reminders:</a:t>
            </a:r>
            <a:endParaRPr/>
          </a:p>
          <a:p>
            <a:pPr indent="0" lvl="0" marL="0" rtl="0" algn="l">
              <a:spcBef>
                <a:spcPts val="0"/>
              </a:spcBef>
              <a:spcAft>
                <a:spcPts val="0"/>
              </a:spcAft>
              <a:buSzPts val="1100"/>
              <a:buNone/>
            </a:pPr>
            <a:r>
              <a:rPr lang="de"/>
              <a:t>As tritium beta-decay is a super-allowed decay the spectral shape is smooth and a precise theoretical description is possible. </a:t>
            </a:r>
            <a:endParaRPr/>
          </a:p>
          <a:p>
            <a:pPr indent="0" lvl="0" marL="0" rtl="0" algn="l">
              <a:spcBef>
                <a:spcPts val="0"/>
              </a:spcBef>
              <a:spcAft>
                <a:spcPts val="0"/>
              </a:spcAft>
              <a:buClr>
                <a:schemeClr val="dk1"/>
              </a:buClr>
              <a:buSzPts val="1100"/>
              <a:buFont typeface="Arial"/>
              <a:buNone/>
            </a:pPr>
            <a:r>
              <a:rPr lang="de"/>
              <a:t>Furthermore, the life time of tritium of 12.4 years is rather short allowing for high signal rates with comparably low source densities, which minimises</a:t>
            </a:r>
            <a:endParaRPr/>
          </a:p>
          <a:p>
            <a:pPr indent="0" lvl="0" marL="0" rtl="0" algn="l">
              <a:spcBef>
                <a:spcPts val="0"/>
              </a:spcBef>
              <a:spcAft>
                <a:spcPts val="0"/>
              </a:spcAft>
              <a:buSzPts val="1100"/>
              <a:buNone/>
            </a:pPr>
            <a:r>
              <a:rPr lang="de"/>
              <a:t>source related systematic effects. </a:t>
            </a:r>
            <a:endParaRPr/>
          </a:p>
          <a:p>
            <a:pPr indent="0" lvl="0" marL="0" rtl="0" algn="l">
              <a:spcBef>
                <a:spcPts val="0"/>
              </a:spcBef>
              <a:spcAft>
                <a:spcPts val="0"/>
              </a:spcAft>
              <a:buSzPts val="1100"/>
              <a:buNone/>
            </a:pPr>
            <a:r>
              <a:rPr lang="de"/>
              <a:t>Finally, with an endpoint energy of 18.6 keV, tritium beta-decay provides access to heavy neutrinos in a wide mass range</a:t>
            </a:r>
            <a:endParaRPr/>
          </a:p>
        </p:txBody>
      </p:sp>
      <p:sp>
        <p:nvSpPr>
          <p:cNvPr id="248" name="Google Shape;248;g351eab20cb4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51eab20cb4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351eab20cb4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de"/>
              <a:t>beta</a:t>
            </a:r>
            <a:r>
              <a:rPr lang="de"/>
              <a:t>-decay spectrum is given as a weighted superposition of the spectra corresponding to each neutrino mass eigenstate m(i) the electron neutrino flavour is composed of.</a:t>
            </a:r>
            <a:endParaRPr/>
          </a:p>
          <a:p>
            <a:pPr indent="0" lvl="0" marL="0" rtl="0" algn="l">
              <a:spcBef>
                <a:spcPts val="0"/>
              </a:spcBef>
              <a:spcAft>
                <a:spcPts val="0"/>
              </a:spcAft>
              <a:buClr>
                <a:schemeClr val="dk1"/>
              </a:buClr>
              <a:buFont typeface="Arial"/>
              <a:buNone/>
            </a:pPr>
            <a:r>
              <a:rPr lang="de">
                <a:solidFill>
                  <a:schemeClr val="dk1"/>
                </a:solidFill>
              </a:rPr>
              <a:t>As a result the sterile neutrino manifests itself as a characteristic kink-like signature and spectral distortion further away from the kinematic endpoint</a:t>
            </a:r>
            <a:endParaRPr>
              <a:solidFill>
                <a:schemeClr val="dk1"/>
              </a:solidFill>
            </a:endParaRPr>
          </a:p>
          <a:p>
            <a:pPr indent="0" lvl="0" marL="0" rtl="0" algn="l">
              <a:spcBef>
                <a:spcPts val="0"/>
              </a:spcBef>
              <a:spcAft>
                <a:spcPts val="0"/>
              </a:spcAft>
              <a:buSzPts val="1100"/>
              <a:buNone/>
            </a:pPr>
            <a:r>
              <a:rPr lang="de"/>
              <a:t>Since the mass splittings between the three light neutrino mass eigenstates are so small, no current beta-decay experiment can resolve them → effective light neutrino mass</a:t>
            </a:r>
            <a:endParaRPr/>
          </a:p>
        </p:txBody>
      </p:sp>
      <p:sp>
        <p:nvSpPr>
          <p:cNvPr id="265" name="Google Shape;265;g351eab20cb4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51eab20cb4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351eab20cb4_0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
              <a:t>As a result the sterile neutrino manifests itself as a characteristic kink-like signature and spectral distortion further away from the kinematic endpoint</a:t>
            </a:r>
            <a:endParaRPr/>
          </a:p>
        </p:txBody>
      </p:sp>
      <p:sp>
        <p:nvSpPr>
          <p:cNvPr id="289" name="Google Shape;289;g351eab20cb4_0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4fcd6d7e3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4fcd6d7e3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6.png"/><Relationship Id="rId5" Type="http://schemas.openxmlformats.org/officeDocument/2006/relationships/image" Target="../media/image17.jp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6.png"/><Relationship Id="rId5" Type="http://schemas.openxmlformats.org/officeDocument/2006/relationships/image" Target="../media/image17.jp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p:cSld name="Titelfoli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58" name="Google Shape;58;p1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pic>
        <p:nvPicPr>
          <p:cNvPr descr="Ein Bild, das Logo enthält.&#10;&#10;Automatisch generierte Beschreibung" id="59" name="Google Shape;59;p14"/>
          <p:cNvPicPr preferRelativeResize="0"/>
          <p:nvPr/>
        </p:nvPicPr>
        <p:blipFill rotWithShape="1">
          <a:blip r:embed="rId2">
            <a:alphaModFix/>
          </a:blip>
          <a:srcRect b="0" l="0" r="0" t="0"/>
          <a:stretch/>
        </p:blipFill>
        <p:spPr>
          <a:xfrm>
            <a:off x="2647362" y="4435988"/>
            <a:ext cx="925715" cy="540000"/>
          </a:xfrm>
          <a:prstGeom prst="rect">
            <a:avLst/>
          </a:prstGeom>
          <a:noFill/>
          <a:ln>
            <a:noFill/>
          </a:ln>
        </p:spPr>
      </p:pic>
      <p:pic>
        <p:nvPicPr>
          <p:cNvPr descr="Ein Bild, das Text, Logo enthält.&#10;&#10;Automatisch generierte Beschreibung" id="60" name="Google Shape;60;p14"/>
          <p:cNvPicPr preferRelativeResize="0"/>
          <p:nvPr/>
        </p:nvPicPr>
        <p:blipFill rotWithShape="1">
          <a:blip r:embed="rId3">
            <a:alphaModFix/>
          </a:blip>
          <a:srcRect b="0" l="56191" r="3684" t="6172"/>
          <a:stretch/>
        </p:blipFill>
        <p:spPr>
          <a:xfrm>
            <a:off x="3840719" y="4435988"/>
            <a:ext cx="1010645" cy="540000"/>
          </a:xfrm>
          <a:prstGeom prst="rect">
            <a:avLst/>
          </a:prstGeom>
          <a:noFill/>
          <a:ln>
            <a:noFill/>
          </a:ln>
        </p:spPr>
      </p:pic>
      <p:pic>
        <p:nvPicPr>
          <p:cNvPr id="61" name="Google Shape;61;p14"/>
          <p:cNvPicPr preferRelativeResize="0"/>
          <p:nvPr/>
        </p:nvPicPr>
        <p:blipFill rotWithShape="1">
          <a:blip r:embed="rId4">
            <a:alphaModFix/>
          </a:blip>
          <a:srcRect b="0" l="0" r="0" t="0"/>
          <a:stretch/>
        </p:blipFill>
        <p:spPr>
          <a:xfrm>
            <a:off x="4832396" y="4435988"/>
            <a:ext cx="913502" cy="540000"/>
          </a:xfrm>
          <a:prstGeom prst="rect">
            <a:avLst/>
          </a:prstGeom>
          <a:noFill/>
          <a:ln>
            <a:noFill/>
          </a:ln>
        </p:spPr>
      </p:pic>
      <p:pic>
        <p:nvPicPr>
          <p:cNvPr id="62" name="Google Shape;62;p14"/>
          <p:cNvPicPr preferRelativeResize="0"/>
          <p:nvPr/>
        </p:nvPicPr>
        <p:blipFill rotWithShape="1">
          <a:blip r:embed="rId5">
            <a:alphaModFix/>
          </a:blip>
          <a:srcRect b="0" l="0" r="0" t="0"/>
          <a:stretch/>
        </p:blipFill>
        <p:spPr>
          <a:xfrm>
            <a:off x="1314281" y="4452922"/>
            <a:ext cx="1081377" cy="540000"/>
          </a:xfrm>
          <a:prstGeom prst="rect">
            <a:avLst/>
          </a:prstGeom>
          <a:noFill/>
          <a:ln>
            <a:noFill/>
          </a:ln>
        </p:spPr>
      </p:pic>
      <p:pic>
        <p:nvPicPr>
          <p:cNvPr descr="Politecnico di Milano Logo" id="63" name="Google Shape;63;p14"/>
          <p:cNvPicPr preferRelativeResize="0"/>
          <p:nvPr/>
        </p:nvPicPr>
        <p:blipFill rotWithShape="1">
          <a:blip r:embed="rId6">
            <a:alphaModFix/>
          </a:blip>
          <a:srcRect b="0" l="0" r="0" t="0"/>
          <a:stretch/>
        </p:blipFill>
        <p:spPr>
          <a:xfrm>
            <a:off x="7949172" y="4267861"/>
            <a:ext cx="810000" cy="810000"/>
          </a:xfrm>
          <a:prstGeom prst="rect">
            <a:avLst/>
          </a:prstGeom>
          <a:noFill/>
          <a:ln>
            <a:noFill/>
          </a:ln>
        </p:spPr>
      </p:pic>
      <p:pic>
        <p:nvPicPr>
          <p:cNvPr descr="Universita Degli Studi di Milano Bicocca logo grey" id="64" name="Google Shape;64;p14"/>
          <p:cNvPicPr preferRelativeResize="0"/>
          <p:nvPr/>
        </p:nvPicPr>
        <p:blipFill rotWithShape="1">
          <a:blip r:embed="rId7">
            <a:alphaModFix/>
          </a:blip>
          <a:srcRect b="0" l="0" r="0" t="0"/>
          <a:stretch/>
        </p:blipFill>
        <p:spPr>
          <a:xfrm>
            <a:off x="5882457" y="4352132"/>
            <a:ext cx="675000" cy="675000"/>
          </a:xfrm>
          <a:prstGeom prst="rect">
            <a:avLst/>
          </a:prstGeom>
          <a:noFill/>
          <a:ln>
            <a:noFill/>
          </a:ln>
        </p:spPr>
      </p:pic>
      <p:pic>
        <p:nvPicPr>
          <p:cNvPr descr="INFN" id="65" name="Google Shape;65;p14"/>
          <p:cNvPicPr preferRelativeResize="0"/>
          <p:nvPr/>
        </p:nvPicPr>
        <p:blipFill rotWithShape="1">
          <a:blip r:embed="rId8">
            <a:alphaModFix/>
          </a:blip>
          <a:srcRect b="0" l="0" r="68867" t="0"/>
          <a:stretch/>
        </p:blipFill>
        <p:spPr>
          <a:xfrm>
            <a:off x="6788600" y="4435988"/>
            <a:ext cx="929428" cy="459000"/>
          </a:xfrm>
          <a:prstGeom prst="rect">
            <a:avLst/>
          </a:prstGeom>
          <a:noFill/>
          <a:ln>
            <a:noFill/>
          </a:ln>
        </p:spPr>
      </p:pic>
      <p:pic>
        <p:nvPicPr>
          <p:cNvPr id="66" name="Google Shape;66;p14"/>
          <p:cNvPicPr preferRelativeResize="0"/>
          <p:nvPr/>
        </p:nvPicPr>
        <p:blipFill rotWithShape="1">
          <a:blip r:embed="rId9">
            <a:alphaModFix/>
          </a:blip>
          <a:srcRect b="11060" l="0" r="0" t="0"/>
          <a:stretch/>
        </p:blipFill>
        <p:spPr>
          <a:xfrm>
            <a:off x="330744" y="4267861"/>
            <a:ext cx="731832" cy="810000"/>
          </a:xfrm>
          <a:prstGeom prst="rect">
            <a:avLst/>
          </a:prstGeom>
          <a:noFill/>
          <a:ln>
            <a:noFill/>
          </a:ln>
        </p:spPr>
      </p:pic>
      <p:sp>
        <p:nvSpPr>
          <p:cNvPr id="67" name="Google Shape;67;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p:cSld name="Titel und Inhalt">
    <p:spTree>
      <p:nvGrpSpPr>
        <p:cNvPr id="68" name="Shape 68"/>
        <p:cNvGrpSpPr/>
        <p:nvPr/>
      </p:nvGrpSpPr>
      <p:grpSpPr>
        <a:xfrm>
          <a:off x="0" y="0"/>
          <a:ext cx="0" cy="0"/>
          <a:chOff x="0" y="0"/>
          <a:chExt cx="0" cy="0"/>
        </a:xfrm>
      </p:grpSpPr>
      <p:sp>
        <p:nvSpPr>
          <p:cNvPr id="69" name="Google Shape;69;p15"/>
          <p:cNvSpPr txBox="1"/>
          <p:nvPr>
            <p:ph type="title"/>
          </p:nvPr>
        </p:nvSpPr>
        <p:spPr>
          <a:xfrm>
            <a:off x="628650" y="478076"/>
            <a:ext cx="7886700" cy="486001"/>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700"/>
              <a:buFont typeface="Calibri"/>
              <a:buNone/>
              <a:defRPr sz="27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70" name="Google Shape;70;p15"/>
          <p:cNvSpPr txBox="1"/>
          <p:nvPr>
            <p:ph idx="1" type="body"/>
          </p:nvPr>
        </p:nvSpPr>
        <p:spPr>
          <a:xfrm>
            <a:off x="628650" y="1039750"/>
            <a:ext cx="7886700" cy="3592973"/>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1200"/>
              </a:spcBef>
              <a:spcAft>
                <a:spcPts val="0"/>
              </a:spcAft>
              <a:buClr>
                <a:schemeClr val="dk1"/>
              </a:buClr>
              <a:buSzPts val="1500"/>
              <a:buChar char="○"/>
              <a:defRPr sz="1500"/>
            </a:lvl2pPr>
            <a:lvl3pPr indent="-317500" lvl="2" marL="1371600" algn="l">
              <a:lnSpc>
                <a:spcPct val="90000"/>
              </a:lnSpc>
              <a:spcBef>
                <a:spcPts val="1200"/>
              </a:spcBef>
              <a:spcAft>
                <a:spcPts val="0"/>
              </a:spcAft>
              <a:buClr>
                <a:schemeClr val="dk1"/>
              </a:buClr>
              <a:buSzPts val="1400"/>
              <a:buChar char="■"/>
              <a:defRPr sz="1400"/>
            </a:lvl3pPr>
            <a:lvl4pPr indent="-304800" lvl="3" marL="1828800" algn="l">
              <a:lnSpc>
                <a:spcPct val="90000"/>
              </a:lnSpc>
              <a:spcBef>
                <a:spcPts val="1200"/>
              </a:spcBef>
              <a:spcAft>
                <a:spcPts val="0"/>
              </a:spcAft>
              <a:buClr>
                <a:schemeClr val="dk1"/>
              </a:buClr>
              <a:buSzPts val="1200"/>
              <a:buChar char="●"/>
              <a:defRPr sz="1200"/>
            </a:lvl4pPr>
            <a:lvl5pPr indent="-304800" lvl="4" marL="2286000" algn="l">
              <a:lnSpc>
                <a:spcPct val="90000"/>
              </a:lnSpc>
              <a:spcBef>
                <a:spcPts val="1200"/>
              </a:spcBef>
              <a:spcAft>
                <a:spcPts val="0"/>
              </a:spcAft>
              <a:buClr>
                <a:schemeClr val="dk1"/>
              </a:buClr>
              <a:buSzPts val="1200"/>
              <a:buChar char="○"/>
              <a:defRPr sz="12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
        <p:nvSpPr>
          <p:cNvPr id="71" name="Google Shape;71;p15"/>
          <p:cNvSpPr txBox="1"/>
          <p:nvPr>
            <p:ph idx="10" type="dt"/>
          </p:nvPr>
        </p:nvSpPr>
        <p:spPr>
          <a:xfrm>
            <a:off x="1162054" y="4767263"/>
            <a:ext cx="776817"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72" name="Google Shape;72;p15"/>
          <p:cNvSpPr txBox="1"/>
          <p:nvPr>
            <p:ph idx="12" type="sldNum"/>
          </p:nvPr>
        </p:nvSpPr>
        <p:spPr>
          <a:xfrm>
            <a:off x="620184" y="4767263"/>
            <a:ext cx="455083" cy="273844"/>
          </a:xfrm>
          <a:prstGeom prst="rect">
            <a:avLst/>
          </a:prstGeom>
          <a:noFill/>
          <a:ln>
            <a:noFill/>
          </a:ln>
        </p:spPr>
        <p:txBody>
          <a:bodyPr anchorCtr="0" anchor="ctr" bIns="34275" lIns="68575" spcFirstLastPara="1" rIns="68575" wrap="square" tIns="34275">
            <a:normAutofit/>
          </a:bodyPr>
          <a:lstStyle>
            <a:lvl1pPr indent="0" lvl="0" marL="0" algn="l">
              <a:spcBef>
                <a:spcPts val="0"/>
              </a:spcBef>
              <a:buNone/>
              <a:defRPr b="1" i="0" sz="900" u="none" cap="none" strike="noStrike">
                <a:solidFill>
                  <a:srgbClr val="888888"/>
                </a:solidFill>
                <a:latin typeface="Calibri"/>
                <a:ea typeface="Calibri"/>
                <a:cs typeface="Calibri"/>
                <a:sym typeface="Calibri"/>
              </a:defRPr>
            </a:lvl1pPr>
            <a:lvl2pPr indent="0" lvl="1" marL="0" algn="l">
              <a:spcBef>
                <a:spcPts val="0"/>
              </a:spcBef>
              <a:buNone/>
              <a:defRPr b="1" i="0" sz="900" u="none" cap="none" strike="noStrike">
                <a:solidFill>
                  <a:srgbClr val="888888"/>
                </a:solidFill>
                <a:latin typeface="Calibri"/>
                <a:ea typeface="Calibri"/>
                <a:cs typeface="Calibri"/>
                <a:sym typeface="Calibri"/>
              </a:defRPr>
            </a:lvl2pPr>
            <a:lvl3pPr indent="0" lvl="2" marL="0" algn="l">
              <a:spcBef>
                <a:spcPts val="0"/>
              </a:spcBef>
              <a:buNone/>
              <a:defRPr b="1" i="0" sz="900" u="none" cap="none" strike="noStrike">
                <a:solidFill>
                  <a:srgbClr val="888888"/>
                </a:solidFill>
                <a:latin typeface="Calibri"/>
                <a:ea typeface="Calibri"/>
                <a:cs typeface="Calibri"/>
                <a:sym typeface="Calibri"/>
              </a:defRPr>
            </a:lvl3pPr>
            <a:lvl4pPr indent="0" lvl="3" marL="0" algn="l">
              <a:spcBef>
                <a:spcPts val="0"/>
              </a:spcBef>
              <a:buNone/>
              <a:defRPr b="1" i="0" sz="900" u="none" cap="none" strike="noStrike">
                <a:solidFill>
                  <a:srgbClr val="888888"/>
                </a:solidFill>
                <a:latin typeface="Calibri"/>
                <a:ea typeface="Calibri"/>
                <a:cs typeface="Calibri"/>
                <a:sym typeface="Calibri"/>
              </a:defRPr>
            </a:lvl4pPr>
            <a:lvl5pPr indent="0" lvl="4" marL="0" algn="l">
              <a:spcBef>
                <a:spcPts val="0"/>
              </a:spcBef>
              <a:buNone/>
              <a:defRPr b="1" i="0" sz="900" u="none" cap="none" strike="noStrike">
                <a:solidFill>
                  <a:srgbClr val="888888"/>
                </a:solidFill>
                <a:latin typeface="Calibri"/>
                <a:ea typeface="Calibri"/>
                <a:cs typeface="Calibri"/>
                <a:sym typeface="Calibri"/>
              </a:defRPr>
            </a:lvl5pPr>
            <a:lvl6pPr indent="0" lvl="5" marL="0" algn="l">
              <a:spcBef>
                <a:spcPts val="0"/>
              </a:spcBef>
              <a:buNone/>
              <a:defRPr b="1" i="0" sz="900" u="none" cap="none" strike="noStrike">
                <a:solidFill>
                  <a:srgbClr val="888888"/>
                </a:solidFill>
                <a:latin typeface="Calibri"/>
                <a:ea typeface="Calibri"/>
                <a:cs typeface="Calibri"/>
                <a:sym typeface="Calibri"/>
              </a:defRPr>
            </a:lvl6pPr>
            <a:lvl7pPr indent="0" lvl="6" marL="0" algn="l">
              <a:spcBef>
                <a:spcPts val="0"/>
              </a:spcBef>
              <a:buNone/>
              <a:defRPr b="1" i="0" sz="900" u="none" cap="none" strike="noStrike">
                <a:solidFill>
                  <a:srgbClr val="888888"/>
                </a:solidFill>
                <a:latin typeface="Calibri"/>
                <a:ea typeface="Calibri"/>
                <a:cs typeface="Calibri"/>
                <a:sym typeface="Calibri"/>
              </a:defRPr>
            </a:lvl7pPr>
            <a:lvl8pPr indent="0" lvl="7" marL="0" algn="l">
              <a:spcBef>
                <a:spcPts val="0"/>
              </a:spcBef>
              <a:buNone/>
              <a:defRPr b="1" i="0" sz="900" u="none" cap="none" strike="noStrike">
                <a:solidFill>
                  <a:srgbClr val="888888"/>
                </a:solidFill>
                <a:latin typeface="Calibri"/>
                <a:ea typeface="Calibri"/>
                <a:cs typeface="Calibri"/>
                <a:sym typeface="Calibri"/>
              </a:defRPr>
            </a:lvl8pPr>
            <a:lvl9pPr indent="0" lvl="8" marL="0" algn="l">
              <a:spcBef>
                <a:spcPts val="0"/>
              </a:spcBef>
              <a:buNone/>
              <a:defRPr b="1"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de"/>
              <a:t>‹#›</a:t>
            </a:fld>
            <a:endParaRPr/>
          </a:p>
        </p:txBody>
      </p:sp>
      <p:sp>
        <p:nvSpPr>
          <p:cNvPr id="73" name="Google Shape;73;p15"/>
          <p:cNvSpPr txBox="1"/>
          <p:nvPr>
            <p:ph idx="11" type="ftr"/>
          </p:nvPr>
        </p:nvSpPr>
        <p:spPr>
          <a:xfrm>
            <a:off x="2025657" y="4767262"/>
            <a:ext cx="30861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cxnSp>
        <p:nvCxnSpPr>
          <p:cNvPr id="74" name="Google Shape;74;p15"/>
          <p:cNvCxnSpPr/>
          <p:nvPr/>
        </p:nvCxnSpPr>
        <p:spPr>
          <a:xfrm>
            <a:off x="628650" y="4767262"/>
            <a:ext cx="4483107" cy="0"/>
          </a:xfrm>
          <a:prstGeom prst="straightConnector1">
            <a:avLst/>
          </a:prstGeom>
          <a:noFill/>
          <a:ln cap="flat" cmpd="sng" w="9525">
            <a:solidFill>
              <a:srgbClr val="BFBFBF"/>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p:cSld name="Titelfolie">
    <p:spTree>
      <p:nvGrpSpPr>
        <p:cNvPr id="81" name="Shape 81"/>
        <p:cNvGrpSpPr/>
        <p:nvPr/>
      </p:nvGrpSpPr>
      <p:grpSpPr>
        <a:xfrm>
          <a:off x="0" y="0"/>
          <a:ext cx="0" cy="0"/>
          <a:chOff x="0" y="0"/>
          <a:chExt cx="0" cy="0"/>
        </a:xfrm>
      </p:grpSpPr>
      <p:sp>
        <p:nvSpPr>
          <p:cNvPr id="82" name="Google Shape;82;p1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3" name="Google Shape;83;p17"/>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Ein Bild, das Logo enthält.&#10;&#10;Automatisch generierte Beschreibung" id="84" name="Google Shape;84;p17"/>
          <p:cNvPicPr preferRelativeResize="0"/>
          <p:nvPr/>
        </p:nvPicPr>
        <p:blipFill rotWithShape="1">
          <a:blip r:embed="rId2">
            <a:alphaModFix/>
          </a:blip>
          <a:srcRect b="0" l="0" r="0" t="0"/>
          <a:stretch/>
        </p:blipFill>
        <p:spPr>
          <a:xfrm>
            <a:off x="2647362" y="4435988"/>
            <a:ext cx="925715" cy="540000"/>
          </a:xfrm>
          <a:prstGeom prst="rect">
            <a:avLst/>
          </a:prstGeom>
          <a:noFill/>
          <a:ln>
            <a:noFill/>
          </a:ln>
        </p:spPr>
      </p:pic>
      <p:pic>
        <p:nvPicPr>
          <p:cNvPr descr="Ein Bild, das Text, Logo enthält.&#10;&#10;Automatisch generierte Beschreibung" id="85" name="Google Shape;85;p17"/>
          <p:cNvPicPr preferRelativeResize="0"/>
          <p:nvPr/>
        </p:nvPicPr>
        <p:blipFill rotWithShape="1">
          <a:blip r:embed="rId3">
            <a:alphaModFix/>
          </a:blip>
          <a:srcRect b="0" l="56191" r="3684" t="6172"/>
          <a:stretch/>
        </p:blipFill>
        <p:spPr>
          <a:xfrm>
            <a:off x="3840719" y="4435988"/>
            <a:ext cx="1010645" cy="540000"/>
          </a:xfrm>
          <a:prstGeom prst="rect">
            <a:avLst/>
          </a:prstGeom>
          <a:noFill/>
          <a:ln>
            <a:noFill/>
          </a:ln>
        </p:spPr>
      </p:pic>
      <p:pic>
        <p:nvPicPr>
          <p:cNvPr id="86" name="Google Shape;86;p17"/>
          <p:cNvPicPr preferRelativeResize="0"/>
          <p:nvPr/>
        </p:nvPicPr>
        <p:blipFill rotWithShape="1">
          <a:blip r:embed="rId4">
            <a:alphaModFix/>
          </a:blip>
          <a:srcRect b="0" l="0" r="0" t="0"/>
          <a:stretch/>
        </p:blipFill>
        <p:spPr>
          <a:xfrm>
            <a:off x="4832396" y="4435988"/>
            <a:ext cx="913502" cy="540000"/>
          </a:xfrm>
          <a:prstGeom prst="rect">
            <a:avLst/>
          </a:prstGeom>
          <a:noFill/>
          <a:ln>
            <a:noFill/>
          </a:ln>
        </p:spPr>
      </p:pic>
      <p:pic>
        <p:nvPicPr>
          <p:cNvPr id="87" name="Google Shape;87;p17"/>
          <p:cNvPicPr preferRelativeResize="0"/>
          <p:nvPr/>
        </p:nvPicPr>
        <p:blipFill rotWithShape="1">
          <a:blip r:embed="rId5">
            <a:alphaModFix/>
          </a:blip>
          <a:srcRect b="0" l="0" r="0" t="0"/>
          <a:stretch/>
        </p:blipFill>
        <p:spPr>
          <a:xfrm>
            <a:off x="1314281" y="4452922"/>
            <a:ext cx="1081377" cy="540000"/>
          </a:xfrm>
          <a:prstGeom prst="rect">
            <a:avLst/>
          </a:prstGeom>
          <a:noFill/>
          <a:ln>
            <a:noFill/>
          </a:ln>
        </p:spPr>
      </p:pic>
      <p:pic>
        <p:nvPicPr>
          <p:cNvPr descr="Politecnico di Milano Logo" id="88" name="Google Shape;88;p17"/>
          <p:cNvPicPr preferRelativeResize="0"/>
          <p:nvPr/>
        </p:nvPicPr>
        <p:blipFill rotWithShape="1">
          <a:blip r:embed="rId6">
            <a:alphaModFix/>
          </a:blip>
          <a:srcRect b="0" l="0" r="0" t="0"/>
          <a:stretch/>
        </p:blipFill>
        <p:spPr>
          <a:xfrm>
            <a:off x="7949172" y="4267861"/>
            <a:ext cx="810000" cy="810000"/>
          </a:xfrm>
          <a:prstGeom prst="rect">
            <a:avLst/>
          </a:prstGeom>
          <a:noFill/>
          <a:ln>
            <a:noFill/>
          </a:ln>
        </p:spPr>
      </p:pic>
      <p:pic>
        <p:nvPicPr>
          <p:cNvPr descr="Universita Degli Studi di Milano Bicocca logo grey" id="89" name="Google Shape;89;p17"/>
          <p:cNvPicPr preferRelativeResize="0"/>
          <p:nvPr/>
        </p:nvPicPr>
        <p:blipFill rotWithShape="1">
          <a:blip r:embed="rId7">
            <a:alphaModFix/>
          </a:blip>
          <a:srcRect b="0" l="0" r="0" t="0"/>
          <a:stretch/>
        </p:blipFill>
        <p:spPr>
          <a:xfrm>
            <a:off x="5882457" y="4352132"/>
            <a:ext cx="675000" cy="675000"/>
          </a:xfrm>
          <a:prstGeom prst="rect">
            <a:avLst/>
          </a:prstGeom>
          <a:noFill/>
          <a:ln>
            <a:noFill/>
          </a:ln>
        </p:spPr>
      </p:pic>
      <p:pic>
        <p:nvPicPr>
          <p:cNvPr descr="INFN" id="90" name="Google Shape;90;p17"/>
          <p:cNvPicPr preferRelativeResize="0"/>
          <p:nvPr/>
        </p:nvPicPr>
        <p:blipFill rotWithShape="1">
          <a:blip r:embed="rId8">
            <a:alphaModFix/>
          </a:blip>
          <a:srcRect b="0" l="0" r="68867" t="0"/>
          <a:stretch/>
        </p:blipFill>
        <p:spPr>
          <a:xfrm>
            <a:off x="6788600" y="4435988"/>
            <a:ext cx="929428" cy="459000"/>
          </a:xfrm>
          <a:prstGeom prst="rect">
            <a:avLst/>
          </a:prstGeom>
          <a:noFill/>
          <a:ln>
            <a:noFill/>
          </a:ln>
        </p:spPr>
      </p:pic>
      <p:pic>
        <p:nvPicPr>
          <p:cNvPr id="91" name="Google Shape;91;p17"/>
          <p:cNvPicPr preferRelativeResize="0"/>
          <p:nvPr/>
        </p:nvPicPr>
        <p:blipFill rotWithShape="1">
          <a:blip r:embed="rId9">
            <a:alphaModFix/>
          </a:blip>
          <a:srcRect b="11060" l="0" r="0" t="0"/>
          <a:stretch/>
        </p:blipFill>
        <p:spPr>
          <a:xfrm>
            <a:off x="330744" y="4267861"/>
            <a:ext cx="731832" cy="810000"/>
          </a:xfrm>
          <a:prstGeom prst="rect">
            <a:avLst/>
          </a:prstGeom>
          <a:noFill/>
          <a:ln>
            <a:noFill/>
          </a:ln>
        </p:spPr>
      </p:pic>
      <p:sp>
        <p:nvSpPr>
          <p:cNvPr id="92" name="Google Shape;92;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3" name="Shape 93"/>
        <p:cNvGrpSpPr/>
        <p:nvPr/>
      </p:nvGrpSpPr>
      <p:grpSpPr>
        <a:xfrm>
          <a:off x="0" y="0"/>
          <a:ext cx="0" cy="0"/>
          <a:chOff x="0" y="0"/>
          <a:chExt cx="0" cy="0"/>
        </a:xfrm>
      </p:grpSpPr>
      <p:sp>
        <p:nvSpPr>
          <p:cNvPr id="94" name="Google Shape;94;p18"/>
          <p:cNvSpPr txBox="1"/>
          <p:nvPr>
            <p:ph type="title"/>
          </p:nvPr>
        </p:nvSpPr>
        <p:spPr>
          <a:xfrm>
            <a:off x="311700" y="2150850"/>
            <a:ext cx="8520600" cy="841800"/>
          </a:xfrm>
          <a:prstGeom prst="rect">
            <a:avLst/>
          </a:prstGeom>
        </p:spPr>
        <p:txBody>
          <a:bodyPr anchorCtr="0" anchor="ctr" bIns="34275" lIns="68575" spcFirstLastPara="1" rIns="68575" wrap="square" tIns="3427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5" name="Google Shape;9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Text 1">
  <p:cSld name="TITLE_AND_BODY_1">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2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8" name="Google Shape;98;p19"/>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17500" lvl="0" marL="457200">
              <a:spcBef>
                <a:spcPts val="800"/>
              </a:spcBef>
              <a:spcAft>
                <a:spcPts val="0"/>
              </a:spcAft>
              <a:buSzPts val="1400"/>
              <a:buChar char="•"/>
              <a:defRPr/>
            </a:lvl1pPr>
            <a:lvl2pPr indent="-317500" lvl="1" marL="914400">
              <a:spcBef>
                <a:spcPts val="400"/>
              </a:spcBef>
              <a:spcAft>
                <a:spcPts val="0"/>
              </a:spcAft>
              <a:buSzPts val="1400"/>
              <a:buChar char="•"/>
              <a:defRPr/>
            </a:lvl2pPr>
            <a:lvl3pPr indent="-317500" lvl="2" marL="1371600">
              <a:spcBef>
                <a:spcPts val="400"/>
              </a:spcBef>
              <a:spcAft>
                <a:spcPts val="0"/>
              </a:spcAft>
              <a:buSzPts val="14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99" name="Google Shape;99;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zwei Spalten 1">
  <p:cSld name="TITLE_AND_TWO_COLUMNS_1">
    <p:spTree>
      <p:nvGrpSpPr>
        <p:cNvPr id="100" name="Shape 100"/>
        <p:cNvGrpSpPr/>
        <p:nvPr/>
      </p:nvGrpSpPr>
      <p:grpSpPr>
        <a:xfrm>
          <a:off x="0" y="0"/>
          <a:ext cx="0" cy="0"/>
          <a:chOff x="0" y="0"/>
          <a:chExt cx="0" cy="0"/>
        </a:xfrm>
      </p:grpSpPr>
      <p:sp>
        <p:nvSpPr>
          <p:cNvPr id="101" name="Google Shape;101;p20"/>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2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2" name="Google Shape;102;p20"/>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lvl1pPr indent="-317500" lvl="0" marL="457200">
              <a:spcBef>
                <a:spcPts val="800"/>
              </a:spcBef>
              <a:spcAft>
                <a:spcPts val="0"/>
              </a:spcAft>
              <a:buSzPts val="1400"/>
              <a:buChar char="•"/>
              <a:defRPr sz="1400"/>
            </a:lvl1pPr>
            <a:lvl2pPr indent="-304800" lvl="1" marL="914400">
              <a:spcBef>
                <a:spcPts val="400"/>
              </a:spcBef>
              <a:spcAft>
                <a:spcPts val="0"/>
              </a:spcAft>
              <a:buSzPts val="1200"/>
              <a:buChar char="•"/>
              <a:defRPr sz="1200"/>
            </a:lvl2pPr>
            <a:lvl3pPr indent="-304800" lvl="2" marL="1371600">
              <a:spcBef>
                <a:spcPts val="400"/>
              </a:spcBef>
              <a:spcAft>
                <a:spcPts val="0"/>
              </a:spcAft>
              <a:buSzPts val="1200"/>
              <a:buChar char="•"/>
              <a:defRPr sz="1200"/>
            </a:lvl3pPr>
            <a:lvl4pPr indent="-304800" lvl="3" marL="1828800">
              <a:spcBef>
                <a:spcPts val="400"/>
              </a:spcBef>
              <a:spcAft>
                <a:spcPts val="0"/>
              </a:spcAft>
              <a:buSzPts val="1200"/>
              <a:buChar char="•"/>
              <a:defRPr sz="1200"/>
            </a:lvl4pPr>
            <a:lvl5pPr indent="-304800" lvl="4" marL="2286000">
              <a:spcBef>
                <a:spcPts val="400"/>
              </a:spcBef>
              <a:spcAft>
                <a:spcPts val="0"/>
              </a:spcAft>
              <a:buSzPts val="1200"/>
              <a:buChar char="•"/>
              <a:defRPr sz="1200"/>
            </a:lvl5pPr>
            <a:lvl6pPr indent="-304800" lvl="5" marL="2743200">
              <a:spcBef>
                <a:spcPts val="400"/>
              </a:spcBef>
              <a:spcAft>
                <a:spcPts val="0"/>
              </a:spcAft>
              <a:buSzPts val="1200"/>
              <a:buChar char="•"/>
              <a:defRPr sz="1200"/>
            </a:lvl6pPr>
            <a:lvl7pPr indent="-304800" lvl="6" marL="3200400">
              <a:spcBef>
                <a:spcPts val="400"/>
              </a:spcBef>
              <a:spcAft>
                <a:spcPts val="0"/>
              </a:spcAft>
              <a:buSzPts val="1200"/>
              <a:buChar char="•"/>
              <a:defRPr sz="1200"/>
            </a:lvl7pPr>
            <a:lvl8pPr indent="-304800" lvl="7" marL="3657600">
              <a:spcBef>
                <a:spcPts val="400"/>
              </a:spcBef>
              <a:spcAft>
                <a:spcPts val="0"/>
              </a:spcAft>
              <a:buSzPts val="1200"/>
              <a:buChar char="•"/>
              <a:defRPr sz="1200"/>
            </a:lvl8pPr>
            <a:lvl9pPr indent="-304800" lvl="8" marL="4114800">
              <a:spcBef>
                <a:spcPts val="400"/>
              </a:spcBef>
              <a:spcAft>
                <a:spcPts val="0"/>
              </a:spcAft>
              <a:buSzPts val="1200"/>
              <a:buChar char="•"/>
              <a:defRPr sz="1200"/>
            </a:lvl9pPr>
          </a:lstStyle>
          <a:p/>
        </p:txBody>
      </p:sp>
      <p:sp>
        <p:nvSpPr>
          <p:cNvPr id="103" name="Google Shape;103;p20"/>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lvl1pPr indent="-317500" lvl="0" marL="457200">
              <a:spcBef>
                <a:spcPts val="800"/>
              </a:spcBef>
              <a:spcAft>
                <a:spcPts val="0"/>
              </a:spcAft>
              <a:buSzPts val="1400"/>
              <a:buChar char="•"/>
              <a:defRPr sz="1400"/>
            </a:lvl1pPr>
            <a:lvl2pPr indent="-304800" lvl="1" marL="914400">
              <a:spcBef>
                <a:spcPts val="400"/>
              </a:spcBef>
              <a:spcAft>
                <a:spcPts val="0"/>
              </a:spcAft>
              <a:buSzPts val="1200"/>
              <a:buChar char="•"/>
              <a:defRPr sz="1200"/>
            </a:lvl2pPr>
            <a:lvl3pPr indent="-304800" lvl="2" marL="1371600">
              <a:spcBef>
                <a:spcPts val="400"/>
              </a:spcBef>
              <a:spcAft>
                <a:spcPts val="0"/>
              </a:spcAft>
              <a:buSzPts val="1200"/>
              <a:buChar char="•"/>
              <a:defRPr sz="1200"/>
            </a:lvl3pPr>
            <a:lvl4pPr indent="-304800" lvl="3" marL="1828800">
              <a:spcBef>
                <a:spcPts val="400"/>
              </a:spcBef>
              <a:spcAft>
                <a:spcPts val="0"/>
              </a:spcAft>
              <a:buSzPts val="1200"/>
              <a:buChar char="•"/>
              <a:defRPr sz="1200"/>
            </a:lvl4pPr>
            <a:lvl5pPr indent="-304800" lvl="4" marL="2286000">
              <a:spcBef>
                <a:spcPts val="400"/>
              </a:spcBef>
              <a:spcAft>
                <a:spcPts val="0"/>
              </a:spcAft>
              <a:buSzPts val="1200"/>
              <a:buChar char="•"/>
              <a:defRPr sz="1200"/>
            </a:lvl5pPr>
            <a:lvl6pPr indent="-304800" lvl="5" marL="2743200">
              <a:spcBef>
                <a:spcPts val="400"/>
              </a:spcBef>
              <a:spcAft>
                <a:spcPts val="0"/>
              </a:spcAft>
              <a:buSzPts val="1200"/>
              <a:buChar char="•"/>
              <a:defRPr sz="1200"/>
            </a:lvl6pPr>
            <a:lvl7pPr indent="-304800" lvl="6" marL="3200400">
              <a:spcBef>
                <a:spcPts val="400"/>
              </a:spcBef>
              <a:spcAft>
                <a:spcPts val="0"/>
              </a:spcAft>
              <a:buSzPts val="1200"/>
              <a:buChar char="•"/>
              <a:defRPr sz="1200"/>
            </a:lvl7pPr>
            <a:lvl8pPr indent="-304800" lvl="7" marL="3657600">
              <a:spcBef>
                <a:spcPts val="400"/>
              </a:spcBef>
              <a:spcAft>
                <a:spcPts val="0"/>
              </a:spcAft>
              <a:buSzPts val="1200"/>
              <a:buChar char="•"/>
              <a:defRPr sz="1200"/>
            </a:lvl8pPr>
            <a:lvl9pPr indent="-304800" lvl="8" marL="4114800">
              <a:spcBef>
                <a:spcPts val="400"/>
              </a:spcBef>
              <a:spcAft>
                <a:spcPts val="0"/>
              </a:spcAft>
              <a:buSzPts val="1200"/>
              <a:buChar char="•"/>
              <a:defRPr sz="1200"/>
            </a:lvl9pPr>
          </a:lstStyle>
          <a:p/>
        </p:txBody>
      </p:sp>
      <p:sp>
        <p:nvSpPr>
          <p:cNvPr id="104" name="Google Shape;10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1" type="titleOnly">
  <p:cSld name="TITLE_ONLY">
    <p:spTree>
      <p:nvGrpSpPr>
        <p:cNvPr id="105" name="Shape 105"/>
        <p:cNvGrpSpPr/>
        <p:nvPr/>
      </p:nvGrpSpPr>
      <p:grpSpPr>
        <a:xfrm>
          <a:off x="0" y="0"/>
          <a:ext cx="0" cy="0"/>
          <a:chOff x="0" y="0"/>
          <a:chExt cx="0" cy="0"/>
        </a:xfrm>
      </p:grpSpPr>
      <p:sp>
        <p:nvSpPr>
          <p:cNvPr id="106" name="Google Shape;106;p21"/>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2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7" name="Google Shape;10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8" name="Shape 108"/>
        <p:cNvGrpSpPr/>
        <p:nvPr/>
      </p:nvGrpSpPr>
      <p:grpSpPr>
        <a:xfrm>
          <a:off x="0" y="0"/>
          <a:ext cx="0" cy="0"/>
          <a:chOff x="0" y="0"/>
          <a:chExt cx="0" cy="0"/>
        </a:xfrm>
      </p:grpSpPr>
      <p:sp>
        <p:nvSpPr>
          <p:cNvPr id="109" name="Google Shape;109;p22"/>
          <p:cNvSpPr txBox="1"/>
          <p:nvPr>
            <p:ph type="title"/>
          </p:nvPr>
        </p:nvSpPr>
        <p:spPr>
          <a:xfrm>
            <a:off x="311700" y="555600"/>
            <a:ext cx="2808000" cy="755700"/>
          </a:xfrm>
          <a:prstGeom prst="rect">
            <a:avLst/>
          </a:prstGeom>
        </p:spPr>
        <p:txBody>
          <a:bodyPr anchorCtr="0" anchor="b" bIns="34275" lIns="68575" spcFirstLastPara="1" rIns="68575" wrap="square" tIns="3427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0" name="Google Shape;110;p22"/>
          <p:cNvSpPr txBox="1"/>
          <p:nvPr>
            <p:ph idx="1" type="body"/>
          </p:nvPr>
        </p:nvSpPr>
        <p:spPr>
          <a:xfrm>
            <a:off x="311700" y="1389600"/>
            <a:ext cx="2808000" cy="3179400"/>
          </a:xfrm>
          <a:prstGeom prst="rect">
            <a:avLst/>
          </a:prstGeom>
        </p:spPr>
        <p:txBody>
          <a:bodyPr anchorCtr="0" anchor="t" bIns="34275" lIns="68575" spcFirstLastPara="1" rIns="68575" wrap="square" tIns="34275">
            <a:normAutofit/>
          </a:bodyPr>
          <a:lstStyle>
            <a:lvl1pPr indent="-304800" lvl="0" marL="457200">
              <a:spcBef>
                <a:spcPts val="800"/>
              </a:spcBef>
              <a:spcAft>
                <a:spcPts val="0"/>
              </a:spcAft>
              <a:buSzPts val="1200"/>
              <a:buChar char="•"/>
              <a:defRPr sz="1200"/>
            </a:lvl1pPr>
            <a:lvl2pPr indent="-304800" lvl="1" marL="914400">
              <a:spcBef>
                <a:spcPts val="400"/>
              </a:spcBef>
              <a:spcAft>
                <a:spcPts val="0"/>
              </a:spcAft>
              <a:buSzPts val="1200"/>
              <a:buChar char="•"/>
              <a:defRPr sz="1200"/>
            </a:lvl2pPr>
            <a:lvl3pPr indent="-304800" lvl="2" marL="1371600">
              <a:spcBef>
                <a:spcPts val="400"/>
              </a:spcBef>
              <a:spcAft>
                <a:spcPts val="0"/>
              </a:spcAft>
              <a:buSzPts val="1200"/>
              <a:buChar char="•"/>
              <a:defRPr sz="1200"/>
            </a:lvl3pPr>
            <a:lvl4pPr indent="-304800" lvl="3" marL="1828800">
              <a:spcBef>
                <a:spcPts val="400"/>
              </a:spcBef>
              <a:spcAft>
                <a:spcPts val="0"/>
              </a:spcAft>
              <a:buSzPts val="1200"/>
              <a:buChar char="•"/>
              <a:defRPr sz="1200"/>
            </a:lvl4pPr>
            <a:lvl5pPr indent="-304800" lvl="4" marL="2286000">
              <a:spcBef>
                <a:spcPts val="400"/>
              </a:spcBef>
              <a:spcAft>
                <a:spcPts val="0"/>
              </a:spcAft>
              <a:buSzPts val="1200"/>
              <a:buChar char="•"/>
              <a:defRPr sz="1200"/>
            </a:lvl5pPr>
            <a:lvl6pPr indent="-304800" lvl="5" marL="2743200">
              <a:spcBef>
                <a:spcPts val="400"/>
              </a:spcBef>
              <a:spcAft>
                <a:spcPts val="0"/>
              </a:spcAft>
              <a:buSzPts val="1200"/>
              <a:buChar char="•"/>
              <a:defRPr sz="1200"/>
            </a:lvl6pPr>
            <a:lvl7pPr indent="-304800" lvl="6" marL="3200400">
              <a:spcBef>
                <a:spcPts val="400"/>
              </a:spcBef>
              <a:spcAft>
                <a:spcPts val="0"/>
              </a:spcAft>
              <a:buSzPts val="1200"/>
              <a:buChar char="•"/>
              <a:defRPr sz="1200"/>
            </a:lvl7pPr>
            <a:lvl8pPr indent="-304800" lvl="7" marL="3657600">
              <a:spcBef>
                <a:spcPts val="400"/>
              </a:spcBef>
              <a:spcAft>
                <a:spcPts val="0"/>
              </a:spcAft>
              <a:buSzPts val="1200"/>
              <a:buChar char="•"/>
              <a:defRPr sz="1200"/>
            </a:lvl8pPr>
            <a:lvl9pPr indent="-304800" lvl="8" marL="4114800">
              <a:spcBef>
                <a:spcPts val="400"/>
              </a:spcBef>
              <a:spcAft>
                <a:spcPts val="0"/>
              </a:spcAft>
              <a:buSzPts val="1200"/>
              <a:buChar char="•"/>
              <a:defRPr sz="1200"/>
            </a:lvl9pPr>
          </a:lstStyle>
          <a:p/>
        </p:txBody>
      </p:sp>
      <p:sp>
        <p:nvSpPr>
          <p:cNvPr id="111" name="Google Shape;111;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2" name="Shape 112"/>
        <p:cNvGrpSpPr/>
        <p:nvPr/>
      </p:nvGrpSpPr>
      <p:grpSpPr>
        <a:xfrm>
          <a:off x="0" y="0"/>
          <a:ext cx="0" cy="0"/>
          <a:chOff x="0" y="0"/>
          <a:chExt cx="0" cy="0"/>
        </a:xfrm>
      </p:grpSpPr>
      <p:sp>
        <p:nvSpPr>
          <p:cNvPr id="113" name="Google Shape;113;p23"/>
          <p:cNvSpPr txBox="1"/>
          <p:nvPr>
            <p:ph type="title"/>
          </p:nvPr>
        </p:nvSpPr>
        <p:spPr>
          <a:xfrm>
            <a:off x="490250" y="450150"/>
            <a:ext cx="6367800" cy="4090800"/>
          </a:xfrm>
          <a:prstGeom prst="rect">
            <a:avLst/>
          </a:prstGeom>
        </p:spPr>
        <p:txBody>
          <a:bodyPr anchorCtr="0" anchor="ctr" bIns="34275" lIns="68575" spcFirstLastPara="1" rIns="68575" wrap="square" tIns="3427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14" name="Google Shape;11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5" name="Shape 115"/>
        <p:cNvGrpSpPr/>
        <p:nvPr/>
      </p:nvGrpSpPr>
      <p:grpSpPr>
        <a:xfrm>
          <a:off x="0" y="0"/>
          <a:ext cx="0" cy="0"/>
          <a:chOff x="0" y="0"/>
          <a:chExt cx="0" cy="0"/>
        </a:xfrm>
      </p:grpSpPr>
      <p:sp>
        <p:nvSpPr>
          <p:cNvPr id="116" name="Google Shape;116;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4"/>
          <p:cNvSpPr txBox="1"/>
          <p:nvPr>
            <p:ph type="title"/>
          </p:nvPr>
        </p:nvSpPr>
        <p:spPr>
          <a:xfrm>
            <a:off x="265500" y="1233175"/>
            <a:ext cx="4045200" cy="1482300"/>
          </a:xfrm>
          <a:prstGeom prst="rect">
            <a:avLst/>
          </a:prstGeom>
        </p:spPr>
        <p:txBody>
          <a:bodyPr anchorCtr="0" anchor="b" bIns="34275" lIns="68575" spcFirstLastPara="1" rIns="68575" wrap="square" tIns="3427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18" name="Google Shape;118;p24"/>
          <p:cNvSpPr txBox="1"/>
          <p:nvPr>
            <p:ph idx="1" type="subTitle"/>
          </p:nvPr>
        </p:nvSpPr>
        <p:spPr>
          <a:xfrm>
            <a:off x="265500" y="2803075"/>
            <a:ext cx="4045200" cy="1235100"/>
          </a:xfrm>
          <a:prstGeom prst="rect">
            <a:avLst/>
          </a:prstGeom>
        </p:spPr>
        <p:txBody>
          <a:bodyPr anchorCtr="0" anchor="t" bIns="34275" lIns="68575" spcFirstLastPara="1" rIns="68575" wrap="square" tIns="34275">
            <a:normAutofit/>
          </a:bodyPr>
          <a:lstStyle>
            <a:lvl1pPr lvl="0" algn="ctr">
              <a:lnSpc>
                <a:spcPct val="100000"/>
              </a:lnSpc>
              <a:spcBef>
                <a:spcPts val="800"/>
              </a:spcBef>
              <a:spcAft>
                <a:spcPts val="0"/>
              </a:spcAft>
              <a:buSzPts val="2100"/>
              <a:buNone/>
              <a:defRPr sz="2100"/>
            </a:lvl1pPr>
            <a:lvl2pPr lvl="1" algn="ctr">
              <a:lnSpc>
                <a:spcPct val="100000"/>
              </a:lnSpc>
              <a:spcBef>
                <a:spcPts val="400"/>
              </a:spcBef>
              <a:spcAft>
                <a:spcPts val="0"/>
              </a:spcAft>
              <a:buSzPts val="2100"/>
              <a:buNone/>
              <a:defRPr sz="2100"/>
            </a:lvl2pPr>
            <a:lvl3pPr lvl="2" algn="ctr">
              <a:lnSpc>
                <a:spcPct val="100000"/>
              </a:lnSpc>
              <a:spcBef>
                <a:spcPts val="400"/>
              </a:spcBef>
              <a:spcAft>
                <a:spcPts val="0"/>
              </a:spcAft>
              <a:buSzPts val="2100"/>
              <a:buNone/>
              <a:defRPr sz="2100"/>
            </a:lvl3pPr>
            <a:lvl4pPr lvl="3" algn="ctr">
              <a:lnSpc>
                <a:spcPct val="100000"/>
              </a:lnSpc>
              <a:spcBef>
                <a:spcPts val="400"/>
              </a:spcBef>
              <a:spcAft>
                <a:spcPts val="0"/>
              </a:spcAft>
              <a:buSzPts val="2100"/>
              <a:buNone/>
              <a:defRPr sz="2100"/>
            </a:lvl4pPr>
            <a:lvl5pPr lvl="4" algn="ctr">
              <a:lnSpc>
                <a:spcPct val="100000"/>
              </a:lnSpc>
              <a:spcBef>
                <a:spcPts val="400"/>
              </a:spcBef>
              <a:spcAft>
                <a:spcPts val="0"/>
              </a:spcAft>
              <a:buSzPts val="2100"/>
              <a:buNone/>
              <a:defRPr sz="2100"/>
            </a:lvl5pPr>
            <a:lvl6pPr lvl="5" algn="ctr">
              <a:lnSpc>
                <a:spcPct val="100000"/>
              </a:lnSpc>
              <a:spcBef>
                <a:spcPts val="400"/>
              </a:spcBef>
              <a:spcAft>
                <a:spcPts val="0"/>
              </a:spcAft>
              <a:buSzPts val="2100"/>
              <a:buNone/>
              <a:defRPr sz="2100"/>
            </a:lvl6pPr>
            <a:lvl7pPr lvl="6" algn="ctr">
              <a:lnSpc>
                <a:spcPct val="100000"/>
              </a:lnSpc>
              <a:spcBef>
                <a:spcPts val="400"/>
              </a:spcBef>
              <a:spcAft>
                <a:spcPts val="0"/>
              </a:spcAft>
              <a:buSzPts val="2100"/>
              <a:buNone/>
              <a:defRPr sz="2100"/>
            </a:lvl7pPr>
            <a:lvl8pPr lvl="7" algn="ctr">
              <a:lnSpc>
                <a:spcPct val="100000"/>
              </a:lnSpc>
              <a:spcBef>
                <a:spcPts val="400"/>
              </a:spcBef>
              <a:spcAft>
                <a:spcPts val="0"/>
              </a:spcAft>
              <a:buSzPts val="2100"/>
              <a:buNone/>
              <a:defRPr sz="2100"/>
            </a:lvl8pPr>
            <a:lvl9pPr lvl="8" algn="ctr">
              <a:lnSpc>
                <a:spcPct val="100000"/>
              </a:lnSpc>
              <a:spcBef>
                <a:spcPts val="400"/>
              </a:spcBef>
              <a:spcAft>
                <a:spcPts val="0"/>
              </a:spcAft>
              <a:buSzPts val="2100"/>
              <a:buNone/>
              <a:defRPr sz="2100"/>
            </a:lvl9pPr>
          </a:lstStyle>
          <a:p/>
        </p:txBody>
      </p:sp>
      <p:sp>
        <p:nvSpPr>
          <p:cNvPr id="119" name="Google Shape;119;p24"/>
          <p:cNvSpPr txBox="1"/>
          <p:nvPr>
            <p:ph idx="2" type="body"/>
          </p:nvPr>
        </p:nvSpPr>
        <p:spPr>
          <a:xfrm>
            <a:off x="4939500" y="724075"/>
            <a:ext cx="3837000" cy="3695100"/>
          </a:xfrm>
          <a:prstGeom prst="rect">
            <a:avLst/>
          </a:prstGeom>
        </p:spPr>
        <p:txBody>
          <a:bodyPr anchorCtr="0" anchor="ctr" bIns="34275" lIns="68575" spcFirstLastPara="1" rIns="68575" wrap="square" tIns="34275">
            <a:normAutofit/>
          </a:bodyPr>
          <a:lstStyle>
            <a:lvl1pPr indent="-317500" lvl="0" marL="457200">
              <a:spcBef>
                <a:spcPts val="800"/>
              </a:spcBef>
              <a:spcAft>
                <a:spcPts val="0"/>
              </a:spcAft>
              <a:buSzPts val="1400"/>
              <a:buChar char="•"/>
              <a:defRPr/>
            </a:lvl1pPr>
            <a:lvl2pPr indent="-317500" lvl="1" marL="914400">
              <a:spcBef>
                <a:spcPts val="400"/>
              </a:spcBef>
              <a:spcAft>
                <a:spcPts val="0"/>
              </a:spcAft>
              <a:buSzPts val="1400"/>
              <a:buChar char="•"/>
              <a:defRPr/>
            </a:lvl2pPr>
            <a:lvl3pPr indent="-317500" lvl="2" marL="1371600">
              <a:spcBef>
                <a:spcPts val="400"/>
              </a:spcBef>
              <a:spcAft>
                <a:spcPts val="0"/>
              </a:spcAft>
              <a:buSzPts val="14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120" name="Google Shape;120;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1" name="Shape 121"/>
        <p:cNvGrpSpPr/>
        <p:nvPr/>
      </p:nvGrpSpPr>
      <p:grpSpPr>
        <a:xfrm>
          <a:off x="0" y="0"/>
          <a:ext cx="0" cy="0"/>
          <a:chOff x="0" y="0"/>
          <a:chExt cx="0" cy="0"/>
        </a:xfrm>
      </p:grpSpPr>
      <p:sp>
        <p:nvSpPr>
          <p:cNvPr id="122" name="Google Shape;122;p25"/>
          <p:cNvSpPr txBox="1"/>
          <p:nvPr>
            <p:ph idx="1" type="body"/>
          </p:nvPr>
        </p:nvSpPr>
        <p:spPr>
          <a:xfrm>
            <a:off x="311700" y="4230575"/>
            <a:ext cx="5998800" cy="605100"/>
          </a:xfrm>
          <a:prstGeom prst="rect">
            <a:avLst/>
          </a:prstGeom>
        </p:spPr>
        <p:txBody>
          <a:bodyPr anchorCtr="0" anchor="ctr" bIns="34275" lIns="68575" spcFirstLastPara="1" rIns="68575" wrap="square" tIns="34275">
            <a:normAutofit/>
          </a:bodyPr>
          <a:lstStyle>
            <a:lvl1pPr indent="-228600" lvl="0" marL="457200">
              <a:lnSpc>
                <a:spcPct val="100000"/>
              </a:lnSpc>
              <a:spcBef>
                <a:spcPts val="800"/>
              </a:spcBef>
              <a:spcAft>
                <a:spcPts val="0"/>
              </a:spcAft>
              <a:buSzPts val="1400"/>
              <a:buNone/>
              <a:defRPr/>
            </a:lvl1pPr>
          </a:lstStyle>
          <a:p/>
        </p:txBody>
      </p:sp>
      <p:sp>
        <p:nvSpPr>
          <p:cNvPr id="123" name="Google Shape;123;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4" name="Shape 124"/>
        <p:cNvGrpSpPr/>
        <p:nvPr/>
      </p:nvGrpSpPr>
      <p:grpSpPr>
        <a:xfrm>
          <a:off x="0" y="0"/>
          <a:ext cx="0" cy="0"/>
          <a:chOff x="0" y="0"/>
          <a:chExt cx="0" cy="0"/>
        </a:xfrm>
      </p:grpSpPr>
      <p:sp>
        <p:nvSpPr>
          <p:cNvPr id="125" name="Google Shape;125;p26"/>
          <p:cNvSpPr txBox="1"/>
          <p:nvPr>
            <p:ph hasCustomPrompt="1" type="title"/>
          </p:nvPr>
        </p:nvSpPr>
        <p:spPr>
          <a:xfrm>
            <a:off x="311700" y="1106125"/>
            <a:ext cx="8520600" cy="1963500"/>
          </a:xfrm>
          <a:prstGeom prst="rect">
            <a:avLst/>
          </a:prstGeom>
        </p:spPr>
        <p:txBody>
          <a:bodyPr anchorCtr="0" anchor="b" bIns="34275" lIns="68575" spcFirstLastPara="1" rIns="68575" wrap="square" tIns="3427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6" name="Google Shape;126;p26"/>
          <p:cNvSpPr txBox="1"/>
          <p:nvPr>
            <p:ph idx="1" type="body"/>
          </p:nvPr>
        </p:nvSpPr>
        <p:spPr>
          <a:xfrm>
            <a:off x="311700" y="3152225"/>
            <a:ext cx="8520600" cy="1300800"/>
          </a:xfrm>
          <a:prstGeom prst="rect">
            <a:avLst/>
          </a:prstGeom>
        </p:spPr>
        <p:txBody>
          <a:bodyPr anchorCtr="0" anchor="t" bIns="34275" lIns="68575" spcFirstLastPara="1" rIns="68575" wrap="square" tIns="34275">
            <a:normAutofit/>
          </a:bodyPr>
          <a:lstStyle>
            <a:lvl1pPr indent="-317500" lvl="0" marL="457200" algn="ctr">
              <a:spcBef>
                <a:spcPts val="800"/>
              </a:spcBef>
              <a:spcAft>
                <a:spcPts val="0"/>
              </a:spcAft>
              <a:buSzPts val="1400"/>
              <a:buChar char="•"/>
              <a:defRPr/>
            </a:lvl1pPr>
            <a:lvl2pPr indent="-317500" lvl="1" marL="914400" algn="ctr">
              <a:spcBef>
                <a:spcPts val="400"/>
              </a:spcBef>
              <a:spcAft>
                <a:spcPts val="0"/>
              </a:spcAft>
              <a:buSzPts val="1400"/>
              <a:buChar char="•"/>
              <a:defRPr/>
            </a:lvl2pPr>
            <a:lvl3pPr indent="-317500" lvl="2" marL="1371600" algn="ctr">
              <a:spcBef>
                <a:spcPts val="400"/>
              </a:spcBef>
              <a:spcAft>
                <a:spcPts val="0"/>
              </a:spcAft>
              <a:buSzPts val="1400"/>
              <a:buChar char="•"/>
              <a:defRPr/>
            </a:lvl3pPr>
            <a:lvl4pPr indent="-317500" lvl="3" marL="1828800" algn="ctr">
              <a:spcBef>
                <a:spcPts val="400"/>
              </a:spcBef>
              <a:spcAft>
                <a:spcPts val="0"/>
              </a:spcAft>
              <a:buSzPts val="1400"/>
              <a:buChar char="•"/>
              <a:defRPr/>
            </a:lvl4pPr>
            <a:lvl5pPr indent="-317500" lvl="4" marL="2286000" algn="ctr">
              <a:spcBef>
                <a:spcPts val="400"/>
              </a:spcBef>
              <a:spcAft>
                <a:spcPts val="0"/>
              </a:spcAft>
              <a:buSzPts val="1400"/>
              <a:buChar char="•"/>
              <a:defRPr/>
            </a:lvl5pPr>
            <a:lvl6pPr indent="-317500" lvl="5" marL="2743200" algn="ctr">
              <a:spcBef>
                <a:spcPts val="400"/>
              </a:spcBef>
              <a:spcAft>
                <a:spcPts val="0"/>
              </a:spcAft>
              <a:buSzPts val="1400"/>
              <a:buChar char="•"/>
              <a:defRPr/>
            </a:lvl6pPr>
            <a:lvl7pPr indent="-317500" lvl="6" marL="3200400" algn="ctr">
              <a:spcBef>
                <a:spcPts val="400"/>
              </a:spcBef>
              <a:spcAft>
                <a:spcPts val="0"/>
              </a:spcAft>
              <a:buSzPts val="1400"/>
              <a:buChar char="•"/>
              <a:defRPr/>
            </a:lvl7pPr>
            <a:lvl8pPr indent="-317500" lvl="7" marL="3657600" algn="ctr">
              <a:spcBef>
                <a:spcPts val="400"/>
              </a:spcBef>
              <a:spcAft>
                <a:spcPts val="0"/>
              </a:spcAft>
              <a:buSzPts val="1400"/>
              <a:buChar char="•"/>
              <a:defRPr/>
            </a:lvl8pPr>
            <a:lvl9pPr indent="-317500" lvl="8" marL="4114800" algn="ctr">
              <a:spcBef>
                <a:spcPts val="400"/>
              </a:spcBef>
              <a:spcAft>
                <a:spcPts val="0"/>
              </a:spcAft>
              <a:buSzPts val="1400"/>
              <a:buChar char="•"/>
              <a:defRPr/>
            </a:lvl9pPr>
          </a:lstStyle>
          <a:p/>
        </p:txBody>
      </p:sp>
      <p:sp>
        <p:nvSpPr>
          <p:cNvPr id="127" name="Google Shape;127;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1">
  <p:cSld name="BLANK_1">
    <p:spTree>
      <p:nvGrpSpPr>
        <p:cNvPr id="128" name="Shape 128"/>
        <p:cNvGrpSpPr/>
        <p:nvPr/>
      </p:nvGrpSpPr>
      <p:grpSpPr>
        <a:xfrm>
          <a:off x="0" y="0"/>
          <a:ext cx="0" cy="0"/>
          <a:chOff x="0" y="0"/>
          <a:chExt cx="0" cy="0"/>
        </a:xfrm>
      </p:grpSpPr>
      <p:sp>
        <p:nvSpPr>
          <p:cNvPr id="129" name="Google Shape;129;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0" name="Shape 130"/>
        <p:cNvGrpSpPr/>
        <p:nvPr/>
      </p:nvGrpSpPr>
      <p:grpSpPr>
        <a:xfrm>
          <a:off x="0" y="0"/>
          <a:ext cx="0" cy="0"/>
          <a:chOff x="0" y="0"/>
          <a:chExt cx="0" cy="0"/>
        </a:xfrm>
      </p:grpSpPr>
      <p:sp>
        <p:nvSpPr>
          <p:cNvPr id="131" name="Google Shape;131;p28"/>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2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 name="Google Shape;132;p28"/>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17500" lvl="0" marL="457200">
              <a:spcBef>
                <a:spcPts val="800"/>
              </a:spcBef>
              <a:spcAft>
                <a:spcPts val="0"/>
              </a:spcAft>
              <a:buSzPts val="1400"/>
              <a:buChar char="•"/>
              <a:defRPr sz="1400"/>
            </a:lvl1pPr>
            <a:lvl2pPr indent="-317500" lvl="1" marL="914400">
              <a:spcBef>
                <a:spcPts val="400"/>
              </a:spcBef>
              <a:spcAft>
                <a:spcPts val="0"/>
              </a:spcAft>
              <a:buSzPts val="1400"/>
              <a:buChar char="•"/>
              <a:defRPr sz="1400"/>
            </a:lvl2pPr>
            <a:lvl3pPr indent="-317500" lvl="2" marL="1371600">
              <a:spcBef>
                <a:spcPts val="400"/>
              </a:spcBef>
              <a:spcAft>
                <a:spcPts val="0"/>
              </a:spcAft>
              <a:buSzPts val="1400"/>
              <a:buChar char="•"/>
              <a:defRPr sz="1400"/>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133" name="Google Shape;133;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4" name="Shape 134"/>
        <p:cNvGrpSpPr/>
        <p:nvPr/>
      </p:nvGrpSpPr>
      <p:grpSpPr>
        <a:xfrm>
          <a:off x="0" y="0"/>
          <a:ext cx="0" cy="0"/>
          <a:chOff x="0" y="0"/>
          <a:chExt cx="0" cy="0"/>
        </a:xfrm>
      </p:grpSpPr>
      <p:sp>
        <p:nvSpPr>
          <p:cNvPr id="135" name="Google Shape;135;p29"/>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2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p29"/>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lvl1pPr indent="-317500" lvl="0" marL="457200">
              <a:spcBef>
                <a:spcPts val="800"/>
              </a:spcBef>
              <a:spcAft>
                <a:spcPts val="0"/>
              </a:spcAft>
              <a:buSzPts val="1400"/>
              <a:buChar char="•"/>
              <a:defRPr sz="1400"/>
            </a:lvl1pPr>
            <a:lvl2pPr indent="-304800" lvl="1" marL="914400">
              <a:spcBef>
                <a:spcPts val="400"/>
              </a:spcBef>
              <a:spcAft>
                <a:spcPts val="0"/>
              </a:spcAft>
              <a:buSzPts val="1200"/>
              <a:buChar char="•"/>
              <a:defRPr sz="1200"/>
            </a:lvl2pPr>
            <a:lvl3pPr indent="-304800" lvl="2" marL="1371600">
              <a:spcBef>
                <a:spcPts val="400"/>
              </a:spcBef>
              <a:spcAft>
                <a:spcPts val="0"/>
              </a:spcAft>
              <a:buSzPts val="1200"/>
              <a:buChar char="•"/>
              <a:defRPr sz="1200"/>
            </a:lvl3pPr>
            <a:lvl4pPr indent="-304800" lvl="3" marL="1828800">
              <a:spcBef>
                <a:spcPts val="400"/>
              </a:spcBef>
              <a:spcAft>
                <a:spcPts val="0"/>
              </a:spcAft>
              <a:buSzPts val="1200"/>
              <a:buChar char="•"/>
              <a:defRPr sz="1200"/>
            </a:lvl4pPr>
            <a:lvl5pPr indent="-304800" lvl="4" marL="2286000">
              <a:spcBef>
                <a:spcPts val="400"/>
              </a:spcBef>
              <a:spcAft>
                <a:spcPts val="0"/>
              </a:spcAft>
              <a:buSzPts val="1200"/>
              <a:buChar char="•"/>
              <a:defRPr sz="1200"/>
            </a:lvl5pPr>
            <a:lvl6pPr indent="-304800" lvl="5" marL="2743200">
              <a:spcBef>
                <a:spcPts val="400"/>
              </a:spcBef>
              <a:spcAft>
                <a:spcPts val="0"/>
              </a:spcAft>
              <a:buSzPts val="1200"/>
              <a:buChar char="•"/>
              <a:defRPr sz="1200"/>
            </a:lvl6pPr>
            <a:lvl7pPr indent="-304800" lvl="6" marL="3200400">
              <a:spcBef>
                <a:spcPts val="400"/>
              </a:spcBef>
              <a:spcAft>
                <a:spcPts val="0"/>
              </a:spcAft>
              <a:buSzPts val="1200"/>
              <a:buChar char="•"/>
              <a:defRPr sz="1200"/>
            </a:lvl7pPr>
            <a:lvl8pPr indent="-304800" lvl="7" marL="3657600">
              <a:spcBef>
                <a:spcPts val="400"/>
              </a:spcBef>
              <a:spcAft>
                <a:spcPts val="0"/>
              </a:spcAft>
              <a:buSzPts val="1200"/>
              <a:buChar char="•"/>
              <a:defRPr sz="1200"/>
            </a:lvl8pPr>
            <a:lvl9pPr indent="-304800" lvl="8" marL="4114800">
              <a:spcBef>
                <a:spcPts val="400"/>
              </a:spcBef>
              <a:spcAft>
                <a:spcPts val="0"/>
              </a:spcAft>
              <a:buSzPts val="1200"/>
              <a:buChar char="•"/>
              <a:defRPr sz="1200"/>
            </a:lvl9pPr>
          </a:lstStyle>
          <a:p/>
        </p:txBody>
      </p:sp>
      <p:sp>
        <p:nvSpPr>
          <p:cNvPr id="137" name="Google Shape;137;p29"/>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lvl1pPr indent="-317500" lvl="0" marL="457200">
              <a:spcBef>
                <a:spcPts val="800"/>
              </a:spcBef>
              <a:spcAft>
                <a:spcPts val="0"/>
              </a:spcAft>
              <a:buSzPts val="1400"/>
              <a:buChar char="•"/>
              <a:defRPr sz="1400"/>
            </a:lvl1pPr>
            <a:lvl2pPr indent="-304800" lvl="1" marL="914400">
              <a:spcBef>
                <a:spcPts val="400"/>
              </a:spcBef>
              <a:spcAft>
                <a:spcPts val="0"/>
              </a:spcAft>
              <a:buSzPts val="1200"/>
              <a:buChar char="•"/>
              <a:defRPr sz="1200"/>
            </a:lvl2pPr>
            <a:lvl3pPr indent="-304800" lvl="2" marL="1371600">
              <a:spcBef>
                <a:spcPts val="400"/>
              </a:spcBef>
              <a:spcAft>
                <a:spcPts val="0"/>
              </a:spcAft>
              <a:buSzPts val="1200"/>
              <a:buChar char="•"/>
              <a:defRPr sz="1200"/>
            </a:lvl3pPr>
            <a:lvl4pPr indent="-304800" lvl="3" marL="1828800">
              <a:spcBef>
                <a:spcPts val="400"/>
              </a:spcBef>
              <a:spcAft>
                <a:spcPts val="0"/>
              </a:spcAft>
              <a:buSzPts val="1200"/>
              <a:buChar char="•"/>
              <a:defRPr sz="1200"/>
            </a:lvl4pPr>
            <a:lvl5pPr indent="-304800" lvl="4" marL="2286000">
              <a:spcBef>
                <a:spcPts val="400"/>
              </a:spcBef>
              <a:spcAft>
                <a:spcPts val="0"/>
              </a:spcAft>
              <a:buSzPts val="1200"/>
              <a:buChar char="•"/>
              <a:defRPr sz="1200"/>
            </a:lvl5pPr>
            <a:lvl6pPr indent="-304800" lvl="5" marL="2743200">
              <a:spcBef>
                <a:spcPts val="400"/>
              </a:spcBef>
              <a:spcAft>
                <a:spcPts val="0"/>
              </a:spcAft>
              <a:buSzPts val="1200"/>
              <a:buChar char="•"/>
              <a:defRPr sz="1200"/>
            </a:lvl6pPr>
            <a:lvl7pPr indent="-304800" lvl="6" marL="3200400">
              <a:spcBef>
                <a:spcPts val="400"/>
              </a:spcBef>
              <a:spcAft>
                <a:spcPts val="0"/>
              </a:spcAft>
              <a:buSzPts val="1200"/>
              <a:buChar char="•"/>
              <a:defRPr sz="1200"/>
            </a:lvl7pPr>
            <a:lvl8pPr indent="-304800" lvl="7" marL="3657600">
              <a:spcBef>
                <a:spcPts val="400"/>
              </a:spcBef>
              <a:spcAft>
                <a:spcPts val="0"/>
              </a:spcAft>
              <a:buSzPts val="1200"/>
              <a:buChar char="•"/>
              <a:defRPr sz="1200"/>
            </a:lvl8pPr>
            <a:lvl9pPr indent="-304800" lvl="8" marL="4114800">
              <a:spcBef>
                <a:spcPts val="400"/>
              </a:spcBef>
              <a:spcAft>
                <a:spcPts val="0"/>
              </a:spcAft>
              <a:buSzPts val="1200"/>
              <a:buChar char="•"/>
              <a:defRPr sz="1200"/>
            </a:lvl9pPr>
          </a:lstStyle>
          <a:p/>
        </p:txBody>
      </p:sp>
      <p:sp>
        <p:nvSpPr>
          <p:cNvPr id="138" name="Google Shape;138;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1" type="twoObj">
  <p:cSld name="TWO_OBJECTS">
    <p:spTree>
      <p:nvGrpSpPr>
        <p:cNvPr id="139" name="Shape 139"/>
        <p:cNvGrpSpPr/>
        <p:nvPr/>
      </p:nvGrpSpPr>
      <p:grpSpPr>
        <a:xfrm>
          <a:off x="0" y="0"/>
          <a:ext cx="0" cy="0"/>
          <a:chOff x="0" y="0"/>
          <a:chExt cx="0" cy="0"/>
        </a:xfrm>
      </p:grpSpPr>
      <p:sp>
        <p:nvSpPr>
          <p:cNvPr id="140" name="Google Shape;140;p30"/>
          <p:cNvSpPr txBox="1"/>
          <p:nvPr>
            <p:ph type="title"/>
          </p:nvPr>
        </p:nvSpPr>
        <p:spPr>
          <a:xfrm>
            <a:off x="432000" y="273850"/>
            <a:ext cx="82800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1" name="Google Shape;141;p3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2" name="Google Shape;142;p3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3" name="Google Shape;143;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4" name="Google Shape;144;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5" name="Google Shape;145;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theme" Target="../theme/theme3.xml"/><Relationship Id="rId14" Type="http://schemas.openxmlformats.org/officeDocument/2006/relationships/slideLayout" Target="../slideLayouts/slideLayout2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Char char="●"/>
              <a:defRPr sz="1800">
                <a:solidFill>
                  <a:schemeClr val="dk1"/>
                </a:solidFill>
              </a:defRPr>
            </a:lvl1pPr>
            <a:lvl2pPr indent="-317500" lvl="1" marL="914400">
              <a:lnSpc>
                <a:spcPct val="115000"/>
              </a:lnSpc>
              <a:spcBef>
                <a:spcPts val="0"/>
              </a:spcBef>
              <a:spcAft>
                <a:spcPts val="0"/>
              </a:spcAft>
              <a:buClr>
                <a:schemeClr val="dk1"/>
              </a:buClr>
              <a:buSzPts val="1400"/>
              <a:buChar char="○"/>
              <a:defRPr>
                <a:solidFill>
                  <a:schemeClr val="dk1"/>
                </a:solidFill>
              </a:defRPr>
            </a:lvl2pPr>
            <a:lvl3pPr indent="-317500" lvl="2" marL="1371600">
              <a:lnSpc>
                <a:spcPct val="115000"/>
              </a:lnSpc>
              <a:spcBef>
                <a:spcPts val="0"/>
              </a:spcBef>
              <a:spcAft>
                <a:spcPts val="0"/>
              </a:spcAft>
              <a:buClr>
                <a:schemeClr val="dk1"/>
              </a:buClr>
              <a:buSzPts val="1400"/>
              <a:buChar char="■"/>
              <a:defRPr>
                <a:solidFill>
                  <a:schemeClr val="dk1"/>
                </a:solidFill>
              </a:defRPr>
            </a:lvl3pPr>
            <a:lvl4pPr indent="-317500" lvl="3" marL="1828800">
              <a:lnSpc>
                <a:spcPct val="115000"/>
              </a:lnSpc>
              <a:spcBef>
                <a:spcPts val="0"/>
              </a:spcBef>
              <a:spcAft>
                <a:spcPts val="0"/>
              </a:spcAft>
              <a:buClr>
                <a:schemeClr val="dk1"/>
              </a:buClr>
              <a:buSzPts val="1400"/>
              <a:buChar char="●"/>
              <a:defRPr>
                <a:solidFill>
                  <a:schemeClr val="dk1"/>
                </a:solidFill>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de"/>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sp>
        <p:nvSpPr>
          <p:cNvPr id="76" name="Google Shape;76;p16"/>
          <p:cNvSpPr txBox="1"/>
          <p:nvPr>
            <p:ph type="title"/>
          </p:nvPr>
        </p:nvSpPr>
        <p:spPr>
          <a:xfrm>
            <a:off x="432000" y="273850"/>
            <a:ext cx="82800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2500"/>
              <a:buNone/>
              <a:defRPr i="0" sz="2500" u="none" cap="none" strike="noStrike">
                <a:solidFill>
                  <a:schemeClr val="dk1"/>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7" name="Google Shape;77;p16"/>
          <p:cNvSpPr txBox="1"/>
          <p:nvPr>
            <p:ph idx="1" type="body"/>
          </p:nvPr>
        </p:nvSpPr>
        <p:spPr>
          <a:xfrm>
            <a:off x="432000" y="1369219"/>
            <a:ext cx="8280000" cy="32400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90000"/>
              </a:lnSpc>
              <a:spcBef>
                <a:spcPts val="800"/>
              </a:spcBef>
              <a:spcAft>
                <a:spcPts val="0"/>
              </a:spcAft>
              <a:buClr>
                <a:schemeClr val="dk1"/>
              </a:buClr>
              <a:buSzPts val="1400"/>
              <a:buChar char="•"/>
              <a:defRPr i="0" u="none" cap="none" strike="noStrike">
                <a:solidFill>
                  <a:schemeClr val="dk1"/>
                </a:solidFill>
              </a:defRPr>
            </a:lvl1pPr>
            <a:lvl2pPr indent="-317500" lvl="1" marL="914400" marR="0" rtl="0" algn="l">
              <a:lnSpc>
                <a:spcPct val="90000"/>
              </a:lnSpc>
              <a:spcBef>
                <a:spcPts val="400"/>
              </a:spcBef>
              <a:spcAft>
                <a:spcPts val="0"/>
              </a:spcAft>
              <a:buClr>
                <a:schemeClr val="dk1"/>
              </a:buClr>
              <a:buSzPts val="1400"/>
              <a:buChar char="•"/>
              <a:defRPr i="0" u="none" cap="none" strike="noStrike">
                <a:solidFill>
                  <a:schemeClr val="dk1"/>
                </a:solidFill>
              </a:defRPr>
            </a:lvl2pPr>
            <a:lvl3pPr indent="-317500" lvl="2" marL="1371600" marR="0" rtl="0" algn="l">
              <a:lnSpc>
                <a:spcPct val="90000"/>
              </a:lnSpc>
              <a:spcBef>
                <a:spcPts val="400"/>
              </a:spcBef>
              <a:spcAft>
                <a:spcPts val="0"/>
              </a:spcAft>
              <a:buClr>
                <a:schemeClr val="dk1"/>
              </a:buClr>
              <a:buSzPts val="1400"/>
              <a:buChar char="•"/>
              <a:defRPr i="0" u="none" cap="none" strike="noStrike">
                <a:solidFill>
                  <a:schemeClr val="dk1"/>
                </a:solidFill>
              </a:defRPr>
            </a:lvl3pPr>
            <a:lvl4pPr indent="-317500" lvl="3" marL="1828800" marR="0" rtl="0" algn="l">
              <a:lnSpc>
                <a:spcPct val="90000"/>
              </a:lnSpc>
              <a:spcBef>
                <a:spcPts val="400"/>
              </a:spcBef>
              <a:spcAft>
                <a:spcPts val="0"/>
              </a:spcAft>
              <a:buClr>
                <a:schemeClr val="dk1"/>
              </a:buClr>
              <a:buSzPts val="1400"/>
              <a:buChar char="•"/>
              <a:defRPr i="0" u="none" cap="none" strike="noStrike">
                <a:solidFill>
                  <a:schemeClr val="dk1"/>
                </a:solidFill>
              </a:defRPr>
            </a:lvl4pPr>
            <a:lvl5pPr indent="-317500" lvl="4" marL="2286000" marR="0" rtl="0" algn="l">
              <a:lnSpc>
                <a:spcPct val="90000"/>
              </a:lnSpc>
              <a:spcBef>
                <a:spcPts val="400"/>
              </a:spcBef>
              <a:spcAft>
                <a:spcPts val="0"/>
              </a:spcAft>
              <a:buClr>
                <a:schemeClr val="dk1"/>
              </a:buClr>
              <a:buSzPts val="1400"/>
              <a:buChar char="•"/>
              <a:defRPr i="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u="none" cap="none" strike="noStrike">
                <a:solidFill>
                  <a:schemeClr val="dk1"/>
                </a:solidFill>
              </a:defRPr>
            </a:lvl9pPr>
          </a:lstStyle>
          <a:p/>
        </p:txBody>
      </p:sp>
      <p:sp>
        <p:nvSpPr>
          <p:cNvPr id="78" name="Google Shape;78;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Clr>
                <a:schemeClr val="accent3"/>
              </a:buClr>
              <a:buSzPts val="1100"/>
              <a:buNone/>
              <a:defRPr i="0" sz="900" u="none" cap="none" strike="noStrike">
                <a:solidFill>
                  <a:schemeClr val="accent3"/>
                </a:solidFill>
              </a:defRPr>
            </a:lvl1pPr>
            <a:lvl2pPr lvl="1" marR="0" rtl="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2pPr>
            <a:lvl3pPr lvl="2" marR="0" rtl="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3pPr>
            <a:lvl4pPr lvl="3" marR="0" rtl="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4pPr>
            <a:lvl5pPr lvl="4" marR="0" rtl="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5pPr>
            <a:lvl6pPr lvl="5" marR="0" rtl="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6pPr>
            <a:lvl7pPr lvl="6" marR="0" rtl="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7pPr>
            <a:lvl8pPr lvl="7" marR="0" rtl="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8pPr>
            <a:lvl9pPr lvl="8" marR="0" rtl="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9pPr>
          </a:lstStyle>
          <a:p/>
        </p:txBody>
      </p:sp>
      <p:sp>
        <p:nvSpPr>
          <p:cNvPr id="79" name="Google Shape;79;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Clr>
                <a:schemeClr val="accent3"/>
              </a:buClr>
              <a:buSzPts val="1100"/>
              <a:buNone/>
              <a:defRPr i="0" sz="900" u="none" cap="none" strike="noStrike">
                <a:solidFill>
                  <a:schemeClr val="accent3"/>
                </a:solidFill>
              </a:defRPr>
            </a:lvl1pPr>
            <a:lvl2pPr lvl="1" marR="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2pPr>
            <a:lvl3pPr lvl="2" marR="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3pPr>
            <a:lvl4pPr lvl="3" marR="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4pPr>
            <a:lvl5pPr lvl="4" marR="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5pPr>
            <a:lvl6pPr lvl="5" marR="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6pPr>
            <a:lvl7pPr lvl="6" marR="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7pPr>
            <a:lvl8pPr lvl="7" marR="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8pPr>
            <a:lvl9pPr lvl="8" marR="0" algn="l">
              <a:spcBef>
                <a:spcPts val="0"/>
              </a:spcBef>
              <a:spcAft>
                <a:spcPts val="0"/>
              </a:spcAft>
              <a:buClr>
                <a:schemeClr val="accent3"/>
              </a:buClr>
              <a:buSzPts val="1100"/>
              <a:buNone/>
              <a:defRPr b="0" i="0" sz="1400" u="none" cap="none" strike="noStrike">
                <a:solidFill>
                  <a:schemeClr val="accent3"/>
                </a:solidFill>
                <a:latin typeface="Calibri"/>
                <a:ea typeface="Calibri"/>
                <a:cs typeface="Calibri"/>
                <a:sym typeface="Calibri"/>
              </a:defRPr>
            </a:lvl9pPr>
          </a:lstStyle>
          <a:p/>
        </p:txBody>
      </p:sp>
      <p:sp>
        <p:nvSpPr>
          <p:cNvPr id="80" name="Google Shape;80;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defRPr>
            </a:lvl1pPr>
            <a:lvl2pPr lvl="1" algn="r">
              <a:buNone/>
              <a:defRPr sz="1000">
                <a:solidFill>
                  <a:schemeClr val="accent3"/>
                </a:solidFill>
              </a:defRPr>
            </a:lvl2pPr>
            <a:lvl3pPr lvl="2" algn="r">
              <a:buNone/>
              <a:defRPr sz="1000">
                <a:solidFill>
                  <a:schemeClr val="accent3"/>
                </a:solidFill>
              </a:defRPr>
            </a:lvl3pPr>
            <a:lvl4pPr lvl="3" algn="r">
              <a:buNone/>
              <a:defRPr sz="1000">
                <a:solidFill>
                  <a:schemeClr val="accent3"/>
                </a:solidFill>
              </a:defRPr>
            </a:lvl4pPr>
            <a:lvl5pPr lvl="4" algn="r">
              <a:buNone/>
              <a:defRPr sz="1000">
                <a:solidFill>
                  <a:schemeClr val="accent3"/>
                </a:solidFill>
              </a:defRPr>
            </a:lvl5pPr>
            <a:lvl6pPr lvl="5" algn="r">
              <a:buNone/>
              <a:defRPr sz="1000">
                <a:solidFill>
                  <a:schemeClr val="accent3"/>
                </a:solidFill>
              </a:defRPr>
            </a:lvl6pPr>
            <a:lvl7pPr lvl="6" algn="r">
              <a:buNone/>
              <a:defRPr sz="1000">
                <a:solidFill>
                  <a:schemeClr val="accent3"/>
                </a:solidFill>
              </a:defRPr>
            </a:lvl7pPr>
            <a:lvl8pPr lvl="7" algn="r">
              <a:buNone/>
              <a:defRPr sz="1000">
                <a:solidFill>
                  <a:schemeClr val="accent3"/>
                </a:solidFill>
              </a:defRPr>
            </a:lvl8pPr>
            <a:lvl9pPr lvl="8" algn="r">
              <a:buNone/>
              <a:defRPr sz="1000">
                <a:solidFill>
                  <a:schemeClr val="accent3"/>
                </a:solidFill>
              </a:defRPr>
            </a:lvl9pPr>
          </a:lstStyle>
          <a:p>
            <a:pPr indent="0" lvl="0" marL="0" rtl="0" algn="r">
              <a:spcBef>
                <a:spcPts val="0"/>
              </a:spcBef>
              <a:spcAft>
                <a:spcPts val="0"/>
              </a:spcAft>
              <a:buNone/>
            </a:pPr>
            <a:fld id="{00000000-1234-1234-1234-123412341234}" type="slidenum">
              <a:rPr lang="de"/>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image" Target="../media/image18.png"/><Relationship Id="rId5" Type="http://schemas.openxmlformats.org/officeDocument/2006/relationships/image" Target="../media/image33.png"/><Relationship Id="rId6" Type="http://schemas.openxmlformats.org/officeDocument/2006/relationships/image" Target="../media/image8.jpg"/><Relationship Id="rId7" Type="http://schemas.openxmlformats.org/officeDocument/2006/relationships/image" Target="../media/image14.png"/><Relationship Id="rId8"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0.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0.png"/><Relationship Id="rId4" Type="http://schemas.openxmlformats.org/officeDocument/2006/relationships/image" Target="../media/image45.png"/><Relationship Id="rId5"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0.png"/><Relationship Id="rId4" Type="http://schemas.openxmlformats.org/officeDocument/2006/relationships/image" Target="../media/image45.png"/><Relationship Id="rId5"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0.png"/><Relationship Id="rId4" Type="http://schemas.openxmlformats.org/officeDocument/2006/relationships/image" Target="../media/image45.png"/><Relationship Id="rId5" Type="http://schemas.openxmlformats.org/officeDocument/2006/relationships/image" Target="../media/image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0.png"/><Relationship Id="rId4" Type="http://schemas.openxmlformats.org/officeDocument/2006/relationships/image" Target="../media/image45.png"/><Relationship Id="rId5" Type="http://schemas.openxmlformats.org/officeDocument/2006/relationships/image" Target="../media/image79.png"/><Relationship Id="rId6" Type="http://schemas.openxmlformats.org/officeDocument/2006/relationships/image" Target="../media/image49.jpg"/><Relationship Id="rId7"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0.png"/><Relationship Id="rId4" Type="http://schemas.openxmlformats.org/officeDocument/2006/relationships/image" Target="../media/image45.png"/><Relationship Id="rId5" Type="http://schemas.openxmlformats.org/officeDocument/2006/relationships/image" Target="../media/image60.jpg"/><Relationship Id="rId6" Type="http://schemas.openxmlformats.org/officeDocument/2006/relationships/image" Target="../media/image39.png"/><Relationship Id="rId7" Type="http://schemas.openxmlformats.org/officeDocument/2006/relationships/image" Target="../media/image41.png"/><Relationship Id="rId8"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0.png"/><Relationship Id="rId4" Type="http://schemas.openxmlformats.org/officeDocument/2006/relationships/image" Target="../media/image45.png"/><Relationship Id="rId5" Type="http://schemas.openxmlformats.org/officeDocument/2006/relationships/image" Target="../media/image36.png"/><Relationship Id="rId6" Type="http://schemas.openxmlformats.org/officeDocument/2006/relationships/image" Target="../media/image43.png"/><Relationship Id="rId7" Type="http://schemas.openxmlformats.org/officeDocument/2006/relationships/image" Target="../media/image59.png"/><Relationship Id="rId8"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45.png"/><Relationship Id="rId5" Type="http://schemas.openxmlformats.org/officeDocument/2006/relationships/image" Target="../media/image66.jpg"/><Relationship Id="rId6" Type="http://schemas.openxmlformats.org/officeDocument/2006/relationships/image" Target="../media/image80.png"/><Relationship Id="rId7" Type="http://schemas.openxmlformats.org/officeDocument/2006/relationships/image" Target="../media/image65.png"/><Relationship Id="rId8"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1.jpg"/><Relationship Id="rId4" Type="http://schemas.openxmlformats.org/officeDocument/2006/relationships/image" Target="../media/image65.png"/><Relationship Id="rId5"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7.png"/><Relationship Id="rId4" Type="http://schemas.openxmlformats.org/officeDocument/2006/relationships/image" Target="../media/image19.png"/><Relationship Id="rId5" Type="http://schemas.openxmlformats.org/officeDocument/2006/relationships/image" Target="../media/image5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67.png"/><Relationship Id="rId4" Type="http://schemas.openxmlformats.org/officeDocument/2006/relationships/image" Target="../media/image69.png"/><Relationship Id="rId9" Type="http://schemas.openxmlformats.org/officeDocument/2006/relationships/image" Target="../media/image62.png"/><Relationship Id="rId5" Type="http://schemas.openxmlformats.org/officeDocument/2006/relationships/image" Target="../media/image162.png"/><Relationship Id="rId6" Type="http://schemas.openxmlformats.org/officeDocument/2006/relationships/image" Target="../media/image68.jpg"/><Relationship Id="rId7" Type="http://schemas.openxmlformats.org/officeDocument/2006/relationships/image" Target="../media/image73.png"/><Relationship Id="rId8" Type="http://schemas.openxmlformats.org/officeDocument/2006/relationships/image" Target="../media/image7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5.png"/><Relationship Id="rId4" Type="http://schemas.openxmlformats.org/officeDocument/2006/relationships/image" Target="../media/image72.jpg"/><Relationship Id="rId5" Type="http://schemas.openxmlformats.org/officeDocument/2006/relationships/image" Target="../media/image70.jpg"/><Relationship Id="rId6" Type="http://schemas.openxmlformats.org/officeDocument/2006/relationships/image" Target="../media/image162.png"/><Relationship Id="rId7" Type="http://schemas.openxmlformats.org/officeDocument/2006/relationships/image" Target="../media/image69.png"/><Relationship Id="rId8" Type="http://schemas.openxmlformats.org/officeDocument/2006/relationships/image" Target="../media/image62.png"/></Relationships>
</file>

<file path=ppt/slides/_rels/slide22.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85.png"/><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77.png"/><Relationship Id="rId9" Type="http://schemas.openxmlformats.org/officeDocument/2006/relationships/image" Target="../media/image84.png"/><Relationship Id="rId5" Type="http://schemas.openxmlformats.org/officeDocument/2006/relationships/image" Target="../media/image76.png"/><Relationship Id="rId6" Type="http://schemas.openxmlformats.org/officeDocument/2006/relationships/image" Target="../media/image67.png"/><Relationship Id="rId7" Type="http://schemas.openxmlformats.org/officeDocument/2006/relationships/image" Target="../media/image81.png"/><Relationship Id="rId8" Type="http://schemas.openxmlformats.org/officeDocument/2006/relationships/image" Target="../media/image82.png"/></Relationships>
</file>

<file path=ppt/slides/_rels/slide23.xml.rels><?xml version="1.0" encoding="UTF-8" standalone="yes"?><Relationships xmlns="http://schemas.openxmlformats.org/package/2006/relationships"><Relationship Id="rId11" Type="http://schemas.openxmlformats.org/officeDocument/2006/relationships/image" Target="../media/image98.jpg"/><Relationship Id="rId10" Type="http://schemas.openxmlformats.org/officeDocument/2006/relationships/image" Target="../media/image144.jpg"/><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101.png"/><Relationship Id="rId5" Type="http://schemas.openxmlformats.org/officeDocument/2006/relationships/image" Target="../media/image87.jpg"/><Relationship Id="rId6" Type="http://schemas.openxmlformats.org/officeDocument/2006/relationships/image" Target="../media/image142.png"/><Relationship Id="rId7" Type="http://schemas.openxmlformats.org/officeDocument/2006/relationships/image" Target="../media/image97.png"/><Relationship Id="rId8" Type="http://schemas.openxmlformats.org/officeDocument/2006/relationships/image" Target="../media/image9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102.png"/><Relationship Id="rId4" Type="http://schemas.openxmlformats.org/officeDocument/2006/relationships/image" Target="../media/image96.png"/><Relationship Id="rId5" Type="http://schemas.openxmlformats.org/officeDocument/2006/relationships/image" Target="../media/image104.png"/><Relationship Id="rId6" Type="http://schemas.openxmlformats.org/officeDocument/2006/relationships/image" Target="../media/image10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91.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109.png"/><Relationship Id="rId4" Type="http://schemas.openxmlformats.org/officeDocument/2006/relationships/image" Target="../media/image103.png"/><Relationship Id="rId5" Type="http://schemas.openxmlformats.org/officeDocument/2006/relationships/image" Target="../media/image9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115.png"/><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116.png"/><Relationship Id="rId4" Type="http://schemas.openxmlformats.org/officeDocument/2006/relationships/image" Target="../media/image169.png"/><Relationship Id="rId5" Type="http://schemas.openxmlformats.org/officeDocument/2006/relationships/image" Target="../media/image10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 Id="rId3" Type="http://schemas.openxmlformats.org/officeDocument/2006/relationships/image" Target="../media/image111.png"/><Relationship Id="rId4" Type="http://schemas.openxmlformats.org/officeDocument/2006/relationships/image" Target="../media/image10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8.png"/><Relationship Id="rId4" Type="http://schemas.openxmlformats.org/officeDocument/2006/relationships/image" Target="../media/image63.png"/><Relationship Id="rId5" Type="http://schemas.openxmlformats.org/officeDocument/2006/relationships/image" Target="../media/image58.png"/><Relationship Id="rId6" Type="http://schemas.openxmlformats.org/officeDocument/2006/relationships/image" Target="../media/image32.png"/><Relationship Id="rId7" Type="http://schemas.openxmlformats.org/officeDocument/2006/relationships/image" Target="../media/image25.png"/><Relationship Id="rId8" Type="http://schemas.openxmlformats.org/officeDocument/2006/relationships/image" Target="../media/image2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 Id="rId3" Type="http://schemas.openxmlformats.org/officeDocument/2006/relationships/image" Target="../media/image170.gif"/><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 Id="rId3" Type="http://schemas.openxmlformats.org/officeDocument/2006/relationships/image" Target="../media/image121.png"/><Relationship Id="rId4" Type="http://schemas.openxmlformats.org/officeDocument/2006/relationships/image" Target="../media/image112.png"/><Relationship Id="rId5" Type="http://schemas.openxmlformats.org/officeDocument/2006/relationships/image" Target="../media/image124.png"/><Relationship Id="rId6" Type="http://schemas.openxmlformats.org/officeDocument/2006/relationships/image" Target="../media/image118.png"/><Relationship Id="rId7" Type="http://schemas.openxmlformats.org/officeDocument/2006/relationships/image" Target="../media/image1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2.xml"/><Relationship Id="rId3" Type="http://schemas.openxmlformats.org/officeDocument/2006/relationships/image" Target="../media/image121.png"/><Relationship Id="rId4" Type="http://schemas.openxmlformats.org/officeDocument/2006/relationships/image" Target="../media/image124.png"/><Relationship Id="rId5" Type="http://schemas.openxmlformats.org/officeDocument/2006/relationships/image" Target="../media/image118.png"/><Relationship Id="rId6" Type="http://schemas.openxmlformats.org/officeDocument/2006/relationships/image" Target="../media/image1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image" Target="../media/image119.png"/><Relationship Id="rId4" Type="http://schemas.openxmlformats.org/officeDocument/2006/relationships/image" Target="../media/image117.png"/><Relationship Id="rId5" Type="http://schemas.openxmlformats.org/officeDocument/2006/relationships/image" Target="../media/image125.png"/><Relationship Id="rId6" Type="http://schemas.openxmlformats.org/officeDocument/2006/relationships/image" Target="../media/image1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image" Target="../media/image148.png"/><Relationship Id="rId4" Type="http://schemas.openxmlformats.org/officeDocument/2006/relationships/image" Target="../media/image127.png"/><Relationship Id="rId5" Type="http://schemas.openxmlformats.org/officeDocument/2006/relationships/image" Target="../media/image1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132.png"/><Relationship Id="rId4" Type="http://schemas.openxmlformats.org/officeDocument/2006/relationships/image" Target="../media/image15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 Id="rId3" Type="http://schemas.openxmlformats.org/officeDocument/2006/relationships/image" Target="../media/image129.png"/></Relationships>
</file>

<file path=ppt/slides/_rels/slide37.xml.rels><?xml version="1.0" encoding="UTF-8" standalone="yes"?><Relationships xmlns="http://schemas.openxmlformats.org/package/2006/relationships"><Relationship Id="rId20" Type="http://schemas.openxmlformats.org/officeDocument/2006/relationships/image" Target="../media/image8.jpg"/><Relationship Id="rId22" Type="http://schemas.openxmlformats.org/officeDocument/2006/relationships/image" Target="../media/image15.png"/><Relationship Id="rId21" Type="http://schemas.openxmlformats.org/officeDocument/2006/relationships/image" Target="../media/image33.png"/><Relationship Id="rId24" Type="http://schemas.openxmlformats.org/officeDocument/2006/relationships/image" Target="../media/image147.png"/><Relationship Id="rId23" Type="http://schemas.openxmlformats.org/officeDocument/2006/relationships/image" Target="../media/image146.jpg"/><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163.png"/><Relationship Id="rId4" Type="http://schemas.openxmlformats.org/officeDocument/2006/relationships/image" Target="../media/image131.png"/><Relationship Id="rId9" Type="http://schemas.openxmlformats.org/officeDocument/2006/relationships/image" Target="../media/image141.png"/><Relationship Id="rId26" Type="http://schemas.openxmlformats.org/officeDocument/2006/relationships/image" Target="../media/image152.png"/><Relationship Id="rId25" Type="http://schemas.openxmlformats.org/officeDocument/2006/relationships/image" Target="../media/image29.png"/><Relationship Id="rId27" Type="http://schemas.openxmlformats.org/officeDocument/2006/relationships/image" Target="../media/image149.jpg"/><Relationship Id="rId5" Type="http://schemas.openxmlformats.org/officeDocument/2006/relationships/image" Target="../media/image14.png"/><Relationship Id="rId6" Type="http://schemas.openxmlformats.org/officeDocument/2006/relationships/image" Target="../media/image128.png"/><Relationship Id="rId7" Type="http://schemas.openxmlformats.org/officeDocument/2006/relationships/image" Target="../media/image126.png"/><Relationship Id="rId8" Type="http://schemas.openxmlformats.org/officeDocument/2006/relationships/image" Target="../media/image130.png"/><Relationship Id="rId11" Type="http://schemas.openxmlformats.org/officeDocument/2006/relationships/image" Target="../media/image133.png"/><Relationship Id="rId10" Type="http://schemas.openxmlformats.org/officeDocument/2006/relationships/image" Target="../media/image135.png"/><Relationship Id="rId13" Type="http://schemas.openxmlformats.org/officeDocument/2006/relationships/image" Target="../media/image134.png"/><Relationship Id="rId12" Type="http://schemas.openxmlformats.org/officeDocument/2006/relationships/image" Target="../media/image136.png"/><Relationship Id="rId15" Type="http://schemas.openxmlformats.org/officeDocument/2006/relationships/image" Target="../media/image145.png"/><Relationship Id="rId14" Type="http://schemas.openxmlformats.org/officeDocument/2006/relationships/image" Target="../media/image137.png"/><Relationship Id="rId17" Type="http://schemas.openxmlformats.org/officeDocument/2006/relationships/image" Target="../media/image139.png"/><Relationship Id="rId16" Type="http://schemas.openxmlformats.org/officeDocument/2006/relationships/image" Target="../media/image138.png"/><Relationship Id="rId19" Type="http://schemas.openxmlformats.org/officeDocument/2006/relationships/image" Target="../media/image150.png"/><Relationship Id="rId18" Type="http://schemas.openxmlformats.org/officeDocument/2006/relationships/image" Target="../media/image1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4.png"/><Relationship Id="rId4" Type="http://schemas.openxmlformats.org/officeDocument/2006/relationships/image" Target="../media/image144.jpg"/><Relationship Id="rId5" Type="http://schemas.openxmlformats.org/officeDocument/2006/relationships/image" Target="../media/image15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2.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57.png"/><Relationship Id="rId4" Type="http://schemas.openxmlformats.org/officeDocument/2006/relationships/image" Target="../media/image160.gif"/><Relationship Id="rId5" Type="http://schemas.openxmlformats.org/officeDocument/2006/relationships/image" Target="../media/image159.png"/><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image" Target="../media/image1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 Id="rId3" Type="http://schemas.openxmlformats.org/officeDocument/2006/relationships/image" Target="../media/image1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 Id="rId3" Type="http://schemas.openxmlformats.org/officeDocument/2006/relationships/image" Target="../media/image161.png"/><Relationship Id="rId4" Type="http://schemas.openxmlformats.org/officeDocument/2006/relationships/image" Target="../media/image1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 Id="rId3" Type="http://schemas.openxmlformats.org/officeDocument/2006/relationships/image" Target="../media/image1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4.xml"/><Relationship Id="rId3" Type="http://schemas.openxmlformats.org/officeDocument/2006/relationships/image" Target="../media/image165.jpg"/><Relationship Id="rId4" Type="http://schemas.openxmlformats.org/officeDocument/2006/relationships/image" Target="../media/image168.jpg"/><Relationship Id="rId5" Type="http://schemas.openxmlformats.org/officeDocument/2006/relationships/image" Target="../media/image16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0.jpg"/><Relationship Id="rId4" Type="http://schemas.openxmlformats.org/officeDocument/2006/relationships/image" Target="../media/image21.jpg"/><Relationship Id="rId5" Type="http://schemas.openxmlformats.org/officeDocument/2006/relationships/image" Target="../media/image26.jpg"/><Relationship Id="rId6" Type="http://schemas.openxmlformats.org/officeDocument/2006/relationships/image" Target="../media/image46.png"/><Relationship Id="rId7" Type="http://schemas.openxmlformats.org/officeDocument/2006/relationships/image" Target="../media/image31.png"/><Relationship Id="rId8"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34.png"/><Relationship Id="rId5" Type="http://schemas.openxmlformats.org/officeDocument/2006/relationships/image" Target="../media/image36.png"/><Relationship Id="rId6"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44.jpg"/><Relationship Id="rId6" Type="http://schemas.openxmlformats.org/officeDocument/2006/relationships/image" Target="../media/image43.png"/><Relationship Id="rId7"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44.jpg"/><Relationship Id="rId6"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1"/>
          <p:cNvSpPr txBox="1"/>
          <p:nvPr>
            <p:ph type="ctrTitle"/>
          </p:nvPr>
        </p:nvSpPr>
        <p:spPr>
          <a:xfrm>
            <a:off x="311708" y="12492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de" sz="4000"/>
              <a:t>TRISTAN</a:t>
            </a:r>
            <a:endParaRPr b="1" sz="4000"/>
          </a:p>
          <a:p>
            <a:pPr indent="0" lvl="0" marL="0" rtl="0" algn="ctr">
              <a:spcBef>
                <a:spcPts val="0"/>
              </a:spcBef>
              <a:spcAft>
                <a:spcPts val="0"/>
              </a:spcAft>
              <a:buSzPts val="990"/>
              <a:buNone/>
            </a:pPr>
            <a:r>
              <a:t/>
            </a:r>
            <a:endParaRPr b="1" sz="2000"/>
          </a:p>
          <a:p>
            <a:pPr indent="0" lvl="0" marL="0" rtl="0" algn="ctr">
              <a:spcBef>
                <a:spcPts val="0"/>
              </a:spcBef>
              <a:spcAft>
                <a:spcPts val="0"/>
              </a:spcAft>
              <a:buSzPts val="990"/>
              <a:buNone/>
            </a:pPr>
            <a:r>
              <a:rPr lang="de" sz="3000"/>
              <a:t>A Silicon Drift Detector Array </a:t>
            </a:r>
            <a:endParaRPr sz="3000"/>
          </a:p>
          <a:p>
            <a:pPr indent="0" lvl="0" marL="0" rtl="0" algn="ctr">
              <a:spcBef>
                <a:spcPts val="0"/>
              </a:spcBef>
              <a:spcAft>
                <a:spcPts val="0"/>
              </a:spcAft>
              <a:buSzPts val="990"/>
              <a:buNone/>
            </a:pPr>
            <a:r>
              <a:rPr lang="de" sz="3000"/>
              <a:t>for the Sterile Neutrino Search with KATRIN</a:t>
            </a:r>
            <a:endParaRPr sz="3000"/>
          </a:p>
        </p:txBody>
      </p:sp>
      <p:sp>
        <p:nvSpPr>
          <p:cNvPr id="151" name="Google Shape;151;p31"/>
          <p:cNvSpPr txBox="1"/>
          <p:nvPr>
            <p:ph idx="1" type="subTitle"/>
          </p:nvPr>
        </p:nvSpPr>
        <p:spPr>
          <a:xfrm>
            <a:off x="2737675" y="3519925"/>
            <a:ext cx="4100400" cy="1434000"/>
          </a:xfrm>
          <a:prstGeom prst="rect">
            <a:avLst/>
          </a:prstGeom>
        </p:spPr>
        <p:txBody>
          <a:bodyPr anchorCtr="0" anchor="t" bIns="91425" lIns="91425" spcFirstLastPara="1" rIns="91425" wrap="square" tIns="91425">
            <a:normAutofit fontScale="92500" lnSpcReduction="20000"/>
          </a:bodyPr>
          <a:lstStyle/>
          <a:p>
            <a:pPr indent="0" lvl="0" marL="0" rtl="0" algn="ctr">
              <a:lnSpc>
                <a:spcPct val="90000"/>
              </a:lnSpc>
              <a:spcBef>
                <a:spcPts val="0"/>
              </a:spcBef>
              <a:spcAft>
                <a:spcPts val="0"/>
              </a:spcAft>
              <a:buSzPct val="44354"/>
              <a:buNone/>
            </a:pPr>
            <a:r>
              <a:rPr b="1" lang="de" sz="1550"/>
              <a:t>2</a:t>
            </a:r>
            <a:r>
              <a:rPr b="1" baseline="30000" lang="de" sz="1550"/>
              <a:t>nd</a:t>
            </a:r>
            <a:r>
              <a:rPr b="1" lang="de" sz="1550"/>
              <a:t> Workshop on Silicon Sensors for Radiation Detection and Quantum Applications</a:t>
            </a:r>
            <a:endParaRPr b="1" sz="1550"/>
          </a:p>
          <a:p>
            <a:pPr indent="0" lvl="0" marL="0" rtl="0" algn="ctr">
              <a:lnSpc>
                <a:spcPct val="90000"/>
              </a:lnSpc>
              <a:spcBef>
                <a:spcPts val="0"/>
              </a:spcBef>
              <a:spcAft>
                <a:spcPts val="0"/>
              </a:spcAft>
              <a:buSzPct val="44354"/>
              <a:buNone/>
            </a:pPr>
            <a:r>
              <a:t/>
            </a:r>
            <a:endParaRPr b="1" sz="1550"/>
          </a:p>
          <a:p>
            <a:pPr indent="0" lvl="0" marL="0" rtl="0" algn="ctr">
              <a:lnSpc>
                <a:spcPct val="90000"/>
              </a:lnSpc>
              <a:spcBef>
                <a:spcPts val="0"/>
              </a:spcBef>
              <a:spcAft>
                <a:spcPts val="0"/>
              </a:spcAft>
              <a:buSzPct val="44354"/>
              <a:buNone/>
            </a:pPr>
            <a:r>
              <a:rPr lang="de" sz="1550"/>
              <a:t>13.05.2025</a:t>
            </a:r>
            <a:endParaRPr sz="1550"/>
          </a:p>
          <a:p>
            <a:pPr indent="0" lvl="0" marL="0" rtl="0" algn="ctr">
              <a:lnSpc>
                <a:spcPct val="90000"/>
              </a:lnSpc>
              <a:spcBef>
                <a:spcPts val="0"/>
              </a:spcBef>
              <a:spcAft>
                <a:spcPts val="0"/>
              </a:spcAft>
              <a:buSzPct val="44354"/>
              <a:buNone/>
            </a:pPr>
            <a:r>
              <a:t/>
            </a:r>
            <a:endParaRPr sz="1550"/>
          </a:p>
          <a:p>
            <a:pPr indent="0" lvl="0" marL="0" rtl="0" algn="ctr">
              <a:lnSpc>
                <a:spcPct val="90000"/>
              </a:lnSpc>
              <a:spcBef>
                <a:spcPts val="0"/>
              </a:spcBef>
              <a:spcAft>
                <a:spcPts val="0"/>
              </a:spcAft>
              <a:buSzPct val="44354"/>
              <a:buNone/>
            </a:pPr>
            <a:r>
              <a:rPr i="1" lang="de" sz="1550"/>
              <a:t>Daniela Spreng and Christian Forstner </a:t>
            </a:r>
            <a:endParaRPr i="1" sz="1550"/>
          </a:p>
          <a:p>
            <a:pPr indent="0" lvl="0" marL="0" rtl="0" algn="ctr">
              <a:lnSpc>
                <a:spcPct val="90000"/>
              </a:lnSpc>
              <a:spcBef>
                <a:spcPts val="0"/>
              </a:spcBef>
              <a:spcAft>
                <a:spcPts val="0"/>
              </a:spcAft>
              <a:buSzPct val="44354"/>
              <a:buNone/>
            </a:pPr>
            <a:r>
              <a:rPr i="1" lang="de" sz="1550"/>
              <a:t>on behalf of the KATRIN collaboration</a:t>
            </a:r>
            <a:endParaRPr sz="1550"/>
          </a:p>
        </p:txBody>
      </p:sp>
      <p:pic>
        <p:nvPicPr>
          <p:cNvPr id="152" name="Google Shape;152;p31" title="2000px-Logo_of_the_Technical_University_of_Munich.svg.png"/>
          <p:cNvPicPr preferRelativeResize="0"/>
          <p:nvPr/>
        </p:nvPicPr>
        <p:blipFill rotWithShape="1">
          <a:blip r:embed="rId3">
            <a:alphaModFix/>
          </a:blip>
          <a:srcRect b="27071" l="22498" r="18850" t="26621"/>
          <a:stretch/>
        </p:blipFill>
        <p:spPr>
          <a:xfrm>
            <a:off x="351975" y="240581"/>
            <a:ext cx="835825" cy="503978"/>
          </a:xfrm>
          <a:prstGeom prst="rect">
            <a:avLst/>
          </a:prstGeom>
          <a:noFill/>
          <a:ln>
            <a:noFill/>
          </a:ln>
        </p:spPr>
      </p:pic>
      <p:pic>
        <p:nvPicPr>
          <p:cNvPr id="153" name="Google Shape;153;p31" title="Logo_KIT.png"/>
          <p:cNvPicPr preferRelativeResize="0"/>
          <p:nvPr/>
        </p:nvPicPr>
        <p:blipFill>
          <a:blip r:embed="rId4">
            <a:alphaModFix/>
          </a:blip>
          <a:stretch>
            <a:fillRect/>
          </a:stretch>
        </p:blipFill>
        <p:spPr>
          <a:xfrm>
            <a:off x="1309053" y="240592"/>
            <a:ext cx="1005523" cy="503979"/>
          </a:xfrm>
          <a:prstGeom prst="rect">
            <a:avLst/>
          </a:prstGeom>
          <a:noFill/>
          <a:ln>
            <a:noFill/>
          </a:ln>
        </p:spPr>
      </p:pic>
      <p:pic>
        <p:nvPicPr>
          <p:cNvPr id="154" name="Google Shape;154;p31" title="Logo_Politecnico_Milano.png"/>
          <p:cNvPicPr preferRelativeResize="0"/>
          <p:nvPr/>
        </p:nvPicPr>
        <p:blipFill>
          <a:blip r:embed="rId5">
            <a:alphaModFix/>
          </a:blip>
          <a:stretch>
            <a:fillRect/>
          </a:stretch>
        </p:blipFill>
        <p:spPr>
          <a:xfrm>
            <a:off x="8105651" y="240591"/>
            <a:ext cx="686385" cy="503980"/>
          </a:xfrm>
          <a:prstGeom prst="rect">
            <a:avLst/>
          </a:prstGeom>
          <a:noFill/>
          <a:ln>
            <a:noFill/>
          </a:ln>
        </p:spPr>
      </p:pic>
      <p:pic>
        <p:nvPicPr>
          <p:cNvPr id="155" name="Google Shape;155;p31" title="Logo_Università_Milano-Bicocca.jpg"/>
          <p:cNvPicPr preferRelativeResize="0"/>
          <p:nvPr/>
        </p:nvPicPr>
        <p:blipFill>
          <a:blip r:embed="rId6">
            <a:alphaModFix/>
          </a:blip>
          <a:stretch>
            <a:fillRect/>
          </a:stretch>
        </p:blipFill>
        <p:spPr>
          <a:xfrm>
            <a:off x="7549696" y="240591"/>
            <a:ext cx="471100" cy="503977"/>
          </a:xfrm>
          <a:prstGeom prst="rect">
            <a:avLst/>
          </a:prstGeom>
          <a:noFill/>
          <a:ln>
            <a:noFill/>
          </a:ln>
        </p:spPr>
      </p:pic>
      <p:pic>
        <p:nvPicPr>
          <p:cNvPr id="156" name="Google Shape;156;p31" title="MPG_HLL.png"/>
          <p:cNvPicPr preferRelativeResize="0"/>
          <p:nvPr/>
        </p:nvPicPr>
        <p:blipFill rotWithShape="1">
          <a:blip r:embed="rId7">
            <a:alphaModFix/>
          </a:blip>
          <a:srcRect b="0" l="0" r="40454" t="0"/>
          <a:stretch/>
        </p:blipFill>
        <p:spPr>
          <a:xfrm>
            <a:off x="2435847" y="240601"/>
            <a:ext cx="2507479" cy="503978"/>
          </a:xfrm>
          <a:prstGeom prst="rect">
            <a:avLst/>
          </a:prstGeom>
          <a:noFill/>
          <a:ln>
            <a:noFill/>
          </a:ln>
        </p:spPr>
      </p:pic>
      <p:pic>
        <p:nvPicPr>
          <p:cNvPr id="157" name="Google Shape;157;p31" title="UNC_Logo.jpg"/>
          <p:cNvPicPr preferRelativeResize="0"/>
          <p:nvPr/>
        </p:nvPicPr>
        <p:blipFill rotWithShape="1">
          <a:blip r:embed="rId8">
            <a:alphaModFix/>
          </a:blip>
          <a:srcRect b="21442" l="16241" r="13538" t="24842"/>
          <a:stretch/>
        </p:blipFill>
        <p:spPr>
          <a:xfrm>
            <a:off x="5653892" y="240580"/>
            <a:ext cx="1810952" cy="503980"/>
          </a:xfrm>
          <a:prstGeom prst="rect">
            <a:avLst/>
          </a:prstGeom>
          <a:noFill/>
          <a:ln>
            <a:noFill/>
          </a:ln>
        </p:spPr>
      </p:pic>
      <p:pic>
        <p:nvPicPr>
          <p:cNvPr id="158" name="Google Shape;158;p31"/>
          <p:cNvPicPr preferRelativeResize="0"/>
          <p:nvPr/>
        </p:nvPicPr>
        <p:blipFill>
          <a:blip r:embed="rId9">
            <a:alphaModFix/>
          </a:blip>
          <a:stretch>
            <a:fillRect/>
          </a:stretch>
        </p:blipFill>
        <p:spPr>
          <a:xfrm>
            <a:off x="4988370" y="241447"/>
            <a:ext cx="468070" cy="502279"/>
          </a:xfrm>
          <a:prstGeom prst="rect">
            <a:avLst/>
          </a:prstGeom>
          <a:noFill/>
          <a:ln>
            <a:noFill/>
          </a:ln>
        </p:spPr>
      </p:pic>
      <p:pic>
        <p:nvPicPr>
          <p:cNvPr id="159" name="Google Shape;159;p31"/>
          <p:cNvPicPr preferRelativeResize="0"/>
          <p:nvPr/>
        </p:nvPicPr>
        <p:blipFill>
          <a:blip r:embed="rId10">
            <a:alphaModFix/>
          </a:blip>
          <a:stretch>
            <a:fillRect/>
          </a:stretch>
        </p:blipFill>
        <p:spPr>
          <a:xfrm>
            <a:off x="1513325" y="3516925"/>
            <a:ext cx="973994" cy="1440000"/>
          </a:xfrm>
          <a:prstGeom prst="rect">
            <a:avLst/>
          </a:prstGeom>
          <a:noFill/>
          <a:ln>
            <a:noFill/>
          </a:ln>
        </p:spPr>
      </p:pic>
      <p:pic>
        <p:nvPicPr>
          <p:cNvPr id="160" name="Google Shape;160;p31"/>
          <p:cNvPicPr preferRelativeResize="0"/>
          <p:nvPr/>
        </p:nvPicPr>
        <p:blipFill rotWithShape="1">
          <a:blip r:embed="rId11">
            <a:alphaModFix/>
          </a:blip>
          <a:srcRect b="24226" l="7833" r="9713" t="4811"/>
          <a:stretch/>
        </p:blipFill>
        <p:spPr>
          <a:xfrm>
            <a:off x="6670331" y="3358775"/>
            <a:ext cx="2473670" cy="1595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8" name="Shape 318"/>
        <p:cNvGrpSpPr/>
        <p:nvPr/>
      </p:nvGrpSpPr>
      <p:grpSpPr>
        <a:xfrm>
          <a:off x="0" y="0"/>
          <a:ext cx="0" cy="0"/>
          <a:chOff x="0" y="0"/>
          <a:chExt cx="0" cy="0"/>
        </a:xfrm>
      </p:grpSpPr>
      <p:sp>
        <p:nvSpPr>
          <p:cNvPr id="319" name="Google Shape;319;p40"/>
          <p:cNvSpPr txBox="1"/>
          <p:nvPr>
            <p:ph idx="1" type="body"/>
          </p:nvPr>
        </p:nvSpPr>
        <p:spPr>
          <a:xfrm>
            <a:off x="-76200" y="4866350"/>
            <a:ext cx="2109000" cy="407700"/>
          </a:xfrm>
          <a:prstGeom prst="rect">
            <a:avLst/>
          </a:prstGeom>
        </p:spPr>
        <p:txBody>
          <a:bodyPr anchorCtr="0" anchor="ctr" bIns="91425" lIns="91425" spcFirstLastPara="1" rIns="91425" wrap="square" tIns="91425">
            <a:normAutofit fontScale="55000"/>
          </a:bodyPr>
          <a:lstStyle/>
          <a:p>
            <a:pPr indent="0" lvl="0" marL="0" rtl="0" algn="l">
              <a:spcBef>
                <a:spcPts val="0"/>
              </a:spcBef>
              <a:spcAft>
                <a:spcPts val="0"/>
              </a:spcAft>
              <a:buNone/>
            </a:pPr>
            <a:r>
              <a:rPr b="1" lang="de">
                <a:solidFill>
                  <a:srgbClr val="CCCCCC"/>
                </a:solidFill>
              </a:rPr>
              <a:t>Susanne Mertens, ERC, 5/6/19</a:t>
            </a:r>
            <a:endParaRPr b="1">
              <a:solidFill>
                <a:srgbClr val="CCCCCC"/>
              </a:solidFill>
            </a:endParaRPr>
          </a:p>
        </p:txBody>
      </p:sp>
      <p:sp>
        <p:nvSpPr>
          <p:cNvPr id="320" name="Google Shape;320;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solidFill>
                  <a:schemeClr val="lt1"/>
                </a:solidFill>
              </a:rPr>
              <a:t>‹#›</a:t>
            </a:fld>
            <a:endParaRPr>
              <a:solidFill>
                <a:schemeClr val="lt1"/>
              </a:solidFill>
            </a:endParaRPr>
          </a:p>
        </p:txBody>
      </p:sp>
      <p:sp>
        <p:nvSpPr>
          <p:cNvPr id="321" name="Google Shape;321;p40"/>
          <p:cNvSpPr/>
          <p:nvPr/>
        </p:nvSpPr>
        <p:spPr>
          <a:xfrm>
            <a:off x="6281675" y="1241875"/>
            <a:ext cx="2688600" cy="2748900"/>
          </a:xfrm>
          <a:prstGeom prst="foldedCorner">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241300" lvl="0" marL="254000" rtl="0" algn="l">
              <a:lnSpc>
                <a:spcPct val="90000"/>
              </a:lnSpc>
              <a:spcBef>
                <a:spcPts val="0"/>
              </a:spcBef>
              <a:spcAft>
                <a:spcPts val="0"/>
              </a:spcAft>
              <a:buClr>
                <a:schemeClr val="dk1"/>
              </a:buClr>
              <a:buSzPts val="1400"/>
              <a:buChar char="•"/>
            </a:pPr>
            <a:r>
              <a:rPr lang="de">
                <a:solidFill>
                  <a:schemeClr val="dk1"/>
                </a:solidFill>
              </a:rPr>
              <a:t>Experimental site: Karlsruhe Institute of Technology (</a:t>
            </a:r>
            <a:r>
              <a:rPr b="1" lang="de">
                <a:solidFill>
                  <a:schemeClr val="dk1"/>
                </a:solidFill>
              </a:rPr>
              <a:t>KIT</a:t>
            </a:r>
            <a:r>
              <a:rPr lang="de">
                <a:solidFill>
                  <a:schemeClr val="dk1"/>
                </a:solidFill>
              </a:rPr>
              <a:t>)</a:t>
            </a:r>
            <a:endParaRPr>
              <a:solidFill>
                <a:schemeClr val="dk1"/>
              </a:solidFill>
            </a:endParaRPr>
          </a:p>
          <a:p>
            <a:pPr indent="-241300" lvl="0" marL="254000" rtl="0" algn="l">
              <a:lnSpc>
                <a:spcPct val="90000"/>
              </a:lnSpc>
              <a:spcBef>
                <a:spcPts val="800"/>
              </a:spcBef>
              <a:spcAft>
                <a:spcPts val="0"/>
              </a:spcAft>
              <a:buClr>
                <a:schemeClr val="dk1"/>
              </a:buClr>
              <a:buSzPts val="1400"/>
              <a:buChar char="•"/>
            </a:pPr>
            <a:r>
              <a:rPr lang="de">
                <a:solidFill>
                  <a:schemeClr val="dk1"/>
                </a:solidFill>
              </a:rPr>
              <a:t>International Collaboration (150 members)</a:t>
            </a:r>
            <a:endParaRPr>
              <a:solidFill>
                <a:schemeClr val="dk1"/>
              </a:solidFill>
            </a:endParaRPr>
          </a:p>
          <a:p>
            <a:pPr indent="-247650" lvl="0" marL="254000" rtl="0" algn="l">
              <a:lnSpc>
                <a:spcPct val="90000"/>
              </a:lnSpc>
              <a:spcBef>
                <a:spcPts val="800"/>
              </a:spcBef>
              <a:spcAft>
                <a:spcPts val="0"/>
              </a:spcAft>
              <a:buClr>
                <a:schemeClr val="dk1"/>
              </a:buClr>
              <a:buSzPts val="1500"/>
              <a:buChar char="•"/>
            </a:pPr>
            <a:r>
              <a:rPr b="1" lang="de">
                <a:solidFill>
                  <a:schemeClr val="dk1"/>
                </a:solidFill>
              </a:rPr>
              <a:t>Main goal</a:t>
            </a:r>
            <a:r>
              <a:rPr lang="de">
                <a:solidFill>
                  <a:schemeClr val="dk1"/>
                </a:solidFill>
              </a:rPr>
              <a:t>: Direct measurement of the neutrino mass </a:t>
            </a:r>
            <a:br>
              <a:rPr lang="de">
                <a:solidFill>
                  <a:schemeClr val="dk1"/>
                </a:solidFill>
              </a:rPr>
            </a:br>
            <a:r>
              <a:rPr lang="de">
                <a:solidFill>
                  <a:schemeClr val="dk1"/>
                </a:solidFill>
              </a:rPr>
              <a:t>with 0.3 eV sensitivity </a:t>
            </a:r>
            <a:br>
              <a:rPr b="1" lang="de" sz="1500">
                <a:solidFill>
                  <a:schemeClr val="dk1"/>
                </a:solidFill>
                <a:latin typeface="Calibri"/>
                <a:ea typeface="Calibri"/>
                <a:cs typeface="Calibri"/>
                <a:sym typeface="Calibri"/>
              </a:rPr>
            </a:br>
            <a:endParaRPr/>
          </a:p>
        </p:txBody>
      </p:sp>
      <p:sp>
        <p:nvSpPr>
          <p:cNvPr id="322" name="Google Shape;322;p40"/>
          <p:cNvSpPr txBox="1"/>
          <p:nvPr/>
        </p:nvSpPr>
        <p:spPr>
          <a:xfrm>
            <a:off x="5256825" y="281000"/>
            <a:ext cx="37644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sz="1800">
                <a:solidFill>
                  <a:schemeClr val="dk1"/>
                </a:solidFill>
              </a:rPr>
              <a:t>The world’s strongest tritium source </a:t>
            </a:r>
            <a:endParaRPr sz="1800"/>
          </a:p>
          <a:p>
            <a:pPr indent="0" lvl="0" marL="0" marR="0" rtl="0" algn="l">
              <a:spcBef>
                <a:spcPts val="0"/>
              </a:spcBef>
              <a:spcAft>
                <a:spcPts val="0"/>
              </a:spcAft>
              <a:buNone/>
            </a:pPr>
            <a:r>
              <a:rPr lang="de" sz="1800">
                <a:solidFill>
                  <a:schemeClr val="dk1"/>
                </a:solidFill>
              </a:rPr>
              <a:t>@ KATRIN</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1"/>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Working Principle</a:t>
            </a:r>
            <a:endParaRPr sz="2500"/>
          </a:p>
        </p:txBody>
      </p:sp>
      <p:pic>
        <p:nvPicPr>
          <p:cNvPr id="328" name="Google Shape;328;p41"/>
          <p:cNvPicPr preferRelativeResize="0"/>
          <p:nvPr/>
        </p:nvPicPr>
        <p:blipFill rotWithShape="1">
          <a:blip r:embed="rId3">
            <a:alphaModFix/>
          </a:blip>
          <a:srcRect b="0" l="0" r="0" t="17314"/>
          <a:stretch/>
        </p:blipFill>
        <p:spPr>
          <a:xfrm>
            <a:off x="0" y="2355455"/>
            <a:ext cx="7886697" cy="2232424"/>
          </a:xfrm>
          <a:prstGeom prst="rect">
            <a:avLst/>
          </a:prstGeom>
          <a:noFill/>
          <a:ln>
            <a:noFill/>
          </a:ln>
        </p:spPr>
      </p:pic>
      <p:cxnSp>
        <p:nvCxnSpPr>
          <p:cNvPr id="329" name="Google Shape;329;p41"/>
          <p:cNvCxnSpPr/>
          <p:nvPr/>
        </p:nvCxnSpPr>
        <p:spPr>
          <a:xfrm flipH="1" rot="10800000">
            <a:off x="452005" y="4061933"/>
            <a:ext cx="7434600" cy="632400"/>
          </a:xfrm>
          <a:prstGeom prst="straightConnector1">
            <a:avLst/>
          </a:prstGeom>
          <a:noFill/>
          <a:ln cap="flat" cmpd="sng" w="19050">
            <a:solidFill>
              <a:schemeClr val="accent1"/>
            </a:solidFill>
            <a:prstDash val="solid"/>
            <a:miter lim="800000"/>
            <a:headEnd len="med" w="med" type="triangle"/>
            <a:tailEnd len="med" w="med" type="triangle"/>
          </a:ln>
        </p:spPr>
      </p:cxnSp>
      <p:sp>
        <p:nvSpPr>
          <p:cNvPr id="330" name="Google Shape;330;p41"/>
          <p:cNvSpPr txBox="1"/>
          <p:nvPr/>
        </p:nvSpPr>
        <p:spPr>
          <a:xfrm>
            <a:off x="3697377" y="4422725"/>
            <a:ext cx="6639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70 m</a:t>
            </a:r>
            <a:endParaRPr/>
          </a:p>
        </p:txBody>
      </p:sp>
      <p:sp>
        <p:nvSpPr>
          <p:cNvPr id="331" name="Google Shape;331;p41"/>
          <p:cNvSpPr/>
          <p:nvPr/>
        </p:nvSpPr>
        <p:spPr>
          <a:xfrm>
            <a:off x="0" y="2173856"/>
            <a:ext cx="2343300" cy="537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mage result for person silhouette woman" id="332" name="Google Shape;332;p41"/>
          <p:cNvPicPr preferRelativeResize="0"/>
          <p:nvPr/>
        </p:nvPicPr>
        <p:blipFill rotWithShape="1">
          <a:blip r:embed="rId4">
            <a:alphaModFix/>
          </a:blip>
          <a:srcRect b="0" l="0" r="0" t="0"/>
          <a:stretch/>
        </p:blipFill>
        <p:spPr>
          <a:xfrm>
            <a:off x="6819637" y="3678634"/>
            <a:ext cx="53484" cy="136167"/>
          </a:xfrm>
          <a:prstGeom prst="rect">
            <a:avLst/>
          </a:prstGeom>
          <a:noFill/>
          <a:ln>
            <a:noFill/>
          </a:ln>
        </p:spPr>
      </p:pic>
      <p:sp>
        <p:nvSpPr>
          <p:cNvPr id="333" name="Google Shape;333;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334" name="Google Shape;334;p41"/>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335" name="Google Shape;335;p41"/>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336" name="Google Shape;336;p41"/>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337" name="Google Shape;337;p41"/>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2"/>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Working Principle</a:t>
            </a:r>
            <a:endParaRPr sz="2500"/>
          </a:p>
        </p:txBody>
      </p:sp>
      <p:pic>
        <p:nvPicPr>
          <p:cNvPr id="343" name="Google Shape;343;p42"/>
          <p:cNvPicPr preferRelativeResize="0"/>
          <p:nvPr/>
        </p:nvPicPr>
        <p:blipFill rotWithShape="1">
          <a:blip r:embed="rId3">
            <a:alphaModFix/>
          </a:blip>
          <a:srcRect b="0" l="0" r="0" t="17314"/>
          <a:stretch/>
        </p:blipFill>
        <p:spPr>
          <a:xfrm>
            <a:off x="0" y="2355455"/>
            <a:ext cx="7886697" cy="2232424"/>
          </a:xfrm>
          <a:prstGeom prst="rect">
            <a:avLst/>
          </a:prstGeom>
          <a:noFill/>
          <a:ln>
            <a:noFill/>
          </a:ln>
        </p:spPr>
      </p:pic>
      <p:sp>
        <p:nvSpPr>
          <p:cNvPr id="344" name="Google Shape;344;p42"/>
          <p:cNvSpPr txBox="1"/>
          <p:nvPr/>
        </p:nvSpPr>
        <p:spPr>
          <a:xfrm>
            <a:off x="3697378" y="4422725"/>
            <a:ext cx="7233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70 m</a:t>
            </a:r>
            <a:endParaRPr/>
          </a:p>
        </p:txBody>
      </p:sp>
      <p:sp>
        <p:nvSpPr>
          <p:cNvPr id="345" name="Google Shape;345;p42"/>
          <p:cNvSpPr/>
          <p:nvPr/>
        </p:nvSpPr>
        <p:spPr>
          <a:xfrm>
            <a:off x="0" y="2173856"/>
            <a:ext cx="2343300" cy="537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6" name="Google Shape;346;p42"/>
          <p:cNvSpPr/>
          <p:nvPr/>
        </p:nvSpPr>
        <p:spPr>
          <a:xfrm>
            <a:off x="309650" y="1431100"/>
            <a:ext cx="2168400" cy="742800"/>
          </a:xfrm>
          <a:prstGeom prst="roundRect">
            <a:avLst>
              <a:gd fmla="val 16667" name="adj"/>
            </a:avLst>
          </a:prstGeom>
          <a:solidFill>
            <a:schemeClr val="lt1"/>
          </a:solidFill>
          <a:ln cap="flat" cmpd="sng" w="1270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de">
                <a:solidFill>
                  <a:schemeClr val="dk1"/>
                </a:solidFill>
              </a:rPr>
              <a:t>Tritium source</a:t>
            </a:r>
            <a:endParaRPr sz="1300"/>
          </a:p>
          <a:p>
            <a:pPr indent="-228600" lvl="0" marL="215900" marR="0" rtl="0" algn="l">
              <a:spcBef>
                <a:spcPts val="0"/>
              </a:spcBef>
              <a:spcAft>
                <a:spcPts val="0"/>
              </a:spcAft>
              <a:buClr>
                <a:schemeClr val="dk1"/>
              </a:buClr>
              <a:buSzPts val="1400"/>
              <a:buFont typeface="Arial"/>
              <a:buChar char="•"/>
            </a:pPr>
            <a:r>
              <a:rPr lang="de">
                <a:solidFill>
                  <a:schemeClr val="dk1"/>
                </a:solidFill>
              </a:rPr>
              <a:t>100 μg of gaseous T</a:t>
            </a:r>
            <a:r>
              <a:rPr baseline="-25000" lang="de">
                <a:solidFill>
                  <a:schemeClr val="dk1"/>
                </a:solidFill>
              </a:rPr>
              <a:t>2</a:t>
            </a:r>
            <a:endParaRPr>
              <a:solidFill>
                <a:schemeClr val="dk1"/>
              </a:solidFill>
            </a:endParaRPr>
          </a:p>
          <a:p>
            <a:pPr indent="-228600" lvl="0" marL="215900" marR="0" rtl="0" algn="l">
              <a:spcBef>
                <a:spcPts val="0"/>
              </a:spcBef>
              <a:spcAft>
                <a:spcPts val="0"/>
              </a:spcAft>
              <a:buClr>
                <a:schemeClr val="dk1"/>
              </a:buClr>
              <a:buSzPts val="1400"/>
              <a:buChar char="•"/>
            </a:pPr>
            <a:r>
              <a:rPr lang="de">
                <a:solidFill>
                  <a:schemeClr val="dk1"/>
                </a:solidFill>
              </a:rPr>
              <a:t>10</a:t>
            </a:r>
            <a:r>
              <a:rPr baseline="30000" lang="de">
                <a:solidFill>
                  <a:schemeClr val="dk1"/>
                </a:solidFill>
              </a:rPr>
              <a:t>11</a:t>
            </a:r>
            <a:r>
              <a:rPr lang="de">
                <a:solidFill>
                  <a:schemeClr val="dk1"/>
                </a:solidFill>
              </a:rPr>
              <a:t> T</a:t>
            </a:r>
            <a:r>
              <a:rPr baseline="-25000" lang="de">
                <a:solidFill>
                  <a:schemeClr val="dk1"/>
                </a:solidFill>
              </a:rPr>
              <a:t>2 </a:t>
            </a:r>
            <a:r>
              <a:rPr lang="de">
                <a:solidFill>
                  <a:schemeClr val="dk1"/>
                </a:solidFill>
              </a:rPr>
              <a:t>decays/s</a:t>
            </a:r>
            <a:endParaRPr sz="1300"/>
          </a:p>
        </p:txBody>
      </p:sp>
      <p:pic>
        <p:nvPicPr>
          <p:cNvPr descr="mage result for person silhouette woman" id="347" name="Google Shape;347;p42"/>
          <p:cNvPicPr preferRelativeResize="0"/>
          <p:nvPr/>
        </p:nvPicPr>
        <p:blipFill rotWithShape="1">
          <a:blip r:embed="rId4">
            <a:alphaModFix/>
          </a:blip>
          <a:srcRect b="0" l="0" r="0" t="0"/>
          <a:stretch/>
        </p:blipFill>
        <p:spPr>
          <a:xfrm>
            <a:off x="6819637" y="3678634"/>
            <a:ext cx="53484" cy="136167"/>
          </a:xfrm>
          <a:prstGeom prst="rect">
            <a:avLst/>
          </a:prstGeom>
          <a:noFill/>
          <a:ln>
            <a:noFill/>
          </a:ln>
        </p:spPr>
      </p:pic>
      <p:pic>
        <p:nvPicPr>
          <p:cNvPr id="348" name="Google Shape;348;p42"/>
          <p:cNvPicPr preferRelativeResize="0"/>
          <p:nvPr/>
        </p:nvPicPr>
        <p:blipFill rotWithShape="1">
          <a:blip r:embed="rId5">
            <a:alphaModFix/>
          </a:blip>
          <a:srcRect b="0" l="8505" r="66647" t="30497"/>
          <a:stretch/>
        </p:blipFill>
        <p:spPr>
          <a:xfrm>
            <a:off x="670759" y="2711374"/>
            <a:ext cx="1959547" cy="1876506"/>
          </a:xfrm>
          <a:prstGeom prst="rect">
            <a:avLst/>
          </a:prstGeom>
          <a:noFill/>
          <a:ln>
            <a:noFill/>
          </a:ln>
        </p:spPr>
      </p:pic>
      <p:sp>
        <p:nvSpPr>
          <p:cNvPr id="349" name="Google Shape;349;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cxnSp>
        <p:nvCxnSpPr>
          <p:cNvPr id="350" name="Google Shape;350;p42"/>
          <p:cNvCxnSpPr/>
          <p:nvPr/>
        </p:nvCxnSpPr>
        <p:spPr>
          <a:xfrm flipH="1" rot="10800000">
            <a:off x="452005" y="4061933"/>
            <a:ext cx="7434600" cy="632400"/>
          </a:xfrm>
          <a:prstGeom prst="straightConnector1">
            <a:avLst/>
          </a:prstGeom>
          <a:noFill/>
          <a:ln cap="flat" cmpd="sng" w="19050">
            <a:solidFill>
              <a:schemeClr val="accent1"/>
            </a:solidFill>
            <a:prstDash val="solid"/>
            <a:miter lim="800000"/>
            <a:headEnd len="med" w="med" type="triangle"/>
            <a:tailEnd len="med" w="med" type="triangle"/>
          </a:ln>
        </p:spPr>
      </p:cxnSp>
      <p:sp>
        <p:nvSpPr>
          <p:cNvPr id="351" name="Google Shape;351;p42"/>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352" name="Google Shape;352;p42"/>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353" name="Google Shape;353;p42"/>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354" name="Google Shape;354;p42"/>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3"/>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Working Principle</a:t>
            </a:r>
            <a:endParaRPr sz="2500"/>
          </a:p>
        </p:txBody>
      </p:sp>
      <p:pic>
        <p:nvPicPr>
          <p:cNvPr id="360" name="Google Shape;360;p43"/>
          <p:cNvPicPr preferRelativeResize="0"/>
          <p:nvPr/>
        </p:nvPicPr>
        <p:blipFill rotWithShape="1">
          <a:blip r:embed="rId3">
            <a:alphaModFix/>
          </a:blip>
          <a:srcRect b="0" l="0" r="0" t="17314"/>
          <a:stretch/>
        </p:blipFill>
        <p:spPr>
          <a:xfrm>
            <a:off x="0" y="2355455"/>
            <a:ext cx="7886697" cy="2232424"/>
          </a:xfrm>
          <a:prstGeom prst="rect">
            <a:avLst/>
          </a:prstGeom>
          <a:noFill/>
          <a:ln>
            <a:noFill/>
          </a:ln>
        </p:spPr>
      </p:pic>
      <p:sp>
        <p:nvSpPr>
          <p:cNvPr id="361" name="Google Shape;361;p43"/>
          <p:cNvSpPr/>
          <p:nvPr/>
        </p:nvSpPr>
        <p:spPr>
          <a:xfrm>
            <a:off x="0" y="2173856"/>
            <a:ext cx="2343300" cy="537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mage result for person silhouette woman" id="362" name="Google Shape;362;p43"/>
          <p:cNvPicPr preferRelativeResize="0"/>
          <p:nvPr/>
        </p:nvPicPr>
        <p:blipFill rotWithShape="1">
          <a:blip r:embed="rId4">
            <a:alphaModFix/>
          </a:blip>
          <a:srcRect b="0" l="0" r="0" t="0"/>
          <a:stretch/>
        </p:blipFill>
        <p:spPr>
          <a:xfrm>
            <a:off x="6819637" y="3678634"/>
            <a:ext cx="53484" cy="136167"/>
          </a:xfrm>
          <a:prstGeom prst="rect">
            <a:avLst/>
          </a:prstGeom>
          <a:noFill/>
          <a:ln>
            <a:noFill/>
          </a:ln>
        </p:spPr>
      </p:pic>
      <p:pic>
        <p:nvPicPr>
          <p:cNvPr id="363" name="Google Shape;363;p43"/>
          <p:cNvPicPr preferRelativeResize="0"/>
          <p:nvPr/>
        </p:nvPicPr>
        <p:blipFill rotWithShape="1">
          <a:blip r:embed="rId5">
            <a:alphaModFix/>
          </a:blip>
          <a:srcRect b="0" l="33030" r="50287" t="30497"/>
          <a:stretch/>
        </p:blipFill>
        <p:spPr>
          <a:xfrm>
            <a:off x="2604864" y="2711374"/>
            <a:ext cx="1315605" cy="1876506"/>
          </a:xfrm>
          <a:prstGeom prst="rect">
            <a:avLst/>
          </a:prstGeom>
          <a:noFill/>
          <a:ln>
            <a:noFill/>
          </a:ln>
        </p:spPr>
      </p:pic>
      <p:sp>
        <p:nvSpPr>
          <p:cNvPr id="364" name="Google Shape;364;p43"/>
          <p:cNvSpPr/>
          <p:nvPr/>
        </p:nvSpPr>
        <p:spPr>
          <a:xfrm>
            <a:off x="2592600" y="1431100"/>
            <a:ext cx="2168400" cy="742800"/>
          </a:xfrm>
          <a:prstGeom prst="roundRect">
            <a:avLst>
              <a:gd fmla="val 16667" name="adj"/>
            </a:avLst>
          </a:prstGeom>
          <a:solidFill>
            <a:schemeClr val="lt1"/>
          </a:solidFill>
          <a:ln cap="flat" cmpd="sng" w="1270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de">
                <a:solidFill>
                  <a:schemeClr val="dk1"/>
                </a:solidFill>
              </a:rPr>
              <a:t>Transport section</a:t>
            </a:r>
            <a:endParaRPr/>
          </a:p>
          <a:p>
            <a:pPr indent="-228600" lvl="0" marL="215900" marR="0" rtl="0" algn="l">
              <a:spcBef>
                <a:spcPts val="0"/>
              </a:spcBef>
              <a:spcAft>
                <a:spcPts val="0"/>
              </a:spcAft>
              <a:buClr>
                <a:schemeClr val="dk1"/>
              </a:buClr>
              <a:buSzPts val="1400"/>
              <a:buChar char="•"/>
            </a:pPr>
            <a:r>
              <a:rPr lang="de">
                <a:solidFill>
                  <a:schemeClr val="dk1"/>
                </a:solidFill>
              </a:rPr>
              <a:t>Guidance of electrons</a:t>
            </a:r>
            <a:endParaRPr/>
          </a:p>
          <a:p>
            <a:pPr indent="-228600" lvl="0" marL="215900" marR="0" rtl="0" algn="l">
              <a:spcBef>
                <a:spcPts val="0"/>
              </a:spcBef>
              <a:spcAft>
                <a:spcPts val="0"/>
              </a:spcAft>
              <a:buClr>
                <a:schemeClr val="dk1"/>
              </a:buClr>
              <a:buSzPts val="1400"/>
              <a:buChar char="•"/>
            </a:pPr>
            <a:r>
              <a:rPr lang="de">
                <a:solidFill>
                  <a:schemeClr val="dk1"/>
                </a:solidFill>
              </a:rPr>
              <a:t>Removal of tritium</a:t>
            </a:r>
            <a:endParaRPr/>
          </a:p>
        </p:txBody>
      </p:sp>
      <p:sp>
        <p:nvSpPr>
          <p:cNvPr id="365" name="Google Shape;365;p43"/>
          <p:cNvSpPr/>
          <p:nvPr/>
        </p:nvSpPr>
        <p:spPr>
          <a:xfrm>
            <a:off x="309650" y="1431100"/>
            <a:ext cx="2168400" cy="742800"/>
          </a:xfrm>
          <a:prstGeom prst="roundRect">
            <a:avLst>
              <a:gd fmla="val 16667" name="adj"/>
            </a:avLst>
          </a:prstGeom>
          <a:solidFill>
            <a:schemeClr val="lt1"/>
          </a:solidFill>
          <a:ln cap="flat" cmpd="sng" w="1270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de">
                <a:solidFill>
                  <a:schemeClr val="dk1"/>
                </a:solidFill>
              </a:rPr>
              <a:t>Tritium source</a:t>
            </a:r>
            <a:endParaRPr sz="1300"/>
          </a:p>
          <a:p>
            <a:pPr indent="-228600" lvl="0" marL="215900" marR="0" rtl="0" algn="l">
              <a:spcBef>
                <a:spcPts val="0"/>
              </a:spcBef>
              <a:spcAft>
                <a:spcPts val="0"/>
              </a:spcAft>
              <a:buClr>
                <a:schemeClr val="dk1"/>
              </a:buClr>
              <a:buSzPts val="1400"/>
              <a:buFont typeface="Arial"/>
              <a:buChar char="•"/>
            </a:pPr>
            <a:r>
              <a:rPr lang="de">
                <a:solidFill>
                  <a:schemeClr val="dk1"/>
                </a:solidFill>
              </a:rPr>
              <a:t>100 μg of gaseous T</a:t>
            </a:r>
            <a:r>
              <a:rPr baseline="-25000" lang="de">
                <a:solidFill>
                  <a:schemeClr val="dk1"/>
                </a:solidFill>
              </a:rPr>
              <a:t>2</a:t>
            </a:r>
            <a:endParaRPr>
              <a:solidFill>
                <a:schemeClr val="dk1"/>
              </a:solidFill>
            </a:endParaRPr>
          </a:p>
          <a:p>
            <a:pPr indent="-228600" lvl="0" marL="215900" marR="0" rtl="0" algn="l">
              <a:spcBef>
                <a:spcPts val="0"/>
              </a:spcBef>
              <a:spcAft>
                <a:spcPts val="0"/>
              </a:spcAft>
              <a:buClr>
                <a:schemeClr val="dk1"/>
              </a:buClr>
              <a:buSzPts val="1400"/>
              <a:buChar char="•"/>
            </a:pPr>
            <a:r>
              <a:rPr lang="de">
                <a:solidFill>
                  <a:schemeClr val="dk1"/>
                </a:solidFill>
              </a:rPr>
              <a:t>10</a:t>
            </a:r>
            <a:r>
              <a:rPr baseline="30000" lang="de">
                <a:solidFill>
                  <a:schemeClr val="dk1"/>
                </a:solidFill>
              </a:rPr>
              <a:t>11</a:t>
            </a:r>
            <a:r>
              <a:rPr lang="de">
                <a:solidFill>
                  <a:schemeClr val="dk1"/>
                </a:solidFill>
              </a:rPr>
              <a:t> T</a:t>
            </a:r>
            <a:r>
              <a:rPr baseline="-25000" lang="de">
                <a:solidFill>
                  <a:schemeClr val="dk1"/>
                </a:solidFill>
              </a:rPr>
              <a:t>2 </a:t>
            </a:r>
            <a:r>
              <a:rPr lang="de">
                <a:solidFill>
                  <a:schemeClr val="dk1"/>
                </a:solidFill>
              </a:rPr>
              <a:t>decays/s</a:t>
            </a:r>
            <a:endParaRPr sz="1300"/>
          </a:p>
        </p:txBody>
      </p:sp>
      <p:cxnSp>
        <p:nvCxnSpPr>
          <p:cNvPr id="366" name="Google Shape;366;p43"/>
          <p:cNvCxnSpPr/>
          <p:nvPr/>
        </p:nvCxnSpPr>
        <p:spPr>
          <a:xfrm flipH="1" rot="10800000">
            <a:off x="452005" y="4061933"/>
            <a:ext cx="7434600" cy="632400"/>
          </a:xfrm>
          <a:prstGeom prst="straightConnector1">
            <a:avLst/>
          </a:prstGeom>
          <a:noFill/>
          <a:ln cap="flat" cmpd="sng" w="19050">
            <a:solidFill>
              <a:schemeClr val="accent1"/>
            </a:solidFill>
            <a:prstDash val="solid"/>
            <a:miter lim="800000"/>
            <a:headEnd len="med" w="med" type="triangle"/>
            <a:tailEnd len="med" w="med" type="triangle"/>
          </a:ln>
        </p:spPr>
      </p:cxnSp>
      <p:sp>
        <p:nvSpPr>
          <p:cNvPr id="367" name="Google Shape;367;p43"/>
          <p:cNvSpPr txBox="1"/>
          <p:nvPr/>
        </p:nvSpPr>
        <p:spPr>
          <a:xfrm>
            <a:off x="3697377" y="4422725"/>
            <a:ext cx="652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70 m</a:t>
            </a:r>
            <a:endParaRPr/>
          </a:p>
        </p:txBody>
      </p:sp>
      <p:sp>
        <p:nvSpPr>
          <p:cNvPr id="368" name="Google Shape;368;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369" name="Google Shape;369;p43"/>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370" name="Google Shape;370;p43"/>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371" name="Google Shape;371;p43"/>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372" name="Google Shape;372;p43"/>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4"/>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Working Principle</a:t>
            </a:r>
            <a:endParaRPr sz="2500"/>
          </a:p>
        </p:txBody>
      </p:sp>
      <p:pic>
        <p:nvPicPr>
          <p:cNvPr id="378" name="Google Shape;378;p44"/>
          <p:cNvPicPr preferRelativeResize="0"/>
          <p:nvPr/>
        </p:nvPicPr>
        <p:blipFill rotWithShape="1">
          <a:blip r:embed="rId3">
            <a:alphaModFix/>
          </a:blip>
          <a:srcRect b="0" l="0" r="0" t="17314"/>
          <a:stretch/>
        </p:blipFill>
        <p:spPr>
          <a:xfrm>
            <a:off x="0" y="2355455"/>
            <a:ext cx="7886697" cy="2232424"/>
          </a:xfrm>
          <a:prstGeom prst="rect">
            <a:avLst/>
          </a:prstGeom>
          <a:noFill/>
          <a:ln>
            <a:noFill/>
          </a:ln>
        </p:spPr>
      </p:pic>
      <p:sp>
        <p:nvSpPr>
          <p:cNvPr id="379" name="Google Shape;379;p44"/>
          <p:cNvSpPr/>
          <p:nvPr/>
        </p:nvSpPr>
        <p:spPr>
          <a:xfrm>
            <a:off x="0" y="2173856"/>
            <a:ext cx="2343300" cy="537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mage result for person silhouette woman" id="380" name="Google Shape;380;p44"/>
          <p:cNvPicPr preferRelativeResize="0"/>
          <p:nvPr/>
        </p:nvPicPr>
        <p:blipFill rotWithShape="1">
          <a:blip r:embed="rId4">
            <a:alphaModFix/>
          </a:blip>
          <a:srcRect b="0" l="0" r="0" t="0"/>
          <a:stretch/>
        </p:blipFill>
        <p:spPr>
          <a:xfrm>
            <a:off x="6819637" y="3678634"/>
            <a:ext cx="53484" cy="136167"/>
          </a:xfrm>
          <a:prstGeom prst="rect">
            <a:avLst/>
          </a:prstGeom>
          <a:noFill/>
          <a:ln>
            <a:noFill/>
          </a:ln>
        </p:spPr>
      </p:pic>
      <p:pic>
        <p:nvPicPr>
          <p:cNvPr id="381" name="Google Shape;381;p44"/>
          <p:cNvPicPr preferRelativeResize="0"/>
          <p:nvPr/>
        </p:nvPicPr>
        <p:blipFill rotWithShape="1">
          <a:blip r:embed="rId5">
            <a:alphaModFix/>
          </a:blip>
          <a:srcRect b="0" l="49621" r="10989" t="17314"/>
          <a:stretch/>
        </p:blipFill>
        <p:spPr>
          <a:xfrm>
            <a:off x="3913094" y="2355455"/>
            <a:ext cx="3106268" cy="2232424"/>
          </a:xfrm>
          <a:prstGeom prst="rect">
            <a:avLst/>
          </a:prstGeom>
          <a:noFill/>
          <a:ln>
            <a:noFill/>
          </a:ln>
        </p:spPr>
      </p:pic>
      <p:sp>
        <p:nvSpPr>
          <p:cNvPr id="382" name="Google Shape;382;p44"/>
          <p:cNvSpPr/>
          <p:nvPr/>
        </p:nvSpPr>
        <p:spPr>
          <a:xfrm>
            <a:off x="4875550" y="1440350"/>
            <a:ext cx="2168400" cy="742800"/>
          </a:xfrm>
          <a:prstGeom prst="roundRect">
            <a:avLst>
              <a:gd fmla="val 16667" name="adj"/>
            </a:avLst>
          </a:prstGeom>
          <a:solidFill>
            <a:schemeClr val="lt1"/>
          </a:solidFill>
          <a:ln cap="flat" cmpd="sng" w="1270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de">
                <a:solidFill>
                  <a:schemeClr val="dk1"/>
                </a:solidFill>
              </a:rPr>
              <a:t>Spectrometer</a:t>
            </a:r>
            <a:endParaRPr/>
          </a:p>
          <a:p>
            <a:pPr indent="-228600" lvl="0" marL="215900" marR="0" rtl="0" algn="l">
              <a:spcBef>
                <a:spcPts val="0"/>
              </a:spcBef>
              <a:spcAft>
                <a:spcPts val="0"/>
              </a:spcAft>
              <a:buClr>
                <a:schemeClr val="dk1"/>
              </a:buClr>
              <a:buSzPts val="1400"/>
              <a:buChar char="•"/>
            </a:pPr>
            <a:r>
              <a:rPr lang="de">
                <a:solidFill>
                  <a:schemeClr val="dk1"/>
                </a:solidFill>
              </a:rPr>
              <a:t>Electrostatic filter</a:t>
            </a:r>
            <a:endParaRPr/>
          </a:p>
          <a:p>
            <a:pPr indent="-228600" lvl="0" marL="215900" marR="0" rtl="0" algn="l">
              <a:spcBef>
                <a:spcPts val="0"/>
              </a:spcBef>
              <a:spcAft>
                <a:spcPts val="0"/>
              </a:spcAft>
              <a:buClr>
                <a:schemeClr val="dk1"/>
              </a:buClr>
              <a:buSzPts val="1400"/>
              <a:buChar char="•"/>
            </a:pPr>
            <a:r>
              <a:rPr lang="de">
                <a:solidFill>
                  <a:schemeClr val="dk1"/>
                </a:solidFill>
              </a:rPr>
              <a:t>MAC-E filter principle</a:t>
            </a:r>
            <a:endParaRPr/>
          </a:p>
        </p:txBody>
      </p:sp>
      <p:sp>
        <p:nvSpPr>
          <p:cNvPr id="383" name="Google Shape;383;p44"/>
          <p:cNvSpPr/>
          <p:nvPr/>
        </p:nvSpPr>
        <p:spPr>
          <a:xfrm>
            <a:off x="2592600" y="1431100"/>
            <a:ext cx="2168400" cy="742800"/>
          </a:xfrm>
          <a:prstGeom prst="roundRect">
            <a:avLst>
              <a:gd fmla="val 16667" name="adj"/>
            </a:avLst>
          </a:prstGeom>
          <a:solidFill>
            <a:schemeClr val="lt1"/>
          </a:solidFill>
          <a:ln cap="flat" cmpd="sng" w="1270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de">
                <a:solidFill>
                  <a:schemeClr val="dk1"/>
                </a:solidFill>
              </a:rPr>
              <a:t>Transport section</a:t>
            </a:r>
            <a:endParaRPr/>
          </a:p>
          <a:p>
            <a:pPr indent="-228600" lvl="0" marL="215900" marR="0" rtl="0" algn="l">
              <a:spcBef>
                <a:spcPts val="0"/>
              </a:spcBef>
              <a:spcAft>
                <a:spcPts val="0"/>
              </a:spcAft>
              <a:buClr>
                <a:schemeClr val="dk1"/>
              </a:buClr>
              <a:buSzPts val="1400"/>
              <a:buChar char="•"/>
            </a:pPr>
            <a:r>
              <a:rPr lang="de">
                <a:solidFill>
                  <a:schemeClr val="dk1"/>
                </a:solidFill>
              </a:rPr>
              <a:t>Guidance of electrons</a:t>
            </a:r>
            <a:endParaRPr/>
          </a:p>
          <a:p>
            <a:pPr indent="-228600" lvl="0" marL="215900" marR="0" rtl="0" algn="l">
              <a:spcBef>
                <a:spcPts val="0"/>
              </a:spcBef>
              <a:spcAft>
                <a:spcPts val="0"/>
              </a:spcAft>
              <a:buClr>
                <a:schemeClr val="dk1"/>
              </a:buClr>
              <a:buSzPts val="1400"/>
              <a:buChar char="•"/>
            </a:pPr>
            <a:r>
              <a:rPr lang="de">
                <a:solidFill>
                  <a:schemeClr val="dk1"/>
                </a:solidFill>
              </a:rPr>
              <a:t>Removal of tritium</a:t>
            </a:r>
            <a:endParaRPr/>
          </a:p>
        </p:txBody>
      </p:sp>
      <p:sp>
        <p:nvSpPr>
          <p:cNvPr id="384" name="Google Shape;384;p44"/>
          <p:cNvSpPr/>
          <p:nvPr/>
        </p:nvSpPr>
        <p:spPr>
          <a:xfrm>
            <a:off x="309650" y="1431100"/>
            <a:ext cx="2168400" cy="742800"/>
          </a:xfrm>
          <a:prstGeom prst="roundRect">
            <a:avLst>
              <a:gd fmla="val 16667" name="adj"/>
            </a:avLst>
          </a:prstGeom>
          <a:solidFill>
            <a:schemeClr val="lt1"/>
          </a:solidFill>
          <a:ln cap="flat" cmpd="sng" w="1270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de">
                <a:solidFill>
                  <a:schemeClr val="dk1"/>
                </a:solidFill>
              </a:rPr>
              <a:t>Tritium source</a:t>
            </a:r>
            <a:endParaRPr sz="1300"/>
          </a:p>
          <a:p>
            <a:pPr indent="-228600" lvl="0" marL="215900" marR="0" rtl="0" algn="l">
              <a:spcBef>
                <a:spcPts val="0"/>
              </a:spcBef>
              <a:spcAft>
                <a:spcPts val="0"/>
              </a:spcAft>
              <a:buClr>
                <a:schemeClr val="dk1"/>
              </a:buClr>
              <a:buSzPts val="1400"/>
              <a:buFont typeface="Arial"/>
              <a:buChar char="•"/>
            </a:pPr>
            <a:r>
              <a:rPr lang="de">
                <a:solidFill>
                  <a:schemeClr val="dk1"/>
                </a:solidFill>
              </a:rPr>
              <a:t>100 μg of gaseous T</a:t>
            </a:r>
            <a:r>
              <a:rPr baseline="-25000" lang="de">
                <a:solidFill>
                  <a:schemeClr val="dk1"/>
                </a:solidFill>
              </a:rPr>
              <a:t>2</a:t>
            </a:r>
            <a:endParaRPr>
              <a:solidFill>
                <a:schemeClr val="dk1"/>
              </a:solidFill>
            </a:endParaRPr>
          </a:p>
          <a:p>
            <a:pPr indent="-228600" lvl="0" marL="215900" marR="0" rtl="0" algn="l">
              <a:spcBef>
                <a:spcPts val="0"/>
              </a:spcBef>
              <a:spcAft>
                <a:spcPts val="0"/>
              </a:spcAft>
              <a:buClr>
                <a:schemeClr val="dk1"/>
              </a:buClr>
              <a:buSzPts val="1400"/>
              <a:buChar char="•"/>
            </a:pPr>
            <a:r>
              <a:rPr lang="de">
                <a:solidFill>
                  <a:schemeClr val="dk1"/>
                </a:solidFill>
              </a:rPr>
              <a:t>10</a:t>
            </a:r>
            <a:r>
              <a:rPr baseline="30000" lang="de">
                <a:solidFill>
                  <a:schemeClr val="dk1"/>
                </a:solidFill>
              </a:rPr>
              <a:t>11</a:t>
            </a:r>
            <a:r>
              <a:rPr lang="de">
                <a:solidFill>
                  <a:schemeClr val="dk1"/>
                </a:solidFill>
              </a:rPr>
              <a:t> T</a:t>
            </a:r>
            <a:r>
              <a:rPr baseline="-25000" lang="de">
                <a:solidFill>
                  <a:schemeClr val="dk1"/>
                </a:solidFill>
              </a:rPr>
              <a:t>2 </a:t>
            </a:r>
            <a:r>
              <a:rPr lang="de">
                <a:solidFill>
                  <a:schemeClr val="dk1"/>
                </a:solidFill>
              </a:rPr>
              <a:t>decays/s</a:t>
            </a:r>
            <a:endParaRPr sz="1300"/>
          </a:p>
        </p:txBody>
      </p:sp>
      <p:cxnSp>
        <p:nvCxnSpPr>
          <p:cNvPr id="385" name="Google Shape;385;p44"/>
          <p:cNvCxnSpPr/>
          <p:nvPr/>
        </p:nvCxnSpPr>
        <p:spPr>
          <a:xfrm flipH="1" rot="10800000">
            <a:off x="452005" y="4061933"/>
            <a:ext cx="7434600" cy="632400"/>
          </a:xfrm>
          <a:prstGeom prst="straightConnector1">
            <a:avLst/>
          </a:prstGeom>
          <a:noFill/>
          <a:ln cap="flat" cmpd="sng" w="19050">
            <a:solidFill>
              <a:schemeClr val="accent1"/>
            </a:solidFill>
            <a:prstDash val="solid"/>
            <a:miter lim="800000"/>
            <a:headEnd len="med" w="med" type="triangle"/>
            <a:tailEnd len="med" w="med" type="triangle"/>
          </a:ln>
        </p:spPr>
      </p:cxnSp>
      <p:sp>
        <p:nvSpPr>
          <p:cNvPr id="386" name="Google Shape;386;p44"/>
          <p:cNvSpPr txBox="1"/>
          <p:nvPr/>
        </p:nvSpPr>
        <p:spPr>
          <a:xfrm>
            <a:off x="3697376" y="4422725"/>
            <a:ext cx="5691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70 m</a:t>
            </a:r>
            <a:endParaRPr/>
          </a:p>
        </p:txBody>
      </p:sp>
      <p:sp>
        <p:nvSpPr>
          <p:cNvPr id="387" name="Google Shape;387;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388" name="Google Shape;388;p44"/>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389" name="Google Shape;389;p44"/>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390" name="Google Shape;390;p44"/>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391" name="Google Shape;391;p44"/>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5"/>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Working Principle</a:t>
            </a:r>
            <a:endParaRPr sz="2500"/>
          </a:p>
        </p:txBody>
      </p:sp>
      <p:pic>
        <p:nvPicPr>
          <p:cNvPr id="397" name="Google Shape;397;p45"/>
          <p:cNvPicPr preferRelativeResize="0"/>
          <p:nvPr/>
        </p:nvPicPr>
        <p:blipFill rotWithShape="1">
          <a:blip r:embed="rId3">
            <a:alphaModFix/>
          </a:blip>
          <a:srcRect b="0" l="0" r="0" t="17314"/>
          <a:stretch/>
        </p:blipFill>
        <p:spPr>
          <a:xfrm>
            <a:off x="0" y="2355455"/>
            <a:ext cx="7886697" cy="2232424"/>
          </a:xfrm>
          <a:prstGeom prst="rect">
            <a:avLst/>
          </a:prstGeom>
          <a:noFill/>
          <a:ln>
            <a:noFill/>
          </a:ln>
        </p:spPr>
      </p:pic>
      <p:sp>
        <p:nvSpPr>
          <p:cNvPr id="398" name="Google Shape;398;p45"/>
          <p:cNvSpPr/>
          <p:nvPr/>
        </p:nvSpPr>
        <p:spPr>
          <a:xfrm>
            <a:off x="0" y="2173856"/>
            <a:ext cx="2343300" cy="537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mage result for person silhouette woman" id="399" name="Google Shape;399;p45"/>
          <p:cNvPicPr preferRelativeResize="0"/>
          <p:nvPr/>
        </p:nvPicPr>
        <p:blipFill rotWithShape="1">
          <a:blip r:embed="rId4">
            <a:alphaModFix/>
          </a:blip>
          <a:srcRect b="0" l="0" r="0" t="0"/>
          <a:stretch/>
        </p:blipFill>
        <p:spPr>
          <a:xfrm>
            <a:off x="6819637" y="3678634"/>
            <a:ext cx="53484" cy="136167"/>
          </a:xfrm>
          <a:prstGeom prst="rect">
            <a:avLst/>
          </a:prstGeom>
          <a:noFill/>
          <a:ln>
            <a:noFill/>
          </a:ln>
        </p:spPr>
      </p:pic>
      <p:pic>
        <p:nvPicPr>
          <p:cNvPr id="400" name="Google Shape;400;p45"/>
          <p:cNvPicPr preferRelativeResize="0"/>
          <p:nvPr/>
        </p:nvPicPr>
        <p:blipFill rotWithShape="1">
          <a:blip r:embed="rId5">
            <a:alphaModFix/>
          </a:blip>
          <a:srcRect b="0" l="87152" r="1273" t="17314"/>
          <a:stretch/>
        </p:blipFill>
        <p:spPr>
          <a:xfrm>
            <a:off x="6873121" y="2355455"/>
            <a:ext cx="912724" cy="2232424"/>
          </a:xfrm>
          <a:prstGeom prst="rect">
            <a:avLst/>
          </a:prstGeom>
          <a:noFill/>
          <a:ln>
            <a:noFill/>
          </a:ln>
        </p:spPr>
      </p:pic>
      <p:sp>
        <p:nvSpPr>
          <p:cNvPr id="401" name="Google Shape;401;p45"/>
          <p:cNvSpPr/>
          <p:nvPr/>
        </p:nvSpPr>
        <p:spPr>
          <a:xfrm>
            <a:off x="7158499" y="1440349"/>
            <a:ext cx="1777500" cy="742800"/>
          </a:xfrm>
          <a:prstGeom prst="roundRect">
            <a:avLst>
              <a:gd fmla="val 16667" name="adj"/>
            </a:avLst>
          </a:prstGeom>
          <a:solidFill>
            <a:schemeClr val="lt1"/>
          </a:solidFill>
          <a:ln cap="flat" cmpd="sng" w="1270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de">
                <a:solidFill>
                  <a:schemeClr val="dk1"/>
                </a:solidFill>
              </a:rPr>
              <a:t>Detector</a:t>
            </a:r>
            <a:endParaRPr/>
          </a:p>
          <a:p>
            <a:pPr indent="-228600" lvl="0" marL="215900" marR="0" rtl="0" algn="l">
              <a:spcBef>
                <a:spcPts val="0"/>
              </a:spcBef>
              <a:spcAft>
                <a:spcPts val="0"/>
              </a:spcAft>
              <a:buClr>
                <a:schemeClr val="dk1"/>
              </a:buClr>
              <a:buSzPts val="1400"/>
              <a:buChar char="•"/>
            </a:pPr>
            <a:r>
              <a:rPr lang="de">
                <a:solidFill>
                  <a:schemeClr val="dk1"/>
                </a:solidFill>
              </a:rPr>
              <a:t>Counts electrons</a:t>
            </a:r>
            <a:endParaRPr/>
          </a:p>
          <a:p>
            <a:pPr indent="-228600" lvl="0" marL="215900" marR="0" rtl="0" algn="l">
              <a:spcBef>
                <a:spcPts val="0"/>
              </a:spcBef>
              <a:spcAft>
                <a:spcPts val="0"/>
              </a:spcAft>
              <a:buClr>
                <a:schemeClr val="dk1"/>
              </a:buClr>
              <a:buSzPts val="1400"/>
              <a:buChar char="•"/>
            </a:pPr>
            <a:r>
              <a:rPr lang="de">
                <a:solidFill>
                  <a:schemeClr val="dk1"/>
                </a:solidFill>
              </a:rPr>
              <a:t>Rate vs potential</a:t>
            </a:r>
            <a:endParaRPr/>
          </a:p>
        </p:txBody>
      </p:sp>
      <p:pic>
        <p:nvPicPr>
          <p:cNvPr descr="bereinstimmen Sie Markierungen auf einer GefÃ¤ngnismauer. Vektor-Illustration. Lizenzfreies Ã¼bereinstimmen sie markierungen auf einer gefÃ¤ngnismauer vektorillustration stock vektor art und meh" id="402" name="Google Shape;402;p45"/>
          <p:cNvPicPr preferRelativeResize="0"/>
          <p:nvPr/>
        </p:nvPicPr>
        <p:blipFill rotWithShape="1">
          <a:blip r:embed="rId6">
            <a:alphaModFix/>
          </a:blip>
          <a:srcRect b="0" l="0" r="0" t="0"/>
          <a:stretch/>
        </p:blipFill>
        <p:spPr>
          <a:xfrm>
            <a:off x="7881470" y="2625139"/>
            <a:ext cx="882796" cy="445708"/>
          </a:xfrm>
          <a:prstGeom prst="rect">
            <a:avLst/>
          </a:prstGeom>
          <a:noFill/>
          <a:ln>
            <a:noFill/>
          </a:ln>
        </p:spPr>
      </p:pic>
      <p:pic>
        <p:nvPicPr>
          <p:cNvPr id="403" name="Google Shape;403;p45"/>
          <p:cNvPicPr preferRelativeResize="0"/>
          <p:nvPr/>
        </p:nvPicPr>
        <p:blipFill rotWithShape="1">
          <a:blip r:embed="rId7">
            <a:alphaModFix/>
          </a:blip>
          <a:srcRect b="0" l="0" r="0" t="0"/>
          <a:stretch/>
        </p:blipFill>
        <p:spPr>
          <a:xfrm>
            <a:off x="7273159" y="49827"/>
            <a:ext cx="1827137" cy="1371343"/>
          </a:xfrm>
          <a:prstGeom prst="rect">
            <a:avLst/>
          </a:prstGeom>
          <a:noFill/>
          <a:ln>
            <a:noFill/>
          </a:ln>
        </p:spPr>
      </p:pic>
      <p:sp>
        <p:nvSpPr>
          <p:cNvPr id="404" name="Google Shape;404;p45"/>
          <p:cNvSpPr/>
          <p:nvPr/>
        </p:nvSpPr>
        <p:spPr>
          <a:xfrm>
            <a:off x="0" y="2173856"/>
            <a:ext cx="2343300" cy="537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5" name="Google Shape;405;p45"/>
          <p:cNvSpPr/>
          <p:nvPr/>
        </p:nvSpPr>
        <p:spPr>
          <a:xfrm>
            <a:off x="4875550" y="1440350"/>
            <a:ext cx="2168400" cy="742800"/>
          </a:xfrm>
          <a:prstGeom prst="roundRect">
            <a:avLst>
              <a:gd fmla="val 16667" name="adj"/>
            </a:avLst>
          </a:prstGeom>
          <a:solidFill>
            <a:schemeClr val="lt1"/>
          </a:solidFill>
          <a:ln cap="flat" cmpd="sng" w="1270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de">
                <a:solidFill>
                  <a:schemeClr val="dk1"/>
                </a:solidFill>
              </a:rPr>
              <a:t>Spectrometer</a:t>
            </a:r>
            <a:endParaRPr/>
          </a:p>
          <a:p>
            <a:pPr indent="-228600" lvl="0" marL="215900" marR="0" rtl="0" algn="l">
              <a:spcBef>
                <a:spcPts val="0"/>
              </a:spcBef>
              <a:spcAft>
                <a:spcPts val="0"/>
              </a:spcAft>
              <a:buClr>
                <a:schemeClr val="dk1"/>
              </a:buClr>
              <a:buSzPts val="1400"/>
              <a:buChar char="•"/>
            </a:pPr>
            <a:r>
              <a:rPr lang="de">
                <a:solidFill>
                  <a:schemeClr val="dk1"/>
                </a:solidFill>
              </a:rPr>
              <a:t>Electrostatic filter</a:t>
            </a:r>
            <a:endParaRPr/>
          </a:p>
          <a:p>
            <a:pPr indent="-228600" lvl="0" marL="215900" marR="0" rtl="0" algn="l">
              <a:spcBef>
                <a:spcPts val="0"/>
              </a:spcBef>
              <a:spcAft>
                <a:spcPts val="0"/>
              </a:spcAft>
              <a:buClr>
                <a:schemeClr val="dk1"/>
              </a:buClr>
              <a:buSzPts val="1400"/>
              <a:buChar char="•"/>
            </a:pPr>
            <a:r>
              <a:rPr lang="de">
                <a:solidFill>
                  <a:schemeClr val="dk1"/>
                </a:solidFill>
              </a:rPr>
              <a:t>MAC-E filter principle</a:t>
            </a:r>
            <a:endParaRPr/>
          </a:p>
        </p:txBody>
      </p:sp>
      <p:sp>
        <p:nvSpPr>
          <p:cNvPr id="406" name="Google Shape;406;p45"/>
          <p:cNvSpPr/>
          <p:nvPr/>
        </p:nvSpPr>
        <p:spPr>
          <a:xfrm>
            <a:off x="2592600" y="1431100"/>
            <a:ext cx="2168400" cy="742800"/>
          </a:xfrm>
          <a:prstGeom prst="roundRect">
            <a:avLst>
              <a:gd fmla="val 16667" name="adj"/>
            </a:avLst>
          </a:prstGeom>
          <a:solidFill>
            <a:schemeClr val="lt1"/>
          </a:solidFill>
          <a:ln cap="flat" cmpd="sng" w="1270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de">
                <a:solidFill>
                  <a:schemeClr val="dk1"/>
                </a:solidFill>
              </a:rPr>
              <a:t>Transport section</a:t>
            </a:r>
            <a:endParaRPr/>
          </a:p>
          <a:p>
            <a:pPr indent="-228600" lvl="0" marL="215900" marR="0" rtl="0" algn="l">
              <a:spcBef>
                <a:spcPts val="0"/>
              </a:spcBef>
              <a:spcAft>
                <a:spcPts val="0"/>
              </a:spcAft>
              <a:buClr>
                <a:schemeClr val="dk1"/>
              </a:buClr>
              <a:buSzPts val="1400"/>
              <a:buChar char="•"/>
            </a:pPr>
            <a:r>
              <a:rPr lang="de">
                <a:solidFill>
                  <a:schemeClr val="dk1"/>
                </a:solidFill>
              </a:rPr>
              <a:t>Guidance of electrons</a:t>
            </a:r>
            <a:endParaRPr/>
          </a:p>
          <a:p>
            <a:pPr indent="-228600" lvl="0" marL="215900" marR="0" rtl="0" algn="l">
              <a:spcBef>
                <a:spcPts val="0"/>
              </a:spcBef>
              <a:spcAft>
                <a:spcPts val="0"/>
              </a:spcAft>
              <a:buClr>
                <a:schemeClr val="dk1"/>
              </a:buClr>
              <a:buSzPts val="1400"/>
              <a:buChar char="•"/>
            </a:pPr>
            <a:r>
              <a:rPr lang="de">
                <a:solidFill>
                  <a:schemeClr val="dk1"/>
                </a:solidFill>
              </a:rPr>
              <a:t>Removal of tritium</a:t>
            </a:r>
            <a:endParaRPr/>
          </a:p>
        </p:txBody>
      </p:sp>
      <p:sp>
        <p:nvSpPr>
          <p:cNvPr id="407" name="Google Shape;407;p45"/>
          <p:cNvSpPr/>
          <p:nvPr/>
        </p:nvSpPr>
        <p:spPr>
          <a:xfrm>
            <a:off x="309650" y="1431100"/>
            <a:ext cx="2168400" cy="742800"/>
          </a:xfrm>
          <a:prstGeom prst="roundRect">
            <a:avLst>
              <a:gd fmla="val 16667" name="adj"/>
            </a:avLst>
          </a:prstGeom>
          <a:solidFill>
            <a:schemeClr val="lt1"/>
          </a:solidFill>
          <a:ln cap="flat" cmpd="sng" w="12700">
            <a:solidFill>
              <a:srgbClr val="D0CEC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de">
                <a:solidFill>
                  <a:schemeClr val="dk1"/>
                </a:solidFill>
              </a:rPr>
              <a:t>Tritium source</a:t>
            </a:r>
            <a:endParaRPr sz="1300"/>
          </a:p>
          <a:p>
            <a:pPr indent="-228600" lvl="0" marL="215900" marR="0" rtl="0" algn="l">
              <a:spcBef>
                <a:spcPts val="0"/>
              </a:spcBef>
              <a:spcAft>
                <a:spcPts val="0"/>
              </a:spcAft>
              <a:buClr>
                <a:schemeClr val="dk1"/>
              </a:buClr>
              <a:buSzPts val="1400"/>
              <a:buFont typeface="Arial"/>
              <a:buChar char="•"/>
            </a:pPr>
            <a:r>
              <a:rPr lang="de">
                <a:solidFill>
                  <a:schemeClr val="dk1"/>
                </a:solidFill>
              </a:rPr>
              <a:t>100 μg of gaseous T</a:t>
            </a:r>
            <a:r>
              <a:rPr baseline="-25000" lang="de">
                <a:solidFill>
                  <a:schemeClr val="dk1"/>
                </a:solidFill>
              </a:rPr>
              <a:t>2</a:t>
            </a:r>
            <a:endParaRPr>
              <a:solidFill>
                <a:schemeClr val="dk1"/>
              </a:solidFill>
            </a:endParaRPr>
          </a:p>
          <a:p>
            <a:pPr indent="-228600" lvl="0" marL="215900" marR="0" rtl="0" algn="l">
              <a:spcBef>
                <a:spcPts val="0"/>
              </a:spcBef>
              <a:spcAft>
                <a:spcPts val="0"/>
              </a:spcAft>
              <a:buClr>
                <a:schemeClr val="dk1"/>
              </a:buClr>
              <a:buSzPts val="1400"/>
              <a:buChar char="•"/>
            </a:pPr>
            <a:r>
              <a:rPr lang="de">
                <a:solidFill>
                  <a:schemeClr val="dk1"/>
                </a:solidFill>
              </a:rPr>
              <a:t>10</a:t>
            </a:r>
            <a:r>
              <a:rPr baseline="30000" lang="de">
                <a:solidFill>
                  <a:schemeClr val="dk1"/>
                </a:solidFill>
              </a:rPr>
              <a:t>11</a:t>
            </a:r>
            <a:r>
              <a:rPr lang="de">
                <a:solidFill>
                  <a:schemeClr val="dk1"/>
                </a:solidFill>
              </a:rPr>
              <a:t> T</a:t>
            </a:r>
            <a:r>
              <a:rPr baseline="-25000" lang="de">
                <a:solidFill>
                  <a:schemeClr val="dk1"/>
                </a:solidFill>
              </a:rPr>
              <a:t>2 </a:t>
            </a:r>
            <a:r>
              <a:rPr lang="de">
                <a:solidFill>
                  <a:schemeClr val="dk1"/>
                </a:solidFill>
              </a:rPr>
              <a:t>decays/s</a:t>
            </a:r>
            <a:endParaRPr sz="1300"/>
          </a:p>
        </p:txBody>
      </p:sp>
      <p:sp>
        <p:nvSpPr>
          <p:cNvPr id="408" name="Google Shape;408;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cxnSp>
        <p:nvCxnSpPr>
          <p:cNvPr id="409" name="Google Shape;409;p45"/>
          <p:cNvCxnSpPr/>
          <p:nvPr/>
        </p:nvCxnSpPr>
        <p:spPr>
          <a:xfrm flipH="1" rot="10800000">
            <a:off x="452005" y="4061933"/>
            <a:ext cx="7434600" cy="632400"/>
          </a:xfrm>
          <a:prstGeom prst="straightConnector1">
            <a:avLst/>
          </a:prstGeom>
          <a:noFill/>
          <a:ln cap="flat" cmpd="sng" w="19050">
            <a:solidFill>
              <a:schemeClr val="accent1"/>
            </a:solidFill>
            <a:prstDash val="solid"/>
            <a:miter lim="800000"/>
            <a:headEnd len="med" w="med" type="triangle"/>
            <a:tailEnd len="med" w="med" type="triangle"/>
          </a:ln>
        </p:spPr>
      </p:cxnSp>
      <p:sp>
        <p:nvSpPr>
          <p:cNvPr id="410" name="Google Shape;410;p45"/>
          <p:cNvSpPr txBox="1"/>
          <p:nvPr/>
        </p:nvSpPr>
        <p:spPr>
          <a:xfrm>
            <a:off x="3697377" y="4422725"/>
            <a:ext cx="687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70 m</a:t>
            </a:r>
            <a:endParaRPr/>
          </a:p>
        </p:txBody>
      </p:sp>
      <p:sp>
        <p:nvSpPr>
          <p:cNvPr id="411" name="Google Shape;411;p45"/>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412" name="Google Shape;412;p45"/>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413" name="Google Shape;413;p45"/>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414" name="Google Shape;414;p45"/>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grpSp>
        <p:nvGrpSpPr>
          <p:cNvPr id="419" name="Google Shape;419;p46"/>
          <p:cNvGrpSpPr/>
          <p:nvPr/>
        </p:nvGrpSpPr>
        <p:grpSpPr>
          <a:xfrm>
            <a:off x="78040" y="2381496"/>
            <a:ext cx="6055891" cy="1983871"/>
            <a:chOff x="104053" y="3175328"/>
            <a:chExt cx="8074521" cy="2645162"/>
          </a:xfrm>
        </p:grpSpPr>
        <p:grpSp>
          <p:nvGrpSpPr>
            <p:cNvPr id="420" name="Google Shape;420;p46"/>
            <p:cNvGrpSpPr/>
            <p:nvPr/>
          </p:nvGrpSpPr>
          <p:grpSpPr>
            <a:xfrm>
              <a:off x="104053" y="3175328"/>
              <a:ext cx="8074521" cy="2645162"/>
              <a:chOff x="104053" y="3175328"/>
              <a:chExt cx="8074521" cy="2645162"/>
            </a:xfrm>
          </p:grpSpPr>
          <p:pic>
            <p:nvPicPr>
              <p:cNvPr id="421" name="Google Shape;421;p46"/>
              <p:cNvPicPr preferRelativeResize="0"/>
              <p:nvPr/>
            </p:nvPicPr>
            <p:blipFill rotWithShape="1">
              <a:blip r:embed="rId3">
                <a:alphaModFix/>
              </a:blip>
              <a:srcRect b="0" l="0" r="0" t="17314"/>
              <a:stretch/>
            </p:blipFill>
            <p:spPr>
              <a:xfrm>
                <a:off x="104053" y="3513257"/>
                <a:ext cx="8074521" cy="2285589"/>
              </a:xfrm>
              <a:prstGeom prst="rect">
                <a:avLst/>
              </a:prstGeom>
              <a:noFill/>
              <a:ln>
                <a:noFill/>
              </a:ln>
            </p:spPr>
          </p:pic>
          <p:sp>
            <p:nvSpPr>
              <p:cNvPr id="422" name="Google Shape;422;p46"/>
              <p:cNvSpPr/>
              <p:nvPr/>
            </p:nvSpPr>
            <p:spPr>
              <a:xfrm>
                <a:off x="104053" y="3175328"/>
                <a:ext cx="1609800" cy="836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3" name="Google Shape;423;p46"/>
              <p:cNvSpPr/>
              <p:nvPr/>
            </p:nvSpPr>
            <p:spPr>
              <a:xfrm rot="-346524">
                <a:off x="993194" y="4979764"/>
                <a:ext cx="1609872" cy="761652"/>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424" name="Google Shape;424;p46"/>
            <p:cNvSpPr/>
            <p:nvPr/>
          </p:nvSpPr>
          <p:spPr>
            <a:xfrm rot="-5638516">
              <a:off x="3010009" y="3642037"/>
              <a:ext cx="688055" cy="58189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425" name="Google Shape;425;p46"/>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Extending KATRIN</a:t>
            </a:r>
            <a:endParaRPr sz="2500"/>
          </a:p>
        </p:txBody>
      </p:sp>
      <p:sp>
        <p:nvSpPr>
          <p:cNvPr id="426" name="Google Shape;426;p46"/>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mage result for person silhouette woman" id="427" name="Google Shape;427;p46"/>
          <p:cNvPicPr preferRelativeResize="0"/>
          <p:nvPr/>
        </p:nvPicPr>
        <p:blipFill rotWithShape="1">
          <a:blip r:embed="rId4">
            <a:alphaModFix/>
          </a:blip>
          <a:srcRect b="0" l="0" r="0" t="0"/>
          <a:stretch/>
        </p:blipFill>
        <p:spPr>
          <a:xfrm>
            <a:off x="5840813" y="3656813"/>
            <a:ext cx="53484" cy="136167"/>
          </a:xfrm>
          <a:prstGeom prst="rect">
            <a:avLst/>
          </a:prstGeom>
          <a:noFill/>
          <a:ln>
            <a:noFill/>
          </a:ln>
        </p:spPr>
      </p:pic>
      <p:pic>
        <p:nvPicPr>
          <p:cNvPr id="428" name="Google Shape;428;p46"/>
          <p:cNvPicPr preferRelativeResize="0"/>
          <p:nvPr/>
        </p:nvPicPr>
        <p:blipFill rotWithShape="1">
          <a:blip r:embed="rId5">
            <a:alphaModFix/>
          </a:blip>
          <a:srcRect b="0" l="0" r="0" t="0"/>
          <a:stretch/>
        </p:blipFill>
        <p:spPr>
          <a:xfrm rot="-296765">
            <a:off x="3255851" y="1456081"/>
            <a:ext cx="1759030" cy="1377830"/>
          </a:xfrm>
          <a:prstGeom prst="rect">
            <a:avLst/>
          </a:prstGeom>
          <a:noFill/>
          <a:ln>
            <a:noFill/>
          </a:ln>
        </p:spPr>
      </p:pic>
      <p:pic>
        <p:nvPicPr>
          <p:cNvPr id="429" name="Google Shape;429;p46"/>
          <p:cNvPicPr preferRelativeResize="0"/>
          <p:nvPr/>
        </p:nvPicPr>
        <p:blipFill rotWithShape="1">
          <a:blip r:embed="rId6">
            <a:alphaModFix/>
          </a:blip>
          <a:srcRect b="0" l="0" r="0" t="0"/>
          <a:stretch/>
        </p:blipFill>
        <p:spPr>
          <a:xfrm>
            <a:off x="6227257" y="1842079"/>
            <a:ext cx="2838706" cy="2129029"/>
          </a:xfrm>
          <a:prstGeom prst="rect">
            <a:avLst/>
          </a:prstGeom>
          <a:noFill/>
          <a:ln>
            <a:noFill/>
          </a:ln>
        </p:spPr>
      </p:pic>
      <p:sp>
        <p:nvSpPr>
          <p:cNvPr id="430" name="Google Shape;430;p46"/>
          <p:cNvSpPr/>
          <p:nvPr/>
        </p:nvSpPr>
        <p:spPr>
          <a:xfrm>
            <a:off x="7771159" y="2581567"/>
            <a:ext cx="1319389" cy="1168978"/>
          </a:xfrm>
          <a:custGeom>
            <a:rect b="b" l="l" r="r" t="t"/>
            <a:pathLst>
              <a:path extrusionOk="0" h="2500488" w="2822223">
                <a:moveTo>
                  <a:pt x="1840089" y="2500488"/>
                </a:moveTo>
                <a:lnTo>
                  <a:pt x="0" y="16932"/>
                </a:lnTo>
                <a:lnTo>
                  <a:pt x="2822223" y="0"/>
                </a:lnTo>
                <a:lnTo>
                  <a:pt x="1840089" y="2500488"/>
                </a:lnTo>
                <a:close/>
              </a:path>
            </a:pathLst>
          </a:custGeom>
          <a:gradFill>
            <a:gsLst>
              <a:gs pos="0">
                <a:srgbClr val="F5F7FC"/>
              </a:gs>
              <a:gs pos="17000">
                <a:srgbClr val="F5F7FC"/>
              </a:gs>
              <a:gs pos="100000">
                <a:srgbClr val="7F7F7F"/>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431" name="Google Shape;431;p46"/>
          <p:cNvPicPr preferRelativeResize="0"/>
          <p:nvPr/>
        </p:nvPicPr>
        <p:blipFill rotWithShape="1">
          <a:blip r:embed="rId7">
            <a:alphaModFix/>
          </a:blip>
          <a:srcRect b="0" l="0" r="0" t="0"/>
          <a:stretch/>
        </p:blipFill>
        <p:spPr>
          <a:xfrm>
            <a:off x="7534601" y="1398137"/>
            <a:ext cx="1595021" cy="1196266"/>
          </a:xfrm>
          <a:prstGeom prst="rect">
            <a:avLst/>
          </a:prstGeom>
          <a:noFill/>
          <a:ln>
            <a:noFill/>
          </a:ln>
        </p:spPr>
      </p:pic>
      <p:sp>
        <p:nvSpPr>
          <p:cNvPr id="432" name="Google Shape;432;p46"/>
          <p:cNvSpPr txBox="1"/>
          <p:nvPr/>
        </p:nvSpPr>
        <p:spPr>
          <a:xfrm>
            <a:off x="719273" y="4002887"/>
            <a:ext cx="13857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10</a:t>
            </a:r>
            <a:r>
              <a:rPr baseline="30000" lang="de">
                <a:solidFill>
                  <a:schemeClr val="dk1"/>
                </a:solidFill>
              </a:rPr>
              <a:t>11</a:t>
            </a:r>
            <a:r>
              <a:rPr lang="de">
                <a:solidFill>
                  <a:schemeClr val="dk1"/>
                </a:solidFill>
              </a:rPr>
              <a:t> decays/s</a:t>
            </a:r>
            <a:endParaRPr/>
          </a:p>
        </p:txBody>
      </p:sp>
      <p:pic>
        <p:nvPicPr>
          <p:cNvPr id="433" name="Google Shape;433;p46"/>
          <p:cNvPicPr preferRelativeResize="0"/>
          <p:nvPr/>
        </p:nvPicPr>
        <p:blipFill rotWithShape="1">
          <a:blip r:embed="rId8">
            <a:alphaModFix/>
          </a:blip>
          <a:srcRect b="0" l="0" r="0" t="0"/>
          <a:stretch/>
        </p:blipFill>
        <p:spPr>
          <a:xfrm>
            <a:off x="527274" y="1594058"/>
            <a:ext cx="1516205" cy="1098811"/>
          </a:xfrm>
          <a:prstGeom prst="rect">
            <a:avLst/>
          </a:prstGeom>
          <a:noFill/>
          <a:ln>
            <a:noFill/>
          </a:ln>
        </p:spPr>
      </p:pic>
      <p:sp>
        <p:nvSpPr>
          <p:cNvPr id="434" name="Google Shape;434;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435" name="Google Shape;435;p46"/>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436" name="Google Shape;436;p46"/>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437" name="Google Shape;437;p46"/>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438" name="Google Shape;438;p46"/>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grpSp>
        <p:nvGrpSpPr>
          <p:cNvPr id="443" name="Google Shape;443;p47"/>
          <p:cNvGrpSpPr/>
          <p:nvPr/>
        </p:nvGrpSpPr>
        <p:grpSpPr>
          <a:xfrm>
            <a:off x="78040" y="2381496"/>
            <a:ext cx="6055891" cy="1983871"/>
            <a:chOff x="104053" y="3175328"/>
            <a:chExt cx="8074521" cy="2645162"/>
          </a:xfrm>
        </p:grpSpPr>
        <p:grpSp>
          <p:nvGrpSpPr>
            <p:cNvPr id="444" name="Google Shape;444;p47"/>
            <p:cNvGrpSpPr/>
            <p:nvPr/>
          </p:nvGrpSpPr>
          <p:grpSpPr>
            <a:xfrm>
              <a:off x="104053" y="3175328"/>
              <a:ext cx="8074521" cy="2645162"/>
              <a:chOff x="104053" y="3175328"/>
              <a:chExt cx="8074521" cy="2645162"/>
            </a:xfrm>
          </p:grpSpPr>
          <p:pic>
            <p:nvPicPr>
              <p:cNvPr id="445" name="Google Shape;445;p47"/>
              <p:cNvPicPr preferRelativeResize="0"/>
              <p:nvPr/>
            </p:nvPicPr>
            <p:blipFill rotWithShape="1">
              <a:blip r:embed="rId3">
                <a:alphaModFix/>
              </a:blip>
              <a:srcRect b="0" l="0" r="0" t="17314"/>
              <a:stretch/>
            </p:blipFill>
            <p:spPr>
              <a:xfrm>
                <a:off x="104053" y="3513257"/>
                <a:ext cx="8074521" cy="2285589"/>
              </a:xfrm>
              <a:prstGeom prst="rect">
                <a:avLst/>
              </a:prstGeom>
              <a:noFill/>
              <a:ln>
                <a:noFill/>
              </a:ln>
            </p:spPr>
          </p:pic>
          <p:sp>
            <p:nvSpPr>
              <p:cNvPr id="446" name="Google Shape;446;p47"/>
              <p:cNvSpPr/>
              <p:nvPr/>
            </p:nvSpPr>
            <p:spPr>
              <a:xfrm>
                <a:off x="104053" y="3175328"/>
                <a:ext cx="1609800" cy="836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7" name="Google Shape;447;p47"/>
              <p:cNvSpPr/>
              <p:nvPr/>
            </p:nvSpPr>
            <p:spPr>
              <a:xfrm rot="-346524">
                <a:off x="993194" y="4979764"/>
                <a:ext cx="1609872" cy="761652"/>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448" name="Google Shape;448;p47"/>
            <p:cNvSpPr/>
            <p:nvPr/>
          </p:nvSpPr>
          <p:spPr>
            <a:xfrm rot="-5638516">
              <a:off x="3010009" y="3642037"/>
              <a:ext cx="688055" cy="58189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449" name="Google Shape;449;p47"/>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Extending KATRIN</a:t>
            </a:r>
            <a:endParaRPr sz="2500"/>
          </a:p>
        </p:txBody>
      </p:sp>
      <p:sp>
        <p:nvSpPr>
          <p:cNvPr id="450" name="Google Shape;450;p47"/>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mage result for person silhouette woman" id="451" name="Google Shape;451;p47"/>
          <p:cNvPicPr preferRelativeResize="0"/>
          <p:nvPr/>
        </p:nvPicPr>
        <p:blipFill rotWithShape="1">
          <a:blip r:embed="rId4">
            <a:alphaModFix/>
          </a:blip>
          <a:srcRect b="0" l="0" r="0" t="0"/>
          <a:stretch/>
        </p:blipFill>
        <p:spPr>
          <a:xfrm>
            <a:off x="5840813" y="3656813"/>
            <a:ext cx="53484" cy="136167"/>
          </a:xfrm>
          <a:prstGeom prst="rect">
            <a:avLst/>
          </a:prstGeom>
          <a:noFill/>
          <a:ln>
            <a:noFill/>
          </a:ln>
        </p:spPr>
      </p:pic>
      <p:pic>
        <p:nvPicPr>
          <p:cNvPr id="452" name="Google Shape;452;p47"/>
          <p:cNvPicPr preferRelativeResize="0"/>
          <p:nvPr/>
        </p:nvPicPr>
        <p:blipFill rotWithShape="1">
          <a:blip r:embed="rId5">
            <a:alphaModFix/>
          </a:blip>
          <a:srcRect b="0" l="0" r="0" t="0"/>
          <a:stretch/>
        </p:blipFill>
        <p:spPr>
          <a:xfrm>
            <a:off x="527274" y="1594058"/>
            <a:ext cx="1516205" cy="1098811"/>
          </a:xfrm>
          <a:prstGeom prst="rect">
            <a:avLst/>
          </a:prstGeom>
          <a:noFill/>
          <a:ln>
            <a:noFill/>
          </a:ln>
        </p:spPr>
      </p:pic>
      <p:pic>
        <p:nvPicPr>
          <p:cNvPr id="453" name="Google Shape;453;p47"/>
          <p:cNvPicPr preferRelativeResize="0"/>
          <p:nvPr/>
        </p:nvPicPr>
        <p:blipFill rotWithShape="1">
          <a:blip r:embed="rId6">
            <a:alphaModFix/>
          </a:blip>
          <a:srcRect b="0" l="0" r="0" t="0"/>
          <a:stretch/>
        </p:blipFill>
        <p:spPr>
          <a:xfrm>
            <a:off x="6240298" y="2052808"/>
            <a:ext cx="2586930" cy="1968050"/>
          </a:xfrm>
          <a:prstGeom prst="rect">
            <a:avLst/>
          </a:prstGeom>
          <a:noFill/>
          <a:ln>
            <a:noFill/>
          </a:ln>
        </p:spPr>
      </p:pic>
      <p:pic>
        <p:nvPicPr>
          <p:cNvPr descr="mage result for person silhouette woman" id="454" name="Google Shape;454;p47"/>
          <p:cNvPicPr preferRelativeResize="0"/>
          <p:nvPr/>
        </p:nvPicPr>
        <p:blipFill rotWithShape="1">
          <a:blip r:embed="rId4">
            <a:alphaModFix/>
          </a:blip>
          <a:srcRect b="0" l="0" r="0" t="0"/>
          <a:stretch/>
        </p:blipFill>
        <p:spPr>
          <a:xfrm>
            <a:off x="5840813" y="3656813"/>
            <a:ext cx="53484" cy="136167"/>
          </a:xfrm>
          <a:prstGeom prst="rect">
            <a:avLst/>
          </a:prstGeom>
          <a:noFill/>
          <a:ln>
            <a:noFill/>
          </a:ln>
        </p:spPr>
      </p:pic>
      <p:sp>
        <p:nvSpPr>
          <p:cNvPr id="455" name="Google Shape;455;p47"/>
          <p:cNvSpPr/>
          <p:nvPr/>
        </p:nvSpPr>
        <p:spPr>
          <a:xfrm>
            <a:off x="7491383" y="2109818"/>
            <a:ext cx="1271100" cy="615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456" name="Google Shape;456;p47"/>
          <p:cNvPicPr preferRelativeResize="0"/>
          <p:nvPr/>
        </p:nvPicPr>
        <p:blipFill rotWithShape="1">
          <a:blip r:embed="rId7">
            <a:alphaModFix/>
          </a:blip>
          <a:srcRect b="0" l="0" r="0" t="0"/>
          <a:stretch/>
        </p:blipFill>
        <p:spPr>
          <a:xfrm>
            <a:off x="7287383" y="1266164"/>
            <a:ext cx="1778578" cy="1252653"/>
          </a:xfrm>
          <a:prstGeom prst="rect">
            <a:avLst/>
          </a:prstGeom>
          <a:noFill/>
          <a:ln>
            <a:noFill/>
          </a:ln>
        </p:spPr>
      </p:pic>
      <p:pic>
        <p:nvPicPr>
          <p:cNvPr id="457" name="Google Shape;457;p47"/>
          <p:cNvPicPr preferRelativeResize="0"/>
          <p:nvPr/>
        </p:nvPicPr>
        <p:blipFill rotWithShape="1">
          <a:blip r:embed="rId8">
            <a:alphaModFix/>
          </a:blip>
          <a:srcRect b="0" l="17505" r="0" t="0"/>
          <a:stretch/>
        </p:blipFill>
        <p:spPr>
          <a:xfrm rot="-281869">
            <a:off x="3252549" y="1462587"/>
            <a:ext cx="1752198" cy="1361753"/>
          </a:xfrm>
          <a:prstGeom prst="rect">
            <a:avLst/>
          </a:prstGeom>
          <a:noFill/>
          <a:ln>
            <a:noFill/>
          </a:ln>
        </p:spPr>
      </p:pic>
      <p:sp>
        <p:nvSpPr>
          <p:cNvPr id="458" name="Google Shape;458;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459" name="Google Shape;459;p47"/>
          <p:cNvSpPr txBox="1"/>
          <p:nvPr/>
        </p:nvSpPr>
        <p:spPr>
          <a:xfrm>
            <a:off x="719273" y="4002887"/>
            <a:ext cx="13857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10</a:t>
            </a:r>
            <a:r>
              <a:rPr baseline="30000" lang="de">
                <a:solidFill>
                  <a:schemeClr val="dk1"/>
                </a:solidFill>
              </a:rPr>
              <a:t>11</a:t>
            </a:r>
            <a:r>
              <a:rPr lang="de">
                <a:solidFill>
                  <a:schemeClr val="dk1"/>
                </a:solidFill>
              </a:rPr>
              <a:t> decays/s</a:t>
            </a:r>
            <a:endParaRPr/>
          </a:p>
        </p:txBody>
      </p:sp>
      <p:sp>
        <p:nvSpPr>
          <p:cNvPr id="460" name="Google Shape;460;p47"/>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461" name="Google Shape;461;p47"/>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462" name="Google Shape;462;p47"/>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463" name="Google Shape;463;p47"/>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8"/>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A novel detector system</a:t>
            </a:r>
            <a:endParaRPr sz="2500"/>
          </a:p>
        </p:txBody>
      </p:sp>
      <p:sp>
        <p:nvSpPr>
          <p:cNvPr id="470" name="Google Shape;470;p48"/>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p>
            <a:pPr indent="0" lvl="0" marL="0" rtl="0" algn="r">
              <a:lnSpc>
                <a:spcPct val="90000"/>
              </a:lnSpc>
              <a:spcBef>
                <a:spcPts val="0"/>
              </a:spcBef>
              <a:spcAft>
                <a:spcPts val="0"/>
              </a:spcAft>
              <a:buClr>
                <a:srgbClr val="7F7F7F"/>
              </a:buClr>
              <a:buSzPts val="1100"/>
              <a:buNone/>
            </a:pPr>
            <a:r>
              <a:rPr i="1" lang="de" sz="900">
                <a:solidFill>
                  <a:srgbClr val="7F7F7F"/>
                </a:solidFill>
              </a:rPr>
              <a:t>Mertens et al, Phys.Rev. D91 (2015) 4, 042005</a:t>
            </a:r>
            <a:endParaRPr i="1" sz="900"/>
          </a:p>
          <a:p>
            <a:pPr indent="0" lvl="0" marL="0" rtl="0" algn="r">
              <a:lnSpc>
                <a:spcPct val="90000"/>
              </a:lnSpc>
              <a:spcBef>
                <a:spcPts val="800"/>
              </a:spcBef>
              <a:spcAft>
                <a:spcPts val="0"/>
              </a:spcAft>
              <a:buClr>
                <a:srgbClr val="7F7F7F"/>
              </a:buClr>
              <a:buSzPts val="1100"/>
              <a:buNone/>
            </a:pPr>
            <a:r>
              <a:rPr i="1" lang="de" sz="900">
                <a:solidFill>
                  <a:srgbClr val="7F7F7F"/>
                </a:solidFill>
              </a:rPr>
              <a:t>Mertens et. al. JCAP 1502 (2015)</a:t>
            </a:r>
            <a:endParaRPr i="1" sz="900"/>
          </a:p>
          <a:p>
            <a:pPr indent="0" lvl="0" marL="0" rtl="0" algn="r">
              <a:lnSpc>
                <a:spcPct val="90000"/>
              </a:lnSpc>
              <a:spcBef>
                <a:spcPts val="800"/>
              </a:spcBef>
              <a:spcAft>
                <a:spcPts val="1200"/>
              </a:spcAft>
              <a:buClr>
                <a:schemeClr val="dk1"/>
              </a:buClr>
              <a:buSzPts val="1400"/>
              <a:buNone/>
            </a:pPr>
            <a:r>
              <a:t/>
            </a:r>
            <a:endParaRPr sz="1400"/>
          </a:p>
        </p:txBody>
      </p:sp>
      <p:pic>
        <p:nvPicPr>
          <p:cNvPr descr="mage result for erc starting grant" id="471" name="Google Shape;471;p48"/>
          <p:cNvPicPr preferRelativeResize="0"/>
          <p:nvPr/>
        </p:nvPicPr>
        <p:blipFill rotWithShape="1">
          <a:blip r:embed="rId3">
            <a:alphaModFix/>
          </a:blip>
          <a:srcRect b="0" l="0" r="0" t="0"/>
          <a:stretch/>
        </p:blipFill>
        <p:spPr>
          <a:xfrm>
            <a:off x="7187188" y="38608"/>
            <a:ext cx="1332309" cy="746521"/>
          </a:xfrm>
          <a:prstGeom prst="rect">
            <a:avLst/>
          </a:prstGeom>
          <a:noFill/>
          <a:ln>
            <a:noFill/>
          </a:ln>
        </p:spPr>
      </p:pic>
      <p:pic>
        <p:nvPicPr>
          <p:cNvPr descr="mage result for person silhouette woman" id="472" name="Google Shape;472;p48"/>
          <p:cNvPicPr preferRelativeResize="0"/>
          <p:nvPr/>
        </p:nvPicPr>
        <p:blipFill rotWithShape="1">
          <a:blip r:embed="rId4">
            <a:alphaModFix/>
          </a:blip>
          <a:srcRect b="0" l="0" r="0" t="0"/>
          <a:stretch/>
        </p:blipFill>
        <p:spPr>
          <a:xfrm>
            <a:off x="5840813" y="3656813"/>
            <a:ext cx="53484" cy="136167"/>
          </a:xfrm>
          <a:prstGeom prst="rect">
            <a:avLst/>
          </a:prstGeom>
          <a:noFill/>
          <a:ln>
            <a:noFill/>
          </a:ln>
        </p:spPr>
      </p:pic>
      <p:pic>
        <p:nvPicPr>
          <p:cNvPr descr="Startseite - Max-Planck-Gesellschaft" id="473" name="Google Shape;473;p48"/>
          <p:cNvPicPr preferRelativeResize="0"/>
          <p:nvPr/>
        </p:nvPicPr>
        <p:blipFill rotWithShape="1">
          <a:blip r:embed="rId5">
            <a:alphaModFix/>
          </a:blip>
          <a:srcRect b="0" l="0" r="0" t="0"/>
          <a:stretch/>
        </p:blipFill>
        <p:spPr>
          <a:xfrm>
            <a:off x="8336135" y="36314"/>
            <a:ext cx="760602" cy="748815"/>
          </a:xfrm>
          <a:prstGeom prst="rect">
            <a:avLst/>
          </a:prstGeom>
          <a:noFill/>
          <a:ln>
            <a:noFill/>
          </a:ln>
        </p:spPr>
      </p:pic>
      <p:grpSp>
        <p:nvGrpSpPr>
          <p:cNvPr id="474" name="Google Shape;474;p48"/>
          <p:cNvGrpSpPr/>
          <p:nvPr/>
        </p:nvGrpSpPr>
        <p:grpSpPr>
          <a:xfrm>
            <a:off x="78040" y="2381496"/>
            <a:ext cx="6055891" cy="1983871"/>
            <a:chOff x="104053" y="3175328"/>
            <a:chExt cx="8074521" cy="2645162"/>
          </a:xfrm>
        </p:grpSpPr>
        <p:grpSp>
          <p:nvGrpSpPr>
            <p:cNvPr id="475" name="Google Shape;475;p48"/>
            <p:cNvGrpSpPr/>
            <p:nvPr/>
          </p:nvGrpSpPr>
          <p:grpSpPr>
            <a:xfrm>
              <a:off x="104053" y="3175328"/>
              <a:ext cx="8074521" cy="2645162"/>
              <a:chOff x="104053" y="3175328"/>
              <a:chExt cx="8074521" cy="2645162"/>
            </a:xfrm>
          </p:grpSpPr>
          <p:pic>
            <p:nvPicPr>
              <p:cNvPr id="476" name="Google Shape;476;p48"/>
              <p:cNvPicPr preferRelativeResize="0"/>
              <p:nvPr/>
            </p:nvPicPr>
            <p:blipFill rotWithShape="1">
              <a:blip r:embed="rId6">
                <a:alphaModFix/>
              </a:blip>
              <a:srcRect b="0" l="0" r="0" t="17314"/>
              <a:stretch/>
            </p:blipFill>
            <p:spPr>
              <a:xfrm>
                <a:off x="104053" y="3513257"/>
                <a:ext cx="8074521" cy="2285589"/>
              </a:xfrm>
              <a:prstGeom prst="rect">
                <a:avLst/>
              </a:prstGeom>
              <a:noFill/>
              <a:ln>
                <a:noFill/>
              </a:ln>
            </p:spPr>
          </p:pic>
          <p:sp>
            <p:nvSpPr>
              <p:cNvPr id="477" name="Google Shape;477;p48"/>
              <p:cNvSpPr/>
              <p:nvPr/>
            </p:nvSpPr>
            <p:spPr>
              <a:xfrm>
                <a:off x="104053" y="3175328"/>
                <a:ext cx="1609800" cy="836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78" name="Google Shape;478;p48"/>
              <p:cNvSpPr/>
              <p:nvPr/>
            </p:nvSpPr>
            <p:spPr>
              <a:xfrm rot="-346524">
                <a:off x="993194" y="4979764"/>
                <a:ext cx="1609872" cy="761652"/>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id="479" name="Google Shape;479;p48"/>
            <p:cNvSpPr/>
            <p:nvPr/>
          </p:nvSpPr>
          <p:spPr>
            <a:xfrm rot="-5638516">
              <a:off x="3010009" y="3642037"/>
              <a:ext cx="688055" cy="58189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id="480" name="Google Shape;480;p48"/>
          <p:cNvSpPr/>
          <p:nvPr/>
        </p:nvSpPr>
        <p:spPr>
          <a:xfrm>
            <a:off x="5367131" y="2508557"/>
            <a:ext cx="752100" cy="1284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81" name="Google Shape;481;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pic>
        <p:nvPicPr>
          <p:cNvPr id="482" name="Google Shape;482;p48" title="TRISTAN_Phase1.png"/>
          <p:cNvPicPr preferRelativeResize="0"/>
          <p:nvPr/>
        </p:nvPicPr>
        <p:blipFill rotWithShape="1">
          <a:blip r:embed="rId7">
            <a:alphaModFix/>
          </a:blip>
          <a:srcRect b="3684" l="24423" r="25259" t="6460"/>
          <a:stretch/>
        </p:blipFill>
        <p:spPr>
          <a:xfrm>
            <a:off x="6611052" y="1924675"/>
            <a:ext cx="2409477" cy="2399399"/>
          </a:xfrm>
          <a:prstGeom prst="rect">
            <a:avLst/>
          </a:prstGeom>
          <a:noFill/>
          <a:ln>
            <a:noFill/>
          </a:ln>
        </p:spPr>
      </p:pic>
      <p:sp>
        <p:nvSpPr>
          <p:cNvPr id="483" name="Google Shape;483;p48"/>
          <p:cNvSpPr/>
          <p:nvPr/>
        </p:nvSpPr>
        <p:spPr>
          <a:xfrm rot="-5400000">
            <a:off x="5484925" y="2514650"/>
            <a:ext cx="1057500" cy="1476300"/>
          </a:xfrm>
          <a:prstGeom prst="trapezoid">
            <a:avLst>
              <a:gd fmla="val 90394" name="adj"/>
            </a:avLst>
          </a:prstGeom>
          <a:solidFill>
            <a:srgbClr val="7F7F7F">
              <a:alpha val="439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4" name="Google Shape;484;p48"/>
          <p:cNvSpPr txBox="1"/>
          <p:nvPr/>
        </p:nvSpPr>
        <p:spPr>
          <a:xfrm>
            <a:off x="6409051" y="3158160"/>
            <a:ext cx="1527900" cy="561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0" lang="de" sz="1600" u="none" cap="small" strike="noStrike">
                <a:solidFill>
                  <a:schemeClr val="lt1"/>
                </a:solidFill>
              </a:rPr>
              <a:t>Tristan</a:t>
            </a:r>
            <a:endParaRPr sz="1600"/>
          </a:p>
          <a:p>
            <a:pPr indent="0" lvl="0" marL="0" marR="0" rtl="0" algn="ctr">
              <a:spcBef>
                <a:spcPts val="0"/>
              </a:spcBef>
              <a:spcAft>
                <a:spcPts val="0"/>
              </a:spcAft>
              <a:buNone/>
            </a:pPr>
            <a:r>
              <a:rPr i="0" lang="de" sz="1600" u="none" cap="small" strike="noStrike">
                <a:solidFill>
                  <a:schemeClr val="lt1"/>
                </a:solidFill>
              </a:rPr>
              <a:t>Detector</a:t>
            </a:r>
            <a:endParaRPr i="0" sz="1600" u="none" cap="none" strike="noStrike">
              <a:solidFill>
                <a:schemeClr val="lt1"/>
              </a:solidFill>
            </a:endParaRPr>
          </a:p>
        </p:txBody>
      </p:sp>
      <p:pic>
        <p:nvPicPr>
          <p:cNvPr id="485" name="Google Shape;485;p48"/>
          <p:cNvPicPr preferRelativeResize="0"/>
          <p:nvPr/>
        </p:nvPicPr>
        <p:blipFill rotWithShape="1">
          <a:blip r:embed="rId8">
            <a:alphaModFix/>
          </a:blip>
          <a:srcRect b="0" l="0" r="0" t="0"/>
          <a:stretch/>
        </p:blipFill>
        <p:spPr>
          <a:xfrm>
            <a:off x="527274" y="1594058"/>
            <a:ext cx="1516205" cy="1098811"/>
          </a:xfrm>
          <a:prstGeom prst="rect">
            <a:avLst/>
          </a:prstGeom>
          <a:noFill/>
          <a:ln>
            <a:noFill/>
          </a:ln>
        </p:spPr>
      </p:pic>
      <p:sp>
        <p:nvSpPr>
          <p:cNvPr id="486" name="Google Shape;486;p48"/>
          <p:cNvSpPr txBox="1"/>
          <p:nvPr/>
        </p:nvSpPr>
        <p:spPr>
          <a:xfrm>
            <a:off x="719273" y="4002887"/>
            <a:ext cx="13857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10</a:t>
            </a:r>
            <a:r>
              <a:rPr baseline="30000" lang="de">
                <a:solidFill>
                  <a:schemeClr val="dk1"/>
                </a:solidFill>
              </a:rPr>
              <a:t>11</a:t>
            </a:r>
            <a:r>
              <a:rPr lang="de">
                <a:solidFill>
                  <a:schemeClr val="dk1"/>
                </a:solidFill>
              </a:rPr>
              <a:t> decays/s</a:t>
            </a:r>
            <a:endParaRPr/>
          </a:p>
        </p:txBody>
      </p:sp>
      <p:sp>
        <p:nvSpPr>
          <p:cNvPr id="487" name="Google Shape;487;p48"/>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488" name="Google Shape;488;p48"/>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489" name="Google Shape;489;p48"/>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490" name="Google Shape;490;p48"/>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de" sz="1400"/>
              <a:t>Our first visit to HLL in 2015 </a:t>
            </a:r>
            <a:endParaRPr sz="1400"/>
          </a:p>
          <a:p>
            <a:pPr indent="0" lvl="0" marL="0" rtl="0" algn="l">
              <a:spcBef>
                <a:spcPts val="0"/>
              </a:spcBef>
              <a:spcAft>
                <a:spcPts val="1200"/>
              </a:spcAft>
              <a:buNone/>
            </a:pPr>
            <a:r>
              <a:t/>
            </a:r>
            <a:endParaRPr/>
          </a:p>
        </p:txBody>
      </p:sp>
      <p:sp>
        <p:nvSpPr>
          <p:cNvPr id="496" name="Google Shape;496;p49"/>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Detector Requirements</a:t>
            </a:r>
            <a:endParaRPr sz="2500"/>
          </a:p>
        </p:txBody>
      </p:sp>
      <p:pic>
        <p:nvPicPr>
          <p:cNvPr id="497" name="Google Shape;497;p49"/>
          <p:cNvPicPr preferRelativeResize="0"/>
          <p:nvPr/>
        </p:nvPicPr>
        <p:blipFill rotWithShape="1">
          <a:blip r:embed="rId3">
            <a:alphaModFix/>
          </a:blip>
          <a:srcRect b="0" l="0" r="0" t="0"/>
          <a:stretch/>
        </p:blipFill>
        <p:spPr>
          <a:xfrm>
            <a:off x="422908" y="1859867"/>
            <a:ext cx="2158637" cy="2878182"/>
          </a:xfrm>
          <a:prstGeom prst="rect">
            <a:avLst/>
          </a:prstGeom>
          <a:solidFill>
            <a:srgbClr val="ECECEC"/>
          </a:solidFill>
          <a:ln cap="sq" cmpd="sng" w="63500">
            <a:solidFill>
              <a:srgbClr val="FFFFFF"/>
            </a:solidFill>
            <a:prstDash val="solid"/>
            <a:miter lim="800000"/>
            <a:headEnd len="sm" w="sm" type="none"/>
            <a:tailEnd len="sm" w="sm" type="none"/>
          </a:ln>
          <a:effectLst>
            <a:outerShdw blurRad="65000" kx="195054" rotWithShape="0" algn="tl" dir="12900000" dist="50800" ky="144987">
              <a:srgbClr val="000000">
                <a:alpha val="29800"/>
              </a:srgbClr>
            </a:outerShdw>
          </a:effectLst>
        </p:spPr>
      </p:pic>
      <p:sp>
        <p:nvSpPr>
          <p:cNvPr id="498" name="Google Shape;498;p49"/>
          <p:cNvSpPr/>
          <p:nvPr/>
        </p:nvSpPr>
        <p:spPr>
          <a:xfrm>
            <a:off x="2984018" y="1451375"/>
            <a:ext cx="2046600" cy="952800"/>
          </a:xfrm>
          <a:prstGeom prst="wedgeEllipseCallout">
            <a:avLst>
              <a:gd fmla="val -92641" name="adj1"/>
              <a:gd fmla="val 84210" name="adj2"/>
            </a:avLst>
          </a:prstGeom>
          <a:solidFill>
            <a:schemeClr val="lt2"/>
          </a:solidFill>
          <a:ln cap="flat" cmpd="sng" w="12700">
            <a:solidFill>
              <a:srgbClr val="3133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i="0" lang="de" u="none" cap="none" strike="noStrike">
                <a:solidFill>
                  <a:schemeClr val="dk1"/>
                </a:solidFill>
              </a:rPr>
              <a:t>The detector needs to handle high rates</a:t>
            </a:r>
            <a:endParaRPr>
              <a:solidFill>
                <a:schemeClr val="dk1"/>
              </a:solidFill>
            </a:endParaRPr>
          </a:p>
        </p:txBody>
      </p:sp>
      <p:sp>
        <p:nvSpPr>
          <p:cNvPr id="499" name="Google Shape;499;p49"/>
          <p:cNvSpPr/>
          <p:nvPr/>
        </p:nvSpPr>
        <p:spPr>
          <a:xfrm>
            <a:off x="3830820" y="2197913"/>
            <a:ext cx="2268600" cy="1051200"/>
          </a:xfrm>
          <a:prstGeom prst="wedgeEllipseCallout">
            <a:avLst>
              <a:gd fmla="val -138406" name="adj1"/>
              <a:gd fmla="val 23652" name="adj2"/>
            </a:avLst>
          </a:prstGeom>
          <a:solidFill>
            <a:schemeClr val="lt2"/>
          </a:solidFill>
          <a:ln cap="flat" cmpd="sng" w="12700">
            <a:solidFill>
              <a:srgbClr val="3133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i="0" lang="de" u="none" cap="none" strike="noStrike">
                <a:solidFill>
                  <a:schemeClr val="dk1"/>
                </a:solidFill>
              </a:rPr>
              <a:t>We need a good energy resolution, to resolve the kink</a:t>
            </a:r>
            <a:endParaRPr>
              <a:solidFill>
                <a:schemeClr val="dk1"/>
              </a:solidFill>
            </a:endParaRPr>
          </a:p>
        </p:txBody>
      </p:sp>
      <p:sp>
        <p:nvSpPr>
          <p:cNvPr id="500" name="Google Shape;500;p49"/>
          <p:cNvSpPr/>
          <p:nvPr/>
        </p:nvSpPr>
        <p:spPr>
          <a:xfrm>
            <a:off x="3981996" y="3150582"/>
            <a:ext cx="2580600" cy="1417800"/>
          </a:xfrm>
          <a:prstGeom prst="wedgeEllipseCallout">
            <a:avLst>
              <a:gd fmla="val -169568" name="adj1"/>
              <a:gd fmla="val -58385" name="adj2"/>
            </a:avLst>
          </a:prstGeom>
          <a:solidFill>
            <a:schemeClr val="lt2"/>
          </a:solidFill>
          <a:ln cap="flat" cmpd="sng" w="12700">
            <a:solidFill>
              <a:srgbClr val="31336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de">
                <a:solidFill>
                  <a:schemeClr val="dk1"/>
                </a:solidFill>
              </a:rPr>
              <a:t>The detector needs to cover the full electron beam, without much dead area</a:t>
            </a:r>
            <a:endParaRPr>
              <a:solidFill>
                <a:schemeClr val="dk1"/>
              </a:solidFill>
            </a:endParaRPr>
          </a:p>
        </p:txBody>
      </p:sp>
      <p:sp>
        <p:nvSpPr>
          <p:cNvPr id="501" name="Google Shape;501;p49"/>
          <p:cNvSpPr txBox="1"/>
          <p:nvPr/>
        </p:nvSpPr>
        <p:spPr>
          <a:xfrm rot="-398003">
            <a:off x="583843" y="4173633"/>
            <a:ext cx="1838709" cy="50016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lt1"/>
                </a:solidFill>
              </a:rPr>
              <a:t>Thierry, Kai, Marc, David, Susanne</a:t>
            </a:r>
            <a:endParaRPr/>
          </a:p>
        </p:txBody>
      </p:sp>
      <p:pic>
        <p:nvPicPr>
          <p:cNvPr id="502" name="Google Shape;502;p49" title="TRISTAN_Phase1.png"/>
          <p:cNvPicPr preferRelativeResize="0"/>
          <p:nvPr/>
        </p:nvPicPr>
        <p:blipFill rotWithShape="1">
          <a:blip r:embed="rId4">
            <a:alphaModFix/>
          </a:blip>
          <a:srcRect b="3684" l="24423" r="25259" t="6460"/>
          <a:stretch/>
        </p:blipFill>
        <p:spPr>
          <a:xfrm>
            <a:off x="6611052" y="1924675"/>
            <a:ext cx="2409477" cy="2399399"/>
          </a:xfrm>
          <a:prstGeom prst="rect">
            <a:avLst/>
          </a:prstGeom>
          <a:noFill/>
          <a:ln>
            <a:noFill/>
          </a:ln>
        </p:spPr>
      </p:pic>
      <p:sp>
        <p:nvSpPr>
          <p:cNvPr id="503" name="Google Shape;503;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504" name="Google Shape;504;p49"/>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505" name="Google Shape;505;p49"/>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506" name="Google Shape;506;p49"/>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507" name="Google Shape;507;p49"/>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pic>
        <p:nvPicPr>
          <p:cNvPr descr="mage result for erc starting grant" id="508" name="Google Shape;508;p49"/>
          <p:cNvPicPr preferRelativeResize="0"/>
          <p:nvPr/>
        </p:nvPicPr>
        <p:blipFill rotWithShape="1">
          <a:blip r:embed="rId5">
            <a:alphaModFix/>
          </a:blip>
          <a:srcRect b="0" l="19391" r="12278" t="0"/>
          <a:stretch/>
        </p:blipFill>
        <p:spPr>
          <a:xfrm>
            <a:off x="8472451" y="1703381"/>
            <a:ext cx="671550" cy="5506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e" sz="2520"/>
              <a:t>What is our Universe made of?</a:t>
            </a:r>
            <a:endParaRPr sz="2520"/>
          </a:p>
        </p:txBody>
      </p:sp>
      <p:pic>
        <p:nvPicPr>
          <p:cNvPr id="166" name="Google Shape;166;p32"/>
          <p:cNvPicPr preferRelativeResize="0"/>
          <p:nvPr/>
        </p:nvPicPr>
        <p:blipFill>
          <a:blip r:embed="rId3">
            <a:alphaModFix/>
          </a:blip>
          <a:stretch>
            <a:fillRect/>
          </a:stretch>
        </p:blipFill>
        <p:spPr>
          <a:xfrm>
            <a:off x="3104550" y="1545625"/>
            <a:ext cx="2934900" cy="2934900"/>
          </a:xfrm>
          <a:prstGeom prst="ellipse">
            <a:avLst/>
          </a:prstGeom>
          <a:noFill/>
          <a:ln>
            <a:noFill/>
          </a:ln>
        </p:spPr>
      </p:pic>
      <p:pic>
        <p:nvPicPr>
          <p:cNvPr id="167" name="Google Shape;167;p32" title="Erreichte Punkte"/>
          <p:cNvPicPr preferRelativeResize="0"/>
          <p:nvPr/>
        </p:nvPicPr>
        <p:blipFill>
          <a:blip r:embed="rId4">
            <a:alphaModFix/>
          </a:blip>
          <a:stretch>
            <a:fillRect/>
          </a:stretch>
        </p:blipFill>
        <p:spPr>
          <a:xfrm>
            <a:off x="1450175" y="946225"/>
            <a:ext cx="6243651" cy="3860650"/>
          </a:xfrm>
          <a:prstGeom prst="rect">
            <a:avLst/>
          </a:prstGeom>
          <a:noFill/>
          <a:ln>
            <a:noFill/>
          </a:ln>
        </p:spPr>
      </p:pic>
      <p:cxnSp>
        <p:nvCxnSpPr>
          <p:cNvPr id="168" name="Google Shape;168;p32"/>
          <p:cNvCxnSpPr/>
          <p:nvPr/>
        </p:nvCxnSpPr>
        <p:spPr>
          <a:xfrm rot="10800000">
            <a:off x="5901775" y="2520975"/>
            <a:ext cx="782400" cy="379200"/>
          </a:xfrm>
          <a:prstGeom prst="straightConnector1">
            <a:avLst/>
          </a:prstGeom>
          <a:noFill/>
          <a:ln cap="flat" cmpd="sng" w="28575">
            <a:solidFill>
              <a:srgbClr val="E69138"/>
            </a:solidFill>
            <a:prstDash val="solid"/>
            <a:round/>
            <a:headEnd len="med" w="med" type="none"/>
            <a:tailEnd len="med" w="med" type="triangle"/>
          </a:ln>
        </p:spPr>
      </p:cxnSp>
      <p:pic>
        <p:nvPicPr>
          <p:cNvPr id="169" name="Google Shape;169;p32"/>
          <p:cNvPicPr preferRelativeResize="0"/>
          <p:nvPr/>
        </p:nvPicPr>
        <p:blipFill rotWithShape="1">
          <a:blip r:embed="rId5">
            <a:alphaModFix/>
          </a:blip>
          <a:srcRect b="0" l="18133" r="0" t="0"/>
          <a:stretch/>
        </p:blipFill>
        <p:spPr>
          <a:xfrm>
            <a:off x="6684175" y="2148025"/>
            <a:ext cx="1498451" cy="1830301"/>
          </a:xfrm>
          <a:prstGeom prst="rect">
            <a:avLst/>
          </a:prstGeom>
          <a:noFill/>
          <a:ln>
            <a:noFill/>
          </a:ln>
        </p:spPr>
      </p:pic>
      <p:sp>
        <p:nvSpPr>
          <p:cNvPr id="170" name="Google Shape;170;p32"/>
          <p:cNvSpPr/>
          <p:nvPr/>
        </p:nvSpPr>
        <p:spPr>
          <a:xfrm>
            <a:off x="0" y="4963800"/>
            <a:ext cx="2160000" cy="1797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t>Motivation</a:t>
            </a:r>
            <a:endParaRPr/>
          </a:p>
        </p:txBody>
      </p:sp>
      <p:sp>
        <p:nvSpPr>
          <p:cNvPr id="171" name="Google Shape;171;p32"/>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172" name="Google Shape;172;p32"/>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173" name="Google Shape;173;p32"/>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a:t>
            </a:r>
            <a:r>
              <a:rPr lang="de">
                <a:solidFill>
                  <a:srgbClr val="D0CECE"/>
                </a:solidFill>
              </a:rPr>
              <a:t>Challenges</a:t>
            </a:r>
            <a:endParaRPr>
              <a:solidFill>
                <a:srgbClr val="D0CECE"/>
              </a:solidFill>
            </a:endParaRPr>
          </a:p>
        </p:txBody>
      </p:sp>
      <p:sp>
        <p:nvSpPr>
          <p:cNvPr id="174" name="Google Shape;174;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50"/>
          <p:cNvPicPr preferRelativeResize="0"/>
          <p:nvPr/>
        </p:nvPicPr>
        <p:blipFill rotWithShape="1">
          <a:blip r:embed="rId3">
            <a:alphaModFix/>
          </a:blip>
          <a:srcRect b="3398" l="24799" r="24015" t="16818"/>
          <a:stretch/>
        </p:blipFill>
        <p:spPr>
          <a:xfrm>
            <a:off x="7642475" y="6850"/>
            <a:ext cx="1500700" cy="1304439"/>
          </a:xfrm>
          <a:prstGeom prst="rect">
            <a:avLst/>
          </a:prstGeom>
          <a:noFill/>
          <a:ln>
            <a:noFill/>
          </a:ln>
        </p:spPr>
      </p:pic>
      <p:sp>
        <p:nvSpPr>
          <p:cNvPr id="515" name="Google Shape;515;p50"/>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de" sz="2500">
                <a:latin typeface="Arial"/>
                <a:ea typeface="Arial"/>
                <a:cs typeface="Arial"/>
                <a:sym typeface="Arial"/>
              </a:rPr>
              <a:t>Silicon Drift Detector (SDD)</a:t>
            </a:r>
            <a:endParaRPr sz="2500">
              <a:latin typeface="Arial"/>
              <a:ea typeface="Arial"/>
              <a:cs typeface="Arial"/>
              <a:sym typeface="Arial"/>
            </a:endParaRPr>
          </a:p>
        </p:txBody>
      </p:sp>
      <p:sp>
        <p:nvSpPr>
          <p:cNvPr id="516" name="Google Shape;516;p50"/>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p>
            <a:pPr indent="-317500" lvl="0" marL="457200" rtl="0" algn="l">
              <a:lnSpc>
                <a:spcPct val="115000"/>
              </a:lnSpc>
              <a:spcBef>
                <a:spcPts val="0"/>
              </a:spcBef>
              <a:spcAft>
                <a:spcPts val="0"/>
              </a:spcAft>
              <a:buSzPts val="1400"/>
              <a:buChar char="✓"/>
            </a:pPr>
            <a:r>
              <a:rPr lang="de" sz="1400">
                <a:latin typeface="Arial"/>
                <a:ea typeface="Arial"/>
                <a:cs typeface="Arial"/>
                <a:sym typeface="Arial"/>
              </a:rPr>
              <a:t>Small anode contact</a:t>
            </a:r>
            <a:endParaRPr sz="1400">
              <a:latin typeface="Arial"/>
              <a:ea typeface="Arial"/>
              <a:cs typeface="Arial"/>
              <a:sym typeface="Arial"/>
            </a:endParaRPr>
          </a:p>
          <a:p>
            <a:pPr indent="-317500" lvl="1" marL="914400" rtl="0" algn="l">
              <a:lnSpc>
                <a:spcPct val="115000"/>
              </a:lnSpc>
              <a:spcBef>
                <a:spcPts val="0"/>
              </a:spcBef>
              <a:spcAft>
                <a:spcPts val="0"/>
              </a:spcAft>
              <a:buSzPts val="1400"/>
              <a:buFont typeface="Arial"/>
              <a:buChar char="➢"/>
            </a:pPr>
            <a:r>
              <a:rPr lang="de" sz="1400">
                <a:latin typeface="Arial"/>
                <a:ea typeface="Arial"/>
                <a:cs typeface="Arial"/>
                <a:sym typeface="Arial"/>
              </a:rPr>
              <a:t>Small detector capacitance → Low noise for high rates</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de" sz="1400">
                <a:latin typeface="Arial"/>
                <a:ea typeface="Arial"/>
                <a:cs typeface="Arial"/>
                <a:sym typeface="Arial"/>
              </a:rPr>
              <a:t>Large detector area</a:t>
            </a:r>
            <a:endParaRPr sz="1400">
              <a:latin typeface="Arial"/>
              <a:ea typeface="Arial"/>
              <a:cs typeface="Arial"/>
              <a:sym typeface="Arial"/>
            </a:endParaRPr>
          </a:p>
          <a:p>
            <a:pPr indent="-317500" lvl="1" marL="914400" rtl="0" algn="l">
              <a:lnSpc>
                <a:spcPct val="115000"/>
              </a:lnSpc>
              <a:spcBef>
                <a:spcPts val="0"/>
              </a:spcBef>
              <a:spcAft>
                <a:spcPts val="0"/>
              </a:spcAft>
              <a:buSzPts val="1400"/>
              <a:buFont typeface="Arial"/>
              <a:buChar char="➢"/>
            </a:pPr>
            <a:r>
              <a:rPr lang="de" sz="1400">
                <a:latin typeface="Arial"/>
                <a:ea typeface="Arial"/>
                <a:cs typeface="Arial"/>
                <a:sym typeface="Arial"/>
              </a:rPr>
              <a:t>Large area coverage, not too many pixels</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de" sz="1400">
                <a:latin typeface="Arial"/>
                <a:ea typeface="Arial"/>
                <a:cs typeface="Arial"/>
                <a:sym typeface="Arial"/>
              </a:rPr>
              <a:t>Integrated amplification (nJFET)</a:t>
            </a:r>
            <a:endParaRPr sz="1400">
              <a:latin typeface="Arial"/>
              <a:ea typeface="Arial"/>
              <a:cs typeface="Arial"/>
              <a:sym typeface="Arial"/>
            </a:endParaRPr>
          </a:p>
          <a:p>
            <a:pPr indent="-317500" lvl="1" marL="914400" rtl="0" algn="l">
              <a:lnSpc>
                <a:spcPct val="115000"/>
              </a:lnSpc>
              <a:spcBef>
                <a:spcPts val="0"/>
              </a:spcBef>
              <a:spcAft>
                <a:spcPts val="0"/>
              </a:spcAft>
              <a:buSzPts val="1400"/>
              <a:buFont typeface="Arial"/>
              <a:buChar char="➢"/>
            </a:pPr>
            <a:r>
              <a:rPr lang="de" sz="1400">
                <a:latin typeface="Arial"/>
                <a:ea typeface="Arial"/>
                <a:cs typeface="Arial"/>
                <a:sym typeface="Arial"/>
              </a:rPr>
              <a:t>Focal plane array</a:t>
            </a:r>
            <a:endParaRPr sz="1400">
              <a:latin typeface="Arial"/>
              <a:ea typeface="Arial"/>
              <a:cs typeface="Arial"/>
              <a:sym typeface="Arial"/>
            </a:endParaRPr>
          </a:p>
          <a:p>
            <a:pPr indent="0" lvl="0" marL="0" rtl="0" algn="l">
              <a:lnSpc>
                <a:spcPct val="90000"/>
              </a:lnSpc>
              <a:spcBef>
                <a:spcPts val="800"/>
              </a:spcBef>
              <a:spcAft>
                <a:spcPts val="0"/>
              </a:spcAft>
              <a:buClr>
                <a:schemeClr val="dk1"/>
              </a:buClr>
              <a:buSzPts val="1400"/>
              <a:buNone/>
            </a:pPr>
            <a:r>
              <a:t/>
            </a:r>
            <a:endParaRPr sz="1400"/>
          </a:p>
          <a:p>
            <a:pPr indent="-88900" lvl="0" marL="177800" rtl="0" algn="l">
              <a:lnSpc>
                <a:spcPct val="90000"/>
              </a:lnSpc>
              <a:spcBef>
                <a:spcPts val="800"/>
              </a:spcBef>
              <a:spcAft>
                <a:spcPts val="0"/>
              </a:spcAft>
              <a:buClr>
                <a:schemeClr val="dk1"/>
              </a:buClr>
              <a:buSzPts val="1400"/>
              <a:buNone/>
            </a:pPr>
            <a:r>
              <a:t/>
            </a:r>
            <a:endParaRPr sz="1400"/>
          </a:p>
        </p:txBody>
      </p:sp>
      <p:cxnSp>
        <p:nvCxnSpPr>
          <p:cNvPr id="517" name="Google Shape;517;p50"/>
          <p:cNvCxnSpPr/>
          <p:nvPr/>
        </p:nvCxnSpPr>
        <p:spPr>
          <a:xfrm rot="10800000">
            <a:off x="6924740" y="2502800"/>
            <a:ext cx="756000" cy="378000"/>
          </a:xfrm>
          <a:prstGeom prst="straightConnector1">
            <a:avLst/>
          </a:prstGeom>
          <a:noFill/>
          <a:ln cap="flat" cmpd="sng" w="12700">
            <a:solidFill>
              <a:srgbClr val="C00000"/>
            </a:solidFill>
            <a:prstDash val="solid"/>
            <a:miter lim="800000"/>
            <a:headEnd len="med" w="med" type="stealth"/>
            <a:tailEnd len="med" w="med" type="stealth"/>
          </a:ln>
        </p:spPr>
      </p:cxnSp>
      <p:sp>
        <p:nvSpPr>
          <p:cNvPr id="518" name="Google Shape;518;p50"/>
          <p:cNvSpPr txBox="1"/>
          <p:nvPr/>
        </p:nvSpPr>
        <p:spPr>
          <a:xfrm rot="1635212">
            <a:off x="7102720" y="2466396"/>
            <a:ext cx="513617" cy="23856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de" sz="1100">
                <a:solidFill>
                  <a:srgbClr val="C00000"/>
                </a:solidFill>
                <a:latin typeface="Palatino Linotype"/>
                <a:ea typeface="Palatino Linotype"/>
                <a:cs typeface="Palatino Linotype"/>
                <a:sym typeface="Palatino Linotype"/>
              </a:rPr>
              <a:t>4 cm</a:t>
            </a:r>
            <a:endParaRPr sz="1100"/>
          </a:p>
        </p:txBody>
      </p:sp>
      <p:cxnSp>
        <p:nvCxnSpPr>
          <p:cNvPr id="519" name="Google Shape;519;p50"/>
          <p:cNvCxnSpPr/>
          <p:nvPr/>
        </p:nvCxnSpPr>
        <p:spPr>
          <a:xfrm rot="10800000">
            <a:off x="8069500" y="1754150"/>
            <a:ext cx="14100" cy="1204500"/>
          </a:xfrm>
          <a:prstGeom prst="straightConnector1">
            <a:avLst/>
          </a:prstGeom>
          <a:noFill/>
          <a:ln cap="flat" cmpd="sng" w="12700">
            <a:solidFill>
              <a:srgbClr val="C00000"/>
            </a:solidFill>
            <a:prstDash val="solid"/>
            <a:miter lim="800000"/>
            <a:headEnd len="med" w="med" type="stealth"/>
            <a:tailEnd len="med" w="med" type="stealth"/>
          </a:ln>
        </p:spPr>
      </p:cxnSp>
      <p:sp>
        <p:nvSpPr>
          <p:cNvPr id="520" name="Google Shape;520;p50"/>
          <p:cNvSpPr txBox="1"/>
          <p:nvPr/>
        </p:nvSpPr>
        <p:spPr>
          <a:xfrm rot="5400000">
            <a:off x="7888475" y="2270074"/>
            <a:ext cx="5955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de">
                <a:solidFill>
                  <a:srgbClr val="C00000"/>
                </a:solidFill>
              </a:rPr>
              <a:t>4 cm</a:t>
            </a:r>
            <a:endParaRPr/>
          </a:p>
        </p:txBody>
      </p:sp>
      <p:sp>
        <p:nvSpPr>
          <p:cNvPr id="521" name="Google Shape;521;p50"/>
          <p:cNvSpPr txBox="1"/>
          <p:nvPr/>
        </p:nvSpPr>
        <p:spPr>
          <a:xfrm>
            <a:off x="6918325" y="3686700"/>
            <a:ext cx="2178900" cy="762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de" sz="900">
                <a:solidFill>
                  <a:srgbClr val="7F7F7F"/>
                </a:solidFill>
              </a:rPr>
              <a:t>S. Mertens et al., J. Phys. G46 (2019)</a:t>
            </a:r>
            <a:br>
              <a:rPr i="1" lang="de" sz="900">
                <a:solidFill>
                  <a:srgbClr val="7F7F7F"/>
                </a:solidFill>
              </a:rPr>
            </a:br>
            <a:r>
              <a:rPr i="1" lang="de" sz="900">
                <a:solidFill>
                  <a:srgbClr val="7F7F7F"/>
                </a:solidFill>
              </a:rPr>
              <a:t>S. Mertens et al., J. Phys. G48 (2020)</a:t>
            </a:r>
            <a:br>
              <a:rPr i="1" lang="de" sz="900">
                <a:solidFill>
                  <a:srgbClr val="7F7F7F"/>
                </a:solidFill>
              </a:rPr>
            </a:br>
            <a:r>
              <a:rPr i="1" lang="de" sz="900">
                <a:solidFill>
                  <a:srgbClr val="7F7F7F"/>
                </a:solidFill>
              </a:rPr>
              <a:t>M. Gugiatti et al., NIM-A 979 (2020)</a:t>
            </a:r>
            <a:br>
              <a:rPr i="1" lang="de" sz="900">
                <a:solidFill>
                  <a:srgbClr val="7F7F7F"/>
                </a:solidFill>
              </a:rPr>
            </a:br>
            <a:r>
              <a:rPr i="1" lang="de" sz="900">
                <a:solidFill>
                  <a:srgbClr val="7F7F7F"/>
                </a:solidFill>
              </a:rPr>
              <a:t>M. Biassoni et al., EPJ. Plus 136 (2021)</a:t>
            </a:r>
            <a:br>
              <a:rPr i="1" lang="de" sz="900">
                <a:solidFill>
                  <a:srgbClr val="7F7F7F"/>
                </a:solidFill>
              </a:rPr>
            </a:br>
            <a:r>
              <a:rPr i="1" lang="de" sz="900">
                <a:solidFill>
                  <a:srgbClr val="7F7F7F"/>
                </a:solidFill>
              </a:rPr>
              <a:t>P. King et al., JINST 16 T07007 (2021)</a:t>
            </a:r>
            <a:endParaRPr i="1" sz="900"/>
          </a:p>
        </p:txBody>
      </p:sp>
      <p:pic>
        <p:nvPicPr>
          <p:cNvPr id="522" name="Google Shape;522;p50"/>
          <p:cNvPicPr preferRelativeResize="0"/>
          <p:nvPr/>
        </p:nvPicPr>
        <p:blipFill rotWithShape="1">
          <a:blip r:embed="rId4">
            <a:alphaModFix/>
          </a:blip>
          <a:srcRect b="0" l="0" r="0" t="0"/>
          <a:stretch/>
        </p:blipFill>
        <p:spPr>
          <a:xfrm>
            <a:off x="3841533" y="4342701"/>
            <a:ext cx="1958224" cy="493169"/>
          </a:xfrm>
          <a:prstGeom prst="rect">
            <a:avLst/>
          </a:prstGeom>
          <a:noFill/>
          <a:ln>
            <a:noFill/>
          </a:ln>
        </p:spPr>
      </p:pic>
      <p:pic>
        <p:nvPicPr>
          <p:cNvPr id="523" name="Google Shape;523;p50"/>
          <p:cNvPicPr preferRelativeResize="0"/>
          <p:nvPr/>
        </p:nvPicPr>
        <p:blipFill rotWithShape="1">
          <a:blip r:embed="rId5">
            <a:alphaModFix/>
          </a:blip>
          <a:srcRect b="0" l="0" r="0" t="0"/>
          <a:stretch/>
        </p:blipFill>
        <p:spPr>
          <a:xfrm>
            <a:off x="782935" y="2626867"/>
            <a:ext cx="4147396" cy="2080120"/>
          </a:xfrm>
          <a:prstGeom prst="rect">
            <a:avLst/>
          </a:prstGeom>
          <a:noFill/>
          <a:ln>
            <a:noFill/>
          </a:ln>
        </p:spPr>
      </p:pic>
      <p:sp>
        <p:nvSpPr>
          <p:cNvPr id="524" name="Google Shape;524;p50"/>
          <p:cNvSpPr/>
          <p:nvPr/>
        </p:nvSpPr>
        <p:spPr>
          <a:xfrm rot="-5400000">
            <a:off x="7798525" y="673350"/>
            <a:ext cx="333900" cy="207900"/>
          </a:xfrm>
          <a:prstGeom prst="parallelogram">
            <a:avLst>
              <a:gd fmla="val 52263" name="adj"/>
            </a:avLst>
          </a:prstGeom>
          <a:solidFill>
            <a:srgbClr val="C00000">
              <a:alpha val="22750"/>
            </a:srgbClr>
          </a:solidFill>
          <a:ln cap="flat" cmpd="sng" w="1905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25" name="Google Shape;525;p50"/>
          <p:cNvSpPr/>
          <p:nvPr/>
        </p:nvSpPr>
        <p:spPr>
          <a:xfrm rot="1604791">
            <a:off x="6984144" y="855797"/>
            <a:ext cx="1397863" cy="1292006"/>
          </a:xfrm>
          <a:prstGeom prst="trapezoid">
            <a:avLst>
              <a:gd fmla="val 46679" name="adj"/>
            </a:avLst>
          </a:prstGeom>
          <a:solidFill>
            <a:srgbClr val="D8D8D8">
              <a:alpha val="549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26" name="Google Shape;526;p50"/>
          <p:cNvPicPr preferRelativeResize="0"/>
          <p:nvPr/>
        </p:nvPicPr>
        <p:blipFill rotWithShape="1">
          <a:blip r:embed="rId6">
            <a:alphaModFix/>
          </a:blip>
          <a:srcRect b="59799" l="39500" r="43700" t="19200"/>
          <a:stretch/>
        </p:blipFill>
        <p:spPr>
          <a:xfrm>
            <a:off x="6768214" y="1754077"/>
            <a:ext cx="1264800" cy="1185900"/>
          </a:xfrm>
          <a:prstGeom prst="snip1Rect">
            <a:avLst>
              <a:gd fmla="val 16667" name="adj"/>
            </a:avLst>
          </a:prstGeom>
          <a:noFill/>
          <a:ln>
            <a:noFill/>
          </a:ln>
        </p:spPr>
      </p:pic>
      <p:cxnSp>
        <p:nvCxnSpPr>
          <p:cNvPr id="527" name="Google Shape;527;p50"/>
          <p:cNvCxnSpPr/>
          <p:nvPr/>
        </p:nvCxnSpPr>
        <p:spPr>
          <a:xfrm rot="10800000">
            <a:off x="7694225" y="993850"/>
            <a:ext cx="548400" cy="300900"/>
          </a:xfrm>
          <a:prstGeom prst="straightConnector1">
            <a:avLst/>
          </a:prstGeom>
          <a:noFill/>
          <a:ln cap="flat" cmpd="sng" w="12700">
            <a:solidFill>
              <a:srgbClr val="C00000"/>
            </a:solidFill>
            <a:prstDash val="solid"/>
            <a:miter lim="800000"/>
            <a:headEnd len="med" w="med" type="stealth"/>
            <a:tailEnd len="med" w="med" type="stealth"/>
          </a:ln>
        </p:spPr>
      </p:cxnSp>
      <p:sp>
        <p:nvSpPr>
          <p:cNvPr id="528" name="Google Shape;528;p50"/>
          <p:cNvSpPr txBox="1"/>
          <p:nvPr/>
        </p:nvSpPr>
        <p:spPr>
          <a:xfrm rot="1733577">
            <a:off x="7505818" y="1132273"/>
            <a:ext cx="733275" cy="28480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de">
                <a:solidFill>
                  <a:srgbClr val="C00000"/>
                </a:solidFill>
              </a:rPr>
              <a:t>12 cm       </a:t>
            </a:r>
            <a:endParaRPr/>
          </a:p>
        </p:txBody>
      </p:sp>
      <p:sp>
        <p:nvSpPr>
          <p:cNvPr id="529" name="Google Shape;529;p50"/>
          <p:cNvSpPr/>
          <p:nvPr/>
        </p:nvSpPr>
        <p:spPr>
          <a:xfrm rot="-5400000">
            <a:off x="6835225" y="2449250"/>
            <a:ext cx="143400" cy="129600"/>
          </a:xfrm>
          <a:prstGeom prst="hexagon">
            <a:avLst>
              <a:gd fmla="val 28852" name="adj"/>
              <a:gd fmla="val 115470" name="vf"/>
            </a:avLst>
          </a:prstGeom>
          <a:solidFill>
            <a:srgbClr val="C00000">
              <a:alpha val="22750"/>
            </a:srgbClr>
          </a:solidFill>
          <a:ln cap="flat" cmpd="sng" w="1905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0" name="Google Shape;530;p50"/>
          <p:cNvSpPr/>
          <p:nvPr/>
        </p:nvSpPr>
        <p:spPr>
          <a:xfrm rot="1604748">
            <a:off x="6035719" y="2501415"/>
            <a:ext cx="1063256" cy="1272821"/>
          </a:xfrm>
          <a:prstGeom prst="trapezoid">
            <a:avLst>
              <a:gd fmla="val 46679" name="adj"/>
            </a:avLst>
          </a:prstGeom>
          <a:solidFill>
            <a:srgbClr val="D8D8D8">
              <a:alpha val="549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31" name="Google Shape;531;p50"/>
          <p:cNvPicPr preferRelativeResize="0"/>
          <p:nvPr/>
        </p:nvPicPr>
        <p:blipFill rotWithShape="1">
          <a:blip r:embed="rId7">
            <a:alphaModFix/>
          </a:blip>
          <a:srcRect b="6603" l="1704" r="3047" t="3798"/>
          <a:stretch/>
        </p:blipFill>
        <p:spPr>
          <a:xfrm>
            <a:off x="5570619" y="3422747"/>
            <a:ext cx="1197600" cy="1079400"/>
          </a:xfrm>
          <a:prstGeom prst="hexagon">
            <a:avLst>
              <a:gd fmla="val 25000" name="adj"/>
              <a:gd fmla="val 115470" name="vf"/>
            </a:avLst>
          </a:prstGeom>
          <a:noFill/>
          <a:ln>
            <a:noFill/>
          </a:ln>
        </p:spPr>
      </p:pic>
      <p:sp>
        <p:nvSpPr>
          <p:cNvPr id="532" name="Google Shape;532;p50"/>
          <p:cNvSpPr txBox="1"/>
          <p:nvPr/>
        </p:nvSpPr>
        <p:spPr>
          <a:xfrm rot="1477">
            <a:off x="5875952" y="2959747"/>
            <a:ext cx="6981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de">
                <a:solidFill>
                  <a:srgbClr val="C00000"/>
                </a:solidFill>
              </a:rPr>
              <a:t>3 mm</a:t>
            </a:r>
            <a:endParaRPr/>
          </a:p>
        </p:txBody>
      </p:sp>
      <p:cxnSp>
        <p:nvCxnSpPr>
          <p:cNvPr id="533" name="Google Shape;533;p50"/>
          <p:cNvCxnSpPr/>
          <p:nvPr/>
        </p:nvCxnSpPr>
        <p:spPr>
          <a:xfrm rot="10800000">
            <a:off x="5556525" y="3329475"/>
            <a:ext cx="1225800" cy="8400"/>
          </a:xfrm>
          <a:prstGeom prst="straightConnector1">
            <a:avLst/>
          </a:prstGeom>
          <a:noFill/>
          <a:ln cap="flat" cmpd="sng" w="12700">
            <a:solidFill>
              <a:srgbClr val="C00000"/>
            </a:solidFill>
            <a:prstDash val="solid"/>
            <a:miter lim="800000"/>
            <a:headEnd len="med" w="med" type="stealth"/>
            <a:tailEnd len="med" w="med" type="stealth"/>
          </a:ln>
        </p:spPr>
      </p:cxnSp>
      <p:sp>
        <p:nvSpPr>
          <p:cNvPr id="534" name="Google Shape;534;p50"/>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535" name="Google Shape;535;p50"/>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536" name="Google Shape;536;p50"/>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537" name="Google Shape;537;p50"/>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
        <p:nvSpPr>
          <p:cNvPr id="538" name="Google Shape;538;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sz="1000">
                <a:solidFill>
                  <a:schemeClr val="dk2"/>
                </a:solidFill>
              </a:rPr>
              <a:t>‹#›</a:t>
            </a:fld>
            <a:endParaRPr sz="1000">
              <a:solidFill>
                <a:schemeClr val="dk2"/>
              </a:solidFill>
            </a:endParaRPr>
          </a:p>
        </p:txBody>
      </p:sp>
      <p:cxnSp>
        <p:nvCxnSpPr>
          <p:cNvPr id="539" name="Google Shape;539;p50"/>
          <p:cNvCxnSpPr/>
          <p:nvPr/>
        </p:nvCxnSpPr>
        <p:spPr>
          <a:xfrm rot="10800000">
            <a:off x="605600" y="3686675"/>
            <a:ext cx="12600" cy="640800"/>
          </a:xfrm>
          <a:prstGeom prst="straightConnector1">
            <a:avLst/>
          </a:prstGeom>
          <a:noFill/>
          <a:ln cap="flat" cmpd="sng" w="12700">
            <a:solidFill>
              <a:srgbClr val="C00000"/>
            </a:solidFill>
            <a:prstDash val="solid"/>
            <a:miter lim="800000"/>
            <a:headEnd len="med" w="med" type="stealth"/>
            <a:tailEnd len="med" w="med" type="stealth"/>
          </a:ln>
        </p:spPr>
      </p:cxnSp>
      <p:sp>
        <p:nvSpPr>
          <p:cNvPr id="540" name="Google Shape;540;p50"/>
          <p:cNvSpPr txBox="1"/>
          <p:nvPr/>
        </p:nvSpPr>
        <p:spPr>
          <a:xfrm rot="-5401386">
            <a:off x="76900" y="3820100"/>
            <a:ext cx="7440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de">
                <a:solidFill>
                  <a:srgbClr val="C00000"/>
                </a:solidFill>
              </a:rPr>
              <a:t>450 μm</a:t>
            </a:r>
            <a:endParaRPr/>
          </a:p>
        </p:txBody>
      </p:sp>
      <p:pic>
        <p:nvPicPr>
          <p:cNvPr id="541" name="Google Shape;541;p50"/>
          <p:cNvPicPr preferRelativeResize="0"/>
          <p:nvPr>
            <p:ph idx="1" type="body"/>
          </p:nvPr>
        </p:nvPicPr>
        <p:blipFill rotWithShape="1">
          <a:blip r:embed="rId8">
            <a:alphaModFix/>
          </a:blip>
          <a:srcRect b="0" l="0" r="0" t="0"/>
          <a:stretch/>
        </p:blipFill>
        <p:spPr>
          <a:xfrm>
            <a:off x="5019379" y="326299"/>
            <a:ext cx="741600" cy="914100"/>
          </a:xfrm>
          <a:prstGeom prst="rect">
            <a:avLst/>
          </a:prstGeom>
          <a:solidFill>
            <a:srgbClr val="ECECEC"/>
          </a:solidFill>
          <a:ln cap="sq" cmpd="sng" w="63500">
            <a:solidFill>
              <a:srgbClr val="FFFFFF"/>
            </a:solidFill>
            <a:prstDash val="solid"/>
            <a:miter lim="800000"/>
            <a:headEnd len="sm" w="sm" type="none"/>
            <a:tailEnd len="sm" w="sm" type="none"/>
          </a:ln>
          <a:effectLst>
            <a:outerShdw blurRad="65000" kx="195054" rotWithShape="0" algn="tl" dir="12900000" dist="50800" ky="144987">
              <a:srgbClr val="000000">
                <a:alpha val="29800"/>
              </a:srgbClr>
            </a:outerShdw>
          </a:effectLst>
        </p:spPr>
      </p:pic>
      <p:sp>
        <p:nvSpPr>
          <p:cNvPr id="542" name="Google Shape;542;p50"/>
          <p:cNvSpPr txBox="1"/>
          <p:nvPr/>
        </p:nvSpPr>
        <p:spPr>
          <a:xfrm rot="-368309">
            <a:off x="4447585" y="301213"/>
            <a:ext cx="903380" cy="7157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sz="1400">
                <a:solidFill>
                  <a:schemeClr val="dk1"/>
                </a:solidFill>
                <a:latin typeface="Calibri"/>
                <a:ea typeface="Calibri"/>
                <a:cs typeface="Calibri"/>
                <a:sym typeface="Calibri"/>
              </a:rPr>
              <a:t>Peter Lechner (HLL)</a:t>
            </a:r>
            <a:endParaRPr sz="1100"/>
          </a:p>
        </p:txBody>
      </p:sp>
      <p:pic>
        <p:nvPicPr>
          <p:cNvPr descr="mage result for erc starting grant" id="543" name="Google Shape;543;p50"/>
          <p:cNvPicPr preferRelativeResize="0"/>
          <p:nvPr/>
        </p:nvPicPr>
        <p:blipFill rotWithShape="1">
          <a:blip r:embed="rId9">
            <a:alphaModFix/>
          </a:blip>
          <a:srcRect b="0" l="19391" r="12278" t="0"/>
          <a:stretch/>
        </p:blipFill>
        <p:spPr>
          <a:xfrm>
            <a:off x="8472451" y="1703381"/>
            <a:ext cx="671550" cy="55069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51"/>
          <p:cNvSpPr txBox="1"/>
          <p:nvPr>
            <p:ph idx="1" type="body"/>
          </p:nvPr>
        </p:nvSpPr>
        <p:spPr>
          <a:xfrm>
            <a:off x="311700" y="1171338"/>
            <a:ext cx="8520600" cy="3416400"/>
          </a:xfrm>
          <a:prstGeom prst="rect">
            <a:avLst/>
          </a:prstGeom>
          <a:noFill/>
          <a:ln>
            <a:noFill/>
          </a:ln>
        </p:spPr>
        <p:txBody>
          <a:bodyPr anchorCtr="0" anchor="t" bIns="34275" lIns="68575" spcFirstLastPara="1" rIns="68575" wrap="square" tIns="34275">
            <a:noAutofit/>
          </a:bodyPr>
          <a:lstStyle/>
          <a:p>
            <a:pPr indent="-319300" lvl="0" marL="460800" rtl="0" algn="l">
              <a:lnSpc>
                <a:spcPct val="90000"/>
              </a:lnSpc>
              <a:spcBef>
                <a:spcPts val="0"/>
              </a:spcBef>
              <a:spcAft>
                <a:spcPts val="0"/>
              </a:spcAft>
              <a:buClr>
                <a:schemeClr val="dk1"/>
              </a:buClr>
              <a:buSzPts val="1400"/>
              <a:buFont typeface="Courier New"/>
              <a:buChar char="●"/>
            </a:pPr>
            <a:r>
              <a:rPr lang="de" sz="1400"/>
              <a:t>Large pixel number </a:t>
            </a:r>
            <a:endParaRPr sz="1400"/>
          </a:p>
          <a:p>
            <a:pPr indent="-319300" lvl="0" marL="460800" rtl="0" algn="l">
              <a:lnSpc>
                <a:spcPct val="90000"/>
              </a:lnSpc>
              <a:spcBef>
                <a:spcPts val="800"/>
              </a:spcBef>
              <a:spcAft>
                <a:spcPts val="0"/>
              </a:spcAft>
              <a:buClr>
                <a:schemeClr val="dk1"/>
              </a:buClr>
              <a:buSzPts val="1400"/>
              <a:buFont typeface="Courier New"/>
              <a:buChar char="●"/>
            </a:pPr>
            <a:r>
              <a:rPr lang="de" sz="1400"/>
              <a:t>Focal plane configuration</a:t>
            </a:r>
            <a:endParaRPr sz="1400"/>
          </a:p>
          <a:p>
            <a:pPr indent="-319300" lvl="0" marL="460800" rtl="0" algn="l">
              <a:lnSpc>
                <a:spcPct val="90000"/>
              </a:lnSpc>
              <a:spcBef>
                <a:spcPts val="800"/>
              </a:spcBef>
              <a:spcAft>
                <a:spcPts val="0"/>
              </a:spcAft>
              <a:buClr>
                <a:schemeClr val="dk1"/>
              </a:buClr>
              <a:buSzPts val="1400"/>
              <a:buFont typeface="Courier New"/>
              <a:buChar char="●"/>
            </a:pPr>
            <a:r>
              <a:rPr lang="de" sz="1400"/>
              <a:t>Operation at high magnetic field and high vacuum</a:t>
            </a:r>
            <a:endParaRPr sz="1400"/>
          </a:p>
          <a:p>
            <a:pPr indent="-319300" lvl="0" marL="460800" rtl="0" algn="l">
              <a:lnSpc>
                <a:spcPct val="90000"/>
              </a:lnSpc>
              <a:spcBef>
                <a:spcPts val="800"/>
              </a:spcBef>
              <a:spcAft>
                <a:spcPts val="0"/>
              </a:spcAft>
              <a:buClr>
                <a:schemeClr val="dk1"/>
              </a:buClr>
              <a:buSzPts val="1400"/>
              <a:buFont typeface="Courier New"/>
              <a:buChar char="●"/>
            </a:pPr>
            <a:r>
              <a:rPr lang="de" sz="1400"/>
              <a:t>Ultra-precise beta spectroscopy</a:t>
            </a:r>
            <a:endParaRPr sz="1400"/>
          </a:p>
        </p:txBody>
      </p:sp>
      <p:pic>
        <p:nvPicPr>
          <p:cNvPr id="550" name="Google Shape;550;p51" title="TRISTAN_Phase1.png"/>
          <p:cNvPicPr preferRelativeResize="0"/>
          <p:nvPr/>
        </p:nvPicPr>
        <p:blipFill rotWithShape="1">
          <a:blip r:embed="rId3">
            <a:alphaModFix/>
          </a:blip>
          <a:srcRect b="3684" l="24423" r="25259" t="6460"/>
          <a:stretch/>
        </p:blipFill>
        <p:spPr>
          <a:xfrm>
            <a:off x="6611052" y="1924675"/>
            <a:ext cx="2409477" cy="2399399"/>
          </a:xfrm>
          <a:prstGeom prst="rect">
            <a:avLst/>
          </a:prstGeom>
          <a:noFill/>
          <a:ln>
            <a:noFill/>
          </a:ln>
        </p:spPr>
      </p:pic>
      <p:sp>
        <p:nvSpPr>
          <p:cNvPr id="551" name="Google Shape;551;p51"/>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Challenges</a:t>
            </a:r>
            <a:endParaRPr sz="2500"/>
          </a:p>
        </p:txBody>
      </p:sp>
      <p:pic>
        <p:nvPicPr>
          <p:cNvPr descr="Warnschild &quot;Warnung vor magnetischem Feld&quot;, ISO 7010, Folie, selbstklebend, 200 mm, VE = 10 Stück - 1" id="552" name="Google Shape;552;p51"/>
          <p:cNvPicPr preferRelativeResize="0"/>
          <p:nvPr/>
        </p:nvPicPr>
        <p:blipFill rotWithShape="1">
          <a:blip r:embed="rId4">
            <a:alphaModFix/>
          </a:blip>
          <a:srcRect b="0" l="0" r="0" t="0"/>
          <a:stretch/>
        </p:blipFill>
        <p:spPr>
          <a:xfrm>
            <a:off x="5859224" y="2003409"/>
            <a:ext cx="751823" cy="911300"/>
          </a:xfrm>
          <a:prstGeom prst="rect">
            <a:avLst/>
          </a:prstGeom>
          <a:noFill/>
          <a:ln>
            <a:noFill/>
          </a:ln>
        </p:spPr>
      </p:pic>
      <p:pic>
        <p:nvPicPr>
          <p:cNvPr id="553" name="Google Shape;553;p51"/>
          <p:cNvPicPr preferRelativeResize="0"/>
          <p:nvPr/>
        </p:nvPicPr>
        <p:blipFill rotWithShape="1">
          <a:blip r:embed="rId5">
            <a:alphaModFix/>
          </a:blip>
          <a:srcRect b="0" l="0" r="0" t="0"/>
          <a:stretch/>
        </p:blipFill>
        <p:spPr>
          <a:xfrm>
            <a:off x="6485489" y="1753662"/>
            <a:ext cx="751823" cy="655787"/>
          </a:xfrm>
          <a:prstGeom prst="rect">
            <a:avLst/>
          </a:prstGeom>
          <a:noFill/>
          <a:ln>
            <a:noFill/>
          </a:ln>
        </p:spPr>
      </p:pic>
      <p:sp>
        <p:nvSpPr>
          <p:cNvPr id="554" name="Google Shape;554;p51"/>
          <p:cNvSpPr txBox="1"/>
          <p:nvPr/>
        </p:nvSpPr>
        <p:spPr>
          <a:xfrm>
            <a:off x="6260723" y="1110500"/>
            <a:ext cx="2409600" cy="500100"/>
          </a:xfrm>
          <a:prstGeom prst="rect">
            <a:avLst/>
          </a:prstGeom>
          <a:solidFill>
            <a:srgbClr val="FCE5CD"/>
          </a:solidFill>
          <a:ln cap="flat" cmpd="sng" w="9525">
            <a:solidFill>
              <a:srgbClr val="595959"/>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de">
                <a:solidFill>
                  <a:schemeClr val="dk1"/>
                </a:solidFill>
              </a:rPr>
              <a:t>&gt; 1000 pixel SDD</a:t>
            </a:r>
            <a:endParaRPr/>
          </a:p>
          <a:p>
            <a:pPr indent="0" lvl="0" marL="0" marR="0" rtl="0" algn="ctr">
              <a:spcBef>
                <a:spcPts val="0"/>
              </a:spcBef>
              <a:spcAft>
                <a:spcPts val="0"/>
              </a:spcAft>
              <a:buNone/>
            </a:pPr>
            <a:r>
              <a:rPr lang="de">
                <a:solidFill>
                  <a:schemeClr val="dk1"/>
                </a:solidFill>
              </a:rPr>
              <a:t>9 modules (each 166 pixel)</a:t>
            </a:r>
            <a:endParaRPr/>
          </a:p>
        </p:txBody>
      </p:sp>
      <p:pic>
        <p:nvPicPr>
          <p:cNvPr id="555" name="Google Shape;555;p51"/>
          <p:cNvPicPr preferRelativeResize="0"/>
          <p:nvPr/>
        </p:nvPicPr>
        <p:blipFill rotWithShape="1">
          <a:blip r:embed="rId6">
            <a:alphaModFix/>
          </a:blip>
          <a:srcRect b="0" l="0" r="0" t="0"/>
          <a:stretch/>
        </p:blipFill>
        <p:spPr>
          <a:xfrm>
            <a:off x="782935" y="2626867"/>
            <a:ext cx="4147396" cy="2080120"/>
          </a:xfrm>
          <a:prstGeom prst="rect">
            <a:avLst/>
          </a:prstGeom>
          <a:noFill/>
          <a:ln>
            <a:noFill/>
          </a:ln>
        </p:spPr>
      </p:pic>
      <p:sp>
        <p:nvSpPr>
          <p:cNvPr id="556" name="Google Shape;556;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pic>
        <p:nvPicPr>
          <p:cNvPr id="557" name="Google Shape;557;p51"/>
          <p:cNvPicPr preferRelativeResize="0"/>
          <p:nvPr/>
        </p:nvPicPr>
        <p:blipFill rotWithShape="1">
          <a:blip r:embed="rId7">
            <a:alphaModFix/>
          </a:blip>
          <a:srcRect b="0" l="0" r="0" t="0"/>
          <a:stretch/>
        </p:blipFill>
        <p:spPr>
          <a:xfrm>
            <a:off x="3841533" y="4342701"/>
            <a:ext cx="1958224" cy="493169"/>
          </a:xfrm>
          <a:prstGeom prst="rect">
            <a:avLst/>
          </a:prstGeom>
          <a:noFill/>
          <a:ln>
            <a:noFill/>
          </a:ln>
        </p:spPr>
      </p:pic>
      <p:sp>
        <p:nvSpPr>
          <p:cNvPr id="558" name="Google Shape;558;p51"/>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559" name="Google Shape;559;p51"/>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560" name="Google Shape;560;p51"/>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561" name="Google Shape;561;p51"/>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pic>
        <p:nvPicPr>
          <p:cNvPr descr="mage result for erc starting grant" id="562" name="Google Shape;562;p51"/>
          <p:cNvPicPr preferRelativeResize="0"/>
          <p:nvPr/>
        </p:nvPicPr>
        <p:blipFill rotWithShape="1">
          <a:blip r:embed="rId8">
            <a:alphaModFix/>
          </a:blip>
          <a:srcRect b="0" l="19391" r="12278" t="0"/>
          <a:stretch/>
        </p:blipFill>
        <p:spPr>
          <a:xfrm>
            <a:off x="8472451" y="1703381"/>
            <a:ext cx="671550" cy="55069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52"/>
          <p:cNvPicPr preferRelativeResize="0"/>
          <p:nvPr/>
        </p:nvPicPr>
        <p:blipFill rotWithShape="1">
          <a:blip r:embed="rId3">
            <a:alphaModFix/>
          </a:blip>
          <a:srcRect b="24229" l="7835" r="9710" t="4810"/>
          <a:stretch/>
        </p:blipFill>
        <p:spPr>
          <a:xfrm>
            <a:off x="4202832" y="1039750"/>
            <a:ext cx="4941168" cy="3186354"/>
          </a:xfrm>
          <a:prstGeom prst="rect">
            <a:avLst/>
          </a:prstGeom>
          <a:noFill/>
          <a:ln>
            <a:noFill/>
          </a:ln>
        </p:spPr>
      </p:pic>
      <p:sp>
        <p:nvSpPr>
          <p:cNvPr id="569" name="Google Shape;569;p52"/>
          <p:cNvSpPr txBox="1"/>
          <p:nvPr/>
        </p:nvSpPr>
        <p:spPr>
          <a:xfrm>
            <a:off x="6983025" y="3351675"/>
            <a:ext cx="19179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i="0" lang="de" u="none" cap="none" strike="noStrike">
                <a:solidFill>
                  <a:srgbClr val="000000"/>
                </a:solidFill>
              </a:rPr>
              <a:t>Copper cooling and holding structure</a:t>
            </a:r>
            <a:endParaRPr/>
          </a:p>
        </p:txBody>
      </p:sp>
      <p:pic>
        <p:nvPicPr>
          <p:cNvPr id="570" name="Google Shape;570;p52"/>
          <p:cNvPicPr preferRelativeResize="0"/>
          <p:nvPr/>
        </p:nvPicPr>
        <p:blipFill rotWithShape="1">
          <a:blip r:embed="rId4">
            <a:alphaModFix/>
          </a:blip>
          <a:srcRect b="0" l="55825" r="0" t="0"/>
          <a:stretch/>
        </p:blipFill>
        <p:spPr>
          <a:xfrm>
            <a:off x="7861714" y="3797753"/>
            <a:ext cx="537719" cy="277684"/>
          </a:xfrm>
          <a:prstGeom prst="rect">
            <a:avLst/>
          </a:prstGeom>
          <a:noFill/>
          <a:ln>
            <a:noFill/>
          </a:ln>
        </p:spPr>
      </p:pic>
      <p:pic>
        <p:nvPicPr>
          <p:cNvPr descr="20150416 tum logo blau png final.png" id="571" name="Google Shape;571;p52"/>
          <p:cNvPicPr preferRelativeResize="0"/>
          <p:nvPr/>
        </p:nvPicPr>
        <p:blipFill rotWithShape="1">
          <a:blip r:embed="rId5">
            <a:alphaModFix/>
          </a:blip>
          <a:srcRect b="0" l="0" r="0" t="0"/>
          <a:stretch/>
        </p:blipFill>
        <p:spPr>
          <a:xfrm>
            <a:off x="7462052" y="3865693"/>
            <a:ext cx="333919" cy="175864"/>
          </a:xfrm>
          <a:prstGeom prst="rect">
            <a:avLst/>
          </a:prstGeom>
          <a:noFill/>
          <a:ln>
            <a:noFill/>
          </a:ln>
        </p:spPr>
      </p:pic>
      <p:sp>
        <p:nvSpPr>
          <p:cNvPr id="572" name="Google Shape;572;p52"/>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p>
            <a:pPr indent="-319300" lvl="0" marL="460800" rtl="0" algn="l">
              <a:lnSpc>
                <a:spcPct val="90000"/>
              </a:lnSpc>
              <a:spcBef>
                <a:spcPts val="800"/>
              </a:spcBef>
              <a:spcAft>
                <a:spcPts val="0"/>
              </a:spcAft>
              <a:buClr>
                <a:schemeClr val="dk1"/>
              </a:buClr>
              <a:buSzPts val="1400"/>
              <a:buChar char="●"/>
            </a:pPr>
            <a:r>
              <a:rPr lang="de" sz="1400">
                <a:latin typeface="Arial"/>
                <a:ea typeface="Arial"/>
                <a:cs typeface="Arial"/>
                <a:sym typeface="Arial"/>
              </a:rPr>
              <a:t>SDD operated at about -30°C </a:t>
            </a:r>
            <a:endParaRPr sz="1400">
              <a:latin typeface="Arial"/>
              <a:ea typeface="Arial"/>
              <a:cs typeface="Arial"/>
              <a:sym typeface="Arial"/>
            </a:endParaRPr>
          </a:p>
          <a:p>
            <a:pPr indent="-319300" lvl="0" marL="460800" rtl="0" algn="l">
              <a:lnSpc>
                <a:spcPct val="90000"/>
              </a:lnSpc>
              <a:spcBef>
                <a:spcPts val="800"/>
              </a:spcBef>
              <a:spcAft>
                <a:spcPts val="0"/>
              </a:spcAft>
              <a:buClr>
                <a:schemeClr val="dk1"/>
              </a:buClr>
              <a:buSzPts val="1400"/>
              <a:buChar char="●"/>
            </a:pPr>
            <a:r>
              <a:rPr lang="de" sz="1400">
                <a:latin typeface="Arial"/>
                <a:ea typeface="Arial"/>
                <a:cs typeface="Arial"/>
                <a:sym typeface="Arial"/>
              </a:rPr>
              <a:t>E</a:t>
            </a:r>
            <a:r>
              <a:rPr lang="de" sz="1400">
                <a:latin typeface="Arial"/>
                <a:ea typeface="Arial"/>
                <a:cs typeface="Arial"/>
                <a:sym typeface="Arial"/>
              </a:rPr>
              <a:t>lectronics hidden beyond SDD</a:t>
            </a:r>
            <a:endParaRPr sz="1400">
              <a:latin typeface="Arial"/>
              <a:ea typeface="Arial"/>
              <a:cs typeface="Arial"/>
              <a:sym typeface="Arial"/>
            </a:endParaRPr>
          </a:p>
          <a:p>
            <a:pPr indent="-319300" lvl="0" marL="460800" rtl="0" algn="l">
              <a:lnSpc>
                <a:spcPct val="90000"/>
              </a:lnSpc>
              <a:spcBef>
                <a:spcPts val="800"/>
              </a:spcBef>
              <a:spcAft>
                <a:spcPts val="0"/>
              </a:spcAft>
              <a:buClr>
                <a:schemeClr val="dk1"/>
              </a:buClr>
              <a:buSzPts val="1400"/>
              <a:buChar char="●"/>
            </a:pPr>
            <a:r>
              <a:rPr lang="de" sz="1400">
                <a:latin typeface="Arial"/>
                <a:ea typeface="Arial"/>
                <a:cs typeface="Arial"/>
                <a:sym typeface="Arial"/>
              </a:rPr>
              <a:t>Modularity: Upscaling and maintenance</a:t>
            </a:r>
            <a:endParaRPr sz="1400">
              <a:latin typeface="Arial"/>
              <a:ea typeface="Arial"/>
              <a:cs typeface="Arial"/>
              <a:sym typeface="Arial"/>
            </a:endParaRPr>
          </a:p>
        </p:txBody>
      </p:sp>
      <p:pic>
        <p:nvPicPr>
          <p:cNvPr id="573" name="Google Shape;573;p52"/>
          <p:cNvPicPr preferRelativeResize="0"/>
          <p:nvPr/>
        </p:nvPicPr>
        <p:blipFill rotWithShape="1">
          <a:blip r:embed="rId6">
            <a:alphaModFix/>
          </a:blip>
          <a:srcRect b="3401" l="24801" r="24013" t="4814"/>
          <a:stretch/>
        </p:blipFill>
        <p:spPr>
          <a:xfrm>
            <a:off x="660127" y="2480990"/>
            <a:ext cx="2056043" cy="2056044"/>
          </a:xfrm>
          <a:prstGeom prst="rect">
            <a:avLst/>
          </a:prstGeom>
          <a:noFill/>
          <a:ln>
            <a:noFill/>
          </a:ln>
        </p:spPr>
      </p:pic>
      <p:sp>
        <p:nvSpPr>
          <p:cNvPr id="574" name="Google Shape;574;p52"/>
          <p:cNvSpPr txBox="1"/>
          <p:nvPr/>
        </p:nvSpPr>
        <p:spPr>
          <a:xfrm>
            <a:off x="3247293" y="3643552"/>
            <a:ext cx="15324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i="0" lang="de" u="none" cap="none" strike="noStrike">
                <a:solidFill>
                  <a:srgbClr val="000000"/>
                </a:solidFill>
              </a:rPr>
              <a:t>166 px SDD with integrated JFET</a:t>
            </a:r>
            <a:endParaRPr/>
          </a:p>
        </p:txBody>
      </p:sp>
      <p:sp>
        <p:nvSpPr>
          <p:cNvPr id="575" name="Google Shape;575;p52"/>
          <p:cNvSpPr txBox="1"/>
          <p:nvPr/>
        </p:nvSpPr>
        <p:spPr>
          <a:xfrm>
            <a:off x="5899134" y="982175"/>
            <a:ext cx="12486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i="0" lang="de" u="none" cap="none" strike="noStrike">
                <a:solidFill>
                  <a:srgbClr val="000000"/>
                </a:solidFill>
              </a:rPr>
              <a:t>Ettore ASICs</a:t>
            </a:r>
            <a:endParaRPr/>
          </a:p>
          <a:p>
            <a:pPr indent="0" lvl="0" marL="0" marR="0" rtl="0" algn="ctr">
              <a:lnSpc>
                <a:spcPct val="100000"/>
              </a:lnSpc>
              <a:spcBef>
                <a:spcPts val="0"/>
              </a:spcBef>
              <a:spcAft>
                <a:spcPts val="0"/>
              </a:spcAft>
              <a:buClr>
                <a:srgbClr val="000000"/>
              </a:buClr>
              <a:buSzPts val="1400"/>
              <a:buFont typeface="Calibri"/>
              <a:buNone/>
            </a:pPr>
            <a:r>
              <a:rPr i="0" lang="de" u="none" cap="none" strike="noStrike">
                <a:solidFill>
                  <a:srgbClr val="000000"/>
                </a:solidFill>
              </a:rPr>
              <a:t>(below cap)</a:t>
            </a:r>
            <a:endParaRPr/>
          </a:p>
        </p:txBody>
      </p:sp>
      <p:sp>
        <p:nvSpPr>
          <p:cNvPr id="576" name="Google Shape;576;p52"/>
          <p:cNvSpPr txBox="1"/>
          <p:nvPr/>
        </p:nvSpPr>
        <p:spPr>
          <a:xfrm>
            <a:off x="5359049" y="4124200"/>
            <a:ext cx="20559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i="0" lang="de" u="none" cap="none" strike="noStrike">
                <a:solidFill>
                  <a:srgbClr val="000000"/>
                </a:solidFill>
              </a:rPr>
              <a:t>Silicon carbide (CeSiC) </a:t>
            </a:r>
            <a:endParaRPr/>
          </a:p>
          <a:p>
            <a:pPr indent="0" lvl="0" marL="0" marR="0" rtl="0" algn="ctr">
              <a:lnSpc>
                <a:spcPct val="100000"/>
              </a:lnSpc>
              <a:spcBef>
                <a:spcPts val="0"/>
              </a:spcBef>
              <a:spcAft>
                <a:spcPts val="0"/>
              </a:spcAft>
              <a:buClr>
                <a:srgbClr val="000000"/>
              </a:buClr>
              <a:buSzPts val="1400"/>
              <a:buFont typeface="Calibri"/>
              <a:buNone/>
            </a:pPr>
            <a:r>
              <a:rPr i="0" lang="de" u="none" cap="none" strike="noStrike">
                <a:solidFill>
                  <a:srgbClr val="000000"/>
                </a:solidFill>
              </a:rPr>
              <a:t>cooling link</a:t>
            </a:r>
            <a:endParaRPr/>
          </a:p>
        </p:txBody>
      </p:sp>
      <p:sp>
        <p:nvSpPr>
          <p:cNvPr id="577" name="Google Shape;577;p52"/>
          <p:cNvSpPr txBox="1"/>
          <p:nvPr/>
        </p:nvSpPr>
        <p:spPr>
          <a:xfrm>
            <a:off x="3849472" y="986624"/>
            <a:ext cx="1917900" cy="715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i="0" lang="de" u="none" cap="none" strike="noStrike">
                <a:solidFill>
                  <a:srgbClr val="000000"/>
                </a:solidFill>
              </a:rPr>
              <a:t>Rigid flex PCB                          (signal and power lines)</a:t>
            </a:r>
            <a:endParaRPr/>
          </a:p>
        </p:txBody>
      </p:sp>
      <p:cxnSp>
        <p:nvCxnSpPr>
          <p:cNvPr id="578" name="Google Shape;578;p52"/>
          <p:cNvCxnSpPr>
            <a:stCxn id="575" idx="2"/>
          </p:cNvCxnSpPr>
          <p:nvPr/>
        </p:nvCxnSpPr>
        <p:spPr>
          <a:xfrm>
            <a:off x="6523434" y="1482275"/>
            <a:ext cx="336300" cy="468300"/>
          </a:xfrm>
          <a:prstGeom prst="straightConnector1">
            <a:avLst/>
          </a:prstGeom>
          <a:noFill/>
          <a:ln cap="flat" cmpd="sng" w="28575">
            <a:solidFill>
              <a:srgbClr val="0070C0"/>
            </a:solidFill>
            <a:prstDash val="solid"/>
            <a:miter lim="800000"/>
            <a:headEnd len="med" w="med" type="oval"/>
            <a:tailEnd len="med" w="med" type="stealth"/>
          </a:ln>
        </p:spPr>
      </p:cxnSp>
      <p:cxnSp>
        <p:nvCxnSpPr>
          <p:cNvPr id="579" name="Google Shape;579;p52"/>
          <p:cNvCxnSpPr>
            <a:stCxn id="576" idx="0"/>
          </p:cNvCxnSpPr>
          <p:nvPr/>
        </p:nvCxnSpPr>
        <p:spPr>
          <a:xfrm rot="10800000">
            <a:off x="5857199" y="3582700"/>
            <a:ext cx="529800" cy="541500"/>
          </a:xfrm>
          <a:prstGeom prst="straightConnector1">
            <a:avLst/>
          </a:prstGeom>
          <a:noFill/>
          <a:ln cap="flat" cmpd="sng" w="28575">
            <a:solidFill>
              <a:srgbClr val="0070C0"/>
            </a:solidFill>
            <a:prstDash val="solid"/>
            <a:miter lim="800000"/>
            <a:headEnd len="med" w="med" type="oval"/>
            <a:tailEnd len="med" w="med" type="stealth"/>
          </a:ln>
        </p:spPr>
      </p:cxnSp>
      <p:cxnSp>
        <p:nvCxnSpPr>
          <p:cNvPr id="580" name="Google Shape;580;p52"/>
          <p:cNvCxnSpPr>
            <a:stCxn id="574" idx="0"/>
          </p:cNvCxnSpPr>
          <p:nvPr/>
        </p:nvCxnSpPr>
        <p:spPr>
          <a:xfrm flipH="1" rot="10800000">
            <a:off x="4013493" y="3284152"/>
            <a:ext cx="795000" cy="359400"/>
          </a:xfrm>
          <a:prstGeom prst="straightConnector1">
            <a:avLst/>
          </a:prstGeom>
          <a:noFill/>
          <a:ln cap="flat" cmpd="sng" w="28575">
            <a:solidFill>
              <a:srgbClr val="0070C0"/>
            </a:solidFill>
            <a:prstDash val="solid"/>
            <a:miter lim="800000"/>
            <a:headEnd len="med" w="med" type="oval"/>
            <a:tailEnd len="med" w="med" type="stealth"/>
          </a:ln>
        </p:spPr>
      </p:cxnSp>
      <p:cxnSp>
        <p:nvCxnSpPr>
          <p:cNvPr id="581" name="Google Shape;581;p52"/>
          <p:cNvCxnSpPr>
            <a:stCxn id="569" idx="0"/>
          </p:cNvCxnSpPr>
          <p:nvPr/>
        </p:nvCxnSpPr>
        <p:spPr>
          <a:xfrm rot="10800000">
            <a:off x="7502475" y="2874675"/>
            <a:ext cx="439500" cy="477000"/>
          </a:xfrm>
          <a:prstGeom prst="straightConnector1">
            <a:avLst/>
          </a:prstGeom>
          <a:noFill/>
          <a:ln cap="flat" cmpd="sng" w="28575">
            <a:solidFill>
              <a:srgbClr val="0070C0"/>
            </a:solidFill>
            <a:prstDash val="solid"/>
            <a:miter lim="800000"/>
            <a:headEnd len="med" w="med" type="oval"/>
            <a:tailEnd len="med" w="med" type="stealth"/>
          </a:ln>
        </p:spPr>
      </p:cxnSp>
      <p:cxnSp>
        <p:nvCxnSpPr>
          <p:cNvPr id="582" name="Google Shape;582;p52"/>
          <p:cNvCxnSpPr/>
          <p:nvPr/>
        </p:nvCxnSpPr>
        <p:spPr>
          <a:xfrm flipH="1" rot="10800000">
            <a:off x="4322303" y="1944779"/>
            <a:ext cx="366583" cy="1023076"/>
          </a:xfrm>
          <a:prstGeom prst="straightConnector1">
            <a:avLst/>
          </a:prstGeom>
          <a:noFill/>
          <a:ln cap="flat" cmpd="sng" w="28575">
            <a:solidFill>
              <a:srgbClr val="0070C0"/>
            </a:solidFill>
            <a:prstDash val="solid"/>
            <a:miter lim="800000"/>
            <a:headEnd len="med" w="med" type="stealth"/>
            <a:tailEnd len="med" w="med" type="stealth"/>
          </a:ln>
        </p:spPr>
      </p:cxnSp>
      <p:sp>
        <p:nvSpPr>
          <p:cNvPr id="583" name="Google Shape;583;p52"/>
          <p:cNvSpPr txBox="1"/>
          <p:nvPr/>
        </p:nvSpPr>
        <p:spPr>
          <a:xfrm rot="-4236947">
            <a:off x="3852747" y="2316728"/>
            <a:ext cx="990656" cy="28464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70C0"/>
              </a:buClr>
              <a:buSzPts val="1100"/>
              <a:buFont typeface="Palatino Linotype"/>
              <a:buNone/>
            </a:pPr>
            <a:r>
              <a:rPr i="0" lang="de" u="none" cap="none" strike="noStrike">
                <a:solidFill>
                  <a:srgbClr val="0070C0"/>
                </a:solidFill>
              </a:rPr>
              <a:t>40 </a:t>
            </a:r>
            <a:r>
              <a:rPr lang="de">
                <a:solidFill>
                  <a:srgbClr val="0070C0"/>
                </a:solidFill>
              </a:rPr>
              <a:t>m</a:t>
            </a:r>
            <a:r>
              <a:rPr i="0" lang="de" u="none" cap="none" strike="noStrike">
                <a:solidFill>
                  <a:srgbClr val="0070C0"/>
                </a:solidFill>
              </a:rPr>
              <a:t>m</a:t>
            </a:r>
            <a:endParaRPr/>
          </a:p>
        </p:txBody>
      </p:sp>
      <p:cxnSp>
        <p:nvCxnSpPr>
          <p:cNvPr id="584" name="Google Shape;584;p52"/>
          <p:cNvCxnSpPr/>
          <p:nvPr/>
        </p:nvCxnSpPr>
        <p:spPr>
          <a:xfrm rot="10800000">
            <a:off x="4808357" y="1908477"/>
            <a:ext cx="937862" cy="1375653"/>
          </a:xfrm>
          <a:prstGeom prst="straightConnector1">
            <a:avLst/>
          </a:prstGeom>
          <a:noFill/>
          <a:ln cap="flat" cmpd="sng" w="28575">
            <a:solidFill>
              <a:srgbClr val="0070C0"/>
            </a:solidFill>
            <a:prstDash val="solid"/>
            <a:miter lim="800000"/>
            <a:headEnd len="med" w="med" type="stealth"/>
            <a:tailEnd len="med" w="med" type="stealth"/>
          </a:ln>
        </p:spPr>
      </p:cxnSp>
      <p:sp>
        <p:nvSpPr>
          <p:cNvPr id="585" name="Google Shape;585;p52"/>
          <p:cNvSpPr txBox="1"/>
          <p:nvPr/>
        </p:nvSpPr>
        <p:spPr>
          <a:xfrm rot="3348486">
            <a:off x="5012691" y="2418410"/>
            <a:ext cx="788481" cy="28465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8296B0"/>
              </a:buClr>
              <a:buSzPts val="1100"/>
              <a:buFont typeface="Palatino Linotype"/>
              <a:buNone/>
            </a:pPr>
            <a:r>
              <a:rPr i="0" lang="de" u="none" cap="none" strike="noStrike">
                <a:solidFill>
                  <a:srgbClr val="0C6BAE"/>
                </a:solidFill>
              </a:rPr>
              <a:t>38 </a:t>
            </a:r>
            <a:r>
              <a:rPr lang="de">
                <a:solidFill>
                  <a:srgbClr val="0C6BAE"/>
                </a:solidFill>
              </a:rPr>
              <a:t>m</a:t>
            </a:r>
            <a:r>
              <a:rPr i="0" lang="de" u="none" cap="none" strike="noStrike">
                <a:solidFill>
                  <a:srgbClr val="0C6BAE"/>
                </a:solidFill>
              </a:rPr>
              <a:t>m</a:t>
            </a:r>
            <a:endParaRPr>
              <a:solidFill>
                <a:srgbClr val="0C6BAE"/>
              </a:solidFill>
            </a:endParaRPr>
          </a:p>
        </p:txBody>
      </p:sp>
      <p:pic>
        <p:nvPicPr>
          <p:cNvPr id="586" name="Google Shape;586;p52"/>
          <p:cNvPicPr preferRelativeResize="0"/>
          <p:nvPr/>
        </p:nvPicPr>
        <p:blipFill rotWithShape="1">
          <a:blip r:embed="rId7">
            <a:alphaModFix/>
          </a:blip>
          <a:srcRect b="54824" l="38499" r="59731" t="43565"/>
          <a:stretch/>
        </p:blipFill>
        <p:spPr>
          <a:xfrm rot="399255">
            <a:off x="5892326" y="2090912"/>
            <a:ext cx="121444" cy="82867"/>
          </a:xfrm>
          <a:prstGeom prst="ellipse">
            <a:avLst/>
          </a:prstGeom>
          <a:noFill/>
          <a:ln>
            <a:noFill/>
          </a:ln>
        </p:spPr>
      </p:pic>
      <p:pic>
        <p:nvPicPr>
          <p:cNvPr id="587" name="Google Shape;587;p52"/>
          <p:cNvPicPr preferRelativeResize="0"/>
          <p:nvPr/>
        </p:nvPicPr>
        <p:blipFill rotWithShape="1">
          <a:blip r:embed="rId7">
            <a:alphaModFix/>
          </a:blip>
          <a:srcRect b="54824" l="38499" r="59731" t="43565"/>
          <a:stretch/>
        </p:blipFill>
        <p:spPr>
          <a:xfrm rot="463708">
            <a:off x="5953048" y="2469547"/>
            <a:ext cx="121444" cy="82867"/>
          </a:xfrm>
          <a:prstGeom prst="ellipse">
            <a:avLst/>
          </a:prstGeom>
          <a:noFill/>
          <a:ln>
            <a:noFill/>
          </a:ln>
        </p:spPr>
      </p:pic>
      <p:pic>
        <p:nvPicPr>
          <p:cNvPr id="588" name="Google Shape;588;p52"/>
          <p:cNvPicPr preferRelativeResize="0"/>
          <p:nvPr/>
        </p:nvPicPr>
        <p:blipFill rotWithShape="1">
          <a:blip r:embed="rId7">
            <a:alphaModFix/>
          </a:blip>
          <a:srcRect b="54824" l="38499" r="59731" t="43565"/>
          <a:stretch/>
        </p:blipFill>
        <p:spPr>
          <a:xfrm>
            <a:off x="6434369" y="2791742"/>
            <a:ext cx="121444" cy="82867"/>
          </a:xfrm>
          <a:prstGeom prst="ellipse">
            <a:avLst/>
          </a:prstGeom>
          <a:noFill/>
          <a:ln>
            <a:noFill/>
          </a:ln>
        </p:spPr>
      </p:pic>
      <p:cxnSp>
        <p:nvCxnSpPr>
          <p:cNvPr id="589" name="Google Shape;589;p52"/>
          <p:cNvCxnSpPr/>
          <p:nvPr/>
        </p:nvCxnSpPr>
        <p:spPr>
          <a:xfrm>
            <a:off x="5112150" y="1531225"/>
            <a:ext cx="678600" cy="659700"/>
          </a:xfrm>
          <a:prstGeom prst="straightConnector1">
            <a:avLst/>
          </a:prstGeom>
          <a:noFill/>
          <a:ln cap="flat" cmpd="sng" w="28575">
            <a:solidFill>
              <a:srgbClr val="0070C0"/>
            </a:solidFill>
            <a:prstDash val="solid"/>
            <a:miter lim="800000"/>
            <a:headEnd len="med" w="med" type="oval"/>
            <a:tailEnd len="med" w="med" type="stealth"/>
          </a:ln>
        </p:spPr>
      </p:cxnSp>
      <p:sp>
        <p:nvSpPr>
          <p:cNvPr id="590" name="Google Shape;590;p52"/>
          <p:cNvSpPr/>
          <p:nvPr/>
        </p:nvSpPr>
        <p:spPr>
          <a:xfrm>
            <a:off x="1168802" y="2847152"/>
            <a:ext cx="1436146" cy="1070374"/>
          </a:xfrm>
          <a:custGeom>
            <a:rect b="b" l="l" r="r" t="t"/>
            <a:pathLst>
              <a:path extrusionOk="0" h="1214238" w="1515582">
                <a:moveTo>
                  <a:pt x="0" y="659605"/>
                </a:moveTo>
                <a:cubicBezTo>
                  <a:pt x="369" y="654395"/>
                  <a:pt x="7881" y="656328"/>
                  <a:pt x="8250" y="651118"/>
                </a:cubicBezTo>
                <a:lnTo>
                  <a:pt x="1207768" y="0"/>
                </a:lnTo>
                <a:cubicBezTo>
                  <a:pt x="1438353" y="122635"/>
                  <a:pt x="1270207" y="30232"/>
                  <a:pt x="1510819" y="165342"/>
                </a:cubicBezTo>
                <a:cubicBezTo>
                  <a:pt x="1515687" y="421896"/>
                  <a:pt x="1509338" y="265558"/>
                  <a:pt x="1515582" y="520145"/>
                </a:cubicBezTo>
                <a:lnTo>
                  <a:pt x="326703" y="1214238"/>
                </a:lnTo>
                <a:lnTo>
                  <a:pt x="2381" y="1045169"/>
                </a:lnTo>
                <a:cubicBezTo>
                  <a:pt x="1587" y="912679"/>
                  <a:pt x="794" y="792095"/>
                  <a:pt x="0" y="659605"/>
                </a:cubicBezTo>
                <a:close/>
              </a:path>
            </a:pathLst>
          </a:custGeom>
          <a:solidFill>
            <a:schemeClr val="accent1">
              <a:alpha val="45882"/>
            </a:schemeClr>
          </a:solidFill>
          <a:ln cap="flat" cmpd="sng" w="12700">
            <a:solidFill>
              <a:srgbClr val="0C6BA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91" name="Google Shape;591;p52"/>
          <p:cNvCxnSpPr/>
          <p:nvPr/>
        </p:nvCxnSpPr>
        <p:spPr>
          <a:xfrm>
            <a:off x="1173619" y="3412592"/>
            <a:ext cx="319406" cy="128031"/>
          </a:xfrm>
          <a:prstGeom prst="straightConnector1">
            <a:avLst/>
          </a:prstGeom>
          <a:noFill/>
          <a:ln cap="flat" cmpd="sng" w="12700">
            <a:solidFill>
              <a:srgbClr val="0C6BAE"/>
            </a:solidFill>
            <a:prstDash val="solid"/>
            <a:miter lim="800000"/>
            <a:headEnd len="sm" w="sm" type="none"/>
            <a:tailEnd len="sm" w="sm" type="none"/>
          </a:ln>
        </p:spPr>
      </p:cxnSp>
      <p:cxnSp>
        <p:nvCxnSpPr>
          <p:cNvPr id="592" name="Google Shape;592;p52"/>
          <p:cNvCxnSpPr>
            <a:endCxn id="590" idx="5"/>
          </p:cNvCxnSpPr>
          <p:nvPr/>
        </p:nvCxnSpPr>
        <p:spPr>
          <a:xfrm flipH="1">
            <a:off x="1478324" y="3540623"/>
            <a:ext cx="14700" cy="376800"/>
          </a:xfrm>
          <a:prstGeom prst="straightConnector1">
            <a:avLst/>
          </a:prstGeom>
          <a:noFill/>
          <a:ln cap="flat" cmpd="sng" w="12700">
            <a:solidFill>
              <a:srgbClr val="0C6BAE"/>
            </a:solidFill>
            <a:prstDash val="solid"/>
            <a:miter lim="800000"/>
            <a:headEnd len="sm" w="sm" type="none"/>
            <a:tailEnd len="sm" w="sm" type="none"/>
          </a:ln>
        </p:spPr>
      </p:cxnSp>
      <p:cxnSp>
        <p:nvCxnSpPr>
          <p:cNvPr id="593" name="Google Shape;593;p52"/>
          <p:cNvCxnSpPr>
            <a:endCxn id="590" idx="3"/>
          </p:cNvCxnSpPr>
          <p:nvPr/>
        </p:nvCxnSpPr>
        <p:spPr>
          <a:xfrm flipH="1" rot="10800000">
            <a:off x="1493024" y="2992823"/>
            <a:ext cx="1107600" cy="547800"/>
          </a:xfrm>
          <a:prstGeom prst="straightConnector1">
            <a:avLst/>
          </a:prstGeom>
          <a:noFill/>
          <a:ln cap="flat" cmpd="sng" w="12700">
            <a:solidFill>
              <a:srgbClr val="0C6BAE"/>
            </a:solidFill>
            <a:prstDash val="solid"/>
            <a:miter lim="800000"/>
            <a:headEnd len="sm" w="sm" type="none"/>
            <a:tailEnd len="sm" w="sm" type="none"/>
          </a:ln>
        </p:spPr>
      </p:cxnSp>
      <p:pic>
        <p:nvPicPr>
          <p:cNvPr descr="Ein Bild, das Schrift, Grafiken, Text, Logo enthält.&#10;&#10;Automatisch generierte Beschreibung" id="594" name="Google Shape;594;p52"/>
          <p:cNvPicPr preferRelativeResize="0"/>
          <p:nvPr/>
        </p:nvPicPr>
        <p:blipFill rotWithShape="1">
          <a:blip r:embed="rId8">
            <a:alphaModFix/>
          </a:blip>
          <a:srcRect b="0" l="0" r="0" t="0"/>
          <a:stretch/>
        </p:blipFill>
        <p:spPr>
          <a:xfrm>
            <a:off x="6203933" y="747789"/>
            <a:ext cx="580152" cy="244493"/>
          </a:xfrm>
          <a:prstGeom prst="rect">
            <a:avLst/>
          </a:prstGeom>
          <a:noFill/>
          <a:ln>
            <a:noFill/>
          </a:ln>
        </p:spPr>
      </p:pic>
      <p:pic>
        <p:nvPicPr>
          <p:cNvPr descr="Ein Bild, das Text, Schrift, Logo, Grafiken enthält.&#10;&#10;Automatisch generierte Beschreibung" id="595" name="Google Shape;595;p52"/>
          <p:cNvPicPr preferRelativeResize="0"/>
          <p:nvPr/>
        </p:nvPicPr>
        <p:blipFill rotWithShape="1">
          <a:blip r:embed="rId9">
            <a:alphaModFix/>
          </a:blip>
          <a:srcRect b="0" l="0" r="0" t="0"/>
          <a:stretch/>
        </p:blipFill>
        <p:spPr>
          <a:xfrm>
            <a:off x="4571999" y="559100"/>
            <a:ext cx="596659" cy="438171"/>
          </a:xfrm>
          <a:prstGeom prst="rect">
            <a:avLst/>
          </a:prstGeom>
          <a:noFill/>
          <a:ln>
            <a:noFill/>
          </a:ln>
        </p:spPr>
      </p:pic>
      <p:pic>
        <p:nvPicPr>
          <p:cNvPr id="596" name="Google Shape;596;p52"/>
          <p:cNvPicPr preferRelativeResize="0"/>
          <p:nvPr/>
        </p:nvPicPr>
        <p:blipFill rotWithShape="1">
          <a:blip r:embed="rId4">
            <a:alphaModFix/>
          </a:blip>
          <a:srcRect b="0" l="55825" r="0" t="0"/>
          <a:stretch/>
        </p:blipFill>
        <p:spPr>
          <a:xfrm>
            <a:off x="6422758" y="4582688"/>
            <a:ext cx="537719" cy="277684"/>
          </a:xfrm>
          <a:prstGeom prst="rect">
            <a:avLst/>
          </a:prstGeom>
          <a:noFill/>
          <a:ln>
            <a:noFill/>
          </a:ln>
        </p:spPr>
      </p:pic>
      <p:pic>
        <p:nvPicPr>
          <p:cNvPr descr="20150416 tum logo blau png final.png" id="597" name="Google Shape;597;p52"/>
          <p:cNvPicPr preferRelativeResize="0"/>
          <p:nvPr/>
        </p:nvPicPr>
        <p:blipFill rotWithShape="1">
          <a:blip r:embed="rId5">
            <a:alphaModFix/>
          </a:blip>
          <a:srcRect b="0" l="0" r="0" t="0"/>
          <a:stretch/>
        </p:blipFill>
        <p:spPr>
          <a:xfrm>
            <a:off x="6018159" y="4633603"/>
            <a:ext cx="333919" cy="175864"/>
          </a:xfrm>
          <a:prstGeom prst="rect">
            <a:avLst/>
          </a:prstGeom>
          <a:noFill/>
          <a:ln>
            <a:noFill/>
          </a:ln>
        </p:spPr>
      </p:pic>
      <p:pic>
        <p:nvPicPr>
          <p:cNvPr id="598" name="Google Shape;598;p52"/>
          <p:cNvPicPr preferRelativeResize="0"/>
          <p:nvPr/>
        </p:nvPicPr>
        <p:blipFill rotWithShape="1">
          <a:blip r:embed="rId10">
            <a:alphaModFix/>
          </a:blip>
          <a:srcRect b="0" l="0" r="0" t="0"/>
          <a:stretch/>
        </p:blipFill>
        <p:spPr>
          <a:xfrm>
            <a:off x="3728037" y="4128712"/>
            <a:ext cx="512200" cy="354021"/>
          </a:xfrm>
          <a:prstGeom prst="rect">
            <a:avLst/>
          </a:prstGeom>
          <a:noFill/>
          <a:ln>
            <a:noFill/>
          </a:ln>
        </p:spPr>
      </p:pic>
      <p:pic>
        <p:nvPicPr>
          <p:cNvPr descr="Ein Bild, das Grafiken, Screenshot, Grafikdesign, Farbigkeit enthält.&#10;&#10;Automatisch generierte Beschreibung" id="599" name="Google Shape;599;p52"/>
          <p:cNvPicPr preferRelativeResize="0"/>
          <p:nvPr/>
        </p:nvPicPr>
        <p:blipFill rotWithShape="1">
          <a:blip r:embed="rId11">
            <a:alphaModFix/>
          </a:blip>
          <a:srcRect b="0" l="0" r="0" t="0"/>
          <a:stretch/>
        </p:blipFill>
        <p:spPr>
          <a:xfrm>
            <a:off x="2027354" y="4096432"/>
            <a:ext cx="573081" cy="286540"/>
          </a:xfrm>
          <a:prstGeom prst="rect">
            <a:avLst/>
          </a:prstGeom>
          <a:noFill/>
          <a:ln>
            <a:noFill/>
          </a:ln>
        </p:spPr>
      </p:pic>
      <p:cxnSp>
        <p:nvCxnSpPr>
          <p:cNvPr id="600" name="Google Shape;600;p52"/>
          <p:cNvCxnSpPr/>
          <p:nvPr/>
        </p:nvCxnSpPr>
        <p:spPr>
          <a:xfrm flipH="1">
            <a:off x="7414800" y="952500"/>
            <a:ext cx="205200" cy="940200"/>
          </a:xfrm>
          <a:prstGeom prst="straightConnector1">
            <a:avLst/>
          </a:prstGeom>
          <a:noFill/>
          <a:ln cap="flat" cmpd="sng" w="28575">
            <a:solidFill>
              <a:srgbClr val="0070C0"/>
            </a:solidFill>
            <a:prstDash val="solid"/>
            <a:miter lim="800000"/>
            <a:headEnd len="med" w="med" type="oval"/>
            <a:tailEnd len="med" w="med" type="stealth"/>
          </a:ln>
        </p:spPr>
      </p:cxnSp>
      <p:sp>
        <p:nvSpPr>
          <p:cNvPr id="601" name="Google Shape;601;p52"/>
          <p:cNvSpPr txBox="1"/>
          <p:nvPr/>
        </p:nvSpPr>
        <p:spPr>
          <a:xfrm>
            <a:off x="7004709" y="668413"/>
            <a:ext cx="12486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lang="de"/>
              <a:t>ASIC board</a:t>
            </a:r>
            <a:endParaRPr/>
          </a:p>
        </p:txBody>
      </p:sp>
      <p:pic>
        <p:nvPicPr>
          <p:cNvPr descr="Ein Bild, das Text, Schrift, Logo, Grafiken enthält.&#10;&#10;Automatisch generierte Beschreibung" id="602" name="Google Shape;602;p52"/>
          <p:cNvPicPr preferRelativeResize="0"/>
          <p:nvPr/>
        </p:nvPicPr>
        <p:blipFill rotWithShape="1">
          <a:blip r:embed="rId9">
            <a:alphaModFix/>
          </a:blip>
          <a:srcRect b="0" l="0" r="0" t="0"/>
          <a:stretch/>
        </p:blipFill>
        <p:spPr>
          <a:xfrm>
            <a:off x="7330674" y="230875"/>
            <a:ext cx="596659" cy="438171"/>
          </a:xfrm>
          <a:prstGeom prst="rect">
            <a:avLst/>
          </a:prstGeom>
          <a:noFill/>
          <a:ln>
            <a:noFill/>
          </a:ln>
        </p:spPr>
      </p:pic>
      <p:sp>
        <p:nvSpPr>
          <p:cNvPr id="603" name="Google Shape;603;p52"/>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latin typeface="Arial"/>
                <a:ea typeface="Arial"/>
                <a:cs typeface="Arial"/>
                <a:sym typeface="Arial"/>
              </a:rPr>
              <a:t>Detector Module</a:t>
            </a:r>
            <a:endParaRPr sz="2500">
              <a:latin typeface="Arial"/>
              <a:ea typeface="Arial"/>
              <a:cs typeface="Arial"/>
              <a:sym typeface="Arial"/>
            </a:endParaRPr>
          </a:p>
        </p:txBody>
      </p:sp>
      <p:sp>
        <p:nvSpPr>
          <p:cNvPr id="604" name="Google Shape;604;p52"/>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605" name="Google Shape;605;p52"/>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606" name="Google Shape;606;p52"/>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607" name="Google Shape;607;p52"/>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
        <p:nvSpPr>
          <p:cNvPr id="608" name="Google Shape;608;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sp>
        <p:nvSpPr>
          <p:cNvPr id="609" name="Google Shape;609;p52"/>
          <p:cNvSpPr txBox="1"/>
          <p:nvPr/>
        </p:nvSpPr>
        <p:spPr>
          <a:xfrm rot="1681900">
            <a:off x="441332" y="4359755"/>
            <a:ext cx="990724" cy="28478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70C0"/>
              </a:buClr>
              <a:buSzPts val="1100"/>
              <a:buFont typeface="Palatino Linotype"/>
              <a:buNone/>
            </a:pPr>
            <a:r>
              <a:rPr lang="de">
                <a:solidFill>
                  <a:srgbClr val="0070C0"/>
                </a:solidFill>
              </a:rPr>
              <a:t>12 cm</a:t>
            </a:r>
            <a:endParaRPr/>
          </a:p>
        </p:txBody>
      </p:sp>
      <p:cxnSp>
        <p:nvCxnSpPr>
          <p:cNvPr id="610" name="Google Shape;610;p52"/>
          <p:cNvCxnSpPr/>
          <p:nvPr/>
        </p:nvCxnSpPr>
        <p:spPr>
          <a:xfrm>
            <a:off x="706150" y="4179550"/>
            <a:ext cx="734700" cy="420000"/>
          </a:xfrm>
          <a:prstGeom prst="straightConnector1">
            <a:avLst/>
          </a:prstGeom>
          <a:noFill/>
          <a:ln cap="flat" cmpd="sng" w="28575">
            <a:solidFill>
              <a:srgbClr val="0070C0"/>
            </a:solidFill>
            <a:prstDash val="solid"/>
            <a:miter lim="800000"/>
            <a:headEnd len="med" w="med" type="stealth"/>
            <a:tailEnd len="med" w="med" type="stealth"/>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53"/>
          <p:cNvSpPr/>
          <p:nvPr/>
        </p:nvSpPr>
        <p:spPr>
          <a:xfrm>
            <a:off x="136700" y="3564000"/>
            <a:ext cx="663000" cy="360000"/>
          </a:xfrm>
          <a:prstGeom prst="roundRect">
            <a:avLst>
              <a:gd fmla="val 16667" name="adj"/>
            </a:avLst>
          </a:prstGeom>
          <a:solidFill>
            <a:schemeClr val="accent1"/>
          </a:solidFill>
          <a:ln cap="flat" cmpd="sng" w="12700">
            <a:solidFill>
              <a:srgbClr val="0C6BA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de">
                <a:solidFill>
                  <a:schemeClr val="lt1"/>
                </a:solidFill>
              </a:rPr>
              <a:t>2013</a:t>
            </a:r>
            <a:endParaRPr/>
          </a:p>
        </p:txBody>
      </p:sp>
      <p:sp>
        <p:nvSpPr>
          <p:cNvPr id="616" name="Google Shape;616;p53"/>
          <p:cNvSpPr/>
          <p:nvPr/>
        </p:nvSpPr>
        <p:spPr>
          <a:xfrm>
            <a:off x="1178725" y="3564000"/>
            <a:ext cx="663000" cy="360000"/>
          </a:xfrm>
          <a:prstGeom prst="roundRect">
            <a:avLst>
              <a:gd fmla="val 16667" name="adj"/>
            </a:avLst>
          </a:prstGeom>
          <a:solidFill>
            <a:schemeClr val="accent1"/>
          </a:solidFill>
          <a:ln cap="flat" cmpd="sng" w="12700">
            <a:solidFill>
              <a:srgbClr val="0C6BA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de">
                <a:solidFill>
                  <a:schemeClr val="lt1"/>
                </a:solidFill>
              </a:rPr>
              <a:t>05/17</a:t>
            </a:r>
            <a:endParaRPr/>
          </a:p>
        </p:txBody>
      </p:sp>
      <p:sp>
        <p:nvSpPr>
          <p:cNvPr id="617" name="Google Shape;617;p53"/>
          <p:cNvSpPr/>
          <p:nvPr/>
        </p:nvSpPr>
        <p:spPr>
          <a:xfrm>
            <a:off x="2269000" y="3564000"/>
            <a:ext cx="663000" cy="360000"/>
          </a:xfrm>
          <a:prstGeom prst="roundRect">
            <a:avLst>
              <a:gd fmla="val 16667" name="adj"/>
            </a:avLst>
          </a:prstGeom>
          <a:solidFill>
            <a:schemeClr val="accent1"/>
          </a:solidFill>
          <a:ln cap="flat" cmpd="sng" w="12700">
            <a:solidFill>
              <a:srgbClr val="0C6BA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de">
                <a:solidFill>
                  <a:schemeClr val="lt1"/>
                </a:solidFill>
              </a:rPr>
              <a:t>01/20</a:t>
            </a:r>
            <a:endParaRPr/>
          </a:p>
        </p:txBody>
      </p:sp>
      <p:sp>
        <p:nvSpPr>
          <p:cNvPr id="618" name="Google Shape;618;p53"/>
          <p:cNvSpPr/>
          <p:nvPr/>
        </p:nvSpPr>
        <p:spPr>
          <a:xfrm>
            <a:off x="3231750" y="3564000"/>
            <a:ext cx="663000" cy="360000"/>
          </a:xfrm>
          <a:prstGeom prst="roundRect">
            <a:avLst>
              <a:gd fmla="val 16667" name="adj"/>
            </a:avLst>
          </a:prstGeom>
          <a:solidFill>
            <a:schemeClr val="accent1"/>
          </a:solidFill>
          <a:ln cap="flat" cmpd="sng" w="12700">
            <a:solidFill>
              <a:srgbClr val="0C6BA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de">
                <a:solidFill>
                  <a:schemeClr val="lt1"/>
                </a:solidFill>
              </a:rPr>
              <a:t>02/21</a:t>
            </a:r>
            <a:endParaRPr/>
          </a:p>
        </p:txBody>
      </p:sp>
      <p:sp>
        <p:nvSpPr>
          <p:cNvPr id="619" name="Google Shape;619;p53"/>
          <p:cNvSpPr/>
          <p:nvPr/>
        </p:nvSpPr>
        <p:spPr>
          <a:xfrm>
            <a:off x="4337923" y="3564000"/>
            <a:ext cx="663000" cy="360000"/>
          </a:xfrm>
          <a:prstGeom prst="roundRect">
            <a:avLst>
              <a:gd fmla="val 16667" name="adj"/>
            </a:avLst>
          </a:prstGeom>
          <a:solidFill>
            <a:schemeClr val="accent1"/>
          </a:solidFill>
          <a:ln cap="flat" cmpd="sng" w="12700">
            <a:solidFill>
              <a:srgbClr val="0C6BA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de">
                <a:solidFill>
                  <a:schemeClr val="lt1"/>
                </a:solidFill>
              </a:rPr>
              <a:t>07/21</a:t>
            </a:r>
            <a:endParaRPr/>
          </a:p>
        </p:txBody>
      </p:sp>
      <p:sp>
        <p:nvSpPr>
          <p:cNvPr id="620" name="Google Shape;620;p53"/>
          <p:cNvSpPr/>
          <p:nvPr/>
        </p:nvSpPr>
        <p:spPr>
          <a:xfrm>
            <a:off x="5431099" y="3564000"/>
            <a:ext cx="663000" cy="360000"/>
          </a:xfrm>
          <a:prstGeom prst="roundRect">
            <a:avLst>
              <a:gd fmla="val 16667" name="adj"/>
            </a:avLst>
          </a:prstGeom>
          <a:solidFill>
            <a:schemeClr val="accent1"/>
          </a:solidFill>
          <a:ln cap="flat" cmpd="sng" w="12700">
            <a:solidFill>
              <a:srgbClr val="0C6BA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de">
                <a:solidFill>
                  <a:schemeClr val="lt1"/>
                </a:solidFill>
              </a:rPr>
              <a:t>09/22</a:t>
            </a:r>
            <a:endParaRPr/>
          </a:p>
        </p:txBody>
      </p:sp>
      <p:cxnSp>
        <p:nvCxnSpPr>
          <p:cNvPr id="621" name="Google Shape;621;p53"/>
          <p:cNvCxnSpPr/>
          <p:nvPr/>
        </p:nvCxnSpPr>
        <p:spPr>
          <a:xfrm>
            <a:off x="481712" y="2991560"/>
            <a:ext cx="0" cy="560400"/>
          </a:xfrm>
          <a:prstGeom prst="straightConnector1">
            <a:avLst/>
          </a:prstGeom>
          <a:solidFill>
            <a:schemeClr val="accent4"/>
          </a:solidFill>
          <a:ln cap="flat" cmpd="sng" w="12700">
            <a:solidFill>
              <a:srgbClr val="0C6BAE"/>
            </a:solidFill>
            <a:prstDash val="solid"/>
            <a:miter lim="800000"/>
            <a:headEnd len="sm" w="sm" type="none"/>
            <a:tailEnd len="sm" w="sm" type="none"/>
          </a:ln>
        </p:spPr>
      </p:cxnSp>
      <p:sp>
        <p:nvSpPr>
          <p:cNvPr id="622" name="Google Shape;622;p53"/>
          <p:cNvSpPr txBox="1"/>
          <p:nvPr/>
        </p:nvSpPr>
        <p:spPr>
          <a:xfrm>
            <a:off x="-58289" y="2491908"/>
            <a:ext cx="1080000" cy="4860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200"/>
              <a:buFont typeface="Arial"/>
              <a:buNone/>
            </a:pPr>
            <a:r>
              <a:rPr lang="de" sz="1200">
                <a:solidFill>
                  <a:schemeClr val="dk1"/>
                </a:solidFill>
              </a:rPr>
              <a:t>First Idea</a:t>
            </a:r>
            <a:endParaRPr sz="1100"/>
          </a:p>
        </p:txBody>
      </p:sp>
      <p:cxnSp>
        <p:nvCxnSpPr>
          <p:cNvPr id="623" name="Google Shape;623;p53"/>
          <p:cNvCxnSpPr/>
          <p:nvPr/>
        </p:nvCxnSpPr>
        <p:spPr>
          <a:xfrm>
            <a:off x="1510361" y="2978610"/>
            <a:ext cx="0" cy="576000"/>
          </a:xfrm>
          <a:prstGeom prst="straightConnector1">
            <a:avLst/>
          </a:prstGeom>
          <a:solidFill>
            <a:schemeClr val="accent4"/>
          </a:solidFill>
          <a:ln cap="flat" cmpd="sng" w="12700">
            <a:solidFill>
              <a:srgbClr val="0C6BAE"/>
            </a:solidFill>
            <a:prstDash val="solid"/>
            <a:miter lim="800000"/>
            <a:headEnd len="sm" w="sm" type="none"/>
            <a:tailEnd len="sm" w="sm" type="none"/>
          </a:ln>
        </p:spPr>
      </p:cxnSp>
      <p:sp>
        <p:nvSpPr>
          <p:cNvPr id="624" name="Google Shape;624;p53"/>
          <p:cNvSpPr txBox="1"/>
          <p:nvPr/>
        </p:nvSpPr>
        <p:spPr>
          <a:xfrm>
            <a:off x="970344" y="2151487"/>
            <a:ext cx="1080000" cy="8100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200"/>
              <a:buFont typeface="Arial"/>
              <a:buNone/>
            </a:pPr>
            <a:r>
              <a:rPr lang="de" sz="1200">
                <a:solidFill>
                  <a:schemeClr val="dk1"/>
                </a:solidFill>
              </a:rPr>
              <a:t>Very first prototype detector</a:t>
            </a:r>
            <a:endParaRPr sz="1100"/>
          </a:p>
        </p:txBody>
      </p:sp>
      <p:cxnSp>
        <p:nvCxnSpPr>
          <p:cNvPr id="625" name="Google Shape;625;p53"/>
          <p:cNvCxnSpPr/>
          <p:nvPr/>
        </p:nvCxnSpPr>
        <p:spPr>
          <a:xfrm>
            <a:off x="2551082" y="2978685"/>
            <a:ext cx="0" cy="576000"/>
          </a:xfrm>
          <a:prstGeom prst="straightConnector1">
            <a:avLst/>
          </a:prstGeom>
          <a:solidFill>
            <a:schemeClr val="accent4"/>
          </a:solidFill>
          <a:ln cap="flat" cmpd="sng" w="12700">
            <a:solidFill>
              <a:srgbClr val="0C6BAE"/>
            </a:solidFill>
            <a:prstDash val="solid"/>
            <a:miter lim="800000"/>
            <a:headEnd len="sm" w="sm" type="none"/>
            <a:tailEnd len="sm" w="sm" type="none"/>
          </a:ln>
        </p:spPr>
      </p:cxnSp>
      <p:sp>
        <p:nvSpPr>
          <p:cNvPr id="626" name="Google Shape;626;p53"/>
          <p:cNvSpPr txBox="1"/>
          <p:nvPr/>
        </p:nvSpPr>
        <p:spPr>
          <a:xfrm>
            <a:off x="2008892" y="2087268"/>
            <a:ext cx="1080000" cy="8100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200"/>
              <a:buFont typeface="Arial"/>
              <a:buNone/>
            </a:pPr>
            <a:r>
              <a:rPr lang="de" sz="1200">
                <a:solidFill>
                  <a:schemeClr val="dk1"/>
                </a:solidFill>
              </a:rPr>
              <a:t>7-pixel prototype detector with enhanced design</a:t>
            </a:r>
            <a:endParaRPr sz="1100"/>
          </a:p>
        </p:txBody>
      </p:sp>
      <p:sp>
        <p:nvSpPr>
          <p:cNvPr id="627" name="Google Shape;627;p53"/>
          <p:cNvSpPr txBox="1"/>
          <p:nvPr/>
        </p:nvSpPr>
        <p:spPr>
          <a:xfrm>
            <a:off x="3039751" y="2166761"/>
            <a:ext cx="1080000" cy="8100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200"/>
              <a:buFont typeface="Arial"/>
              <a:buNone/>
            </a:pPr>
            <a:r>
              <a:rPr lang="de" sz="1200">
                <a:solidFill>
                  <a:schemeClr val="dk1"/>
                </a:solidFill>
              </a:rPr>
              <a:t>47-pixel prototype detector</a:t>
            </a:r>
            <a:endParaRPr sz="1100"/>
          </a:p>
        </p:txBody>
      </p:sp>
      <p:cxnSp>
        <p:nvCxnSpPr>
          <p:cNvPr id="628" name="Google Shape;628;p53"/>
          <p:cNvCxnSpPr/>
          <p:nvPr/>
        </p:nvCxnSpPr>
        <p:spPr>
          <a:xfrm>
            <a:off x="3610230" y="2973235"/>
            <a:ext cx="0" cy="576000"/>
          </a:xfrm>
          <a:prstGeom prst="straightConnector1">
            <a:avLst/>
          </a:prstGeom>
          <a:solidFill>
            <a:schemeClr val="accent4"/>
          </a:solidFill>
          <a:ln cap="flat" cmpd="sng" w="12700">
            <a:solidFill>
              <a:srgbClr val="0C6BAE"/>
            </a:solidFill>
            <a:prstDash val="solid"/>
            <a:miter lim="800000"/>
            <a:headEnd len="sm" w="sm" type="none"/>
            <a:tailEnd len="sm" w="sm" type="none"/>
          </a:ln>
        </p:spPr>
      </p:cxnSp>
      <p:sp>
        <p:nvSpPr>
          <p:cNvPr id="629" name="Google Shape;629;p53"/>
          <p:cNvSpPr txBox="1"/>
          <p:nvPr/>
        </p:nvSpPr>
        <p:spPr>
          <a:xfrm>
            <a:off x="4129424" y="2152486"/>
            <a:ext cx="1080000" cy="8100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200"/>
              <a:buFont typeface="Arial"/>
              <a:buNone/>
            </a:pPr>
            <a:r>
              <a:rPr lang="de" sz="1200">
                <a:solidFill>
                  <a:schemeClr val="dk1"/>
                </a:solidFill>
              </a:rPr>
              <a:t>166-pixel detector module</a:t>
            </a:r>
            <a:endParaRPr sz="1100"/>
          </a:p>
        </p:txBody>
      </p:sp>
      <p:cxnSp>
        <p:nvCxnSpPr>
          <p:cNvPr id="630" name="Google Shape;630;p53"/>
          <p:cNvCxnSpPr/>
          <p:nvPr/>
        </p:nvCxnSpPr>
        <p:spPr>
          <a:xfrm>
            <a:off x="4669437" y="2973228"/>
            <a:ext cx="0" cy="576000"/>
          </a:xfrm>
          <a:prstGeom prst="straightConnector1">
            <a:avLst/>
          </a:prstGeom>
          <a:solidFill>
            <a:schemeClr val="accent4"/>
          </a:solidFill>
          <a:ln cap="flat" cmpd="sng" w="12700">
            <a:solidFill>
              <a:srgbClr val="0C6BAE"/>
            </a:solidFill>
            <a:prstDash val="solid"/>
            <a:miter lim="800000"/>
            <a:headEnd len="sm" w="sm" type="none"/>
            <a:tailEnd len="sm" w="sm" type="none"/>
          </a:ln>
        </p:spPr>
      </p:cxnSp>
      <p:sp>
        <p:nvSpPr>
          <p:cNvPr id="631" name="Google Shape;631;p53"/>
          <p:cNvSpPr txBox="1"/>
          <p:nvPr/>
        </p:nvSpPr>
        <p:spPr>
          <a:xfrm>
            <a:off x="5158187" y="2171200"/>
            <a:ext cx="1178100" cy="8100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200"/>
              <a:buFont typeface="Arial"/>
              <a:buNone/>
            </a:pPr>
            <a:r>
              <a:rPr lang="de" sz="1200">
                <a:solidFill>
                  <a:schemeClr val="dk1"/>
                </a:solidFill>
              </a:rPr>
              <a:t>Operation in a KATRIN-like environment</a:t>
            </a:r>
            <a:endParaRPr sz="1100"/>
          </a:p>
        </p:txBody>
      </p:sp>
      <p:cxnSp>
        <p:nvCxnSpPr>
          <p:cNvPr id="632" name="Google Shape;632;p53"/>
          <p:cNvCxnSpPr/>
          <p:nvPr/>
        </p:nvCxnSpPr>
        <p:spPr>
          <a:xfrm>
            <a:off x="5762629" y="2974848"/>
            <a:ext cx="0" cy="576000"/>
          </a:xfrm>
          <a:prstGeom prst="straightConnector1">
            <a:avLst/>
          </a:prstGeom>
          <a:solidFill>
            <a:schemeClr val="accent4"/>
          </a:solidFill>
          <a:ln cap="flat" cmpd="sng" w="12700">
            <a:solidFill>
              <a:srgbClr val="0C6BAE"/>
            </a:solidFill>
            <a:prstDash val="solid"/>
            <a:miter lim="800000"/>
            <a:headEnd len="sm" w="sm" type="none"/>
            <a:tailEnd len="sm" w="sm" type="none"/>
          </a:ln>
        </p:spPr>
      </p:cxnSp>
      <p:sp>
        <p:nvSpPr>
          <p:cNvPr id="633" name="Google Shape;633;p53"/>
          <p:cNvSpPr txBox="1"/>
          <p:nvPr/>
        </p:nvSpPr>
        <p:spPr>
          <a:xfrm>
            <a:off x="1865904" y="3516017"/>
            <a:ext cx="378900" cy="315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de" sz="1600">
                <a:solidFill>
                  <a:schemeClr val="dk1"/>
                </a:solidFill>
                <a:latin typeface="Palatino Linotype"/>
                <a:ea typeface="Palatino Linotype"/>
                <a:cs typeface="Palatino Linotype"/>
                <a:sym typeface="Palatino Linotype"/>
              </a:rPr>
              <a:t>…</a:t>
            </a:r>
            <a:endParaRPr sz="1200">
              <a:solidFill>
                <a:schemeClr val="dk1"/>
              </a:solidFill>
              <a:latin typeface="Palatino Linotype"/>
              <a:ea typeface="Palatino Linotype"/>
              <a:cs typeface="Palatino Linotype"/>
              <a:sym typeface="Palatino Linotype"/>
            </a:endParaRPr>
          </a:p>
        </p:txBody>
      </p:sp>
      <p:sp>
        <p:nvSpPr>
          <p:cNvPr id="634" name="Google Shape;634;p53"/>
          <p:cNvSpPr txBox="1"/>
          <p:nvPr/>
        </p:nvSpPr>
        <p:spPr>
          <a:xfrm>
            <a:off x="2900734" y="3515927"/>
            <a:ext cx="378900" cy="315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de" sz="1600">
                <a:solidFill>
                  <a:schemeClr val="dk1"/>
                </a:solidFill>
                <a:latin typeface="Palatino Linotype"/>
                <a:ea typeface="Palatino Linotype"/>
                <a:cs typeface="Palatino Linotype"/>
                <a:sym typeface="Palatino Linotype"/>
              </a:rPr>
              <a:t>…</a:t>
            </a:r>
            <a:endParaRPr sz="1200">
              <a:solidFill>
                <a:schemeClr val="dk1"/>
              </a:solidFill>
              <a:latin typeface="Palatino Linotype"/>
              <a:ea typeface="Palatino Linotype"/>
              <a:cs typeface="Palatino Linotype"/>
              <a:sym typeface="Palatino Linotype"/>
            </a:endParaRPr>
          </a:p>
        </p:txBody>
      </p:sp>
      <p:sp>
        <p:nvSpPr>
          <p:cNvPr id="635" name="Google Shape;635;p53"/>
          <p:cNvSpPr txBox="1"/>
          <p:nvPr/>
        </p:nvSpPr>
        <p:spPr>
          <a:xfrm>
            <a:off x="3964997" y="3515932"/>
            <a:ext cx="378900" cy="315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de" sz="1600">
                <a:solidFill>
                  <a:schemeClr val="dk1"/>
                </a:solidFill>
                <a:latin typeface="Palatino Linotype"/>
                <a:ea typeface="Palatino Linotype"/>
                <a:cs typeface="Palatino Linotype"/>
                <a:sym typeface="Palatino Linotype"/>
              </a:rPr>
              <a:t>…</a:t>
            </a:r>
            <a:endParaRPr sz="1200">
              <a:solidFill>
                <a:schemeClr val="dk1"/>
              </a:solidFill>
              <a:latin typeface="Palatino Linotype"/>
              <a:ea typeface="Palatino Linotype"/>
              <a:cs typeface="Palatino Linotype"/>
              <a:sym typeface="Palatino Linotype"/>
            </a:endParaRPr>
          </a:p>
        </p:txBody>
      </p:sp>
      <p:sp>
        <p:nvSpPr>
          <p:cNvPr id="636" name="Google Shape;636;p53"/>
          <p:cNvSpPr txBox="1"/>
          <p:nvPr/>
        </p:nvSpPr>
        <p:spPr>
          <a:xfrm>
            <a:off x="5045909" y="3515917"/>
            <a:ext cx="378900" cy="315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de" sz="1600">
                <a:solidFill>
                  <a:schemeClr val="dk1"/>
                </a:solidFill>
                <a:latin typeface="Palatino Linotype"/>
                <a:ea typeface="Palatino Linotype"/>
                <a:cs typeface="Palatino Linotype"/>
                <a:sym typeface="Palatino Linotype"/>
              </a:rPr>
              <a:t>…</a:t>
            </a:r>
            <a:endParaRPr sz="1200">
              <a:solidFill>
                <a:schemeClr val="dk1"/>
              </a:solidFill>
              <a:latin typeface="Palatino Linotype"/>
              <a:ea typeface="Palatino Linotype"/>
              <a:cs typeface="Palatino Linotype"/>
              <a:sym typeface="Palatino Linotype"/>
            </a:endParaRPr>
          </a:p>
        </p:txBody>
      </p:sp>
      <p:sp>
        <p:nvSpPr>
          <p:cNvPr id="637" name="Google Shape;637;p53"/>
          <p:cNvSpPr txBox="1"/>
          <p:nvPr/>
        </p:nvSpPr>
        <p:spPr>
          <a:xfrm>
            <a:off x="799833" y="3516017"/>
            <a:ext cx="378900" cy="315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de" sz="1600">
                <a:solidFill>
                  <a:schemeClr val="dk1"/>
                </a:solidFill>
                <a:latin typeface="Palatino Linotype"/>
                <a:ea typeface="Palatino Linotype"/>
                <a:cs typeface="Palatino Linotype"/>
                <a:sym typeface="Palatino Linotype"/>
              </a:rPr>
              <a:t>…</a:t>
            </a:r>
            <a:endParaRPr sz="1200">
              <a:solidFill>
                <a:schemeClr val="dk1"/>
              </a:solidFill>
              <a:latin typeface="Palatino Linotype"/>
              <a:ea typeface="Palatino Linotype"/>
              <a:cs typeface="Palatino Linotype"/>
              <a:sym typeface="Palatino Linotype"/>
            </a:endParaRPr>
          </a:p>
        </p:txBody>
      </p:sp>
      <p:pic>
        <p:nvPicPr>
          <p:cNvPr id="638" name="Google Shape;638;p53"/>
          <p:cNvPicPr preferRelativeResize="0"/>
          <p:nvPr/>
        </p:nvPicPr>
        <p:blipFill rotWithShape="1">
          <a:blip r:embed="rId3">
            <a:alphaModFix/>
          </a:blip>
          <a:srcRect b="0" l="0" r="0" t="0"/>
          <a:stretch/>
        </p:blipFill>
        <p:spPr>
          <a:xfrm>
            <a:off x="1963437" y="1393358"/>
            <a:ext cx="1178100" cy="569400"/>
          </a:xfrm>
          <a:prstGeom prst="roundRect">
            <a:avLst>
              <a:gd fmla="val 8594" name="adj"/>
            </a:avLst>
          </a:prstGeom>
          <a:solidFill>
            <a:srgbClr val="ECECEC"/>
          </a:solidFill>
          <a:ln>
            <a:noFill/>
          </a:ln>
        </p:spPr>
      </p:pic>
      <p:pic>
        <p:nvPicPr>
          <p:cNvPr id="639" name="Google Shape;639;p53"/>
          <p:cNvPicPr preferRelativeResize="0"/>
          <p:nvPr/>
        </p:nvPicPr>
        <p:blipFill rotWithShape="1">
          <a:blip r:embed="rId4">
            <a:alphaModFix/>
          </a:blip>
          <a:srcRect b="26014" l="25961" r="22870" t="28857"/>
          <a:stretch/>
        </p:blipFill>
        <p:spPr>
          <a:xfrm>
            <a:off x="4086998" y="1580209"/>
            <a:ext cx="1141572" cy="561510"/>
          </a:xfrm>
          <a:prstGeom prst="rect">
            <a:avLst/>
          </a:prstGeom>
          <a:noFill/>
          <a:ln>
            <a:noFill/>
          </a:ln>
        </p:spPr>
      </p:pic>
      <p:sp>
        <p:nvSpPr>
          <p:cNvPr id="640" name="Google Shape;640;p53"/>
          <p:cNvSpPr txBox="1"/>
          <p:nvPr/>
        </p:nvSpPr>
        <p:spPr>
          <a:xfrm>
            <a:off x="6279189" y="3516022"/>
            <a:ext cx="378900" cy="315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de" sz="1600">
                <a:solidFill>
                  <a:schemeClr val="dk1"/>
                </a:solidFill>
                <a:latin typeface="Palatino Linotype"/>
                <a:ea typeface="Palatino Linotype"/>
                <a:cs typeface="Palatino Linotype"/>
                <a:sym typeface="Palatino Linotype"/>
              </a:rPr>
              <a:t>…</a:t>
            </a:r>
            <a:endParaRPr sz="1200">
              <a:solidFill>
                <a:schemeClr val="dk1"/>
              </a:solidFill>
              <a:latin typeface="Palatino Linotype"/>
              <a:ea typeface="Palatino Linotype"/>
              <a:cs typeface="Palatino Linotype"/>
              <a:sym typeface="Palatino Linotype"/>
            </a:endParaRPr>
          </a:p>
        </p:txBody>
      </p:sp>
      <p:pic>
        <p:nvPicPr>
          <p:cNvPr id="641" name="Google Shape;641;p53"/>
          <p:cNvPicPr preferRelativeResize="0"/>
          <p:nvPr/>
        </p:nvPicPr>
        <p:blipFill rotWithShape="1">
          <a:blip r:embed="rId5">
            <a:alphaModFix/>
          </a:blip>
          <a:srcRect b="0" l="0" r="0" t="0"/>
          <a:stretch/>
        </p:blipFill>
        <p:spPr>
          <a:xfrm>
            <a:off x="70849" y="1620612"/>
            <a:ext cx="947100" cy="947100"/>
          </a:xfrm>
          <a:prstGeom prst="ellipse">
            <a:avLst/>
          </a:prstGeom>
          <a:noFill/>
          <a:ln>
            <a:noFill/>
          </a:ln>
        </p:spPr>
      </p:pic>
      <p:sp>
        <p:nvSpPr>
          <p:cNvPr id="642" name="Google Shape;642;p53"/>
          <p:cNvSpPr/>
          <p:nvPr/>
        </p:nvSpPr>
        <p:spPr>
          <a:xfrm>
            <a:off x="6843176" y="3564000"/>
            <a:ext cx="663000" cy="360000"/>
          </a:xfrm>
          <a:prstGeom prst="roundRect">
            <a:avLst>
              <a:gd fmla="val 16667" name="adj"/>
            </a:avLst>
          </a:prstGeom>
          <a:solidFill>
            <a:schemeClr val="accent1"/>
          </a:solidFill>
          <a:ln cap="flat" cmpd="sng" w="12700">
            <a:solidFill>
              <a:srgbClr val="0C6BA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de">
                <a:solidFill>
                  <a:schemeClr val="lt1"/>
                </a:solidFill>
              </a:rPr>
              <a:t>11</a:t>
            </a:r>
            <a:r>
              <a:rPr lang="de">
                <a:solidFill>
                  <a:schemeClr val="lt1"/>
                </a:solidFill>
              </a:rPr>
              <a:t>/24</a:t>
            </a:r>
            <a:endParaRPr/>
          </a:p>
        </p:txBody>
      </p:sp>
      <p:sp>
        <p:nvSpPr>
          <p:cNvPr id="643" name="Google Shape;643;p53"/>
          <p:cNvSpPr txBox="1"/>
          <p:nvPr/>
        </p:nvSpPr>
        <p:spPr>
          <a:xfrm>
            <a:off x="7600676" y="3515922"/>
            <a:ext cx="378900" cy="315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de" sz="1600">
                <a:solidFill>
                  <a:schemeClr val="dk1"/>
                </a:solidFill>
                <a:latin typeface="Palatino Linotype"/>
                <a:ea typeface="Palatino Linotype"/>
                <a:cs typeface="Palatino Linotype"/>
                <a:sym typeface="Palatino Linotype"/>
              </a:rPr>
              <a:t>…</a:t>
            </a:r>
            <a:endParaRPr sz="1200">
              <a:solidFill>
                <a:schemeClr val="dk1"/>
              </a:solidFill>
              <a:latin typeface="Palatino Linotype"/>
              <a:ea typeface="Palatino Linotype"/>
              <a:cs typeface="Palatino Linotype"/>
              <a:sym typeface="Palatino Linotype"/>
            </a:endParaRPr>
          </a:p>
        </p:txBody>
      </p:sp>
      <p:sp>
        <p:nvSpPr>
          <p:cNvPr id="644" name="Google Shape;644;p53"/>
          <p:cNvSpPr/>
          <p:nvPr/>
        </p:nvSpPr>
        <p:spPr>
          <a:xfrm>
            <a:off x="8074075" y="3564000"/>
            <a:ext cx="663000" cy="360000"/>
          </a:xfrm>
          <a:prstGeom prst="roundRect">
            <a:avLst>
              <a:gd fmla="val 16667" name="adj"/>
            </a:avLst>
          </a:prstGeom>
          <a:solidFill>
            <a:schemeClr val="accent1"/>
          </a:solidFill>
          <a:ln cap="flat" cmpd="sng" w="12700">
            <a:solidFill>
              <a:srgbClr val="0C6BA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de">
                <a:solidFill>
                  <a:schemeClr val="lt1"/>
                </a:solidFill>
              </a:rPr>
              <a:t>02/25</a:t>
            </a:r>
            <a:endParaRPr/>
          </a:p>
        </p:txBody>
      </p:sp>
      <p:sp>
        <p:nvSpPr>
          <p:cNvPr id="645" name="Google Shape;645;p53"/>
          <p:cNvSpPr txBox="1"/>
          <p:nvPr/>
        </p:nvSpPr>
        <p:spPr>
          <a:xfrm>
            <a:off x="8767751" y="3515922"/>
            <a:ext cx="378900" cy="315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de" sz="1600">
                <a:solidFill>
                  <a:schemeClr val="dk1"/>
                </a:solidFill>
                <a:latin typeface="Palatino Linotype"/>
                <a:ea typeface="Palatino Linotype"/>
                <a:cs typeface="Palatino Linotype"/>
                <a:sym typeface="Palatino Linotype"/>
              </a:rPr>
              <a:t>…</a:t>
            </a:r>
            <a:endParaRPr sz="1200">
              <a:solidFill>
                <a:schemeClr val="dk1"/>
              </a:solidFill>
              <a:latin typeface="Palatino Linotype"/>
              <a:ea typeface="Palatino Linotype"/>
              <a:cs typeface="Palatino Linotype"/>
              <a:sym typeface="Palatino Linotype"/>
            </a:endParaRPr>
          </a:p>
        </p:txBody>
      </p:sp>
      <p:sp>
        <p:nvSpPr>
          <p:cNvPr id="646" name="Google Shape;646;p53"/>
          <p:cNvSpPr txBox="1"/>
          <p:nvPr/>
        </p:nvSpPr>
        <p:spPr>
          <a:xfrm>
            <a:off x="7816525" y="1609400"/>
            <a:ext cx="1178100" cy="13314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200"/>
              <a:buFont typeface="Arial"/>
              <a:buNone/>
            </a:pPr>
            <a:r>
              <a:rPr lang="de" sz="1200">
                <a:solidFill>
                  <a:schemeClr val="dk1"/>
                </a:solidFill>
              </a:rPr>
              <a:t>Move of TRISTAN lab to HLL + start production of 12 more modules</a:t>
            </a:r>
            <a:endParaRPr sz="1100"/>
          </a:p>
        </p:txBody>
      </p:sp>
      <p:cxnSp>
        <p:nvCxnSpPr>
          <p:cNvPr id="647" name="Google Shape;647;p53"/>
          <p:cNvCxnSpPr/>
          <p:nvPr/>
        </p:nvCxnSpPr>
        <p:spPr>
          <a:xfrm>
            <a:off x="8405579" y="2969998"/>
            <a:ext cx="0" cy="576000"/>
          </a:xfrm>
          <a:prstGeom prst="straightConnector1">
            <a:avLst/>
          </a:prstGeom>
          <a:solidFill>
            <a:schemeClr val="accent4"/>
          </a:solidFill>
          <a:ln cap="flat" cmpd="sng" w="12700">
            <a:solidFill>
              <a:srgbClr val="0C6BAE"/>
            </a:solidFill>
            <a:prstDash val="solid"/>
            <a:miter lim="800000"/>
            <a:headEnd len="sm" w="sm" type="none"/>
            <a:tailEnd len="sm" w="sm" type="none"/>
          </a:ln>
        </p:spPr>
      </p:cxnSp>
      <p:sp>
        <p:nvSpPr>
          <p:cNvPr id="648" name="Google Shape;648;p53"/>
          <p:cNvSpPr txBox="1"/>
          <p:nvPr/>
        </p:nvSpPr>
        <p:spPr>
          <a:xfrm>
            <a:off x="6571225" y="1880963"/>
            <a:ext cx="1206900" cy="10800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200"/>
              <a:buFont typeface="Arial"/>
              <a:buNone/>
            </a:pPr>
            <a:r>
              <a:rPr lang="de" sz="1200">
                <a:solidFill>
                  <a:schemeClr val="dk1"/>
                </a:solidFill>
              </a:rPr>
              <a:t>Installation of 3 modules as tower in a KATRIN-like detector section</a:t>
            </a:r>
            <a:endParaRPr sz="1100"/>
          </a:p>
        </p:txBody>
      </p:sp>
      <p:cxnSp>
        <p:nvCxnSpPr>
          <p:cNvPr id="649" name="Google Shape;649;p53"/>
          <p:cNvCxnSpPr/>
          <p:nvPr/>
        </p:nvCxnSpPr>
        <p:spPr>
          <a:xfrm>
            <a:off x="7174666" y="2983748"/>
            <a:ext cx="0" cy="576000"/>
          </a:xfrm>
          <a:prstGeom prst="straightConnector1">
            <a:avLst/>
          </a:prstGeom>
          <a:solidFill>
            <a:schemeClr val="accent4"/>
          </a:solidFill>
          <a:ln cap="flat" cmpd="sng" w="12700">
            <a:solidFill>
              <a:srgbClr val="0C6BAE"/>
            </a:solidFill>
            <a:prstDash val="solid"/>
            <a:miter lim="800000"/>
            <a:headEnd len="sm" w="sm" type="none"/>
            <a:tailEnd len="sm" w="sm" type="none"/>
          </a:ln>
        </p:spPr>
      </p:cxnSp>
      <p:pic>
        <p:nvPicPr>
          <p:cNvPr id="650" name="Google Shape;650;p53"/>
          <p:cNvPicPr preferRelativeResize="0"/>
          <p:nvPr/>
        </p:nvPicPr>
        <p:blipFill rotWithShape="1">
          <a:blip r:embed="rId6">
            <a:alphaModFix/>
          </a:blip>
          <a:srcRect b="13436" l="0" r="0" t="7103"/>
          <a:stretch/>
        </p:blipFill>
        <p:spPr>
          <a:xfrm>
            <a:off x="6384350" y="1187942"/>
            <a:ext cx="1413601" cy="670232"/>
          </a:xfrm>
          <a:prstGeom prst="rect">
            <a:avLst/>
          </a:prstGeom>
          <a:noFill/>
          <a:ln>
            <a:noFill/>
          </a:ln>
        </p:spPr>
      </p:pic>
      <p:sp>
        <p:nvSpPr>
          <p:cNvPr id="651" name="Google Shape;651;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pic>
        <p:nvPicPr>
          <p:cNvPr id="652" name="Google Shape;652;p53"/>
          <p:cNvPicPr preferRelativeResize="0"/>
          <p:nvPr/>
        </p:nvPicPr>
        <p:blipFill rotWithShape="1">
          <a:blip r:embed="rId7">
            <a:alphaModFix/>
          </a:blip>
          <a:srcRect b="0" l="0" r="0" t="0"/>
          <a:stretch/>
        </p:blipFill>
        <p:spPr>
          <a:xfrm>
            <a:off x="5342400" y="4134674"/>
            <a:ext cx="548400" cy="406200"/>
          </a:xfrm>
          <a:prstGeom prst="roundRect">
            <a:avLst>
              <a:gd fmla="val 16667" name="adj"/>
            </a:avLst>
          </a:prstGeom>
          <a:noFill/>
          <a:ln>
            <a:noFill/>
          </a:ln>
          <a:effectLst>
            <a:outerShdw blurRad="152400" kx="109970" rotWithShape="0" algn="tl" dir="900000" dist="12000" sy="98000" ky="199851">
              <a:srgbClr val="000000">
                <a:alpha val="29800"/>
              </a:srgbClr>
            </a:outerShdw>
          </a:effectLst>
        </p:spPr>
      </p:pic>
      <p:pic>
        <p:nvPicPr>
          <p:cNvPr id="653" name="Google Shape;653;p53"/>
          <p:cNvPicPr preferRelativeResize="0"/>
          <p:nvPr/>
        </p:nvPicPr>
        <p:blipFill rotWithShape="1">
          <a:blip r:embed="rId8">
            <a:alphaModFix/>
          </a:blip>
          <a:srcRect b="0" l="0" r="0" t="0"/>
          <a:stretch/>
        </p:blipFill>
        <p:spPr>
          <a:xfrm>
            <a:off x="5545698" y="4348957"/>
            <a:ext cx="525600" cy="406200"/>
          </a:xfrm>
          <a:prstGeom prst="roundRect">
            <a:avLst>
              <a:gd fmla="val 16667" name="adj"/>
            </a:avLst>
          </a:prstGeom>
          <a:noFill/>
          <a:ln>
            <a:noFill/>
          </a:ln>
          <a:effectLst>
            <a:outerShdw blurRad="152400" kx="109970" rotWithShape="0" algn="tl" dir="900000" dist="12000" sy="98000" ky="199851">
              <a:srgbClr val="000000">
                <a:alpha val="29800"/>
              </a:srgbClr>
            </a:outerShdw>
          </a:effectLst>
        </p:spPr>
      </p:pic>
      <p:pic>
        <p:nvPicPr>
          <p:cNvPr id="654" name="Google Shape;654;p53"/>
          <p:cNvPicPr preferRelativeResize="0"/>
          <p:nvPr/>
        </p:nvPicPr>
        <p:blipFill rotWithShape="1">
          <a:blip r:embed="rId9">
            <a:alphaModFix/>
          </a:blip>
          <a:srcRect b="0" l="0" r="0" t="0"/>
          <a:stretch/>
        </p:blipFill>
        <p:spPr>
          <a:xfrm>
            <a:off x="5726416" y="4563241"/>
            <a:ext cx="563100" cy="381300"/>
          </a:xfrm>
          <a:prstGeom prst="roundRect">
            <a:avLst>
              <a:gd fmla="val 16667" name="adj"/>
            </a:avLst>
          </a:prstGeom>
          <a:noFill/>
          <a:ln>
            <a:noFill/>
          </a:ln>
          <a:effectLst>
            <a:outerShdw blurRad="152400" kx="109970" rotWithShape="0" algn="tl" dir="900000" dist="12000" sy="98000" ky="199851">
              <a:srgbClr val="000000">
                <a:alpha val="29800"/>
              </a:srgbClr>
            </a:outerShdw>
          </a:effectLst>
        </p:spPr>
      </p:pic>
      <p:sp>
        <p:nvSpPr>
          <p:cNvPr id="655" name="Google Shape;655;p53"/>
          <p:cNvSpPr/>
          <p:nvPr/>
        </p:nvSpPr>
        <p:spPr>
          <a:xfrm rot="5400000">
            <a:off x="5852600" y="2834500"/>
            <a:ext cx="272100" cy="2562000"/>
          </a:xfrm>
          <a:prstGeom prst="rightBrace">
            <a:avLst>
              <a:gd fmla="val 50000" name="adj1"/>
              <a:gd fmla="val 18803" name="adj2"/>
            </a:avLst>
          </a:prstGeom>
          <a:noFill/>
          <a:ln cap="flat" cmpd="sng" w="19050">
            <a:solidFill>
              <a:srgbClr val="0C6BA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56" name="Google Shape;656;p53"/>
          <p:cNvSpPr txBox="1"/>
          <p:nvPr/>
        </p:nvSpPr>
        <p:spPr>
          <a:xfrm>
            <a:off x="6094103" y="4134675"/>
            <a:ext cx="1543500" cy="8100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200"/>
              <a:buFont typeface="Arial"/>
              <a:buNone/>
            </a:pPr>
            <a:r>
              <a:rPr lang="de">
                <a:solidFill>
                  <a:schemeClr val="dk1"/>
                </a:solidFill>
              </a:rPr>
              <a:t>Layout optimizations</a:t>
            </a:r>
            <a:endParaRPr/>
          </a:p>
        </p:txBody>
      </p:sp>
      <p:pic>
        <p:nvPicPr>
          <p:cNvPr id="657" name="Google Shape;657;p53" title="PXL_20250228_155300652.jpg"/>
          <p:cNvPicPr preferRelativeResize="0"/>
          <p:nvPr/>
        </p:nvPicPr>
        <p:blipFill rotWithShape="1">
          <a:blip r:embed="rId10">
            <a:alphaModFix/>
          </a:blip>
          <a:srcRect b="0" l="20622" r="0" t="19788"/>
          <a:stretch/>
        </p:blipFill>
        <p:spPr>
          <a:xfrm>
            <a:off x="7834825" y="715011"/>
            <a:ext cx="1141500" cy="865200"/>
          </a:xfrm>
          <a:prstGeom prst="ellipse">
            <a:avLst/>
          </a:prstGeom>
          <a:noFill/>
          <a:ln>
            <a:noFill/>
          </a:ln>
          <a:effectLst>
            <a:outerShdw blurRad="57150" rotWithShape="0" algn="bl" dir="5400000" dist="19050">
              <a:srgbClr val="000000">
                <a:alpha val="50000"/>
              </a:srgbClr>
            </a:outerShdw>
          </a:effectLst>
        </p:spPr>
      </p:pic>
      <p:sp>
        <p:nvSpPr>
          <p:cNvPr id="658" name="Google Shape;658;p53"/>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659" name="Google Shape;659;p53"/>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660" name="Google Shape;660;p53"/>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661" name="Google Shape;661;p53"/>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
        <p:nvSpPr>
          <p:cNvPr id="662" name="Google Shape;662;p53"/>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de"/>
              <a:t>What </a:t>
            </a:r>
            <a:r>
              <a:rPr lang="de"/>
              <a:t>happened</a:t>
            </a:r>
            <a:r>
              <a:rPr lang="de"/>
              <a:t> so far …</a:t>
            </a:r>
            <a:endParaRPr/>
          </a:p>
        </p:txBody>
      </p:sp>
      <p:pic>
        <p:nvPicPr>
          <p:cNvPr id="663" name="Google Shape;663;p53"/>
          <p:cNvPicPr preferRelativeResize="0"/>
          <p:nvPr/>
        </p:nvPicPr>
        <p:blipFill rotWithShape="1">
          <a:blip r:embed="rId11">
            <a:alphaModFix/>
          </a:blip>
          <a:srcRect b="0" l="0" r="0" t="0"/>
          <a:stretch/>
        </p:blipFill>
        <p:spPr>
          <a:xfrm>
            <a:off x="5109141" y="1083041"/>
            <a:ext cx="1413608" cy="109368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54"/>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latin typeface="Arial"/>
                <a:ea typeface="Arial"/>
                <a:cs typeface="Arial"/>
                <a:sym typeface="Arial"/>
              </a:rPr>
              <a:t>X-ray Characterization</a:t>
            </a:r>
            <a:endParaRPr b="1" sz="2500">
              <a:latin typeface="Arial"/>
              <a:ea typeface="Arial"/>
              <a:cs typeface="Arial"/>
              <a:sym typeface="Arial"/>
            </a:endParaRPr>
          </a:p>
        </p:txBody>
      </p:sp>
      <p:pic>
        <p:nvPicPr>
          <p:cNvPr id="669" name="Google Shape;669;p54"/>
          <p:cNvPicPr preferRelativeResize="0"/>
          <p:nvPr/>
        </p:nvPicPr>
        <p:blipFill rotWithShape="1">
          <a:blip r:embed="rId3">
            <a:alphaModFix/>
          </a:blip>
          <a:srcRect b="0" l="0" r="0" t="0"/>
          <a:stretch/>
        </p:blipFill>
        <p:spPr>
          <a:xfrm>
            <a:off x="38099" y="2685478"/>
            <a:ext cx="3258912" cy="2172608"/>
          </a:xfrm>
          <a:prstGeom prst="rect">
            <a:avLst/>
          </a:prstGeom>
          <a:noFill/>
          <a:ln>
            <a:noFill/>
          </a:ln>
        </p:spPr>
      </p:pic>
      <p:pic>
        <p:nvPicPr>
          <p:cNvPr id="670" name="Google Shape;670;p54"/>
          <p:cNvPicPr preferRelativeResize="0"/>
          <p:nvPr/>
        </p:nvPicPr>
        <p:blipFill rotWithShape="1">
          <a:blip r:embed="rId4">
            <a:alphaModFix/>
          </a:blip>
          <a:srcRect b="0" l="0" r="0" t="0"/>
          <a:stretch/>
        </p:blipFill>
        <p:spPr>
          <a:xfrm>
            <a:off x="3079157" y="2685478"/>
            <a:ext cx="3258912" cy="2172608"/>
          </a:xfrm>
          <a:prstGeom prst="rect">
            <a:avLst/>
          </a:prstGeom>
          <a:noFill/>
          <a:ln>
            <a:noFill/>
          </a:ln>
        </p:spPr>
      </p:pic>
      <p:sp>
        <p:nvSpPr>
          <p:cNvPr id="671" name="Google Shape;671;p54"/>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500"/>
              <a:buNone/>
            </a:pPr>
            <a:r>
              <a:rPr lang="de" sz="1400">
                <a:latin typeface="Arial"/>
                <a:ea typeface="Arial"/>
                <a:cs typeface="Arial"/>
                <a:sym typeface="Arial"/>
              </a:rPr>
              <a:t>Excellent performance demonstrated </a:t>
            </a:r>
            <a:r>
              <a:rPr i="1" lang="de" sz="900">
                <a:solidFill>
                  <a:srgbClr val="7F7F7F"/>
                </a:solidFill>
                <a:latin typeface="Arial"/>
                <a:ea typeface="Arial"/>
                <a:cs typeface="Arial"/>
                <a:sym typeface="Arial"/>
              </a:rPr>
              <a:t>J. Phys. G46 (2019)</a:t>
            </a:r>
            <a:r>
              <a:rPr lang="de" sz="900">
                <a:latin typeface="Arial"/>
                <a:ea typeface="Arial"/>
                <a:cs typeface="Arial"/>
                <a:sym typeface="Arial"/>
              </a:rPr>
              <a:t> </a:t>
            </a:r>
            <a:endParaRPr sz="900">
              <a:latin typeface="Arial"/>
              <a:ea typeface="Arial"/>
              <a:cs typeface="Arial"/>
              <a:sym typeface="Arial"/>
            </a:endParaRPr>
          </a:p>
          <a:p>
            <a:pPr indent="-319300" lvl="0" marL="460800" rtl="0" algn="l">
              <a:lnSpc>
                <a:spcPct val="90000"/>
              </a:lnSpc>
              <a:spcBef>
                <a:spcPts val="800"/>
              </a:spcBef>
              <a:spcAft>
                <a:spcPts val="0"/>
              </a:spcAft>
              <a:buClr>
                <a:schemeClr val="dk1"/>
              </a:buClr>
              <a:buSzPts val="1400"/>
              <a:buChar char="✓"/>
            </a:pPr>
            <a:r>
              <a:rPr lang="de"/>
              <a:t>E</a:t>
            </a:r>
            <a:r>
              <a:rPr lang="de" sz="1400">
                <a:latin typeface="Arial"/>
                <a:ea typeface="Arial"/>
                <a:cs typeface="Arial"/>
                <a:sym typeface="Arial"/>
              </a:rPr>
              <a:t>nergy resolution</a:t>
            </a:r>
            <a:endParaRPr sz="1400">
              <a:latin typeface="Arial"/>
              <a:ea typeface="Arial"/>
              <a:cs typeface="Arial"/>
              <a:sym typeface="Arial"/>
            </a:endParaRPr>
          </a:p>
          <a:p>
            <a:pPr indent="-319300" lvl="0" marL="460800" rtl="0" algn="l">
              <a:lnSpc>
                <a:spcPct val="90000"/>
              </a:lnSpc>
              <a:spcBef>
                <a:spcPts val="800"/>
              </a:spcBef>
              <a:spcAft>
                <a:spcPts val="0"/>
              </a:spcAft>
              <a:buClr>
                <a:schemeClr val="dk1"/>
              </a:buClr>
              <a:buSzPts val="1400"/>
              <a:buChar char="✓"/>
            </a:pPr>
            <a:r>
              <a:rPr lang="de"/>
              <a:t>N</a:t>
            </a:r>
            <a:r>
              <a:rPr lang="de" sz="1400">
                <a:latin typeface="Arial"/>
                <a:ea typeface="Arial"/>
                <a:cs typeface="Arial"/>
                <a:sym typeface="Arial"/>
              </a:rPr>
              <a:t>oise characteristics</a:t>
            </a:r>
            <a:endParaRPr sz="1400">
              <a:latin typeface="Arial"/>
              <a:ea typeface="Arial"/>
              <a:cs typeface="Arial"/>
              <a:sym typeface="Arial"/>
            </a:endParaRPr>
          </a:p>
          <a:p>
            <a:pPr indent="-319300" lvl="0" marL="460800" rtl="0" algn="l">
              <a:lnSpc>
                <a:spcPct val="90000"/>
              </a:lnSpc>
              <a:spcBef>
                <a:spcPts val="800"/>
              </a:spcBef>
              <a:spcAft>
                <a:spcPts val="0"/>
              </a:spcAft>
              <a:buClr>
                <a:schemeClr val="dk1"/>
              </a:buClr>
              <a:buSzPts val="1400"/>
              <a:buChar char="✓"/>
            </a:pPr>
            <a:r>
              <a:rPr lang="de"/>
              <a:t>Li</a:t>
            </a:r>
            <a:r>
              <a:rPr lang="de" sz="1400">
                <a:latin typeface="Arial"/>
                <a:ea typeface="Arial"/>
                <a:cs typeface="Arial"/>
                <a:sym typeface="Arial"/>
              </a:rPr>
              <a:t>nearity</a:t>
            </a:r>
            <a:endParaRPr sz="1400">
              <a:latin typeface="Arial"/>
              <a:ea typeface="Arial"/>
              <a:cs typeface="Arial"/>
              <a:sym typeface="Arial"/>
            </a:endParaRPr>
          </a:p>
        </p:txBody>
      </p:sp>
      <p:pic>
        <p:nvPicPr>
          <p:cNvPr id="672" name="Google Shape;672;p54"/>
          <p:cNvPicPr preferRelativeResize="0"/>
          <p:nvPr/>
        </p:nvPicPr>
        <p:blipFill rotWithShape="1">
          <a:blip r:embed="rId5">
            <a:alphaModFix/>
          </a:blip>
          <a:srcRect b="0" l="0" r="7218" t="0"/>
          <a:stretch/>
        </p:blipFill>
        <p:spPr>
          <a:xfrm>
            <a:off x="6120216" y="2685478"/>
            <a:ext cx="3023784" cy="2172608"/>
          </a:xfrm>
          <a:prstGeom prst="rect">
            <a:avLst/>
          </a:prstGeom>
          <a:noFill/>
          <a:ln>
            <a:noFill/>
          </a:ln>
        </p:spPr>
      </p:pic>
      <p:sp>
        <p:nvSpPr>
          <p:cNvPr id="673" name="Google Shape;673;p54"/>
          <p:cNvSpPr txBox="1"/>
          <p:nvPr/>
        </p:nvSpPr>
        <p:spPr>
          <a:xfrm>
            <a:off x="382701" y="2683375"/>
            <a:ext cx="25539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sz="1200">
                <a:solidFill>
                  <a:srgbClr val="3383BC"/>
                </a:solidFill>
              </a:rPr>
              <a:t>130 eV (FWHM) @ 6 keV</a:t>
            </a:r>
            <a:endParaRPr sz="1200">
              <a:solidFill>
                <a:srgbClr val="3383BC"/>
              </a:solidFill>
            </a:endParaRPr>
          </a:p>
        </p:txBody>
      </p:sp>
      <p:sp>
        <p:nvSpPr>
          <p:cNvPr id="674" name="Google Shape;674;p54"/>
          <p:cNvSpPr txBox="1"/>
          <p:nvPr/>
        </p:nvSpPr>
        <p:spPr>
          <a:xfrm>
            <a:off x="3347613" y="2683375"/>
            <a:ext cx="27726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sz="1200">
                <a:solidFill>
                  <a:srgbClr val="3383BC"/>
                </a:solidFill>
              </a:rPr>
              <a:t>&lt; 150 eV (FWHM), &lt; 1μs shaping time</a:t>
            </a:r>
            <a:endParaRPr sz="1200"/>
          </a:p>
        </p:txBody>
      </p:sp>
      <p:sp>
        <p:nvSpPr>
          <p:cNvPr id="675" name="Google Shape;675;p54"/>
          <p:cNvSpPr txBox="1"/>
          <p:nvPr/>
        </p:nvSpPr>
        <p:spPr>
          <a:xfrm>
            <a:off x="6480748" y="2683375"/>
            <a:ext cx="25539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sz="1200">
                <a:solidFill>
                  <a:srgbClr val="3383BC"/>
                </a:solidFill>
              </a:rPr>
              <a:t>0.1% linearity over 60 keV range</a:t>
            </a:r>
            <a:endParaRPr sz="1200"/>
          </a:p>
        </p:txBody>
      </p:sp>
      <p:pic>
        <p:nvPicPr>
          <p:cNvPr id="676" name="Google Shape;676;p54"/>
          <p:cNvPicPr preferRelativeResize="0"/>
          <p:nvPr/>
        </p:nvPicPr>
        <p:blipFill rotWithShape="1">
          <a:blip r:embed="rId6">
            <a:alphaModFix/>
          </a:blip>
          <a:srcRect b="2562" l="26996" r="0" t="0"/>
          <a:stretch/>
        </p:blipFill>
        <p:spPr>
          <a:xfrm>
            <a:off x="6613070" y="192769"/>
            <a:ext cx="2148300" cy="2150400"/>
          </a:xfrm>
          <a:prstGeom prst="roundRect">
            <a:avLst>
              <a:gd fmla="val 16667" name="adj"/>
            </a:avLst>
          </a:prstGeom>
          <a:noFill/>
          <a:ln>
            <a:noFill/>
          </a:ln>
          <a:effectLst>
            <a:outerShdw blurRad="152400" kx="109970" rotWithShape="0" algn="tl" dir="900000" dist="12000" sy="98000" ky="199851">
              <a:srgbClr val="000000">
                <a:alpha val="29800"/>
              </a:srgbClr>
            </a:outerShdw>
          </a:effectLst>
        </p:spPr>
      </p:pic>
      <p:sp>
        <p:nvSpPr>
          <p:cNvPr id="677" name="Google Shape;677;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sp>
        <p:nvSpPr>
          <p:cNvPr id="678" name="Google Shape;678;p54"/>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679" name="Google Shape;679;p54"/>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680" name="Google Shape;680;p54"/>
          <p:cNvSpPr/>
          <p:nvPr/>
        </p:nvSpPr>
        <p:spPr>
          <a:xfrm>
            <a:off x="4464000" y="4963800"/>
            <a:ext cx="2340000" cy="179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Detector Characterization</a:t>
            </a:r>
            <a:endParaRPr>
              <a:solidFill>
                <a:schemeClr val="dk1"/>
              </a:solidFill>
            </a:endParaRPr>
          </a:p>
        </p:txBody>
      </p:sp>
      <p:sp>
        <p:nvSpPr>
          <p:cNvPr id="681" name="Google Shape;681;p54"/>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55"/>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latin typeface="Arial"/>
                <a:ea typeface="Arial"/>
                <a:cs typeface="Arial"/>
                <a:sym typeface="Arial"/>
              </a:rPr>
              <a:t>Electron Spectroscopy</a:t>
            </a:r>
            <a:endParaRPr sz="2500">
              <a:latin typeface="Arial"/>
              <a:ea typeface="Arial"/>
              <a:cs typeface="Arial"/>
              <a:sym typeface="Arial"/>
            </a:endParaRPr>
          </a:p>
        </p:txBody>
      </p:sp>
      <p:sp>
        <p:nvSpPr>
          <p:cNvPr id="687" name="Google Shape;687;p55"/>
          <p:cNvSpPr/>
          <p:nvPr/>
        </p:nvSpPr>
        <p:spPr>
          <a:xfrm>
            <a:off x="628650" y="2018690"/>
            <a:ext cx="6989700" cy="2427300"/>
          </a:xfrm>
          <a:prstGeom prst="rect">
            <a:avLst/>
          </a:prstGeom>
          <a:solidFill>
            <a:srgbClr val="DCEEE0"/>
          </a:solidFill>
          <a:ln>
            <a:noFill/>
          </a:ln>
        </p:spPr>
        <p:txBody>
          <a:bodyPr anchorCtr="0" anchor="b" bIns="34275" lIns="81000" spcFirstLastPara="1" rIns="68575" wrap="square" tIns="34275">
            <a:noAutofit/>
          </a:bodyPr>
          <a:lstStyle/>
          <a:p>
            <a:pPr indent="0" lvl="0" marL="0" marR="0" rtl="0" algn="l">
              <a:lnSpc>
                <a:spcPct val="100000"/>
              </a:lnSpc>
              <a:spcBef>
                <a:spcPts val="0"/>
              </a:spcBef>
              <a:spcAft>
                <a:spcPts val="0"/>
              </a:spcAft>
              <a:buClr>
                <a:srgbClr val="000000"/>
              </a:buClr>
              <a:buSzPts val="1400"/>
              <a:buFont typeface="Times"/>
              <a:buNone/>
            </a:pPr>
            <a:r>
              <a:rPr i="0" lang="de" u="none" cap="none" strike="noStrike">
                <a:solidFill>
                  <a:srgbClr val="000000"/>
                </a:solidFill>
              </a:rPr>
              <a:t>Si 450 μm</a:t>
            </a:r>
            <a:endParaRPr/>
          </a:p>
          <a:p>
            <a:pPr indent="0" lvl="0" marL="0" marR="0" rtl="0" algn="l">
              <a:lnSpc>
                <a:spcPct val="100000"/>
              </a:lnSpc>
              <a:spcBef>
                <a:spcPts val="0"/>
              </a:spcBef>
              <a:spcAft>
                <a:spcPts val="0"/>
              </a:spcAft>
              <a:buClr>
                <a:srgbClr val="000000"/>
              </a:buClr>
              <a:buSzPts val="1400"/>
              <a:buFont typeface="Times"/>
              <a:buNone/>
            </a:pPr>
            <a:r>
              <a:rPr i="0" lang="de" u="none" cap="none" strike="noStrike">
                <a:solidFill>
                  <a:srgbClr val="000000"/>
                </a:solidFill>
              </a:rPr>
              <a:t>sensitive volume</a:t>
            </a:r>
            <a:endParaRPr i="0" u="none" cap="none" strike="noStrike">
              <a:solidFill>
                <a:srgbClr val="000000"/>
              </a:solidFill>
            </a:endParaRPr>
          </a:p>
        </p:txBody>
      </p:sp>
      <p:sp>
        <p:nvSpPr>
          <p:cNvPr id="688" name="Google Shape;688;p55"/>
          <p:cNvSpPr/>
          <p:nvPr/>
        </p:nvSpPr>
        <p:spPr>
          <a:xfrm>
            <a:off x="628650" y="1809602"/>
            <a:ext cx="6989700" cy="371400"/>
          </a:xfrm>
          <a:prstGeom prst="rect">
            <a:avLst/>
          </a:prstGeom>
          <a:solidFill>
            <a:srgbClr val="1D77B4"/>
          </a:solidFill>
          <a:ln>
            <a:noFill/>
          </a:ln>
        </p:spPr>
        <p:txBody>
          <a:bodyPr anchorCtr="0" anchor="ctr" bIns="34275" lIns="81000"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i="0" u="none" cap="none" strike="noStrike">
              <a:solidFill>
                <a:srgbClr val="FFFFFF"/>
              </a:solidFill>
            </a:endParaRPr>
          </a:p>
        </p:txBody>
      </p:sp>
      <p:sp>
        <p:nvSpPr>
          <p:cNvPr id="689" name="Google Shape;689;p55"/>
          <p:cNvSpPr txBox="1"/>
          <p:nvPr/>
        </p:nvSpPr>
        <p:spPr>
          <a:xfrm>
            <a:off x="1376806" y="1268025"/>
            <a:ext cx="823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X-ray</a:t>
            </a:r>
            <a:endParaRPr>
              <a:solidFill>
                <a:schemeClr val="dk1"/>
              </a:solidFill>
            </a:endParaRPr>
          </a:p>
        </p:txBody>
      </p:sp>
      <p:sp>
        <p:nvSpPr>
          <p:cNvPr id="690" name="Google Shape;690;p55"/>
          <p:cNvSpPr/>
          <p:nvPr/>
        </p:nvSpPr>
        <p:spPr>
          <a:xfrm>
            <a:off x="628651" y="2018691"/>
            <a:ext cx="6989700" cy="461700"/>
          </a:xfrm>
          <a:prstGeom prst="rect">
            <a:avLst/>
          </a:prstGeom>
          <a:gradFill>
            <a:gsLst>
              <a:gs pos="0">
                <a:srgbClr val="1D77B4"/>
              </a:gs>
              <a:gs pos="19000">
                <a:srgbClr val="1D77B4"/>
              </a:gs>
              <a:gs pos="100000">
                <a:srgbClr val="DCEEE0"/>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i="0" u="none" cap="none" strike="noStrike">
              <a:solidFill>
                <a:srgbClr val="FFFFFF"/>
              </a:solidFill>
            </a:endParaRPr>
          </a:p>
        </p:txBody>
      </p:sp>
      <p:sp>
        <p:nvSpPr>
          <p:cNvPr id="691" name="Google Shape;691;p55"/>
          <p:cNvSpPr/>
          <p:nvPr/>
        </p:nvSpPr>
        <p:spPr>
          <a:xfrm>
            <a:off x="7652325" y="2011546"/>
            <a:ext cx="921900" cy="2427300"/>
          </a:xfrm>
          <a:prstGeom prst="rect">
            <a:avLst/>
          </a:prstGeom>
          <a:solidFill>
            <a:srgbClr val="DCEEE0"/>
          </a:solidFill>
          <a:ln>
            <a:noFill/>
          </a:ln>
        </p:spPr>
        <p:txBody>
          <a:bodyPr anchorCtr="0" anchor="b" bIns="34275" lIns="81000" spcFirstLastPara="1" rIns="68575" wrap="square" tIns="34275">
            <a:noAutofit/>
          </a:bodyPr>
          <a:lstStyle/>
          <a:p>
            <a:pPr indent="0" lvl="0" marL="0" marR="0" rtl="0" algn="l">
              <a:lnSpc>
                <a:spcPct val="100000"/>
              </a:lnSpc>
              <a:spcBef>
                <a:spcPts val="0"/>
              </a:spcBef>
              <a:spcAft>
                <a:spcPts val="0"/>
              </a:spcAft>
              <a:buClr>
                <a:schemeClr val="dk1"/>
              </a:buClr>
              <a:buSzPts val="900"/>
              <a:buFont typeface="Calibri"/>
              <a:buNone/>
            </a:pPr>
            <a:r>
              <a:t/>
            </a:r>
            <a:endParaRPr i="0" u="none" cap="none" strike="noStrike">
              <a:solidFill>
                <a:srgbClr val="000000"/>
              </a:solidFill>
            </a:endParaRPr>
          </a:p>
        </p:txBody>
      </p:sp>
      <p:pic>
        <p:nvPicPr>
          <p:cNvPr id="692" name="Google Shape;692;p55"/>
          <p:cNvPicPr preferRelativeResize="0"/>
          <p:nvPr/>
        </p:nvPicPr>
        <p:blipFill rotWithShape="1">
          <a:blip r:embed="rId3">
            <a:alphaModFix/>
          </a:blip>
          <a:srcRect b="0" l="0" r="0" t="0"/>
          <a:stretch/>
        </p:blipFill>
        <p:spPr>
          <a:xfrm>
            <a:off x="3437462" y="1836190"/>
            <a:ext cx="1024072" cy="842890"/>
          </a:xfrm>
          <a:prstGeom prst="rect">
            <a:avLst/>
          </a:prstGeom>
          <a:noFill/>
          <a:ln>
            <a:noFill/>
          </a:ln>
        </p:spPr>
      </p:pic>
      <p:pic>
        <p:nvPicPr>
          <p:cNvPr id="693" name="Google Shape;693;p55"/>
          <p:cNvPicPr preferRelativeResize="0"/>
          <p:nvPr/>
        </p:nvPicPr>
        <p:blipFill rotWithShape="1">
          <a:blip r:embed="rId4">
            <a:alphaModFix/>
          </a:blip>
          <a:srcRect b="0" l="0" r="0" t="0"/>
          <a:stretch/>
        </p:blipFill>
        <p:spPr>
          <a:xfrm>
            <a:off x="5187371" y="1705505"/>
            <a:ext cx="1024070" cy="727852"/>
          </a:xfrm>
          <a:prstGeom prst="rect">
            <a:avLst/>
          </a:prstGeom>
          <a:noFill/>
          <a:ln>
            <a:noFill/>
          </a:ln>
        </p:spPr>
      </p:pic>
      <p:sp>
        <p:nvSpPr>
          <p:cNvPr id="694" name="Google Shape;694;p55"/>
          <p:cNvSpPr/>
          <p:nvPr/>
        </p:nvSpPr>
        <p:spPr>
          <a:xfrm>
            <a:off x="7652325" y="1802459"/>
            <a:ext cx="921900" cy="209100"/>
          </a:xfrm>
          <a:prstGeom prst="rect">
            <a:avLst/>
          </a:prstGeom>
          <a:solidFill>
            <a:srgbClr val="1D77B4"/>
          </a:solidFill>
          <a:ln>
            <a:noFill/>
          </a:ln>
        </p:spPr>
        <p:txBody>
          <a:bodyPr anchorCtr="0" anchor="ctr" bIns="34275" lIns="81000" spcFirstLastPara="1" rIns="68575" wrap="square" tIns="34275">
            <a:noAutofit/>
          </a:bodyPr>
          <a:lstStyle/>
          <a:p>
            <a:pPr indent="0" lvl="0" marL="0" marR="0" rtl="0" algn="l">
              <a:lnSpc>
                <a:spcPct val="100000"/>
              </a:lnSpc>
              <a:spcBef>
                <a:spcPts val="0"/>
              </a:spcBef>
              <a:spcAft>
                <a:spcPts val="0"/>
              </a:spcAft>
              <a:buClr>
                <a:schemeClr val="dk1"/>
              </a:buClr>
              <a:buSzPts val="1100"/>
              <a:buFont typeface="Calibri"/>
              <a:buNone/>
            </a:pPr>
            <a:r>
              <a:t/>
            </a:r>
            <a:endParaRPr i="0" u="none" cap="none" strike="noStrike">
              <a:solidFill>
                <a:srgbClr val="FFFFFF"/>
              </a:solidFill>
            </a:endParaRPr>
          </a:p>
        </p:txBody>
      </p:sp>
      <p:sp>
        <p:nvSpPr>
          <p:cNvPr id="695" name="Google Shape;695;p55"/>
          <p:cNvSpPr/>
          <p:nvPr/>
        </p:nvSpPr>
        <p:spPr>
          <a:xfrm>
            <a:off x="5518093" y="1457540"/>
            <a:ext cx="78900" cy="80100"/>
          </a:xfrm>
          <a:prstGeom prst="ellipse">
            <a:avLst/>
          </a:prstGeom>
          <a:solidFill>
            <a:schemeClr val="accent2"/>
          </a:solidFill>
          <a:ln>
            <a:noFill/>
          </a:ln>
        </p:spPr>
        <p:txBody>
          <a:bodyPr anchorCtr="0" anchor="ctr" bIns="68575" lIns="68575" spcFirstLastPara="1" rIns="68575" wrap="square" tIns="68575">
            <a:noAutofit/>
          </a:bodyPr>
          <a:lstStyle/>
          <a:p>
            <a:pPr indent="0" lvl="0" marL="0" marR="0" rtl="0" algn="ctr">
              <a:spcBef>
                <a:spcPts val="0"/>
              </a:spcBef>
              <a:spcAft>
                <a:spcPts val="0"/>
              </a:spcAft>
              <a:buClr>
                <a:schemeClr val="dk1"/>
              </a:buClr>
              <a:buSzPts val="1400"/>
              <a:buFont typeface="Calibri"/>
              <a:buNone/>
            </a:pPr>
            <a:r>
              <a:t/>
            </a:r>
            <a:endParaRPr sz="1400">
              <a:solidFill>
                <a:schemeClr val="dk1"/>
              </a:solidFill>
              <a:latin typeface="Playfair Display"/>
              <a:ea typeface="Playfair Display"/>
              <a:cs typeface="Playfair Display"/>
              <a:sym typeface="Playfair Display"/>
            </a:endParaRPr>
          </a:p>
        </p:txBody>
      </p:sp>
      <p:sp>
        <p:nvSpPr>
          <p:cNvPr id="696" name="Google Shape;696;p55"/>
          <p:cNvSpPr/>
          <p:nvPr/>
        </p:nvSpPr>
        <p:spPr>
          <a:xfrm>
            <a:off x="6211441" y="1588945"/>
            <a:ext cx="78900" cy="80100"/>
          </a:xfrm>
          <a:prstGeom prst="ellipse">
            <a:avLst/>
          </a:prstGeom>
          <a:solidFill>
            <a:schemeClr val="accent2"/>
          </a:solidFill>
          <a:ln>
            <a:noFill/>
          </a:ln>
        </p:spPr>
        <p:txBody>
          <a:bodyPr anchorCtr="0" anchor="ctr" bIns="68575" lIns="68575" spcFirstLastPara="1" rIns="68575" wrap="square" tIns="68575">
            <a:noAutofit/>
          </a:bodyPr>
          <a:lstStyle/>
          <a:p>
            <a:pPr indent="0" lvl="0" marL="0" marR="0" rtl="0" algn="ctr">
              <a:spcBef>
                <a:spcPts val="0"/>
              </a:spcBef>
              <a:spcAft>
                <a:spcPts val="0"/>
              </a:spcAft>
              <a:buClr>
                <a:schemeClr val="dk1"/>
              </a:buClr>
              <a:buSzPts val="1400"/>
              <a:buFont typeface="Calibri"/>
              <a:buNone/>
            </a:pPr>
            <a:r>
              <a:t/>
            </a:r>
            <a:endParaRPr>
              <a:solidFill>
                <a:schemeClr val="dk1"/>
              </a:solidFill>
            </a:endParaRPr>
          </a:p>
        </p:txBody>
      </p:sp>
      <p:sp>
        <p:nvSpPr>
          <p:cNvPr id="697" name="Google Shape;697;p55"/>
          <p:cNvSpPr/>
          <p:nvPr/>
        </p:nvSpPr>
        <p:spPr>
          <a:xfrm>
            <a:off x="3733488" y="1498590"/>
            <a:ext cx="78900" cy="80100"/>
          </a:xfrm>
          <a:prstGeom prst="ellipse">
            <a:avLst/>
          </a:prstGeom>
          <a:solidFill>
            <a:schemeClr val="accent2"/>
          </a:solidFill>
          <a:ln>
            <a:noFill/>
          </a:ln>
        </p:spPr>
        <p:txBody>
          <a:bodyPr anchorCtr="0" anchor="ctr" bIns="68575" lIns="68575" spcFirstLastPara="1" rIns="68575" wrap="square" tIns="68575">
            <a:noAutofit/>
          </a:bodyPr>
          <a:lstStyle/>
          <a:p>
            <a:pPr indent="0" lvl="0" marL="0" marR="0" rtl="0" algn="ctr">
              <a:spcBef>
                <a:spcPts val="0"/>
              </a:spcBef>
              <a:spcAft>
                <a:spcPts val="0"/>
              </a:spcAft>
              <a:buClr>
                <a:schemeClr val="dk1"/>
              </a:buClr>
              <a:buSzPts val="1400"/>
              <a:buFont typeface="Calibri"/>
              <a:buNone/>
            </a:pPr>
            <a:r>
              <a:t/>
            </a:r>
            <a:endParaRPr sz="1400">
              <a:solidFill>
                <a:schemeClr val="dk1"/>
              </a:solidFill>
              <a:latin typeface="Playfair Display"/>
              <a:ea typeface="Playfair Display"/>
              <a:cs typeface="Playfair Display"/>
              <a:sym typeface="Playfair Display"/>
            </a:endParaRPr>
          </a:p>
        </p:txBody>
      </p:sp>
      <p:cxnSp>
        <p:nvCxnSpPr>
          <p:cNvPr id="698" name="Google Shape;698;p55"/>
          <p:cNvCxnSpPr>
            <a:stCxn id="697" idx="4"/>
          </p:cNvCxnSpPr>
          <p:nvPr/>
        </p:nvCxnSpPr>
        <p:spPr>
          <a:xfrm>
            <a:off x="3772938" y="1578690"/>
            <a:ext cx="0" cy="264600"/>
          </a:xfrm>
          <a:prstGeom prst="straightConnector1">
            <a:avLst/>
          </a:prstGeom>
          <a:noFill/>
          <a:ln cap="flat" cmpd="sng" w="12700">
            <a:solidFill>
              <a:schemeClr val="dk1"/>
            </a:solidFill>
            <a:prstDash val="solid"/>
            <a:miter lim="800000"/>
            <a:headEnd len="sm" w="sm" type="none"/>
            <a:tailEnd len="sm" w="sm" type="none"/>
          </a:ln>
        </p:spPr>
      </p:cxnSp>
      <p:cxnSp>
        <p:nvCxnSpPr>
          <p:cNvPr id="699" name="Google Shape;699;p55"/>
          <p:cNvCxnSpPr/>
          <p:nvPr/>
        </p:nvCxnSpPr>
        <p:spPr>
          <a:xfrm>
            <a:off x="5557555" y="1537866"/>
            <a:ext cx="0" cy="264600"/>
          </a:xfrm>
          <a:prstGeom prst="straightConnector1">
            <a:avLst/>
          </a:prstGeom>
          <a:noFill/>
          <a:ln cap="flat" cmpd="sng" w="12700">
            <a:solidFill>
              <a:schemeClr val="dk1"/>
            </a:solidFill>
            <a:prstDash val="solid"/>
            <a:miter lim="800000"/>
            <a:headEnd len="sm" w="sm" type="none"/>
            <a:tailEnd len="sm" w="sm" type="none"/>
          </a:ln>
        </p:spPr>
      </p:cxnSp>
      <p:sp>
        <p:nvSpPr>
          <p:cNvPr id="700" name="Google Shape;700;p55"/>
          <p:cNvSpPr txBox="1"/>
          <p:nvPr/>
        </p:nvSpPr>
        <p:spPr>
          <a:xfrm>
            <a:off x="3254523" y="2828321"/>
            <a:ext cx="1351500" cy="785100"/>
          </a:xfrm>
          <a:prstGeom prst="rect">
            <a:avLst/>
          </a:prstGeom>
          <a:noFill/>
          <a:ln>
            <a:noFill/>
          </a:ln>
        </p:spPr>
        <p:txBody>
          <a:bodyPr anchorCtr="0" anchor="t" bIns="68575" lIns="68575" spcFirstLastPara="1" rIns="68575" wrap="square" tIns="68575">
            <a:spAutoFit/>
          </a:bodyPr>
          <a:lstStyle/>
          <a:p>
            <a:pPr indent="0" lvl="0" marL="0" marR="0" rtl="0" algn="l">
              <a:spcBef>
                <a:spcPts val="0"/>
              </a:spcBef>
              <a:spcAft>
                <a:spcPts val="0"/>
              </a:spcAft>
              <a:buClr>
                <a:schemeClr val="dk1"/>
              </a:buClr>
              <a:buSzPts val="1400"/>
              <a:buFont typeface="Times"/>
              <a:buNone/>
            </a:pPr>
            <a:r>
              <a:rPr lang="de">
                <a:solidFill>
                  <a:schemeClr val="dk1"/>
                </a:solidFill>
              </a:rPr>
              <a:t>Energy loss in entrance window</a:t>
            </a:r>
            <a:endParaRPr>
              <a:solidFill>
                <a:schemeClr val="dk1"/>
              </a:solidFill>
            </a:endParaRPr>
          </a:p>
        </p:txBody>
      </p:sp>
      <p:sp>
        <p:nvSpPr>
          <p:cNvPr id="701" name="Google Shape;701;p55"/>
          <p:cNvSpPr txBox="1"/>
          <p:nvPr/>
        </p:nvSpPr>
        <p:spPr>
          <a:xfrm>
            <a:off x="5061525" y="2830050"/>
            <a:ext cx="1483800" cy="354000"/>
          </a:xfrm>
          <a:prstGeom prst="rect">
            <a:avLst/>
          </a:prstGeom>
          <a:noFill/>
          <a:ln>
            <a:noFill/>
          </a:ln>
        </p:spPr>
        <p:txBody>
          <a:bodyPr anchorCtr="0" anchor="t" bIns="68575" lIns="68575" spcFirstLastPara="1" rIns="68575" wrap="square" tIns="68575">
            <a:spAutoFit/>
          </a:bodyPr>
          <a:lstStyle/>
          <a:p>
            <a:pPr indent="0" lvl="0" marL="0" marR="0" rtl="0" algn="l">
              <a:spcBef>
                <a:spcPts val="0"/>
              </a:spcBef>
              <a:spcAft>
                <a:spcPts val="0"/>
              </a:spcAft>
              <a:buClr>
                <a:schemeClr val="dk1"/>
              </a:buClr>
              <a:buSzPts val="1400"/>
              <a:buFont typeface="Times"/>
              <a:buNone/>
            </a:pPr>
            <a:r>
              <a:rPr lang="de">
                <a:solidFill>
                  <a:schemeClr val="dk1"/>
                </a:solidFill>
              </a:rPr>
              <a:t>Back-scattering</a:t>
            </a:r>
            <a:endParaRPr>
              <a:solidFill>
                <a:schemeClr val="dk1"/>
              </a:solidFill>
            </a:endParaRPr>
          </a:p>
        </p:txBody>
      </p:sp>
      <p:sp>
        <p:nvSpPr>
          <p:cNvPr id="702" name="Google Shape;702;p55"/>
          <p:cNvSpPr txBox="1"/>
          <p:nvPr/>
        </p:nvSpPr>
        <p:spPr>
          <a:xfrm>
            <a:off x="3797903" y="1268025"/>
            <a:ext cx="1024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Electron</a:t>
            </a:r>
            <a:endParaRPr>
              <a:solidFill>
                <a:schemeClr val="dk1"/>
              </a:solidFill>
            </a:endParaRPr>
          </a:p>
        </p:txBody>
      </p:sp>
      <p:sp>
        <p:nvSpPr>
          <p:cNvPr id="703" name="Google Shape;703;p55"/>
          <p:cNvSpPr txBox="1"/>
          <p:nvPr/>
        </p:nvSpPr>
        <p:spPr>
          <a:xfrm>
            <a:off x="5623422" y="1268025"/>
            <a:ext cx="9219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Electron</a:t>
            </a:r>
            <a:endParaRPr>
              <a:solidFill>
                <a:schemeClr val="dk1"/>
              </a:solidFill>
            </a:endParaRPr>
          </a:p>
        </p:txBody>
      </p:sp>
      <p:sp>
        <p:nvSpPr>
          <p:cNvPr id="704" name="Google Shape;704;p55"/>
          <p:cNvSpPr/>
          <p:nvPr/>
        </p:nvSpPr>
        <p:spPr>
          <a:xfrm>
            <a:off x="7652325" y="1949177"/>
            <a:ext cx="921900" cy="484200"/>
          </a:xfrm>
          <a:prstGeom prst="rect">
            <a:avLst/>
          </a:prstGeom>
          <a:gradFill>
            <a:gsLst>
              <a:gs pos="0">
                <a:srgbClr val="1D77B4"/>
              </a:gs>
              <a:gs pos="19000">
                <a:srgbClr val="1D77B4"/>
              </a:gs>
              <a:gs pos="100000">
                <a:srgbClr val="DCEEE0"/>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i="0" u="none" cap="none" strike="noStrike">
              <a:solidFill>
                <a:srgbClr val="FFFFFF"/>
              </a:solidFill>
            </a:endParaRPr>
          </a:p>
        </p:txBody>
      </p:sp>
      <p:sp>
        <p:nvSpPr>
          <p:cNvPr id="705" name="Google Shape;705;p55"/>
          <p:cNvSpPr txBox="1"/>
          <p:nvPr/>
        </p:nvSpPr>
        <p:spPr>
          <a:xfrm>
            <a:off x="639067" y="1827013"/>
            <a:ext cx="17085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de" u="none" cap="none" strike="noStrike">
                <a:solidFill>
                  <a:srgbClr val="FFFFFF"/>
                </a:solidFill>
              </a:rPr>
              <a:t>SiO</a:t>
            </a:r>
            <a:r>
              <a:rPr baseline="-25000" i="0" lang="de" u="none" cap="none" strike="noStrike">
                <a:solidFill>
                  <a:srgbClr val="FFFFFF"/>
                </a:solidFill>
              </a:rPr>
              <a:t>2</a:t>
            </a:r>
            <a:r>
              <a:rPr i="0" lang="de" u="none" cap="none" strike="noStrike">
                <a:solidFill>
                  <a:srgbClr val="FFFFFF"/>
                </a:solidFill>
              </a:rPr>
              <a:t> </a:t>
            </a:r>
            <a:endParaRPr i="0" u="none" cap="none" strike="noStrike">
              <a:solidFill>
                <a:srgbClr val="FFFFFF"/>
              </a:solidFill>
            </a:endParaRPr>
          </a:p>
          <a:p>
            <a:pPr indent="0" lvl="0" marL="0" marR="0" rtl="0" algn="l">
              <a:spcBef>
                <a:spcPts val="0"/>
              </a:spcBef>
              <a:spcAft>
                <a:spcPts val="0"/>
              </a:spcAft>
              <a:buNone/>
            </a:pPr>
            <a:r>
              <a:rPr i="0" lang="de" u="none" cap="none" strike="noStrike">
                <a:solidFill>
                  <a:srgbClr val="FFFFFF"/>
                </a:solidFill>
              </a:rPr>
              <a:t>10 nm</a:t>
            </a:r>
            <a:endParaRPr i="0" u="none" cap="none" strike="noStrike">
              <a:solidFill>
                <a:srgbClr val="FFFFFF"/>
              </a:solidFill>
            </a:endParaRPr>
          </a:p>
          <a:p>
            <a:pPr indent="0" lvl="0" marL="0" marR="0" rtl="0" algn="l">
              <a:spcBef>
                <a:spcPts val="0"/>
              </a:spcBef>
              <a:spcAft>
                <a:spcPts val="0"/>
              </a:spcAft>
              <a:buNone/>
            </a:pPr>
            <a:r>
              <a:t/>
            </a:r>
            <a:endParaRPr>
              <a:solidFill>
                <a:schemeClr val="dk1"/>
              </a:solidFill>
            </a:endParaRPr>
          </a:p>
        </p:txBody>
      </p:sp>
      <p:cxnSp>
        <p:nvCxnSpPr>
          <p:cNvPr id="706" name="Google Shape;706;p55"/>
          <p:cNvCxnSpPr/>
          <p:nvPr/>
        </p:nvCxnSpPr>
        <p:spPr>
          <a:xfrm>
            <a:off x="1601234" y="1540249"/>
            <a:ext cx="0" cy="1515900"/>
          </a:xfrm>
          <a:prstGeom prst="straightConnector1">
            <a:avLst/>
          </a:prstGeom>
          <a:noFill/>
          <a:ln cap="flat" cmpd="sng" w="19050">
            <a:solidFill>
              <a:srgbClr val="000000"/>
            </a:solidFill>
            <a:prstDash val="dash"/>
            <a:miter lim="800000"/>
            <a:headEnd len="sm" w="sm" type="none"/>
            <a:tailEnd len="sm" w="sm" type="none"/>
          </a:ln>
        </p:spPr>
      </p:cxnSp>
      <p:pic>
        <p:nvPicPr>
          <p:cNvPr id="707" name="Google Shape;707;p55"/>
          <p:cNvPicPr preferRelativeResize="0"/>
          <p:nvPr/>
        </p:nvPicPr>
        <p:blipFill rotWithShape="1">
          <a:blip r:embed="rId3">
            <a:alphaModFix/>
          </a:blip>
          <a:srcRect b="0" l="0" r="0" t="0"/>
          <a:stretch/>
        </p:blipFill>
        <p:spPr>
          <a:xfrm>
            <a:off x="7306541" y="1827014"/>
            <a:ext cx="1024072" cy="842890"/>
          </a:xfrm>
          <a:prstGeom prst="rect">
            <a:avLst/>
          </a:prstGeom>
          <a:noFill/>
          <a:ln>
            <a:noFill/>
          </a:ln>
        </p:spPr>
      </p:pic>
      <p:sp>
        <p:nvSpPr>
          <p:cNvPr id="708" name="Google Shape;708;p55"/>
          <p:cNvSpPr/>
          <p:nvPr/>
        </p:nvSpPr>
        <p:spPr>
          <a:xfrm>
            <a:off x="7597883" y="1477421"/>
            <a:ext cx="78900" cy="80100"/>
          </a:xfrm>
          <a:prstGeom prst="ellipse">
            <a:avLst/>
          </a:prstGeom>
          <a:solidFill>
            <a:schemeClr val="accent2"/>
          </a:solidFill>
          <a:ln>
            <a:noFill/>
          </a:ln>
        </p:spPr>
        <p:txBody>
          <a:bodyPr anchorCtr="0" anchor="ctr" bIns="68575" lIns="68575" spcFirstLastPara="1" rIns="68575" wrap="square" tIns="68575">
            <a:noAutofit/>
          </a:bodyPr>
          <a:lstStyle/>
          <a:p>
            <a:pPr indent="0" lvl="0" marL="0" marR="0" rtl="0" algn="ctr">
              <a:spcBef>
                <a:spcPts val="0"/>
              </a:spcBef>
              <a:spcAft>
                <a:spcPts val="0"/>
              </a:spcAft>
              <a:buClr>
                <a:schemeClr val="dk1"/>
              </a:buClr>
              <a:buSzPts val="1400"/>
              <a:buFont typeface="Calibri"/>
              <a:buNone/>
            </a:pPr>
            <a:r>
              <a:t/>
            </a:r>
            <a:endParaRPr sz="1400">
              <a:solidFill>
                <a:schemeClr val="dk1"/>
              </a:solidFill>
              <a:latin typeface="Playfair Display"/>
              <a:ea typeface="Playfair Display"/>
              <a:cs typeface="Playfair Display"/>
              <a:sym typeface="Playfair Display"/>
            </a:endParaRPr>
          </a:p>
        </p:txBody>
      </p:sp>
      <p:cxnSp>
        <p:nvCxnSpPr>
          <p:cNvPr id="709" name="Google Shape;709;p55"/>
          <p:cNvCxnSpPr/>
          <p:nvPr/>
        </p:nvCxnSpPr>
        <p:spPr>
          <a:xfrm>
            <a:off x="7637345" y="1555365"/>
            <a:ext cx="0" cy="288300"/>
          </a:xfrm>
          <a:prstGeom prst="straightConnector1">
            <a:avLst/>
          </a:prstGeom>
          <a:noFill/>
          <a:ln cap="flat" cmpd="sng" w="12700">
            <a:solidFill>
              <a:schemeClr val="dk1"/>
            </a:solidFill>
            <a:prstDash val="solid"/>
            <a:miter lim="800000"/>
            <a:headEnd len="sm" w="sm" type="none"/>
            <a:tailEnd len="sm" w="sm" type="none"/>
          </a:ln>
        </p:spPr>
      </p:cxnSp>
      <p:sp>
        <p:nvSpPr>
          <p:cNvPr id="710" name="Google Shape;710;p55"/>
          <p:cNvSpPr txBox="1"/>
          <p:nvPr/>
        </p:nvSpPr>
        <p:spPr>
          <a:xfrm>
            <a:off x="6959374" y="2832613"/>
            <a:ext cx="1592400" cy="569400"/>
          </a:xfrm>
          <a:prstGeom prst="rect">
            <a:avLst/>
          </a:prstGeom>
          <a:noFill/>
          <a:ln>
            <a:noFill/>
          </a:ln>
        </p:spPr>
        <p:txBody>
          <a:bodyPr anchorCtr="0" anchor="t" bIns="68575" lIns="68575" spcFirstLastPara="1" rIns="68575" wrap="square" tIns="68575">
            <a:spAutoFit/>
          </a:bodyPr>
          <a:lstStyle/>
          <a:p>
            <a:pPr indent="0" lvl="0" marL="0" marR="0" rtl="0" algn="l">
              <a:spcBef>
                <a:spcPts val="0"/>
              </a:spcBef>
              <a:spcAft>
                <a:spcPts val="0"/>
              </a:spcAft>
              <a:buClr>
                <a:schemeClr val="dk1"/>
              </a:buClr>
              <a:buSzPts val="1400"/>
              <a:buFont typeface="Times"/>
              <a:buNone/>
            </a:pPr>
            <a:r>
              <a:rPr lang="de">
                <a:solidFill>
                  <a:schemeClr val="dk1"/>
                </a:solidFill>
              </a:rPr>
              <a:t>Charge sharing at pixel boundary</a:t>
            </a:r>
            <a:endParaRPr>
              <a:solidFill>
                <a:schemeClr val="dk1"/>
              </a:solidFill>
            </a:endParaRPr>
          </a:p>
        </p:txBody>
      </p:sp>
      <p:sp>
        <p:nvSpPr>
          <p:cNvPr id="711" name="Google Shape;711;p55"/>
          <p:cNvSpPr txBox="1"/>
          <p:nvPr/>
        </p:nvSpPr>
        <p:spPr>
          <a:xfrm>
            <a:off x="7696474" y="1268025"/>
            <a:ext cx="1024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Electron</a:t>
            </a:r>
            <a:endParaRPr>
              <a:solidFill>
                <a:schemeClr val="dk1"/>
              </a:solidFill>
            </a:endParaRPr>
          </a:p>
        </p:txBody>
      </p:sp>
      <p:sp>
        <p:nvSpPr>
          <p:cNvPr id="712" name="Google Shape;712;p55"/>
          <p:cNvSpPr txBox="1"/>
          <p:nvPr/>
        </p:nvSpPr>
        <p:spPr>
          <a:xfrm>
            <a:off x="6778051" y="4183475"/>
            <a:ext cx="823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de">
                <a:solidFill>
                  <a:srgbClr val="7F7F7F"/>
                </a:solidFill>
              </a:rPr>
              <a:t>Pixel 1</a:t>
            </a:r>
            <a:endParaRPr/>
          </a:p>
        </p:txBody>
      </p:sp>
      <p:sp>
        <p:nvSpPr>
          <p:cNvPr id="713" name="Google Shape;713;p55"/>
          <p:cNvSpPr txBox="1"/>
          <p:nvPr/>
        </p:nvSpPr>
        <p:spPr>
          <a:xfrm>
            <a:off x="7652325" y="4183475"/>
            <a:ext cx="9219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de">
                <a:solidFill>
                  <a:srgbClr val="7F7F7F"/>
                </a:solidFill>
              </a:rPr>
              <a:t>Pixel 2</a:t>
            </a:r>
            <a:endParaRPr/>
          </a:p>
        </p:txBody>
      </p:sp>
      <p:sp>
        <p:nvSpPr>
          <p:cNvPr id="714" name="Google Shape;714;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pic>
        <p:nvPicPr>
          <p:cNvPr id="715" name="Google Shape;715;p55"/>
          <p:cNvPicPr preferRelativeResize="0"/>
          <p:nvPr>
            <p:ph idx="1" type="body"/>
          </p:nvPr>
        </p:nvPicPr>
        <p:blipFill rotWithShape="1">
          <a:blip r:embed="rId3">
            <a:alphaModFix/>
          </a:blip>
          <a:srcRect b="0" l="0" r="0" t="0"/>
          <a:stretch/>
        </p:blipFill>
        <p:spPr>
          <a:xfrm>
            <a:off x="1274138" y="3002852"/>
            <a:ext cx="1024200" cy="843000"/>
          </a:xfrm>
          <a:prstGeom prst="rect">
            <a:avLst/>
          </a:prstGeom>
          <a:noFill/>
          <a:ln>
            <a:noFill/>
          </a:ln>
        </p:spPr>
      </p:pic>
      <p:sp>
        <p:nvSpPr>
          <p:cNvPr id="716" name="Google Shape;716;p55"/>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717" name="Google Shape;717;p55"/>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718" name="Google Shape;718;p55"/>
          <p:cNvSpPr/>
          <p:nvPr/>
        </p:nvSpPr>
        <p:spPr>
          <a:xfrm>
            <a:off x="4464000" y="4963800"/>
            <a:ext cx="2340000" cy="179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Detector Characterization</a:t>
            </a:r>
            <a:endParaRPr>
              <a:solidFill>
                <a:schemeClr val="dk1"/>
              </a:solidFill>
            </a:endParaRPr>
          </a:p>
        </p:txBody>
      </p:sp>
      <p:sp>
        <p:nvSpPr>
          <p:cNvPr id="719" name="Google Shape;719;p55"/>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56"/>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latin typeface="Arial"/>
                <a:ea typeface="Arial"/>
                <a:cs typeface="Arial"/>
                <a:sym typeface="Arial"/>
              </a:rPr>
              <a:t>TRISTAN Hot Cathode (THC) E-gun</a:t>
            </a:r>
            <a:endParaRPr sz="2500">
              <a:latin typeface="Arial"/>
              <a:ea typeface="Arial"/>
              <a:cs typeface="Arial"/>
              <a:sym typeface="Arial"/>
            </a:endParaRPr>
          </a:p>
        </p:txBody>
      </p:sp>
      <p:sp>
        <p:nvSpPr>
          <p:cNvPr id="725" name="Google Shape;725;p56"/>
          <p:cNvSpPr txBox="1"/>
          <p:nvPr>
            <p:ph idx="1" type="body"/>
          </p:nvPr>
        </p:nvSpPr>
        <p:spPr>
          <a:xfrm>
            <a:off x="311700" y="1152475"/>
            <a:ext cx="4437900" cy="3416400"/>
          </a:xfrm>
          <a:prstGeom prst="rect">
            <a:avLst/>
          </a:prstGeom>
          <a:noFill/>
          <a:ln>
            <a:noFill/>
          </a:ln>
        </p:spPr>
        <p:txBody>
          <a:bodyPr anchorCtr="0" anchor="t" bIns="34275" lIns="68575" spcFirstLastPara="1" rIns="68575" wrap="square" tIns="34275">
            <a:normAutofit/>
          </a:bodyPr>
          <a:lstStyle/>
          <a:p>
            <a:pPr indent="-319300" lvl="0" marL="460800" rtl="0" algn="l">
              <a:lnSpc>
                <a:spcPct val="90000"/>
              </a:lnSpc>
              <a:spcBef>
                <a:spcPts val="0"/>
              </a:spcBef>
              <a:spcAft>
                <a:spcPts val="0"/>
              </a:spcAft>
              <a:buClr>
                <a:schemeClr val="dk1"/>
              </a:buClr>
              <a:buSzPts val="1400"/>
              <a:buChar char="✓"/>
            </a:pPr>
            <a:r>
              <a:rPr lang="de" sz="1400">
                <a:latin typeface="Arial"/>
                <a:ea typeface="Arial"/>
                <a:cs typeface="Arial"/>
                <a:sym typeface="Arial"/>
              </a:rPr>
              <a:t>M</a:t>
            </a:r>
            <a:r>
              <a:rPr lang="de" sz="1400">
                <a:latin typeface="Arial"/>
                <a:ea typeface="Arial"/>
                <a:cs typeface="Arial"/>
                <a:sym typeface="Arial"/>
              </a:rPr>
              <a:t>ono-energetic electrons with kinetic energy up to 30 keV </a:t>
            </a:r>
            <a:endParaRPr sz="1400">
              <a:latin typeface="Arial"/>
              <a:ea typeface="Arial"/>
              <a:cs typeface="Arial"/>
              <a:sym typeface="Arial"/>
            </a:endParaRPr>
          </a:p>
          <a:p>
            <a:pPr indent="-319300" lvl="0" marL="460800" rtl="0" algn="l">
              <a:lnSpc>
                <a:spcPct val="90000"/>
              </a:lnSpc>
              <a:spcBef>
                <a:spcPts val="800"/>
              </a:spcBef>
              <a:spcAft>
                <a:spcPts val="0"/>
              </a:spcAft>
              <a:buClr>
                <a:schemeClr val="dk1"/>
              </a:buClr>
              <a:buSzPts val="1400"/>
              <a:buChar char="✓"/>
            </a:pPr>
            <a:r>
              <a:rPr lang="de" sz="1400">
                <a:latin typeface="Arial"/>
                <a:ea typeface="Arial"/>
                <a:cs typeface="Arial"/>
                <a:sym typeface="Arial"/>
              </a:rPr>
              <a:t>Electron rates up to 100 kcps per pixel</a:t>
            </a:r>
            <a:endParaRPr sz="1400">
              <a:latin typeface="Arial"/>
              <a:ea typeface="Arial"/>
              <a:cs typeface="Arial"/>
              <a:sym typeface="Arial"/>
            </a:endParaRPr>
          </a:p>
          <a:p>
            <a:pPr indent="-319300" lvl="0" marL="460800" rtl="0" algn="l">
              <a:lnSpc>
                <a:spcPct val="90000"/>
              </a:lnSpc>
              <a:spcBef>
                <a:spcPts val="800"/>
              </a:spcBef>
              <a:spcAft>
                <a:spcPts val="0"/>
              </a:spcAft>
              <a:buClr>
                <a:schemeClr val="dk1"/>
              </a:buClr>
              <a:buSzPts val="1400"/>
              <a:buChar char="✓"/>
            </a:pPr>
            <a:r>
              <a:rPr lang="de" sz="1400">
                <a:latin typeface="Arial"/>
                <a:ea typeface="Arial"/>
                <a:cs typeface="Arial"/>
                <a:sym typeface="Arial"/>
              </a:rPr>
              <a:t>Illumination of the area of one TRISTAN detector module (40 × 38 mm</a:t>
            </a:r>
            <a:r>
              <a:rPr baseline="30000" lang="de" sz="1400">
                <a:latin typeface="Arial"/>
                <a:ea typeface="Arial"/>
                <a:cs typeface="Arial"/>
                <a:sym typeface="Arial"/>
              </a:rPr>
              <a:t>2</a:t>
            </a:r>
            <a:r>
              <a:rPr lang="de" sz="1400">
                <a:latin typeface="Arial"/>
                <a:ea typeface="Arial"/>
                <a:cs typeface="Arial"/>
                <a:sym typeface="Arial"/>
              </a:rPr>
              <a:t>)</a:t>
            </a:r>
            <a:endParaRPr sz="1400">
              <a:latin typeface="Arial"/>
              <a:ea typeface="Arial"/>
              <a:cs typeface="Arial"/>
              <a:sym typeface="Arial"/>
            </a:endParaRPr>
          </a:p>
          <a:p>
            <a:pPr indent="-76200" lvl="0" marL="177800" rtl="0" algn="l">
              <a:lnSpc>
                <a:spcPct val="90000"/>
              </a:lnSpc>
              <a:spcBef>
                <a:spcPts val="800"/>
              </a:spcBef>
              <a:spcAft>
                <a:spcPts val="0"/>
              </a:spcAft>
              <a:buClr>
                <a:schemeClr val="dk1"/>
              </a:buClr>
              <a:buSzPts val="1500"/>
              <a:buFont typeface="Noto Sans Symbols"/>
              <a:buNone/>
            </a:pPr>
            <a:r>
              <a:t/>
            </a:r>
            <a:endParaRPr sz="1500"/>
          </a:p>
        </p:txBody>
      </p:sp>
      <p:pic>
        <p:nvPicPr>
          <p:cNvPr id="726" name="Google Shape;726;p56"/>
          <p:cNvPicPr preferRelativeResize="0"/>
          <p:nvPr/>
        </p:nvPicPr>
        <p:blipFill rotWithShape="1">
          <a:blip r:embed="rId3">
            <a:alphaModFix/>
          </a:blip>
          <a:srcRect b="0" l="0" r="0" t="0"/>
          <a:stretch/>
        </p:blipFill>
        <p:spPr>
          <a:xfrm>
            <a:off x="5121350" y="1325425"/>
            <a:ext cx="3647025" cy="3501817"/>
          </a:xfrm>
          <a:prstGeom prst="rect">
            <a:avLst/>
          </a:prstGeom>
          <a:noFill/>
          <a:ln>
            <a:noFill/>
          </a:ln>
        </p:spPr>
      </p:pic>
      <p:pic>
        <p:nvPicPr>
          <p:cNvPr id="727" name="Google Shape;727;p56"/>
          <p:cNvPicPr preferRelativeResize="0"/>
          <p:nvPr/>
        </p:nvPicPr>
        <p:blipFill rotWithShape="1">
          <a:blip r:embed="rId4">
            <a:alphaModFix/>
          </a:blip>
          <a:srcRect b="0" l="0" r="0" t="38378"/>
          <a:stretch/>
        </p:blipFill>
        <p:spPr>
          <a:xfrm>
            <a:off x="171662" y="3448142"/>
            <a:ext cx="4695168" cy="1215753"/>
          </a:xfrm>
          <a:prstGeom prst="rect">
            <a:avLst/>
          </a:prstGeom>
          <a:noFill/>
          <a:ln>
            <a:noFill/>
          </a:ln>
        </p:spPr>
      </p:pic>
      <p:pic>
        <p:nvPicPr>
          <p:cNvPr descr="Chancellor Merkel receives the 65 prize winners of the national competition Young Scientist at the chancellery in Berlin. The Chancellor hands over..." id="728" name="Google Shape;728;p56"/>
          <p:cNvPicPr preferRelativeResize="0"/>
          <p:nvPr/>
        </p:nvPicPr>
        <p:blipFill rotWithShape="1">
          <a:blip r:embed="rId5">
            <a:alphaModFix/>
          </a:blip>
          <a:srcRect b="0" l="0" r="0" t="0"/>
          <a:stretch/>
        </p:blipFill>
        <p:spPr>
          <a:xfrm>
            <a:off x="7367450" y="135222"/>
            <a:ext cx="1510393" cy="1132794"/>
          </a:xfrm>
          <a:prstGeom prst="rect">
            <a:avLst/>
          </a:prstGeom>
          <a:solidFill>
            <a:srgbClr val="ECECEC"/>
          </a:solidFill>
          <a:ln cap="sq" cmpd="sng" w="63500">
            <a:solidFill>
              <a:srgbClr val="FFFFFF"/>
            </a:solidFill>
            <a:prstDash val="solid"/>
            <a:miter lim="800000"/>
            <a:headEnd len="sm" w="sm" type="none"/>
            <a:tailEnd len="sm" w="sm" type="none"/>
          </a:ln>
          <a:effectLst>
            <a:outerShdw blurRad="65000" kx="195054" rotWithShape="0" algn="tl" dir="12900000" dist="50800" ky="144987">
              <a:srgbClr val="000000">
                <a:alpha val="29800"/>
              </a:srgbClr>
            </a:outerShdw>
          </a:effectLst>
        </p:spPr>
      </p:pic>
      <p:sp>
        <p:nvSpPr>
          <p:cNvPr id="729" name="Google Shape;729;p56"/>
          <p:cNvSpPr txBox="1"/>
          <p:nvPr/>
        </p:nvSpPr>
        <p:spPr>
          <a:xfrm>
            <a:off x="231893" y="4663221"/>
            <a:ext cx="4574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de" sz="900">
                <a:solidFill>
                  <a:srgbClr val="7F7F7F"/>
                </a:solidFill>
              </a:rPr>
              <a:t>K. Urban et al., JINST</a:t>
            </a:r>
            <a:r>
              <a:rPr i="0" lang="de" sz="900">
                <a:solidFill>
                  <a:srgbClr val="7F7F7F"/>
                </a:solidFill>
              </a:rPr>
              <a:t> 19 P06004 (2024)</a:t>
            </a:r>
            <a:endParaRPr sz="900">
              <a:solidFill>
                <a:schemeClr val="dk1"/>
              </a:solidFill>
            </a:endParaRPr>
          </a:p>
        </p:txBody>
      </p:sp>
      <p:sp>
        <p:nvSpPr>
          <p:cNvPr id="730" name="Google Shape;730;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sp>
        <p:nvSpPr>
          <p:cNvPr id="731" name="Google Shape;731;p56"/>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732" name="Google Shape;732;p56"/>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733" name="Google Shape;733;p56"/>
          <p:cNvSpPr/>
          <p:nvPr/>
        </p:nvSpPr>
        <p:spPr>
          <a:xfrm>
            <a:off x="4464000" y="4963800"/>
            <a:ext cx="2340000" cy="179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Detector Characterization</a:t>
            </a:r>
            <a:endParaRPr>
              <a:solidFill>
                <a:schemeClr val="dk1"/>
              </a:solidFill>
            </a:endParaRPr>
          </a:p>
        </p:txBody>
      </p:sp>
      <p:sp>
        <p:nvSpPr>
          <p:cNvPr id="734" name="Google Shape;734;p56"/>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57"/>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p>
            <a:pPr indent="-319300" lvl="0" marL="460800" rtl="0" algn="l">
              <a:lnSpc>
                <a:spcPct val="90000"/>
              </a:lnSpc>
              <a:spcBef>
                <a:spcPts val="0"/>
              </a:spcBef>
              <a:spcAft>
                <a:spcPts val="0"/>
              </a:spcAft>
              <a:buClr>
                <a:schemeClr val="dk1"/>
              </a:buClr>
              <a:buSzPts val="1400"/>
              <a:buChar char="✓"/>
            </a:pPr>
            <a:r>
              <a:rPr lang="de" sz="1400">
                <a:latin typeface="Arial"/>
                <a:ea typeface="Arial"/>
                <a:cs typeface="Arial"/>
                <a:sym typeface="Arial"/>
              </a:rPr>
              <a:t>High statistic electron spectra</a:t>
            </a:r>
            <a:endParaRPr sz="1400">
              <a:latin typeface="Arial"/>
              <a:ea typeface="Arial"/>
              <a:cs typeface="Arial"/>
              <a:sym typeface="Arial"/>
            </a:endParaRPr>
          </a:p>
          <a:p>
            <a:pPr indent="-319300" lvl="0" marL="460800" rtl="0" algn="l">
              <a:lnSpc>
                <a:spcPct val="90000"/>
              </a:lnSpc>
              <a:spcBef>
                <a:spcPts val="800"/>
              </a:spcBef>
              <a:spcAft>
                <a:spcPts val="0"/>
              </a:spcAft>
              <a:buClr>
                <a:schemeClr val="dk1"/>
              </a:buClr>
              <a:buSzPts val="1400"/>
              <a:buChar char="✓"/>
            </a:pPr>
            <a:r>
              <a:rPr lang="de" sz="1400">
                <a:latin typeface="Arial"/>
                <a:ea typeface="Arial"/>
                <a:cs typeface="Arial"/>
                <a:sym typeface="Arial"/>
              </a:rPr>
              <a:t>Good agreement of model with data</a:t>
            </a:r>
            <a:endParaRPr sz="1400">
              <a:latin typeface="Arial"/>
              <a:ea typeface="Arial"/>
              <a:cs typeface="Arial"/>
              <a:sym typeface="Arial"/>
            </a:endParaRPr>
          </a:p>
        </p:txBody>
      </p:sp>
      <p:pic>
        <p:nvPicPr>
          <p:cNvPr id="740" name="Google Shape;740;p57"/>
          <p:cNvPicPr preferRelativeResize="0"/>
          <p:nvPr/>
        </p:nvPicPr>
        <p:blipFill rotWithShape="1">
          <a:blip r:embed="rId3">
            <a:alphaModFix/>
          </a:blip>
          <a:srcRect b="0" l="0" r="0" t="0"/>
          <a:stretch/>
        </p:blipFill>
        <p:spPr>
          <a:xfrm>
            <a:off x="3897575" y="516025"/>
            <a:ext cx="5423052" cy="4519200"/>
          </a:xfrm>
          <a:prstGeom prst="rect">
            <a:avLst/>
          </a:prstGeom>
          <a:noFill/>
          <a:ln>
            <a:noFill/>
          </a:ln>
        </p:spPr>
      </p:pic>
      <p:pic>
        <p:nvPicPr>
          <p:cNvPr id="741" name="Google Shape;741;p57"/>
          <p:cNvPicPr preferRelativeResize="0"/>
          <p:nvPr/>
        </p:nvPicPr>
        <p:blipFill rotWithShape="1">
          <a:blip r:embed="rId4">
            <a:alphaModFix/>
          </a:blip>
          <a:srcRect b="0" l="0" r="0" t="0"/>
          <a:stretch/>
        </p:blipFill>
        <p:spPr>
          <a:xfrm>
            <a:off x="763801" y="2496599"/>
            <a:ext cx="2726099" cy="1991849"/>
          </a:xfrm>
          <a:prstGeom prst="rect">
            <a:avLst/>
          </a:prstGeom>
          <a:noFill/>
          <a:ln>
            <a:noFill/>
          </a:ln>
        </p:spPr>
      </p:pic>
      <p:sp>
        <p:nvSpPr>
          <p:cNvPr id="742" name="Google Shape;742;p57"/>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00"/>
              </a:buClr>
              <a:buSzPts val="3300"/>
              <a:buFont typeface="Calibri"/>
              <a:buNone/>
            </a:pPr>
            <a:r>
              <a:rPr i="0" lang="de" sz="2500" u="none" cap="none" strike="noStrike">
                <a:solidFill>
                  <a:srgbClr val="000000"/>
                </a:solidFill>
                <a:latin typeface="Arial"/>
                <a:ea typeface="Arial"/>
                <a:cs typeface="Arial"/>
                <a:sym typeface="Arial"/>
              </a:rPr>
              <a:t>Electron </a:t>
            </a:r>
            <a:r>
              <a:rPr lang="de" sz="2500">
                <a:solidFill>
                  <a:srgbClr val="000000"/>
                </a:solidFill>
                <a:latin typeface="Arial"/>
                <a:ea typeface="Arial"/>
                <a:cs typeface="Arial"/>
                <a:sym typeface="Arial"/>
              </a:rPr>
              <a:t>S</a:t>
            </a:r>
            <a:r>
              <a:rPr i="0" lang="de" sz="2500" u="none" cap="none" strike="noStrike">
                <a:solidFill>
                  <a:srgbClr val="000000"/>
                </a:solidFill>
                <a:latin typeface="Arial"/>
                <a:ea typeface="Arial"/>
                <a:cs typeface="Arial"/>
                <a:sym typeface="Arial"/>
              </a:rPr>
              <a:t>pectra</a:t>
            </a:r>
            <a:endParaRPr sz="2500">
              <a:latin typeface="Arial"/>
              <a:ea typeface="Arial"/>
              <a:cs typeface="Arial"/>
              <a:sym typeface="Arial"/>
            </a:endParaRPr>
          </a:p>
        </p:txBody>
      </p:sp>
      <p:sp>
        <p:nvSpPr>
          <p:cNvPr id="743" name="Google Shape;743;p57"/>
          <p:cNvSpPr txBox="1"/>
          <p:nvPr/>
        </p:nvSpPr>
        <p:spPr>
          <a:xfrm>
            <a:off x="311700" y="4617600"/>
            <a:ext cx="27261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de" sz="900">
                <a:solidFill>
                  <a:srgbClr val="7F7F7F"/>
                </a:solidFill>
              </a:rPr>
              <a:t>K. Urban et al., JINST 17 C09020 (2022)</a:t>
            </a:r>
            <a:endParaRPr sz="900"/>
          </a:p>
          <a:p>
            <a:pPr indent="0" lvl="0" marL="0" marR="0" rtl="0" algn="l">
              <a:spcBef>
                <a:spcPts val="0"/>
              </a:spcBef>
              <a:spcAft>
                <a:spcPts val="0"/>
              </a:spcAft>
              <a:buNone/>
            </a:pPr>
            <a:r>
              <a:rPr i="1" lang="de" sz="900">
                <a:solidFill>
                  <a:srgbClr val="7F7F7F"/>
                </a:solidFill>
              </a:rPr>
              <a:t>A. Nava et al., NIM-A</a:t>
            </a:r>
            <a:r>
              <a:rPr i="0" lang="de" sz="900">
                <a:solidFill>
                  <a:srgbClr val="7F7F7F"/>
                </a:solidFill>
              </a:rPr>
              <a:t> </a:t>
            </a:r>
            <a:r>
              <a:rPr i="1" lang="de" sz="900">
                <a:solidFill>
                  <a:srgbClr val="7F7F7F"/>
                </a:solidFill>
              </a:rPr>
              <a:t>1046, 167812 (2023)</a:t>
            </a:r>
            <a:endParaRPr sz="900"/>
          </a:p>
        </p:txBody>
      </p:sp>
      <p:sp>
        <p:nvSpPr>
          <p:cNvPr id="744" name="Google Shape;744;p57"/>
          <p:cNvSpPr txBox="1"/>
          <p:nvPr/>
        </p:nvSpPr>
        <p:spPr>
          <a:xfrm>
            <a:off x="4757125" y="3213275"/>
            <a:ext cx="31509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Entrance window + charge sharing</a:t>
            </a:r>
            <a:endParaRPr>
              <a:solidFill>
                <a:schemeClr val="dk1"/>
              </a:solidFill>
            </a:endParaRPr>
          </a:p>
        </p:txBody>
      </p:sp>
      <p:sp>
        <p:nvSpPr>
          <p:cNvPr id="745" name="Google Shape;745;p57"/>
          <p:cNvSpPr txBox="1"/>
          <p:nvPr/>
        </p:nvSpPr>
        <p:spPr>
          <a:xfrm>
            <a:off x="4757125" y="1821125"/>
            <a:ext cx="1345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Backscattering</a:t>
            </a:r>
            <a:endParaRPr>
              <a:solidFill>
                <a:schemeClr val="dk1"/>
              </a:solidFill>
            </a:endParaRPr>
          </a:p>
        </p:txBody>
      </p:sp>
      <p:cxnSp>
        <p:nvCxnSpPr>
          <p:cNvPr id="746" name="Google Shape;746;p57"/>
          <p:cNvCxnSpPr>
            <a:endCxn id="747" idx="3"/>
          </p:cNvCxnSpPr>
          <p:nvPr/>
        </p:nvCxnSpPr>
        <p:spPr>
          <a:xfrm rot="10800000">
            <a:off x="6385450" y="2659550"/>
            <a:ext cx="392100" cy="205800"/>
          </a:xfrm>
          <a:prstGeom prst="straightConnector1">
            <a:avLst/>
          </a:prstGeom>
          <a:noFill/>
          <a:ln cap="flat" cmpd="sng" w="19050">
            <a:solidFill>
              <a:schemeClr val="accent1"/>
            </a:solidFill>
            <a:prstDash val="solid"/>
            <a:miter lim="800000"/>
            <a:headEnd len="sm" w="sm" type="none"/>
            <a:tailEnd len="sm" w="sm" type="none"/>
          </a:ln>
        </p:spPr>
      </p:cxnSp>
      <p:sp>
        <p:nvSpPr>
          <p:cNvPr id="747" name="Google Shape;747;p57"/>
          <p:cNvSpPr txBox="1"/>
          <p:nvPr/>
        </p:nvSpPr>
        <p:spPr>
          <a:xfrm>
            <a:off x="4938250" y="2517200"/>
            <a:ext cx="1447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Si-escape peak</a:t>
            </a:r>
            <a:endParaRPr>
              <a:solidFill>
                <a:schemeClr val="dk1"/>
              </a:solidFill>
            </a:endParaRPr>
          </a:p>
        </p:txBody>
      </p:sp>
      <p:sp>
        <p:nvSpPr>
          <p:cNvPr id="748" name="Google Shape;748;p57"/>
          <p:cNvSpPr txBox="1"/>
          <p:nvPr/>
        </p:nvSpPr>
        <p:spPr>
          <a:xfrm>
            <a:off x="7139124" y="2071975"/>
            <a:ext cx="8247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Pile-up</a:t>
            </a:r>
            <a:endParaRPr>
              <a:solidFill>
                <a:schemeClr val="dk1"/>
              </a:solidFill>
            </a:endParaRPr>
          </a:p>
        </p:txBody>
      </p:sp>
      <p:cxnSp>
        <p:nvCxnSpPr>
          <p:cNvPr id="749" name="Google Shape;749;p57"/>
          <p:cNvCxnSpPr/>
          <p:nvPr/>
        </p:nvCxnSpPr>
        <p:spPr>
          <a:xfrm>
            <a:off x="7643752" y="3380025"/>
            <a:ext cx="215700" cy="94800"/>
          </a:xfrm>
          <a:prstGeom prst="straightConnector1">
            <a:avLst/>
          </a:prstGeom>
          <a:noFill/>
          <a:ln cap="flat" cmpd="sng" w="19050">
            <a:solidFill>
              <a:schemeClr val="accent1"/>
            </a:solidFill>
            <a:prstDash val="solid"/>
            <a:miter lim="800000"/>
            <a:headEnd len="sm" w="sm" type="none"/>
            <a:tailEnd len="sm" w="sm" type="none"/>
          </a:ln>
        </p:spPr>
      </p:cxnSp>
      <p:sp>
        <p:nvSpPr>
          <p:cNvPr id="750" name="Google Shape;750;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sp>
        <p:nvSpPr>
          <p:cNvPr id="751" name="Google Shape;751;p57"/>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752" name="Google Shape;752;p57"/>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753" name="Google Shape;753;p57"/>
          <p:cNvSpPr/>
          <p:nvPr/>
        </p:nvSpPr>
        <p:spPr>
          <a:xfrm>
            <a:off x="4464000" y="4963800"/>
            <a:ext cx="2340000" cy="179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Detector Characterization</a:t>
            </a:r>
            <a:endParaRPr>
              <a:solidFill>
                <a:schemeClr val="dk1"/>
              </a:solidFill>
            </a:endParaRPr>
          </a:p>
        </p:txBody>
      </p:sp>
      <p:sp>
        <p:nvSpPr>
          <p:cNvPr id="754" name="Google Shape;754;p57"/>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58"/>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latin typeface="Arial"/>
                <a:ea typeface="Arial"/>
                <a:cs typeface="Arial"/>
                <a:sym typeface="Arial"/>
              </a:rPr>
              <a:t>Backscattering</a:t>
            </a:r>
            <a:endParaRPr sz="2500">
              <a:latin typeface="Arial"/>
              <a:ea typeface="Arial"/>
              <a:cs typeface="Arial"/>
              <a:sym typeface="Arial"/>
            </a:endParaRPr>
          </a:p>
        </p:txBody>
      </p:sp>
      <p:sp>
        <p:nvSpPr>
          <p:cNvPr id="760" name="Google Shape;760;p58"/>
          <p:cNvSpPr txBox="1"/>
          <p:nvPr>
            <p:ph idx="1" type="body"/>
          </p:nvPr>
        </p:nvSpPr>
        <p:spPr>
          <a:xfrm>
            <a:off x="311700" y="1152475"/>
            <a:ext cx="4574700" cy="3416400"/>
          </a:xfrm>
          <a:prstGeom prst="rect">
            <a:avLst/>
          </a:prstGeom>
          <a:noFill/>
          <a:ln>
            <a:noFill/>
          </a:ln>
        </p:spPr>
        <p:txBody>
          <a:bodyPr anchorCtr="0" anchor="t" bIns="34275" lIns="68575" spcFirstLastPara="1" rIns="68575" wrap="square" tIns="34275">
            <a:normAutofit/>
          </a:bodyPr>
          <a:lstStyle/>
          <a:p>
            <a:pPr indent="-319300" lvl="0" marL="460800" rtl="0" algn="l">
              <a:lnSpc>
                <a:spcPct val="90000"/>
              </a:lnSpc>
              <a:spcBef>
                <a:spcPts val="0"/>
              </a:spcBef>
              <a:spcAft>
                <a:spcPts val="0"/>
              </a:spcAft>
              <a:buClr>
                <a:schemeClr val="dk1"/>
              </a:buClr>
              <a:buSzPts val="1400"/>
              <a:buChar char="✓"/>
            </a:pPr>
            <a:r>
              <a:rPr lang="de" sz="1400">
                <a:latin typeface="Arial"/>
                <a:ea typeface="Arial"/>
                <a:cs typeface="Arial"/>
                <a:sym typeface="Arial"/>
              </a:rPr>
              <a:t>Measurement of backscattering coefficient with two detectors</a:t>
            </a:r>
            <a:endParaRPr sz="1400">
              <a:latin typeface="Arial"/>
              <a:ea typeface="Arial"/>
              <a:cs typeface="Arial"/>
              <a:sym typeface="Arial"/>
            </a:endParaRPr>
          </a:p>
          <a:p>
            <a:pPr indent="-319300" lvl="0" marL="460800" rtl="0" algn="l">
              <a:lnSpc>
                <a:spcPct val="90000"/>
              </a:lnSpc>
              <a:spcBef>
                <a:spcPts val="800"/>
              </a:spcBef>
              <a:spcAft>
                <a:spcPts val="0"/>
              </a:spcAft>
              <a:buClr>
                <a:schemeClr val="dk1"/>
              </a:buClr>
              <a:buSzPts val="1400"/>
              <a:buChar char="✓"/>
            </a:pPr>
            <a:r>
              <a:rPr lang="de" sz="1400">
                <a:latin typeface="Arial"/>
                <a:ea typeface="Arial"/>
                <a:cs typeface="Arial"/>
                <a:sym typeface="Arial"/>
              </a:rPr>
              <a:t>Good agreement with simulations</a:t>
            </a:r>
            <a:endParaRPr sz="1400">
              <a:latin typeface="Arial"/>
              <a:ea typeface="Arial"/>
              <a:cs typeface="Arial"/>
              <a:sym typeface="Arial"/>
            </a:endParaRPr>
          </a:p>
          <a:p>
            <a:pPr indent="-76200" lvl="0" marL="177800" rtl="0" algn="l">
              <a:lnSpc>
                <a:spcPct val="90000"/>
              </a:lnSpc>
              <a:spcBef>
                <a:spcPts val="800"/>
              </a:spcBef>
              <a:spcAft>
                <a:spcPts val="0"/>
              </a:spcAft>
              <a:buClr>
                <a:schemeClr val="dk1"/>
              </a:buClr>
              <a:buSzPts val="1500"/>
              <a:buFont typeface="Noto Sans Symbols"/>
              <a:buNone/>
            </a:pPr>
            <a:r>
              <a:t/>
            </a:r>
            <a:endParaRPr sz="1500"/>
          </a:p>
        </p:txBody>
      </p:sp>
      <p:pic>
        <p:nvPicPr>
          <p:cNvPr id="761" name="Google Shape;761;p58"/>
          <p:cNvPicPr preferRelativeResize="0"/>
          <p:nvPr/>
        </p:nvPicPr>
        <p:blipFill rotWithShape="1">
          <a:blip r:embed="rId3">
            <a:alphaModFix/>
          </a:blip>
          <a:srcRect b="0" l="0" r="0" t="0"/>
          <a:stretch/>
        </p:blipFill>
        <p:spPr>
          <a:xfrm>
            <a:off x="5701233" y="729194"/>
            <a:ext cx="3286901" cy="3892834"/>
          </a:xfrm>
          <a:prstGeom prst="rect">
            <a:avLst/>
          </a:prstGeom>
          <a:noFill/>
          <a:ln>
            <a:noFill/>
          </a:ln>
        </p:spPr>
      </p:pic>
      <p:sp>
        <p:nvSpPr>
          <p:cNvPr id="762" name="Google Shape;762;p58"/>
          <p:cNvSpPr txBox="1"/>
          <p:nvPr/>
        </p:nvSpPr>
        <p:spPr>
          <a:xfrm>
            <a:off x="422174" y="4733115"/>
            <a:ext cx="4574700" cy="207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SzPts val="1100"/>
              <a:buNone/>
            </a:pPr>
            <a:r>
              <a:rPr i="1" lang="de" sz="900">
                <a:solidFill>
                  <a:srgbClr val="888888"/>
                </a:solidFill>
              </a:rPr>
              <a:t>D. Spreng et al., JINST 19 P12009 (2024)</a:t>
            </a:r>
            <a:endParaRPr i="1" sz="900">
              <a:solidFill>
                <a:srgbClr val="888888"/>
              </a:solidFill>
            </a:endParaRPr>
          </a:p>
        </p:txBody>
      </p:sp>
      <p:pic>
        <p:nvPicPr>
          <p:cNvPr id="763" name="Google Shape;763;p58"/>
          <p:cNvPicPr preferRelativeResize="0"/>
          <p:nvPr/>
        </p:nvPicPr>
        <p:blipFill rotWithShape="1">
          <a:blip r:embed="rId4">
            <a:alphaModFix/>
          </a:blip>
          <a:srcRect b="0" l="0" r="0" t="0"/>
          <a:stretch/>
        </p:blipFill>
        <p:spPr>
          <a:xfrm>
            <a:off x="5550504" y="161619"/>
            <a:ext cx="1101840" cy="1652760"/>
          </a:xfrm>
          <a:prstGeom prst="rect">
            <a:avLst/>
          </a:prstGeom>
          <a:solidFill>
            <a:srgbClr val="ECECEC"/>
          </a:solidFill>
          <a:ln cap="sq" cmpd="sng" w="63500">
            <a:solidFill>
              <a:srgbClr val="FFFFFF"/>
            </a:solidFill>
            <a:prstDash val="solid"/>
            <a:miter lim="800000"/>
            <a:headEnd len="sm" w="sm" type="none"/>
            <a:tailEnd len="sm" w="sm" type="none"/>
          </a:ln>
          <a:effectLst>
            <a:outerShdw blurRad="65000" kx="195054" rotWithShape="0" algn="tl" dir="12900000" dist="50800" ky="144987">
              <a:srgbClr val="000000">
                <a:alpha val="29800"/>
              </a:srgbClr>
            </a:outerShdw>
          </a:effectLst>
        </p:spPr>
      </p:pic>
      <p:sp>
        <p:nvSpPr>
          <p:cNvPr id="764" name="Google Shape;764;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pic>
        <p:nvPicPr>
          <p:cNvPr id="765" name="Google Shape;765;p58" title="Figure9.png"/>
          <p:cNvPicPr preferRelativeResize="0"/>
          <p:nvPr/>
        </p:nvPicPr>
        <p:blipFill>
          <a:blip r:embed="rId5">
            <a:alphaModFix/>
          </a:blip>
          <a:stretch>
            <a:fillRect/>
          </a:stretch>
        </p:blipFill>
        <p:spPr>
          <a:xfrm>
            <a:off x="84800" y="2592150"/>
            <a:ext cx="5491702" cy="2064774"/>
          </a:xfrm>
          <a:prstGeom prst="rect">
            <a:avLst/>
          </a:prstGeom>
          <a:noFill/>
          <a:ln>
            <a:noFill/>
          </a:ln>
        </p:spPr>
      </p:pic>
      <p:sp>
        <p:nvSpPr>
          <p:cNvPr id="766" name="Google Shape;766;p58"/>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767" name="Google Shape;767;p58"/>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768" name="Google Shape;768;p58"/>
          <p:cNvSpPr/>
          <p:nvPr/>
        </p:nvSpPr>
        <p:spPr>
          <a:xfrm>
            <a:off x="4464000" y="4963800"/>
            <a:ext cx="2340000" cy="179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Detector Characterization</a:t>
            </a:r>
            <a:endParaRPr>
              <a:solidFill>
                <a:schemeClr val="dk1"/>
              </a:solidFill>
            </a:endParaRPr>
          </a:p>
        </p:txBody>
      </p:sp>
      <p:sp>
        <p:nvSpPr>
          <p:cNvPr id="769" name="Google Shape;769;p58"/>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59"/>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p>
            <a:pPr indent="-317500" lvl="0" marL="457200" rtl="0" algn="l">
              <a:lnSpc>
                <a:spcPct val="115000"/>
              </a:lnSpc>
              <a:spcBef>
                <a:spcPts val="800"/>
              </a:spcBef>
              <a:spcAft>
                <a:spcPts val="0"/>
              </a:spcAft>
              <a:buSzPts val="1400"/>
              <a:buFont typeface="Arial"/>
              <a:buChar char="●"/>
            </a:pPr>
            <a:r>
              <a:rPr lang="de" sz="1400">
                <a:latin typeface="Arial"/>
                <a:ea typeface="Arial"/>
                <a:cs typeface="Arial"/>
                <a:sym typeface="Arial"/>
              </a:rPr>
              <a:t>Laser or LED ( = 630nm)</a:t>
            </a:r>
            <a:endParaRPr sz="1400">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de" sz="1400">
                <a:latin typeface="Arial"/>
                <a:ea typeface="Arial"/>
                <a:cs typeface="Arial"/>
                <a:sym typeface="Arial"/>
              </a:rPr>
              <a:t>Interaction in entrance window + small spot size + timing</a:t>
            </a:r>
            <a:endParaRPr sz="1400">
              <a:latin typeface="Arial"/>
              <a:ea typeface="Arial"/>
              <a:cs typeface="Arial"/>
              <a:sym typeface="Arial"/>
            </a:endParaRPr>
          </a:p>
        </p:txBody>
      </p:sp>
      <p:sp>
        <p:nvSpPr>
          <p:cNvPr id="775" name="Google Shape;775;p59"/>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00"/>
              </a:buClr>
              <a:buSzPts val="3300"/>
              <a:buFont typeface="Calibri"/>
              <a:buNone/>
            </a:pPr>
            <a:r>
              <a:rPr i="0" lang="de" sz="2500" u="none" cap="none" strike="noStrike">
                <a:solidFill>
                  <a:srgbClr val="000000"/>
                </a:solidFill>
                <a:latin typeface="Arial"/>
                <a:ea typeface="Arial"/>
                <a:cs typeface="Arial"/>
                <a:sym typeface="Arial"/>
              </a:rPr>
              <a:t>Pulsed </a:t>
            </a:r>
            <a:r>
              <a:rPr lang="de" sz="2500">
                <a:solidFill>
                  <a:srgbClr val="000000"/>
                </a:solidFill>
                <a:latin typeface="Arial"/>
                <a:ea typeface="Arial"/>
                <a:cs typeface="Arial"/>
                <a:sym typeface="Arial"/>
              </a:rPr>
              <a:t>L</a:t>
            </a:r>
            <a:r>
              <a:rPr i="0" lang="de" sz="2500" u="none" cap="none" strike="noStrike">
                <a:solidFill>
                  <a:srgbClr val="000000"/>
                </a:solidFill>
                <a:latin typeface="Arial"/>
                <a:ea typeface="Arial"/>
                <a:cs typeface="Arial"/>
                <a:sym typeface="Arial"/>
              </a:rPr>
              <a:t>ight </a:t>
            </a:r>
            <a:r>
              <a:rPr lang="de" sz="2500">
                <a:solidFill>
                  <a:srgbClr val="000000"/>
                </a:solidFill>
                <a:latin typeface="Arial"/>
                <a:ea typeface="Arial"/>
                <a:cs typeface="Arial"/>
                <a:sym typeface="Arial"/>
              </a:rPr>
              <a:t>S</a:t>
            </a:r>
            <a:r>
              <a:rPr i="0" lang="de" sz="2500" u="none" cap="none" strike="noStrike">
                <a:solidFill>
                  <a:srgbClr val="000000"/>
                </a:solidFill>
                <a:latin typeface="Arial"/>
                <a:ea typeface="Arial"/>
                <a:cs typeface="Arial"/>
                <a:sym typeface="Arial"/>
              </a:rPr>
              <a:t>ource</a:t>
            </a:r>
            <a:endParaRPr sz="2500">
              <a:latin typeface="Arial"/>
              <a:ea typeface="Arial"/>
              <a:cs typeface="Arial"/>
              <a:sym typeface="Arial"/>
            </a:endParaRPr>
          </a:p>
        </p:txBody>
      </p:sp>
      <p:pic>
        <p:nvPicPr>
          <p:cNvPr id="776" name="Google Shape;776;p59"/>
          <p:cNvPicPr preferRelativeResize="0"/>
          <p:nvPr/>
        </p:nvPicPr>
        <p:blipFill rotWithShape="1">
          <a:blip r:embed="rId3">
            <a:alphaModFix/>
          </a:blip>
          <a:srcRect b="0" l="0" r="0" t="0"/>
          <a:stretch/>
        </p:blipFill>
        <p:spPr>
          <a:xfrm>
            <a:off x="3969075" y="2403950"/>
            <a:ext cx="3044350" cy="2299841"/>
          </a:xfrm>
          <a:prstGeom prst="rect">
            <a:avLst/>
          </a:prstGeom>
          <a:noFill/>
          <a:ln>
            <a:noFill/>
          </a:ln>
        </p:spPr>
      </p:pic>
      <p:sp>
        <p:nvSpPr>
          <p:cNvPr id="777" name="Google Shape;777;p59"/>
          <p:cNvSpPr/>
          <p:nvPr/>
        </p:nvSpPr>
        <p:spPr>
          <a:xfrm>
            <a:off x="715686" y="2801123"/>
            <a:ext cx="1233000" cy="378000"/>
          </a:xfrm>
          <a:prstGeom prst="rect">
            <a:avLst/>
          </a:prstGeom>
          <a:gradFill>
            <a:gsLst>
              <a:gs pos="0">
                <a:srgbClr val="FFB16E"/>
              </a:gs>
              <a:gs pos="100000">
                <a:srgbClr val="F2F2F2"/>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Calibri"/>
              <a:buNone/>
            </a:pPr>
            <a:r>
              <a:t/>
            </a:r>
            <a:endParaRPr b="0" i="0" sz="1200" u="none" cap="none" strike="noStrike">
              <a:solidFill>
                <a:srgbClr val="FFFFFF"/>
              </a:solidFill>
              <a:latin typeface="Arial"/>
              <a:ea typeface="Arial"/>
              <a:cs typeface="Arial"/>
              <a:sym typeface="Arial"/>
            </a:endParaRPr>
          </a:p>
        </p:txBody>
      </p:sp>
      <p:sp>
        <p:nvSpPr>
          <p:cNvPr id="778" name="Google Shape;778;p59"/>
          <p:cNvSpPr txBox="1"/>
          <p:nvPr/>
        </p:nvSpPr>
        <p:spPr>
          <a:xfrm>
            <a:off x="715686" y="4097125"/>
            <a:ext cx="1404000" cy="432000"/>
          </a:xfrm>
          <a:prstGeom prst="rect">
            <a:avLst/>
          </a:prstGeom>
          <a:noFill/>
          <a:ln>
            <a:noFill/>
          </a:ln>
        </p:spPr>
        <p:txBody>
          <a:bodyPr anchorCtr="0" anchor="t" bIns="27000" lIns="27000" spcFirstLastPara="1" rIns="27000" wrap="square" tIns="27000">
            <a:noAutofit/>
          </a:bodyPr>
          <a:lstStyle/>
          <a:p>
            <a:pPr indent="0" lvl="0" marL="0" marR="0" rtl="0" algn="ctr">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779" name="Google Shape;779;p59"/>
          <p:cNvSpPr/>
          <p:nvPr/>
        </p:nvSpPr>
        <p:spPr>
          <a:xfrm>
            <a:off x="715686" y="3179123"/>
            <a:ext cx="1233000" cy="12420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Calibri"/>
              <a:buNone/>
            </a:pPr>
            <a:r>
              <a:t/>
            </a:r>
            <a:endParaRPr b="0" i="0" sz="1200" u="none" cap="none" strike="noStrike">
              <a:solidFill>
                <a:srgbClr val="FFFFFF"/>
              </a:solidFill>
              <a:latin typeface="Arial"/>
              <a:ea typeface="Arial"/>
              <a:cs typeface="Arial"/>
              <a:sym typeface="Arial"/>
            </a:endParaRPr>
          </a:p>
        </p:txBody>
      </p:sp>
      <p:cxnSp>
        <p:nvCxnSpPr>
          <p:cNvPr id="780" name="Google Shape;780;p59"/>
          <p:cNvCxnSpPr/>
          <p:nvPr/>
        </p:nvCxnSpPr>
        <p:spPr>
          <a:xfrm>
            <a:off x="715686" y="2801123"/>
            <a:ext cx="1233000" cy="0"/>
          </a:xfrm>
          <a:prstGeom prst="straightConnector1">
            <a:avLst/>
          </a:prstGeom>
          <a:noFill/>
          <a:ln cap="flat" cmpd="sng" w="12700">
            <a:solidFill>
              <a:srgbClr val="FF2C09"/>
            </a:solidFill>
            <a:prstDash val="solid"/>
            <a:miter lim="800000"/>
            <a:headEnd len="sm" w="sm" type="none"/>
            <a:tailEnd len="sm" w="sm" type="none"/>
          </a:ln>
        </p:spPr>
      </p:cxnSp>
      <p:sp>
        <p:nvSpPr>
          <p:cNvPr id="781" name="Google Shape;781;p59"/>
          <p:cNvSpPr/>
          <p:nvPr/>
        </p:nvSpPr>
        <p:spPr>
          <a:xfrm>
            <a:off x="1187115" y="3218527"/>
            <a:ext cx="68700" cy="687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82" name="Google Shape;782;p59"/>
          <p:cNvSpPr/>
          <p:nvPr/>
        </p:nvSpPr>
        <p:spPr>
          <a:xfrm>
            <a:off x="1271495" y="3163979"/>
            <a:ext cx="311832" cy="1027235"/>
          </a:xfrm>
          <a:custGeom>
            <a:rect b="b" l="l" r="r" t="t"/>
            <a:pathLst>
              <a:path extrusionOk="0" h="733739" w="207888">
                <a:moveTo>
                  <a:pt x="97867" y="0"/>
                </a:moveTo>
                <a:cubicBezTo>
                  <a:pt x="96645" y="66917"/>
                  <a:pt x="92498" y="17795"/>
                  <a:pt x="92977" y="26894"/>
                </a:cubicBezTo>
                <a:cubicBezTo>
                  <a:pt x="93736" y="41307"/>
                  <a:pt x="105724" y="54311"/>
                  <a:pt x="114981" y="63568"/>
                </a:cubicBezTo>
                <a:cubicBezTo>
                  <a:pt x="117059" y="65646"/>
                  <a:pt x="119871" y="66827"/>
                  <a:pt x="122316" y="68457"/>
                </a:cubicBezTo>
                <a:cubicBezTo>
                  <a:pt x="123131" y="71717"/>
                  <a:pt x="125909" y="75079"/>
                  <a:pt x="124761" y="78237"/>
                </a:cubicBezTo>
                <a:cubicBezTo>
                  <a:pt x="114912" y="105322"/>
                  <a:pt x="98751" y="92806"/>
                  <a:pt x="80752" y="119801"/>
                </a:cubicBezTo>
                <a:lnTo>
                  <a:pt x="75862" y="127135"/>
                </a:lnTo>
                <a:cubicBezTo>
                  <a:pt x="77492" y="129580"/>
                  <a:pt x="83540" y="133541"/>
                  <a:pt x="80752" y="134470"/>
                </a:cubicBezTo>
                <a:cubicBezTo>
                  <a:pt x="55587" y="142859"/>
                  <a:pt x="40501" y="139506"/>
                  <a:pt x="17184" y="136915"/>
                </a:cubicBezTo>
                <a:cubicBezTo>
                  <a:pt x="14258" y="135939"/>
                  <a:pt x="-1171" y="128562"/>
                  <a:pt x="70" y="141805"/>
                </a:cubicBezTo>
                <a:cubicBezTo>
                  <a:pt x="2339" y="166012"/>
                  <a:pt x="10133" y="189440"/>
                  <a:pt x="17184" y="212708"/>
                </a:cubicBezTo>
                <a:cubicBezTo>
                  <a:pt x="18366" y="216608"/>
                  <a:pt x="22151" y="219171"/>
                  <a:pt x="24519" y="222487"/>
                </a:cubicBezTo>
                <a:cubicBezTo>
                  <a:pt x="36841" y="239736"/>
                  <a:pt x="22727" y="228390"/>
                  <a:pt x="63638" y="237157"/>
                </a:cubicBezTo>
                <a:cubicBezTo>
                  <a:pt x="155845" y="224583"/>
                  <a:pt x="85355" y="239437"/>
                  <a:pt x="144320" y="217598"/>
                </a:cubicBezTo>
                <a:cubicBezTo>
                  <a:pt x="157131" y="212853"/>
                  <a:pt x="183439" y="205373"/>
                  <a:pt x="183439" y="205373"/>
                </a:cubicBezTo>
                <a:cubicBezTo>
                  <a:pt x="186699" y="202113"/>
                  <a:pt x="188671" y="196351"/>
                  <a:pt x="193219" y="195593"/>
                </a:cubicBezTo>
                <a:cubicBezTo>
                  <a:pt x="196117" y="195110"/>
                  <a:pt x="198108" y="199990"/>
                  <a:pt x="198108" y="202928"/>
                </a:cubicBezTo>
                <a:cubicBezTo>
                  <a:pt x="198108" y="236382"/>
                  <a:pt x="194849" y="269756"/>
                  <a:pt x="193219" y="303170"/>
                </a:cubicBezTo>
                <a:cubicBezTo>
                  <a:pt x="106437" y="277370"/>
                  <a:pt x="113427" y="264887"/>
                  <a:pt x="31854" y="288500"/>
                </a:cubicBezTo>
                <a:cubicBezTo>
                  <a:pt x="23386" y="290951"/>
                  <a:pt x="17185" y="298280"/>
                  <a:pt x="9850" y="303170"/>
                </a:cubicBezTo>
                <a:cubicBezTo>
                  <a:pt x="13925" y="314580"/>
                  <a:pt x="16749" y="326517"/>
                  <a:pt x="22074" y="337399"/>
                </a:cubicBezTo>
                <a:cubicBezTo>
                  <a:pt x="35540" y="364916"/>
                  <a:pt x="51868" y="390944"/>
                  <a:pt x="66083" y="418081"/>
                </a:cubicBezTo>
                <a:cubicBezTo>
                  <a:pt x="69807" y="425191"/>
                  <a:pt x="72602" y="432750"/>
                  <a:pt x="75862" y="440085"/>
                </a:cubicBezTo>
                <a:cubicBezTo>
                  <a:pt x="77492" y="453940"/>
                  <a:pt x="78016" y="467970"/>
                  <a:pt x="80752" y="481649"/>
                </a:cubicBezTo>
                <a:cubicBezTo>
                  <a:pt x="81328" y="484530"/>
                  <a:pt x="83163" y="487406"/>
                  <a:pt x="85642" y="488984"/>
                </a:cubicBezTo>
                <a:cubicBezTo>
                  <a:pt x="92414" y="493293"/>
                  <a:pt x="100131" y="495945"/>
                  <a:pt x="107646" y="498763"/>
                </a:cubicBezTo>
                <a:cubicBezTo>
                  <a:pt x="113202" y="500846"/>
                  <a:pt x="119056" y="502023"/>
                  <a:pt x="124761" y="503653"/>
                </a:cubicBezTo>
                <a:cubicBezTo>
                  <a:pt x="127206" y="507728"/>
                  <a:pt x="131164" y="511218"/>
                  <a:pt x="132096" y="515878"/>
                </a:cubicBezTo>
                <a:cubicBezTo>
                  <a:pt x="132911" y="519953"/>
                  <a:pt x="132311" y="524910"/>
                  <a:pt x="129651" y="528102"/>
                </a:cubicBezTo>
                <a:cubicBezTo>
                  <a:pt x="106508" y="555873"/>
                  <a:pt x="90262" y="564518"/>
                  <a:pt x="58748" y="579446"/>
                </a:cubicBezTo>
                <a:cubicBezTo>
                  <a:pt x="55711" y="580885"/>
                  <a:pt x="52228" y="581076"/>
                  <a:pt x="48968" y="581891"/>
                </a:cubicBezTo>
                <a:cubicBezTo>
                  <a:pt x="47338" y="597375"/>
                  <a:pt x="44700" y="612787"/>
                  <a:pt x="44078" y="628344"/>
                </a:cubicBezTo>
                <a:cubicBezTo>
                  <a:pt x="43880" y="633297"/>
                  <a:pt x="43701" y="638938"/>
                  <a:pt x="46523" y="643014"/>
                </a:cubicBezTo>
                <a:cubicBezTo>
                  <a:pt x="65782" y="670832"/>
                  <a:pt x="87761" y="659910"/>
                  <a:pt x="117426" y="679687"/>
                </a:cubicBezTo>
                <a:cubicBezTo>
                  <a:pt x="128218" y="686882"/>
                  <a:pt x="121880" y="684001"/>
                  <a:pt x="136985" y="687022"/>
                </a:cubicBezTo>
                <a:cubicBezTo>
                  <a:pt x="145950" y="695172"/>
                  <a:pt x="154463" y="703848"/>
                  <a:pt x="163880" y="711471"/>
                </a:cubicBezTo>
                <a:cubicBezTo>
                  <a:pt x="173393" y="719172"/>
                  <a:pt x="187268" y="730155"/>
                  <a:pt x="200553" y="733476"/>
                </a:cubicBezTo>
                <a:cubicBezTo>
                  <a:pt x="202925" y="734069"/>
                  <a:pt x="205443" y="733476"/>
                  <a:pt x="207888" y="733476"/>
                </a:cubicBezTo>
              </a:path>
            </a:pathLst>
          </a:custGeom>
          <a:no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Calibri"/>
              <a:buNone/>
            </a:pPr>
            <a:r>
              <a:t/>
            </a:r>
            <a:endParaRPr b="0" i="0" sz="1200" u="none" cap="none" strike="noStrike">
              <a:solidFill>
                <a:srgbClr val="FFFFFF"/>
              </a:solidFill>
              <a:latin typeface="Arial"/>
              <a:ea typeface="Arial"/>
              <a:cs typeface="Arial"/>
              <a:sym typeface="Arial"/>
            </a:endParaRPr>
          </a:p>
        </p:txBody>
      </p:sp>
      <p:sp>
        <p:nvSpPr>
          <p:cNvPr id="783" name="Google Shape;783;p59"/>
          <p:cNvSpPr/>
          <p:nvPr/>
        </p:nvSpPr>
        <p:spPr>
          <a:xfrm>
            <a:off x="1187115" y="3488527"/>
            <a:ext cx="68700" cy="687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84" name="Google Shape;784;p59"/>
          <p:cNvSpPr/>
          <p:nvPr/>
        </p:nvSpPr>
        <p:spPr>
          <a:xfrm>
            <a:off x="1349115" y="3380527"/>
            <a:ext cx="68700" cy="687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85" name="Google Shape;785;p59"/>
          <p:cNvSpPr/>
          <p:nvPr/>
        </p:nvSpPr>
        <p:spPr>
          <a:xfrm>
            <a:off x="1403115" y="4136527"/>
            <a:ext cx="68700" cy="687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86" name="Google Shape;786;p59"/>
          <p:cNvSpPr/>
          <p:nvPr/>
        </p:nvSpPr>
        <p:spPr>
          <a:xfrm>
            <a:off x="1403115" y="3974527"/>
            <a:ext cx="68700" cy="687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87" name="Google Shape;787;p59"/>
          <p:cNvSpPr/>
          <p:nvPr/>
        </p:nvSpPr>
        <p:spPr>
          <a:xfrm>
            <a:off x="1403115" y="3326527"/>
            <a:ext cx="68700" cy="687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88" name="Google Shape;788;p59"/>
          <p:cNvSpPr/>
          <p:nvPr/>
        </p:nvSpPr>
        <p:spPr>
          <a:xfrm>
            <a:off x="1241115" y="3704527"/>
            <a:ext cx="68700" cy="687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89" name="Google Shape;789;p59"/>
          <p:cNvSpPr/>
          <p:nvPr/>
        </p:nvSpPr>
        <p:spPr>
          <a:xfrm>
            <a:off x="1349115" y="3596527"/>
            <a:ext cx="68700" cy="687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90" name="Google Shape;790;p59"/>
          <p:cNvSpPr/>
          <p:nvPr/>
        </p:nvSpPr>
        <p:spPr>
          <a:xfrm>
            <a:off x="1295115" y="3272527"/>
            <a:ext cx="68700" cy="687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91" name="Google Shape;791;p59"/>
          <p:cNvSpPr/>
          <p:nvPr/>
        </p:nvSpPr>
        <p:spPr>
          <a:xfrm>
            <a:off x="1457115" y="3164527"/>
            <a:ext cx="68700" cy="687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92" name="Google Shape;792;p59"/>
          <p:cNvSpPr/>
          <p:nvPr/>
        </p:nvSpPr>
        <p:spPr>
          <a:xfrm>
            <a:off x="1619115" y="3380527"/>
            <a:ext cx="68700" cy="687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93" name="Google Shape;793;p59"/>
          <p:cNvSpPr/>
          <p:nvPr/>
        </p:nvSpPr>
        <p:spPr>
          <a:xfrm>
            <a:off x="1619115" y="3488527"/>
            <a:ext cx="68700" cy="687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94" name="Google Shape;794;p59"/>
          <p:cNvSpPr/>
          <p:nvPr/>
        </p:nvSpPr>
        <p:spPr>
          <a:xfrm>
            <a:off x="1511115" y="3650527"/>
            <a:ext cx="68700" cy="687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95" name="Google Shape;795;p59"/>
          <p:cNvSpPr/>
          <p:nvPr/>
        </p:nvSpPr>
        <p:spPr>
          <a:xfrm>
            <a:off x="1403115" y="3758527"/>
            <a:ext cx="68700" cy="687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96" name="Google Shape;796;p59"/>
          <p:cNvSpPr/>
          <p:nvPr/>
        </p:nvSpPr>
        <p:spPr>
          <a:xfrm>
            <a:off x="1241115" y="4082527"/>
            <a:ext cx="68700" cy="687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97" name="Google Shape;797;p59"/>
          <p:cNvSpPr/>
          <p:nvPr/>
        </p:nvSpPr>
        <p:spPr>
          <a:xfrm>
            <a:off x="1511115" y="3866527"/>
            <a:ext cx="68700" cy="687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98" name="Google Shape;798;p59"/>
          <p:cNvSpPr/>
          <p:nvPr/>
        </p:nvSpPr>
        <p:spPr>
          <a:xfrm>
            <a:off x="1241115" y="3974527"/>
            <a:ext cx="68700" cy="687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799" name="Google Shape;799;p59"/>
          <p:cNvSpPr/>
          <p:nvPr/>
        </p:nvSpPr>
        <p:spPr>
          <a:xfrm>
            <a:off x="1511115" y="4082527"/>
            <a:ext cx="68700" cy="687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00" name="Google Shape;800;p59"/>
          <p:cNvSpPr/>
          <p:nvPr/>
        </p:nvSpPr>
        <p:spPr>
          <a:xfrm>
            <a:off x="1457115" y="3488527"/>
            <a:ext cx="68700" cy="687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01" name="Google Shape;801;p59"/>
          <p:cNvSpPr/>
          <p:nvPr/>
        </p:nvSpPr>
        <p:spPr>
          <a:xfrm>
            <a:off x="1187115" y="3380527"/>
            <a:ext cx="68700" cy="687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02" name="Google Shape;802;p59"/>
          <p:cNvSpPr/>
          <p:nvPr/>
        </p:nvSpPr>
        <p:spPr>
          <a:xfrm>
            <a:off x="1579686" y="4190524"/>
            <a:ext cx="68700" cy="687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03" name="Google Shape;803;p59"/>
          <p:cNvSpPr/>
          <p:nvPr/>
        </p:nvSpPr>
        <p:spPr>
          <a:xfrm>
            <a:off x="2221824" y="2801123"/>
            <a:ext cx="1233000" cy="378000"/>
          </a:xfrm>
          <a:prstGeom prst="rect">
            <a:avLst/>
          </a:prstGeom>
          <a:gradFill>
            <a:gsLst>
              <a:gs pos="0">
                <a:srgbClr val="FFB16E"/>
              </a:gs>
              <a:gs pos="100000">
                <a:srgbClr val="F2F2F2"/>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Calibri"/>
              <a:buNone/>
            </a:pPr>
            <a:r>
              <a:t/>
            </a:r>
            <a:endParaRPr b="0" i="0" sz="1200" u="none" cap="none" strike="noStrike">
              <a:solidFill>
                <a:srgbClr val="FFFFFF"/>
              </a:solidFill>
              <a:latin typeface="Arial"/>
              <a:ea typeface="Arial"/>
              <a:cs typeface="Arial"/>
              <a:sym typeface="Arial"/>
            </a:endParaRPr>
          </a:p>
        </p:txBody>
      </p:sp>
      <p:sp>
        <p:nvSpPr>
          <p:cNvPr id="804" name="Google Shape;804;p59"/>
          <p:cNvSpPr/>
          <p:nvPr/>
        </p:nvSpPr>
        <p:spPr>
          <a:xfrm>
            <a:off x="2221824" y="3179123"/>
            <a:ext cx="1233000" cy="12420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200"/>
              <a:buFont typeface="Calibri"/>
              <a:buNone/>
            </a:pPr>
            <a:r>
              <a:t/>
            </a:r>
            <a:endParaRPr b="0" i="0" sz="1200" u="none" cap="none" strike="noStrike">
              <a:solidFill>
                <a:srgbClr val="FFFFFF"/>
              </a:solidFill>
              <a:latin typeface="Arial"/>
              <a:ea typeface="Arial"/>
              <a:cs typeface="Arial"/>
              <a:sym typeface="Arial"/>
            </a:endParaRPr>
          </a:p>
        </p:txBody>
      </p:sp>
      <p:cxnSp>
        <p:nvCxnSpPr>
          <p:cNvPr id="805" name="Google Shape;805;p59"/>
          <p:cNvCxnSpPr/>
          <p:nvPr/>
        </p:nvCxnSpPr>
        <p:spPr>
          <a:xfrm>
            <a:off x="2221824" y="2801123"/>
            <a:ext cx="1233000" cy="0"/>
          </a:xfrm>
          <a:prstGeom prst="straightConnector1">
            <a:avLst/>
          </a:prstGeom>
          <a:noFill/>
          <a:ln cap="flat" cmpd="sng" w="12700">
            <a:solidFill>
              <a:srgbClr val="FF2C09"/>
            </a:solidFill>
            <a:prstDash val="solid"/>
            <a:miter lim="800000"/>
            <a:headEnd len="sm" w="sm" type="none"/>
            <a:tailEnd len="sm" w="sm" type="none"/>
          </a:ln>
        </p:spPr>
      </p:cxnSp>
      <p:cxnSp>
        <p:nvCxnSpPr>
          <p:cNvPr id="806" name="Google Shape;806;p59"/>
          <p:cNvCxnSpPr/>
          <p:nvPr/>
        </p:nvCxnSpPr>
        <p:spPr>
          <a:xfrm flipH="1">
            <a:off x="2545866" y="2261021"/>
            <a:ext cx="54000" cy="864000"/>
          </a:xfrm>
          <a:prstGeom prst="straightConnector1">
            <a:avLst/>
          </a:prstGeom>
          <a:noFill/>
          <a:ln cap="flat" cmpd="sng" w="9525">
            <a:solidFill>
              <a:srgbClr val="000000"/>
            </a:solidFill>
            <a:prstDash val="dash"/>
            <a:miter lim="800000"/>
            <a:headEnd len="sm" w="sm" type="none"/>
            <a:tailEnd len="med" w="med" type="triangle"/>
          </a:ln>
        </p:spPr>
      </p:cxnSp>
      <p:grpSp>
        <p:nvGrpSpPr>
          <p:cNvPr id="807" name="Google Shape;807;p59"/>
          <p:cNvGrpSpPr/>
          <p:nvPr/>
        </p:nvGrpSpPr>
        <p:grpSpPr>
          <a:xfrm>
            <a:off x="2437563" y="3017105"/>
            <a:ext cx="215957" cy="216000"/>
            <a:chOff x="6408316" y="2808039"/>
            <a:chExt cx="432000" cy="432000"/>
          </a:xfrm>
        </p:grpSpPr>
        <p:sp>
          <p:nvSpPr>
            <p:cNvPr id="808" name="Google Shape;808;p59"/>
            <p:cNvSpPr/>
            <p:nvPr/>
          </p:nvSpPr>
          <p:spPr>
            <a:xfrm>
              <a:off x="6408316" y="2808039"/>
              <a:ext cx="432000" cy="432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809" name="Google Shape;809;p59"/>
            <p:cNvSpPr/>
            <p:nvPr/>
          </p:nvSpPr>
          <p:spPr>
            <a:xfrm>
              <a:off x="6624340" y="3024063"/>
              <a:ext cx="144000" cy="1440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10" name="Google Shape;810;p59"/>
            <p:cNvSpPr/>
            <p:nvPr/>
          </p:nvSpPr>
          <p:spPr>
            <a:xfrm>
              <a:off x="6480324" y="2880047"/>
              <a:ext cx="144000" cy="1440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grpSp>
      <p:grpSp>
        <p:nvGrpSpPr>
          <p:cNvPr id="811" name="Google Shape;811;p59"/>
          <p:cNvGrpSpPr/>
          <p:nvPr/>
        </p:nvGrpSpPr>
        <p:grpSpPr>
          <a:xfrm>
            <a:off x="2977623" y="2855087"/>
            <a:ext cx="215957" cy="216000"/>
            <a:chOff x="6408316" y="2808039"/>
            <a:chExt cx="432000" cy="432000"/>
          </a:xfrm>
        </p:grpSpPr>
        <p:sp>
          <p:nvSpPr>
            <p:cNvPr id="812" name="Google Shape;812;p59"/>
            <p:cNvSpPr/>
            <p:nvPr/>
          </p:nvSpPr>
          <p:spPr>
            <a:xfrm>
              <a:off x="6408316" y="2808039"/>
              <a:ext cx="432000" cy="432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813" name="Google Shape;813;p59"/>
            <p:cNvSpPr/>
            <p:nvPr/>
          </p:nvSpPr>
          <p:spPr>
            <a:xfrm>
              <a:off x="6624340" y="3024063"/>
              <a:ext cx="144000" cy="1440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14" name="Google Shape;814;p59"/>
            <p:cNvSpPr/>
            <p:nvPr/>
          </p:nvSpPr>
          <p:spPr>
            <a:xfrm>
              <a:off x="6480324" y="2880047"/>
              <a:ext cx="144000" cy="1440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grpSp>
      <p:grpSp>
        <p:nvGrpSpPr>
          <p:cNvPr id="815" name="Google Shape;815;p59"/>
          <p:cNvGrpSpPr/>
          <p:nvPr/>
        </p:nvGrpSpPr>
        <p:grpSpPr>
          <a:xfrm>
            <a:off x="2545575" y="3233129"/>
            <a:ext cx="215957" cy="216000"/>
            <a:chOff x="6408316" y="2808039"/>
            <a:chExt cx="432000" cy="432000"/>
          </a:xfrm>
        </p:grpSpPr>
        <p:sp>
          <p:nvSpPr>
            <p:cNvPr id="816" name="Google Shape;816;p59"/>
            <p:cNvSpPr/>
            <p:nvPr/>
          </p:nvSpPr>
          <p:spPr>
            <a:xfrm>
              <a:off x="6408316" y="2808039"/>
              <a:ext cx="432000" cy="432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817" name="Google Shape;817;p59"/>
            <p:cNvSpPr/>
            <p:nvPr/>
          </p:nvSpPr>
          <p:spPr>
            <a:xfrm>
              <a:off x="6624340" y="3024063"/>
              <a:ext cx="144000" cy="1440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18" name="Google Shape;818;p59"/>
            <p:cNvSpPr/>
            <p:nvPr/>
          </p:nvSpPr>
          <p:spPr>
            <a:xfrm>
              <a:off x="6480324" y="2880047"/>
              <a:ext cx="144000" cy="1440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grpSp>
      <p:grpSp>
        <p:nvGrpSpPr>
          <p:cNvPr id="819" name="Google Shape;819;p59"/>
          <p:cNvGrpSpPr/>
          <p:nvPr/>
        </p:nvGrpSpPr>
        <p:grpSpPr>
          <a:xfrm rot="10800000">
            <a:off x="2816218" y="3179123"/>
            <a:ext cx="215957" cy="216000"/>
            <a:chOff x="6408316" y="2808039"/>
            <a:chExt cx="432000" cy="432000"/>
          </a:xfrm>
        </p:grpSpPr>
        <p:sp>
          <p:nvSpPr>
            <p:cNvPr id="820" name="Google Shape;820;p59"/>
            <p:cNvSpPr/>
            <p:nvPr/>
          </p:nvSpPr>
          <p:spPr>
            <a:xfrm>
              <a:off x="6408316" y="2808039"/>
              <a:ext cx="432000" cy="432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821" name="Google Shape;821;p59"/>
            <p:cNvSpPr/>
            <p:nvPr/>
          </p:nvSpPr>
          <p:spPr>
            <a:xfrm>
              <a:off x="6624340" y="3024063"/>
              <a:ext cx="144000" cy="1440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22" name="Google Shape;822;p59"/>
            <p:cNvSpPr/>
            <p:nvPr/>
          </p:nvSpPr>
          <p:spPr>
            <a:xfrm>
              <a:off x="6480324" y="2880047"/>
              <a:ext cx="144000" cy="1440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grpSp>
      <p:grpSp>
        <p:nvGrpSpPr>
          <p:cNvPr id="823" name="Google Shape;823;p59"/>
          <p:cNvGrpSpPr/>
          <p:nvPr/>
        </p:nvGrpSpPr>
        <p:grpSpPr>
          <a:xfrm flipH="1" rot="10800000">
            <a:off x="2599581" y="2801081"/>
            <a:ext cx="215957" cy="216000"/>
            <a:chOff x="6408316" y="2808039"/>
            <a:chExt cx="432000" cy="432000"/>
          </a:xfrm>
        </p:grpSpPr>
        <p:sp>
          <p:nvSpPr>
            <p:cNvPr id="824" name="Google Shape;824;p59"/>
            <p:cNvSpPr/>
            <p:nvPr/>
          </p:nvSpPr>
          <p:spPr>
            <a:xfrm>
              <a:off x="6408316" y="2808039"/>
              <a:ext cx="432000" cy="432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825" name="Google Shape;825;p59"/>
            <p:cNvSpPr/>
            <p:nvPr/>
          </p:nvSpPr>
          <p:spPr>
            <a:xfrm>
              <a:off x="6624340" y="3024063"/>
              <a:ext cx="144000" cy="1440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26" name="Google Shape;826;p59"/>
            <p:cNvSpPr/>
            <p:nvPr/>
          </p:nvSpPr>
          <p:spPr>
            <a:xfrm>
              <a:off x="6480324" y="2880047"/>
              <a:ext cx="144000" cy="1440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grpSp>
      <p:grpSp>
        <p:nvGrpSpPr>
          <p:cNvPr id="827" name="Google Shape;827;p59"/>
          <p:cNvGrpSpPr/>
          <p:nvPr/>
        </p:nvGrpSpPr>
        <p:grpSpPr>
          <a:xfrm flipH="1" rot="10800000">
            <a:off x="2923617" y="3611171"/>
            <a:ext cx="215957" cy="216000"/>
            <a:chOff x="6408316" y="2808039"/>
            <a:chExt cx="432000" cy="432000"/>
          </a:xfrm>
        </p:grpSpPr>
        <p:sp>
          <p:nvSpPr>
            <p:cNvPr id="828" name="Google Shape;828;p59"/>
            <p:cNvSpPr/>
            <p:nvPr/>
          </p:nvSpPr>
          <p:spPr>
            <a:xfrm>
              <a:off x="6408316" y="2808039"/>
              <a:ext cx="432000" cy="432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829" name="Google Shape;829;p59"/>
            <p:cNvSpPr/>
            <p:nvPr/>
          </p:nvSpPr>
          <p:spPr>
            <a:xfrm>
              <a:off x="6624340" y="3024063"/>
              <a:ext cx="144000" cy="1440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30" name="Google Shape;830;p59"/>
            <p:cNvSpPr/>
            <p:nvPr/>
          </p:nvSpPr>
          <p:spPr>
            <a:xfrm>
              <a:off x="6480324" y="2880047"/>
              <a:ext cx="144000" cy="1440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grpSp>
      <p:grpSp>
        <p:nvGrpSpPr>
          <p:cNvPr id="831" name="Google Shape;831;p59"/>
          <p:cNvGrpSpPr/>
          <p:nvPr/>
        </p:nvGrpSpPr>
        <p:grpSpPr>
          <a:xfrm>
            <a:off x="2653587" y="3665177"/>
            <a:ext cx="215957" cy="216000"/>
            <a:chOff x="6408316" y="2808039"/>
            <a:chExt cx="432000" cy="432000"/>
          </a:xfrm>
        </p:grpSpPr>
        <p:sp>
          <p:nvSpPr>
            <p:cNvPr id="832" name="Google Shape;832;p59"/>
            <p:cNvSpPr/>
            <p:nvPr/>
          </p:nvSpPr>
          <p:spPr>
            <a:xfrm>
              <a:off x="6408316" y="2808039"/>
              <a:ext cx="432000" cy="432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833" name="Google Shape;833;p59"/>
            <p:cNvSpPr/>
            <p:nvPr/>
          </p:nvSpPr>
          <p:spPr>
            <a:xfrm>
              <a:off x="6624340" y="3024063"/>
              <a:ext cx="144000" cy="1440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34" name="Google Shape;834;p59"/>
            <p:cNvSpPr/>
            <p:nvPr/>
          </p:nvSpPr>
          <p:spPr>
            <a:xfrm>
              <a:off x="6480324" y="2880047"/>
              <a:ext cx="144000" cy="1440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grpSp>
      <p:grpSp>
        <p:nvGrpSpPr>
          <p:cNvPr id="835" name="Google Shape;835;p59"/>
          <p:cNvGrpSpPr/>
          <p:nvPr/>
        </p:nvGrpSpPr>
        <p:grpSpPr>
          <a:xfrm>
            <a:off x="3085635" y="3557165"/>
            <a:ext cx="215957" cy="216000"/>
            <a:chOff x="6408316" y="2808039"/>
            <a:chExt cx="432000" cy="432000"/>
          </a:xfrm>
        </p:grpSpPr>
        <p:sp>
          <p:nvSpPr>
            <p:cNvPr id="836" name="Google Shape;836;p59"/>
            <p:cNvSpPr/>
            <p:nvPr/>
          </p:nvSpPr>
          <p:spPr>
            <a:xfrm>
              <a:off x="6408316" y="2808039"/>
              <a:ext cx="432000" cy="432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837" name="Google Shape;837;p59"/>
            <p:cNvSpPr/>
            <p:nvPr/>
          </p:nvSpPr>
          <p:spPr>
            <a:xfrm>
              <a:off x="6624340" y="3024063"/>
              <a:ext cx="144000" cy="1440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38" name="Google Shape;838;p59"/>
            <p:cNvSpPr/>
            <p:nvPr/>
          </p:nvSpPr>
          <p:spPr>
            <a:xfrm rot="10800000">
              <a:off x="6480323" y="2880047"/>
              <a:ext cx="144000" cy="1440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grpSp>
      <p:grpSp>
        <p:nvGrpSpPr>
          <p:cNvPr id="839" name="Google Shape;839;p59"/>
          <p:cNvGrpSpPr/>
          <p:nvPr/>
        </p:nvGrpSpPr>
        <p:grpSpPr>
          <a:xfrm flipH="1">
            <a:off x="2330164" y="3449153"/>
            <a:ext cx="215957" cy="216000"/>
            <a:chOff x="6408316" y="2808039"/>
            <a:chExt cx="432000" cy="432000"/>
          </a:xfrm>
        </p:grpSpPr>
        <p:sp>
          <p:nvSpPr>
            <p:cNvPr id="840" name="Google Shape;840;p59"/>
            <p:cNvSpPr/>
            <p:nvPr/>
          </p:nvSpPr>
          <p:spPr>
            <a:xfrm>
              <a:off x="6408316" y="2808039"/>
              <a:ext cx="432000" cy="432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841" name="Google Shape;841;p59"/>
            <p:cNvSpPr/>
            <p:nvPr/>
          </p:nvSpPr>
          <p:spPr>
            <a:xfrm>
              <a:off x="6624340" y="3024063"/>
              <a:ext cx="144000" cy="1440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42" name="Google Shape;842;p59"/>
            <p:cNvSpPr/>
            <p:nvPr/>
          </p:nvSpPr>
          <p:spPr>
            <a:xfrm>
              <a:off x="6480324" y="2880047"/>
              <a:ext cx="144000" cy="1440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grpSp>
      <p:grpSp>
        <p:nvGrpSpPr>
          <p:cNvPr id="843" name="Google Shape;843;p59"/>
          <p:cNvGrpSpPr/>
          <p:nvPr/>
        </p:nvGrpSpPr>
        <p:grpSpPr>
          <a:xfrm flipH="1">
            <a:off x="3194260" y="3017105"/>
            <a:ext cx="215957" cy="216000"/>
            <a:chOff x="6408316" y="2808039"/>
            <a:chExt cx="432000" cy="432000"/>
          </a:xfrm>
        </p:grpSpPr>
        <p:sp>
          <p:nvSpPr>
            <p:cNvPr id="844" name="Google Shape;844;p59"/>
            <p:cNvSpPr/>
            <p:nvPr/>
          </p:nvSpPr>
          <p:spPr>
            <a:xfrm>
              <a:off x="6408316" y="2808039"/>
              <a:ext cx="432000" cy="432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845" name="Google Shape;845;p59"/>
            <p:cNvSpPr/>
            <p:nvPr/>
          </p:nvSpPr>
          <p:spPr>
            <a:xfrm>
              <a:off x="6624340" y="3024063"/>
              <a:ext cx="144000" cy="144000"/>
            </a:xfrm>
            <a:prstGeom prst="ellipse">
              <a:avLst/>
            </a:prstGeom>
            <a:solidFill>
              <a:srgbClr val="64B0E5"/>
            </a:solidFill>
            <a:ln>
              <a:noFill/>
            </a:ln>
          </p:spPr>
          <p:txBody>
            <a:bodyPr anchorCtr="0" anchor="ctr" bIns="13500" lIns="68575" spcFirstLastPara="1" rIns="68575" wrap="square" tIns="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sp>
          <p:nvSpPr>
            <p:cNvPr id="846" name="Google Shape;846;p59"/>
            <p:cNvSpPr/>
            <p:nvPr/>
          </p:nvSpPr>
          <p:spPr>
            <a:xfrm flipH="1">
              <a:off x="6480323" y="2880047"/>
              <a:ext cx="144000" cy="144000"/>
            </a:xfrm>
            <a:prstGeom prst="ellipse">
              <a:avLst/>
            </a:prstGeom>
            <a:solidFill>
              <a:srgbClr val="E77B7C"/>
            </a:solidFill>
            <a:ln>
              <a:noFill/>
            </a:ln>
          </p:spPr>
          <p:txBody>
            <a:bodyPr anchorCtr="0" anchor="ctr" bIns="13500" lIns="68575" spcFirstLastPara="1" rIns="68575" wrap="square" tIns="13500">
              <a:noAutofit/>
            </a:bodyPr>
            <a:lstStyle/>
            <a:p>
              <a:pPr indent="0" lvl="0" marL="0" marR="0" rtl="0" algn="ctr">
                <a:lnSpc>
                  <a:spcPct val="100000"/>
                </a:lnSpc>
                <a:spcBef>
                  <a:spcPts val="0"/>
                </a:spcBef>
                <a:spcAft>
                  <a:spcPts val="0"/>
                </a:spcAft>
                <a:buClr>
                  <a:srgbClr val="000000"/>
                </a:buClr>
                <a:buSzPts val="900"/>
                <a:buFont typeface="Arial"/>
                <a:buNone/>
              </a:pPr>
              <a:r>
                <a:rPr b="0" i="0" lang="de" sz="900" u="none" cap="none" strike="noStrike">
                  <a:solidFill>
                    <a:srgbClr val="000000"/>
                  </a:solidFill>
                  <a:latin typeface="Arial"/>
                  <a:ea typeface="Arial"/>
                  <a:cs typeface="Arial"/>
                  <a:sym typeface="Arial"/>
                </a:rPr>
                <a:t>+</a:t>
              </a:r>
              <a:endParaRPr b="0" i="0" sz="900" u="none" cap="none" strike="noStrike">
                <a:solidFill>
                  <a:srgbClr val="000000"/>
                </a:solidFill>
                <a:latin typeface="Arial"/>
                <a:ea typeface="Arial"/>
                <a:cs typeface="Arial"/>
                <a:sym typeface="Arial"/>
              </a:endParaRPr>
            </a:p>
          </p:txBody>
        </p:sp>
      </p:grpSp>
      <p:cxnSp>
        <p:nvCxnSpPr>
          <p:cNvPr id="847" name="Google Shape;847;p59"/>
          <p:cNvCxnSpPr/>
          <p:nvPr/>
        </p:nvCxnSpPr>
        <p:spPr>
          <a:xfrm>
            <a:off x="2653872" y="2261021"/>
            <a:ext cx="54000" cy="702000"/>
          </a:xfrm>
          <a:prstGeom prst="straightConnector1">
            <a:avLst/>
          </a:prstGeom>
          <a:noFill/>
          <a:ln cap="flat" cmpd="sng" w="9525">
            <a:solidFill>
              <a:srgbClr val="000000"/>
            </a:solidFill>
            <a:prstDash val="dash"/>
            <a:miter lim="800000"/>
            <a:headEnd len="sm" w="sm" type="none"/>
            <a:tailEnd len="med" w="med" type="triangle"/>
          </a:ln>
        </p:spPr>
      </p:cxnSp>
      <p:cxnSp>
        <p:nvCxnSpPr>
          <p:cNvPr id="848" name="Google Shape;848;p59"/>
          <p:cNvCxnSpPr/>
          <p:nvPr/>
        </p:nvCxnSpPr>
        <p:spPr>
          <a:xfrm>
            <a:off x="3031914" y="2261021"/>
            <a:ext cx="54000" cy="702000"/>
          </a:xfrm>
          <a:prstGeom prst="straightConnector1">
            <a:avLst/>
          </a:prstGeom>
          <a:noFill/>
          <a:ln cap="flat" cmpd="sng" w="9525">
            <a:solidFill>
              <a:srgbClr val="000000"/>
            </a:solidFill>
            <a:prstDash val="dash"/>
            <a:miter lim="800000"/>
            <a:headEnd len="sm" w="sm" type="none"/>
            <a:tailEnd len="med" w="med" type="triangle"/>
          </a:ln>
        </p:spPr>
      </p:cxnSp>
      <p:cxnSp>
        <p:nvCxnSpPr>
          <p:cNvPr id="849" name="Google Shape;849;p59"/>
          <p:cNvCxnSpPr/>
          <p:nvPr/>
        </p:nvCxnSpPr>
        <p:spPr>
          <a:xfrm>
            <a:off x="2599866" y="2261021"/>
            <a:ext cx="54000" cy="1080000"/>
          </a:xfrm>
          <a:prstGeom prst="straightConnector1">
            <a:avLst/>
          </a:prstGeom>
          <a:noFill/>
          <a:ln cap="flat" cmpd="sng" w="9525">
            <a:solidFill>
              <a:srgbClr val="000000"/>
            </a:solidFill>
            <a:prstDash val="dash"/>
            <a:miter lim="800000"/>
            <a:headEnd len="sm" w="sm" type="none"/>
            <a:tailEnd len="med" w="med" type="triangle"/>
          </a:ln>
        </p:spPr>
      </p:cxnSp>
      <p:cxnSp>
        <p:nvCxnSpPr>
          <p:cNvPr id="850" name="Google Shape;850;p59"/>
          <p:cNvCxnSpPr/>
          <p:nvPr/>
        </p:nvCxnSpPr>
        <p:spPr>
          <a:xfrm>
            <a:off x="2383842" y="2261021"/>
            <a:ext cx="54000" cy="1296000"/>
          </a:xfrm>
          <a:prstGeom prst="straightConnector1">
            <a:avLst/>
          </a:prstGeom>
          <a:noFill/>
          <a:ln cap="flat" cmpd="sng" w="9525">
            <a:solidFill>
              <a:srgbClr val="000000"/>
            </a:solidFill>
            <a:prstDash val="dash"/>
            <a:miter lim="800000"/>
            <a:headEnd len="sm" w="sm" type="none"/>
            <a:tailEnd len="med" w="med" type="triangle"/>
          </a:ln>
        </p:spPr>
      </p:cxnSp>
      <p:cxnSp>
        <p:nvCxnSpPr>
          <p:cNvPr id="851" name="Google Shape;851;p59"/>
          <p:cNvCxnSpPr/>
          <p:nvPr/>
        </p:nvCxnSpPr>
        <p:spPr>
          <a:xfrm flipH="1">
            <a:off x="2761890" y="2261021"/>
            <a:ext cx="54000" cy="1512300"/>
          </a:xfrm>
          <a:prstGeom prst="straightConnector1">
            <a:avLst/>
          </a:prstGeom>
          <a:noFill/>
          <a:ln cap="flat" cmpd="sng" w="9525">
            <a:solidFill>
              <a:srgbClr val="000000"/>
            </a:solidFill>
            <a:prstDash val="dash"/>
            <a:miter lim="800000"/>
            <a:headEnd len="sm" w="sm" type="none"/>
            <a:tailEnd len="med" w="med" type="triangle"/>
          </a:ln>
        </p:spPr>
      </p:cxnSp>
      <p:cxnSp>
        <p:nvCxnSpPr>
          <p:cNvPr id="852" name="Google Shape;852;p59"/>
          <p:cNvCxnSpPr/>
          <p:nvPr/>
        </p:nvCxnSpPr>
        <p:spPr>
          <a:xfrm>
            <a:off x="2869896" y="2261021"/>
            <a:ext cx="54000" cy="1026000"/>
          </a:xfrm>
          <a:prstGeom prst="straightConnector1">
            <a:avLst/>
          </a:prstGeom>
          <a:noFill/>
          <a:ln cap="flat" cmpd="sng" w="9525">
            <a:solidFill>
              <a:srgbClr val="000000"/>
            </a:solidFill>
            <a:prstDash val="dash"/>
            <a:miter lim="800000"/>
            <a:headEnd len="sm" w="sm" type="none"/>
            <a:tailEnd len="med" w="med" type="triangle"/>
          </a:ln>
        </p:spPr>
      </p:cxnSp>
      <p:cxnSp>
        <p:nvCxnSpPr>
          <p:cNvPr id="853" name="Google Shape;853;p59"/>
          <p:cNvCxnSpPr/>
          <p:nvPr/>
        </p:nvCxnSpPr>
        <p:spPr>
          <a:xfrm>
            <a:off x="2977908" y="2261021"/>
            <a:ext cx="54000" cy="1458300"/>
          </a:xfrm>
          <a:prstGeom prst="straightConnector1">
            <a:avLst/>
          </a:prstGeom>
          <a:noFill/>
          <a:ln cap="flat" cmpd="sng" w="9525">
            <a:solidFill>
              <a:srgbClr val="000000"/>
            </a:solidFill>
            <a:prstDash val="dash"/>
            <a:miter lim="800000"/>
            <a:headEnd len="sm" w="sm" type="none"/>
            <a:tailEnd len="med" w="med" type="triangle"/>
          </a:ln>
        </p:spPr>
      </p:cxnSp>
      <p:cxnSp>
        <p:nvCxnSpPr>
          <p:cNvPr id="854" name="Google Shape;854;p59"/>
          <p:cNvCxnSpPr/>
          <p:nvPr/>
        </p:nvCxnSpPr>
        <p:spPr>
          <a:xfrm>
            <a:off x="3247938" y="2261021"/>
            <a:ext cx="54000" cy="864000"/>
          </a:xfrm>
          <a:prstGeom prst="straightConnector1">
            <a:avLst/>
          </a:prstGeom>
          <a:noFill/>
          <a:ln cap="flat" cmpd="sng" w="9525">
            <a:solidFill>
              <a:srgbClr val="000000"/>
            </a:solidFill>
            <a:prstDash val="dash"/>
            <a:miter lim="800000"/>
            <a:headEnd len="sm" w="sm" type="none"/>
            <a:tailEnd len="med" w="med" type="triangle"/>
          </a:ln>
        </p:spPr>
      </p:cxnSp>
      <p:cxnSp>
        <p:nvCxnSpPr>
          <p:cNvPr id="855" name="Google Shape;855;p59"/>
          <p:cNvCxnSpPr/>
          <p:nvPr/>
        </p:nvCxnSpPr>
        <p:spPr>
          <a:xfrm flipH="1">
            <a:off x="3193938" y="2261021"/>
            <a:ext cx="54000" cy="1404300"/>
          </a:xfrm>
          <a:prstGeom prst="straightConnector1">
            <a:avLst/>
          </a:prstGeom>
          <a:noFill/>
          <a:ln cap="flat" cmpd="sng" w="9525">
            <a:solidFill>
              <a:srgbClr val="000000"/>
            </a:solidFill>
            <a:prstDash val="dash"/>
            <a:miter lim="800000"/>
            <a:headEnd len="sm" w="sm" type="none"/>
            <a:tailEnd len="med" w="med" type="triangle"/>
          </a:ln>
        </p:spPr>
      </p:cxnSp>
      <p:cxnSp>
        <p:nvCxnSpPr>
          <p:cNvPr id="856" name="Google Shape;856;p59"/>
          <p:cNvCxnSpPr/>
          <p:nvPr/>
        </p:nvCxnSpPr>
        <p:spPr>
          <a:xfrm flipH="1">
            <a:off x="1417770" y="2314879"/>
            <a:ext cx="54000" cy="864000"/>
          </a:xfrm>
          <a:prstGeom prst="straightConnector1">
            <a:avLst/>
          </a:prstGeom>
          <a:noFill/>
          <a:ln cap="flat" cmpd="sng" w="9525">
            <a:solidFill>
              <a:srgbClr val="000000"/>
            </a:solidFill>
            <a:prstDash val="dash"/>
            <a:miter lim="800000"/>
            <a:headEnd len="sm" w="sm" type="none"/>
            <a:tailEnd len="med" w="med" type="triangle"/>
          </a:ln>
        </p:spPr>
      </p:cxnSp>
      <p:sp>
        <p:nvSpPr>
          <p:cNvPr id="857" name="Google Shape;857;p59"/>
          <p:cNvSpPr txBox="1"/>
          <p:nvPr/>
        </p:nvSpPr>
        <p:spPr>
          <a:xfrm>
            <a:off x="654326" y="4414481"/>
            <a:ext cx="1350000" cy="21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de" u="none" cap="none" strike="noStrike">
                <a:solidFill>
                  <a:srgbClr val="000000"/>
                </a:solidFill>
                <a:latin typeface="Arial"/>
                <a:ea typeface="Arial"/>
                <a:cs typeface="Arial"/>
                <a:sym typeface="Arial"/>
              </a:rPr>
              <a:t>X-ray detection</a:t>
            </a:r>
            <a:endParaRPr b="0" baseline="-25000" i="0" u="none" cap="none" strike="noStrike">
              <a:solidFill>
                <a:srgbClr val="000000"/>
              </a:solidFill>
              <a:latin typeface="Arial"/>
              <a:ea typeface="Arial"/>
              <a:cs typeface="Arial"/>
              <a:sym typeface="Arial"/>
            </a:endParaRPr>
          </a:p>
        </p:txBody>
      </p:sp>
      <p:sp>
        <p:nvSpPr>
          <p:cNvPr id="858" name="Google Shape;858;p59"/>
          <p:cNvSpPr txBox="1"/>
          <p:nvPr/>
        </p:nvSpPr>
        <p:spPr>
          <a:xfrm>
            <a:off x="2176823" y="4416722"/>
            <a:ext cx="1350000" cy="21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de" u="none" cap="none" strike="noStrike">
                <a:solidFill>
                  <a:srgbClr val="000000"/>
                </a:solidFill>
                <a:latin typeface="Arial"/>
                <a:ea typeface="Arial"/>
                <a:cs typeface="Arial"/>
                <a:sym typeface="Arial"/>
              </a:rPr>
              <a:t>light detection</a:t>
            </a:r>
            <a:endParaRPr b="0" baseline="-25000" i="0" u="none" cap="none" strike="noStrike">
              <a:solidFill>
                <a:srgbClr val="000000"/>
              </a:solidFill>
              <a:latin typeface="Arial"/>
              <a:ea typeface="Arial"/>
              <a:cs typeface="Arial"/>
              <a:sym typeface="Arial"/>
            </a:endParaRPr>
          </a:p>
        </p:txBody>
      </p:sp>
      <p:sp>
        <p:nvSpPr>
          <p:cNvPr id="859" name="Google Shape;859;p59"/>
          <p:cNvSpPr/>
          <p:nvPr/>
        </p:nvSpPr>
        <p:spPr>
          <a:xfrm rot="7546997">
            <a:off x="5357463" y="2175177"/>
            <a:ext cx="2288157" cy="1278259"/>
          </a:xfrm>
          <a:custGeom>
            <a:rect b="b" l="l" r="r" t="t"/>
            <a:pathLst>
              <a:path extrusionOk="0" h="1704109" w="2410691">
                <a:moveTo>
                  <a:pt x="318655" y="0"/>
                </a:moveTo>
                <a:lnTo>
                  <a:pt x="2410691" y="1565564"/>
                </a:lnTo>
                <a:lnTo>
                  <a:pt x="2382982" y="1704109"/>
                </a:lnTo>
                <a:lnTo>
                  <a:pt x="0" y="1427019"/>
                </a:lnTo>
                <a:lnTo>
                  <a:pt x="318655" y="0"/>
                </a:lnTo>
                <a:close/>
              </a:path>
            </a:pathLst>
          </a:custGeom>
          <a:gradFill>
            <a:gsLst>
              <a:gs pos="0">
                <a:srgbClr val="7F7F7F"/>
              </a:gs>
              <a:gs pos="100000">
                <a:srgbClr val="FAFAFA">
                  <a:alpha val="0"/>
                </a:srgbClr>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860" name="Google Shape;860;p59"/>
          <p:cNvPicPr preferRelativeResize="0"/>
          <p:nvPr/>
        </p:nvPicPr>
        <p:blipFill rotWithShape="1">
          <a:blip r:embed="rId4">
            <a:alphaModFix/>
          </a:blip>
          <a:srcRect b="0" l="0" r="0" t="0"/>
          <a:stretch/>
        </p:blipFill>
        <p:spPr>
          <a:xfrm>
            <a:off x="6544242" y="1142211"/>
            <a:ext cx="1971000" cy="1478700"/>
          </a:xfrm>
          <a:prstGeom prst="roundRect">
            <a:avLst>
              <a:gd fmla="val 16667" name="adj"/>
            </a:avLst>
          </a:prstGeom>
          <a:noFill/>
          <a:ln>
            <a:noFill/>
          </a:ln>
          <a:effectLst>
            <a:outerShdw blurRad="152400" kx="109970" rotWithShape="0" algn="tl" dir="900000" dist="12000" sy="98000" ky="199851">
              <a:srgbClr val="000000">
                <a:alpha val="29800"/>
              </a:srgbClr>
            </a:outerShdw>
          </a:effectLst>
        </p:spPr>
      </p:pic>
      <p:sp>
        <p:nvSpPr>
          <p:cNvPr id="861" name="Google Shape;861;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sp>
        <p:nvSpPr>
          <p:cNvPr id="862" name="Google Shape;862;p59"/>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863" name="Google Shape;863;p59"/>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864" name="Google Shape;864;p59"/>
          <p:cNvSpPr/>
          <p:nvPr/>
        </p:nvSpPr>
        <p:spPr>
          <a:xfrm>
            <a:off x="4464000" y="4963800"/>
            <a:ext cx="2340000" cy="179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Detector Characterization</a:t>
            </a:r>
            <a:endParaRPr>
              <a:solidFill>
                <a:schemeClr val="dk1"/>
              </a:solidFill>
            </a:endParaRPr>
          </a:p>
        </p:txBody>
      </p:sp>
      <p:sp>
        <p:nvSpPr>
          <p:cNvPr id="865" name="Google Shape;865;p59"/>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e" sz="2520"/>
              <a:t>Dark Matter Candidates </a:t>
            </a:r>
            <a:endParaRPr sz="2520"/>
          </a:p>
        </p:txBody>
      </p:sp>
      <p:pic>
        <p:nvPicPr>
          <p:cNvPr id="180" name="Google Shape;180;p33"/>
          <p:cNvPicPr preferRelativeResize="0"/>
          <p:nvPr/>
        </p:nvPicPr>
        <p:blipFill>
          <a:blip r:embed="rId3">
            <a:alphaModFix/>
          </a:blip>
          <a:stretch>
            <a:fillRect/>
          </a:stretch>
        </p:blipFill>
        <p:spPr>
          <a:xfrm>
            <a:off x="6489000" y="2695073"/>
            <a:ext cx="2563199" cy="1440000"/>
          </a:xfrm>
          <a:prstGeom prst="rect">
            <a:avLst/>
          </a:prstGeom>
          <a:noFill/>
          <a:ln>
            <a:noFill/>
          </a:ln>
        </p:spPr>
      </p:pic>
      <p:pic>
        <p:nvPicPr>
          <p:cNvPr id="181" name="Google Shape;181;p33"/>
          <p:cNvPicPr preferRelativeResize="0"/>
          <p:nvPr/>
        </p:nvPicPr>
        <p:blipFill>
          <a:blip r:embed="rId4">
            <a:alphaModFix/>
          </a:blip>
          <a:stretch>
            <a:fillRect/>
          </a:stretch>
        </p:blipFill>
        <p:spPr>
          <a:xfrm>
            <a:off x="283725" y="2716525"/>
            <a:ext cx="2562236" cy="1440001"/>
          </a:xfrm>
          <a:prstGeom prst="rect">
            <a:avLst/>
          </a:prstGeom>
          <a:noFill/>
          <a:ln>
            <a:noFill/>
          </a:ln>
        </p:spPr>
      </p:pic>
      <p:pic>
        <p:nvPicPr>
          <p:cNvPr id="182" name="Google Shape;182;p33"/>
          <p:cNvPicPr preferRelativeResize="0"/>
          <p:nvPr/>
        </p:nvPicPr>
        <p:blipFill>
          <a:blip r:embed="rId5">
            <a:alphaModFix/>
          </a:blip>
          <a:stretch>
            <a:fillRect/>
          </a:stretch>
        </p:blipFill>
        <p:spPr>
          <a:xfrm>
            <a:off x="3369475" y="2715525"/>
            <a:ext cx="2557440" cy="1440000"/>
          </a:xfrm>
          <a:prstGeom prst="rect">
            <a:avLst/>
          </a:prstGeom>
          <a:noFill/>
          <a:ln>
            <a:noFill/>
          </a:ln>
        </p:spPr>
      </p:pic>
      <p:cxnSp>
        <p:nvCxnSpPr>
          <p:cNvPr id="183" name="Google Shape;183;p33"/>
          <p:cNvCxnSpPr/>
          <p:nvPr/>
        </p:nvCxnSpPr>
        <p:spPr>
          <a:xfrm>
            <a:off x="22950" y="2134525"/>
            <a:ext cx="9146400" cy="0"/>
          </a:xfrm>
          <a:prstGeom prst="straightConnector1">
            <a:avLst/>
          </a:prstGeom>
          <a:noFill/>
          <a:ln cap="flat" cmpd="sng" w="28575">
            <a:solidFill>
              <a:schemeClr val="dk2"/>
            </a:solidFill>
            <a:prstDash val="dash"/>
            <a:round/>
            <a:headEnd len="med" w="med" type="none"/>
            <a:tailEnd len="med" w="med" type="triangle"/>
          </a:ln>
        </p:spPr>
      </p:cxnSp>
      <p:sp>
        <p:nvSpPr>
          <p:cNvPr id="184" name="Google Shape;184;p33"/>
          <p:cNvSpPr txBox="1"/>
          <p:nvPr/>
        </p:nvSpPr>
        <p:spPr>
          <a:xfrm>
            <a:off x="308925" y="1697788"/>
            <a:ext cx="7344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chemeClr val="dk1"/>
                </a:solidFill>
              </a:rPr>
              <a:t>μeV</a:t>
            </a:r>
            <a:endParaRPr sz="1600">
              <a:solidFill>
                <a:schemeClr val="dk1"/>
              </a:solidFill>
            </a:endParaRPr>
          </a:p>
        </p:txBody>
      </p:sp>
      <p:sp>
        <p:nvSpPr>
          <p:cNvPr id="185" name="Google Shape;185;p33"/>
          <p:cNvSpPr txBox="1"/>
          <p:nvPr/>
        </p:nvSpPr>
        <p:spPr>
          <a:xfrm>
            <a:off x="1528600" y="1697788"/>
            <a:ext cx="7344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chemeClr val="dk1"/>
                </a:solidFill>
              </a:rPr>
              <a:t>m</a:t>
            </a:r>
            <a:r>
              <a:rPr lang="de" sz="1600">
                <a:solidFill>
                  <a:schemeClr val="dk1"/>
                </a:solidFill>
              </a:rPr>
              <a:t>eV</a:t>
            </a:r>
            <a:endParaRPr sz="1600">
              <a:solidFill>
                <a:schemeClr val="dk1"/>
              </a:solidFill>
            </a:endParaRPr>
          </a:p>
        </p:txBody>
      </p:sp>
      <p:sp>
        <p:nvSpPr>
          <p:cNvPr id="186" name="Google Shape;186;p33"/>
          <p:cNvSpPr txBox="1"/>
          <p:nvPr/>
        </p:nvSpPr>
        <p:spPr>
          <a:xfrm>
            <a:off x="2748275" y="1697788"/>
            <a:ext cx="7344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chemeClr val="dk1"/>
                </a:solidFill>
              </a:rPr>
              <a:t>eV</a:t>
            </a:r>
            <a:endParaRPr sz="1600">
              <a:solidFill>
                <a:schemeClr val="dk1"/>
              </a:solidFill>
            </a:endParaRPr>
          </a:p>
        </p:txBody>
      </p:sp>
      <p:sp>
        <p:nvSpPr>
          <p:cNvPr id="187" name="Google Shape;187;p33"/>
          <p:cNvSpPr txBox="1"/>
          <p:nvPr/>
        </p:nvSpPr>
        <p:spPr>
          <a:xfrm>
            <a:off x="3967950" y="1697788"/>
            <a:ext cx="7344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chemeClr val="dk1"/>
                </a:solidFill>
              </a:rPr>
              <a:t>k</a:t>
            </a:r>
            <a:r>
              <a:rPr lang="de" sz="1600">
                <a:solidFill>
                  <a:schemeClr val="dk1"/>
                </a:solidFill>
              </a:rPr>
              <a:t>eV</a:t>
            </a:r>
            <a:endParaRPr sz="1600">
              <a:solidFill>
                <a:schemeClr val="dk1"/>
              </a:solidFill>
            </a:endParaRPr>
          </a:p>
        </p:txBody>
      </p:sp>
      <p:sp>
        <p:nvSpPr>
          <p:cNvPr id="188" name="Google Shape;188;p33"/>
          <p:cNvSpPr txBox="1"/>
          <p:nvPr/>
        </p:nvSpPr>
        <p:spPr>
          <a:xfrm>
            <a:off x="5187625" y="1697788"/>
            <a:ext cx="7344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chemeClr val="dk1"/>
                </a:solidFill>
              </a:rPr>
              <a:t>M</a:t>
            </a:r>
            <a:r>
              <a:rPr lang="de" sz="1600">
                <a:solidFill>
                  <a:schemeClr val="dk1"/>
                </a:solidFill>
              </a:rPr>
              <a:t>eV</a:t>
            </a:r>
            <a:endParaRPr sz="1600">
              <a:solidFill>
                <a:schemeClr val="dk1"/>
              </a:solidFill>
            </a:endParaRPr>
          </a:p>
        </p:txBody>
      </p:sp>
      <p:sp>
        <p:nvSpPr>
          <p:cNvPr id="189" name="Google Shape;189;p33"/>
          <p:cNvSpPr txBox="1"/>
          <p:nvPr/>
        </p:nvSpPr>
        <p:spPr>
          <a:xfrm>
            <a:off x="6407300" y="1697788"/>
            <a:ext cx="7344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chemeClr val="dk1"/>
                </a:solidFill>
              </a:rPr>
              <a:t>G</a:t>
            </a:r>
            <a:r>
              <a:rPr lang="de" sz="1600">
                <a:solidFill>
                  <a:schemeClr val="dk1"/>
                </a:solidFill>
              </a:rPr>
              <a:t>eV</a:t>
            </a:r>
            <a:endParaRPr sz="1600">
              <a:solidFill>
                <a:schemeClr val="dk1"/>
              </a:solidFill>
            </a:endParaRPr>
          </a:p>
        </p:txBody>
      </p:sp>
      <p:sp>
        <p:nvSpPr>
          <p:cNvPr id="190" name="Google Shape;190;p33"/>
          <p:cNvSpPr txBox="1"/>
          <p:nvPr/>
        </p:nvSpPr>
        <p:spPr>
          <a:xfrm>
            <a:off x="7626975" y="1697788"/>
            <a:ext cx="7344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chemeClr val="dk1"/>
                </a:solidFill>
              </a:rPr>
              <a:t>T</a:t>
            </a:r>
            <a:r>
              <a:rPr lang="de" sz="1600">
                <a:solidFill>
                  <a:schemeClr val="dk1"/>
                </a:solidFill>
              </a:rPr>
              <a:t>eV</a:t>
            </a:r>
            <a:endParaRPr sz="1600">
              <a:solidFill>
                <a:schemeClr val="dk1"/>
              </a:solidFill>
            </a:endParaRPr>
          </a:p>
        </p:txBody>
      </p:sp>
      <p:pic>
        <p:nvPicPr>
          <p:cNvPr id="191" name="Google Shape;191;p33"/>
          <p:cNvPicPr preferRelativeResize="0"/>
          <p:nvPr/>
        </p:nvPicPr>
        <p:blipFill>
          <a:blip r:embed="rId6">
            <a:alphaModFix/>
          </a:blip>
          <a:stretch>
            <a:fillRect/>
          </a:stretch>
        </p:blipFill>
        <p:spPr>
          <a:xfrm>
            <a:off x="283725" y="2148100"/>
            <a:ext cx="2557450" cy="572700"/>
          </a:xfrm>
          <a:prstGeom prst="rect">
            <a:avLst/>
          </a:prstGeom>
          <a:noFill/>
          <a:ln>
            <a:noFill/>
          </a:ln>
        </p:spPr>
      </p:pic>
      <p:pic>
        <p:nvPicPr>
          <p:cNvPr id="192" name="Google Shape;192;p33"/>
          <p:cNvPicPr preferRelativeResize="0"/>
          <p:nvPr/>
        </p:nvPicPr>
        <p:blipFill>
          <a:blip r:embed="rId7">
            <a:alphaModFix/>
          </a:blip>
          <a:stretch>
            <a:fillRect/>
          </a:stretch>
        </p:blipFill>
        <p:spPr>
          <a:xfrm>
            <a:off x="3369475" y="2148100"/>
            <a:ext cx="2557425" cy="572700"/>
          </a:xfrm>
          <a:prstGeom prst="rect">
            <a:avLst/>
          </a:prstGeom>
          <a:noFill/>
          <a:ln>
            <a:noFill/>
          </a:ln>
        </p:spPr>
      </p:pic>
      <p:pic>
        <p:nvPicPr>
          <p:cNvPr id="193" name="Google Shape;193;p33"/>
          <p:cNvPicPr preferRelativeResize="0"/>
          <p:nvPr/>
        </p:nvPicPr>
        <p:blipFill>
          <a:blip r:embed="rId8">
            <a:alphaModFix/>
          </a:blip>
          <a:stretch>
            <a:fillRect/>
          </a:stretch>
        </p:blipFill>
        <p:spPr>
          <a:xfrm>
            <a:off x="5600250" y="2148100"/>
            <a:ext cx="3451950" cy="546975"/>
          </a:xfrm>
          <a:prstGeom prst="rect">
            <a:avLst/>
          </a:prstGeom>
          <a:noFill/>
          <a:ln>
            <a:noFill/>
          </a:ln>
        </p:spPr>
      </p:pic>
      <p:sp>
        <p:nvSpPr>
          <p:cNvPr id="194" name="Google Shape;194;p33"/>
          <p:cNvSpPr txBox="1"/>
          <p:nvPr/>
        </p:nvSpPr>
        <p:spPr>
          <a:xfrm>
            <a:off x="280850" y="4156525"/>
            <a:ext cx="2563200" cy="6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a:solidFill>
                  <a:schemeClr val="dk1"/>
                </a:solidFill>
              </a:rPr>
              <a:t>Talk by Lucinda Schönfeld (IAXO)</a:t>
            </a:r>
            <a:endParaRPr>
              <a:solidFill>
                <a:schemeClr val="dk1"/>
              </a:solidFill>
            </a:endParaRPr>
          </a:p>
        </p:txBody>
      </p:sp>
      <p:sp>
        <p:nvSpPr>
          <p:cNvPr id="195" name="Google Shape;195;p33"/>
          <p:cNvSpPr txBox="1"/>
          <p:nvPr/>
        </p:nvSpPr>
        <p:spPr>
          <a:xfrm>
            <a:off x="3366600" y="4175975"/>
            <a:ext cx="2563200" cy="6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a:solidFill>
                  <a:schemeClr val="dk1"/>
                </a:solidFill>
              </a:rPr>
              <a:t>This talk (TRISTAN)</a:t>
            </a:r>
            <a:endParaRPr>
              <a:solidFill>
                <a:schemeClr val="dk1"/>
              </a:solidFill>
            </a:endParaRPr>
          </a:p>
        </p:txBody>
      </p:sp>
      <p:sp>
        <p:nvSpPr>
          <p:cNvPr id="196" name="Google Shape;196;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197" name="Google Shape;197;p33"/>
          <p:cNvSpPr/>
          <p:nvPr/>
        </p:nvSpPr>
        <p:spPr>
          <a:xfrm>
            <a:off x="0" y="4963800"/>
            <a:ext cx="2160000" cy="1797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t>Motivation</a:t>
            </a:r>
            <a:endParaRPr/>
          </a:p>
        </p:txBody>
      </p:sp>
      <p:sp>
        <p:nvSpPr>
          <p:cNvPr id="198" name="Google Shape;198;p33"/>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199" name="Google Shape;199;p33"/>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200" name="Google Shape;200;p33"/>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id="870" name="Google Shape;870;p60"/>
          <p:cNvPicPr preferRelativeResize="0"/>
          <p:nvPr/>
        </p:nvPicPr>
        <p:blipFill rotWithShape="1">
          <a:blip r:embed="rId3">
            <a:alphaModFix/>
          </a:blip>
          <a:srcRect b="0" l="3271" r="3271" t="0"/>
          <a:stretch/>
        </p:blipFill>
        <p:spPr>
          <a:xfrm>
            <a:off x="4088496" y="1019399"/>
            <a:ext cx="5055503" cy="1458912"/>
          </a:xfrm>
          <a:prstGeom prst="rect">
            <a:avLst/>
          </a:prstGeom>
          <a:noFill/>
          <a:ln>
            <a:noFill/>
          </a:ln>
        </p:spPr>
      </p:pic>
      <p:sp>
        <p:nvSpPr>
          <p:cNvPr id="871" name="Google Shape;871;p60"/>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0000"/>
              </a:buClr>
              <a:buSzPts val="3300"/>
              <a:buFont typeface="Calibri"/>
              <a:buNone/>
            </a:pPr>
            <a:r>
              <a:rPr i="0" lang="de" sz="2500" u="none" cap="none" strike="noStrike">
                <a:solidFill>
                  <a:srgbClr val="000000"/>
                </a:solidFill>
                <a:latin typeface="Arial"/>
                <a:ea typeface="Arial"/>
                <a:cs typeface="Arial"/>
                <a:sym typeface="Arial"/>
              </a:rPr>
              <a:t>Pulsed </a:t>
            </a:r>
            <a:r>
              <a:rPr lang="de" sz="2500">
                <a:solidFill>
                  <a:srgbClr val="000000"/>
                </a:solidFill>
                <a:latin typeface="Arial"/>
                <a:ea typeface="Arial"/>
                <a:cs typeface="Arial"/>
                <a:sym typeface="Arial"/>
              </a:rPr>
              <a:t>L</a:t>
            </a:r>
            <a:r>
              <a:rPr i="0" lang="de" sz="2500" u="none" cap="none" strike="noStrike">
                <a:solidFill>
                  <a:srgbClr val="000000"/>
                </a:solidFill>
                <a:latin typeface="Arial"/>
                <a:ea typeface="Arial"/>
                <a:cs typeface="Arial"/>
                <a:sym typeface="Arial"/>
              </a:rPr>
              <a:t>ight </a:t>
            </a:r>
            <a:r>
              <a:rPr lang="de" sz="2500">
                <a:solidFill>
                  <a:srgbClr val="000000"/>
                </a:solidFill>
                <a:latin typeface="Arial"/>
                <a:ea typeface="Arial"/>
                <a:cs typeface="Arial"/>
                <a:sym typeface="Arial"/>
              </a:rPr>
              <a:t>S</a:t>
            </a:r>
            <a:r>
              <a:rPr i="0" lang="de" sz="2500" u="none" cap="none" strike="noStrike">
                <a:solidFill>
                  <a:srgbClr val="000000"/>
                </a:solidFill>
                <a:latin typeface="Arial"/>
                <a:ea typeface="Arial"/>
                <a:cs typeface="Arial"/>
                <a:sym typeface="Arial"/>
              </a:rPr>
              <a:t>ource</a:t>
            </a:r>
            <a:endParaRPr sz="2500">
              <a:latin typeface="Arial"/>
              <a:ea typeface="Arial"/>
              <a:cs typeface="Arial"/>
              <a:sym typeface="Arial"/>
            </a:endParaRPr>
          </a:p>
        </p:txBody>
      </p:sp>
      <p:sp>
        <p:nvSpPr>
          <p:cNvPr id="872" name="Google Shape;872;p60"/>
          <p:cNvSpPr txBox="1"/>
          <p:nvPr>
            <p:ph idx="1" type="body"/>
          </p:nvPr>
        </p:nvSpPr>
        <p:spPr>
          <a:xfrm>
            <a:off x="311700" y="1152475"/>
            <a:ext cx="3934500" cy="3416400"/>
          </a:xfrm>
          <a:prstGeom prst="rect">
            <a:avLst/>
          </a:prstGeom>
          <a:noFill/>
          <a:ln>
            <a:noFill/>
          </a:ln>
        </p:spPr>
        <p:txBody>
          <a:bodyPr anchorCtr="0" anchor="t" bIns="34275" lIns="68575" spcFirstLastPara="1" rIns="68575" wrap="square" tIns="34275">
            <a:normAutofit/>
          </a:bodyPr>
          <a:lstStyle/>
          <a:p>
            <a:pPr indent="-319300" lvl="0" marL="460800" rtl="0" algn="l">
              <a:lnSpc>
                <a:spcPct val="90000"/>
              </a:lnSpc>
              <a:spcBef>
                <a:spcPts val="0"/>
              </a:spcBef>
              <a:spcAft>
                <a:spcPts val="0"/>
              </a:spcAft>
              <a:buClr>
                <a:schemeClr val="dk1"/>
              </a:buClr>
              <a:buSzPts val="1400"/>
              <a:buChar char="✓"/>
            </a:pPr>
            <a:r>
              <a:rPr lang="de" sz="1400">
                <a:latin typeface="Arial"/>
                <a:ea typeface="Arial"/>
                <a:cs typeface="Arial"/>
                <a:sym typeface="Arial"/>
              </a:rPr>
              <a:t>Good understanding of drift times (incl. diffusion and repulsion)</a:t>
            </a:r>
            <a:endParaRPr sz="1400">
              <a:latin typeface="Arial"/>
              <a:ea typeface="Arial"/>
              <a:cs typeface="Arial"/>
              <a:sym typeface="Arial"/>
            </a:endParaRPr>
          </a:p>
          <a:p>
            <a:pPr indent="-319300" lvl="0" marL="460800" rtl="0" algn="l">
              <a:lnSpc>
                <a:spcPct val="90000"/>
              </a:lnSpc>
              <a:spcBef>
                <a:spcPts val="800"/>
              </a:spcBef>
              <a:spcAft>
                <a:spcPts val="0"/>
              </a:spcAft>
              <a:buClr>
                <a:schemeClr val="dk1"/>
              </a:buClr>
              <a:buSzPts val="1400"/>
              <a:buChar char="✓"/>
            </a:pPr>
            <a:r>
              <a:rPr lang="de" sz="1400">
                <a:latin typeface="Arial"/>
                <a:ea typeface="Arial"/>
                <a:cs typeface="Arial"/>
                <a:sym typeface="Arial"/>
              </a:rPr>
              <a:t>Good description of charge sharing</a:t>
            </a:r>
            <a:endParaRPr sz="1400">
              <a:latin typeface="Arial"/>
              <a:ea typeface="Arial"/>
              <a:cs typeface="Arial"/>
              <a:sym typeface="Arial"/>
            </a:endParaRPr>
          </a:p>
        </p:txBody>
      </p:sp>
      <p:pic>
        <p:nvPicPr>
          <p:cNvPr id="873" name="Google Shape;873;p60"/>
          <p:cNvPicPr preferRelativeResize="0"/>
          <p:nvPr/>
        </p:nvPicPr>
        <p:blipFill rotWithShape="1">
          <a:blip r:embed="rId4">
            <a:alphaModFix/>
          </a:blip>
          <a:srcRect b="0" l="0" r="0" t="0"/>
          <a:stretch/>
        </p:blipFill>
        <p:spPr>
          <a:xfrm>
            <a:off x="10391" y="2566533"/>
            <a:ext cx="3132096" cy="2196026"/>
          </a:xfrm>
          <a:prstGeom prst="rect">
            <a:avLst/>
          </a:prstGeom>
          <a:noFill/>
          <a:ln>
            <a:noFill/>
          </a:ln>
        </p:spPr>
      </p:pic>
      <p:pic>
        <p:nvPicPr>
          <p:cNvPr id="874" name="Google Shape;874;p60"/>
          <p:cNvPicPr preferRelativeResize="0"/>
          <p:nvPr/>
        </p:nvPicPr>
        <p:blipFill rotWithShape="1">
          <a:blip r:embed="rId5">
            <a:alphaModFix/>
          </a:blip>
          <a:srcRect b="0" l="0" r="0" t="0"/>
          <a:stretch/>
        </p:blipFill>
        <p:spPr>
          <a:xfrm>
            <a:off x="3095510" y="2536945"/>
            <a:ext cx="3055207" cy="2244090"/>
          </a:xfrm>
          <a:prstGeom prst="rect">
            <a:avLst/>
          </a:prstGeom>
          <a:noFill/>
          <a:ln>
            <a:noFill/>
          </a:ln>
        </p:spPr>
      </p:pic>
      <p:pic>
        <p:nvPicPr>
          <p:cNvPr id="875" name="Google Shape;875;p60"/>
          <p:cNvPicPr preferRelativeResize="0"/>
          <p:nvPr/>
        </p:nvPicPr>
        <p:blipFill rotWithShape="1">
          <a:blip r:embed="rId6">
            <a:alphaModFix/>
          </a:blip>
          <a:srcRect b="0" l="0" r="0" t="0"/>
          <a:stretch/>
        </p:blipFill>
        <p:spPr>
          <a:xfrm>
            <a:off x="6093348" y="2538889"/>
            <a:ext cx="3055207" cy="2244090"/>
          </a:xfrm>
          <a:prstGeom prst="rect">
            <a:avLst/>
          </a:prstGeom>
          <a:noFill/>
          <a:ln>
            <a:noFill/>
          </a:ln>
        </p:spPr>
      </p:pic>
      <p:sp>
        <p:nvSpPr>
          <p:cNvPr id="876" name="Google Shape;876;p60"/>
          <p:cNvSpPr txBox="1"/>
          <p:nvPr/>
        </p:nvSpPr>
        <p:spPr>
          <a:xfrm>
            <a:off x="470325" y="4756075"/>
            <a:ext cx="30552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de" sz="900">
                <a:solidFill>
                  <a:srgbClr val="888888"/>
                </a:solidFill>
              </a:rPr>
              <a:t>C. Forstner et al., arXiv:2409.08901 (2024)</a:t>
            </a:r>
            <a:endParaRPr sz="900">
              <a:solidFill>
                <a:srgbClr val="888888"/>
              </a:solidFill>
            </a:endParaRPr>
          </a:p>
        </p:txBody>
      </p:sp>
      <p:sp>
        <p:nvSpPr>
          <p:cNvPr id="877" name="Google Shape;877;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sp>
        <p:nvSpPr>
          <p:cNvPr id="878" name="Google Shape;878;p60"/>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879" name="Google Shape;879;p60"/>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880" name="Google Shape;880;p60"/>
          <p:cNvSpPr/>
          <p:nvPr/>
        </p:nvSpPr>
        <p:spPr>
          <a:xfrm>
            <a:off x="4464000" y="4963800"/>
            <a:ext cx="2340000" cy="179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Detector Characterization</a:t>
            </a:r>
            <a:endParaRPr>
              <a:solidFill>
                <a:schemeClr val="dk1"/>
              </a:solidFill>
            </a:endParaRPr>
          </a:p>
        </p:txBody>
      </p:sp>
      <p:sp>
        <p:nvSpPr>
          <p:cNvPr id="881" name="Google Shape;881;p60"/>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61"/>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de" sz="2500">
                <a:latin typeface="Arial"/>
                <a:ea typeface="Arial"/>
                <a:cs typeface="Arial"/>
                <a:sym typeface="Arial"/>
              </a:rPr>
              <a:t>Crosstalk and Layout Modifications</a:t>
            </a:r>
            <a:endParaRPr sz="2500">
              <a:latin typeface="Arial"/>
              <a:ea typeface="Arial"/>
              <a:cs typeface="Arial"/>
              <a:sym typeface="Arial"/>
            </a:endParaRPr>
          </a:p>
        </p:txBody>
      </p:sp>
      <p:pic>
        <p:nvPicPr>
          <p:cNvPr id="887" name="Google Shape;887;p61"/>
          <p:cNvPicPr preferRelativeResize="0"/>
          <p:nvPr/>
        </p:nvPicPr>
        <p:blipFill rotWithShape="1">
          <a:blip r:embed="rId3">
            <a:alphaModFix/>
          </a:blip>
          <a:srcRect b="0" l="0" r="0" t="0"/>
          <a:stretch/>
        </p:blipFill>
        <p:spPr>
          <a:xfrm>
            <a:off x="5739350" y="2042298"/>
            <a:ext cx="3248787" cy="2691628"/>
          </a:xfrm>
          <a:prstGeom prst="rect">
            <a:avLst/>
          </a:prstGeom>
          <a:noFill/>
          <a:ln>
            <a:noFill/>
          </a:ln>
        </p:spPr>
      </p:pic>
      <p:sp>
        <p:nvSpPr>
          <p:cNvPr id="888" name="Google Shape;888;p61"/>
          <p:cNvSpPr txBox="1"/>
          <p:nvPr/>
        </p:nvSpPr>
        <p:spPr>
          <a:xfrm>
            <a:off x="6916415" y="1419050"/>
            <a:ext cx="2071800" cy="6234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i="1" lang="de" sz="1200">
                <a:solidFill>
                  <a:srgbClr val="7F7F7F"/>
                </a:solidFill>
                <a:latin typeface="Calibri"/>
                <a:ea typeface="Calibri"/>
                <a:cs typeface="Calibri"/>
                <a:sym typeface="Calibri"/>
              </a:rPr>
              <a:t>Lines more narrow and shifted,</a:t>
            </a:r>
            <a:endParaRPr sz="1100"/>
          </a:p>
          <a:p>
            <a:pPr indent="0" lvl="0" marL="0" marR="0" rtl="0" algn="r">
              <a:spcBef>
                <a:spcPts val="0"/>
              </a:spcBef>
              <a:spcAft>
                <a:spcPts val="0"/>
              </a:spcAft>
              <a:buNone/>
            </a:pPr>
            <a:r>
              <a:rPr i="1" lang="de" sz="1200">
                <a:solidFill>
                  <a:srgbClr val="7F7F7F"/>
                </a:solidFill>
                <a:latin typeface="Calibri"/>
                <a:ea typeface="Calibri"/>
                <a:cs typeface="Calibri"/>
                <a:sym typeface="Calibri"/>
              </a:rPr>
              <a:t>additional grounding,</a:t>
            </a:r>
            <a:endParaRPr sz="1100"/>
          </a:p>
          <a:p>
            <a:pPr indent="0" lvl="0" marL="0" marR="0" rtl="0" algn="r">
              <a:spcBef>
                <a:spcPts val="0"/>
              </a:spcBef>
              <a:spcAft>
                <a:spcPts val="0"/>
              </a:spcAft>
              <a:buNone/>
            </a:pPr>
            <a:r>
              <a:rPr i="1" lang="de" sz="1200">
                <a:solidFill>
                  <a:srgbClr val="7F7F7F"/>
                </a:solidFill>
                <a:latin typeface="Calibri"/>
                <a:ea typeface="Calibri"/>
                <a:cs typeface="Calibri"/>
                <a:sym typeface="Calibri"/>
              </a:rPr>
              <a:t>improved bond pad design</a:t>
            </a:r>
            <a:endParaRPr sz="1100"/>
          </a:p>
        </p:txBody>
      </p:sp>
      <p:sp>
        <p:nvSpPr>
          <p:cNvPr id="889" name="Google Shape;889;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pic>
        <p:nvPicPr>
          <p:cNvPr id="890" name="Google Shape;890;p61"/>
          <p:cNvPicPr preferRelativeResize="0"/>
          <p:nvPr/>
        </p:nvPicPr>
        <p:blipFill rotWithShape="1">
          <a:blip r:embed="rId4">
            <a:alphaModFix/>
          </a:blip>
          <a:srcRect b="0" l="0" r="0" t="0"/>
          <a:stretch/>
        </p:blipFill>
        <p:spPr>
          <a:xfrm>
            <a:off x="5751375" y="1266640"/>
            <a:ext cx="3248775" cy="3503685"/>
          </a:xfrm>
          <a:prstGeom prst="rect">
            <a:avLst/>
          </a:prstGeom>
          <a:noFill/>
          <a:ln>
            <a:noFill/>
          </a:ln>
        </p:spPr>
      </p:pic>
      <p:sp>
        <p:nvSpPr>
          <p:cNvPr id="891" name="Google Shape;891;p61"/>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p>
            <a:pPr indent="-319300" lvl="0" marL="460800" rtl="0" algn="l">
              <a:lnSpc>
                <a:spcPct val="90000"/>
              </a:lnSpc>
              <a:spcBef>
                <a:spcPts val="0"/>
              </a:spcBef>
              <a:spcAft>
                <a:spcPts val="0"/>
              </a:spcAft>
              <a:buClr>
                <a:schemeClr val="dk1"/>
              </a:buClr>
              <a:buSzPts val="1400"/>
              <a:buChar char="✓"/>
            </a:pPr>
            <a:r>
              <a:rPr lang="de" sz="1400">
                <a:latin typeface="Arial"/>
                <a:ea typeface="Arial"/>
                <a:cs typeface="Arial"/>
                <a:sym typeface="Arial"/>
              </a:rPr>
              <a:t>Optimized trace layout to reduce x-talk between pixels</a:t>
            </a:r>
            <a:endParaRPr sz="1400">
              <a:latin typeface="Arial"/>
              <a:ea typeface="Arial"/>
              <a:cs typeface="Arial"/>
              <a:sym typeface="Arial"/>
            </a:endParaRPr>
          </a:p>
          <a:p>
            <a:pPr indent="-319300" lvl="1" marL="918000" rtl="0" algn="l">
              <a:lnSpc>
                <a:spcPct val="90000"/>
              </a:lnSpc>
              <a:spcBef>
                <a:spcPts val="1000"/>
              </a:spcBef>
              <a:spcAft>
                <a:spcPts val="0"/>
              </a:spcAft>
              <a:buClr>
                <a:schemeClr val="dk1"/>
              </a:buClr>
              <a:buSzPts val="1400"/>
              <a:buChar char="➢"/>
            </a:pPr>
            <a:r>
              <a:rPr lang="de" sz="1400">
                <a:latin typeface="Arial"/>
                <a:ea typeface="Arial"/>
                <a:cs typeface="Arial"/>
                <a:sym typeface="Arial"/>
              </a:rPr>
              <a:t>Significant reduction of cross-talk in final production</a:t>
            </a:r>
            <a:endParaRPr sz="1400">
              <a:latin typeface="Arial"/>
              <a:ea typeface="Arial"/>
              <a:cs typeface="Arial"/>
              <a:sym typeface="Arial"/>
            </a:endParaRPr>
          </a:p>
          <a:p>
            <a:pPr indent="0" lvl="0" marL="0" rtl="0" algn="l">
              <a:lnSpc>
                <a:spcPct val="90000"/>
              </a:lnSpc>
              <a:spcBef>
                <a:spcPts val="800"/>
              </a:spcBef>
              <a:spcAft>
                <a:spcPts val="0"/>
              </a:spcAft>
              <a:buClr>
                <a:schemeClr val="dk1"/>
              </a:buClr>
              <a:buSzPts val="1500"/>
              <a:buNone/>
            </a:pPr>
            <a:r>
              <a:t/>
            </a:r>
            <a:endParaRPr sz="1500"/>
          </a:p>
        </p:txBody>
      </p:sp>
      <p:pic>
        <p:nvPicPr>
          <p:cNvPr id="892" name="Google Shape;892;p61"/>
          <p:cNvPicPr preferRelativeResize="0"/>
          <p:nvPr/>
        </p:nvPicPr>
        <p:blipFill rotWithShape="1">
          <a:blip r:embed="rId5">
            <a:alphaModFix/>
          </a:blip>
          <a:srcRect b="0" l="0" r="0" t="0"/>
          <a:stretch/>
        </p:blipFill>
        <p:spPr>
          <a:xfrm>
            <a:off x="58239" y="2696171"/>
            <a:ext cx="1666741" cy="1965261"/>
          </a:xfrm>
          <a:prstGeom prst="rect">
            <a:avLst/>
          </a:prstGeom>
          <a:noFill/>
          <a:ln>
            <a:noFill/>
          </a:ln>
        </p:spPr>
      </p:pic>
      <p:pic>
        <p:nvPicPr>
          <p:cNvPr id="893" name="Google Shape;893;p61"/>
          <p:cNvPicPr preferRelativeResize="0"/>
          <p:nvPr/>
        </p:nvPicPr>
        <p:blipFill rotWithShape="1">
          <a:blip r:embed="rId6">
            <a:alphaModFix/>
          </a:blip>
          <a:srcRect b="0" l="0" r="0" t="0"/>
          <a:stretch/>
        </p:blipFill>
        <p:spPr>
          <a:xfrm>
            <a:off x="1898435" y="2696171"/>
            <a:ext cx="1666741" cy="1965261"/>
          </a:xfrm>
          <a:prstGeom prst="rect">
            <a:avLst/>
          </a:prstGeom>
          <a:noFill/>
          <a:ln>
            <a:noFill/>
          </a:ln>
        </p:spPr>
      </p:pic>
      <p:pic>
        <p:nvPicPr>
          <p:cNvPr id="894" name="Google Shape;894;p61"/>
          <p:cNvPicPr preferRelativeResize="0"/>
          <p:nvPr/>
        </p:nvPicPr>
        <p:blipFill rotWithShape="1">
          <a:blip r:embed="rId7">
            <a:alphaModFix/>
          </a:blip>
          <a:srcRect b="0" l="0" r="0" t="0"/>
          <a:stretch/>
        </p:blipFill>
        <p:spPr>
          <a:xfrm>
            <a:off x="3738630" y="2696171"/>
            <a:ext cx="1666741" cy="1965261"/>
          </a:xfrm>
          <a:prstGeom prst="rect">
            <a:avLst/>
          </a:prstGeom>
          <a:noFill/>
          <a:ln>
            <a:noFill/>
          </a:ln>
        </p:spPr>
      </p:pic>
      <p:sp>
        <p:nvSpPr>
          <p:cNvPr id="895" name="Google Shape;895;p61"/>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896" name="Google Shape;896;p61"/>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897" name="Google Shape;897;p61"/>
          <p:cNvSpPr/>
          <p:nvPr/>
        </p:nvSpPr>
        <p:spPr>
          <a:xfrm>
            <a:off x="4464000" y="4963800"/>
            <a:ext cx="2340000" cy="179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Detector Characterization</a:t>
            </a:r>
            <a:endParaRPr>
              <a:solidFill>
                <a:schemeClr val="dk1"/>
              </a:solidFill>
            </a:endParaRPr>
          </a:p>
        </p:txBody>
      </p:sp>
      <p:sp>
        <p:nvSpPr>
          <p:cNvPr id="898" name="Google Shape;898;p61"/>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62"/>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de" sz="2500">
                <a:latin typeface="Arial"/>
                <a:ea typeface="Arial"/>
                <a:cs typeface="Arial"/>
                <a:sym typeface="Arial"/>
              </a:rPr>
              <a:t>Crosstalk and Layout Modifications</a:t>
            </a:r>
            <a:endParaRPr sz="2500">
              <a:latin typeface="Arial"/>
              <a:ea typeface="Arial"/>
              <a:cs typeface="Arial"/>
              <a:sym typeface="Arial"/>
            </a:endParaRPr>
          </a:p>
        </p:txBody>
      </p:sp>
      <p:sp>
        <p:nvSpPr>
          <p:cNvPr id="904" name="Google Shape;904;p62"/>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p>
            <a:pPr indent="-319300" lvl="0" marL="460800" rtl="0" algn="l">
              <a:lnSpc>
                <a:spcPct val="90000"/>
              </a:lnSpc>
              <a:spcBef>
                <a:spcPts val="0"/>
              </a:spcBef>
              <a:spcAft>
                <a:spcPts val="0"/>
              </a:spcAft>
              <a:buClr>
                <a:schemeClr val="dk1"/>
              </a:buClr>
              <a:buSzPts val="1400"/>
              <a:buChar char="✓"/>
            </a:pPr>
            <a:r>
              <a:rPr lang="de" sz="1400">
                <a:latin typeface="Arial"/>
                <a:ea typeface="Arial"/>
                <a:cs typeface="Arial"/>
                <a:sym typeface="Arial"/>
              </a:rPr>
              <a:t>Optimized trace layout to reduce x-talk between pixels</a:t>
            </a:r>
            <a:endParaRPr sz="1400">
              <a:latin typeface="Arial"/>
              <a:ea typeface="Arial"/>
              <a:cs typeface="Arial"/>
              <a:sym typeface="Arial"/>
            </a:endParaRPr>
          </a:p>
          <a:p>
            <a:pPr indent="-319300" lvl="1" marL="918000" rtl="0" algn="l">
              <a:lnSpc>
                <a:spcPct val="90000"/>
              </a:lnSpc>
              <a:spcBef>
                <a:spcPts val="1000"/>
              </a:spcBef>
              <a:spcAft>
                <a:spcPts val="0"/>
              </a:spcAft>
              <a:buClr>
                <a:schemeClr val="dk1"/>
              </a:buClr>
              <a:buSzPts val="1400"/>
              <a:buChar char="➢"/>
            </a:pPr>
            <a:r>
              <a:rPr lang="de" sz="1400">
                <a:latin typeface="Arial"/>
                <a:ea typeface="Arial"/>
                <a:cs typeface="Arial"/>
                <a:sym typeface="Arial"/>
              </a:rPr>
              <a:t>Significant reduction of cross-talk in final production</a:t>
            </a:r>
            <a:endParaRPr sz="1400">
              <a:latin typeface="Arial"/>
              <a:ea typeface="Arial"/>
              <a:cs typeface="Arial"/>
              <a:sym typeface="Arial"/>
            </a:endParaRPr>
          </a:p>
          <a:p>
            <a:pPr indent="0" lvl="0" marL="0" rtl="0" algn="l">
              <a:lnSpc>
                <a:spcPct val="90000"/>
              </a:lnSpc>
              <a:spcBef>
                <a:spcPts val="1000"/>
              </a:spcBef>
              <a:spcAft>
                <a:spcPts val="1000"/>
              </a:spcAft>
              <a:buClr>
                <a:schemeClr val="dk1"/>
              </a:buClr>
              <a:buSzPts val="1500"/>
              <a:buNone/>
            </a:pPr>
            <a:r>
              <a:t/>
            </a:r>
            <a:endParaRPr sz="1500"/>
          </a:p>
        </p:txBody>
      </p:sp>
      <p:pic>
        <p:nvPicPr>
          <p:cNvPr id="905" name="Google Shape;905;p62"/>
          <p:cNvPicPr preferRelativeResize="0"/>
          <p:nvPr/>
        </p:nvPicPr>
        <p:blipFill rotWithShape="1">
          <a:blip r:embed="rId3">
            <a:alphaModFix/>
          </a:blip>
          <a:srcRect b="0" l="0" r="0" t="0"/>
          <a:stretch/>
        </p:blipFill>
        <p:spPr>
          <a:xfrm>
            <a:off x="5739350" y="2042298"/>
            <a:ext cx="3248787" cy="2691628"/>
          </a:xfrm>
          <a:prstGeom prst="rect">
            <a:avLst/>
          </a:prstGeom>
          <a:noFill/>
          <a:ln>
            <a:noFill/>
          </a:ln>
        </p:spPr>
      </p:pic>
      <p:sp>
        <p:nvSpPr>
          <p:cNvPr id="906" name="Google Shape;906;p62"/>
          <p:cNvSpPr txBox="1"/>
          <p:nvPr/>
        </p:nvSpPr>
        <p:spPr>
          <a:xfrm>
            <a:off x="6374828" y="1326500"/>
            <a:ext cx="2613300" cy="7158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i="1" lang="de">
                <a:solidFill>
                  <a:srgbClr val="7F7F7F"/>
                </a:solidFill>
              </a:rPr>
              <a:t>Lines more narrow and shifted,</a:t>
            </a:r>
            <a:endParaRPr/>
          </a:p>
          <a:p>
            <a:pPr indent="0" lvl="0" marL="0" marR="0" rtl="0" algn="r">
              <a:spcBef>
                <a:spcPts val="0"/>
              </a:spcBef>
              <a:spcAft>
                <a:spcPts val="0"/>
              </a:spcAft>
              <a:buNone/>
            </a:pPr>
            <a:r>
              <a:rPr i="1" lang="de">
                <a:solidFill>
                  <a:srgbClr val="7F7F7F"/>
                </a:solidFill>
              </a:rPr>
              <a:t>additional grounding,</a:t>
            </a:r>
            <a:endParaRPr/>
          </a:p>
          <a:p>
            <a:pPr indent="0" lvl="0" marL="0" marR="0" rtl="0" algn="r">
              <a:spcBef>
                <a:spcPts val="0"/>
              </a:spcBef>
              <a:spcAft>
                <a:spcPts val="0"/>
              </a:spcAft>
              <a:buNone/>
            </a:pPr>
            <a:r>
              <a:rPr i="1" lang="de">
                <a:solidFill>
                  <a:srgbClr val="7F7F7F"/>
                </a:solidFill>
              </a:rPr>
              <a:t>improved bond pad design</a:t>
            </a:r>
            <a:endParaRPr/>
          </a:p>
        </p:txBody>
      </p:sp>
      <p:sp>
        <p:nvSpPr>
          <p:cNvPr id="907" name="Google Shape;907;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pic>
        <p:nvPicPr>
          <p:cNvPr id="908" name="Google Shape;908;p62"/>
          <p:cNvPicPr preferRelativeResize="0"/>
          <p:nvPr/>
        </p:nvPicPr>
        <p:blipFill rotWithShape="1">
          <a:blip r:embed="rId4">
            <a:alphaModFix/>
          </a:blip>
          <a:srcRect b="0" l="0" r="0" t="0"/>
          <a:stretch/>
        </p:blipFill>
        <p:spPr>
          <a:xfrm>
            <a:off x="58239" y="2696171"/>
            <a:ext cx="1666741" cy="1965261"/>
          </a:xfrm>
          <a:prstGeom prst="rect">
            <a:avLst/>
          </a:prstGeom>
          <a:noFill/>
          <a:ln>
            <a:noFill/>
          </a:ln>
        </p:spPr>
      </p:pic>
      <p:pic>
        <p:nvPicPr>
          <p:cNvPr id="909" name="Google Shape;909;p62"/>
          <p:cNvPicPr preferRelativeResize="0"/>
          <p:nvPr/>
        </p:nvPicPr>
        <p:blipFill rotWithShape="1">
          <a:blip r:embed="rId5">
            <a:alphaModFix/>
          </a:blip>
          <a:srcRect b="0" l="0" r="0" t="0"/>
          <a:stretch/>
        </p:blipFill>
        <p:spPr>
          <a:xfrm>
            <a:off x="1898435" y="2696171"/>
            <a:ext cx="1666741" cy="1965261"/>
          </a:xfrm>
          <a:prstGeom prst="rect">
            <a:avLst/>
          </a:prstGeom>
          <a:noFill/>
          <a:ln>
            <a:noFill/>
          </a:ln>
        </p:spPr>
      </p:pic>
      <p:pic>
        <p:nvPicPr>
          <p:cNvPr id="910" name="Google Shape;910;p62"/>
          <p:cNvPicPr preferRelativeResize="0"/>
          <p:nvPr/>
        </p:nvPicPr>
        <p:blipFill rotWithShape="1">
          <a:blip r:embed="rId6">
            <a:alphaModFix/>
          </a:blip>
          <a:srcRect b="0" l="0" r="0" t="0"/>
          <a:stretch/>
        </p:blipFill>
        <p:spPr>
          <a:xfrm>
            <a:off x="3738630" y="2696171"/>
            <a:ext cx="1666741" cy="1965261"/>
          </a:xfrm>
          <a:prstGeom prst="rect">
            <a:avLst/>
          </a:prstGeom>
          <a:noFill/>
          <a:ln>
            <a:noFill/>
          </a:ln>
        </p:spPr>
      </p:pic>
      <p:sp>
        <p:nvSpPr>
          <p:cNvPr id="911" name="Google Shape;911;p62"/>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912" name="Google Shape;912;p62"/>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913" name="Google Shape;913;p62"/>
          <p:cNvSpPr/>
          <p:nvPr/>
        </p:nvSpPr>
        <p:spPr>
          <a:xfrm>
            <a:off x="4464000" y="4963800"/>
            <a:ext cx="2340000" cy="179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Detector Characterization</a:t>
            </a:r>
            <a:endParaRPr>
              <a:solidFill>
                <a:schemeClr val="dk1"/>
              </a:solidFill>
            </a:endParaRPr>
          </a:p>
        </p:txBody>
      </p:sp>
      <p:sp>
        <p:nvSpPr>
          <p:cNvPr id="914" name="Google Shape;914;p62"/>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63"/>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latin typeface="Arial"/>
                <a:ea typeface="Arial"/>
                <a:cs typeface="Arial"/>
                <a:sym typeface="Arial"/>
              </a:rPr>
              <a:t>Inner Guard Ring</a:t>
            </a:r>
            <a:endParaRPr sz="2500">
              <a:latin typeface="Arial"/>
              <a:ea typeface="Arial"/>
              <a:cs typeface="Arial"/>
              <a:sym typeface="Arial"/>
            </a:endParaRPr>
          </a:p>
        </p:txBody>
      </p:sp>
      <p:sp>
        <p:nvSpPr>
          <p:cNvPr id="920" name="Google Shape;920;p63"/>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p>
            <a:pPr indent="-317500" lvl="0" marL="457200" rtl="0" algn="l">
              <a:lnSpc>
                <a:spcPct val="90000"/>
              </a:lnSpc>
              <a:spcBef>
                <a:spcPts val="800"/>
              </a:spcBef>
              <a:spcAft>
                <a:spcPts val="0"/>
              </a:spcAft>
              <a:buSzPts val="1400"/>
              <a:buFont typeface="Arial"/>
              <a:buChar char="✓"/>
            </a:pPr>
            <a:r>
              <a:rPr lang="de" sz="1400">
                <a:latin typeface="Arial"/>
                <a:ea typeface="Arial"/>
                <a:cs typeface="Arial"/>
                <a:sym typeface="Arial"/>
              </a:rPr>
              <a:t>Improved nJFET layout to eliminate charge loss</a:t>
            </a:r>
            <a:endParaRPr sz="1400">
              <a:latin typeface="Arial"/>
              <a:ea typeface="Arial"/>
              <a:cs typeface="Arial"/>
              <a:sym typeface="Arial"/>
            </a:endParaRPr>
          </a:p>
          <a:p>
            <a:pPr indent="-317500" lvl="1" marL="914400" rtl="0" algn="l">
              <a:lnSpc>
                <a:spcPct val="90000"/>
              </a:lnSpc>
              <a:spcBef>
                <a:spcPts val="1000"/>
              </a:spcBef>
              <a:spcAft>
                <a:spcPts val="1000"/>
              </a:spcAft>
              <a:buSzPts val="1400"/>
              <a:buFont typeface="Arial"/>
              <a:buChar char="➢"/>
            </a:pPr>
            <a:r>
              <a:rPr lang="de" sz="1400">
                <a:latin typeface="Arial"/>
                <a:ea typeface="Arial"/>
                <a:cs typeface="Arial"/>
                <a:sym typeface="Arial"/>
              </a:rPr>
              <a:t>No more charge-losses observed</a:t>
            </a:r>
            <a:endParaRPr sz="1400">
              <a:latin typeface="Arial"/>
              <a:ea typeface="Arial"/>
              <a:cs typeface="Arial"/>
              <a:sym typeface="Arial"/>
            </a:endParaRPr>
          </a:p>
        </p:txBody>
      </p:sp>
      <p:grpSp>
        <p:nvGrpSpPr>
          <p:cNvPr id="921" name="Google Shape;921;p63"/>
          <p:cNvGrpSpPr/>
          <p:nvPr/>
        </p:nvGrpSpPr>
        <p:grpSpPr>
          <a:xfrm>
            <a:off x="5211355" y="570492"/>
            <a:ext cx="3705271" cy="2134719"/>
            <a:chOff x="3896580" y="2313891"/>
            <a:chExt cx="4399514" cy="2230404"/>
          </a:xfrm>
        </p:grpSpPr>
        <p:grpSp>
          <p:nvGrpSpPr>
            <p:cNvPr id="922" name="Google Shape;922;p63"/>
            <p:cNvGrpSpPr/>
            <p:nvPr/>
          </p:nvGrpSpPr>
          <p:grpSpPr>
            <a:xfrm>
              <a:off x="3896580" y="2313891"/>
              <a:ext cx="4399514" cy="2230404"/>
              <a:chOff x="7390767" y="1033935"/>
              <a:chExt cx="4720509" cy="2393137"/>
            </a:xfrm>
          </p:grpSpPr>
          <p:grpSp>
            <p:nvGrpSpPr>
              <p:cNvPr id="923" name="Google Shape;923;p63"/>
              <p:cNvGrpSpPr/>
              <p:nvPr/>
            </p:nvGrpSpPr>
            <p:grpSpPr>
              <a:xfrm>
                <a:off x="7390767" y="1033935"/>
                <a:ext cx="4720509" cy="2393137"/>
                <a:chOff x="7390767" y="1033935"/>
                <a:chExt cx="4720509" cy="2393137"/>
              </a:xfrm>
            </p:grpSpPr>
            <p:grpSp>
              <p:nvGrpSpPr>
                <p:cNvPr id="924" name="Google Shape;924;p63"/>
                <p:cNvGrpSpPr/>
                <p:nvPr/>
              </p:nvGrpSpPr>
              <p:grpSpPr>
                <a:xfrm>
                  <a:off x="7390767" y="1033935"/>
                  <a:ext cx="4720509" cy="2393137"/>
                  <a:chOff x="6310436" y="1201496"/>
                  <a:chExt cx="5584418" cy="2831110"/>
                </a:xfrm>
              </p:grpSpPr>
              <p:pic>
                <p:nvPicPr>
                  <p:cNvPr id="925" name="Google Shape;925;p63"/>
                  <p:cNvPicPr preferRelativeResize="0"/>
                  <p:nvPr/>
                </p:nvPicPr>
                <p:blipFill rotWithShape="1">
                  <a:blip r:embed="rId3">
                    <a:alphaModFix/>
                  </a:blip>
                  <a:srcRect b="0" l="0" r="0" t="0"/>
                  <a:stretch/>
                </p:blipFill>
                <p:spPr>
                  <a:xfrm>
                    <a:off x="6310436" y="1201496"/>
                    <a:ext cx="5584418" cy="2831110"/>
                  </a:xfrm>
                  <a:prstGeom prst="rect">
                    <a:avLst/>
                  </a:prstGeom>
                  <a:noFill/>
                  <a:ln>
                    <a:noFill/>
                  </a:ln>
                </p:spPr>
              </p:pic>
              <p:sp>
                <p:nvSpPr>
                  <p:cNvPr id="926" name="Google Shape;926;p63"/>
                  <p:cNvSpPr/>
                  <p:nvPr/>
                </p:nvSpPr>
                <p:spPr>
                  <a:xfrm>
                    <a:off x="7037613" y="1485900"/>
                    <a:ext cx="304800" cy="2008415"/>
                  </a:xfrm>
                  <a:custGeom>
                    <a:rect b="b" l="l" r="r" t="t"/>
                    <a:pathLst>
                      <a:path extrusionOk="0" h="2008415" w="304800">
                        <a:moveTo>
                          <a:pt x="304800" y="2008415"/>
                        </a:moveTo>
                        <a:cubicBezTo>
                          <a:pt x="226786" y="1699533"/>
                          <a:pt x="148772" y="1390651"/>
                          <a:pt x="97972" y="1055915"/>
                        </a:cubicBezTo>
                        <a:cubicBezTo>
                          <a:pt x="47172" y="721179"/>
                          <a:pt x="23586" y="360589"/>
                          <a:pt x="0" y="0"/>
                        </a:cubicBezTo>
                      </a:path>
                    </a:pathLst>
                  </a:custGeom>
                  <a:noFill/>
                  <a:ln cap="flat" cmpd="sng" w="28575">
                    <a:solidFill>
                      <a:schemeClr val="accent4"/>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grpSp>
            <p:cxnSp>
              <p:nvCxnSpPr>
                <p:cNvPr id="927" name="Google Shape;927;p63"/>
                <p:cNvCxnSpPr/>
                <p:nvPr/>
              </p:nvCxnSpPr>
              <p:spPr>
                <a:xfrm rot="10800000">
                  <a:off x="8653330" y="1242076"/>
                  <a:ext cx="72000" cy="170700"/>
                </a:xfrm>
                <a:prstGeom prst="straightConnector1">
                  <a:avLst/>
                </a:prstGeom>
                <a:noFill/>
                <a:ln cap="flat" cmpd="sng" w="31750">
                  <a:solidFill>
                    <a:schemeClr val="lt1"/>
                  </a:solidFill>
                  <a:prstDash val="solid"/>
                  <a:miter lim="800000"/>
                  <a:headEnd len="sm" w="sm" type="none"/>
                  <a:tailEnd len="med" w="med" type="triangle"/>
                </a:ln>
              </p:spPr>
            </p:cxnSp>
          </p:grpSp>
          <p:cxnSp>
            <p:nvCxnSpPr>
              <p:cNvPr id="928" name="Google Shape;928;p63"/>
              <p:cNvCxnSpPr/>
              <p:nvPr/>
            </p:nvCxnSpPr>
            <p:spPr>
              <a:xfrm>
                <a:off x="8218556" y="1260904"/>
                <a:ext cx="279300" cy="0"/>
              </a:xfrm>
              <a:prstGeom prst="straightConnector1">
                <a:avLst/>
              </a:prstGeom>
              <a:noFill/>
              <a:ln cap="flat" cmpd="sng" w="38100">
                <a:solidFill>
                  <a:schemeClr val="accent6"/>
                </a:solidFill>
                <a:prstDash val="solid"/>
                <a:miter lim="800000"/>
                <a:headEnd len="sm" w="sm" type="none"/>
                <a:tailEnd len="sm" w="sm" type="none"/>
              </a:ln>
            </p:spPr>
          </p:cxnSp>
        </p:grpSp>
        <p:sp>
          <p:nvSpPr>
            <p:cNvPr id="929" name="Google Shape;929;p63"/>
            <p:cNvSpPr txBox="1"/>
            <p:nvPr/>
          </p:nvSpPr>
          <p:spPr>
            <a:xfrm>
              <a:off x="4495463" y="2778522"/>
              <a:ext cx="345000" cy="506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de" sz="2700">
                  <a:solidFill>
                    <a:schemeClr val="accent4"/>
                  </a:solidFill>
                  <a:latin typeface="Calibri"/>
                  <a:ea typeface="Calibri"/>
                  <a:cs typeface="Calibri"/>
                  <a:sym typeface="Calibri"/>
                </a:rPr>
                <a:t>!</a:t>
              </a:r>
              <a:endParaRPr sz="1100"/>
            </a:p>
          </p:txBody>
        </p:sp>
      </p:grpSp>
      <p:pic>
        <p:nvPicPr>
          <p:cNvPr id="930" name="Google Shape;930;p63"/>
          <p:cNvPicPr preferRelativeResize="0"/>
          <p:nvPr/>
        </p:nvPicPr>
        <p:blipFill rotWithShape="1">
          <a:blip r:embed="rId4">
            <a:alphaModFix/>
          </a:blip>
          <a:srcRect b="0" l="0" r="0" t="0"/>
          <a:stretch/>
        </p:blipFill>
        <p:spPr>
          <a:xfrm>
            <a:off x="3198482" y="2700175"/>
            <a:ext cx="2620512" cy="2134699"/>
          </a:xfrm>
          <a:prstGeom prst="rect">
            <a:avLst/>
          </a:prstGeom>
          <a:noFill/>
          <a:ln>
            <a:noFill/>
          </a:ln>
        </p:spPr>
      </p:pic>
      <p:pic>
        <p:nvPicPr>
          <p:cNvPr id="931" name="Google Shape;931;p63"/>
          <p:cNvPicPr preferRelativeResize="0"/>
          <p:nvPr/>
        </p:nvPicPr>
        <p:blipFill rotWithShape="1">
          <a:blip r:embed="rId5">
            <a:alphaModFix/>
          </a:blip>
          <a:srcRect b="0" l="0" r="0" t="0"/>
          <a:stretch/>
        </p:blipFill>
        <p:spPr>
          <a:xfrm>
            <a:off x="5986414" y="2700175"/>
            <a:ext cx="2620512" cy="2134699"/>
          </a:xfrm>
          <a:prstGeom prst="rect">
            <a:avLst/>
          </a:prstGeom>
          <a:noFill/>
          <a:ln>
            <a:noFill/>
          </a:ln>
        </p:spPr>
      </p:pic>
      <p:pic>
        <p:nvPicPr>
          <p:cNvPr id="932" name="Google Shape;932;p63"/>
          <p:cNvPicPr preferRelativeResize="0"/>
          <p:nvPr/>
        </p:nvPicPr>
        <p:blipFill rotWithShape="1">
          <a:blip r:embed="rId6">
            <a:alphaModFix/>
          </a:blip>
          <a:srcRect b="0" l="0" r="0" t="0"/>
          <a:stretch/>
        </p:blipFill>
        <p:spPr>
          <a:xfrm>
            <a:off x="410549" y="2700175"/>
            <a:ext cx="2620512" cy="2134699"/>
          </a:xfrm>
          <a:prstGeom prst="rect">
            <a:avLst/>
          </a:prstGeom>
          <a:noFill/>
          <a:ln>
            <a:noFill/>
          </a:ln>
        </p:spPr>
      </p:pic>
      <p:sp>
        <p:nvSpPr>
          <p:cNvPr id="933" name="Google Shape;933;p63"/>
          <p:cNvSpPr txBox="1"/>
          <p:nvPr/>
        </p:nvSpPr>
        <p:spPr>
          <a:xfrm>
            <a:off x="857077" y="4271187"/>
            <a:ext cx="876600" cy="223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de" sz="1000">
                <a:solidFill>
                  <a:schemeClr val="dk1"/>
                </a:solidFill>
              </a:rPr>
              <a:t>V</a:t>
            </a:r>
            <a:r>
              <a:rPr baseline="-25000" lang="de" sz="1000">
                <a:solidFill>
                  <a:schemeClr val="dk1"/>
                </a:solidFill>
              </a:rPr>
              <a:t>IGR</a:t>
            </a:r>
            <a:r>
              <a:rPr lang="de" sz="1000">
                <a:solidFill>
                  <a:schemeClr val="dk1"/>
                </a:solidFill>
              </a:rPr>
              <a:t> = -15 V</a:t>
            </a:r>
            <a:endParaRPr sz="1000"/>
          </a:p>
        </p:txBody>
      </p:sp>
      <p:sp>
        <p:nvSpPr>
          <p:cNvPr id="934" name="Google Shape;934;p63"/>
          <p:cNvSpPr txBox="1"/>
          <p:nvPr/>
        </p:nvSpPr>
        <p:spPr>
          <a:xfrm>
            <a:off x="3645351" y="4271187"/>
            <a:ext cx="876600" cy="223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de" sz="1000">
                <a:solidFill>
                  <a:schemeClr val="dk1"/>
                </a:solidFill>
              </a:rPr>
              <a:t>V</a:t>
            </a:r>
            <a:r>
              <a:rPr baseline="-25000" lang="de" sz="1000">
                <a:solidFill>
                  <a:schemeClr val="dk1"/>
                </a:solidFill>
              </a:rPr>
              <a:t>IGR</a:t>
            </a:r>
            <a:r>
              <a:rPr lang="de" sz="1000">
                <a:solidFill>
                  <a:schemeClr val="dk1"/>
                </a:solidFill>
              </a:rPr>
              <a:t> = -19 V</a:t>
            </a:r>
            <a:endParaRPr sz="1000"/>
          </a:p>
        </p:txBody>
      </p:sp>
      <p:sp>
        <p:nvSpPr>
          <p:cNvPr id="935" name="Google Shape;935;p63"/>
          <p:cNvSpPr txBox="1"/>
          <p:nvPr/>
        </p:nvSpPr>
        <p:spPr>
          <a:xfrm>
            <a:off x="6433624" y="4271187"/>
            <a:ext cx="876600" cy="223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de" sz="1000">
                <a:solidFill>
                  <a:schemeClr val="dk1"/>
                </a:solidFill>
              </a:rPr>
              <a:t>V</a:t>
            </a:r>
            <a:r>
              <a:rPr baseline="-25000" lang="de" sz="1000">
                <a:solidFill>
                  <a:schemeClr val="dk1"/>
                </a:solidFill>
              </a:rPr>
              <a:t>IGR</a:t>
            </a:r>
            <a:r>
              <a:rPr lang="de" sz="1000">
                <a:solidFill>
                  <a:schemeClr val="dk1"/>
                </a:solidFill>
              </a:rPr>
              <a:t> = -23 V</a:t>
            </a:r>
            <a:endParaRPr sz="1000"/>
          </a:p>
        </p:txBody>
      </p:sp>
      <p:sp>
        <p:nvSpPr>
          <p:cNvPr id="936" name="Google Shape;936;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sp>
        <p:nvSpPr>
          <p:cNvPr id="937" name="Google Shape;937;p63"/>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938" name="Google Shape;938;p63"/>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939" name="Google Shape;939;p63"/>
          <p:cNvSpPr/>
          <p:nvPr/>
        </p:nvSpPr>
        <p:spPr>
          <a:xfrm>
            <a:off x="4464000" y="4963800"/>
            <a:ext cx="2340000" cy="1797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Detector Characterization</a:t>
            </a:r>
            <a:endParaRPr>
              <a:solidFill>
                <a:schemeClr val="dk1"/>
              </a:solidFill>
            </a:endParaRPr>
          </a:p>
        </p:txBody>
      </p:sp>
      <p:sp>
        <p:nvSpPr>
          <p:cNvPr id="940" name="Google Shape;940;p63"/>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
        <p:nvSpPr>
          <p:cNvPr id="941" name="Google Shape;941;p63"/>
          <p:cNvSpPr txBox="1"/>
          <p:nvPr/>
        </p:nvSpPr>
        <p:spPr>
          <a:xfrm>
            <a:off x="470325" y="4756075"/>
            <a:ext cx="30552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de" sz="900">
                <a:solidFill>
                  <a:srgbClr val="888888"/>
                </a:solidFill>
              </a:rPr>
              <a:t>M. Kandler, Master Thesis (2024)</a:t>
            </a:r>
            <a:endParaRPr sz="900">
              <a:solidFill>
                <a:srgbClr val="888888"/>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64"/>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de" sz="1400">
                <a:latin typeface="Arial"/>
                <a:ea typeface="Arial"/>
                <a:cs typeface="Arial"/>
                <a:sym typeface="Arial"/>
              </a:rPr>
              <a:t>Electron exposure expected from roughly one year of sterile neutrino search in &lt; 10h</a:t>
            </a:r>
            <a:endParaRPr sz="1400">
              <a:latin typeface="Arial"/>
              <a:ea typeface="Arial"/>
              <a:cs typeface="Arial"/>
              <a:sym typeface="Arial"/>
            </a:endParaRPr>
          </a:p>
          <a:p>
            <a:pPr indent="-317500" lvl="0" marL="457200" rtl="0" algn="l">
              <a:spcBef>
                <a:spcPts val="1000"/>
              </a:spcBef>
              <a:spcAft>
                <a:spcPts val="0"/>
              </a:spcAft>
              <a:buSzPts val="1400"/>
              <a:buChar char="●"/>
            </a:pPr>
            <a:r>
              <a:rPr lang="de" sz="1400">
                <a:latin typeface="Arial"/>
                <a:ea typeface="Arial"/>
                <a:cs typeface="Arial"/>
                <a:sym typeface="Arial"/>
              </a:rPr>
              <a:t>Saturation effect after an exposure of         ~ 4 months of sterile neutrino search</a:t>
            </a:r>
            <a:endParaRPr sz="1400">
              <a:latin typeface="Arial"/>
              <a:ea typeface="Arial"/>
              <a:cs typeface="Arial"/>
              <a:sym typeface="Arial"/>
            </a:endParaRPr>
          </a:p>
          <a:p>
            <a:pPr indent="-317500" lvl="0" marL="457200" rtl="0" algn="l">
              <a:spcBef>
                <a:spcPts val="1000"/>
              </a:spcBef>
              <a:spcAft>
                <a:spcPts val="1000"/>
              </a:spcAft>
              <a:buSzPts val="1400"/>
              <a:buFont typeface="Arial"/>
              <a:buChar char="●"/>
            </a:pPr>
            <a:r>
              <a:rPr lang="de" sz="1400">
                <a:latin typeface="Arial"/>
                <a:ea typeface="Arial"/>
                <a:cs typeface="Arial"/>
                <a:sym typeface="Arial"/>
              </a:rPr>
              <a:t>Damage expected to </a:t>
            </a:r>
            <a:r>
              <a:rPr lang="de" sz="1400">
                <a:latin typeface="Arial"/>
                <a:ea typeface="Arial"/>
                <a:cs typeface="Arial"/>
                <a:sym typeface="Arial"/>
              </a:rPr>
              <a:t>remain</a:t>
            </a:r>
            <a:r>
              <a:rPr lang="de" sz="1400">
                <a:latin typeface="Arial"/>
                <a:ea typeface="Arial"/>
                <a:cs typeface="Arial"/>
                <a:sym typeface="Arial"/>
              </a:rPr>
              <a:t> stable</a:t>
            </a:r>
            <a:endParaRPr sz="1400">
              <a:latin typeface="Arial"/>
              <a:ea typeface="Arial"/>
              <a:cs typeface="Arial"/>
              <a:sym typeface="Arial"/>
            </a:endParaRPr>
          </a:p>
        </p:txBody>
      </p:sp>
      <p:sp>
        <p:nvSpPr>
          <p:cNvPr id="947" name="Google Shape;947;p64"/>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948" name="Google Shape;948;p64"/>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949" name="Google Shape;949;p64"/>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950" name="Google Shape;950;p64"/>
          <p:cNvSpPr/>
          <p:nvPr/>
        </p:nvSpPr>
        <p:spPr>
          <a:xfrm>
            <a:off x="4464000" y="4963800"/>
            <a:ext cx="2340000" cy="179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951" name="Google Shape;951;p64"/>
          <p:cNvSpPr/>
          <p:nvPr/>
        </p:nvSpPr>
        <p:spPr>
          <a:xfrm>
            <a:off x="6804000" y="4963800"/>
            <a:ext cx="2340000" cy="179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Future </a:t>
            </a:r>
            <a:r>
              <a:rPr lang="de">
                <a:solidFill>
                  <a:schemeClr val="dk1"/>
                </a:solidFill>
              </a:rPr>
              <a:t>Challenges</a:t>
            </a:r>
            <a:endParaRPr>
              <a:solidFill>
                <a:schemeClr val="dk1"/>
              </a:solidFill>
            </a:endParaRPr>
          </a:p>
        </p:txBody>
      </p:sp>
      <p:pic>
        <p:nvPicPr>
          <p:cNvPr id="952" name="Google Shape;952;p64"/>
          <p:cNvPicPr preferRelativeResize="0"/>
          <p:nvPr/>
        </p:nvPicPr>
        <p:blipFill>
          <a:blip r:embed="rId3">
            <a:alphaModFix/>
          </a:blip>
          <a:stretch>
            <a:fillRect/>
          </a:stretch>
        </p:blipFill>
        <p:spPr>
          <a:xfrm>
            <a:off x="458701" y="2837606"/>
            <a:ext cx="3404999" cy="1810824"/>
          </a:xfrm>
          <a:prstGeom prst="rect">
            <a:avLst/>
          </a:prstGeom>
          <a:noFill/>
          <a:ln>
            <a:noFill/>
          </a:ln>
        </p:spPr>
      </p:pic>
      <p:pic>
        <p:nvPicPr>
          <p:cNvPr id="953" name="Google Shape;953;p64"/>
          <p:cNvPicPr preferRelativeResize="0"/>
          <p:nvPr/>
        </p:nvPicPr>
        <p:blipFill>
          <a:blip r:embed="rId4">
            <a:alphaModFix/>
          </a:blip>
          <a:stretch>
            <a:fillRect/>
          </a:stretch>
        </p:blipFill>
        <p:spPr>
          <a:xfrm>
            <a:off x="5751000" y="303425"/>
            <a:ext cx="2553576" cy="2078150"/>
          </a:xfrm>
          <a:prstGeom prst="rect">
            <a:avLst/>
          </a:prstGeom>
          <a:noFill/>
          <a:ln>
            <a:noFill/>
          </a:ln>
        </p:spPr>
      </p:pic>
      <p:pic>
        <p:nvPicPr>
          <p:cNvPr id="954" name="Google Shape;954;p64" title="Bildschirmfoto 2025-05-09 um 17.03.11.png"/>
          <p:cNvPicPr preferRelativeResize="0"/>
          <p:nvPr/>
        </p:nvPicPr>
        <p:blipFill>
          <a:blip r:embed="rId5">
            <a:alphaModFix/>
          </a:blip>
          <a:stretch>
            <a:fillRect/>
          </a:stretch>
        </p:blipFill>
        <p:spPr>
          <a:xfrm>
            <a:off x="4095750" y="2760237"/>
            <a:ext cx="5048250" cy="1902976"/>
          </a:xfrm>
          <a:prstGeom prst="rect">
            <a:avLst/>
          </a:prstGeom>
          <a:noFill/>
          <a:ln>
            <a:noFill/>
          </a:ln>
        </p:spPr>
      </p:pic>
      <p:cxnSp>
        <p:nvCxnSpPr>
          <p:cNvPr id="955" name="Google Shape;955;p64"/>
          <p:cNvCxnSpPr/>
          <p:nvPr/>
        </p:nvCxnSpPr>
        <p:spPr>
          <a:xfrm flipH="1">
            <a:off x="5573475" y="1840650"/>
            <a:ext cx="656400" cy="1351500"/>
          </a:xfrm>
          <a:prstGeom prst="straightConnector1">
            <a:avLst/>
          </a:prstGeom>
          <a:noFill/>
          <a:ln cap="flat" cmpd="sng" w="28575">
            <a:solidFill>
              <a:srgbClr val="FF00FF"/>
            </a:solidFill>
            <a:prstDash val="solid"/>
            <a:round/>
            <a:headEnd len="med" w="med" type="none"/>
            <a:tailEnd len="med" w="med" type="triangle"/>
          </a:ln>
        </p:spPr>
      </p:cxnSp>
      <p:cxnSp>
        <p:nvCxnSpPr>
          <p:cNvPr id="956" name="Google Shape;956;p64"/>
          <p:cNvCxnSpPr/>
          <p:nvPr/>
        </p:nvCxnSpPr>
        <p:spPr>
          <a:xfrm>
            <a:off x="7143750" y="1711925"/>
            <a:ext cx="798000" cy="1480200"/>
          </a:xfrm>
          <a:prstGeom prst="straightConnector1">
            <a:avLst/>
          </a:prstGeom>
          <a:noFill/>
          <a:ln cap="flat" cmpd="sng" w="28575">
            <a:solidFill>
              <a:srgbClr val="00FFFF"/>
            </a:solidFill>
            <a:prstDash val="solid"/>
            <a:round/>
            <a:headEnd len="med" w="med" type="none"/>
            <a:tailEnd len="med" w="med" type="triangle"/>
          </a:ln>
        </p:spPr>
      </p:cxnSp>
      <p:sp>
        <p:nvSpPr>
          <p:cNvPr id="957" name="Google Shape;957;p64"/>
          <p:cNvSpPr txBox="1"/>
          <p:nvPr/>
        </p:nvSpPr>
        <p:spPr>
          <a:xfrm>
            <a:off x="470325" y="4679875"/>
            <a:ext cx="30552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de" sz="900">
                <a:solidFill>
                  <a:srgbClr val="888888"/>
                </a:solidFill>
              </a:rPr>
              <a:t>V</a:t>
            </a:r>
            <a:r>
              <a:rPr i="1" lang="de" sz="900">
                <a:solidFill>
                  <a:srgbClr val="888888"/>
                </a:solidFill>
              </a:rPr>
              <a:t>. Wallner, Master Thesis (2024) </a:t>
            </a:r>
            <a:endParaRPr sz="900">
              <a:solidFill>
                <a:srgbClr val="888888"/>
              </a:solidFill>
            </a:endParaRPr>
          </a:p>
        </p:txBody>
      </p:sp>
      <p:sp>
        <p:nvSpPr>
          <p:cNvPr id="958" name="Google Shape;958;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sp>
        <p:nvSpPr>
          <p:cNvPr id="959" name="Google Shape;959;p64"/>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a:t>Radiation Damage</a:t>
            </a:r>
            <a:endParaRPr sz="2500">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65"/>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de"/>
              <a:t>Si</a:t>
            </a:r>
            <a:r>
              <a:rPr lang="de"/>
              <a:t>multaneous</a:t>
            </a:r>
            <a:r>
              <a:rPr lang="de"/>
              <a:t> Operation of multiple Detector Modules</a:t>
            </a:r>
            <a:endParaRPr/>
          </a:p>
        </p:txBody>
      </p:sp>
      <p:sp>
        <p:nvSpPr>
          <p:cNvPr id="965" name="Google Shape;965;p65"/>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de"/>
              <a:t>First successful operation of three detector modules with commercial system</a:t>
            </a:r>
            <a:endParaRPr/>
          </a:p>
          <a:p>
            <a:pPr indent="-317500" lvl="0" marL="457200" rtl="0" algn="l">
              <a:spcBef>
                <a:spcPts val="1000"/>
              </a:spcBef>
              <a:spcAft>
                <a:spcPts val="0"/>
              </a:spcAft>
              <a:buSzPts val="1400"/>
              <a:buChar char="●"/>
            </a:pPr>
            <a:r>
              <a:rPr lang="de"/>
              <a:t>Now: Development of custom read-out electronics</a:t>
            </a:r>
            <a:endParaRPr/>
          </a:p>
          <a:p>
            <a:pPr indent="-317500" lvl="0" marL="457200" rtl="0" algn="l">
              <a:spcBef>
                <a:spcPts val="1000"/>
              </a:spcBef>
              <a:spcAft>
                <a:spcPts val="1000"/>
              </a:spcAft>
              <a:buSzPts val="1400"/>
              <a:buChar char="●"/>
            </a:pPr>
            <a:r>
              <a:rPr lang="de"/>
              <a:t>Early functional tests already in </a:t>
            </a:r>
            <a:r>
              <a:rPr lang="de"/>
              <a:t>progress</a:t>
            </a:r>
            <a:endParaRPr/>
          </a:p>
        </p:txBody>
      </p:sp>
      <p:sp>
        <p:nvSpPr>
          <p:cNvPr id="966" name="Google Shape;966;p65"/>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967" name="Google Shape;967;p65" title="Calibrated_All_Pixels_Stacked_Spectra_with_Lines.png"/>
          <p:cNvPicPr preferRelativeResize="0"/>
          <p:nvPr/>
        </p:nvPicPr>
        <p:blipFill>
          <a:blip r:embed="rId3">
            <a:alphaModFix/>
          </a:blip>
          <a:stretch>
            <a:fillRect/>
          </a:stretch>
        </p:blipFill>
        <p:spPr>
          <a:xfrm>
            <a:off x="4572000" y="1152475"/>
            <a:ext cx="4260301" cy="3690315"/>
          </a:xfrm>
          <a:prstGeom prst="rect">
            <a:avLst/>
          </a:prstGeom>
          <a:noFill/>
          <a:ln>
            <a:noFill/>
          </a:ln>
        </p:spPr>
      </p:pic>
      <p:sp>
        <p:nvSpPr>
          <p:cNvPr id="968" name="Google Shape;968;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sp>
        <p:nvSpPr>
          <p:cNvPr id="969" name="Google Shape;969;p65"/>
          <p:cNvSpPr/>
          <p:nvPr/>
        </p:nvSpPr>
        <p:spPr>
          <a:xfrm>
            <a:off x="5737525" y="1004900"/>
            <a:ext cx="1656300" cy="30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aseline="30000" lang="de"/>
              <a:t>83m</a:t>
            </a:r>
            <a:r>
              <a:rPr lang="de"/>
              <a:t>Kr spectrum</a:t>
            </a:r>
            <a:endParaRPr/>
          </a:p>
        </p:txBody>
      </p:sp>
      <p:sp>
        <p:nvSpPr>
          <p:cNvPr id="970" name="Google Shape;970;p65"/>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971" name="Google Shape;971;p65"/>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972" name="Google Shape;972;p65"/>
          <p:cNvSpPr/>
          <p:nvPr/>
        </p:nvSpPr>
        <p:spPr>
          <a:xfrm>
            <a:off x="4464000" y="4963800"/>
            <a:ext cx="2340000" cy="179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973" name="Google Shape;973;p65"/>
          <p:cNvSpPr/>
          <p:nvPr/>
        </p:nvSpPr>
        <p:spPr>
          <a:xfrm>
            <a:off x="6804000" y="4963800"/>
            <a:ext cx="2340000" cy="179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Future Challenges</a:t>
            </a:r>
            <a:endParaRPr>
              <a:solidFill>
                <a:schemeClr val="dk1"/>
              </a:solidFill>
            </a:endParaRPr>
          </a:p>
        </p:txBody>
      </p:sp>
      <p:pic>
        <p:nvPicPr>
          <p:cNvPr id="974" name="Google Shape;974;p65"/>
          <p:cNvPicPr preferRelativeResize="0"/>
          <p:nvPr/>
        </p:nvPicPr>
        <p:blipFill>
          <a:blip r:embed="rId4">
            <a:alphaModFix/>
          </a:blip>
          <a:stretch>
            <a:fillRect/>
          </a:stretch>
        </p:blipFill>
        <p:spPr>
          <a:xfrm>
            <a:off x="811075" y="2591924"/>
            <a:ext cx="3001149" cy="22508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66"/>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de"/>
              <a:t>Conclusion and Outlook</a:t>
            </a:r>
            <a:endParaRPr/>
          </a:p>
        </p:txBody>
      </p:sp>
      <p:sp>
        <p:nvSpPr>
          <p:cNvPr id="980" name="Google Shape;980;p66"/>
          <p:cNvSpPr txBox="1"/>
          <p:nvPr>
            <p:ph idx="1" type="body"/>
          </p:nvPr>
        </p:nvSpPr>
        <p:spPr>
          <a:xfrm>
            <a:off x="311700" y="1152475"/>
            <a:ext cx="3103800" cy="3416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de"/>
              <a:t>SDD technology will be used for high-statistic electron spectroscopy</a:t>
            </a:r>
            <a:endParaRPr/>
          </a:p>
          <a:p>
            <a:pPr indent="-317500" lvl="0" marL="457200" rtl="0" algn="l">
              <a:spcBef>
                <a:spcPts val="1000"/>
              </a:spcBef>
              <a:spcAft>
                <a:spcPts val="0"/>
              </a:spcAft>
              <a:buSzPts val="1400"/>
              <a:buChar char="●"/>
            </a:pPr>
            <a:r>
              <a:rPr lang="de"/>
              <a:t>TRISTAN detector will consist of ~1500 pixels → largest SDD focal plane array ever operated</a:t>
            </a:r>
            <a:endParaRPr/>
          </a:p>
          <a:p>
            <a:pPr indent="-317500" lvl="0" marL="457200" rtl="0" algn="l">
              <a:spcBef>
                <a:spcPts val="1000"/>
              </a:spcBef>
              <a:spcAft>
                <a:spcPts val="0"/>
              </a:spcAft>
              <a:buSzPts val="1400"/>
              <a:buChar char="●"/>
            </a:pPr>
            <a:r>
              <a:rPr lang="de"/>
              <a:t>Extensive detector characterization program</a:t>
            </a:r>
            <a:endParaRPr/>
          </a:p>
          <a:p>
            <a:pPr indent="-317500" lvl="0" marL="457200" rtl="0" algn="l">
              <a:spcBef>
                <a:spcPts val="1000"/>
              </a:spcBef>
              <a:spcAft>
                <a:spcPts val="0"/>
              </a:spcAft>
              <a:buSzPts val="1400"/>
              <a:buChar char="●"/>
            </a:pPr>
            <a:r>
              <a:rPr lang="de"/>
              <a:t>Proof of concept in Replica setup with three modules operated simultaneously</a:t>
            </a:r>
            <a:endParaRPr/>
          </a:p>
          <a:p>
            <a:pPr indent="-317500" lvl="0" marL="457200" rtl="0" algn="l">
              <a:spcBef>
                <a:spcPts val="1000"/>
              </a:spcBef>
              <a:spcAft>
                <a:spcPts val="1000"/>
              </a:spcAft>
              <a:buSzPts val="1400"/>
              <a:buChar char="●"/>
            </a:pPr>
            <a:r>
              <a:rPr lang="de"/>
              <a:t>Production of final detector modules started → delivery to KIT expected end of 2025</a:t>
            </a:r>
            <a:endParaRPr/>
          </a:p>
        </p:txBody>
      </p:sp>
      <p:sp>
        <p:nvSpPr>
          <p:cNvPr id="981" name="Google Shape;981;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sp>
        <p:nvSpPr>
          <p:cNvPr id="982" name="Google Shape;982;p66"/>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983" name="Google Shape;983;p66"/>
          <p:cNvPicPr preferRelativeResize="0"/>
          <p:nvPr/>
        </p:nvPicPr>
        <p:blipFill>
          <a:blip r:embed="rId3">
            <a:alphaModFix/>
          </a:blip>
          <a:stretch>
            <a:fillRect/>
          </a:stretch>
        </p:blipFill>
        <p:spPr>
          <a:xfrm>
            <a:off x="3877350" y="932500"/>
            <a:ext cx="4954952" cy="37307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67"/>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de"/>
              <a:t>Thanks for your attention!</a:t>
            </a:r>
            <a:endParaRPr/>
          </a:p>
        </p:txBody>
      </p:sp>
      <p:pic>
        <p:nvPicPr>
          <p:cNvPr id="989" name="Google Shape;989;p67"/>
          <p:cNvPicPr preferRelativeResize="0"/>
          <p:nvPr/>
        </p:nvPicPr>
        <p:blipFill rotWithShape="1">
          <a:blip r:embed="rId3">
            <a:alphaModFix/>
          </a:blip>
          <a:srcRect b="3595" l="0" r="1893" t="0"/>
          <a:stretch/>
        </p:blipFill>
        <p:spPr>
          <a:xfrm>
            <a:off x="103275" y="1109500"/>
            <a:ext cx="3536899" cy="1606050"/>
          </a:xfrm>
          <a:prstGeom prst="rect">
            <a:avLst/>
          </a:prstGeom>
          <a:noFill/>
          <a:ln>
            <a:noFill/>
          </a:ln>
        </p:spPr>
      </p:pic>
      <p:pic>
        <p:nvPicPr>
          <p:cNvPr id="990" name="Google Shape;990;p67"/>
          <p:cNvPicPr preferRelativeResize="0"/>
          <p:nvPr/>
        </p:nvPicPr>
        <p:blipFill rotWithShape="1">
          <a:blip r:embed="rId4">
            <a:alphaModFix/>
          </a:blip>
          <a:srcRect b="16718" l="7222" r="3944" t="29142"/>
          <a:stretch/>
        </p:blipFill>
        <p:spPr>
          <a:xfrm>
            <a:off x="103275" y="2666841"/>
            <a:ext cx="6032901" cy="2450632"/>
          </a:xfrm>
          <a:prstGeom prst="rect">
            <a:avLst/>
          </a:prstGeom>
          <a:noFill/>
          <a:ln>
            <a:noFill/>
          </a:ln>
        </p:spPr>
      </p:pic>
      <p:pic>
        <p:nvPicPr>
          <p:cNvPr id="991" name="Google Shape;991;p67" title="MPG_HLL.png"/>
          <p:cNvPicPr preferRelativeResize="0"/>
          <p:nvPr/>
        </p:nvPicPr>
        <p:blipFill rotWithShape="1">
          <a:blip r:embed="rId5">
            <a:alphaModFix/>
          </a:blip>
          <a:srcRect b="0" l="0" r="40454" t="0"/>
          <a:stretch/>
        </p:blipFill>
        <p:spPr>
          <a:xfrm>
            <a:off x="6992078" y="1917523"/>
            <a:ext cx="2137846" cy="432000"/>
          </a:xfrm>
          <a:prstGeom prst="rect">
            <a:avLst/>
          </a:prstGeom>
          <a:noFill/>
          <a:ln>
            <a:noFill/>
          </a:ln>
        </p:spPr>
      </p:pic>
      <p:pic>
        <p:nvPicPr>
          <p:cNvPr id="992" name="Google Shape;992;p67" title="Berkeley.png"/>
          <p:cNvPicPr preferRelativeResize="0"/>
          <p:nvPr/>
        </p:nvPicPr>
        <p:blipFill>
          <a:blip r:embed="rId6">
            <a:alphaModFix/>
          </a:blip>
          <a:stretch>
            <a:fillRect/>
          </a:stretch>
        </p:blipFill>
        <p:spPr>
          <a:xfrm>
            <a:off x="4543785" y="1172044"/>
            <a:ext cx="702000" cy="540000"/>
          </a:xfrm>
          <a:prstGeom prst="rect">
            <a:avLst/>
          </a:prstGeom>
          <a:noFill/>
          <a:ln>
            <a:noFill/>
          </a:ln>
        </p:spPr>
      </p:pic>
      <p:pic>
        <p:nvPicPr>
          <p:cNvPr id="993" name="Google Shape;993;p67" title="Berlin.png"/>
          <p:cNvPicPr preferRelativeResize="0"/>
          <p:nvPr/>
        </p:nvPicPr>
        <p:blipFill>
          <a:blip r:embed="rId7">
            <a:alphaModFix/>
          </a:blip>
          <a:stretch>
            <a:fillRect/>
          </a:stretch>
        </p:blipFill>
        <p:spPr>
          <a:xfrm>
            <a:off x="3712050" y="1606526"/>
            <a:ext cx="702000" cy="720785"/>
          </a:xfrm>
          <a:prstGeom prst="rect">
            <a:avLst/>
          </a:prstGeom>
          <a:noFill/>
          <a:ln>
            <a:noFill/>
          </a:ln>
        </p:spPr>
      </p:pic>
      <p:pic>
        <p:nvPicPr>
          <p:cNvPr id="994" name="Google Shape;994;p67" title="Bonn.png"/>
          <p:cNvPicPr preferRelativeResize="0"/>
          <p:nvPr/>
        </p:nvPicPr>
        <p:blipFill>
          <a:blip r:embed="rId8">
            <a:alphaModFix/>
          </a:blip>
          <a:stretch>
            <a:fillRect/>
          </a:stretch>
        </p:blipFill>
        <p:spPr>
          <a:xfrm>
            <a:off x="3698090" y="2163707"/>
            <a:ext cx="1178916" cy="432000"/>
          </a:xfrm>
          <a:prstGeom prst="rect">
            <a:avLst/>
          </a:prstGeom>
          <a:noFill/>
          <a:ln>
            <a:noFill/>
          </a:ln>
        </p:spPr>
      </p:pic>
      <p:pic>
        <p:nvPicPr>
          <p:cNvPr id="995" name="Google Shape;995;p67" title="cea.png"/>
          <p:cNvPicPr preferRelativeResize="0"/>
          <p:nvPr/>
        </p:nvPicPr>
        <p:blipFill>
          <a:blip r:embed="rId9">
            <a:alphaModFix/>
          </a:blip>
          <a:stretch>
            <a:fillRect/>
          </a:stretch>
        </p:blipFill>
        <p:spPr>
          <a:xfrm>
            <a:off x="8442776" y="4560843"/>
            <a:ext cx="662034" cy="540000"/>
          </a:xfrm>
          <a:prstGeom prst="rect">
            <a:avLst/>
          </a:prstGeom>
          <a:noFill/>
          <a:ln>
            <a:noFill/>
          </a:ln>
        </p:spPr>
      </p:pic>
      <p:pic>
        <p:nvPicPr>
          <p:cNvPr id="996" name="Google Shape;996;p67" title="Czech.png"/>
          <p:cNvPicPr preferRelativeResize="0"/>
          <p:nvPr/>
        </p:nvPicPr>
        <p:blipFill>
          <a:blip r:embed="rId10">
            <a:alphaModFix/>
          </a:blip>
          <a:stretch>
            <a:fillRect/>
          </a:stretch>
        </p:blipFill>
        <p:spPr>
          <a:xfrm>
            <a:off x="5329612" y="1435178"/>
            <a:ext cx="1580727" cy="360000"/>
          </a:xfrm>
          <a:prstGeom prst="rect">
            <a:avLst/>
          </a:prstGeom>
          <a:noFill/>
          <a:ln>
            <a:noFill/>
          </a:ln>
        </p:spPr>
      </p:pic>
      <p:pic>
        <p:nvPicPr>
          <p:cNvPr id="997" name="Google Shape;997;p67" title="Madrid.png"/>
          <p:cNvPicPr preferRelativeResize="0"/>
          <p:nvPr/>
        </p:nvPicPr>
        <p:blipFill>
          <a:blip r:embed="rId11">
            <a:alphaModFix/>
          </a:blip>
          <a:stretch>
            <a:fillRect/>
          </a:stretch>
        </p:blipFill>
        <p:spPr>
          <a:xfrm>
            <a:off x="7291725" y="3530454"/>
            <a:ext cx="1653293" cy="432000"/>
          </a:xfrm>
          <a:prstGeom prst="rect">
            <a:avLst/>
          </a:prstGeom>
          <a:noFill/>
          <a:ln>
            <a:noFill/>
          </a:ln>
        </p:spPr>
      </p:pic>
      <p:pic>
        <p:nvPicPr>
          <p:cNvPr id="998" name="Google Shape;998;p67" title="Mainz.png"/>
          <p:cNvPicPr preferRelativeResize="0"/>
          <p:nvPr/>
        </p:nvPicPr>
        <p:blipFill>
          <a:blip r:embed="rId12">
            <a:alphaModFix/>
          </a:blip>
          <a:stretch>
            <a:fillRect/>
          </a:stretch>
        </p:blipFill>
        <p:spPr>
          <a:xfrm>
            <a:off x="7403759" y="4560856"/>
            <a:ext cx="977400" cy="540000"/>
          </a:xfrm>
          <a:prstGeom prst="rect">
            <a:avLst/>
          </a:prstGeom>
          <a:noFill/>
          <a:ln>
            <a:noFill/>
          </a:ln>
        </p:spPr>
      </p:pic>
      <p:pic>
        <p:nvPicPr>
          <p:cNvPr id="999" name="Google Shape;999;p67" title="MIT.png"/>
          <p:cNvPicPr preferRelativeResize="0"/>
          <p:nvPr/>
        </p:nvPicPr>
        <p:blipFill>
          <a:blip r:embed="rId13">
            <a:alphaModFix/>
          </a:blip>
          <a:stretch>
            <a:fillRect/>
          </a:stretch>
        </p:blipFill>
        <p:spPr>
          <a:xfrm>
            <a:off x="7291733" y="3991653"/>
            <a:ext cx="1750549" cy="540000"/>
          </a:xfrm>
          <a:prstGeom prst="rect">
            <a:avLst/>
          </a:prstGeom>
          <a:noFill/>
          <a:ln>
            <a:noFill/>
          </a:ln>
        </p:spPr>
      </p:pic>
      <p:pic>
        <p:nvPicPr>
          <p:cNvPr id="1000" name="Google Shape;1000;p67" title="MPIK.png"/>
          <p:cNvPicPr preferRelativeResize="0"/>
          <p:nvPr/>
        </p:nvPicPr>
        <p:blipFill>
          <a:blip r:embed="rId14">
            <a:alphaModFix/>
          </a:blip>
          <a:stretch>
            <a:fillRect/>
          </a:stretch>
        </p:blipFill>
        <p:spPr>
          <a:xfrm>
            <a:off x="6172546" y="2519288"/>
            <a:ext cx="1209600" cy="432000"/>
          </a:xfrm>
          <a:prstGeom prst="rect">
            <a:avLst/>
          </a:prstGeom>
          <a:noFill/>
          <a:ln>
            <a:noFill/>
          </a:ln>
        </p:spPr>
      </p:pic>
      <p:pic>
        <p:nvPicPr>
          <p:cNvPr id="1001" name="Google Shape;1001;p67" title="Münster.png"/>
          <p:cNvPicPr preferRelativeResize="0"/>
          <p:nvPr/>
        </p:nvPicPr>
        <p:blipFill>
          <a:blip r:embed="rId15">
            <a:alphaModFix/>
          </a:blip>
          <a:stretch>
            <a:fillRect/>
          </a:stretch>
        </p:blipFill>
        <p:spPr>
          <a:xfrm>
            <a:off x="7103153" y="3032193"/>
            <a:ext cx="1915696" cy="432000"/>
          </a:xfrm>
          <a:prstGeom prst="rect">
            <a:avLst/>
          </a:prstGeom>
          <a:noFill/>
          <a:ln>
            <a:noFill/>
          </a:ln>
        </p:spPr>
      </p:pic>
      <p:pic>
        <p:nvPicPr>
          <p:cNvPr id="1002" name="Google Shape;1002;p67" title="NorthCarolina.png"/>
          <p:cNvPicPr preferRelativeResize="0"/>
          <p:nvPr/>
        </p:nvPicPr>
        <p:blipFill>
          <a:blip r:embed="rId16">
            <a:alphaModFix/>
          </a:blip>
          <a:stretch>
            <a:fillRect/>
          </a:stretch>
        </p:blipFill>
        <p:spPr>
          <a:xfrm>
            <a:off x="6904122" y="934825"/>
            <a:ext cx="1598715" cy="432000"/>
          </a:xfrm>
          <a:prstGeom prst="rect">
            <a:avLst/>
          </a:prstGeom>
          <a:noFill/>
          <a:ln>
            <a:noFill/>
          </a:ln>
        </p:spPr>
      </p:pic>
      <p:pic>
        <p:nvPicPr>
          <p:cNvPr id="1003" name="Google Shape;1003;p67" title="Pennsylvania.png"/>
          <p:cNvPicPr preferRelativeResize="0"/>
          <p:nvPr/>
        </p:nvPicPr>
        <p:blipFill>
          <a:blip r:embed="rId17">
            <a:alphaModFix/>
          </a:blip>
          <a:stretch>
            <a:fillRect/>
          </a:stretch>
        </p:blipFill>
        <p:spPr>
          <a:xfrm>
            <a:off x="6755765" y="4452840"/>
            <a:ext cx="648000" cy="648000"/>
          </a:xfrm>
          <a:prstGeom prst="rect">
            <a:avLst/>
          </a:prstGeom>
          <a:noFill/>
          <a:ln>
            <a:noFill/>
          </a:ln>
        </p:spPr>
      </p:pic>
      <p:pic>
        <p:nvPicPr>
          <p:cNvPr id="1004" name="Google Shape;1004;p67" title="Russia.png"/>
          <p:cNvPicPr preferRelativeResize="0"/>
          <p:nvPr/>
        </p:nvPicPr>
        <p:blipFill>
          <a:blip r:embed="rId18">
            <a:alphaModFix/>
          </a:blip>
          <a:stretch>
            <a:fillRect/>
          </a:stretch>
        </p:blipFill>
        <p:spPr>
          <a:xfrm>
            <a:off x="6172555" y="3743684"/>
            <a:ext cx="894240" cy="648000"/>
          </a:xfrm>
          <a:prstGeom prst="rect">
            <a:avLst/>
          </a:prstGeom>
          <a:noFill/>
          <a:ln>
            <a:noFill/>
          </a:ln>
        </p:spPr>
      </p:pic>
      <p:pic>
        <p:nvPicPr>
          <p:cNvPr id="1005" name="Google Shape;1005;p67" title="Washington.png"/>
          <p:cNvPicPr preferRelativeResize="0"/>
          <p:nvPr/>
        </p:nvPicPr>
        <p:blipFill>
          <a:blip r:embed="rId19">
            <a:alphaModFix/>
          </a:blip>
          <a:stretch>
            <a:fillRect/>
          </a:stretch>
        </p:blipFill>
        <p:spPr>
          <a:xfrm>
            <a:off x="5364840" y="1017727"/>
            <a:ext cx="1420200" cy="432000"/>
          </a:xfrm>
          <a:prstGeom prst="rect">
            <a:avLst/>
          </a:prstGeom>
          <a:noFill/>
          <a:ln>
            <a:noFill/>
          </a:ln>
        </p:spPr>
      </p:pic>
      <p:pic>
        <p:nvPicPr>
          <p:cNvPr id="1006" name="Google Shape;1006;p67" title="Logo_Università_Milano-Bicocca.jpg"/>
          <p:cNvPicPr preferRelativeResize="0"/>
          <p:nvPr/>
        </p:nvPicPr>
        <p:blipFill>
          <a:blip r:embed="rId20">
            <a:alphaModFix/>
          </a:blip>
          <a:stretch>
            <a:fillRect/>
          </a:stretch>
        </p:blipFill>
        <p:spPr>
          <a:xfrm>
            <a:off x="6161390" y="4470843"/>
            <a:ext cx="569160" cy="612000"/>
          </a:xfrm>
          <a:prstGeom prst="rect">
            <a:avLst/>
          </a:prstGeom>
          <a:noFill/>
          <a:ln>
            <a:noFill/>
          </a:ln>
        </p:spPr>
      </p:pic>
      <p:pic>
        <p:nvPicPr>
          <p:cNvPr id="1007" name="Google Shape;1007;p67" title="Logo_Politecnico_Milano.png"/>
          <p:cNvPicPr preferRelativeResize="0"/>
          <p:nvPr/>
        </p:nvPicPr>
        <p:blipFill>
          <a:blip r:embed="rId21">
            <a:alphaModFix/>
          </a:blip>
          <a:stretch>
            <a:fillRect/>
          </a:stretch>
        </p:blipFill>
        <p:spPr>
          <a:xfrm>
            <a:off x="6213600" y="3032197"/>
            <a:ext cx="812150" cy="596326"/>
          </a:xfrm>
          <a:prstGeom prst="rect">
            <a:avLst/>
          </a:prstGeom>
          <a:noFill/>
          <a:ln>
            <a:noFill/>
          </a:ln>
        </p:spPr>
      </p:pic>
      <p:pic>
        <p:nvPicPr>
          <p:cNvPr id="1008" name="Google Shape;1008;p67" title="Logo_KIT.png"/>
          <p:cNvPicPr preferRelativeResize="0"/>
          <p:nvPr/>
        </p:nvPicPr>
        <p:blipFill>
          <a:blip r:embed="rId22">
            <a:alphaModFix/>
          </a:blip>
          <a:stretch>
            <a:fillRect/>
          </a:stretch>
        </p:blipFill>
        <p:spPr>
          <a:xfrm>
            <a:off x="8207116" y="2590654"/>
            <a:ext cx="860678" cy="432000"/>
          </a:xfrm>
          <a:prstGeom prst="rect">
            <a:avLst/>
          </a:prstGeom>
          <a:noFill/>
          <a:ln>
            <a:noFill/>
          </a:ln>
        </p:spPr>
      </p:pic>
      <p:pic>
        <p:nvPicPr>
          <p:cNvPr id="1009" name="Google Shape;1009;p67" title="CaseWestern.jpg"/>
          <p:cNvPicPr preferRelativeResize="0"/>
          <p:nvPr/>
        </p:nvPicPr>
        <p:blipFill>
          <a:blip r:embed="rId23">
            <a:alphaModFix/>
          </a:blip>
          <a:stretch>
            <a:fillRect/>
          </a:stretch>
        </p:blipFill>
        <p:spPr>
          <a:xfrm>
            <a:off x="4861489" y="1866349"/>
            <a:ext cx="793800" cy="729351"/>
          </a:xfrm>
          <a:prstGeom prst="rect">
            <a:avLst/>
          </a:prstGeom>
          <a:noFill/>
          <a:ln>
            <a:noFill/>
          </a:ln>
        </p:spPr>
      </p:pic>
      <p:pic>
        <p:nvPicPr>
          <p:cNvPr id="1010" name="Google Shape;1010;p67" title="HSFulda.png"/>
          <p:cNvPicPr preferRelativeResize="0"/>
          <p:nvPr/>
        </p:nvPicPr>
        <p:blipFill>
          <a:blip r:embed="rId24">
            <a:alphaModFix/>
          </a:blip>
          <a:stretch>
            <a:fillRect/>
          </a:stretch>
        </p:blipFill>
        <p:spPr>
          <a:xfrm>
            <a:off x="6904125" y="1366842"/>
            <a:ext cx="2225800" cy="496682"/>
          </a:xfrm>
          <a:prstGeom prst="rect">
            <a:avLst/>
          </a:prstGeom>
          <a:noFill/>
          <a:ln>
            <a:noFill/>
          </a:ln>
        </p:spPr>
      </p:pic>
      <p:pic>
        <p:nvPicPr>
          <p:cNvPr id="1011" name="Google Shape;1011;p67" title="2000px-Logo_of_the_Technical_University_of_Munich.svg.png"/>
          <p:cNvPicPr preferRelativeResize="0"/>
          <p:nvPr/>
        </p:nvPicPr>
        <p:blipFill rotWithShape="1">
          <a:blip r:embed="rId25">
            <a:alphaModFix/>
          </a:blip>
          <a:srcRect b="27071" l="22498" r="18850" t="26621"/>
          <a:stretch/>
        </p:blipFill>
        <p:spPr>
          <a:xfrm>
            <a:off x="3666150" y="1131147"/>
            <a:ext cx="793800" cy="478653"/>
          </a:xfrm>
          <a:prstGeom prst="rect">
            <a:avLst/>
          </a:prstGeom>
          <a:noFill/>
          <a:ln>
            <a:noFill/>
          </a:ln>
        </p:spPr>
      </p:pic>
      <p:pic>
        <p:nvPicPr>
          <p:cNvPr id="1012" name="Google Shape;1012;p67" title="MPP.png"/>
          <p:cNvPicPr preferRelativeResize="0"/>
          <p:nvPr/>
        </p:nvPicPr>
        <p:blipFill>
          <a:blip r:embed="rId26">
            <a:alphaModFix/>
          </a:blip>
          <a:stretch>
            <a:fillRect/>
          </a:stretch>
        </p:blipFill>
        <p:spPr>
          <a:xfrm>
            <a:off x="7237600" y="2437241"/>
            <a:ext cx="860675" cy="596097"/>
          </a:xfrm>
          <a:prstGeom prst="rect">
            <a:avLst/>
          </a:prstGeom>
          <a:noFill/>
          <a:ln>
            <a:noFill/>
          </a:ln>
        </p:spPr>
      </p:pic>
      <p:pic>
        <p:nvPicPr>
          <p:cNvPr id="1013" name="Google Shape;1013;p67" title="Wuppertal.jpg"/>
          <p:cNvPicPr preferRelativeResize="0"/>
          <p:nvPr/>
        </p:nvPicPr>
        <p:blipFill rotWithShape="1">
          <a:blip r:embed="rId27">
            <a:alphaModFix/>
          </a:blip>
          <a:srcRect b="30456" l="18726" r="16611" t="24502"/>
          <a:stretch/>
        </p:blipFill>
        <p:spPr>
          <a:xfrm>
            <a:off x="5687063" y="1908900"/>
            <a:ext cx="1273238" cy="4966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68"/>
          <p:cNvSpPr txBox="1"/>
          <p:nvPr>
            <p:ph idx="1" type="body"/>
          </p:nvPr>
        </p:nvSpPr>
        <p:spPr>
          <a:xfrm>
            <a:off x="311700" y="2967400"/>
            <a:ext cx="2808000" cy="1601400"/>
          </a:xfrm>
          <a:prstGeom prst="rect">
            <a:avLst/>
          </a:prstGeom>
        </p:spPr>
        <p:txBody>
          <a:bodyPr anchorCtr="0" anchor="t" bIns="0" lIns="91425" spcFirstLastPara="1" rIns="91425" wrap="square" tIns="0">
            <a:normAutofit/>
          </a:bodyPr>
          <a:lstStyle/>
          <a:p>
            <a:pPr indent="0" lvl="0" marL="0" rtl="0" algn="l">
              <a:spcBef>
                <a:spcPts val="0"/>
              </a:spcBef>
              <a:spcAft>
                <a:spcPts val="0"/>
              </a:spcAft>
              <a:buNone/>
            </a:pPr>
            <a:r>
              <a:rPr lang="de"/>
              <a:t>Peter Lechner</a:t>
            </a:r>
            <a:endParaRPr/>
          </a:p>
          <a:p>
            <a:pPr indent="0" lvl="0" marL="0" rtl="0" algn="l">
              <a:spcBef>
                <a:spcPts val="0"/>
              </a:spcBef>
              <a:spcAft>
                <a:spcPts val="0"/>
              </a:spcAft>
              <a:buNone/>
            </a:pPr>
            <a:r>
              <a:rPr lang="de"/>
              <a:t>Laci Andricek</a:t>
            </a:r>
            <a:endParaRPr/>
          </a:p>
          <a:p>
            <a:pPr indent="0" lvl="0" marL="0" rtl="0" algn="l">
              <a:spcBef>
                <a:spcPts val="0"/>
              </a:spcBef>
              <a:spcAft>
                <a:spcPts val="0"/>
              </a:spcAft>
              <a:buNone/>
            </a:pPr>
            <a:r>
              <a:rPr lang="de"/>
              <a:t>Danilo Mießner</a:t>
            </a:r>
            <a:endParaRPr/>
          </a:p>
          <a:p>
            <a:pPr indent="0" lvl="0" marL="0" rtl="0" algn="l">
              <a:spcBef>
                <a:spcPts val="0"/>
              </a:spcBef>
              <a:spcAft>
                <a:spcPts val="0"/>
              </a:spcAft>
              <a:buNone/>
            </a:pPr>
            <a:r>
              <a:rPr lang="de"/>
              <a:t>Christopher Roth</a:t>
            </a:r>
            <a:endParaRPr/>
          </a:p>
          <a:p>
            <a:pPr indent="0" lvl="0" marL="0" rtl="0" algn="l">
              <a:spcBef>
                <a:spcPts val="0"/>
              </a:spcBef>
              <a:spcAft>
                <a:spcPts val="0"/>
              </a:spcAft>
              <a:buNone/>
            </a:pPr>
            <a:r>
              <a:rPr lang="de"/>
              <a:t>and many more!</a:t>
            </a:r>
            <a:endParaRPr/>
          </a:p>
        </p:txBody>
      </p:sp>
      <p:sp>
        <p:nvSpPr>
          <p:cNvPr id="1019" name="Google Shape;1019;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1020" name="Google Shape;1020;p68"/>
          <p:cNvSpPr txBox="1"/>
          <p:nvPr>
            <p:ph type="title"/>
          </p:nvPr>
        </p:nvSpPr>
        <p:spPr>
          <a:xfrm>
            <a:off x="311700" y="555600"/>
            <a:ext cx="3756000" cy="2275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de"/>
              <a:t>Special thanks to everyone at HLL helping with the detector production and letting us characterize our detectors in their lab!</a:t>
            </a:r>
            <a:endParaRPr/>
          </a:p>
        </p:txBody>
      </p:sp>
      <p:pic>
        <p:nvPicPr>
          <p:cNvPr id="1021" name="Google Shape;1021;p68" title="MPG_HLL.png"/>
          <p:cNvPicPr preferRelativeResize="0"/>
          <p:nvPr/>
        </p:nvPicPr>
        <p:blipFill rotWithShape="1">
          <a:blip r:embed="rId3">
            <a:alphaModFix/>
          </a:blip>
          <a:srcRect b="0" l="0" r="40454" t="0"/>
          <a:stretch/>
        </p:blipFill>
        <p:spPr>
          <a:xfrm>
            <a:off x="4572001" y="914401"/>
            <a:ext cx="3917650" cy="791650"/>
          </a:xfrm>
          <a:prstGeom prst="rect">
            <a:avLst/>
          </a:prstGeom>
          <a:noFill/>
          <a:ln>
            <a:noFill/>
          </a:ln>
        </p:spPr>
      </p:pic>
      <p:pic>
        <p:nvPicPr>
          <p:cNvPr id="1022" name="Google Shape;1022;p68" title="PXL_20250228_155300652.jpg"/>
          <p:cNvPicPr preferRelativeResize="0"/>
          <p:nvPr/>
        </p:nvPicPr>
        <p:blipFill rotWithShape="1">
          <a:blip r:embed="rId4">
            <a:alphaModFix/>
          </a:blip>
          <a:srcRect b="0" l="20622" r="0" t="19788"/>
          <a:stretch/>
        </p:blipFill>
        <p:spPr>
          <a:xfrm>
            <a:off x="6528175" y="2489725"/>
            <a:ext cx="2320800" cy="17589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1023" name="Google Shape;1023;p68" title="PXL_20250422_125944341.jpg"/>
          <p:cNvPicPr preferRelativeResize="0"/>
          <p:nvPr/>
        </p:nvPicPr>
        <p:blipFill>
          <a:blip r:embed="rId5">
            <a:alphaModFix/>
          </a:blip>
          <a:stretch>
            <a:fillRect/>
          </a:stretch>
        </p:blipFill>
        <p:spPr>
          <a:xfrm>
            <a:off x="4356125" y="1994427"/>
            <a:ext cx="2070000" cy="2749500"/>
          </a:xfrm>
          <a:prstGeom prst="roundRect">
            <a:avLst>
              <a:gd fmla="val 16667" name="adj"/>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69"/>
          <p:cNvSpPr txBox="1"/>
          <p:nvPr>
            <p:ph type="title"/>
          </p:nvPr>
        </p:nvSpPr>
        <p:spPr>
          <a:xfrm>
            <a:off x="490250" y="450150"/>
            <a:ext cx="6367800" cy="4090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de"/>
              <a:t>Backup</a:t>
            </a:r>
            <a:endParaRPr/>
          </a:p>
        </p:txBody>
      </p:sp>
      <p:sp>
        <p:nvSpPr>
          <p:cNvPr id="1029" name="Google Shape;1029;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e" sz="2520"/>
              <a:t>Sterile Neutrinos</a:t>
            </a:r>
            <a:endParaRPr sz="2520"/>
          </a:p>
        </p:txBody>
      </p:sp>
      <p:sp>
        <p:nvSpPr>
          <p:cNvPr id="206" name="Google Shape;206;p34"/>
          <p:cNvSpPr txBox="1"/>
          <p:nvPr>
            <p:ph idx="1" type="body"/>
          </p:nvPr>
        </p:nvSpPr>
        <p:spPr>
          <a:xfrm>
            <a:off x="311700" y="1152463"/>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de"/>
              <a:t>Only i</a:t>
            </a:r>
            <a:r>
              <a:rPr lang="de"/>
              <a:t>nteraction via gravitational force and admixture to active neutrino flavours</a:t>
            </a:r>
            <a:endParaRPr/>
          </a:p>
          <a:p>
            <a:pPr indent="-317500" lvl="0" marL="457200" rtl="0" algn="l">
              <a:spcBef>
                <a:spcPts val="0"/>
              </a:spcBef>
              <a:spcAft>
                <a:spcPts val="0"/>
              </a:spcAft>
              <a:buSzPts val="1400"/>
              <a:buChar char="●"/>
            </a:pPr>
            <a:r>
              <a:rPr lang="de"/>
              <a:t>No mass constraints</a:t>
            </a:r>
            <a:endParaRPr/>
          </a:p>
          <a:p>
            <a:pPr indent="-317500" lvl="0" marL="457200" rtl="0" algn="l">
              <a:spcBef>
                <a:spcPts val="0"/>
              </a:spcBef>
              <a:spcAft>
                <a:spcPts val="0"/>
              </a:spcAft>
              <a:buSzPts val="1400"/>
              <a:buChar char="●"/>
            </a:pPr>
            <a:r>
              <a:rPr lang="de"/>
              <a:t>Dark Matter candidate (~keV)</a:t>
            </a:r>
            <a:endParaRPr/>
          </a:p>
        </p:txBody>
      </p:sp>
      <p:sp>
        <p:nvSpPr>
          <p:cNvPr id="207" name="Google Shape;207;p34"/>
          <p:cNvSpPr txBox="1"/>
          <p:nvPr>
            <p:ph type="title"/>
          </p:nvPr>
        </p:nvSpPr>
        <p:spPr>
          <a:xfrm>
            <a:off x="4832400" y="771275"/>
            <a:ext cx="3999900" cy="38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de" sz="1400"/>
              <a:t>Neutrino</a:t>
            </a:r>
            <a:r>
              <a:rPr lang="de" sz="1400"/>
              <a:t> Minimal Standard Model</a:t>
            </a:r>
            <a:endParaRPr sz="1400"/>
          </a:p>
        </p:txBody>
      </p:sp>
      <p:pic>
        <p:nvPicPr>
          <p:cNvPr id="208" name="Google Shape;208;p34"/>
          <p:cNvPicPr preferRelativeResize="0"/>
          <p:nvPr/>
        </p:nvPicPr>
        <p:blipFill rotWithShape="1">
          <a:blip r:embed="rId3">
            <a:alphaModFix/>
          </a:blip>
          <a:srcRect b="0" l="0" r="32867" t="4516"/>
          <a:stretch/>
        </p:blipFill>
        <p:spPr>
          <a:xfrm>
            <a:off x="5100238" y="1157387"/>
            <a:ext cx="3464223" cy="3406574"/>
          </a:xfrm>
          <a:prstGeom prst="rect">
            <a:avLst/>
          </a:prstGeom>
          <a:noFill/>
          <a:ln>
            <a:noFill/>
          </a:ln>
        </p:spPr>
      </p:pic>
      <p:sp>
        <p:nvSpPr>
          <p:cNvPr id="209" name="Google Shape;209;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210" name="Google Shape;210;p34"/>
          <p:cNvSpPr txBox="1"/>
          <p:nvPr/>
        </p:nvSpPr>
        <p:spPr>
          <a:xfrm>
            <a:off x="4832400" y="4563950"/>
            <a:ext cx="3999900" cy="284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de" sz="650">
                <a:solidFill>
                  <a:srgbClr val="333333"/>
                </a:solidFill>
                <a:highlight>
                  <a:srgbClr val="FFFFFF"/>
                </a:highlight>
              </a:rPr>
              <a:t>T. Asaka, S. Blanchet and M. Shaposhnikov, Phys. Lett. B631:151-156 (2005)</a:t>
            </a:r>
            <a:endParaRPr>
              <a:solidFill>
                <a:schemeClr val="dk1"/>
              </a:solidFill>
            </a:endParaRPr>
          </a:p>
        </p:txBody>
      </p:sp>
      <p:sp>
        <p:nvSpPr>
          <p:cNvPr id="211" name="Google Shape;211;p34"/>
          <p:cNvSpPr/>
          <p:nvPr/>
        </p:nvSpPr>
        <p:spPr>
          <a:xfrm>
            <a:off x="0" y="4963800"/>
            <a:ext cx="2160000" cy="1797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t>Motivation</a:t>
            </a:r>
            <a:endParaRPr/>
          </a:p>
        </p:txBody>
      </p:sp>
      <p:sp>
        <p:nvSpPr>
          <p:cNvPr id="212" name="Google Shape;212;p34"/>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213" name="Google Shape;213;p34"/>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214" name="Google Shape;214;p34"/>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grpSp>
        <p:nvGrpSpPr>
          <p:cNvPr id="215" name="Google Shape;215;p34"/>
          <p:cNvGrpSpPr/>
          <p:nvPr/>
        </p:nvGrpSpPr>
        <p:grpSpPr>
          <a:xfrm>
            <a:off x="589745" y="3203304"/>
            <a:ext cx="3542223" cy="1360653"/>
            <a:chOff x="7491848" y="1093002"/>
            <a:chExt cx="2588777" cy="811361"/>
          </a:xfrm>
        </p:grpSpPr>
        <p:pic>
          <p:nvPicPr>
            <p:cNvPr id="216" name="Google Shape;216;p34"/>
            <p:cNvPicPr preferRelativeResize="0"/>
            <p:nvPr/>
          </p:nvPicPr>
          <p:blipFill rotWithShape="1">
            <a:blip r:embed="rId4">
              <a:alphaModFix/>
            </a:blip>
            <a:srcRect b="0" l="0" r="0" t="0"/>
            <a:stretch/>
          </p:blipFill>
          <p:spPr>
            <a:xfrm>
              <a:off x="7491848" y="1093002"/>
              <a:ext cx="2588777" cy="811361"/>
            </a:xfrm>
            <a:prstGeom prst="rect">
              <a:avLst/>
            </a:prstGeom>
            <a:noFill/>
            <a:ln>
              <a:noFill/>
            </a:ln>
          </p:spPr>
        </p:pic>
        <p:sp>
          <p:nvSpPr>
            <p:cNvPr id="217" name="Google Shape;217;p34"/>
            <p:cNvSpPr/>
            <p:nvPr/>
          </p:nvSpPr>
          <p:spPr>
            <a:xfrm>
              <a:off x="8264537" y="1156968"/>
              <a:ext cx="1219161" cy="669124"/>
            </a:xfrm>
            <a:custGeom>
              <a:rect b="b" l="l" r="r" t="t"/>
              <a:pathLst>
                <a:path extrusionOk="0" h="2835" w="5039">
                  <a:moveTo>
                    <a:pt x="4102" y="22"/>
                  </a:moveTo>
                  <a:lnTo>
                    <a:pt x="4102" y="2249"/>
                  </a:lnTo>
                  <a:lnTo>
                    <a:pt x="0" y="2249"/>
                  </a:lnTo>
                  <a:lnTo>
                    <a:pt x="0" y="2835"/>
                  </a:lnTo>
                  <a:lnTo>
                    <a:pt x="5039" y="2835"/>
                  </a:lnTo>
                  <a:lnTo>
                    <a:pt x="5039" y="0"/>
                  </a:lnTo>
                  <a:close/>
                </a:path>
              </a:pathLst>
            </a:custGeom>
            <a:solidFill>
              <a:srgbClr val="729FCF">
                <a:alpha val="20780"/>
              </a:srgbClr>
            </a:solidFill>
            <a:ln>
              <a:noFill/>
            </a:ln>
          </p:spPr>
          <p:txBody>
            <a:bodyPr anchorCtr="0" anchor="ctr" bIns="35700" lIns="71425" spcFirstLastPara="1" rIns="71425" wrap="square" tIns="35700">
              <a:noAutofit/>
            </a:bodyPr>
            <a:lstStyle/>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70"/>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New KATRIN result</a:t>
            </a:r>
            <a:endParaRPr sz="2500"/>
          </a:p>
        </p:txBody>
      </p:sp>
      <p:sp>
        <p:nvSpPr>
          <p:cNvPr id="1036" name="Google Shape;1036;p70"/>
          <p:cNvSpPr txBox="1"/>
          <p:nvPr>
            <p:ph idx="1" type="body"/>
          </p:nvPr>
        </p:nvSpPr>
        <p:spPr>
          <a:xfrm>
            <a:off x="311700" y="1154775"/>
            <a:ext cx="8385600" cy="3371400"/>
          </a:xfrm>
          <a:prstGeom prst="rect">
            <a:avLst/>
          </a:prstGeom>
          <a:blipFill rotWithShape="1">
            <a:blip r:embed="rId3">
              <a:alphaModFix/>
            </a:blip>
            <a:stretch>
              <a:fillRect b="0" l="-719" r="0" t="-2029"/>
            </a:stretch>
          </a:blipFill>
          <a:ln>
            <a:noFill/>
          </a:ln>
        </p:spPr>
        <p:txBody>
          <a:bodyPr anchorCtr="0" anchor="t" bIns="34275" lIns="68575" spcFirstLastPara="1" rIns="68575" wrap="square" tIns="34275">
            <a:normAutofit/>
          </a:bodyPr>
          <a:lstStyle/>
          <a:p>
            <a:pPr indent="0" lvl="0" marL="0" rtl="0" algn="l">
              <a:lnSpc>
                <a:spcPct val="90000"/>
              </a:lnSpc>
              <a:spcBef>
                <a:spcPts val="0"/>
              </a:spcBef>
              <a:spcAft>
                <a:spcPts val="1200"/>
              </a:spcAft>
              <a:buNone/>
            </a:pPr>
            <a:r>
              <a:rPr lang="de"/>
              <a:t> </a:t>
            </a:r>
            <a:endParaRPr/>
          </a:p>
        </p:txBody>
      </p:sp>
      <p:pic>
        <p:nvPicPr>
          <p:cNvPr descr="New Sticker - New - Discover &amp; Share GIFs" id="1037" name="Google Shape;1037;p70"/>
          <p:cNvPicPr preferRelativeResize="0"/>
          <p:nvPr/>
        </p:nvPicPr>
        <p:blipFill rotWithShape="1">
          <a:blip r:embed="rId4">
            <a:alphaModFix/>
          </a:blip>
          <a:srcRect b="0" l="0" r="0" t="0"/>
          <a:stretch/>
        </p:blipFill>
        <p:spPr>
          <a:xfrm>
            <a:off x="142738" y="153284"/>
            <a:ext cx="377387" cy="377387"/>
          </a:xfrm>
          <a:prstGeom prst="rect">
            <a:avLst/>
          </a:prstGeom>
          <a:noFill/>
          <a:ln>
            <a:noFill/>
          </a:ln>
        </p:spPr>
      </p:pic>
      <p:pic>
        <p:nvPicPr>
          <p:cNvPr id="1038" name="Google Shape;1038;p70"/>
          <p:cNvPicPr preferRelativeResize="0"/>
          <p:nvPr/>
        </p:nvPicPr>
        <p:blipFill rotWithShape="1">
          <a:blip r:embed="rId5">
            <a:alphaModFix/>
          </a:blip>
          <a:srcRect b="0" l="0" r="0" t="0"/>
          <a:stretch/>
        </p:blipFill>
        <p:spPr>
          <a:xfrm>
            <a:off x="4391267" y="3139966"/>
            <a:ext cx="4752732" cy="1800842"/>
          </a:xfrm>
          <a:prstGeom prst="rect">
            <a:avLst/>
          </a:prstGeom>
          <a:noFill/>
          <a:ln>
            <a:noFill/>
          </a:ln>
        </p:spPr>
      </p:pic>
      <p:sp>
        <p:nvSpPr>
          <p:cNvPr id="1039" name="Google Shape;1039;p70"/>
          <p:cNvSpPr/>
          <p:nvPr/>
        </p:nvSpPr>
        <p:spPr>
          <a:xfrm>
            <a:off x="5273556" y="2633187"/>
            <a:ext cx="812887" cy="631737"/>
          </a:xfrm>
          <a:custGeom>
            <a:rect b="b" l="l" r="r" t="t"/>
            <a:pathLst>
              <a:path extrusionOk="0" h="1191956" w="1226999">
                <a:moveTo>
                  <a:pt x="0" y="1191956"/>
                </a:moveTo>
                <a:lnTo>
                  <a:pt x="861196" y="1182125"/>
                </a:lnTo>
                <a:lnTo>
                  <a:pt x="1226999" y="0"/>
                </a:lnTo>
                <a:lnTo>
                  <a:pt x="344975" y="11602"/>
                </a:lnTo>
                <a:lnTo>
                  <a:pt x="0" y="1191956"/>
                </a:lnTo>
                <a:close/>
              </a:path>
            </a:pathLst>
          </a:custGeom>
          <a:gradFill>
            <a:gsLst>
              <a:gs pos="0">
                <a:srgbClr val="F5F7FC">
                  <a:alpha val="68627"/>
                </a:srgbClr>
              </a:gs>
              <a:gs pos="100000">
                <a:schemeClr val="accent1"/>
              </a:gs>
            </a:gsLst>
            <a:lin ang="16200038"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0" name="Google Shape;1040;p70"/>
          <p:cNvSpPr/>
          <p:nvPr/>
        </p:nvSpPr>
        <p:spPr>
          <a:xfrm>
            <a:off x="6793417" y="2640120"/>
            <a:ext cx="1645727" cy="614467"/>
          </a:xfrm>
          <a:custGeom>
            <a:rect b="b" l="l" r="r" t="t"/>
            <a:pathLst>
              <a:path extrusionOk="0" h="1159372" w="2484116">
                <a:moveTo>
                  <a:pt x="578382" y="1159372"/>
                </a:moveTo>
                <a:lnTo>
                  <a:pt x="2484116" y="1157963"/>
                </a:lnTo>
                <a:lnTo>
                  <a:pt x="1499633" y="0"/>
                </a:lnTo>
                <a:lnTo>
                  <a:pt x="0" y="7585"/>
                </a:lnTo>
                <a:lnTo>
                  <a:pt x="578382" y="1159372"/>
                </a:lnTo>
                <a:close/>
              </a:path>
            </a:pathLst>
          </a:custGeom>
          <a:gradFill>
            <a:gsLst>
              <a:gs pos="0">
                <a:srgbClr val="F5F7FC">
                  <a:alpha val="68627"/>
                </a:srgbClr>
              </a:gs>
              <a:gs pos="100000">
                <a:srgbClr val="FBE9B9"/>
              </a:gs>
            </a:gsLst>
            <a:lin ang="16200038"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1" name="Google Shape;1041;p70"/>
          <p:cNvSpPr/>
          <p:nvPr/>
        </p:nvSpPr>
        <p:spPr>
          <a:xfrm>
            <a:off x="7918765" y="2634940"/>
            <a:ext cx="1169893" cy="617970"/>
          </a:xfrm>
          <a:custGeom>
            <a:rect b="b" l="l" r="r" t="t"/>
            <a:pathLst>
              <a:path extrusionOk="0" h="1165981" w="1765876">
                <a:moveTo>
                  <a:pt x="869307" y="1165981"/>
                </a:moveTo>
                <a:lnTo>
                  <a:pt x="1765876" y="1162533"/>
                </a:lnTo>
                <a:lnTo>
                  <a:pt x="1717639" y="5502"/>
                </a:lnTo>
                <a:lnTo>
                  <a:pt x="0" y="0"/>
                </a:lnTo>
                <a:lnTo>
                  <a:pt x="869307" y="1165981"/>
                </a:lnTo>
                <a:close/>
              </a:path>
            </a:pathLst>
          </a:custGeom>
          <a:gradFill>
            <a:gsLst>
              <a:gs pos="0">
                <a:srgbClr val="F5F7FC">
                  <a:alpha val="68627"/>
                </a:srgbClr>
              </a:gs>
              <a:gs pos="100000">
                <a:srgbClr val="9467BD"/>
              </a:gs>
            </a:gsLst>
            <a:lin ang="16200038"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2" name="Google Shape;1042;p70"/>
          <p:cNvSpPr/>
          <p:nvPr/>
        </p:nvSpPr>
        <p:spPr>
          <a:xfrm>
            <a:off x="5880952" y="2634131"/>
            <a:ext cx="1250140" cy="626526"/>
          </a:xfrm>
          <a:custGeom>
            <a:rect b="b" l="l" r="r" t="t"/>
            <a:pathLst>
              <a:path extrusionOk="0" h="1182125" w="1887004">
                <a:moveTo>
                  <a:pt x="0" y="1181275"/>
                </a:moveTo>
                <a:lnTo>
                  <a:pt x="1887004" y="1182125"/>
                </a:lnTo>
                <a:lnTo>
                  <a:pt x="1158612" y="0"/>
                </a:lnTo>
                <a:lnTo>
                  <a:pt x="550136" y="11602"/>
                </a:lnTo>
                <a:lnTo>
                  <a:pt x="0" y="1181275"/>
                </a:lnTo>
                <a:close/>
              </a:path>
            </a:pathLst>
          </a:custGeom>
          <a:gradFill>
            <a:gsLst>
              <a:gs pos="0">
                <a:srgbClr val="F5F7FC">
                  <a:alpha val="68627"/>
                </a:srgbClr>
              </a:gs>
              <a:gs pos="100000">
                <a:srgbClr val="EBBCBC"/>
              </a:gs>
            </a:gsLst>
            <a:lin ang="16200038"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3" name="Google Shape;1043;p70"/>
          <p:cNvSpPr/>
          <p:nvPr/>
        </p:nvSpPr>
        <p:spPr>
          <a:xfrm>
            <a:off x="4599183" y="2640098"/>
            <a:ext cx="784571" cy="620865"/>
          </a:xfrm>
          <a:custGeom>
            <a:rect b="b" l="l" r="r" t="t"/>
            <a:pathLst>
              <a:path extrusionOk="0" h="1171444" w="1184258">
                <a:moveTo>
                  <a:pt x="0" y="1170595"/>
                </a:moveTo>
                <a:lnTo>
                  <a:pt x="903939" y="1171444"/>
                </a:lnTo>
                <a:lnTo>
                  <a:pt x="1184258" y="0"/>
                </a:lnTo>
                <a:lnTo>
                  <a:pt x="575782" y="921"/>
                </a:lnTo>
                <a:lnTo>
                  <a:pt x="0" y="1170595"/>
                </a:lnTo>
                <a:close/>
              </a:path>
            </a:pathLst>
          </a:custGeom>
          <a:gradFill>
            <a:gsLst>
              <a:gs pos="0">
                <a:srgbClr val="F5F7FC">
                  <a:alpha val="68627"/>
                </a:srgbClr>
              </a:gs>
              <a:gs pos="100000">
                <a:srgbClr val="CEECD8"/>
              </a:gs>
            </a:gsLst>
            <a:lin ang="16200038"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044" name="Google Shape;1044;p70"/>
          <p:cNvPicPr preferRelativeResize="0"/>
          <p:nvPr/>
        </p:nvPicPr>
        <p:blipFill rotWithShape="1">
          <a:blip r:embed="rId6">
            <a:alphaModFix/>
          </a:blip>
          <a:srcRect b="0" l="0" r="0" t="0"/>
          <a:stretch/>
        </p:blipFill>
        <p:spPr>
          <a:xfrm>
            <a:off x="4643129" y="266312"/>
            <a:ext cx="4500872" cy="2557314"/>
          </a:xfrm>
          <a:prstGeom prst="rect">
            <a:avLst/>
          </a:prstGeom>
          <a:noFill/>
          <a:ln>
            <a:noFill/>
          </a:ln>
        </p:spPr>
      </p:pic>
      <p:pic>
        <p:nvPicPr>
          <p:cNvPr id="1045" name="Google Shape;1045;p70"/>
          <p:cNvPicPr preferRelativeResize="0"/>
          <p:nvPr/>
        </p:nvPicPr>
        <p:blipFill rotWithShape="1">
          <a:blip r:embed="rId7">
            <a:alphaModFix/>
          </a:blip>
          <a:srcRect b="0" l="0" r="0" t="0"/>
          <a:stretch/>
        </p:blipFill>
        <p:spPr>
          <a:xfrm>
            <a:off x="5048988" y="792877"/>
            <a:ext cx="672112" cy="837000"/>
          </a:xfrm>
          <a:prstGeom prst="rect">
            <a:avLst/>
          </a:prstGeom>
          <a:solidFill>
            <a:srgbClr val="ECECEC"/>
          </a:solidFill>
          <a:ln cap="sq" cmpd="sng" w="63500">
            <a:solidFill>
              <a:srgbClr val="FFFFFF"/>
            </a:solidFill>
            <a:prstDash val="solid"/>
            <a:miter lim="800000"/>
            <a:headEnd len="sm" w="sm" type="none"/>
            <a:tailEnd len="sm" w="sm" type="none"/>
          </a:ln>
          <a:effectLst>
            <a:outerShdw blurRad="65000" kx="195054" rotWithShape="0" algn="tl" dir="12900000" dist="50800" ky="144987">
              <a:srgbClr val="000000">
                <a:alpha val="29800"/>
              </a:srgbClr>
            </a:outerShdw>
          </a:effectLst>
        </p:spPr>
      </p:pic>
      <p:pic>
        <p:nvPicPr>
          <p:cNvPr descr="Volume 18 Issue 2" id="1046" name="Google Shape;1046;p70"/>
          <p:cNvPicPr preferRelativeResize="0"/>
          <p:nvPr/>
        </p:nvPicPr>
        <p:blipFill rotWithShape="1">
          <a:blip r:embed="rId8">
            <a:alphaModFix/>
          </a:blip>
          <a:srcRect b="0" l="0" r="0" t="0"/>
          <a:stretch/>
        </p:blipFill>
        <p:spPr>
          <a:xfrm rot="1036587">
            <a:off x="5565624" y="1272318"/>
            <a:ext cx="630656" cy="837000"/>
          </a:xfrm>
          <a:prstGeom prst="rect">
            <a:avLst/>
          </a:prstGeom>
          <a:solidFill>
            <a:srgbClr val="ECECEC"/>
          </a:solidFill>
          <a:ln cap="sq" cmpd="sng" w="63500">
            <a:solidFill>
              <a:srgbClr val="FFFFFF"/>
            </a:solidFill>
            <a:prstDash val="solid"/>
            <a:miter lim="800000"/>
            <a:headEnd len="sm" w="sm" type="none"/>
            <a:tailEnd len="sm" w="sm" type="none"/>
          </a:ln>
          <a:effectLst>
            <a:outerShdw blurRad="65000" kx="195054" rotWithShape="0" algn="tl" dir="12900000" dist="50800" ky="144987">
              <a:srgbClr val="000000">
                <a:alpha val="29800"/>
              </a:srgbClr>
            </a:outerShdw>
          </a:effectLst>
        </p:spPr>
      </p:pic>
      <p:sp>
        <p:nvSpPr>
          <p:cNvPr id="1047" name="Google Shape;1047;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1048" name="Google Shape;1048;p70"/>
          <p:cNvSpPr txBox="1"/>
          <p:nvPr/>
        </p:nvSpPr>
        <p:spPr>
          <a:xfrm>
            <a:off x="2578475" y="3216175"/>
            <a:ext cx="19398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de" sz="900">
                <a:solidFill>
                  <a:schemeClr val="accent3"/>
                </a:solidFill>
              </a:rPr>
              <a:t>Science</a:t>
            </a:r>
            <a:r>
              <a:rPr b="1" i="1" lang="de" sz="900">
                <a:solidFill>
                  <a:schemeClr val="accent3"/>
                </a:solidFill>
              </a:rPr>
              <a:t>388 </a:t>
            </a:r>
            <a:r>
              <a:rPr i="1" lang="de" sz="900">
                <a:solidFill>
                  <a:schemeClr val="accent3"/>
                </a:solidFill>
              </a:rPr>
              <a:t>(2025)</a:t>
            </a:r>
            <a:endParaRPr i="1" sz="900">
              <a:solidFill>
                <a:schemeClr val="accent3"/>
              </a:solidFill>
            </a:endParaRPr>
          </a:p>
          <a:p>
            <a:pPr indent="0" lvl="0" marL="0" marR="0" rtl="0" algn="l">
              <a:spcBef>
                <a:spcPts val="0"/>
              </a:spcBef>
              <a:spcAft>
                <a:spcPts val="0"/>
              </a:spcAft>
              <a:buNone/>
            </a:pPr>
            <a:r>
              <a:rPr i="1" lang="de" sz="900">
                <a:solidFill>
                  <a:schemeClr val="accent3"/>
                </a:solidFill>
              </a:rPr>
              <a:t>DOI:10.1126/science.adq9592</a:t>
            </a:r>
            <a:endParaRPr i="1" sz="900">
              <a:solidFill>
                <a:schemeClr val="accent3"/>
              </a:solidFill>
            </a:endParaRPr>
          </a:p>
        </p:txBody>
      </p:sp>
      <p:sp>
        <p:nvSpPr>
          <p:cNvPr id="1049" name="Google Shape;1049;p70"/>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1050" name="Google Shape;1050;p70"/>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1051" name="Google Shape;1051;p70"/>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1052" name="Google Shape;1052;p70"/>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71"/>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de"/>
              <a:t>Detector Section Setup</a:t>
            </a:r>
            <a:endParaRPr/>
          </a:p>
        </p:txBody>
      </p:sp>
      <p:sp>
        <p:nvSpPr>
          <p:cNvPr id="1058" name="Google Shape;1058;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pic>
        <p:nvPicPr>
          <p:cNvPr id="1059" name="Google Shape;1059;p71"/>
          <p:cNvPicPr preferRelativeResize="0"/>
          <p:nvPr/>
        </p:nvPicPr>
        <p:blipFill rotWithShape="1">
          <a:blip r:embed="rId3">
            <a:alphaModFix/>
          </a:blip>
          <a:srcRect b="13436" l="0" r="0" t="7103"/>
          <a:stretch/>
        </p:blipFill>
        <p:spPr>
          <a:xfrm>
            <a:off x="809975" y="1213475"/>
            <a:ext cx="7281526" cy="3452401"/>
          </a:xfrm>
          <a:prstGeom prst="rect">
            <a:avLst/>
          </a:prstGeom>
          <a:noFill/>
          <a:ln>
            <a:noFill/>
          </a:ln>
        </p:spPr>
      </p:pic>
      <p:sp>
        <p:nvSpPr>
          <p:cNvPr id="1060" name="Google Shape;1060;p71"/>
          <p:cNvSpPr/>
          <p:nvPr/>
        </p:nvSpPr>
        <p:spPr>
          <a:xfrm>
            <a:off x="7261875" y="3596775"/>
            <a:ext cx="1606800" cy="464700"/>
          </a:xfrm>
          <a:prstGeom prst="roundRect">
            <a:avLst>
              <a:gd fmla="val 16667" name="adj"/>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t>calibration chamber with air coils</a:t>
            </a:r>
            <a:endParaRPr sz="1200"/>
          </a:p>
        </p:txBody>
      </p:sp>
      <p:sp>
        <p:nvSpPr>
          <p:cNvPr id="1061" name="Google Shape;1061;p71"/>
          <p:cNvSpPr/>
          <p:nvPr/>
        </p:nvSpPr>
        <p:spPr>
          <a:xfrm>
            <a:off x="6902000" y="1516375"/>
            <a:ext cx="1510500" cy="464700"/>
          </a:xfrm>
          <a:prstGeom prst="roundRect">
            <a:avLst>
              <a:gd fmla="val 16667" name="adj"/>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t>superconducting magnet (B &lt; 4.5T)</a:t>
            </a:r>
            <a:endParaRPr sz="1200"/>
          </a:p>
        </p:txBody>
      </p:sp>
      <p:sp>
        <p:nvSpPr>
          <p:cNvPr id="1062" name="Google Shape;1062;p71"/>
          <p:cNvSpPr/>
          <p:nvPr/>
        </p:nvSpPr>
        <p:spPr>
          <a:xfrm>
            <a:off x="5981700" y="4201175"/>
            <a:ext cx="1418100" cy="464700"/>
          </a:xfrm>
          <a:prstGeom prst="roundRect">
            <a:avLst>
              <a:gd fmla="val 16667" name="adj"/>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t>post acceleration electrode</a:t>
            </a:r>
            <a:endParaRPr sz="1200"/>
          </a:p>
        </p:txBody>
      </p:sp>
      <p:sp>
        <p:nvSpPr>
          <p:cNvPr id="1063" name="Google Shape;1063;p71"/>
          <p:cNvSpPr/>
          <p:nvPr/>
        </p:nvSpPr>
        <p:spPr>
          <a:xfrm>
            <a:off x="4281525" y="1234300"/>
            <a:ext cx="686700" cy="464700"/>
          </a:xfrm>
          <a:prstGeom prst="roundRect">
            <a:avLst>
              <a:gd fmla="val 16667" name="adj"/>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t>getter pumps</a:t>
            </a:r>
            <a:endParaRPr sz="1200"/>
          </a:p>
        </p:txBody>
      </p:sp>
      <p:sp>
        <p:nvSpPr>
          <p:cNvPr id="1064" name="Google Shape;1064;p71"/>
          <p:cNvSpPr/>
          <p:nvPr/>
        </p:nvSpPr>
        <p:spPr>
          <a:xfrm>
            <a:off x="2521275" y="4198625"/>
            <a:ext cx="1760100" cy="624900"/>
          </a:xfrm>
          <a:prstGeom prst="roundRect">
            <a:avLst>
              <a:gd fmla="val 16667" name="adj"/>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t>UHV pumping system (p &lt; 10</a:t>
            </a:r>
            <a:r>
              <a:rPr baseline="30000" lang="de" sz="1200"/>
              <a:t>-9</a:t>
            </a:r>
            <a:r>
              <a:rPr lang="de" sz="1200"/>
              <a:t> mbar w/o outgassing load)</a:t>
            </a:r>
            <a:endParaRPr sz="1200"/>
          </a:p>
        </p:txBody>
      </p:sp>
      <p:sp>
        <p:nvSpPr>
          <p:cNvPr id="1065" name="Google Shape;1065;p71"/>
          <p:cNvSpPr/>
          <p:nvPr/>
        </p:nvSpPr>
        <p:spPr>
          <a:xfrm>
            <a:off x="2772975" y="1569725"/>
            <a:ext cx="1418100" cy="624900"/>
          </a:xfrm>
          <a:prstGeom prst="roundRect">
            <a:avLst>
              <a:gd fmla="val 16667" name="adj"/>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t>feedthrough chamber (3600 lines) on HV</a:t>
            </a:r>
            <a:endParaRPr sz="1200"/>
          </a:p>
        </p:txBody>
      </p:sp>
      <p:sp>
        <p:nvSpPr>
          <p:cNvPr id="1066" name="Google Shape;1066;p71"/>
          <p:cNvSpPr/>
          <p:nvPr/>
        </p:nvSpPr>
        <p:spPr>
          <a:xfrm>
            <a:off x="844875" y="1615425"/>
            <a:ext cx="1464000" cy="464700"/>
          </a:xfrm>
          <a:prstGeom prst="roundRect">
            <a:avLst>
              <a:gd fmla="val 16667" name="adj"/>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t>DAQ back-end </a:t>
            </a:r>
            <a:endParaRPr sz="1200"/>
          </a:p>
          <a:p>
            <a:pPr indent="0" lvl="0" marL="0" rtl="0" algn="ctr">
              <a:spcBef>
                <a:spcPts val="0"/>
              </a:spcBef>
              <a:spcAft>
                <a:spcPts val="0"/>
              </a:spcAft>
              <a:buNone/>
            </a:pPr>
            <a:r>
              <a:rPr lang="de" sz="1200"/>
              <a:t>slow control units</a:t>
            </a:r>
            <a:endParaRPr sz="1200"/>
          </a:p>
        </p:txBody>
      </p:sp>
      <p:sp>
        <p:nvSpPr>
          <p:cNvPr id="1067" name="Google Shape;1067;p71"/>
          <p:cNvSpPr/>
          <p:nvPr/>
        </p:nvSpPr>
        <p:spPr>
          <a:xfrm>
            <a:off x="3482025" y="2642925"/>
            <a:ext cx="641100" cy="393600"/>
          </a:xfrm>
          <a:prstGeom prst="roundRect">
            <a:avLst>
              <a:gd fmla="val 16667" name="adj"/>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t>DAQ cards</a:t>
            </a:r>
            <a:endParaRPr sz="1200"/>
          </a:p>
        </p:txBody>
      </p:sp>
      <p:sp>
        <p:nvSpPr>
          <p:cNvPr id="1068" name="Google Shape;1068;p71"/>
          <p:cNvSpPr/>
          <p:nvPr/>
        </p:nvSpPr>
        <p:spPr>
          <a:xfrm>
            <a:off x="4572000" y="4236725"/>
            <a:ext cx="1112700" cy="393600"/>
          </a:xfrm>
          <a:prstGeom prst="roundRect">
            <a:avLst>
              <a:gd fmla="val 16667" name="adj"/>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t>cooling pipe (T &gt; -70°C)</a:t>
            </a:r>
            <a:endParaRPr sz="1200"/>
          </a:p>
        </p:txBody>
      </p:sp>
      <p:sp>
        <p:nvSpPr>
          <p:cNvPr id="1069" name="Google Shape;1069;p71"/>
          <p:cNvSpPr/>
          <p:nvPr/>
        </p:nvSpPr>
        <p:spPr>
          <a:xfrm>
            <a:off x="5035875" y="1127875"/>
            <a:ext cx="1418100" cy="464700"/>
          </a:xfrm>
          <a:prstGeom prst="roundRect">
            <a:avLst>
              <a:gd fmla="val 16667" name="adj"/>
            </a:avLst>
          </a:prstGeom>
          <a:solidFill>
            <a:srgbClr val="D0E0E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sz="1200"/>
              <a:t>detector (3x3 166-px modules)</a:t>
            </a:r>
            <a:endParaRPr sz="1200"/>
          </a:p>
        </p:txBody>
      </p:sp>
      <p:cxnSp>
        <p:nvCxnSpPr>
          <p:cNvPr id="1070" name="Google Shape;1070;p71"/>
          <p:cNvCxnSpPr/>
          <p:nvPr/>
        </p:nvCxnSpPr>
        <p:spPr>
          <a:xfrm flipH="1">
            <a:off x="1573275" y="2080125"/>
            <a:ext cx="3600" cy="282000"/>
          </a:xfrm>
          <a:prstGeom prst="straightConnector1">
            <a:avLst/>
          </a:prstGeom>
          <a:noFill/>
          <a:ln cap="flat" cmpd="sng" w="19050">
            <a:solidFill>
              <a:srgbClr val="595959"/>
            </a:solidFill>
            <a:prstDash val="solid"/>
            <a:round/>
            <a:headEnd len="med" w="med" type="none"/>
            <a:tailEnd len="med" w="med" type="triangle"/>
          </a:ln>
          <a:effectLst>
            <a:outerShdw blurRad="28575" rotWithShape="0" algn="bl" dir="3600000" dist="19050">
              <a:srgbClr val="EEEEEE"/>
            </a:outerShdw>
          </a:effectLst>
        </p:spPr>
      </p:cxnSp>
      <p:cxnSp>
        <p:nvCxnSpPr>
          <p:cNvPr id="1071" name="Google Shape;1071;p71"/>
          <p:cNvCxnSpPr>
            <a:stCxn id="1065" idx="2"/>
          </p:cNvCxnSpPr>
          <p:nvPr/>
        </p:nvCxnSpPr>
        <p:spPr>
          <a:xfrm>
            <a:off x="3482025" y="2194625"/>
            <a:ext cx="1234800" cy="236100"/>
          </a:xfrm>
          <a:prstGeom prst="straightConnector1">
            <a:avLst/>
          </a:prstGeom>
          <a:noFill/>
          <a:ln cap="flat" cmpd="sng" w="19050">
            <a:solidFill>
              <a:srgbClr val="595959"/>
            </a:solidFill>
            <a:prstDash val="solid"/>
            <a:round/>
            <a:headEnd len="med" w="med" type="none"/>
            <a:tailEnd len="med" w="med" type="triangle"/>
          </a:ln>
          <a:effectLst>
            <a:outerShdw blurRad="28575" rotWithShape="0" algn="bl" dir="3600000" dist="19050">
              <a:srgbClr val="EEEEEE"/>
            </a:outerShdw>
          </a:effectLst>
        </p:spPr>
      </p:cxnSp>
      <p:cxnSp>
        <p:nvCxnSpPr>
          <p:cNvPr id="1072" name="Google Shape;1072;p71"/>
          <p:cNvCxnSpPr>
            <a:stCxn id="1067" idx="3"/>
          </p:cNvCxnSpPr>
          <p:nvPr/>
        </p:nvCxnSpPr>
        <p:spPr>
          <a:xfrm flipH="1" rot="10800000">
            <a:off x="4123125" y="2807025"/>
            <a:ext cx="358200" cy="32700"/>
          </a:xfrm>
          <a:prstGeom prst="straightConnector1">
            <a:avLst/>
          </a:prstGeom>
          <a:noFill/>
          <a:ln cap="flat" cmpd="sng" w="19050">
            <a:solidFill>
              <a:srgbClr val="595959"/>
            </a:solidFill>
            <a:prstDash val="solid"/>
            <a:round/>
            <a:headEnd len="med" w="med" type="none"/>
            <a:tailEnd len="med" w="med" type="triangle"/>
          </a:ln>
          <a:effectLst>
            <a:outerShdw blurRad="28575" rotWithShape="0" algn="bl" dir="3600000" dist="19050">
              <a:srgbClr val="EEEEEE"/>
            </a:outerShdw>
          </a:effectLst>
        </p:spPr>
      </p:cxnSp>
      <p:cxnSp>
        <p:nvCxnSpPr>
          <p:cNvPr id="1073" name="Google Shape;1073;p71"/>
          <p:cNvCxnSpPr>
            <a:stCxn id="1063" idx="2"/>
          </p:cNvCxnSpPr>
          <p:nvPr/>
        </p:nvCxnSpPr>
        <p:spPr>
          <a:xfrm>
            <a:off x="4624875" y="1699000"/>
            <a:ext cx="274800" cy="282300"/>
          </a:xfrm>
          <a:prstGeom prst="straightConnector1">
            <a:avLst/>
          </a:prstGeom>
          <a:noFill/>
          <a:ln cap="flat" cmpd="sng" w="19050">
            <a:solidFill>
              <a:srgbClr val="595959"/>
            </a:solidFill>
            <a:prstDash val="solid"/>
            <a:round/>
            <a:headEnd len="med" w="med" type="none"/>
            <a:tailEnd len="med" w="med" type="triangle"/>
          </a:ln>
          <a:effectLst>
            <a:outerShdw blurRad="28575" rotWithShape="0" algn="bl" dir="3600000" dist="19050">
              <a:srgbClr val="EEEEEE"/>
            </a:outerShdw>
          </a:effectLst>
        </p:spPr>
      </p:cxnSp>
      <p:cxnSp>
        <p:nvCxnSpPr>
          <p:cNvPr id="1074" name="Google Shape;1074;p71"/>
          <p:cNvCxnSpPr>
            <a:stCxn id="1069" idx="2"/>
          </p:cNvCxnSpPr>
          <p:nvPr/>
        </p:nvCxnSpPr>
        <p:spPr>
          <a:xfrm>
            <a:off x="5744925" y="1592575"/>
            <a:ext cx="175800" cy="975300"/>
          </a:xfrm>
          <a:prstGeom prst="straightConnector1">
            <a:avLst/>
          </a:prstGeom>
          <a:noFill/>
          <a:ln cap="flat" cmpd="sng" w="19050">
            <a:solidFill>
              <a:srgbClr val="595959"/>
            </a:solidFill>
            <a:prstDash val="solid"/>
            <a:round/>
            <a:headEnd len="med" w="med" type="none"/>
            <a:tailEnd len="med" w="med" type="triangle"/>
          </a:ln>
          <a:effectLst>
            <a:outerShdw blurRad="28575" rotWithShape="0" algn="bl" dir="3600000" dist="19050">
              <a:srgbClr val="EEEEEE"/>
            </a:outerShdw>
          </a:effectLst>
        </p:spPr>
      </p:cxnSp>
      <p:cxnSp>
        <p:nvCxnSpPr>
          <p:cNvPr id="1075" name="Google Shape;1075;p71"/>
          <p:cNvCxnSpPr>
            <a:stCxn id="1061" idx="2"/>
          </p:cNvCxnSpPr>
          <p:nvPr/>
        </p:nvCxnSpPr>
        <p:spPr>
          <a:xfrm flipH="1">
            <a:off x="6850850" y="1981075"/>
            <a:ext cx="806400" cy="144900"/>
          </a:xfrm>
          <a:prstGeom prst="straightConnector1">
            <a:avLst/>
          </a:prstGeom>
          <a:noFill/>
          <a:ln cap="flat" cmpd="sng" w="19050">
            <a:solidFill>
              <a:srgbClr val="595959"/>
            </a:solidFill>
            <a:prstDash val="solid"/>
            <a:round/>
            <a:headEnd len="med" w="med" type="none"/>
            <a:tailEnd len="med" w="med" type="triangle"/>
          </a:ln>
          <a:effectLst>
            <a:outerShdw blurRad="28575" rotWithShape="0" algn="bl" dir="3600000" dist="19050">
              <a:srgbClr val="EEEEEE"/>
            </a:outerShdw>
          </a:effectLst>
        </p:spPr>
      </p:cxnSp>
      <p:cxnSp>
        <p:nvCxnSpPr>
          <p:cNvPr id="1076" name="Google Shape;1076;p71"/>
          <p:cNvCxnSpPr>
            <a:stCxn id="1064" idx="0"/>
          </p:cNvCxnSpPr>
          <p:nvPr/>
        </p:nvCxnSpPr>
        <p:spPr>
          <a:xfrm flipH="1" rot="10800000">
            <a:off x="3401325" y="3543425"/>
            <a:ext cx="64500" cy="655200"/>
          </a:xfrm>
          <a:prstGeom prst="straightConnector1">
            <a:avLst/>
          </a:prstGeom>
          <a:noFill/>
          <a:ln cap="flat" cmpd="sng" w="19050">
            <a:solidFill>
              <a:srgbClr val="595959"/>
            </a:solidFill>
            <a:prstDash val="solid"/>
            <a:round/>
            <a:headEnd len="med" w="med" type="none"/>
            <a:tailEnd len="med" w="med" type="triangle"/>
          </a:ln>
          <a:effectLst>
            <a:outerShdw blurRad="28575" rotWithShape="0" algn="bl" dir="3600000" dist="19050">
              <a:srgbClr val="EEEEEE"/>
            </a:outerShdw>
          </a:effectLst>
        </p:spPr>
      </p:cxnSp>
      <p:cxnSp>
        <p:nvCxnSpPr>
          <p:cNvPr id="1077" name="Google Shape;1077;p71"/>
          <p:cNvCxnSpPr>
            <a:stCxn id="1068" idx="0"/>
          </p:cNvCxnSpPr>
          <p:nvPr/>
        </p:nvCxnSpPr>
        <p:spPr>
          <a:xfrm flipH="1" rot="10800000">
            <a:off x="5128350" y="3284225"/>
            <a:ext cx="168000" cy="952500"/>
          </a:xfrm>
          <a:prstGeom prst="straightConnector1">
            <a:avLst/>
          </a:prstGeom>
          <a:noFill/>
          <a:ln cap="flat" cmpd="sng" w="19050">
            <a:solidFill>
              <a:srgbClr val="595959"/>
            </a:solidFill>
            <a:prstDash val="solid"/>
            <a:round/>
            <a:headEnd len="med" w="med" type="none"/>
            <a:tailEnd len="med" w="med" type="triangle"/>
          </a:ln>
          <a:effectLst>
            <a:outerShdw blurRad="28575" rotWithShape="0" algn="bl" dir="3600000" dist="19050">
              <a:srgbClr val="EEEEEE"/>
            </a:outerShdw>
          </a:effectLst>
        </p:spPr>
      </p:cxnSp>
      <p:cxnSp>
        <p:nvCxnSpPr>
          <p:cNvPr id="1078" name="Google Shape;1078;p71"/>
          <p:cNvCxnSpPr>
            <a:stCxn id="1062" idx="0"/>
          </p:cNvCxnSpPr>
          <p:nvPr/>
        </p:nvCxnSpPr>
        <p:spPr>
          <a:xfrm rot="10800000">
            <a:off x="6431250" y="2720375"/>
            <a:ext cx="259500" cy="1480800"/>
          </a:xfrm>
          <a:prstGeom prst="straightConnector1">
            <a:avLst/>
          </a:prstGeom>
          <a:noFill/>
          <a:ln cap="flat" cmpd="sng" w="19050">
            <a:solidFill>
              <a:srgbClr val="595959"/>
            </a:solidFill>
            <a:prstDash val="solid"/>
            <a:round/>
            <a:headEnd len="med" w="med" type="none"/>
            <a:tailEnd len="med" w="med" type="triangle"/>
          </a:ln>
          <a:effectLst>
            <a:outerShdw blurRad="28575" rotWithShape="0" algn="bl" dir="3600000" dist="19050">
              <a:srgbClr val="EEEEEE"/>
            </a:outerShdw>
          </a:effectLst>
        </p:spPr>
      </p:cxnSp>
      <p:cxnSp>
        <p:nvCxnSpPr>
          <p:cNvPr id="1079" name="Google Shape;1079;p71"/>
          <p:cNvCxnSpPr>
            <a:stCxn id="1060" idx="0"/>
          </p:cNvCxnSpPr>
          <p:nvPr/>
        </p:nvCxnSpPr>
        <p:spPr>
          <a:xfrm rot="10800000">
            <a:off x="7208475" y="2659275"/>
            <a:ext cx="856800" cy="937500"/>
          </a:xfrm>
          <a:prstGeom prst="straightConnector1">
            <a:avLst/>
          </a:prstGeom>
          <a:noFill/>
          <a:ln cap="flat" cmpd="sng" w="19050">
            <a:solidFill>
              <a:srgbClr val="595959"/>
            </a:solidFill>
            <a:prstDash val="solid"/>
            <a:round/>
            <a:headEnd len="med" w="med" type="none"/>
            <a:tailEnd len="med" w="med" type="triangle"/>
          </a:ln>
          <a:effectLst>
            <a:outerShdw blurRad="28575" rotWithShape="0" algn="bl" dir="3600000" dist="19050">
              <a:srgbClr val="EEEEEE"/>
            </a:outerShdw>
          </a:effectLst>
        </p:spPr>
      </p:cxnSp>
      <p:sp>
        <p:nvSpPr>
          <p:cNvPr id="1080" name="Google Shape;1080;p71"/>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1081" name="Google Shape;1081;p71"/>
          <p:cNvSpPr/>
          <p:nvPr/>
        </p:nvSpPr>
        <p:spPr>
          <a:xfrm>
            <a:off x="2124000" y="4963800"/>
            <a:ext cx="2340000" cy="1797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KATRIN + TRISTAN</a:t>
            </a:r>
            <a:endParaRPr>
              <a:solidFill>
                <a:schemeClr val="dk1"/>
              </a:solidFill>
            </a:endParaRPr>
          </a:p>
        </p:txBody>
      </p:sp>
      <p:sp>
        <p:nvSpPr>
          <p:cNvPr id="1082" name="Google Shape;1082;p71"/>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1083" name="Google Shape;1083;p71"/>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72"/>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de"/>
              <a:t>Detector Effects</a:t>
            </a:r>
            <a:r>
              <a:rPr lang="de" sz="2500">
                <a:latin typeface="Arial"/>
                <a:ea typeface="Arial"/>
                <a:cs typeface="Arial"/>
                <a:sym typeface="Arial"/>
              </a:rPr>
              <a:t> in Magnetic Field</a:t>
            </a:r>
            <a:endParaRPr sz="2500">
              <a:latin typeface="Arial"/>
              <a:ea typeface="Arial"/>
              <a:cs typeface="Arial"/>
              <a:sym typeface="Arial"/>
            </a:endParaRPr>
          </a:p>
        </p:txBody>
      </p:sp>
      <p:sp>
        <p:nvSpPr>
          <p:cNvPr id="1089" name="Google Shape;1089;p72"/>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1090" name="Google Shape;1090;p72"/>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1091" name="Google Shape;1091;p72"/>
          <p:cNvSpPr/>
          <p:nvPr/>
        </p:nvSpPr>
        <p:spPr>
          <a:xfrm>
            <a:off x="4464000" y="4963800"/>
            <a:ext cx="2340000" cy="179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1092" name="Google Shape;1092;p72"/>
          <p:cNvSpPr/>
          <p:nvPr/>
        </p:nvSpPr>
        <p:spPr>
          <a:xfrm>
            <a:off x="6804000" y="4963800"/>
            <a:ext cx="2340000" cy="179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Future Challenges</a:t>
            </a:r>
            <a:endParaRPr>
              <a:solidFill>
                <a:schemeClr val="dk1"/>
              </a:solidFill>
            </a:endParaRPr>
          </a:p>
        </p:txBody>
      </p:sp>
      <p:sp>
        <p:nvSpPr>
          <p:cNvPr id="1093" name="Google Shape;1093;p72"/>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1094" name="Google Shape;1094;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pic>
        <p:nvPicPr>
          <p:cNvPr id="1095" name="Google Shape;1095;p72" title="Mean_Drift_Path_and_Velocity_in_2500_mT.png"/>
          <p:cNvPicPr preferRelativeResize="0"/>
          <p:nvPr/>
        </p:nvPicPr>
        <p:blipFill>
          <a:blip r:embed="rId3">
            <a:alphaModFix/>
          </a:blip>
          <a:stretch>
            <a:fillRect/>
          </a:stretch>
        </p:blipFill>
        <p:spPr>
          <a:xfrm>
            <a:off x="4711708" y="1152475"/>
            <a:ext cx="4120591" cy="3416401"/>
          </a:xfrm>
          <a:prstGeom prst="rect">
            <a:avLst/>
          </a:prstGeom>
          <a:noFill/>
          <a:ln>
            <a:noFill/>
          </a:ln>
        </p:spPr>
      </p:pic>
      <p:sp>
        <p:nvSpPr>
          <p:cNvPr id="1096" name="Google Shape;1096;p72"/>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de"/>
              <a:t>Impact on charge collection and charge cloud motion</a:t>
            </a:r>
            <a:endParaRPr/>
          </a:p>
          <a:p>
            <a:pPr indent="-317500" lvl="0" marL="457200" rtl="0" algn="l">
              <a:spcBef>
                <a:spcPts val="1000"/>
              </a:spcBef>
              <a:spcAft>
                <a:spcPts val="0"/>
              </a:spcAft>
              <a:buSzPts val="1400"/>
              <a:buChar char="●"/>
            </a:pPr>
            <a:r>
              <a:rPr lang="de"/>
              <a:t>Spiral drift under the influence of the Lorentz force</a:t>
            </a:r>
            <a:endParaRPr/>
          </a:p>
          <a:p>
            <a:pPr indent="-317500" lvl="0" marL="457200" rtl="0" algn="l">
              <a:spcBef>
                <a:spcPts val="1000"/>
              </a:spcBef>
              <a:spcAft>
                <a:spcPts val="1000"/>
              </a:spcAft>
              <a:buSzPts val="1400"/>
              <a:buChar char="●"/>
            </a:pPr>
            <a:r>
              <a:rPr lang="de"/>
              <a:t>Expectation: Increase of drift time and signal rise time</a:t>
            </a:r>
            <a:endParaRPr/>
          </a:p>
        </p:txBody>
      </p:sp>
      <p:pic>
        <p:nvPicPr>
          <p:cNvPr id="1097" name="Google Shape;1097;p72"/>
          <p:cNvPicPr preferRelativeResize="0"/>
          <p:nvPr/>
        </p:nvPicPr>
        <p:blipFill>
          <a:blip r:embed="rId4">
            <a:alphaModFix/>
          </a:blip>
          <a:stretch>
            <a:fillRect/>
          </a:stretch>
        </p:blipFill>
        <p:spPr>
          <a:xfrm>
            <a:off x="826261" y="2763750"/>
            <a:ext cx="2970775" cy="2176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73"/>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de"/>
              <a:t>Modelling and Analysis</a:t>
            </a:r>
            <a:endParaRPr/>
          </a:p>
        </p:txBody>
      </p:sp>
      <p:sp>
        <p:nvSpPr>
          <p:cNvPr id="1103" name="Google Shape;1103;p73"/>
          <p:cNvSpPr txBox="1"/>
          <p:nvPr>
            <p:ph idx="1" type="body"/>
          </p:nvPr>
        </p:nvSpPr>
        <p:spPr>
          <a:xfrm>
            <a:off x="311700" y="1152475"/>
            <a:ext cx="4971600" cy="3416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de"/>
              <a:t>M</a:t>
            </a:r>
            <a:r>
              <a:rPr lang="de"/>
              <a:t>any systematic effects to be considered:</a:t>
            </a:r>
            <a:endParaRPr/>
          </a:p>
          <a:p>
            <a:pPr indent="-319300" lvl="0" marL="460800" rtl="0" algn="l">
              <a:lnSpc>
                <a:spcPct val="115000"/>
              </a:lnSpc>
              <a:spcBef>
                <a:spcPts val="1000"/>
              </a:spcBef>
              <a:spcAft>
                <a:spcPts val="0"/>
              </a:spcAft>
              <a:buSzPts val="1400"/>
              <a:buChar char="-"/>
            </a:pPr>
            <a:r>
              <a:rPr lang="de"/>
              <a:t>Background: surface </a:t>
            </a:r>
            <a:r>
              <a:rPr lang="de"/>
              <a:t>radioimpurities</a:t>
            </a:r>
            <a:r>
              <a:rPr lang="de"/>
              <a:t>, …</a:t>
            </a:r>
            <a:endParaRPr/>
          </a:p>
          <a:p>
            <a:pPr indent="-319300" lvl="0" marL="460800" rtl="0" algn="l">
              <a:lnSpc>
                <a:spcPct val="115000"/>
              </a:lnSpc>
              <a:spcBef>
                <a:spcPts val="0"/>
              </a:spcBef>
              <a:spcAft>
                <a:spcPts val="0"/>
              </a:spcAft>
              <a:buSzPts val="1400"/>
              <a:buChar char="-"/>
            </a:pPr>
            <a:r>
              <a:rPr lang="de"/>
              <a:t>Tritium Source: density, distribution, …</a:t>
            </a:r>
            <a:endParaRPr/>
          </a:p>
          <a:p>
            <a:pPr indent="-319300" lvl="0" marL="460800" rtl="0" algn="l">
              <a:lnSpc>
                <a:spcPct val="115000"/>
              </a:lnSpc>
              <a:spcBef>
                <a:spcPts val="0"/>
              </a:spcBef>
              <a:spcAft>
                <a:spcPts val="0"/>
              </a:spcAft>
              <a:buSzPts val="1400"/>
              <a:buChar char="-"/>
            </a:pPr>
            <a:r>
              <a:rPr lang="de"/>
              <a:t>Electromagnetic</a:t>
            </a:r>
            <a:r>
              <a:rPr lang="de"/>
              <a:t> field design: electron trapping, (back-)scattering, (back-)reflection, …</a:t>
            </a:r>
            <a:endParaRPr/>
          </a:p>
          <a:p>
            <a:pPr indent="-319300" lvl="0" marL="460800" rtl="0" algn="l">
              <a:lnSpc>
                <a:spcPct val="115000"/>
              </a:lnSpc>
              <a:spcBef>
                <a:spcPts val="0"/>
              </a:spcBef>
              <a:spcAft>
                <a:spcPts val="0"/>
              </a:spcAft>
              <a:buSzPts val="1400"/>
              <a:buChar char="-"/>
            </a:pPr>
            <a:r>
              <a:rPr lang="de"/>
              <a:t>Detector: resolution, dead layer, charge sharing, …</a:t>
            </a:r>
            <a:endParaRPr/>
          </a:p>
          <a:p>
            <a:pPr indent="-319300" lvl="0" marL="460800" rtl="0" algn="l">
              <a:lnSpc>
                <a:spcPct val="115000"/>
              </a:lnSpc>
              <a:spcBef>
                <a:spcPts val="0"/>
              </a:spcBef>
              <a:spcAft>
                <a:spcPts val="0"/>
              </a:spcAft>
              <a:buSzPts val="1400"/>
              <a:buChar char="-"/>
            </a:pPr>
            <a:r>
              <a:rPr lang="de"/>
              <a:t>Read-out: pile-up, linearity, noise, …</a:t>
            </a:r>
            <a:endParaRPr/>
          </a:p>
          <a:p>
            <a:pPr indent="-317500" lvl="0" marL="457200" rtl="0" algn="l">
              <a:spcBef>
                <a:spcPts val="800"/>
              </a:spcBef>
              <a:spcAft>
                <a:spcPts val="0"/>
              </a:spcAft>
              <a:buSzPts val="1400"/>
              <a:buChar char="●"/>
            </a:pPr>
            <a:r>
              <a:rPr lang="de"/>
              <a:t>Approaches to model the data:</a:t>
            </a:r>
            <a:endParaRPr/>
          </a:p>
          <a:p>
            <a:pPr indent="-317500" lvl="0" marL="457200" rtl="0" algn="l">
              <a:lnSpc>
                <a:spcPct val="115000"/>
              </a:lnSpc>
              <a:spcBef>
                <a:spcPts val="1000"/>
              </a:spcBef>
              <a:spcAft>
                <a:spcPts val="0"/>
              </a:spcAft>
              <a:buSzPts val="1400"/>
              <a:buChar char="-"/>
            </a:pPr>
            <a:r>
              <a:rPr lang="de"/>
              <a:t>Response matrices</a:t>
            </a:r>
            <a:endParaRPr/>
          </a:p>
          <a:p>
            <a:pPr indent="-317500" lvl="0" marL="457200" rtl="0" algn="l">
              <a:lnSpc>
                <a:spcPct val="115000"/>
              </a:lnSpc>
              <a:spcBef>
                <a:spcPts val="0"/>
              </a:spcBef>
              <a:spcAft>
                <a:spcPts val="0"/>
              </a:spcAft>
              <a:buSzPts val="1400"/>
              <a:buChar char="-"/>
            </a:pPr>
            <a:r>
              <a:rPr lang="de"/>
              <a:t>Monte Carlo method</a:t>
            </a:r>
            <a:endParaRPr/>
          </a:p>
          <a:p>
            <a:pPr indent="-317500" lvl="0" marL="457200" rtl="0" algn="l">
              <a:lnSpc>
                <a:spcPct val="115000"/>
              </a:lnSpc>
              <a:spcBef>
                <a:spcPts val="0"/>
              </a:spcBef>
              <a:spcAft>
                <a:spcPts val="0"/>
              </a:spcAft>
              <a:buSzPts val="1400"/>
              <a:buChar char="-"/>
            </a:pPr>
            <a:r>
              <a:rPr lang="de"/>
              <a:t>Neural Networks</a:t>
            </a:r>
            <a:endParaRPr/>
          </a:p>
        </p:txBody>
      </p:sp>
      <p:sp>
        <p:nvSpPr>
          <p:cNvPr id="1104" name="Google Shape;1104;p73"/>
          <p:cNvSpPr txBox="1"/>
          <p:nvPr>
            <p:ph idx="2" type="body"/>
          </p:nvPr>
        </p:nvSpPr>
        <p:spPr>
          <a:xfrm>
            <a:off x="5283275" y="1152475"/>
            <a:ext cx="35490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1105" name="Google Shape;1105;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solidFill>
                  <a:schemeClr val="dk2"/>
                </a:solidFill>
              </a:rPr>
              <a:t>‹#›</a:t>
            </a:fld>
            <a:endParaRPr>
              <a:solidFill>
                <a:schemeClr val="dk2"/>
              </a:solidFill>
            </a:endParaRPr>
          </a:p>
        </p:txBody>
      </p:sp>
      <p:sp>
        <p:nvSpPr>
          <p:cNvPr id="1106" name="Google Shape;1106;p73"/>
          <p:cNvSpPr/>
          <p:nvPr/>
        </p:nvSpPr>
        <p:spPr>
          <a:xfrm>
            <a:off x="0" y="4963800"/>
            <a:ext cx="216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Motivation</a:t>
            </a:r>
            <a:endParaRPr>
              <a:solidFill>
                <a:srgbClr val="D0CECE"/>
              </a:solidFill>
            </a:endParaRPr>
          </a:p>
        </p:txBody>
      </p:sp>
      <p:sp>
        <p:nvSpPr>
          <p:cNvPr id="1107" name="Google Shape;1107;p73"/>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1108" name="Google Shape;1108;p73"/>
          <p:cNvSpPr/>
          <p:nvPr/>
        </p:nvSpPr>
        <p:spPr>
          <a:xfrm>
            <a:off x="4464000" y="4963800"/>
            <a:ext cx="2340000" cy="179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1109" name="Google Shape;1109;p73"/>
          <p:cNvSpPr/>
          <p:nvPr/>
        </p:nvSpPr>
        <p:spPr>
          <a:xfrm>
            <a:off x="6804000" y="4963800"/>
            <a:ext cx="2340000" cy="179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dk1"/>
                </a:solidFill>
              </a:rPr>
              <a:t>Future Challenges</a:t>
            </a:r>
            <a:endParaRPr>
              <a:solidFill>
                <a:schemeClr val="dk1"/>
              </a:solidFill>
            </a:endParaRPr>
          </a:p>
        </p:txBody>
      </p:sp>
      <p:pic>
        <p:nvPicPr>
          <p:cNvPr id="1110" name="Google Shape;1110;p73"/>
          <p:cNvPicPr preferRelativeResize="0"/>
          <p:nvPr/>
        </p:nvPicPr>
        <p:blipFill>
          <a:blip r:embed="rId3">
            <a:alphaModFix/>
          </a:blip>
          <a:stretch>
            <a:fillRect/>
          </a:stretch>
        </p:blipFill>
        <p:spPr>
          <a:xfrm>
            <a:off x="4982775" y="1401563"/>
            <a:ext cx="4085100" cy="2918224"/>
          </a:xfrm>
          <a:prstGeom prst="rect">
            <a:avLst/>
          </a:prstGeom>
          <a:noFill/>
          <a:ln>
            <a:noFill/>
          </a:ln>
        </p:spPr>
      </p:pic>
      <p:sp>
        <p:nvSpPr>
          <p:cNvPr id="1111" name="Google Shape;1111;p73"/>
          <p:cNvSpPr txBox="1"/>
          <p:nvPr/>
        </p:nvSpPr>
        <p:spPr>
          <a:xfrm>
            <a:off x="470325" y="4160150"/>
            <a:ext cx="4812900" cy="762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de" sz="900">
                <a:solidFill>
                  <a:srgbClr val="888888"/>
                </a:solidFill>
              </a:rPr>
              <a:t>Fränkle et al., </a:t>
            </a:r>
            <a:r>
              <a:rPr i="1" lang="de" sz="900">
                <a:solidFill>
                  <a:srgbClr val="888888"/>
                </a:solidFill>
              </a:rPr>
              <a:t>10.1016/j.astropartphys.2022.102686 (2022)</a:t>
            </a:r>
            <a:endParaRPr i="1" sz="900">
              <a:solidFill>
                <a:srgbClr val="888888"/>
              </a:solidFill>
            </a:endParaRPr>
          </a:p>
          <a:p>
            <a:pPr indent="0" lvl="0" marL="0" marR="0" rtl="0" algn="l">
              <a:spcBef>
                <a:spcPts val="0"/>
              </a:spcBef>
              <a:spcAft>
                <a:spcPts val="0"/>
              </a:spcAft>
              <a:buNone/>
            </a:pPr>
            <a:r>
              <a:rPr i="1" lang="de" sz="900">
                <a:solidFill>
                  <a:srgbClr val="888888"/>
                </a:solidFill>
              </a:rPr>
              <a:t>TRISTAN group, Conceptual Design Report: KATRIN with TRISTAN modules (2021)</a:t>
            </a:r>
            <a:endParaRPr i="1" sz="900">
              <a:solidFill>
                <a:srgbClr val="888888"/>
              </a:solidFill>
            </a:endParaRPr>
          </a:p>
          <a:p>
            <a:pPr indent="0" lvl="0" marL="0" marR="0" rtl="0" algn="l">
              <a:spcBef>
                <a:spcPts val="0"/>
              </a:spcBef>
              <a:spcAft>
                <a:spcPts val="0"/>
              </a:spcAft>
              <a:buNone/>
            </a:pPr>
            <a:r>
              <a:rPr i="1" lang="de" sz="900">
                <a:solidFill>
                  <a:srgbClr val="888888"/>
                </a:solidFill>
              </a:rPr>
              <a:t>M. Descher, PhD Thesis (2024)</a:t>
            </a:r>
            <a:endParaRPr i="1" sz="900">
              <a:solidFill>
                <a:srgbClr val="888888"/>
              </a:solidFill>
            </a:endParaRPr>
          </a:p>
          <a:p>
            <a:pPr indent="0" lvl="0" marL="0" rtl="0" algn="l">
              <a:spcBef>
                <a:spcPts val="0"/>
              </a:spcBef>
              <a:spcAft>
                <a:spcPts val="0"/>
              </a:spcAft>
              <a:buNone/>
            </a:pPr>
            <a:r>
              <a:rPr i="1" lang="de" sz="900">
                <a:solidFill>
                  <a:srgbClr val="888888"/>
                </a:solidFill>
              </a:rPr>
              <a:t>L. Laschinger, Master Thesis (2024)</a:t>
            </a:r>
            <a:endParaRPr i="1" sz="900">
              <a:solidFill>
                <a:srgbClr val="888888"/>
              </a:solidFill>
            </a:endParaRPr>
          </a:p>
          <a:p>
            <a:pPr indent="0" lvl="0" marL="0" marR="0" rtl="0" algn="l">
              <a:spcBef>
                <a:spcPts val="0"/>
              </a:spcBef>
              <a:spcAft>
                <a:spcPts val="0"/>
              </a:spcAft>
              <a:buNone/>
            </a:pPr>
            <a:r>
              <a:rPr i="1" lang="de" sz="900">
                <a:solidFill>
                  <a:srgbClr val="888888"/>
                </a:solidFill>
              </a:rPr>
              <a:t>L. Fallböhmer, Master Thesis (2024)</a:t>
            </a:r>
            <a:endParaRPr i="1" sz="900">
              <a:solidFill>
                <a:srgbClr val="888888"/>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74"/>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1117" name="Google Shape;1117;p74"/>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1118" name="Google Shape;1118;p74"/>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1119" name="Google Shape;1119;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de"/>
              <a:t>‹#›</a:t>
            </a:fld>
            <a:endParaRPr/>
          </a:p>
        </p:txBody>
      </p:sp>
      <p:pic>
        <p:nvPicPr>
          <p:cNvPr id="1120" name="Google Shape;1120;p74" title="b2fe36e2-9369-48ba-8733-f390a9219e84.jpeg"/>
          <p:cNvPicPr preferRelativeResize="0"/>
          <p:nvPr/>
        </p:nvPicPr>
        <p:blipFill rotWithShape="1">
          <a:blip r:embed="rId3">
            <a:alphaModFix/>
          </a:blip>
          <a:srcRect b="14743" l="0" r="0" t="22033"/>
          <a:stretch/>
        </p:blipFill>
        <p:spPr>
          <a:xfrm>
            <a:off x="4832400" y="445027"/>
            <a:ext cx="3999902" cy="3358725"/>
          </a:xfrm>
          <a:prstGeom prst="rect">
            <a:avLst/>
          </a:prstGeom>
          <a:noFill/>
          <a:ln>
            <a:noFill/>
          </a:ln>
        </p:spPr>
      </p:pic>
      <p:pic>
        <p:nvPicPr>
          <p:cNvPr id="1121" name="Google Shape;1121;p74" title="65cb0fbc-540b-43b0-89d1-dec668e247dd.jpeg"/>
          <p:cNvPicPr preferRelativeResize="0"/>
          <p:nvPr/>
        </p:nvPicPr>
        <p:blipFill rotWithShape="1">
          <a:blip r:embed="rId4">
            <a:alphaModFix/>
          </a:blip>
          <a:srcRect b="39896" l="0" r="0" t="45497"/>
          <a:stretch/>
        </p:blipFill>
        <p:spPr>
          <a:xfrm>
            <a:off x="1156350" y="3937699"/>
            <a:ext cx="6831299" cy="751201"/>
          </a:xfrm>
          <a:prstGeom prst="rect">
            <a:avLst/>
          </a:prstGeom>
          <a:noFill/>
          <a:ln>
            <a:noFill/>
          </a:ln>
        </p:spPr>
      </p:pic>
      <p:sp>
        <p:nvSpPr>
          <p:cNvPr id="1122" name="Google Shape;1122;p74"/>
          <p:cNvSpPr/>
          <p:nvPr/>
        </p:nvSpPr>
        <p:spPr>
          <a:xfrm>
            <a:off x="1156350" y="4751000"/>
            <a:ext cx="6831300" cy="354000"/>
          </a:xfrm>
          <a:prstGeom prst="leftRightArrow">
            <a:avLst>
              <a:gd fmla="val 50000" name="adj1"/>
              <a:gd fmla="val 50000" name="adj2"/>
            </a:avLst>
          </a:prstGeom>
          <a:solidFill>
            <a:srgbClr val="64B0E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a:t>2 m</a:t>
            </a:r>
            <a:endParaRPr/>
          </a:p>
        </p:txBody>
      </p:sp>
      <p:pic>
        <p:nvPicPr>
          <p:cNvPr id="1123" name="Google Shape;1123;p74" title="PXL_20250506_121429714.jpg"/>
          <p:cNvPicPr preferRelativeResize="0"/>
          <p:nvPr/>
        </p:nvPicPr>
        <p:blipFill rotWithShape="1">
          <a:blip r:embed="rId5">
            <a:alphaModFix/>
          </a:blip>
          <a:srcRect b="11902" l="12090" r="18863" t="4687"/>
          <a:stretch/>
        </p:blipFill>
        <p:spPr>
          <a:xfrm>
            <a:off x="311700" y="445025"/>
            <a:ext cx="3692774" cy="33587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de" sz="2520"/>
              <a:t>Experimental Searches</a:t>
            </a:r>
            <a:endParaRPr sz="2520"/>
          </a:p>
        </p:txBody>
      </p:sp>
      <p:sp>
        <p:nvSpPr>
          <p:cNvPr id="224" name="Google Shape;224;p35"/>
          <p:cNvSpPr/>
          <p:nvPr/>
        </p:nvSpPr>
        <p:spPr>
          <a:xfrm>
            <a:off x="2241659" y="1777806"/>
            <a:ext cx="4848000" cy="2790600"/>
          </a:xfrm>
          <a:prstGeom prst="ellipse">
            <a:avLst/>
          </a:prstGeom>
          <a:noFill/>
          <a:ln cap="flat" cmpd="sng" w="63500">
            <a:solidFill>
              <a:schemeClr val="accent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25" name="Google Shape;225;p35"/>
          <p:cNvPicPr preferRelativeResize="0"/>
          <p:nvPr/>
        </p:nvPicPr>
        <p:blipFill rotWithShape="1">
          <a:blip r:embed="rId3">
            <a:alphaModFix/>
          </a:blip>
          <a:srcRect b="2262" l="0" r="0" t="2262"/>
          <a:stretch/>
        </p:blipFill>
        <p:spPr>
          <a:xfrm>
            <a:off x="3666059" y="1145392"/>
            <a:ext cx="1915500" cy="1371600"/>
          </a:xfrm>
          <a:prstGeom prst="ellipse">
            <a:avLst/>
          </a:prstGeom>
          <a:noFill/>
          <a:ln>
            <a:noFill/>
          </a:ln>
        </p:spPr>
      </p:pic>
      <p:pic>
        <p:nvPicPr>
          <p:cNvPr descr="KATRIN" id="226" name="Google Shape;226;p35"/>
          <p:cNvPicPr preferRelativeResize="0"/>
          <p:nvPr/>
        </p:nvPicPr>
        <p:blipFill rotWithShape="1">
          <a:blip r:embed="rId4">
            <a:alphaModFix/>
          </a:blip>
          <a:srcRect b="0" l="0" r="0" t="0"/>
          <a:stretch/>
        </p:blipFill>
        <p:spPr>
          <a:xfrm>
            <a:off x="5262761" y="3501301"/>
            <a:ext cx="1953300" cy="1371600"/>
          </a:xfrm>
          <a:prstGeom prst="ellipse">
            <a:avLst/>
          </a:prstGeom>
          <a:noFill/>
          <a:ln>
            <a:noFill/>
          </a:ln>
        </p:spPr>
      </p:pic>
      <p:sp>
        <p:nvSpPr>
          <p:cNvPr id="227" name="Google Shape;227;p35"/>
          <p:cNvSpPr txBox="1"/>
          <p:nvPr/>
        </p:nvSpPr>
        <p:spPr>
          <a:xfrm>
            <a:off x="5665949" y="829800"/>
            <a:ext cx="1864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de">
                <a:solidFill>
                  <a:schemeClr val="dk1"/>
                </a:solidFill>
              </a:rPr>
              <a:t>Indirect Detection</a:t>
            </a:r>
            <a:endParaRPr>
              <a:solidFill>
                <a:schemeClr val="dk1"/>
              </a:solidFill>
            </a:endParaRPr>
          </a:p>
        </p:txBody>
      </p:sp>
      <p:sp>
        <p:nvSpPr>
          <p:cNvPr id="228" name="Google Shape;228;p35"/>
          <p:cNvSpPr txBox="1"/>
          <p:nvPr/>
        </p:nvSpPr>
        <p:spPr>
          <a:xfrm>
            <a:off x="4237950" y="3279300"/>
            <a:ext cx="1368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de">
                <a:solidFill>
                  <a:schemeClr val="dk1"/>
                </a:solidFill>
              </a:rPr>
              <a:t>Production</a:t>
            </a:r>
            <a:endParaRPr>
              <a:solidFill>
                <a:schemeClr val="dk1"/>
              </a:solidFill>
            </a:endParaRPr>
          </a:p>
        </p:txBody>
      </p:sp>
      <p:sp>
        <p:nvSpPr>
          <p:cNvPr id="229" name="Google Shape;229;p35"/>
          <p:cNvSpPr txBox="1"/>
          <p:nvPr/>
        </p:nvSpPr>
        <p:spPr>
          <a:xfrm>
            <a:off x="793575" y="1870175"/>
            <a:ext cx="20037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de">
                <a:solidFill>
                  <a:schemeClr val="dk1"/>
                </a:solidFill>
              </a:rPr>
              <a:t>Direct Detection</a:t>
            </a:r>
            <a:endParaRPr/>
          </a:p>
        </p:txBody>
      </p:sp>
      <p:pic>
        <p:nvPicPr>
          <p:cNvPr descr="XENON-Experiment - Hinweis auf der Suche nach Dunkler Materie" id="230" name="Google Shape;230;p35"/>
          <p:cNvPicPr preferRelativeResize="0"/>
          <p:nvPr/>
        </p:nvPicPr>
        <p:blipFill rotWithShape="1">
          <a:blip r:embed="rId5">
            <a:alphaModFix/>
          </a:blip>
          <a:srcRect b="0" l="12431" r="8083" t="0"/>
          <a:stretch/>
        </p:blipFill>
        <p:spPr>
          <a:xfrm>
            <a:off x="1640141" y="3279304"/>
            <a:ext cx="2003700" cy="1417800"/>
          </a:xfrm>
          <a:prstGeom prst="ellipse">
            <a:avLst/>
          </a:prstGeom>
          <a:noFill/>
          <a:ln>
            <a:noFill/>
          </a:ln>
        </p:spPr>
      </p:pic>
      <p:pic>
        <p:nvPicPr>
          <p:cNvPr id="231" name="Google Shape;231;p35"/>
          <p:cNvPicPr preferRelativeResize="0"/>
          <p:nvPr/>
        </p:nvPicPr>
        <p:blipFill rotWithShape="1">
          <a:blip r:embed="rId6">
            <a:alphaModFix/>
          </a:blip>
          <a:srcRect b="0" l="0" r="0" t="0"/>
          <a:stretch/>
        </p:blipFill>
        <p:spPr>
          <a:xfrm>
            <a:off x="1250777" y="2571750"/>
            <a:ext cx="1367917" cy="718402"/>
          </a:xfrm>
          <a:prstGeom prst="rect">
            <a:avLst/>
          </a:prstGeom>
          <a:noFill/>
          <a:ln>
            <a:noFill/>
          </a:ln>
        </p:spPr>
      </p:pic>
      <p:sp>
        <p:nvSpPr>
          <p:cNvPr id="232" name="Google Shape;232;p35"/>
          <p:cNvSpPr/>
          <p:nvPr/>
        </p:nvSpPr>
        <p:spPr>
          <a:xfrm>
            <a:off x="1119686" y="2442295"/>
            <a:ext cx="375300" cy="375300"/>
          </a:xfrm>
          <a:prstGeom prst="ellipse">
            <a:avLst/>
          </a:prstGeom>
          <a:gradFill>
            <a:gsLst>
              <a:gs pos="0">
                <a:srgbClr val="F2F2F2"/>
              </a:gs>
              <a:gs pos="100000">
                <a:srgbClr val="C00000"/>
              </a:gs>
            </a:gsLst>
            <a:path path="circle">
              <a:fillToRect b="100%" l="100%"/>
            </a:path>
            <a:tileRect r="-100%" t="-100%"/>
          </a:gradFill>
          <a:ln>
            <a:noFill/>
          </a:ln>
          <a:effectLst>
            <a:outerShdw blurRad="76200" kx="800311" rotWithShape="0" algn="br" dir="8100000" dist="12700" sy="-230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lang="de" sz="1100">
                <a:solidFill>
                  <a:schemeClr val="dk1"/>
                </a:solidFill>
                <a:latin typeface="Noto Sans Symbols"/>
                <a:ea typeface="Noto Sans Symbols"/>
                <a:cs typeface="Noto Sans Symbols"/>
                <a:sym typeface="Noto Sans Symbols"/>
              </a:rPr>
              <a:t>ν</a:t>
            </a:r>
            <a:r>
              <a:rPr baseline="-25000" lang="de" sz="1100">
                <a:solidFill>
                  <a:schemeClr val="dk1"/>
                </a:solidFill>
                <a:latin typeface="Calibri"/>
                <a:ea typeface="Calibri"/>
                <a:cs typeface="Calibri"/>
                <a:sym typeface="Calibri"/>
              </a:rPr>
              <a:t>4</a:t>
            </a:r>
            <a:endParaRPr sz="1100"/>
          </a:p>
        </p:txBody>
      </p:sp>
      <p:pic>
        <p:nvPicPr>
          <p:cNvPr id="233" name="Google Shape;233;p35"/>
          <p:cNvPicPr preferRelativeResize="0"/>
          <p:nvPr/>
        </p:nvPicPr>
        <p:blipFill rotWithShape="1">
          <a:blip r:embed="rId7">
            <a:alphaModFix/>
          </a:blip>
          <a:srcRect b="0" l="0" r="0" t="0"/>
          <a:stretch/>
        </p:blipFill>
        <p:spPr>
          <a:xfrm>
            <a:off x="5699975" y="1576035"/>
            <a:ext cx="1515949" cy="870166"/>
          </a:xfrm>
          <a:prstGeom prst="rect">
            <a:avLst/>
          </a:prstGeom>
          <a:noFill/>
          <a:ln>
            <a:noFill/>
          </a:ln>
        </p:spPr>
      </p:pic>
      <p:sp>
        <p:nvSpPr>
          <p:cNvPr id="234" name="Google Shape;234;p35"/>
          <p:cNvSpPr/>
          <p:nvPr/>
        </p:nvSpPr>
        <p:spPr>
          <a:xfrm>
            <a:off x="5664805" y="1423063"/>
            <a:ext cx="375300" cy="375300"/>
          </a:xfrm>
          <a:prstGeom prst="ellipse">
            <a:avLst/>
          </a:prstGeom>
          <a:gradFill>
            <a:gsLst>
              <a:gs pos="0">
                <a:srgbClr val="F2F2F2"/>
              </a:gs>
              <a:gs pos="100000">
                <a:srgbClr val="C00000"/>
              </a:gs>
            </a:gsLst>
            <a:path path="circle">
              <a:fillToRect b="100%" l="100%"/>
            </a:path>
            <a:tileRect r="-100%" t="-100%"/>
          </a:gradFill>
          <a:ln>
            <a:noFill/>
          </a:ln>
          <a:effectLst>
            <a:outerShdw blurRad="76200" kx="800311" rotWithShape="0" algn="br" dir="8100000" dist="12700" sy="-230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lang="de" sz="1100">
                <a:solidFill>
                  <a:schemeClr val="dk1"/>
                </a:solidFill>
                <a:latin typeface="Noto Sans Symbols"/>
                <a:ea typeface="Noto Sans Symbols"/>
                <a:cs typeface="Noto Sans Symbols"/>
                <a:sym typeface="Noto Sans Symbols"/>
              </a:rPr>
              <a:t>ν</a:t>
            </a:r>
            <a:r>
              <a:rPr baseline="-25000" lang="de" sz="1100">
                <a:solidFill>
                  <a:schemeClr val="dk1"/>
                </a:solidFill>
                <a:latin typeface="Calibri"/>
                <a:ea typeface="Calibri"/>
                <a:cs typeface="Calibri"/>
                <a:sym typeface="Calibri"/>
              </a:rPr>
              <a:t>4</a:t>
            </a:r>
            <a:endParaRPr sz="1100"/>
          </a:p>
        </p:txBody>
      </p:sp>
      <p:pic>
        <p:nvPicPr>
          <p:cNvPr id="235" name="Google Shape;235;p35"/>
          <p:cNvPicPr preferRelativeResize="0"/>
          <p:nvPr/>
        </p:nvPicPr>
        <p:blipFill rotWithShape="1">
          <a:blip r:embed="rId8">
            <a:alphaModFix/>
          </a:blip>
          <a:srcRect b="0" l="0" r="0" t="0"/>
          <a:stretch/>
        </p:blipFill>
        <p:spPr>
          <a:xfrm>
            <a:off x="6457950" y="3006145"/>
            <a:ext cx="1677767" cy="954382"/>
          </a:xfrm>
          <a:prstGeom prst="rect">
            <a:avLst/>
          </a:prstGeom>
          <a:noFill/>
          <a:ln>
            <a:noFill/>
          </a:ln>
        </p:spPr>
      </p:pic>
      <p:sp>
        <p:nvSpPr>
          <p:cNvPr id="236" name="Google Shape;236;p35"/>
          <p:cNvSpPr/>
          <p:nvPr/>
        </p:nvSpPr>
        <p:spPr>
          <a:xfrm>
            <a:off x="7484777" y="3889183"/>
            <a:ext cx="375300" cy="375300"/>
          </a:xfrm>
          <a:prstGeom prst="ellipse">
            <a:avLst/>
          </a:prstGeom>
          <a:gradFill>
            <a:gsLst>
              <a:gs pos="0">
                <a:srgbClr val="F2F2F2"/>
              </a:gs>
              <a:gs pos="100000">
                <a:srgbClr val="C00000"/>
              </a:gs>
            </a:gsLst>
            <a:path path="circle">
              <a:fillToRect b="100%" l="100%"/>
            </a:path>
            <a:tileRect r="-100%" t="-100%"/>
          </a:gradFill>
          <a:ln>
            <a:noFill/>
          </a:ln>
          <a:effectLst>
            <a:outerShdw blurRad="76200" kx="800311" rotWithShape="0" algn="br" dir="8100000" dist="12700" sy="-230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lang="de" sz="1100">
                <a:solidFill>
                  <a:schemeClr val="dk1"/>
                </a:solidFill>
                <a:latin typeface="Noto Sans Symbols"/>
                <a:ea typeface="Noto Sans Symbols"/>
                <a:cs typeface="Noto Sans Symbols"/>
                <a:sym typeface="Noto Sans Symbols"/>
              </a:rPr>
              <a:t>ν</a:t>
            </a:r>
            <a:r>
              <a:rPr baseline="-25000" lang="de" sz="1100">
                <a:solidFill>
                  <a:schemeClr val="dk1"/>
                </a:solidFill>
                <a:latin typeface="Calibri"/>
                <a:ea typeface="Calibri"/>
                <a:cs typeface="Calibri"/>
                <a:sym typeface="Calibri"/>
              </a:rPr>
              <a:t>4</a:t>
            </a:r>
            <a:endParaRPr sz="1100"/>
          </a:p>
        </p:txBody>
      </p:sp>
      <p:sp>
        <p:nvSpPr>
          <p:cNvPr id="237" name="Google Shape;237;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238" name="Google Shape;238;p35"/>
          <p:cNvSpPr txBox="1"/>
          <p:nvPr/>
        </p:nvSpPr>
        <p:spPr>
          <a:xfrm>
            <a:off x="5665948" y="1039950"/>
            <a:ext cx="19533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e.g. XMM Newton</a:t>
            </a:r>
            <a:endParaRPr>
              <a:solidFill>
                <a:schemeClr val="dk1"/>
              </a:solidFill>
            </a:endParaRPr>
          </a:p>
        </p:txBody>
      </p:sp>
      <p:sp>
        <p:nvSpPr>
          <p:cNvPr id="239" name="Google Shape;239;p35"/>
          <p:cNvSpPr txBox="1"/>
          <p:nvPr/>
        </p:nvSpPr>
        <p:spPr>
          <a:xfrm>
            <a:off x="4237950" y="3501300"/>
            <a:ext cx="14280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e.g. KATRIN/ TRISTAN</a:t>
            </a:r>
            <a:endParaRPr>
              <a:solidFill>
                <a:schemeClr val="dk1"/>
              </a:solidFill>
            </a:endParaRPr>
          </a:p>
        </p:txBody>
      </p:sp>
      <p:sp>
        <p:nvSpPr>
          <p:cNvPr id="240" name="Google Shape;240;p35"/>
          <p:cNvSpPr txBox="1"/>
          <p:nvPr/>
        </p:nvSpPr>
        <p:spPr>
          <a:xfrm>
            <a:off x="793573" y="2094500"/>
            <a:ext cx="19533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e.g. DyNo, Xenon</a:t>
            </a:r>
            <a:endParaRPr>
              <a:solidFill>
                <a:schemeClr val="dk1"/>
              </a:solidFill>
            </a:endParaRPr>
          </a:p>
        </p:txBody>
      </p:sp>
      <p:sp>
        <p:nvSpPr>
          <p:cNvPr id="241" name="Google Shape;241;p35"/>
          <p:cNvSpPr/>
          <p:nvPr/>
        </p:nvSpPr>
        <p:spPr>
          <a:xfrm>
            <a:off x="0" y="4963800"/>
            <a:ext cx="2160000" cy="1797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t>Motivation</a:t>
            </a:r>
            <a:endParaRPr/>
          </a:p>
        </p:txBody>
      </p:sp>
      <p:sp>
        <p:nvSpPr>
          <p:cNvPr id="242" name="Google Shape;242;p35"/>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243" name="Google Shape;243;p35"/>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244" name="Google Shape;244;p35"/>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6"/>
          <p:cNvPicPr preferRelativeResize="0"/>
          <p:nvPr/>
        </p:nvPicPr>
        <p:blipFill rotWithShape="1">
          <a:blip r:embed="rId3">
            <a:alphaModFix/>
          </a:blip>
          <a:srcRect b="0" l="0" r="0" t="0"/>
          <a:stretch/>
        </p:blipFill>
        <p:spPr>
          <a:xfrm>
            <a:off x="4743448" y="1673550"/>
            <a:ext cx="3996043" cy="2997032"/>
          </a:xfrm>
          <a:prstGeom prst="rect">
            <a:avLst/>
          </a:prstGeom>
          <a:noFill/>
          <a:ln>
            <a:noFill/>
          </a:ln>
        </p:spPr>
      </p:pic>
      <p:sp>
        <p:nvSpPr>
          <p:cNvPr id="251" name="Google Shape;251;p36"/>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Tritium ß-decay</a:t>
            </a:r>
            <a:endParaRPr sz="2500"/>
          </a:p>
        </p:txBody>
      </p:sp>
      <p:sp>
        <p:nvSpPr>
          <p:cNvPr id="252" name="Google Shape;252;p36"/>
          <p:cNvSpPr/>
          <p:nvPr/>
        </p:nvSpPr>
        <p:spPr>
          <a:xfrm>
            <a:off x="-707500" y="3782850"/>
            <a:ext cx="6069900" cy="572700"/>
          </a:xfrm>
          <a:prstGeom prst="rect">
            <a:avLst/>
          </a:prstGeom>
          <a:blipFill rotWithShape="1">
            <a:blip r:embed="rId4">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de" sz="1400">
                <a:latin typeface="Calibri"/>
                <a:ea typeface="Calibri"/>
                <a:cs typeface="Calibri"/>
                <a:sym typeface="Calibri"/>
              </a:rPr>
              <a:t> </a:t>
            </a:r>
            <a:endParaRPr sz="1100"/>
          </a:p>
        </p:txBody>
      </p:sp>
      <p:sp>
        <p:nvSpPr>
          <p:cNvPr id="253" name="Google Shape;253;p36"/>
          <p:cNvSpPr/>
          <p:nvPr/>
        </p:nvSpPr>
        <p:spPr>
          <a:xfrm>
            <a:off x="6757693" y="2480293"/>
            <a:ext cx="2116667" cy="1875366"/>
          </a:xfrm>
          <a:custGeom>
            <a:rect b="b" l="l" r="r" t="t"/>
            <a:pathLst>
              <a:path extrusionOk="0" h="2500488" w="2822223">
                <a:moveTo>
                  <a:pt x="1840089" y="2500488"/>
                </a:moveTo>
                <a:lnTo>
                  <a:pt x="0" y="16932"/>
                </a:lnTo>
                <a:lnTo>
                  <a:pt x="2822223" y="0"/>
                </a:lnTo>
                <a:lnTo>
                  <a:pt x="1840089" y="2500488"/>
                </a:lnTo>
                <a:close/>
              </a:path>
            </a:pathLst>
          </a:custGeom>
          <a:gradFill>
            <a:gsLst>
              <a:gs pos="0">
                <a:srgbClr val="F5F7FC"/>
              </a:gs>
              <a:gs pos="17000">
                <a:srgbClr val="F5F7FC"/>
              </a:gs>
              <a:gs pos="100000">
                <a:srgbClr val="7F7F7F"/>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54" name="Google Shape;254;p36"/>
          <p:cNvPicPr preferRelativeResize="0"/>
          <p:nvPr/>
        </p:nvPicPr>
        <p:blipFill rotWithShape="1">
          <a:blip r:embed="rId5">
            <a:alphaModFix/>
          </a:blip>
          <a:srcRect b="0" l="0" r="0" t="0"/>
          <a:stretch/>
        </p:blipFill>
        <p:spPr>
          <a:xfrm>
            <a:off x="476908" y="1611374"/>
            <a:ext cx="2627992" cy="1904537"/>
          </a:xfrm>
          <a:prstGeom prst="rect">
            <a:avLst/>
          </a:prstGeom>
          <a:noFill/>
          <a:ln>
            <a:noFill/>
          </a:ln>
        </p:spPr>
      </p:pic>
      <p:pic>
        <p:nvPicPr>
          <p:cNvPr id="255" name="Google Shape;255;p36"/>
          <p:cNvPicPr preferRelativeResize="0"/>
          <p:nvPr/>
        </p:nvPicPr>
        <p:blipFill rotWithShape="1">
          <a:blip r:embed="rId6">
            <a:alphaModFix/>
          </a:blip>
          <a:srcRect b="0" l="0" r="0" t="0"/>
          <a:stretch/>
        </p:blipFill>
        <p:spPr>
          <a:xfrm>
            <a:off x="6516009" y="650357"/>
            <a:ext cx="2562710" cy="1922033"/>
          </a:xfrm>
          <a:prstGeom prst="rect">
            <a:avLst/>
          </a:prstGeom>
          <a:noFill/>
          <a:ln>
            <a:noFill/>
          </a:ln>
        </p:spPr>
      </p:pic>
      <p:sp>
        <p:nvSpPr>
          <p:cNvPr id="256" name="Google Shape;256;p36"/>
          <p:cNvSpPr txBox="1"/>
          <p:nvPr/>
        </p:nvSpPr>
        <p:spPr>
          <a:xfrm>
            <a:off x="6723375" y="601375"/>
            <a:ext cx="22977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sz="1500">
                <a:solidFill>
                  <a:schemeClr val="dk1"/>
                </a:solidFill>
              </a:rPr>
              <a:t>Signal of neutrino mass</a:t>
            </a:r>
            <a:endParaRPr sz="1500"/>
          </a:p>
        </p:txBody>
      </p:sp>
      <p:sp>
        <p:nvSpPr>
          <p:cNvPr id="257" name="Google Shape;257;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258" name="Google Shape;258;p36"/>
          <p:cNvSpPr/>
          <p:nvPr/>
        </p:nvSpPr>
        <p:spPr>
          <a:xfrm>
            <a:off x="0" y="4963800"/>
            <a:ext cx="2160000" cy="1797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t>Motivation</a:t>
            </a:r>
            <a:endParaRPr/>
          </a:p>
        </p:txBody>
      </p:sp>
      <p:sp>
        <p:nvSpPr>
          <p:cNvPr id="259" name="Google Shape;259;p36"/>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260" name="Google Shape;260;p36"/>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261" name="Google Shape;261;p36"/>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7"/>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Imprint of sterile ν‘s on ß-spectrum</a:t>
            </a:r>
            <a:endParaRPr sz="2500"/>
          </a:p>
        </p:txBody>
      </p:sp>
      <p:pic>
        <p:nvPicPr>
          <p:cNvPr id="268" name="Google Shape;268;p37"/>
          <p:cNvPicPr preferRelativeResize="0"/>
          <p:nvPr/>
        </p:nvPicPr>
        <p:blipFill rotWithShape="1">
          <a:blip r:embed="rId3">
            <a:alphaModFix/>
          </a:blip>
          <a:srcRect b="0" l="0" r="0" t="0"/>
          <a:stretch/>
        </p:blipFill>
        <p:spPr>
          <a:xfrm>
            <a:off x="476908" y="1611374"/>
            <a:ext cx="2627992" cy="1904537"/>
          </a:xfrm>
          <a:prstGeom prst="rect">
            <a:avLst/>
          </a:prstGeom>
          <a:noFill/>
          <a:ln>
            <a:noFill/>
          </a:ln>
        </p:spPr>
      </p:pic>
      <p:pic>
        <p:nvPicPr>
          <p:cNvPr id="269" name="Google Shape;269;p37"/>
          <p:cNvPicPr preferRelativeResize="0"/>
          <p:nvPr/>
        </p:nvPicPr>
        <p:blipFill rotWithShape="1">
          <a:blip r:embed="rId4">
            <a:alphaModFix/>
          </a:blip>
          <a:srcRect b="0" l="0" r="0" t="0"/>
          <a:stretch/>
        </p:blipFill>
        <p:spPr>
          <a:xfrm>
            <a:off x="2094899" y="1614136"/>
            <a:ext cx="761025" cy="761026"/>
          </a:xfrm>
          <a:prstGeom prst="rect">
            <a:avLst/>
          </a:prstGeom>
          <a:noFill/>
          <a:ln>
            <a:noFill/>
          </a:ln>
        </p:spPr>
      </p:pic>
      <p:pic>
        <p:nvPicPr>
          <p:cNvPr id="270" name="Google Shape;270;p37"/>
          <p:cNvPicPr preferRelativeResize="0"/>
          <p:nvPr/>
        </p:nvPicPr>
        <p:blipFill rotWithShape="1">
          <a:blip r:embed="rId5">
            <a:alphaModFix/>
          </a:blip>
          <a:srcRect b="10952" l="0" r="0" t="0"/>
          <a:stretch/>
        </p:blipFill>
        <p:spPr>
          <a:xfrm>
            <a:off x="2009216" y="3796215"/>
            <a:ext cx="1467660" cy="940964"/>
          </a:xfrm>
          <a:prstGeom prst="rect">
            <a:avLst/>
          </a:prstGeom>
          <a:noFill/>
          <a:ln>
            <a:noFill/>
          </a:ln>
        </p:spPr>
      </p:pic>
      <p:sp>
        <p:nvSpPr>
          <p:cNvPr id="271" name="Google Shape;271;p37"/>
          <p:cNvSpPr/>
          <p:nvPr/>
        </p:nvSpPr>
        <p:spPr>
          <a:xfrm flipH="1">
            <a:off x="2260338" y="2056632"/>
            <a:ext cx="940489" cy="2017006"/>
          </a:xfrm>
          <a:custGeom>
            <a:rect b="b" l="l" r="r" t="t"/>
            <a:pathLst>
              <a:path extrusionOk="0" h="2689342" w="1253985">
                <a:moveTo>
                  <a:pt x="0" y="2689342"/>
                </a:moveTo>
                <a:lnTo>
                  <a:pt x="937931" y="51125"/>
                </a:lnTo>
                <a:lnTo>
                  <a:pt x="1253985" y="0"/>
                </a:lnTo>
                <a:lnTo>
                  <a:pt x="1142698" y="2618846"/>
                </a:lnTo>
                <a:lnTo>
                  <a:pt x="866250" y="2474717"/>
                </a:lnTo>
                <a:lnTo>
                  <a:pt x="542514" y="2462265"/>
                </a:lnTo>
                <a:lnTo>
                  <a:pt x="243680" y="2524526"/>
                </a:lnTo>
                <a:lnTo>
                  <a:pt x="0" y="2689342"/>
                </a:lnTo>
                <a:close/>
              </a:path>
            </a:pathLst>
          </a:custGeom>
          <a:solidFill>
            <a:srgbClr val="7F7F7F">
              <a:alpha val="43920"/>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72" name="Google Shape;272;p37"/>
          <p:cNvSpPr txBox="1"/>
          <p:nvPr/>
        </p:nvSpPr>
        <p:spPr>
          <a:xfrm>
            <a:off x="772700" y="4134650"/>
            <a:ext cx="1467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Neutrino from</a:t>
            </a:r>
            <a:endParaRPr>
              <a:solidFill>
                <a:schemeClr val="dk1"/>
              </a:solidFill>
            </a:endParaRPr>
          </a:p>
          <a:p>
            <a:pPr indent="0" lvl="0" marL="0" marR="0" rtl="0" algn="l">
              <a:spcBef>
                <a:spcPts val="0"/>
              </a:spcBef>
              <a:spcAft>
                <a:spcPts val="0"/>
              </a:spcAft>
              <a:buNone/>
            </a:pPr>
            <a:r>
              <a:rPr lang="de">
                <a:solidFill>
                  <a:schemeClr val="dk1"/>
                </a:solidFill>
              </a:rPr>
              <a:t>tritium β-decay</a:t>
            </a:r>
            <a:endParaRPr>
              <a:solidFill>
                <a:schemeClr val="dk1"/>
              </a:solidFill>
            </a:endParaRPr>
          </a:p>
        </p:txBody>
      </p:sp>
      <p:cxnSp>
        <p:nvCxnSpPr>
          <p:cNvPr id="273" name="Google Shape;273;p37"/>
          <p:cNvCxnSpPr/>
          <p:nvPr/>
        </p:nvCxnSpPr>
        <p:spPr>
          <a:xfrm flipH="1">
            <a:off x="2855836" y="4001213"/>
            <a:ext cx="560400" cy="191700"/>
          </a:xfrm>
          <a:prstGeom prst="straightConnector1">
            <a:avLst/>
          </a:prstGeom>
          <a:solidFill>
            <a:schemeClr val="accent1"/>
          </a:solidFill>
          <a:ln cap="flat" cmpd="sng" w="28575">
            <a:solidFill>
              <a:srgbClr val="FF0000"/>
            </a:solidFill>
            <a:prstDash val="solid"/>
            <a:round/>
            <a:headEnd len="sm" w="sm" type="none"/>
            <a:tailEnd len="med" w="med" type="stealth"/>
          </a:ln>
        </p:spPr>
      </p:cxnSp>
      <p:cxnSp>
        <p:nvCxnSpPr>
          <p:cNvPr id="274" name="Google Shape;274;p37"/>
          <p:cNvCxnSpPr/>
          <p:nvPr/>
        </p:nvCxnSpPr>
        <p:spPr>
          <a:xfrm rot="10800000">
            <a:off x="2994436" y="4394798"/>
            <a:ext cx="421800" cy="75600"/>
          </a:xfrm>
          <a:prstGeom prst="straightConnector1">
            <a:avLst/>
          </a:prstGeom>
          <a:solidFill>
            <a:schemeClr val="accent1"/>
          </a:solidFill>
          <a:ln cap="flat" cmpd="sng" w="28575">
            <a:solidFill>
              <a:srgbClr val="FF0000"/>
            </a:solidFill>
            <a:prstDash val="solid"/>
            <a:round/>
            <a:headEnd len="sm" w="sm" type="none"/>
            <a:tailEnd len="med" w="med" type="stealth"/>
          </a:ln>
        </p:spPr>
      </p:cxnSp>
      <p:sp>
        <p:nvSpPr>
          <p:cNvPr id="275" name="Google Shape;275;p37"/>
          <p:cNvSpPr txBox="1"/>
          <p:nvPr/>
        </p:nvSpPr>
        <p:spPr>
          <a:xfrm>
            <a:off x="3413098" y="3692825"/>
            <a:ext cx="13683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Heavy </a:t>
            </a:r>
            <a:r>
              <a:rPr b="1" lang="de">
                <a:solidFill>
                  <a:schemeClr val="dk1"/>
                </a:solidFill>
              </a:rPr>
              <a:t>sterile </a:t>
            </a:r>
            <a:endParaRPr/>
          </a:p>
          <a:p>
            <a:pPr indent="0" lvl="0" marL="0" marR="0" rtl="0" algn="l">
              <a:spcBef>
                <a:spcPts val="0"/>
              </a:spcBef>
              <a:spcAft>
                <a:spcPts val="0"/>
              </a:spcAft>
              <a:buNone/>
            </a:pPr>
            <a:r>
              <a:rPr lang="de">
                <a:solidFill>
                  <a:schemeClr val="dk1"/>
                </a:solidFill>
              </a:rPr>
              <a:t>neutrino</a:t>
            </a:r>
            <a:endParaRPr/>
          </a:p>
        </p:txBody>
      </p:sp>
      <p:sp>
        <p:nvSpPr>
          <p:cNvPr id="276" name="Google Shape;276;p37"/>
          <p:cNvSpPr txBox="1"/>
          <p:nvPr/>
        </p:nvSpPr>
        <p:spPr>
          <a:xfrm>
            <a:off x="3413096" y="4335500"/>
            <a:ext cx="11559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Light </a:t>
            </a:r>
            <a:r>
              <a:rPr b="1" lang="de">
                <a:solidFill>
                  <a:schemeClr val="dk1"/>
                </a:solidFill>
              </a:rPr>
              <a:t>active </a:t>
            </a:r>
            <a:endParaRPr/>
          </a:p>
          <a:p>
            <a:pPr indent="0" lvl="0" marL="0" marR="0" rtl="0" algn="l">
              <a:spcBef>
                <a:spcPts val="0"/>
              </a:spcBef>
              <a:spcAft>
                <a:spcPts val="0"/>
              </a:spcAft>
              <a:buNone/>
            </a:pPr>
            <a:r>
              <a:rPr lang="de">
                <a:solidFill>
                  <a:schemeClr val="dk1"/>
                </a:solidFill>
              </a:rPr>
              <a:t>neutrinos</a:t>
            </a:r>
            <a:endParaRPr/>
          </a:p>
        </p:txBody>
      </p:sp>
      <p:pic>
        <p:nvPicPr>
          <p:cNvPr id="277" name="Google Shape;277;p37"/>
          <p:cNvPicPr preferRelativeResize="0"/>
          <p:nvPr/>
        </p:nvPicPr>
        <p:blipFill rotWithShape="1">
          <a:blip r:embed="rId6">
            <a:alphaModFix/>
          </a:blip>
          <a:srcRect b="0" l="0" r="0" t="0"/>
          <a:stretch/>
        </p:blipFill>
        <p:spPr>
          <a:xfrm>
            <a:off x="4781303" y="1973955"/>
            <a:ext cx="3619745" cy="2753777"/>
          </a:xfrm>
          <a:prstGeom prst="rect">
            <a:avLst/>
          </a:prstGeom>
          <a:noFill/>
          <a:ln>
            <a:noFill/>
          </a:ln>
        </p:spPr>
      </p:pic>
      <p:sp>
        <p:nvSpPr>
          <p:cNvPr id="278" name="Google Shape;278;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279" name="Google Shape;279;p37"/>
          <p:cNvSpPr/>
          <p:nvPr/>
        </p:nvSpPr>
        <p:spPr>
          <a:xfrm>
            <a:off x="0" y="4963800"/>
            <a:ext cx="2160000" cy="1797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t>Motivation</a:t>
            </a:r>
            <a:endParaRPr/>
          </a:p>
        </p:txBody>
      </p:sp>
      <p:sp>
        <p:nvSpPr>
          <p:cNvPr id="280" name="Google Shape;280;p37"/>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281" name="Google Shape;281;p37"/>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282" name="Google Shape;282;p37"/>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grpSp>
        <p:nvGrpSpPr>
          <p:cNvPr id="283" name="Google Shape;283;p37"/>
          <p:cNvGrpSpPr/>
          <p:nvPr/>
        </p:nvGrpSpPr>
        <p:grpSpPr>
          <a:xfrm>
            <a:off x="5227316" y="872557"/>
            <a:ext cx="3112745" cy="1048035"/>
            <a:chOff x="7491848" y="1093002"/>
            <a:chExt cx="2588777" cy="811361"/>
          </a:xfrm>
        </p:grpSpPr>
        <p:pic>
          <p:nvPicPr>
            <p:cNvPr id="284" name="Google Shape;284;p37"/>
            <p:cNvPicPr preferRelativeResize="0"/>
            <p:nvPr/>
          </p:nvPicPr>
          <p:blipFill rotWithShape="1">
            <a:blip r:embed="rId7">
              <a:alphaModFix/>
            </a:blip>
            <a:srcRect b="0" l="0" r="0" t="0"/>
            <a:stretch/>
          </p:blipFill>
          <p:spPr>
            <a:xfrm>
              <a:off x="7491848" y="1093002"/>
              <a:ext cx="2588777" cy="811361"/>
            </a:xfrm>
            <a:prstGeom prst="rect">
              <a:avLst/>
            </a:prstGeom>
            <a:noFill/>
            <a:ln>
              <a:noFill/>
            </a:ln>
          </p:spPr>
        </p:pic>
        <p:sp>
          <p:nvSpPr>
            <p:cNvPr id="285" name="Google Shape;285;p37"/>
            <p:cNvSpPr/>
            <p:nvPr/>
          </p:nvSpPr>
          <p:spPr>
            <a:xfrm>
              <a:off x="8264537" y="1156968"/>
              <a:ext cx="1219161" cy="669124"/>
            </a:xfrm>
            <a:custGeom>
              <a:rect b="b" l="l" r="r" t="t"/>
              <a:pathLst>
                <a:path extrusionOk="0" h="2835" w="5039">
                  <a:moveTo>
                    <a:pt x="4102" y="22"/>
                  </a:moveTo>
                  <a:lnTo>
                    <a:pt x="4102" y="2249"/>
                  </a:lnTo>
                  <a:lnTo>
                    <a:pt x="0" y="2249"/>
                  </a:lnTo>
                  <a:lnTo>
                    <a:pt x="0" y="2835"/>
                  </a:lnTo>
                  <a:lnTo>
                    <a:pt x="5039" y="2835"/>
                  </a:lnTo>
                  <a:lnTo>
                    <a:pt x="5039" y="0"/>
                  </a:lnTo>
                  <a:close/>
                </a:path>
              </a:pathLst>
            </a:custGeom>
            <a:solidFill>
              <a:srgbClr val="729FCF">
                <a:alpha val="20780"/>
              </a:srgbClr>
            </a:solidFill>
            <a:ln>
              <a:noFill/>
            </a:ln>
          </p:spPr>
          <p:txBody>
            <a:bodyPr anchorCtr="0" anchor="ctr" bIns="35700" lIns="71425" spcFirstLastPara="1" rIns="71425" wrap="square" tIns="35700">
              <a:noAutofit/>
            </a:bodyPr>
            <a:lstStyle/>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8"/>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de" sz="2500"/>
              <a:t>Imprint of sterile ν‘s on ß-spectrum</a:t>
            </a:r>
            <a:endParaRPr sz="2500"/>
          </a:p>
        </p:txBody>
      </p:sp>
      <p:pic>
        <p:nvPicPr>
          <p:cNvPr id="292" name="Google Shape;292;p38"/>
          <p:cNvPicPr preferRelativeResize="0"/>
          <p:nvPr/>
        </p:nvPicPr>
        <p:blipFill rotWithShape="1">
          <a:blip r:embed="rId3">
            <a:alphaModFix/>
          </a:blip>
          <a:srcRect b="0" l="0" r="0" t="0"/>
          <a:stretch/>
        </p:blipFill>
        <p:spPr>
          <a:xfrm>
            <a:off x="476908" y="1611374"/>
            <a:ext cx="2627992" cy="1904537"/>
          </a:xfrm>
          <a:prstGeom prst="rect">
            <a:avLst/>
          </a:prstGeom>
          <a:noFill/>
          <a:ln>
            <a:noFill/>
          </a:ln>
        </p:spPr>
      </p:pic>
      <p:pic>
        <p:nvPicPr>
          <p:cNvPr id="293" name="Google Shape;293;p38"/>
          <p:cNvPicPr preferRelativeResize="0"/>
          <p:nvPr/>
        </p:nvPicPr>
        <p:blipFill rotWithShape="1">
          <a:blip r:embed="rId4">
            <a:alphaModFix/>
          </a:blip>
          <a:srcRect b="0" l="0" r="0" t="0"/>
          <a:stretch/>
        </p:blipFill>
        <p:spPr>
          <a:xfrm>
            <a:off x="2094899" y="1614136"/>
            <a:ext cx="761025" cy="761026"/>
          </a:xfrm>
          <a:prstGeom prst="rect">
            <a:avLst/>
          </a:prstGeom>
          <a:noFill/>
          <a:ln>
            <a:noFill/>
          </a:ln>
        </p:spPr>
      </p:pic>
      <p:pic>
        <p:nvPicPr>
          <p:cNvPr id="294" name="Google Shape;294;p38"/>
          <p:cNvPicPr preferRelativeResize="0"/>
          <p:nvPr/>
        </p:nvPicPr>
        <p:blipFill rotWithShape="1">
          <a:blip r:embed="rId5">
            <a:alphaModFix/>
          </a:blip>
          <a:srcRect b="10952" l="0" r="0" t="0"/>
          <a:stretch/>
        </p:blipFill>
        <p:spPr>
          <a:xfrm>
            <a:off x="2009216" y="3796215"/>
            <a:ext cx="1467660" cy="940964"/>
          </a:xfrm>
          <a:prstGeom prst="rect">
            <a:avLst/>
          </a:prstGeom>
          <a:noFill/>
          <a:ln>
            <a:noFill/>
          </a:ln>
        </p:spPr>
      </p:pic>
      <p:sp>
        <p:nvSpPr>
          <p:cNvPr id="295" name="Google Shape;295;p38"/>
          <p:cNvSpPr/>
          <p:nvPr/>
        </p:nvSpPr>
        <p:spPr>
          <a:xfrm flipH="1">
            <a:off x="2260338" y="2056632"/>
            <a:ext cx="940489" cy="2017006"/>
          </a:xfrm>
          <a:custGeom>
            <a:rect b="b" l="l" r="r" t="t"/>
            <a:pathLst>
              <a:path extrusionOk="0" h="2689342" w="1253985">
                <a:moveTo>
                  <a:pt x="0" y="2689342"/>
                </a:moveTo>
                <a:lnTo>
                  <a:pt x="937931" y="51125"/>
                </a:lnTo>
                <a:lnTo>
                  <a:pt x="1253985" y="0"/>
                </a:lnTo>
                <a:lnTo>
                  <a:pt x="1142698" y="2618846"/>
                </a:lnTo>
                <a:lnTo>
                  <a:pt x="866250" y="2474717"/>
                </a:lnTo>
                <a:lnTo>
                  <a:pt x="542514" y="2462265"/>
                </a:lnTo>
                <a:lnTo>
                  <a:pt x="243680" y="2524526"/>
                </a:lnTo>
                <a:lnTo>
                  <a:pt x="0" y="2689342"/>
                </a:lnTo>
                <a:close/>
              </a:path>
            </a:pathLst>
          </a:custGeom>
          <a:solidFill>
            <a:srgbClr val="7F7F7F">
              <a:alpha val="43920"/>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296" name="Google Shape;296;p38"/>
          <p:cNvSpPr txBox="1"/>
          <p:nvPr/>
        </p:nvSpPr>
        <p:spPr>
          <a:xfrm>
            <a:off x="772700" y="4134650"/>
            <a:ext cx="1467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Neutrino from</a:t>
            </a:r>
            <a:endParaRPr>
              <a:solidFill>
                <a:schemeClr val="dk1"/>
              </a:solidFill>
            </a:endParaRPr>
          </a:p>
          <a:p>
            <a:pPr indent="0" lvl="0" marL="0" marR="0" rtl="0" algn="l">
              <a:spcBef>
                <a:spcPts val="0"/>
              </a:spcBef>
              <a:spcAft>
                <a:spcPts val="0"/>
              </a:spcAft>
              <a:buNone/>
            </a:pPr>
            <a:r>
              <a:rPr lang="de">
                <a:solidFill>
                  <a:schemeClr val="dk1"/>
                </a:solidFill>
              </a:rPr>
              <a:t>tritium β-decay</a:t>
            </a:r>
            <a:endParaRPr>
              <a:solidFill>
                <a:schemeClr val="dk1"/>
              </a:solidFill>
            </a:endParaRPr>
          </a:p>
        </p:txBody>
      </p:sp>
      <p:cxnSp>
        <p:nvCxnSpPr>
          <p:cNvPr id="297" name="Google Shape;297;p38"/>
          <p:cNvCxnSpPr/>
          <p:nvPr/>
        </p:nvCxnSpPr>
        <p:spPr>
          <a:xfrm flipH="1">
            <a:off x="2855836" y="4001213"/>
            <a:ext cx="560400" cy="191700"/>
          </a:xfrm>
          <a:prstGeom prst="straightConnector1">
            <a:avLst/>
          </a:prstGeom>
          <a:solidFill>
            <a:schemeClr val="accent1"/>
          </a:solidFill>
          <a:ln cap="flat" cmpd="sng" w="28575">
            <a:solidFill>
              <a:srgbClr val="FF0000"/>
            </a:solidFill>
            <a:prstDash val="solid"/>
            <a:round/>
            <a:headEnd len="sm" w="sm" type="none"/>
            <a:tailEnd len="med" w="med" type="stealth"/>
          </a:ln>
        </p:spPr>
      </p:cxnSp>
      <p:sp>
        <p:nvSpPr>
          <p:cNvPr id="298" name="Google Shape;298;p38"/>
          <p:cNvSpPr txBox="1"/>
          <p:nvPr/>
        </p:nvSpPr>
        <p:spPr>
          <a:xfrm>
            <a:off x="3413098" y="3692825"/>
            <a:ext cx="13683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Heavy </a:t>
            </a:r>
            <a:r>
              <a:rPr b="1" lang="de">
                <a:solidFill>
                  <a:schemeClr val="dk1"/>
                </a:solidFill>
              </a:rPr>
              <a:t>sterile </a:t>
            </a:r>
            <a:endParaRPr/>
          </a:p>
          <a:p>
            <a:pPr indent="0" lvl="0" marL="0" marR="0" rtl="0" algn="l">
              <a:spcBef>
                <a:spcPts val="0"/>
              </a:spcBef>
              <a:spcAft>
                <a:spcPts val="0"/>
              </a:spcAft>
              <a:buNone/>
            </a:pPr>
            <a:r>
              <a:rPr lang="de">
                <a:solidFill>
                  <a:schemeClr val="dk1"/>
                </a:solidFill>
              </a:rPr>
              <a:t>neutrino</a:t>
            </a:r>
            <a:endParaRPr/>
          </a:p>
        </p:txBody>
      </p:sp>
      <p:sp>
        <p:nvSpPr>
          <p:cNvPr id="299" name="Google Shape;299;p38"/>
          <p:cNvSpPr txBox="1"/>
          <p:nvPr/>
        </p:nvSpPr>
        <p:spPr>
          <a:xfrm>
            <a:off x="3413096" y="4335500"/>
            <a:ext cx="11559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a:solidFill>
                  <a:schemeClr val="dk1"/>
                </a:solidFill>
              </a:rPr>
              <a:t>Light </a:t>
            </a:r>
            <a:r>
              <a:rPr b="1" lang="de">
                <a:solidFill>
                  <a:schemeClr val="dk1"/>
                </a:solidFill>
              </a:rPr>
              <a:t>active </a:t>
            </a:r>
            <a:endParaRPr/>
          </a:p>
          <a:p>
            <a:pPr indent="0" lvl="0" marL="0" marR="0" rtl="0" algn="l">
              <a:spcBef>
                <a:spcPts val="0"/>
              </a:spcBef>
              <a:spcAft>
                <a:spcPts val="0"/>
              </a:spcAft>
              <a:buNone/>
            </a:pPr>
            <a:r>
              <a:rPr lang="de">
                <a:solidFill>
                  <a:schemeClr val="dk1"/>
                </a:solidFill>
              </a:rPr>
              <a:t>neutrinos</a:t>
            </a:r>
            <a:endParaRPr/>
          </a:p>
        </p:txBody>
      </p:sp>
      <p:pic>
        <p:nvPicPr>
          <p:cNvPr id="300" name="Google Shape;300;p38"/>
          <p:cNvPicPr preferRelativeResize="0"/>
          <p:nvPr/>
        </p:nvPicPr>
        <p:blipFill rotWithShape="1">
          <a:blip r:embed="rId6">
            <a:alphaModFix/>
          </a:blip>
          <a:srcRect b="0" l="0" r="0" t="0"/>
          <a:stretch/>
        </p:blipFill>
        <p:spPr>
          <a:xfrm>
            <a:off x="4781303" y="1973955"/>
            <a:ext cx="3619745" cy="2753777"/>
          </a:xfrm>
          <a:prstGeom prst="rect">
            <a:avLst/>
          </a:prstGeom>
          <a:noFill/>
          <a:ln>
            <a:noFill/>
          </a:ln>
        </p:spPr>
      </p:pic>
      <p:sp>
        <p:nvSpPr>
          <p:cNvPr id="301" name="Google Shape;301;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t>‹#›</a:t>
            </a:fld>
            <a:endParaRPr/>
          </a:p>
        </p:txBody>
      </p:sp>
      <p:sp>
        <p:nvSpPr>
          <p:cNvPr id="302" name="Google Shape;302;p38"/>
          <p:cNvSpPr/>
          <p:nvPr/>
        </p:nvSpPr>
        <p:spPr>
          <a:xfrm>
            <a:off x="5256825" y="1333300"/>
            <a:ext cx="3062400" cy="572700"/>
          </a:xfrm>
          <a:prstGeom prst="foldedCorner">
            <a:avLst>
              <a:gd fmla="val 16667" name="adj"/>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de"/>
              <a:t>Problem: Tiny signature</a:t>
            </a:r>
            <a:endParaRPr/>
          </a:p>
          <a:p>
            <a:pPr indent="0" lvl="0" marL="0" rtl="0" algn="ctr">
              <a:spcBef>
                <a:spcPts val="0"/>
              </a:spcBef>
              <a:spcAft>
                <a:spcPts val="0"/>
              </a:spcAft>
              <a:buNone/>
            </a:pPr>
            <a:r>
              <a:rPr lang="de"/>
              <a:t>→ Need high statistics</a:t>
            </a:r>
            <a:endParaRPr/>
          </a:p>
        </p:txBody>
      </p:sp>
      <p:cxnSp>
        <p:nvCxnSpPr>
          <p:cNvPr id="303" name="Google Shape;303;p38"/>
          <p:cNvCxnSpPr/>
          <p:nvPr/>
        </p:nvCxnSpPr>
        <p:spPr>
          <a:xfrm rot="10800000">
            <a:off x="2994436" y="4394798"/>
            <a:ext cx="421800" cy="75600"/>
          </a:xfrm>
          <a:prstGeom prst="straightConnector1">
            <a:avLst/>
          </a:prstGeom>
          <a:solidFill>
            <a:schemeClr val="accent1"/>
          </a:solidFill>
          <a:ln cap="flat" cmpd="sng" w="28575">
            <a:solidFill>
              <a:srgbClr val="FF0000"/>
            </a:solidFill>
            <a:prstDash val="solid"/>
            <a:round/>
            <a:headEnd len="sm" w="sm" type="none"/>
            <a:tailEnd len="med" w="med" type="stealth"/>
          </a:ln>
        </p:spPr>
      </p:cxnSp>
      <p:sp>
        <p:nvSpPr>
          <p:cNvPr id="304" name="Google Shape;304;p38"/>
          <p:cNvSpPr/>
          <p:nvPr/>
        </p:nvSpPr>
        <p:spPr>
          <a:xfrm>
            <a:off x="0" y="4963800"/>
            <a:ext cx="2160000" cy="1797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t>Motivation</a:t>
            </a:r>
            <a:endParaRPr/>
          </a:p>
        </p:txBody>
      </p:sp>
      <p:sp>
        <p:nvSpPr>
          <p:cNvPr id="305" name="Google Shape;305;p38"/>
          <p:cNvSpPr/>
          <p:nvPr/>
        </p:nvSpPr>
        <p:spPr>
          <a:xfrm>
            <a:off x="212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KATRIN + TRISTAN</a:t>
            </a:r>
            <a:endParaRPr>
              <a:solidFill>
                <a:srgbClr val="D0CECE"/>
              </a:solidFill>
            </a:endParaRPr>
          </a:p>
        </p:txBody>
      </p:sp>
      <p:sp>
        <p:nvSpPr>
          <p:cNvPr id="306" name="Google Shape;306;p38"/>
          <p:cNvSpPr/>
          <p:nvPr/>
        </p:nvSpPr>
        <p:spPr>
          <a:xfrm>
            <a:off x="446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Detector Characterization</a:t>
            </a:r>
            <a:endParaRPr>
              <a:solidFill>
                <a:srgbClr val="D0CECE"/>
              </a:solidFill>
            </a:endParaRPr>
          </a:p>
        </p:txBody>
      </p:sp>
      <p:sp>
        <p:nvSpPr>
          <p:cNvPr id="307" name="Google Shape;307;p38"/>
          <p:cNvSpPr/>
          <p:nvPr/>
        </p:nvSpPr>
        <p:spPr>
          <a:xfrm>
            <a:off x="6804000" y="4963800"/>
            <a:ext cx="2340000" cy="179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rgbClr val="D0CECE"/>
                </a:solidFill>
              </a:rPr>
              <a:t>Future Challenges</a:t>
            </a:r>
            <a:endParaRPr>
              <a:solidFill>
                <a:srgbClr val="D0CECE"/>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1" name="Shape 311"/>
        <p:cNvGrpSpPr/>
        <p:nvPr/>
      </p:nvGrpSpPr>
      <p:grpSpPr>
        <a:xfrm>
          <a:off x="0" y="0"/>
          <a:ext cx="0" cy="0"/>
          <a:chOff x="0" y="0"/>
          <a:chExt cx="0" cy="0"/>
        </a:xfrm>
      </p:grpSpPr>
      <p:sp>
        <p:nvSpPr>
          <p:cNvPr id="312" name="Google Shape;312;p39"/>
          <p:cNvSpPr txBox="1"/>
          <p:nvPr>
            <p:ph idx="1" type="body"/>
          </p:nvPr>
        </p:nvSpPr>
        <p:spPr>
          <a:xfrm>
            <a:off x="-76200" y="4866350"/>
            <a:ext cx="2109000" cy="407700"/>
          </a:xfrm>
          <a:prstGeom prst="rect">
            <a:avLst/>
          </a:prstGeom>
        </p:spPr>
        <p:txBody>
          <a:bodyPr anchorCtr="0" anchor="ctr" bIns="91425" lIns="91425" spcFirstLastPara="1" rIns="91425" wrap="square" tIns="91425">
            <a:normAutofit fontScale="55000"/>
          </a:bodyPr>
          <a:lstStyle/>
          <a:p>
            <a:pPr indent="0" lvl="0" marL="0" rtl="0" algn="l">
              <a:spcBef>
                <a:spcPts val="0"/>
              </a:spcBef>
              <a:spcAft>
                <a:spcPts val="0"/>
              </a:spcAft>
              <a:buNone/>
            </a:pPr>
            <a:r>
              <a:rPr b="1" lang="de">
                <a:solidFill>
                  <a:srgbClr val="CCCCCC"/>
                </a:solidFill>
              </a:rPr>
              <a:t>Susanne Mertens, ERC, 5/6/19</a:t>
            </a:r>
            <a:endParaRPr b="1">
              <a:solidFill>
                <a:srgbClr val="CCCCCC"/>
              </a:solidFill>
            </a:endParaRPr>
          </a:p>
        </p:txBody>
      </p:sp>
      <p:sp>
        <p:nvSpPr>
          <p:cNvPr id="313" name="Google Shape;313;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de">
                <a:solidFill>
                  <a:schemeClr val="lt1"/>
                </a:solidFill>
              </a:rPr>
              <a:t>‹#›</a:t>
            </a:fld>
            <a:endParaRPr>
              <a:solidFill>
                <a:schemeClr val="lt1"/>
              </a:solidFill>
            </a:endParaRPr>
          </a:p>
        </p:txBody>
      </p:sp>
      <p:sp>
        <p:nvSpPr>
          <p:cNvPr id="314" name="Google Shape;314;p39"/>
          <p:cNvSpPr txBox="1"/>
          <p:nvPr/>
        </p:nvSpPr>
        <p:spPr>
          <a:xfrm>
            <a:off x="5256825" y="281000"/>
            <a:ext cx="37644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de" sz="1800">
                <a:solidFill>
                  <a:schemeClr val="dk1"/>
                </a:solidFill>
              </a:rPr>
              <a:t>The world’s strongest tritium source </a:t>
            </a:r>
            <a:endParaRPr sz="1800"/>
          </a:p>
          <a:p>
            <a:pPr indent="0" lvl="0" marL="0" marR="0" rtl="0" algn="l">
              <a:spcBef>
                <a:spcPts val="0"/>
              </a:spcBef>
              <a:spcAft>
                <a:spcPts val="0"/>
              </a:spcAft>
              <a:buNone/>
            </a:pPr>
            <a:r>
              <a:rPr lang="de" sz="1800">
                <a:solidFill>
                  <a:schemeClr val="dk1"/>
                </a:solidFill>
              </a:rPr>
              <a:t>@ KATRIN</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