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8" r:id="rId2"/>
    <p:sldId id="481" r:id="rId3"/>
    <p:sldId id="480" r:id="rId4"/>
    <p:sldId id="482" r:id="rId5"/>
    <p:sldId id="483" r:id="rId6"/>
    <p:sldId id="484" r:id="rId7"/>
    <p:sldId id="485" r:id="rId8"/>
    <p:sldId id="486" r:id="rId9"/>
    <p:sldId id="487" r:id="rId10"/>
    <p:sldId id="488" r:id="rId11"/>
    <p:sldId id="489" r:id="rId12"/>
    <p:sldId id="490" r:id="rId13"/>
    <p:sldId id="491" r:id="rId14"/>
    <p:sldId id="492" r:id="rId15"/>
    <p:sldId id="493" r:id="rId16"/>
    <p:sldId id="494" r:id="rId17"/>
    <p:sldId id="495" r:id="rId18"/>
    <p:sldId id="496" r:id="rId19"/>
    <p:sldId id="497" r:id="rId20"/>
    <p:sldId id="501" r:id="rId21"/>
    <p:sldId id="498" r:id="rId22"/>
    <p:sldId id="499" r:id="rId23"/>
    <p:sldId id="500" r:id="rId24"/>
    <p:sldId id="502" r:id="rId25"/>
    <p:sldId id="503" r:id="rId26"/>
    <p:sldId id="504" r:id="rId27"/>
    <p:sldId id="505" r:id="rId28"/>
    <p:sldId id="506" r:id="rId29"/>
    <p:sldId id="507" r:id="rId30"/>
    <p:sldId id="512" r:id="rId31"/>
    <p:sldId id="508" r:id="rId32"/>
    <p:sldId id="509" r:id="rId33"/>
    <p:sldId id="510" r:id="rId34"/>
    <p:sldId id="511" r:id="rId35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55"/>
    <a:srgbClr val="FF00FF"/>
    <a:srgbClr val="FF9900"/>
    <a:srgbClr val="29485D"/>
    <a:srgbClr val="FF33CC"/>
    <a:srgbClr val="006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249" autoAdjust="0"/>
  </p:normalViewPr>
  <p:slideViewPr>
    <p:cSldViewPr snapToGrid="0" snapToObjects="1" showGuides="1">
      <p:cViewPr>
        <p:scale>
          <a:sx n="125" d="100"/>
          <a:sy n="125" d="100"/>
        </p:scale>
        <p:origin x="-3250" y="-2083"/>
      </p:cViewPr>
      <p:guideLst>
        <p:guide orient="horz" pos="41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528"/>
    </p:cViewPr>
  </p:sorterViewPr>
  <p:notesViewPr>
    <p:cSldViewPr snapToGrid="0" snapToObjects="1">
      <p:cViewPr varScale="1">
        <p:scale>
          <a:sx n="99" d="100"/>
          <a:sy n="99" d="100"/>
        </p:scale>
        <p:origin x="253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2B36E-8DF3-40FB-A86F-0CDEABF16D13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7AEE6-5A71-4E5F-89B4-382C2E000A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16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80376-9849-0641-980F-B64B5DF60C01}" type="datetimeFigureOut">
              <a:rPr lang="de-DE" smtClean="0"/>
              <a:t>09.05.2025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F2F47-17B9-B440-9B67-93B9C4BEB0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396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1.emf"/><Relationship Id="rId2" Type="http://schemas.openxmlformats.org/officeDocument/2006/relationships/tags" Target="../tags/tag2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1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6" name="Rechteck 5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699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053EA-A9E0-4FC3-87BC-5CADB14D4D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11480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36F15A-9D0F-40C1-A205-2471F1ECE4E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1" spcCol="54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defRPr spc="120" baseline="0"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207ED94-DB68-4986-A95E-F302E26D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CA8DB-ADDF-4795-889C-7BD3D2B1EB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4297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34D6FFE-C346-403E-A982-395E540810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87792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FC65B91-E784-4354-A701-802A4C59DD9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48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263" y="2097088"/>
            <a:ext cx="48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46C3F50-3D7B-4965-BBCA-896067A4C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702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2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059122B-6621-47D1-A7DC-B86D3C66D4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447012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5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2B497B3-7BCD-436C-BE19-C4ED853A13E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2" spcCol="54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7FD22FE-B954-4E59-AD32-7DA12A78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5336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D73405DF-DDE4-4B3F-BD48-FC67B9175B2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80586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EEA7A5B-CC69-48D1-B35F-8500863105E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66001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1F02B2B-2724-554D-82D3-E93B5519A17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4263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23DF60E-5BB4-4358-9ED3-0B06131E2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9343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3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C182B74-8C6D-4413-AFAC-24A2B937F29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082856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3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D9F2C3B-65EA-4BDE-A2B5-D40F165DF28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3" spcCol="36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30F1A20-A4A7-4C1A-8E8E-5AC976BC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9565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8CA7A7F-18CF-42AB-93B5-CE02169C75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594193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EA2FB6F-4CCF-4483-B0FF-497BECC7F5B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3599914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1F02B2B-2724-554D-82D3-E93B5519A17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904263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spcBef>
                <a:spcPts val="525"/>
              </a:spcBef>
              <a:spcAft>
                <a:spcPts val="0"/>
              </a:spcAft>
              <a:defRPr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27FE177-075A-6045-8624-77FF676D60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52089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F9EBB6B-48B6-455B-A218-EB6DFA7C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9625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4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29E846F-D6EF-4F38-BEA1-DD2E6EE76E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703951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1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ECDDCE0-6FB0-4AE2-A021-2B9544EF1C5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4" spcCol="288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defRPr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50071A1-8A74-45B2-A989-D27068F9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5827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FDE2241-1AF0-49A8-922F-CB987C6D8A0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1906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5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111491F-25C0-47A3-B8C8-CF423E9D18A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2163" y="2097088"/>
            <a:ext cx="66421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55E15A-CF7F-4A54-BC65-334E16D17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4644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A1D4A37-1331-435B-A211-7068997FD9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705664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9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193015A-FC55-4B7E-8DBE-5DF6AAB16C8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07170" y="2097088"/>
            <a:ext cx="3037093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7739" y="2097088"/>
            <a:ext cx="66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298DB1A-2FBE-4B43-929F-D8A944C8D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7567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5F05C30-C7CF-4BED-ACA7-6138A5FB09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65917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0"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1A1027B-D4DE-4331-AC66-77D3E8B8412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50"/>
              </a:spcBef>
              <a:tabLst>
                <a:tab pos="180000" algn="l"/>
                <a:tab pos="360000" algn="l"/>
                <a:tab pos="576000" algn="l"/>
              </a:tabLst>
              <a:defRPr/>
            </a:lvl1pPr>
            <a:lvl2pPr>
              <a:tabLst>
                <a:tab pos="180000" algn="l"/>
                <a:tab pos="360000" algn="l"/>
                <a:tab pos="576000" algn="l"/>
              </a:tabLst>
              <a:defRPr kern="600" spc="40" baseline="0"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 kern="600" spc="40" baseline="0">
                <a:solidFill>
                  <a:schemeClr val="tx2"/>
                </a:solidFill>
              </a:defRPr>
            </a:lvl4pPr>
            <a:lvl5pPr>
              <a:lnSpc>
                <a:spcPts val="2300"/>
              </a:lnSpc>
              <a:defRPr kern="600" spc="40" baseline="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0A92407-1187-4BC7-9440-8FB582935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671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dunkel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5" name="Rechteck 4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7759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nur Text ohne 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47739" y="692150"/>
            <a:ext cx="10296524" cy="5715850"/>
          </a:xfrm>
        </p:spPr>
        <p:txBody>
          <a:bodyPr numCol="1" spcCol="540000"/>
          <a:lstStyle>
            <a:lvl1pPr marL="0" indent="0">
              <a:buFont typeface="Arial" panose="020B0604020202020204" pitchFamily="34" charset="0"/>
              <a:buNone/>
              <a:defRPr/>
            </a:lvl1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 marL="354013" indent="-17621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FOLIE OHNE TITEL (Ausnahme)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 err="1"/>
              <a:t>Sixt</a:t>
            </a:r>
            <a:r>
              <a:rPr lang="en-US" dirty="0"/>
              <a:t>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4973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06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053EA-A9E0-4FC3-87BC-5CADB14D4D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08750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8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3E053EA-A9E0-4FC3-87BC-5CADB14D4D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36F15A-9D0F-40C1-A205-2471F1ECE4E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207ED94-DB68-4986-A95E-F302E26D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3634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eltrenn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98" y="2988000"/>
            <a:ext cx="10717200" cy="3600000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81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5" name="Rechteck 4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3547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hellbl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5" name="Rechteck 4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329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gr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6" name="Rechteck 5"/>
          <p:cNvSpPr/>
          <p:nvPr userDrawn="1"/>
        </p:nvSpPr>
        <p:spPr>
          <a:xfrm>
            <a:off x="7866434" y="499354"/>
            <a:ext cx="3800272" cy="1180290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1402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farbig + 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7892374" y="538264"/>
            <a:ext cx="4105073" cy="132296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12800" y="2235200"/>
            <a:ext cx="6089651" cy="2032000"/>
          </a:xfrm>
          <a:prstGeom prst="rect">
            <a:avLst/>
          </a:prstGeom>
          <a:solidFill>
            <a:schemeClr val="tx2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99225" y="5083175"/>
            <a:ext cx="4870449" cy="1219199"/>
          </a:xfrm>
          <a:solidFill>
            <a:schemeClr val="tx2"/>
          </a:solidFill>
        </p:spPr>
        <p:txBody>
          <a:bodyPr lIns="187200" tIns="158400" rIns="108000" bIns="172800"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144623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12" userDrawn="1">
          <p15:clr>
            <a:srgbClr val="FBAE40"/>
          </p15:clr>
        </p15:guide>
        <p15:guide id="2" orient="horz" pos="1408" userDrawn="1">
          <p15:clr>
            <a:srgbClr val="FBAE40"/>
          </p15:clr>
        </p15:guide>
        <p15:guide id="3" orient="horz" pos="1792" userDrawn="1">
          <p15:clr>
            <a:srgbClr val="FBAE40"/>
          </p15:clr>
        </p15:guide>
        <p15:guide id="4" orient="horz" pos="1918" userDrawn="1">
          <p15:clr>
            <a:srgbClr val="FBAE40"/>
          </p15:clr>
        </p15:guide>
        <p15:guide id="5" orient="horz" pos="2046" userDrawn="1">
          <p15:clr>
            <a:srgbClr val="FBAE40"/>
          </p15:clr>
        </p15:guide>
        <p15:guide id="6" orient="horz" pos="2176" userDrawn="1">
          <p15:clr>
            <a:srgbClr val="FBAE40"/>
          </p15:clr>
        </p15:guide>
        <p15:guide id="7" orient="horz" pos="2302" userDrawn="1">
          <p15:clr>
            <a:srgbClr val="FBAE40"/>
          </p15:clr>
        </p15:guide>
        <p15:guide id="8" orient="horz" pos="2432" userDrawn="1">
          <p15:clr>
            <a:srgbClr val="FBAE40"/>
          </p15:clr>
        </p15:guide>
        <p15:guide id="9" orient="horz" pos="2546" userDrawn="1">
          <p15:clr>
            <a:srgbClr val="FBAE40"/>
          </p15:clr>
        </p15:guide>
        <p15:guide id="10" orient="horz" pos="2688" userDrawn="1">
          <p15:clr>
            <a:srgbClr val="FBAE40"/>
          </p15:clr>
        </p15:guide>
        <p15:guide id="11" orient="horz" pos="2818" userDrawn="1">
          <p15:clr>
            <a:srgbClr val="FBAE40"/>
          </p15:clr>
        </p15:guide>
        <p15:guide id="12" orient="horz" pos="2944" userDrawn="1">
          <p15:clr>
            <a:srgbClr val="FBAE40"/>
          </p15:clr>
        </p15:guide>
        <p15:guide id="13" orient="horz" pos="3074" userDrawn="1">
          <p15:clr>
            <a:srgbClr val="FBAE40"/>
          </p15:clr>
        </p15:guide>
        <p15:guide id="14" orient="horz" pos="3202" userDrawn="1">
          <p15:clr>
            <a:srgbClr val="FBAE40"/>
          </p15:clr>
        </p15:guide>
        <p15:guide id="15" orient="horz" pos="3339" userDrawn="1">
          <p15:clr>
            <a:srgbClr val="FBAE40"/>
          </p15:clr>
        </p15:guide>
        <p15:guide id="16" orient="horz" pos="3456" userDrawn="1">
          <p15:clr>
            <a:srgbClr val="FBAE40"/>
          </p15:clr>
        </p15:guide>
        <p15:guide id="17" orient="horz" pos="3584" userDrawn="1">
          <p15:clr>
            <a:srgbClr val="FBAE40"/>
          </p15:clr>
        </p15:guide>
        <p15:guide id="18" orient="horz" pos="3710" userDrawn="1">
          <p15:clr>
            <a:srgbClr val="FBAE40"/>
          </p15:clr>
        </p15:guide>
        <p15:guide id="19" orient="horz" pos="3838" userDrawn="1">
          <p15:clr>
            <a:srgbClr val="FBAE40"/>
          </p15:clr>
        </p15:guide>
        <p15:guide id="20" orient="horz" pos="3970" userDrawn="1">
          <p15:clr>
            <a:srgbClr val="FBAE40"/>
          </p15:clr>
        </p15:guide>
        <p15:guide id="21" pos="7162" userDrawn="1">
          <p15:clr>
            <a:srgbClr val="FBAE40"/>
          </p15:clr>
        </p15:guide>
        <p15:guide id="22" pos="5626" userDrawn="1">
          <p15:clr>
            <a:srgbClr val="FBAE40"/>
          </p15:clr>
        </p15:guide>
        <p15:guide id="23" pos="5500" userDrawn="1">
          <p15:clr>
            <a:srgbClr val="FBAE40"/>
          </p15:clr>
        </p15:guide>
        <p15:guide id="24" pos="5372" userDrawn="1">
          <p15:clr>
            <a:srgbClr val="FBAE40"/>
          </p15:clr>
        </p15:guide>
        <p15:guide id="25" pos="5246" userDrawn="1">
          <p15:clr>
            <a:srgbClr val="FBAE40"/>
          </p15:clr>
        </p15:guide>
        <p15:guide id="26" pos="5116" userDrawn="1">
          <p15:clr>
            <a:srgbClr val="FBAE40"/>
          </p15:clr>
        </p15:guide>
        <p15:guide id="27" pos="4988" userDrawn="1">
          <p15:clr>
            <a:srgbClr val="FBAE40"/>
          </p15:clr>
        </p15:guide>
        <p15:guide id="28" pos="4860" userDrawn="1">
          <p15:clr>
            <a:srgbClr val="FBAE40"/>
          </p15:clr>
        </p15:guide>
        <p15:guide id="29" pos="4732" userDrawn="1">
          <p15:clr>
            <a:srgbClr val="FBAE40"/>
          </p15:clr>
        </p15:guide>
        <p15:guide id="30" pos="4602" userDrawn="1">
          <p15:clr>
            <a:srgbClr val="FBAE40"/>
          </p15:clr>
        </p15:guide>
        <p15:guide id="31" pos="4476" userDrawn="1">
          <p15:clr>
            <a:srgbClr val="FBAE40"/>
          </p15:clr>
        </p15:guide>
        <p15:guide id="32" pos="4348" userDrawn="1">
          <p15:clr>
            <a:srgbClr val="FBAE40"/>
          </p15:clr>
        </p15:guide>
        <p15:guide id="33" pos="4220" userDrawn="1">
          <p15:clr>
            <a:srgbClr val="FBAE40"/>
          </p15:clr>
        </p15:guide>
        <p15:guide id="34" pos="4094" userDrawn="1">
          <p15:clr>
            <a:srgbClr val="FBAE40"/>
          </p15:clr>
        </p15:guide>
        <p15:guide id="35" pos="3966" userDrawn="1">
          <p15:clr>
            <a:srgbClr val="FBAE40"/>
          </p15:clr>
        </p15:guide>
        <p15:guide id="36" pos="3838" userDrawn="1">
          <p15:clr>
            <a:srgbClr val="FBAE40"/>
          </p15:clr>
        </p15:guide>
        <p15:guide id="37" pos="3708" userDrawn="1">
          <p15:clr>
            <a:srgbClr val="FBAE40"/>
          </p15:clr>
        </p15:guide>
        <p15:guide id="38" pos="3580" userDrawn="1">
          <p15:clr>
            <a:srgbClr val="FBAE40"/>
          </p15:clr>
        </p15:guide>
        <p15:guide id="39" pos="3452" userDrawn="1">
          <p15:clr>
            <a:srgbClr val="FBAE40"/>
          </p15:clr>
        </p15:guide>
        <p15:guide id="40" pos="3324" userDrawn="1">
          <p15:clr>
            <a:srgbClr val="FBAE40"/>
          </p15:clr>
        </p15:guide>
        <p15:guide id="41" pos="3196" userDrawn="1">
          <p15:clr>
            <a:srgbClr val="FBAE40"/>
          </p15:clr>
        </p15:guide>
        <p15:guide id="42" pos="3068" userDrawn="1">
          <p15:clr>
            <a:srgbClr val="FBAE40"/>
          </p15:clr>
        </p15:guide>
        <p15:guide id="43" pos="2940" userDrawn="1">
          <p15:clr>
            <a:srgbClr val="FBAE40"/>
          </p15:clr>
        </p15:guide>
        <p15:guide id="44" pos="2812" userDrawn="1">
          <p15:clr>
            <a:srgbClr val="FBAE40"/>
          </p15:clr>
        </p15:guide>
        <p15:guide id="45" pos="2686" userDrawn="1">
          <p15:clr>
            <a:srgbClr val="FBAE40"/>
          </p15:clr>
        </p15:guide>
        <p15:guide id="46" pos="2556" userDrawn="1">
          <p15:clr>
            <a:srgbClr val="FBAE40"/>
          </p15:clr>
        </p15:guide>
        <p15:guide id="47" pos="2430" userDrawn="1">
          <p15:clr>
            <a:srgbClr val="FBAE40"/>
          </p15:clr>
        </p15:guide>
        <p15:guide id="48" pos="2302" userDrawn="1">
          <p15:clr>
            <a:srgbClr val="FBAE40"/>
          </p15:clr>
        </p15:guide>
        <p15:guide id="49" pos="217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farbig + bl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12800" y="2235200"/>
            <a:ext cx="6089651" cy="2032000"/>
          </a:xfrm>
          <a:prstGeom prst="rect">
            <a:avLst/>
          </a:prstGeom>
          <a:solidFill>
            <a:srgbClr val="29485D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499225" y="5083175"/>
            <a:ext cx="4870449" cy="1219199"/>
          </a:xfrm>
          <a:solidFill>
            <a:srgbClr val="29485D"/>
          </a:solidFill>
        </p:spPr>
        <p:txBody>
          <a:bodyPr lIns="187200" tIns="158400" rIns="108000" bIns="172800"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91864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1408">
          <p15:clr>
            <a:srgbClr val="FBAE40"/>
          </p15:clr>
        </p15:guide>
        <p15:guide id="3" orient="horz" pos="1792">
          <p15:clr>
            <a:srgbClr val="FBAE40"/>
          </p15:clr>
        </p15:guide>
        <p15:guide id="4" orient="horz" pos="1918">
          <p15:clr>
            <a:srgbClr val="FBAE40"/>
          </p15:clr>
        </p15:guide>
        <p15:guide id="5" orient="horz" pos="2046">
          <p15:clr>
            <a:srgbClr val="FBAE40"/>
          </p15:clr>
        </p15:guide>
        <p15:guide id="6" orient="horz" pos="2176">
          <p15:clr>
            <a:srgbClr val="FBAE40"/>
          </p15:clr>
        </p15:guide>
        <p15:guide id="7" orient="horz" pos="2302">
          <p15:clr>
            <a:srgbClr val="FBAE40"/>
          </p15:clr>
        </p15:guide>
        <p15:guide id="8" orient="horz" pos="2432">
          <p15:clr>
            <a:srgbClr val="FBAE40"/>
          </p15:clr>
        </p15:guide>
        <p15:guide id="9" orient="horz" pos="2558">
          <p15:clr>
            <a:srgbClr val="FBAE40"/>
          </p15:clr>
        </p15:guide>
        <p15:guide id="10" orient="horz" pos="2688">
          <p15:clr>
            <a:srgbClr val="FBAE40"/>
          </p15:clr>
        </p15:guide>
        <p15:guide id="11" orient="horz" pos="2818">
          <p15:clr>
            <a:srgbClr val="FBAE40"/>
          </p15:clr>
        </p15:guide>
        <p15:guide id="12" orient="horz" pos="2944">
          <p15:clr>
            <a:srgbClr val="FBAE40"/>
          </p15:clr>
        </p15:guide>
        <p15:guide id="13" orient="horz" pos="3074">
          <p15:clr>
            <a:srgbClr val="FBAE40"/>
          </p15:clr>
        </p15:guide>
        <p15:guide id="14" orient="horz" pos="3202">
          <p15:clr>
            <a:srgbClr val="FBAE40"/>
          </p15:clr>
        </p15:guide>
        <p15:guide id="15" orient="horz" pos="3328">
          <p15:clr>
            <a:srgbClr val="FBAE40"/>
          </p15:clr>
        </p15:guide>
        <p15:guide id="16" orient="horz" pos="3456">
          <p15:clr>
            <a:srgbClr val="FBAE40"/>
          </p15:clr>
        </p15:guide>
        <p15:guide id="17" orient="horz" pos="3584">
          <p15:clr>
            <a:srgbClr val="FBAE40"/>
          </p15:clr>
        </p15:guide>
        <p15:guide id="18" orient="horz" pos="3710">
          <p15:clr>
            <a:srgbClr val="FBAE40"/>
          </p15:clr>
        </p15:guide>
        <p15:guide id="19" orient="horz" pos="3838">
          <p15:clr>
            <a:srgbClr val="FBAE40"/>
          </p15:clr>
        </p15:guide>
        <p15:guide id="20" orient="horz" pos="3970">
          <p15:clr>
            <a:srgbClr val="FBAE40"/>
          </p15:clr>
        </p15:guide>
        <p15:guide id="21" pos="7162">
          <p15:clr>
            <a:srgbClr val="FBAE40"/>
          </p15:clr>
        </p15:guide>
        <p15:guide id="22" pos="5626">
          <p15:clr>
            <a:srgbClr val="FBAE40"/>
          </p15:clr>
        </p15:guide>
        <p15:guide id="23" pos="5500">
          <p15:clr>
            <a:srgbClr val="FBAE40"/>
          </p15:clr>
        </p15:guide>
        <p15:guide id="24" pos="5372">
          <p15:clr>
            <a:srgbClr val="FBAE40"/>
          </p15:clr>
        </p15:guide>
        <p15:guide id="25" pos="5246">
          <p15:clr>
            <a:srgbClr val="FBAE40"/>
          </p15:clr>
        </p15:guide>
        <p15:guide id="26" pos="5116">
          <p15:clr>
            <a:srgbClr val="FBAE40"/>
          </p15:clr>
        </p15:guide>
        <p15:guide id="27" pos="4988">
          <p15:clr>
            <a:srgbClr val="FBAE40"/>
          </p15:clr>
        </p15:guide>
        <p15:guide id="28" pos="4860">
          <p15:clr>
            <a:srgbClr val="FBAE40"/>
          </p15:clr>
        </p15:guide>
        <p15:guide id="29" pos="4732">
          <p15:clr>
            <a:srgbClr val="FBAE40"/>
          </p15:clr>
        </p15:guide>
        <p15:guide id="30" pos="4602">
          <p15:clr>
            <a:srgbClr val="FBAE40"/>
          </p15:clr>
        </p15:guide>
        <p15:guide id="31" pos="4476">
          <p15:clr>
            <a:srgbClr val="FBAE40"/>
          </p15:clr>
        </p15:guide>
        <p15:guide id="32" pos="4348">
          <p15:clr>
            <a:srgbClr val="FBAE40"/>
          </p15:clr>
        </p15:guide>
        <p15:guide id="33" pos="4220">
          <p15:clr>
            <a:srgbClr val="FBAE40"/>
          </p15:clr>
        </p15:guide>
        <p15:guide id="34" pos="4094">
          <p15:clr>
            <a:srgbClr val="FBAE40"/>
          </p15:clr>
        </p15:guide>
        <p15:guide id="35" pos="3966">
          <p15:clr>
            <a:srgbClr val="FBAE40"/>
          </p15:clr>
        </p15:guide>
        <p15:guide id="36" pos="3838">
          <p15:clr>
            <a:srgbClr val="FBAE40"/>
          </p15:clr>
        </p15:guide>
        <p15:guide id="37" pos="3708">
          <p15:clr>
            <a:srgbClr val="FBAE40"/>
          </p15:clr>
        </p15:guide>
        <p15:guide id="38" pos="3580">
          <p15:clr>
            <a:srgbClr val="FBAE40"/>
          </p15:clr>
        </p15:guide>
        <p15:guide id="39" pos="3452">
          <p15:clr>
            <a:srgbClr val="FBAE40"/>
          </p15:clr>
        </p15:guide>
        <p15:guide id="40" pos="3324">
          <p15:clr>
            <a:srgbClr val="FBAE40"/>
          </p15:clr>
        </p15:guide>
        <p15:guide id="41" pos="3196">
          <p15:clr>
            <a:srgbClr val="FBAE40"/>
          </p15:clr>
        </p15:guide>
        <p15:guide id="42" pos="3068">
          <p15:clr>
            <a:srgbClr val="FBAE40"/>
          </p15:clr>
        </p15:guide>
        <p15:guide id="43" pos="2940">
          <p15:clr>
            <a:srgbClr val="FBAE40"/>
          </p15:clr>
        </p15:guide>
        <p15:guide id="44" pos="2812">
          <p15:clr>
            <a:srgbClr val="FBAE40"/>
          </p15:clr>
        </p15:guide>
        <p15:guide id="45" pos="2686">
          <p15:clr>
            <a:srgbClr val="FBAE40"/>
          </p15:clr>
        </p15:guide>
        <p15:guide id="46" pos="2556">
          <p15:clr>
            <a:srgbClr val="FBAE40"/>
          </p15:clr>
        </p15:guide>
        <p15:guide id="47" pos="2430">
          <p15:clr>
            <a:srgbClr val="FBAE40"/>
          </p15:clr>
        </p15:guide>
        <p15:guide id="48" pos="2302">
          <p15:clr>
            <a:srgbClr val="FBAE40"/>
          </p15:clr>
        </p15:guide>
        <p15:guide id="49" pos="217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mit 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7">
            <a:extLst>
              <a:ext uri="{FF2B5EF4-FFF2-40B4-BE49-F238E27FC236}">
                <a16:creationId xmlns:a16="http://schemas.microsoft.com/office/drawing/2014/main" id="{A71ADE3B-C90A-3546-B749-0ACBB53B7B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6025" y="1831976"/>
            <a:ext cx="9747249" cy="44704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12800" y="1016000"/>
            <a:ext cx="3451225" cy="2232025"/>
          </a:xfrm>
          <a:prstGeom prst="rect">
            <a:avLst/>
          </a:prstGeom>
          <a:solidFill>
            <a:srgbClr val="29485D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5" name="Rechteck 4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5787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60F433-92AC-4993-A4E4-F4A2A5A547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583310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3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40841A0-F483-42BB-B94E-8E965D6056F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50"/>
              </a:spcBef>
              <a:tabLst>
                <a:tab pos="180000" algn="l"/>
                <a:tab pos="360000" algn="l"/>
                <a:tab pos="576000" algn="l"/>
              </a:tabLst>
              <a:defRPr/>
            </a:lvl1pPr>
            <a:lvl2pPr>
              <a:tabLst>
                <a:tab pos="180000" algn="l"/>
                <a:tab pos="360000" algn="l"/>
                <a:tab pos="576000" algn="l"/>
              </a:tabLst>
              <a:defRPr kern="600" spc="40" baseline="0"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 kern="600" spc="40" baseline="0">
                <a:solidFill>
                  <a:schemeClr val="tx2"/>
                </a:solidFill>
              </a:defRPr>
            </a:lvl4pPr>
            <a:lvl5pPr>
              <a:lnSpc>
                <a:spcPts val="2300"/>
              </a:lnSpc>
              <a:defRPr kern="600" spc="40" baseline="0"/>
            </a:lvl5pPr>
            <a:lvl7pPr>
              <a:defRPr/>
            </a:lvl7pPr>
            <a:lvl8pPr>
              <a:defRPr spc="120" baseline="0"/>
            </a:lvl8pPr>
            <a:lvl9pPr>
              <a:defRPr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D30B0A-E5C0-40E4-B75F-82DADA38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514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3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FBFD33-14B0-4B26-8D25-D9E05002D4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9495321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" name="think-cell Folie" r:id="rId28" imgW="384" imgH="385" progId="TCLayout.ActiveDocument.1">
                  <p:embed/>
                </p:oleObj>
              </mc:Choice>
              <mc:Fallback>
                <p:oleObj name="think-cell Folie" r:id="rId28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58354E6-9E0E-44B9-83E8-1963A1EC88F1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Arial </a:t>
            </a:r>
            <a:r>
              <a:rPr lang="de-DE" dirty="0" err="1"/>
              <a:t>MPG_green_dark</a:t>
            </a:r>
            <a:r>
              <a:rPr lang="de-DE" dirty="0"/>
              <a:t>, 23 </a:t>
            </a:r>
            <a:r>
              <a:rPr lang="de-DE" dirty="0" err="1"/>
              <a:t>pt</a:t>
            </a:r>
            <a:r>
              <a:rPr lang="de-DE" dirty="0"/>
              <a:t>, ZAB 26 </a:t>
            </a:r>
            <a:r>
              <a:rPr lang="de-DE" dirty="0" err="1"/>
              <a:t>pt</a:t>
            </a:r>
            <a:r>
              <a:rPr lang="de-DE" dirty="0"/>
              <a:t>, gesperrt 1,4 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7739" y="2097087"/>
            <a:ext cx="10296524" cy="4319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de-DE" dirty="0"/>
              <a:t>Ebene 1: Headlines</a:t>
            </a:r>
          </a:p>
          <a:p>
            <a:pPr lvl="1"/>
            <a:r>
              <a:rPr lang="de-DE" dirty="0"/>
              <a:t>Ebene 2: Fließtext</a:t>
            </a:r>
          </a:p>
          <a:p>
            <a:pPr lvl="3"/>
            <a:r>
              <a:rPr lang="de-DE" dirty="0"/>
              <a:t>Ebene 3: Stichpunkte</a:t>
            </a:r>
          </a:p>
          <a:p>
            <a:pPr lvl="2"/>
            <a:r>
              <a:rPr lang="de-DE" dirty="0"/>
              <a:t>Ebene 4: Stichpunkte hervorgehoben</a:t>
            </a:r>
          </a:p>
          <a:p>
            <a:pPr lvl="4"/>
            <a:r>
              <a:rPr lang="de-DE" dirty="0"/>
              <a:t>Ebene 5: Stichpunkte eingerückt</a:t>
            </a:r>
          </a:p>
          <a:p>
            <a:pPr lvl="5"/>
            <a:r>
              <a:rPr lang="de-DE" dirty="0"/>
              <a:t>Ebene 6: Stichpunkte weiter eingerückt</a:t>
            </a:r>
          </a:p>
          <a:p>
            <a:pPr lvl="6"/>
            <a:r>
              <a:rPr lang="de-DE" dirty="0"/>
              <a:t>Ebene 7: Zusatzinfo</a:t>
            </a:r>
          </a:p>
          <a:p>
            <a:pPr lvl="7"/>
            <a:r>
              <a:rPr lang="de-DE" dirty="0"/>
              <a:t>Ebene 8: Bildunterschrift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9" t="2803" b="1184"/>
          <a:stretch/>
        </p:blipFill>
        <p:spPr>
          <a:xfrm>
            <a:off x="10448450" y="84700"/>
            <a:ext cx="1654485" cy="810634"/>
          </a:xfrm>
          <a:prstGeom prst="rect">
            <a:avLst/>
          </a:prstGeom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CA8DB-ADDF-4795-889C-7BD3D2B1EB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046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6" r:id="rId3"/>
    <p:sldLayoutId id="2147483674" r:id="rId4"/>
    <p:sldLayoutId id="2147483677" r:id="rId5"/>
    <p:sldLayoutId id="2147483678" r:id="rId6"/>
    <p:sldLayoutId id="2147483695" r:id="rId7"/>
    <p:sldLayoutId id="2147483697" r:id="rId8"/>
    <p:sldLayoutId id="2147483662" r:id="rId9"/>
    <p:sldLayoutId id="2147483669" r:id="rId10"/>
    <p:sldLayoutId id="2147483664" r:id="rId11"/>
    <p:sldLayoutId id="2147483668" r:id="rId12"/>
    <p:sldLayoutId id="2147483698" r:id="rId13"/>
    <p:sldLayoutId id="2147483671" r:id="rId14"/>
    <p:sldLayoutId id="2147483699" r:id="rId15"/>
    <p:sldLayoutId id="2147483692" r:id="rId16"/>
    <p:sldLayoutId id="2147483672" r:id="rId17"/>
    <p:sldLayoutId id="2147483673" r:id="rId18"/>
    <p:sldLayoutId id="2147483694" r:id="rId19"/>
    <p:sldLayoutId id="2147483696" r:id="rId20"/>
    <p:sldLayoutId id="2147483667" r:id="rId21"/>
    <p:sldLayoutId id="2147483700" r:id="rId22"/>
    <p:sldLayoutId id="2147483663" r:id="rId2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spcAft>
          <a:spcPts val="1800"/>
        </a:spcAft>
        <a:buNone/>
        <a:defRPr sz="2300" b="1" kern="600" cap="all" spc="14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ts val="23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b="1" i="0" kern="600" spc="4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300"/>
        </a:lnSpc>
        <a:spcBef>
          <a:spcPts val="1150"/>
        </a:spcBef>
        <a:spcAft>
          <a:spcPts val="0"/>
        </a:spcAft>
        <a:buFont typeface="Arial" panose="020B0604020202020204" pitchFamily="34" charset="0"/>
        <a:buNone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79388" indent="-179388" algn="l" defTabSz="914400" rtl="0" eaLnBrk="1" latinLnBrk="0" hangingPunct="1">
        <a:lnSpc>
          <a:spcPts val="2300"/>
        </a:lnSpc>
        <a:spcBef>
          <a:spcPts val="1150"/>
        </a:spcBef>
        <a:buFont typeface="Arial" panose="020B0604020202020204" pitchFamily="34" charset="0"/>
        <a:buChar char="•"/>
        <a:defRPr sz="1600" b="1" kern="400" spc="40" baseline="0">
          <a:solidFill>
            <a:schemeClr val="tx2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ts val="2300"/>
        </a:lnSpc>
        <a:spcBef>
          <a:spcPts val="1150"/>
        </a:spcBef>
        <a:buFont typeface="Arial" panose="020B0604020202020204" pitchFamily="34" charset="0"/>
        <a:buChar char="•"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357188" indent="-179388" algn="l" defTabSz="914400" rtl="0" eaLnBrk="1" latinLnBrk="0" hangingPunct="1">
        <a:lnSpc>
          <a:spcPts val="2300"/>
        </a:lnSpc>
        <a:spcBef>
          <a:spcPts val="525"/>
        </a:spcBef>
        <a:buFont typeface="Arial" panose="020B0604020202020204" pitchFamily="34" charset="0"/>
        <a:buChar char="•"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645750" indent="-285750" algn="l" defTabSz="914400" rtl="0" eaLnBrk="1" latinLnBrk="0" hangingPunct="1">
        <a:lnSpc>
          <a:spcPts val="2300"/>
        </a:lnSpc>
        <a:spcBef>
          <a:spcPts val="0"/>
        </a:spcBef>
        <a:spcAft>
          <a:spcPts val="0"/>
        </a:spcAft>
        <a:buClr>
          <a:schemeClr val="tx1"/>
        </a:buClr>
        <a:buSzPct val="110000"/>
        <a:buFont typeface="Symbol" panose="05050102010706020507" pitchFamily="18" charset="2"/>
        <a:buChar char=""/>
        <a:defRPr sz="1600" b="0" i="0" kern="600" spc="40" baseline="0">
          <a:solidFill>
            <a:schemeClr val="tx1"/>
          </a:solidFill>
          <a:latin typeface="+mn-lt"/>
          <a:ea typeface="+mn-ea"/>
          <a:cs typeface="+mn-cs"/>
        </a:defRPr>
      </a:lvl6pPr>
      <a:lvl7pPr marL="0" indent="215900" algn="l" defTabSz="914400" rtl="0" eaLnBrk="1" latinLnBrk="0" hangingPunct="1">
        <a:lnSpc>
          <a:spcPts val="2300"/>
        </a:lnSpc>
        <a:spcBef>
          <a:spcPts val="525"/>
        </a:spcBef>
        <a:spcAft>
          <a:spcPts val="0"/>
        </a:spcAft>
        <a:buClr>
          <a:schemeClr val="tx2"/>
        </a:buClr>
        <a:buFont typeface="Wingdings 3" panose="05040102010807070707" pitchFamily="18" charset="2"/>
        <a:buChar char=""/>
        <a:defRPr sz="1300" b="0" i="1" kern="600" spc="4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1100"/>
        </a:lnSpc>
        <a:spcBef>
          <a:spcPts val="525"/>
        </a:spcBef>
        <a:spcAft>
          <a:spcPts val="0"/>
        </a:spcAft>
        <a:buSzPct val="110000"/>
        <a:buFont typeface=".SF NS Symbols Regular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1100"/>
        </a:lnSpc>
        <a:spcBef>
          <a:spcPts val="525"/>
        </a:spcBef>
        <a:buFont typeface="Arial" panose="020B0604020202020204" pitchFamily="34" charset="0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97" userDrawn="1">
          <p15:clr>
            <a:srgbClr val="F26B43"/>
          </p15:clr>
        </p15:guide>
        <p15:guide id="2" orient="horz" pos="1321" userDrawn="1">
          <p15:clr>
            <a:srgbClr val="F26B43"/>
          </p15:clr>
        </p15:guide>
        <p15:guide id="3" pos="7083" userDrawn="1">
          <p15:clr>
            <a:srgbClr val="F26B43"/>
          </p15:clr>
        </p15:guide>
        <p15:guide id="4" orient="horz" pos="4042" userDrawn="1">
          <p15:clr>
            <a:srgbClr val="F26B43"/>
          </p15:clr>
        </p15:guide>
        <p15:guide id="5" pos="483" userDrawn="1">
          <p15:clr>
            <a:srgbClr val="F26B43"/>
          </p15:clr>
        </p15:guide>
        <p15:guide id="6" orient="horz" pos="436" userDrawn="1">
          <p15:clr>
            <a:srgbClr val="F26B43"/>
          </p15:clr>
        </p15:guide>
        <p15:guide id="7" orient="horz" pos="4065" userDrawn="1">
          <p15:clr>
            <a:srgbClr val="F26B43"/>
          </p15:clr>
        </p15:guide>
        <p15:guide id="8" orient="horz" pos="4178" userDrawn="1">
          <p15:clr>
            <a:srgbClr val="F26B43"/>
          </p15:clr>
        </p15:guide>
        <p15:guide id="9" pos="166" userDrawn="1">
          <p15:clr>
            <a:srgbClr val="F26B43"/>
          </p15:clr>
        </p15:guide>
        <p15:guide id="10" pos="751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tags" Target="../tags/tag29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tags" Target="../tags/tag28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3.emf"/><Relationship Id="rId11" Type="http://schemas.openxmlformats.org/officeDocument/2006/relationships/image" Target="../media/image16.png"/><Relationship Id="rId5" Type="http://schemas.openxmlformats.org/officeDocument/2006/relationships/oleObject" Target="../embeddings/oleObject14.bin"/><Relationship Id="rId10" Type="http://schemas.microsoft.com/office/2007/relationships/hdphoto" Target="../media/hdphoto2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8.wdp"/><Relationship Id="rId7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4FEBBDA7-6903-4965-940D-9CA4BDB6D92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389317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32" name="think-cell Folie" r:id="rId5" imgW="395" imgH="396" progId="TCLayout.ActiveDocument.1">
                  <p:embed/>
                </p:oleObj>
              </mc:Choice>
              <mc:Fallback>
                <p:oleObj name="think-cell Folie" r:id="rId5" imgW="395" imgH="39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4FEBBDA7-6903-4965-940D-9CA4BDB6D9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A19CB890-5F47-40B9-B412-C8E4F9E376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30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mtClean="0"/>
              <a:t>The EDET instrument</a:t>
            </a:r>
            <a:br>
              <a:rPr lang="de-DE" smtClean="0"/>
            </a:br>
            <a:r>
              <a:rPr lang="de-DE" sz="1800" smtClean="0"/>
              <a:t>Concept and status</a:t>
            </a:r>
            <a:endParaRPr lang="de-DE" sz="1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mtClean="0"/>
              <a:t>2nd Workshop on Silicon Sensors for Radiation Detection </a:t>
            </a:r>
          </a:p>
          <a:p>
            <a:pPr>
              <a:spcBef>
                <a:spcPts val="0"/>
              </a:spcBef>
            </a:pPr>
            <a:r>
              <a:rPr lang="en-US" smtClean="0"/>
              <a:t>and Quantum Applications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de-DE" sz="1200" smtClean="0"/>
              <a:t>Berg, 12.05.2025</a:t>
            </a:r>
            <a:endParaRPr lang="de-DE" sz="1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4597" r="6911" b="9711"/>
          <a:stretch/>
        </p:blipFill>
        <p:spPr bwMode="auto">
          <a:xfrm>
            <a:off x="3567597" y="2984938"/>
            <a:ext cx="2037493" cy="1904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31" y="2417835"/>
            <a:ext cx="2450038" cy="2082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042" y="1866391"/>
            <a:ext cx="2863647" cy="1584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483" y="3364476"/>
            <a:ext cx="2858241" cy="1580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Fußzeilenplatzhalt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675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72" y="3089716"/>
            <a:ext cx="4032930" cy="281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ieren 3"/>
          <p:cNvGrpSpPr/>
          <p:nvPr/>
        </p:nvGrpSpPr>
        <p:grpSpPr>
          <a:xfrm>
            <a:off x="7315201" y="3078480"/>
            <a:ext cx="4004440" cy="2755392"/>
            <a:chOff x="7315201" y="3078480"/>
            <a:chExt cx="4004440" cy="2755392"/>
          </a:xfrm>
        </p:grpSpPr>
        <p:grpSp>
          <p:nvGrpSpPr>
            <p:cNvPr id="2" name="Gruppieren 1"/>
            <p:cNvGrpSpPr/>
            <p:nvPr/>
          </p:nvGrpSpPr>
          <p:grpSpPr>
            <a:xfrm>
              <a:off x="7315201" y="4730569"/>
              <a:ext cx="4004440" cy="1103303"/>
              <a:chOff x="8646246" y="2722179"/>
              <a:chExt cx="3494023" cy="1204977"/>
            </a:xfrm>
          </p:grpSpPr>
          <p:pic>
            <p:nvPicPr>
              <p:cNvPr id="31" name="Picture 2" descr="C:\Users\jot710\Desktop\DYN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9571"/>
              <a:stretch/>
            </p:blipFill>
            <p:spPr bwMode="auto">
              <a:xfrm>
                <a:off x="8646246" y="2722179"/>
                <a:ext cx="3494021" cy="1204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Rechteck 6"/>
              <p:cNvSpPr>
                <a:spLocks noChangeArrowheads="1"/>
              </p:cNvSpPr>
              <p:nvPr/>
            </p:nvSpPr>
            <p:spPr bwMode="auto">
              <a:xfrm>
                <a:off x="10019058" y="3215128"/>
                <a:ext cx="2121211" cy="154195"/>
              </a:xfrm>
              <a:prstGeom prst="rect">
                <a:avLst/>
              </a:prstGeom>
              <a:solidFill>
                <a:srgbClr val="FFFFFF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66700" indent="-266700">
                  <a:spcBef>
                    <a:spcPct val="20000"/>
                  </a:spcBef>
                  <a:buClr>
                    <a:schemeClr val="tx1"/>
                  </a:buClr>
                  <a:defRPr sz="16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Font typeface="Wingdings 3" panose="05040102010807070707" pitchFamily="18" charset="2"/>
                  <a:buChar char="w"/>
                  <a:defRPr sz="14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Clr>
                    <a:schemeClr val="hlink"/>
                  </a:buClr>
                  <a:buFont typeface="Wingdings" panose="05000000000000000000" pitchFamily="2" charset="2"/>
                  <a:buNone/>
                </a:pPr>
                <a:endParaRPr lang="de-DE" altLang="de-DE" sz="1800"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hteck 10"/>
              <p:cNvSpPr>
                <a:spLocks noChangeArrowheads="1"/>
              </p:cNvSpPr>
              <p:nvPr/>
            </p:nvSpPr>
            <p:spPr bwMode="auto">
              <a:xfrm>
                <a:off x="10019058" y="3369321"/>
                <a:ext cx="1665772" cy="93096"/>
              </a:xfrm>
              <a:prstGeom prst="rect">
                <a:avLst/>
              </a:pr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66700" indent="-266700">
                  <a:spcBef>
                    <a:spcPct val="20000"/>
                  </a:spcBef>
                  <a:buClr>
                    <a:schemeClr val="tx1"/>
                  </a:buClr>
                  <a:defRPr sz="16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Font typeface="Wingdings 3" panose="05040102010807070707" pitchFamily="18" charset="2"/>
                  <a:buChar char="w"/>
                  <a:defRPr sz="14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Clr>
                    <a:schemeClr val="hlink"/>
                  </a:buClr>
                  <a:buFont typeface="Wingdings" panose="05000000000000000000" pitchFamily="2" charset="2"/>
                  <a:buNone/>
                </a:pPr>
                <a:endParaRPr lang="de-DE" altLang="de-DE" sz="1800"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Rechteck 11"/>
              <p:cNvSpPr>
                <a:spLocks noChangeArrowheads="1"/>
              </p:cNvSpPr>
              <p:nvPr/>
            </p:nvSpPr>
            <p:spPr bwMode="auto">
              <a:xfrm>
                <a:off x="10019058" y="3462415"/>
                <a:ext cx="1287188" cy="93096"/>
              </a:xfrm>
              <a:prstGeom prst="rect">
                <a:avLst/>
              </a:prstGeom>
              <a:solidFill>
                <a:srgbClr val="FFFFFF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66700" indent="-266700">
                  <a:spcBef>
                    <a:spcPct val="20000"/>
                  </a:spcBef>
                  <a:buClr>
                    <a:schemeClr val="tx1"/>
                  </a:buClr>
                  <a:defRPr sz="16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Font typeface="Wingdings 3" panose="05040102010807070707" pitchFamily="18" charset="2"/>
                  <a:buChar char="w"/>
                  <a:defRPr sz="14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Clr>
                    <a:schemeClr val="hlink"/>
                  </a:buClr>
                  <a:buFont typeface="Wingdings" panose="05000000000000000000" pitchFamily="2" charset="2"/>
                  <a:buNone/>
                </a:pPr>
                <a:endParaRPr lang="de-DE" altLang="de-DE" sz="1800"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5" name="Gerade Verbindung 12"/>
              <p:cNvCxnSpPr/>
              <p:nvPr/>
            </p:nvCxnSpPr>
            <p:spPr bwMode="auto">
              <a:xfrm>
                <a:off x="9989696" y="3157795"/>
                <a:ext cx="97274" cy="497818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Gerade Verbindung 16"/>
              <p:cNvCxnSpPr/>
              <p:nvPr/>
            </p:nvCxnSpPr>
            <p:spPr bwMode="auto">
              <a:xfrm flipH="1">
                <a:off x="10954556" y="3561869"/>
                <a:ext cx="23663" cy="93744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Gerade Verbindung 20"/>
              <p:cNvCxnSpPr/>
              <p:nvPr/>
            </p:nvCxnSpPr>
            <p:spPr bwMode="auto">
              <a:xfrm flipH="1">
                <a:off x="11306851" y="3468125"/>
                <a:ext cx="23663" cy="93746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Gerade Verbindung 29"/>
              <p:cNvCxnSpPr/>
              <p:nvPr/>
            </p:nvCxnSpPr>
            <p:spPr bwMode="auto">
              <a:xfrm flipH="1">
                <a:off x="11672415" y="3380840"/>
                <a:ext cx="26291" cy="93744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40" name="Picture 2" descr="C:\Users\jot710\Desktop\DYN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576"/>
            <a:stretch/>
          </p:blipFill>
          <p:spPr bwMode="auto">
            <a:xfrm>
              <a:off x="7315201" y="3078480"/>
              <a:ext cx="3971959" cy="1549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Pixel matrix</a:t>
            </a:r>
            <a:endParaRPr lang="de-DE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47739" y="1394617"/>
            <a:ext cx="5242854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534988" indent="-263525"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spcAft>
                <a:spcPts val="600"/>
              </a:spcAft>
              <a:buClrTx/>
              <a:defRPr/>
            </a:pPr>
            <a:r>
              <a:rPr lang="de-DE" altLang="de-DE" sz="1600" b="1" dirty="0">
                <a:latin typeface="Calibri" pitchFamily="34" charset="0"/>
                <a:ea typeface="MS Mincho" pitchFamily="49" charset="-128"/>
                <a:cs typeface="Calibri" pitchFamily="34" charset="0"/>
              </a:rPr>
              <a:t>DEPFET </a:t>
            </a:r>
            <a:r>
              <a:rPr lang="de-DE" altLang="de-DE" sz="1600" b="1" dirty="0" err="1">
                <a:latin typeface="Calibri" pitchFamily="34" charset="0"/>
                <a:ea typeface="MS Mincho" pitchFamily="49" charset="-128"/>
                <a:cs typeface="Calibri" pitchFamily="34" charset="0"/>
              </a:rPr>
              <a:t>integrated</a:t>
            </a:r>
            <a:r>
              <a:rPr lang="de-DE" altLang="de-DE" sz="1600" b="1" dirty="0">
                <a:latin typeface="Calibri" pitchFamily="34" charset="0"/>
                <a:ea typeface="MS Mincho" pitchFamily="49" charset="-128"/>
                <a:cs typeface="Calibri" pitchFamily="34" charset="0"/>
              </a:rPr>
              <a:t> </a:t>
            </a:r>
            <a:r>
              <a:rPr lang="de-DE" altLang="de-DE" sz="1600" b="1" dirty="0" err="1">
                <a:latin typeface="Calibri" pitchFamily="34" charset="0"/>
                <a:ea typeface="MS Mincho" pitchFamily="49" charset="-128"/>
                <a:cs typeface="Calibri" pitchFamily="34" charset="0"/>
              </a:rPr>
              <a:t>amplifier</a:t>
            </a:r>
            <a:endParaRPr lang="en-US" altLang="de-DE" sz="1600" b="1" dirty="0">
              <a:latin typeface="Calibri" pitchFamily="34" charset="0"/>
              <a:ea typeface="MS Mincho" pitchFamily="49" charset="-128"/>
              <a:cs typeface="Calibri" pitchFamily="34" charset="0"/>
            </a:endParaRP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600" dirty="0">
                <a:latin typeface="Calibri" pitchFamily="34" charset="0"/>
                <a:ea typeface="MS Mincho" pitchFamily="49" charset="-128"/>
                <a:cs typeface="Calibri" pitchFamily="34" charset="0"/>
              </a:rPr>
              <a:t>p-channel FET on depleted n-bulk</a:t>
            </a: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Signal </a:t>
            </a:r>
            <a:r>
              <a:rPr lang="de-DE" altLang="de-DE" sz="16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charge</a:t>
            </a: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 </a:t>
            </a:r>
            <a:r>
              <a:rPr lang="de-DE" altLang="de-DE" sz="16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collected</a:t>
            </a: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 in potential </a:t>
            </a:r>
            <a:r>
              <a:rPr lang="de-DE" altLang="de-DE" sz="16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minimum</a:t>
            </a: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 </a:t>
            </a:r>
            <a:r>
              <a:rPr lang="de-DE" altLang="de-DE" sz="16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below</a:t>
            </a: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 FET </a:t>
            </a:r>
            <a:r>
              <a:rPr lang="de-DE" altLang="de-DE" sz="16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channel</a:t>
            </a:r>
            <a:endParaRPr lang="de-DE" altLang="de-DE" sz="1600" dirty="0">
              <a:latin typeface="Calibri" pitchFamily="34" charset="0"/>
              <a:ea typeface="MS Mincho" pitchFamily="49" charset="-128"/>
              <a:cs typeface="Droid Sans Fallback"/>
              <a:sym typeface="Wingdings 3" pitchFamily="18" charset="2"/>
            </a:endParaRP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de-DE" altLang="de-DE" sz="1600" b="1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"Internal </a:t>
            </a:r>
            <a:r>
              <a:rPr lang="de-DE" altLang="de-DE" sz="1600" b="1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gate</a:t>
            </a:r>
            <a:r>
              <a:rPr lang="de-DE" altLang="de-DE" sz="1600" b="1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"</a:t>
            </a: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, l</a:t>
            </a:r>
            <a:r>
              <a:rPr lang="en-US" altLang="de-DE" sz="1600" dirty="0">
                <a:latin typeface="Calibri" pitchFamily="34" charset="0"/>
                <a:ea typeface="MS Mincho" pitchFamily="49" charset="-128"/>
              </a:rPr>
              <a:t>ow capacitance &amp; noise</a:t>
            </a:r>
            <a:endParaRPr lang="de-DE" altLang="de-DE" sz="1600" b="1" dirty="0">
              <a:latin typeface="Calibri" pitchFamily="34" charset="0"/>
              <a:ea typeface="MS Mincho" pitchFamily="49" charset="-128"/>
              <a:cs typeface="Droid Sans Fallback"/>
              <a:sym typeface="Wingdings 3" pitchFamily="18" charset="2"/>
            </a:endParaRP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FET </a:t>
            </a:r>
            <a:r>
              <a:rPr lang="de-DE" altLang="de-DE" sz="16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current</a:t>
            </a: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 </a:t>
            </a:r>
            <a:r>
              <a:rPr lang="de-DE" altLang="de-DE" sz="16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modulation</a:t>
            </a: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 ≥ 300 </a:t>
            </a:r>
            <a:r>
              <a:rPr lang="de-DE" altLang="de-DE" sz="16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pA</a:t>
            </a: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/</a:t>
            </a:r>
            <a:r>
              <a:rPr lang="de-DE" altLang="de-DE" sz="16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el</a:t>
            </a: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.</a:t>
            </a:r>
            <a:endParaRPr lang="en-US" altLang="de-DE" sz="1600" dirty="0">
              <a:latin typeface="Calibri" pitchFamily="34" charset="0"/>
              <a:ea typeface="MS Mincho" pitchFamily="49" charset="-128"/>
            </a:endParaRP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600" dirty="0">
                <a:latin typeface="Calibri" pitchFamily="34" charset="0"/>
                <a:ea typeface="MS Mincho" pitchFamily="49" charset="-128"/>
              </a:rPr>
              <a:t>Reset via </a:t>
            </a:r>
            <a:r>
              <a:rPr lang="en-US" altLang="de-DE" sz="1600" dirty="0" err="1">
                <a:latin typeface="Calibri" pitchFamily="34" charset="0"/>
                <a:ea typeface="MS Mincho" pitchFamily="49" charset="-128"/>
              </a:rPr>
              <a:t>clearFET</a:t>
            </a:r>
            <a:endParaRPr lang="en-US" altLang="de-DE" sz="1600" dirty="0">
              <a:latin typeface="Calibri" pitchFamily="34" charset="0"/>
              <a:ea typeface="MS Mincho" pitchFamily="49" charset="-128"/>
            </a:endParaRP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600" dirty="0">
                <a:latin typeface="Calibri" pitchFamily="34" charset="0"/>
                <a:ea typeface="MS Mincho" pitchFamily="49" charset="-128"/>
              </a:rPr>
              <a:t>Charge storage</a:t>
            </a: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600" dirty="0">
                <a:latin typeface="Calibri" pitchFamily="34" charset="0"/>
                <a:ea typeface="MS Mincho" pitchFamily="49" charset="-128"/>
              </a:rPr>
              <a:t>Readout on demand </a:t>
            </a: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600" dirty="0">
                <a:latin typeface="Calibri" pitchFamily="34" charset="0"/>
                <a:ea typeface="MS Mincho" pitchFamily="49" charset="-128"/>
              </a:rPr>
              <a:t>Rolling shutter mode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086599" y="1346200"/>
            <a:ext cx="4157664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hlink"/>
              </a:buClr>
              <a:defRPr/>
            </a:pPr>
            <a:r>
              <a:rPr lang="de-DE" sz="1600" b="1" dirty="0">
                <a:latin typeface="Calibri" panose="020F0502020204030204" pitchFamily="34" charset="0"/>
              </a:rPr>
              <a:t>EDET </a:t>
            </a:r>
            <a:r>
              <a:rPr lang="de-DE" sz="1600" b="1" dirty="0" err="1">
                <a:latin typeface="Calibri" panose="020F0502020204030204" pitchFamily="34" charset="0"/>
              </a:rPr>
              <a:t>pixels</a:t>
            </a:r>
            <a:r>
              <a:rPr lang="de-DE" sz="1600" b="1" dirty="0">
                <a:latin typeface="Calibri" panose="020F0502020204030204" pitchFamily="34" charset="0"/>
              </a:rPr>
              <a:t>: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</a:rPr>
              <a:t>Dynamic </a:t>
            </a:r>
            <a:r>
              <a:rPr lang="de-DE" sz="1600" dirty="0" err="1">
                <a:latin typeface="Calibri" panose="020F0502020204030204" pitchFamily="34" charset="0"/>
              </a:rPr>
              <a:t>range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problem</a:t>
            </a:r>
            <a:endParaRPr lang="de-DE" sz="1600" dirty="0">
              <a:latin typeface="Calibri" panose="020F0502020204030204" pitchFamily="34" charset="0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 err="1">
                <a:latin typeface="Calibri" panose="020F0502020204030204" pitchFamily="34" charset="0"/>
              </a:rPr>
              <a:t>Implement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signal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compression</a:t>
            </a:r>
            <a:r>
              <a:rPr lang="de-DE" sz="1600" dirty="0">
                <a:latin typeface="Calibri" panose="020F0502020204030204" pitchFamily="34" charset="0"/>
              </a:rPr>
              <a:t> in </a:t>
            </a:r>
            <a:r>
              <a:rPr lang="de-DE" sz="1600" dirty="0" err="1">
                <a:latin typeface="Calibri" panose="020F0502020204030204" pitchFamily="34" charset="0"/>
              </a:rPr>
              <a:t>pixel</a:t>
            </a:r>
            <a:endParaRPr lang="de-DE" sz="1600" dirty="0">
              <a:latin typeface="Calibri" panose="020F0502020204030204" pitchFamily="34" charset="0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</a:rPr>
              <a:t>Overflow </a:t>
            </a:r>
            <a:r>
              <a:rPr lang="de-DE" sz="1600" dirty="0" err="1">
                <a:latin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source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tailor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dynamic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range</a:t>
            </a:r>
            <a:endParaRPr lang="de-DE" sz="1600" dirty="0">
              <a:latin typeface="Calibri" panose="020F0502020204030204" pitchFamily="34" charset="0"/>
            </a:endParaRPr>
          </a:p>
        </p:txBody>
      </p: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3543624" y="3688555"/>
            <a:ext cx="3089881" cy="2567070"/>
            <a:chOff x="3362" y="2047"/>
            <a:chExt cx="2113" cy="1829"/>
          </a:xfrm>
        </p:grpSpPr>
        <p:pic>
          <p:nvPicPr>
            <p:cNvPr id="8" name="Picture 39" descr="depmos_li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2" y="2047"/>
              <a:ext cx="2113" cy="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0" descr="pdrai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" y="2358"/>
              <a:ext cx="39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1" descr="psourc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" y="2217"/>
              <a:ext cx="50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62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Pixel Matrix</a:t>
            </a:r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851234" y="1409239"/>
            <a:ext cx="4022725" cy="47705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1200"/>
              </a:spcAft>
              <a:buClr>
                <a:schemeClr val="hlink"/>
              </a:buClr>
              <a:defRPr/>
            </a:pPr>
            <a:r>
              <a:rPr lang="de-DE" sz="1600" b="1" dirty="0">
                <a:latin typeface="Calibri" panose="020F0502020204030204" pitchFamily="34" charset="0"/>
              </a:rPr>
              <a:t>EDET </a:t>
            </a:r>
            <a:r>
              <a:rPr lang="de-DE" sz="1600" b="1" dirty="0" err="1">
                <a:latin typeface="Calibri" panose="020F0502020204030204" pitchFamily="34" charset="0"/>
              </a:rPr>
              <a:t>pixels</a:t>
            </a:r>
            <a:r>
              <a:rPr lang="de-DE" sz="1600" b="1" dirty="0">
                <a:latin typeface="Calibri" panose="020F0502020204030204" pitchFamily="34" charset="0"/>
              </a:rPr>
              <a:t>:</a:t>
            </a: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Variant of the BELLE vertex detector pixel layout</a:t>
            </a: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AC coupled cleargate</a:t>
            </a: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Pixel „couples“ (North &amp; South pixel sharing a (global) common source and both clear and cleargate contacts)</a:t>
            </a: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Drain contacts use for readout</a:t>
            </a: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Calibri" panose="020F0502020204030204" pitchFamily="34" charset="0"/>
              </a:rPr>
              <a:t>Peripheral interconnects provide for common gate </a:t>
            </a:r>
            <a:r>
              <a:rPr lang="de-DE" sz="1600" smtClean="0">
                <a:latin typeface="Calibri" panose="020F0502020204030204" pitchFamily="34" charset="0"/>
              </a:rPr>
              <a:t>contact</a:t>
            </a:r>
            <a:endParaRPr lang="de-DE" sz="1600">
              <a:latin typeface="Calibri" panose="020F0502020204030204" pitchFamily="34" charset="0"/>
            </a:endParaRP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Drain based current readout w/ individual drain contacts for couple partners</a:t>
            </a: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Organized in 512 </a:t>
            </a:r>
            <a:r>
              <a:rPr lang="de-DE" sz="1600" b="1" smtClean="0">
                <a:latin typeface="Calibri" panose="020F0502020204030204" pitchFamily="34" charset="0"/>
              </a:rPr>
              <a:t>topological rows </a:t>
            </a:r>
            <a:r>
              <a:rPr lang="de-DE" sz="1600" smtClean="0">
                <a:latin typeface="Calibri" panose="020F0502020204030204" pitchFamily="34" charset="0"/>
              </a:rPr>
              <a:t>of 512 couples per row</a:t>
            </a:r>
            <a:r>
              <a:rPr lang="de-DE" sz="1600">
                <a:latin typeface="Calibri" panose="020F0502020204030204" pitchFamily="34" charset="0"/>
              </a:rPr>
              <a:t> </a:t>
            </a:r>
            <a:r>
              <a:rPr lang="de-DE" sz="1600" smtClean="0">
                <a:latin typeface="Calibri" panose="020F0502020204030204" pitchFamily="34" charset="0"/>
              </a:rPr>
              <a:t>embedded </a:t>
            </a:r>
            <a:r>
              <a:rPr lang="de-DE" sz="1600">
                <a:latin typeface="Calibri" panose="020F0502020204030204" pitchFamily="34" charset="0"/>
              </a:rPr>
              <a:t>in drift </a:t>
            </a:r>
            <a:r>
              <a:rPr lang="de-DE" sz="1600" smtClean="0">
                <a:latin typeface="Calibri" panose="020F0502020204030204" pitchFamily="34" charset="0"/>
              </a:rPr>
              <a:t>grid</a:t>
            </a:r>
            <a:endParaRPr lang="de-DE" sz="1600">
              <a:latin typeface="Calibri" panose="020F0502020204030204" pitchFamily="34" charset="0"/>
            </a:endParaRPr>
          </a:p>
        </p:txBody>
      </p:sp>
      <p:grpSp>
        <p:nvGrpSpPr>
          <p:cNvPr id="34" name="Gruppieren 33"/>
          <p:cNvGrpSpPr/>
          <p:nvPr/>
        </p:nvGrpSpPr>
        <p:grpSpPr>
          <a:xfrm>
            <a:off x="6088151" y="867547"/>
            <a:ext cx="4242088" cy="3119966"/>
            <a:chOff x="6176067" y="2029687"/>
            <a:chExt cx="4242088" cy="3119966"/>
          </a:xfrm>
        </p:grpSpPr>
        <p:grpSp>
          <p:nvGrpSpPr>
            <p:cNvPr id="5" name="Gruppieren 7"/>
            <p:cNvGrpSpPr>
              <a:grpSpLocks/>
            </p:cNvGrpSpPr>
            <p:nvPr/>
          </p:nvGrpSpPr>
          <p:grpSpPr bwMode="auto">
            <a:xfrm>
              <a:off x="6274033" y="2029687"/>
              <a:ext cx="3106737" cy="2784475"/>
              <a:chOff x="5173191" y="1336676"/>
              <a:chExt cx="3106318" cy="3713167"/>
            </a:xfrm>
          </p:grpSpPr>
          <p:pic>
            <p:nvPicPr>
              <p:cNvPr id="6" name="Grafik 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0185" y="1336676"/>
                <a:ext cx="1919324" cy="371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 Box 9"/>
              <p:cNvSpPr txBox="1">
                <a:spLocks noChangeArrowheads="1"/>
              </p:cNvSpPr>
              <p:nvPr/>
            </p:nvSpPr>
            <p:spPr bwMode="auto">
              <a:xfrm>
                <a:off x="7066823" y="2079733"/>
                <a:ext cx="526979" cy="372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Comic Sans MS" pitchFamily="66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Comic Sans MS" pitchFamily="66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Comic Sans MS" pitchFamily="66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Comic Sans MS" pitchFamily="66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Comic Sans MS" pitchFamily="66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Comic Sans MS" pitchFamily="66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Comic Sans MS" pitchFamily="66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Comic Sans MS" pitchFamily="66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Comic Sans MS" pitchFamily="66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>
                  <a:defRPr/>
                </a:pPr>
                <a:r>
                  <a:rPr lang="de-DE" altLang="de-DE" sz="12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</a:rPr>
                  <a:t>Drain</a:t>
                </a:r>
              </a:p>
            </p:txBody>
          </p:sp>
          <p:sp>
            <p:nvSpPr>
              <p:cNvPr id="8" name="Text Box 11"/>
              <p:cNvSpPr txBox="1">
                <a:spLocks noChangeArrowheads="1"/>
              </p:cNvSpPr>
              <p:nvPr/>
            </p:nvSpPr>
            <p:spPr bwMode="auto">
              <a:xfrm>
                <a:off x="5438395" y="2632516"/>
                <a:ext cx="502255" cy="372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9DBD8"/>
                  </a:buClr>
                  <a:buFont typeface="Wingdings" panose="05000000000000000000" pitchFamily="2" charset="2"/>
                  <a:buChar char="t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C9DBD8"/>
                  </a:buClr>
                  <a:buFont typeface="Times New Roman" panose="02020603050405020304" pitchFamily="18" charset="0"/>
                  <a:buChar char="●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C9DBD8"/>
                  </a:buClr>
                  <a:buFont typeface="Wingdings 2" panose="05020102010507070707" pitchFamily="18" charset="2"/>
                  <a:buChar char="ö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9DBD8"/>
                  </a:buClr>
                  <a:buFont typeface="Wingdings" panose="05000000000000000000" pitchFamily="2" charset="2"/>
                  <a:buChar char="©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9DBD8"/>
                  </a:buClr>
                  <a:buFont typeface="Wingdings" panose="05000000000000000000" pitchFamily="2" charset="2"/>
                  <a:buChar char="©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DBD8"/>
                  </a:buClr>
                  <a:buFont typeface="Wingdings" panose="05000000000000000000" pitchFamily="2" charset="2"/>
                  <a:buChar char="©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DBD8"/>
                  </a:buClr>
                  <a:buFont typeface="Wingdings" panose="05000000000000000000" pitchFamily="2" charset="2"/>
                  <a:buChar char="©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DBD8"/>
                  </a:buClr>
                  <a:buFont typeface="Wingdings" panose="05000000000000000000" pitchFamily="2" charset="2"/>
                  <a:buChar char="©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DBD8"/>
                  </a:buClr>
                  <a:buFont typeface="Wingdings" panose="05000000000000000000" pitchFamily="2" charset="2"/>
                  <a:buChar char="©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de-DE" altLang="de-DE" sz="1200">
                    <a:solidFill>
                      <a:srgbClr val="000000"/>
                    </a:solidFill>
                    <a:ea typeface="Droid Sans Fallback"/>
                    <a:cs typeface="Droid Sans Fallback"/>
                  </a:rPr>
                  <a:t>Clear</a:t>
                </a:r>
              </a:p>
            </p:txBody>
          </p:sp>
          <p:cxnSp>
            <p:nvCxnSpPr>
              <p:cNvPr id="9" name="AutoShape 12"/>
              <p:cNvCxnSpPr>
                <a:cxnSpLocks noChangeShapeType="1"/>
                <a:stCxn id="10" idx="3"/>
              </p:cNvCxnSpPr>
              <p:nvPr/>
            </p:nvCxnSpPr>
            <p:spPr bwMode="auto">
              <a:xfrm>
                <a:off x="6160885" y="2110461"/>
                <a:ext cx="1071259" cy="328658"/>
              </a:xfrm>
              <a:prstGeom prst="straightConnector1">
                <a:avLst/>
              </a:prstGeom>
              <a:noFill/>
              <a:ln w="3175" cap="sq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10" name="Textfeld 13"/>
              <p:cNvSpPr txBox="1">
                <a:spLocks noChangeArrowheads="1"/>
              </p:cNvSpPr>
              <p:nvPr/>
            </p:nvSpPr>
            <p:spPr bwMode="auto">
              <a:xfrm>
                <a:off x="5173191" y="1802611"/>
                <a:ext cx="987695" cy="615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9DBD8"/>
                  </a:buClr>
                  <a:buFont typeface="Wingdings" panose="05000000000000000000" pitchFamily="2" charset="2"/>
                  <a:buChar char="t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C9DBD8"/>
                  </a:buClr>
                  <a:buFont typeface="Times New Roman" panose="02020603050405020304" pitchFamily="18" charset="0"/>
                  <a:buChar char="●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C9DBD8"/>
                  </a:buClr>
                  <a:buFont typeface="Wingdings 2" panose="05020102010507070707" pitchFamily="18" charset="2"/>
                  <a:buChar char="ö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9DBD8"/>
                  </a:buClr>
                  <a:buFont typeface="Wingdings" panose="05000000000000000000" pitchFamily="2" charset="2"/>
                  <a:buChar char="©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9DBD8"/>
                  </a:buClr>
                  <a:buFont typeface="Wingdings" panose="05000000000000000000" pitchFamily="2" charset="2"/>
                  <a:buChar char="©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DBD8"/>
                  </a:buClr>
                  <a:buFont typeface="Wingdings" panose="05000000000000000000" pitchFamily="2" charset="2"/>
                  <a:buChar char="©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DBD8"/>
                  </a:buClr>
                  <a:buFont typeface="Wingdings" panose="05000000000000000000" pitchFamily="2" charset="2"/>
                  <a:buChar char="©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DBD8"/>
                  </a:buClr>
                  <a:buFont typeface="Wingdings" panose="05000000000000000000" pitchFamily="2" charset="2"/>
                  <a:buChar char="©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DBD8"/>
                  </a:buClr>
                  <a:buFont typeface="Wingdings" panose="05000000000000000000" pitchFamily="2" charset="2"/>
                  <a:buChar char="©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>
                    <a:schemeClr val="hlink"/>
                  </a:buClr>
                  <a:buFont typeface="Wingdings" panose="05000000000000000000" pitchFamily="2" charset="2"/>
                  <a:buNone/>
                </a:pPr>
                <a:r>
                  <a:rPr lang="de-DE" altLang="de-DE" sz="1200">
                    <a:solidFill>
                      <a:schemeClr val="tx2"/>
                    </a:solidFill>
                  </a:rPr>
                  <a:t>DEPFET Gate</a:t>
                </a:r>
              </a:p>
              <a:p>
                <a:pPr algn="ctr">
                  <a:spcBef>
                    <a:spcPct val="0"/>
                  </a:spcBef>
                  <a:buClr>
                    <a:schemeClr val="hlink"/>
                  </a:buClr>
                  <a:buFont typeface="Wingdings" panose="05000000000000000000" pitchFamily="2" charset="2"/>
                  <a:buNone/>
                </a:pPr>
                <a:r>
                  <a:rPr lang="de-DE" altLang="de-DE" sz="1200">
                    <a:solidFill>
                      <a:schemeClr val="tx2"/>
                    </a:solidFill>
                  </a:rPr>
                  <a:t>(ext + int)</a:t>
                </a:r>
              </a:p>
            </p:txBody>
          </p:sp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>
                <a:off x="7108092" y="1431940"/>
                <a:ext cx="473012" cy="372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Comic Sans MS" pitchFamily="66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Comic Sans MS" pitchFamily="66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Comic Sans MS" pitchFamily="66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Comic Sans MS" pitchFamily="66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Comic Sans MS" pitchFamily="66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Comic Sans MS" pitchFamily="66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Comic Sans MS" pitchFamily="66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Comic Sans MS" pitchFamily="66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Comic Sans MS" pitchFamily="66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>
                  <a:defRPr/>
                </a:pPr>
                <a:r>
                  <a:rPr lang="de-DE" altLang="de-DE" sz="12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</a:rPr>
                  <a:t>Drift</a:t>
                </a:r>
              </a:p>
            </p:txBody>
          </p:sp>
          <p:cxnSp>
            <p:nvCxnSpPr>
              <p:cNvPr id="12" name="AutoShape 4"/>
              <p:cNvCxnSpPr>
                <a:cxnSpLocks noChangeShapeType="1"/>
              </p:cNvCxnSpPr>
              <p:nvPr/>
            </p:nvCxnSpPr>
            <p:spPr bwMode="auto">
              <a:xfrm flipV="1">
                <a:off x="5197750" y="4530302"/>
                <a:ext cx="163756" cy="450245"/>
              </a:xfrm>
              <a:prstGeom prst="straightConnector1">
                <a:avLst/>
              </a:prstGeom>
              <a:noFill/>
              <a:ln w="3175" cap="sq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AutoShape 5"/>
              <p:cNvCxnSpPr>
                <a:cxnSpLocks noChangeShapeType="1"/>
              </p:cNvCxnSpPr>
              <p:nvPr/>
            </p:nvCxnSpPr>
            <p:spPr bwMode="auto">
              <a:xfrm flipV="1">
                <a:off x="5185647" y="3065327"/>
                <a:ext cx="1923150" cy="1915217"/>
              </a:xfrm>
              <a:prstGeom prst="straightConnector1">
                <a:avLst/>
              </a:prstGeom>
              <a:noFill/>
              <a:ln w="3175" cap="sq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AutoShape 12"/>
              <p:cNvCxnSpPr>
                <a:cxnSpLocks noChangeShapeType="1"/>
                <a:stCxn id="8" idx="3"/>
              </p:cNvCxnSpPr>
              <p:nvPr/>
            </p:nvCxnSpPr>
            <p:spPr bwMode="auto">
              <a:xfrm flipV="1">
                <a:off x="5940647" y="2772106"/>
                <a:ext cx="566428" cy="46572"/>
              </a:xfrm>
              <a:prstGeom prst="straightConnector1">
                <a:avLst/>
              </a:prstGeom>
              <a:noFill/>
              <a:ln w="3175" cap="sq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" name="AutoShape 12"/>
            <p:cNvCxnSpPr>
              <a:cxnSpLocks noChangeShapeType="1"/>
              <a:stCxn id="15" idx="3"/>
            </p:cNvCxnSpPr>
            <p:nvPr/>
          </p:nvCxnSpPr>
          <p:spPr bwMode="auto">
            <a:xfrm flipV="1">
              <a:off x="7031829" y="3183720"/>
              <a:ext cx="1309183" cy="567382"/>
            </a:xfrm>
            <a:prstGeom prst="straightConnector1">
              <a:avLst/>
            </a:prstGeom>
            <a:noFill/>
            <a:ln w="3175" cap="sq">
              <a:solidFill>
                <a:srgbClr val="00B0F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9" name="Rechteck 18"/>
            <p:cNvSpPr/>
            <p:nvPr/>
          </p:nvSpPr>
          <p:spPr>
            <a:xfrm>
              <a:off x="6176067" y="3840674"/>
              <a:ext cx="1276494" cy="1308979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bg1"/>
              </a:solidFill>
              <a:prstDash val="soli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18" name="AutoShape 5"/>
            <p:cNvCxnSpPr>
              <a:cxnSpLocks noChangeShapeType="1"/>
            </p:cNvCxnSpPr>
            <p:nvPr/>
          </p:nvCxnSpPr>
          <p:spPr bwMode="auto">
            <a:xfrm flipV="1">
              <a:off x="6991636" y="3323322"/>
              <a:ext cx="1217559" cy="956084"/>
            </a:xfrm>
            <a:prstGeom prst="straightConnector1">
              <a:avLst/>
            </a:prstGeom>
            <a:noFill/>
            <a:ln w="3175" cap="sq">
              <a:solidFill>
                <a:srgbClr val="00B0F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6400737" y="4277379"/>
              <a:ext cx="755650" cy="463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200">
                  <a:solidFill>
                    <a:srgbClr val="000000"/>
                  </a:solidFill>
                  <a:ea typeface="Droid Sans Fallback"/>
                  <a:cs typeface="Droid Sans Fallback"/>
                </a:rPr>
                <a:t>Overflow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200">
                  <a:solidFill>
                    <a:srgbClr val="000000"/>
                  </a:solidFill>
                  <a:ea typeface="Droid Sans Fallback"/>
                  <a:cs typeface="Droid Sans Fallback"/>
                </a:rPr>
                <a:t>regions</a:t>
              </a:r>
            </a:p>
          </p:txBody>
        </p:sp>
        <p:cxnSp>
          <p:nvCxnSpPr>
            <p:cNvPr id="21" name="AutoShape 4"/>
            <p:cNvCxnSpPr>
              <a:cxnSpLocks noChangeShapeType="1"/>
            </p:cNvCxnSpPr>
            <p:nvPr/>
          </p:nvCxnSpPr>
          <p:spPr bwMode="auto">
            <a:xfrm flipH="1">
              <a:off x="6991636" y="3280633"/>
              <a:ext cx="1703334" cy="996746"/>
            </a:xfrm>
            <a:prstGeom prst="straightConnector1">
              <a:avLst/>
            </a:prstGeom>
            <a:noFill/>
            <a:ln w="3175" cap="sq">
              <a:solidFill>
                <a:srgbClr val="00B0F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" name="AutoShape 4"/>
            <p:cNvCxnSpPr>
              <a:cxnSpLocks noChangeShapeType="1"/>
            </p:cNvCxnSpPr>
            <p:nvPr/>
          </p:nvCxnSpPr>
          <p:spPr bwMode="auto">
            <a:xfrm flipH="1">
              <a:off x="7041596" y="3280633"/>
              <a:ext cx="1377338" cy="998773"/>
            </a:xfrm>
            <a:prstGeom prst="straightConnector1">
              <a:avLst/>
            </a:prstGeom>
            <a:noFill/>
            <a:ln w="3175" cap="sq">
              <a:solidFill>
                <a:srgbClr val="00B0F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5" name="Textfeld 13"/>
            <p:cNvSpPr txBox="1">
              <a:spLocks noChangeArrowheads="1"/>
            </p:cNvSpPr>
            <p:nvPr/>
          </p:nvSpPr>
          <p:spPr bwMode="auto">
            <a:xfrm>
              <a:off x="6382036" y="3520269"/>
              <a:ext cx="64979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200" smtClean="0">
                  <a:solidFill>
                    <a:schemeClr val="tx2"/>
                  </a:solidFill>
                </a:rPr>
                <a:t>Source</a:t>
              </a:r>
            </a:p>
            <a:p>
              <a:pPr>
                <a:spcBef>
                  <a:spcPct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de-DE" altLang="de-DE" sz="1200" smtClean="0">
                  <a:solidFill>
                    <a:schemeClr val="tx2"/>
                  </a:solidFill>
                </a:rPr>
                <a:t>contact</a:t>
              </a:r>
              <a:endParaRPr lang="de-DE" altLang="de-DE" sz="1200">
                <a:solidFill>
                  <a:schemeClr val="tx2"/>
                </a:solidFill>
              </a:endParaRPr>
            </a:p>
          </p:txBody>
        </p:sp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9649762" y="2576876"/>
              <a:ext cx="768393" cy="279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200" smtClean="0">
                  <a:solidFill>
                    <a:srgbClr val="000000"/>
                  </a:solidFill>
                  <a:ea typeface="Droid Sans Fallback"/>
                  <a:cs typeface="Droid Sans Fallback"/>
                </a:rPr>
                <a:t>Cleargate</a:t>
              </a:r>
              <a:endParaRPr lang="de-DE" altLang="de-DE" sz="1200">
                <a:solidFill>
                  <a:srgbClr val="000000"/>
                </a:solidFill>
                <a:ea typeface="Droid Sans Fallback"/>
                <a:cs typeface="Droid Sans Fallback"/>
              </a:endParaRPr>
            </a:p>
          </p:txBody>
        </p:sp>
        <p:cxnSp>
          <p:nvCxnSpPr>
            <p:cNvPr id="31" name="AutoShape 12"/>
            <p:cNvCxnSpPr>
              <a:cxnSpLocks noChangeShapeType="1"/>
              <a:endCxn id="30" idx="1"/>
            </p:cNvCxnSpPr>
            <p:nvPr/>
          </p:nvCxnSpPr>
          <p:spPr bwMode="auto">
            <a:xfrm flipV="1">
              <a:off x="8927175" y="2716466"/>
              <a:ext cx="722587" cy="272585"/>
            </a:xfrm>
            <a:prstGeom prst="straightConnector1">
              <a:avLst/>
            </a:prstGeom>
            <a:noFill/>
            <a:ln w="3175" cap="sq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35" name="Rechteck 34"/>
          <p:cNvSpPr/>
          <p:nvPr/>
        </p:nvSpPr>
        <p:spPr>
          <a:xfrm>
            <a:off x="5812591" y="3947467"/>
            <a:ext cx="57726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Each </a:t>
            </a:r>
            <a:r>
              <a:rPr lang="de-DE" sz="1600" b="1" smtClean="0">
                <a:latin typeface="Calibri" panose="020F0502020204030204" pitchFamily="34" charset="0"/>
              </a:rPr>
              <a:t>pair of rows </a:t>
            </a:r>
            <a:r>
              <a:rPr lang="de-DE" sz="1600" smtClean="0">
                <a:latin typeface="Calibri" panose="020F0502020204030204" pitchFamily="34" charset="0"/>
              </a:rPr>
              <a:t>shares common Gate and Clear contact</a:t>
            </a: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1" smtClean="0">
                <a:latin typeface="Calibri" panose="020F0502020204030204" pitchFamily="34" charset="0"/>
              </a:rPr>
              <a:t>Electrical row</a:t>
            </a:r>
            <a:r>
              <a:rPr lang="de-DE" sz="1600" smtClean="0">
                <a:latin typeface="Calibri" panose="020F0502020204030204" pitchFamily="34" charset="0"/>
              </a:rPr>
              <a:t> </a:t>
            </a:r>
            <a:r>
              <a:rPr lang="de-DE" sz="1600" smtClean="0">
                <a:latin typeface="Calibri" panose="020F0502020204030204" pitchFamily="34" charset="0"/>
              </a:rPr>
              <a:t>w/ 2048 drain contacts</a:t>
            </a: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4- </a:t>
            </a:r>
            <a:r>
              <a:rPr lang="de-DE" sz="1600" smtClean="0">
                <a:latin typeface="Calibri" panose="020F0502020204030204" pitchFamily="34" charset="0"/>
              </a:rPr>
              <a:t>fold column </a:t>
            </a:r>
            <a:r>
              <a:rPr lang="de-DE" sz="1600" smtClean="0">
                <a:latin typeface="Calibri" panose="020F0502020204030204" pitchFamily="34" charset="0"/>
              </a:rPr>
              <a:t>parallel drain based current readout</a:t>
            </a: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1" smtClean="0">
                <a:latin typeface="Calibri" panose="020F0502020204030204" pitchFamily="34" charset="0"/>
              </a:rPr>
              <a:t>Topological</a:t>
            </a:r>
            <a:r>
              <a:rPr lang="de-DE" sz="1600" smtClean="0">
                <a:latin typeface="Calibri" panose="020F0502020204030204" pitchFamily="34" charset="0"/>
              </a:rPr>
              <a:t> matrix size: 512 rows x 512 columns </a:t>
            </a: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1" smtClean="0">
                <a:latin typeface="Calibri" panose="020F0502020204030204" pitchFamily="34" charset="0"/>
              </a:rPr>
              <a:t>Electrical</a:t>
            </a:r>
            <a:r>
              <a:rPr lang="de-DE" sz="1600" smtClean="0">
                <a:latin typeface="Calibri" panose="020F0502020204030204" pitchFamily="34" charset="0"/>
              </a:rPr>
              <a:t> matrix size: 128 rows x 2048 columns </a:t>
            </a:r>
            <a:endParaRPr lang="de-DE" sz="1600">
              <a:latin typeface="Calibri" panose="020F0502020204030204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182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Pixel Matrix</a:t>
            </a:r>
            <a:endParaRPr lang="de-DE"/>
          </a:p>
        </p:txBody>
      </p:sp>
      <p:grpSp>
        <p:nvGrpSpPr>
          <p:cNvPr id="6" name="Gruppieren 43"/>
          <p:cNvGrpSpPr>
            <a:grpSpLocks/>
          </p:cNvGrpSpPr>
          <p:nvPr/>
        </p:nvGrpSpPr>
        <p:grpSpPr bwMode="auto">
          <a:xfrm>
            <a:off x="1485086" y="1272207"/>
            <a:ext cx="2886075" cy="2484437"/>
            <a:chOff x="481672" y="3309909"/>
            <a:chExt cx="3420932" cy="2944519"/>
          </a:xfrm>
        </p:grpSpPr>
        <p:pic>
          <p:nvPicPr>
            <p:cNvPr id="7" name="Grafi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625" y="3587516"/>
              <a:ext cx="3092979" cy="2360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feld 42"/>
            <p:cNvSpPr txBox="1">
              <a:spLocks noChangeArrowheads="1"/>
            </p:cNvSpPr>
            <p:nvPr/>
          </p:nvSpPr>
          <p:spPr bwMode="auto">
            <a:xfrm>
              <a:off x="1700213" y="5962651"/>
              <a:ext cx="1394945" cy="291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None/>
              </a:pPr>
              <a:r>
                <a:rPr lang="de-DE" altLang="de-DE" sz="1000"/>
                <a:t>Signal charge (Me</a:t>
              </a:r>
              <a:r>
                <a:rPr lang="de-DE" altLang="de-DE" sz="1000" baseline="30000"/>
                <a:t>-</a:t>
              </a:r>
              <a:r>
                <a:rPr lang="de-DE" altLang="de-DE" sz="1000"/>
                <a:t>)</a:t>
              </a:r>
            </a:p>
          </p:txBody>
        </p:sp>
        <p:sp>
          <p:nvSpPr>
            <p:cNvPr id="9" name="Textfeld 50"/>
            <p:cNvSpPr txBox="1">
              <a:spLocks noChangeArrowheads="1"/>
            </p:cNvSpPr>
            <p:nvPr/>
          </p:nvSpPr>
          <p:spPr bwMode="auto">
            <a:xfrm rot="-5400000">
              <a:off x="-176131" y="4596500"/>
              <a:ext cx="1607437" cy="291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None/>
              </a:pPr>
              <a:r>
                <a:rPr lang="de-DE" altLang="de-DE" sz="1000"/>
                <a:t>Drain current (100 µA)</a:t>
              </a:r>
            </a:p>
          </p:txBody>
        </p:sp>
        <p:sp>
          <p:nvSpPr>
            <p:cNvPr id="10" name="Textfeld 51"/>
            <p:cNvSpPr txBox="1">
              <a:spLocks noChangeArrowheads="1"/>
            </p:cNvSpPr>
            <p:nvPr/>
          </p:nvSpPr>
          <p:spPr bwMode="auto">
            <a:xfrm>
              <a:off x="1486211" y="3309909"/>
              <a:ext cx="1892732" cy="291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None/>
              </a:pPr>
              <a:r>
                <a:rPr lang="de-DE" altLang="de-DE" sz="1000"/>
                <a:t>Response curve (V</a:t>
              </a:r>
              <a:r>
                <a:rPr lang="de-DE" altLang="de-DE" sz="1000" baseline="-25000"/>
                <a:t>DS</a:t>
              </a:r>
              <a:r>
                <a:rPr lang="de-DE" altLang="de-DE" sz="1000"/>
                <a:t> = -5 V)</a:t>
              </a:r>
            </a:p>
          </p:txBody>
        </p:sp>
      </p:grp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337865" y="3115899"/>
            <a:ext cx="130175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>
                <a:solidFill>
                  <a:srgbClr val="000000"/>
                </a:solidFill>
                <a:ea typeface="Droid Sans Fallback"/>
                <a:cs typeface="Droid Sans Fallback"/>
              </a:rPr>
              <a:t>Primary OF "Kink"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94430" y="2603588"/>
            <a:ext cx="757236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 smtClean="0">
                <a:solidFill>
                  <a:srgbClr val="000000"/>
                </a:solidFill>
                <a:ea typeface="Droid Sans Fallback"/>
                <a:cs typeface="Droid Sans Fallback"/>
              </a:rPr>
              <a:t>CHC limit</a:t>
            </a:r>
            <a:endParaRPr lang="de-DE" altLang="de-DE" sz="1200">
              <a:solidFill>
                <a:srgbClr val="000000"/>
              </a:solidFill>
              <a:ea typeface="Droid Sans Fallback"/>
              <a:cs typeface="Droid Sans Fallback"/>
            </a:endParaRPr>
          </a:p>
        </p:txBody>
      </p:sp>
      <p:cxnSp>
        <p:nvCxnSpPr>
          <p:cNvPr id="13" name="Gerade Verbindung 11275"/>
          <p:cNvCxnSpPr>
            <a:cxnSpLocks noChangeShapeType="1"/>
          </p:cNvCxnSpPr>
          <p:nvPr/>
        </p:nvCxnSpPr>
        <p:spPr bwMode="auto">
          <a:xfrm flipH="1" flipV="1">
            <a:off x="3424687" y="2415156"/>
            <a:ext cx="74497" cy="188433"/>
          </a:xfrm>
          <a:prstGeom prst="line">
            <a:avLst/>
          </a:prstGeom>
          <a:noFill/>
          <a:ln w="9525" algn="ctr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11278"/>
          <p:cNvCxnSpPr>
            <a:cxnSpLocks noChangeShapeType="1"/>
            <a:stCxn id="11" idx="1"/>
          </p:cNvCxnSpPr>
          <p:nvPr/>
        </p:nvCxnSpPr>
        <p:spPr bwMode="auto">
          <a:xfrm flipH="1" flipV="1">
            <a:off x="1970712" y="3143785"/>
            <a:ext cx="367153" cy="111814"/>
          </a:xfrm>
          <a:prstGeom prst="line">
            <a:avLst/>
          </a:prstGeom>
          <a:noFill/>
          <a:ln w="9525" algn="ctr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mit Pfeil 11263"/>
          <p:cNvCxnSpPr>
            <a:cxnSpLocks noChangeShapeType="1"/>
            <a:endCxn id="16" idx="2"/>
          </p:cNvCxnSpPr>
          <p:nvPr/>
        </p:nvCxnSpPr>
        <p:spPr bwMode="auto">
          <a:xfrm flipV="1">
            <a:off x="2210952" y="2097086"/>
            <a:ext cx="9441" cy="1224333"/>
          </a:xfrm>
          <a:prstGeom prst="straightConnector1">
            <a:avLst/>
          </a:prstGeom>
          <a:noFill/>
          <a:ln w="9525" algn="ctr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786728" y="1633240"/>
            <a:ext cx="86733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 smtClean="0">
                <a:solidFill>
                  <a:srgbClr val="000000"/>
                </a:solidFill>
                <a:ea typeface="Droid Sans Fallback"/>
                <a:cs typeface="Droid Sans Fallback"/>
              </a:rPr>
              <a:t>Secondary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200" smtClean="0">
                <a:solidFill>
                  <a:srgbClr val="000000"/>
                </a:solidFill>
                <a:ea typeface="Droid Sans Fallback"/>
                <a:cs typeface="Droid Sans Fallback"/>
              </a:rPr>
              <a:t>"Kink„?</a:t>
            </a:r>
            <a:endParaRPr lang="de-DE" altLang="de-DE" sz="1200">
              <a:solidFill>
                <a:srgbClr val="000000"/>
              </a:solidFill>
              <a:ea typeface="Droid Sans Fallback"/>
              <a:cs typeface="Droid Sans Fallback"/>
            </a:endParaRPr>
          </a:p>
        </p:txBody>
      </p:sp>
      <p:grpSp>
        <p:nvGrpSpPr>
          <p:cNvPr id="17" name="Gruppieren 44"/>
          <p:cNvGrpSpPr>
            <a:grpSpLocks/>
          </p:cNvGrpSpPr>
          <p:nvPr/>
        </p:nvGrpSpPr>
        <p:grpSpPr bwMode="auto">
          <a:xfrm>
            <a:off x="1485085" y="3925950"/>
            <a:ext cx="3104303" cy="2526611"/>
            <a:chOff x="3654889" y="4021890"/>
            <a:chExt cx="3377971" cy="2699386"/>
          </a:xfrm>
        </p:grpSpPr>
        <p:pic>
          <p:nvPicPr>
            <p:cNvPr id="18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1131" y="4269569"/>
              <a:ext cx="2832299" cy="2145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feld 53"/>
            <p:cNvSpPr txBox="1">
              <a:spLocks noChangeArrowheads="1"/>
            </p:cNvSpPr>
            <p:nvPr/>
          </p:nvSpPr>
          <p:spPr bwMode="auto">
            <a:xfrm>
              <a:off x="4867274" y="6434139"/>
              <a:ext cx="1373334" cy="287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None/>
              </a:pPr>
              <a:r>
                <a:rPr lang="de-DE" altLang="de-DE" sz="1000"/>
                <a:t>Signal charge (Me</a:t>
              </a:r>
              <a:r>
                <a:rPr lang="de-DE" altLang="de-DE" sz="1000" baseline="30000"/>
                <a:t>-</a:t>
              </a:r>
              <a:r>
                <a:rPr lang="de-DE" altLang="de-DE" sz="1000"/>
                <a:t>)</a:t>
              </a:r>
            </a:p>
          </p:txBody>
        </p:sp>
        <p:sp>
          <p:nvSpPr>
            <p:cNvPr id="20" name="Textfeld 54"/>
            <p:cNvSpPr txBox="1">
              <a:spLocks noChangeArrowheads="1"/>
            </p:cNvSpPr>
            <p:nvPr/>
          </p:nvSpPr>
          <p:spPr bwMode="auto">
            <a:xfrm rot="-5400000">
              <a:off x="3112295" y="5151532"/>
              <a:ext cx="1372500" cy="287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None/>
              </a:pPr>
              <a:r>
                <a:rPr lang="de-DE" altLang="de-DE" sz="1000"/>
                <a:t>Signal charge (Me</a:t>
              </a:r>
              <a:r>
                <a:rPr lang="de-DE" altLang="de-DE" sz="1000" baseline="30000"/>
                <a:t>-</a:t>
              </a:r>
              <a:r>
                <a:rPr lang="de-DE" altLang="de-DE" sz="1000"/>
                <a:t>)</a:t>
              </a:r>
            </a:p>
          </p:txBody>
        </p:sp>
        <p:sp>
          <p:nvSpPr>
            <p:cNvPr id="21" name="Textfeld 55"/>
            <p:cNvSpPr txBox="1">
              <a:spLocks noChangeArrowheads="1"/>
            </p:cNvSpPr>
            <p:nvPr/>
          </p:nvSpPr>
          <p:spPr bwMode="auto">
            <a:xfrm>
              <a:off x="4200523" y="4021890"/>
              <a:ext cx="2832337" cy="287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None/>
              </a:pPr>
              <a:r>
                <a:rPr lang="de-DE" altLang="de-DE" sz="1000"/>
                <a:t>Charge distribution (VGS = -3 V, VDS = -5 V)</a:t>
              </a:r>
            </a:p>
          </p:txBody>
        </p:sp>
      </p:grp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02"/>
          <a:stretch/>
        </p:blipFill>
        <p:spPr>
          <a:xfrm>
            <a:off x="5575455" y="328706"/>
            <a:ext cx="5220206" cy="6111583"/>
          </a:xfrm>
          <a:prstGeom prst="rect">
            <a:avLst/>
          </a:prstGeom>
        </p:spPr>
      </p:pic>
      <p:grpSp>
        <p:nvGrpSpPr>
          <p:cNvPr id="30" name="Gruppieren 29"/>
          <p:cNvGrpSpPr/>
          <p:nvPr/>
        </p:nvGrpSpPr>
        <p:grpSpPr>
          <a:xfrm>
            <a:off x="9377381" y="2978714"/>
            <a:ext cx="740783" cy="1234454"/>
            <a:chOff x="9377381" y="2978714"/>
            <a:chExt cx="740783" cy="1234454"/>
          </a:xfrm>
        </p:grpSpPr>
        <p:sp>
          <p:nvSpPr>
            <p:cNvPr id="24" name="Nach links gekrümmter Pfeil 23"/>
            <p:cNvSpPr/>
            <p:nvPr/>
          </p:nvSpPr>
          <p:spPr>
            <a:xfrm>
              <a:off x="9490635" y="2978714"/>
              <a:ext cx="352612" cy="947236"/>
            </a:xfrm>
            <a:prstGeom prst="curvedLeftArrow">
              <a:avLst>
                <a:gd name="adj1" fmla="val 24924"/>
                <a:gd name="adj2" fmla="val 55126"/>
                <a:gd name="adj3" fmla="val 30085"/>
              </a:avLst>
            </a:prstGeom>
            <a:solidFill>
              <a:srgbClr val="C00000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9377381" y="3936169"/>
              <a:ext cx="740783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de-DE" sz="900" smtClean="0">
                  <a:solidFill>
                    <a:srgbClr val="C00000"/>
                  </a:solidFill>
                </a:rPr>
                <a:t>Couple spillover</a:t>
              </a:r>
              <a:endParaRPr lang="de-DE" sz="900" dirty="0" err="1" smtClean="0">
                <a:solidFill>
                  <a:srgbClr val="C00000"/>
                </a:solidFill>
              </a:endParaRP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4958137" y="1591643"/>
            <a:ext cx="5069119" cy="468965"/>
            <a:chOff x="4958137" y="1591643"/>
            <a:chExt cx="5069119" cy="468965"/>
          </a:xfrm>
        </p:grpSpPr>
        <p:sp>
          <p:nvSpPr>
            <p:cNvPr id="26" name="Nach unten gekrümmter Pfeil 25"/>
            <p:cNvSpPr/>
            <p:nvPr/>
          </p:nvSpPr>
          <p:spPr>
            <a:xfrm>
              <a:off x="8954013" y="1638401"/>
              <a:ext cx="1073243" cy="422207"/>
            </a:xfrm>
            <a:prstGeom prst="curvedDownArrow">
              <a:avLst/>
            </a:prstGeom>
            <a:solidFill>
              <a:srgbClr val="92D050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27" name="Nach unten gekrümmter Pfeil 26"/>
            <p:cNvSpPr/>
            <p:nvPr/>
          </p:nvSpPr>
          <p:spPr>
            <a:xfrm flipH="1">
              <a:off x="5858241" y="1591643"/>
              <a:ext cx="1073243" cy="422207"/>
            </a:xfrm>
            <a:prstGeom prst="curvedDownArrow">
              <a:avLst/>
            </a:prstGeom>
            <a:solidFill>
              <a:srgbClr val="92D050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958137" y="1688037"/>
              <a:ext cx="740783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de-DE" sz="900" smtClean="0">
                  <a:solidFill>
                    <a:srgbClr val="92D050"/>
                  </a:solidFill>
                </a:rPr>
                <a:t>Emission over CG barrier</a:t>
              </a:r>
              <a:endParaRPr lang="de-DE" sz="900" dirty="0" err="1" smtClean="0">
                <a:solidFill>
                  <a:srgbClr val="92D050"/>
                </a:solidFill>
              </a:endParaRPr>
            </a:p>
          </p:txBody>
        </p:sp>
      </p:grp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3275384" y="4457419"/>
            <a:ext cx="447600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 smtClean="0">
                <a:solidFill>
                  <a:srgbClr val="000000"/>
                </a:solidFill>
                <a:ea typeface="Droid Sans Fallback"/>
                <a:cs typeface="Droid Sans Fallback"/>
              </a:rPr>
              <a:t>OV1</a:t>
            </a:r>
            <a:endParaRPr lang="de-DE" altLang="de-DE" sz="1200">
              <a:solidFill>
                <a:srgbClr val="000000"/>
              </a:solidFill>
              <a:ea typeface="Droid Sans Fallback"/>
              <a:cs typeface="Droid Sans Fallback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3800490" y="5764719"/>
            <a:ext cx="447600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 smtClean="0">
                <a:solidFill>
                  <a:srgbClr val="000000"/>
                </a:solidFill>
                <a:ea typeface="Droid Sans Fallback"/>
                <a:cs typeface="Droid Sans Fallback"/>
              </a:rPr>
              <a:t>OV2</a:t>
            </a:r>
            <a:endParaRPr lang="de-DE" altLang="de-DE" sz="1200">
              <a:solidFill>
                <a:srgbClr val="000000"/>
              </a:solidFill>
              <a:ea typeface="Droid Sans Fallback"/>
              <a:cs typeface="Droid Sans Fallback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3505290" y="5306328"/>
            <a:ext cx="318014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 smtClean="0">
                <a:solidFill>
                  <a:srgbClr val="000000"/>
                </a:solidFill>
                <a:ea typeface="Droid Sans Fallback"/>
                <a:cs typeface="Droid Sans Fallback"/>
              </a:rPr>
              <a:t>IG</a:t>
            </a:r>
            <a:endParaRPr lang="de-DE" altLang="de-DE" sz="1200">
              <a:solidFill>
                <a:srgbClr val="000000"/>
              </a:solidFill>
              <a:ea typeface="Droid Sans Fallback"/>
              <a:cs typeface="Droid Sans Fallback"/>
            </a:endParaRPr>
          </a:p>
        </p:txBody>
      </p:sp>
    </p:spTree>
    <p:extLst>
      <p:ext uri="{BB962C8B-B14F-4D97-AF65-F5344CB8AC3E}">
        <p14:creationId xmlns:p14="http://schemas.microsoft.com/office/powerpoint/2010/main" val="22518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Detector All-SIlicon Module (ASM)</a:t>
            </a:r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1"/>
              </a:clrFrom>
              <a:clrTo>
                <a:srgbClr val="0000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583" y="2204320"/>
            <a:ext cx="5633910" cy="397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4"/>
          <p:cNvSpPr txBox="1">
            <a:spLocks noChangeArrowheads="1"/>
          </p:cNvSpPr>
          <p:nvPr/>
        </p:nvSpPr>
        <p:spPr bwMode="auto">
          <a:xfrm>
            <a:off x="3457846" y="1450937"/>
            <a:ext cx="18042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000"/>
              <a:t>DCD array</a:t>
            </a:r>
          </a:p>
          <a:p>
            <a:pPr algn="ctr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000"/>
              <a:t>(EDET specific DCD-E)</a:t>
            </a: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2137205" y="1600597"/>
            <a:ext cx="89749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200"/>
              </a:spcAft>
              <a:buClr>
                <a:schemeClr val="hlink"/>
              </a:buClr>
              <a:buNone/>
            </a:pPr>
            <a:r>
              <a:rPr lang="de-DE" altLang="de-DE" sz="1000"/>
              <a:t>DMC array</a:t>
            </a:r>
          </a:p>
        </p:txBody>
      </p:sp>
      <p:sp>
        <p:nvSpPr>
          <p:cNvPr id="9" name="Textfeld 7"/>
          <p:cNvSpPr txBox="1">
            <a:spLocks noChangeArrowheads="1"/>
          </p:cNvSpPr>
          <p:nvPr/>
        </p:nvSpPr>
        <p:spPr bwMode="auto">
          <a:xfrm>
            <a:off x="9480601" y="2000802"/>
            <a:ext cx="10679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Clr>
                <a:schemeClr val="hlink"/>
              </a:buClr>
              <a:buNone/>
            </a:pPr>
            <a:r>
              <a:rPr lang="de-DE" altLang="de-DE" sz="1200"/>
              <a:t>Switcher Bank</a:t>
            </a:r>
          </a:p>
        </p:txBody>
      </p:sp>
      <p:sp>
        <p:nvSpPr>
          <p:cNvPr id="10" name="Textfeld 8"/>
          <p:cNvSpPr txBox="1">
            <a:spLocks noChangeArrowheads="1"/>
          </p:cNvSpPr>
          <p:nvPr/>
        </p:nvSpPr>
        <p:spPr bwMode="auto">
          <a:xfrm>
            <a:off x="9703261" y="3163149"/>
            <a:ext cx="11573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/>
              <a:t>Test pads</a:t>
            </a:r>
          </a:p>
          <a:p>
            <a:pPr algn="ctr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/>
              <a:t>(removed after </a:t>
            </a:r>
          </a:p>
          <a:p>
            <a:pPr algn="ctr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/>
              <a:t>met. 1 testing)</a:t>
            </a:r>
          </a:p>
        </p:txBody>
      </p:sp>
      <p:sp>
        <p:nvSpPr>
          <p:cNvPr id="11" name="Textfeld 9"/>
          <p:cNvSpPr txBox="1">
            <a:spLocks noChangeArrowheads="1"/>
          </p:cNvSpPr>
          <p:nvPr/>
        </p:nvSpPr>
        <p:spPr bwMode="auto">
          <a:xfrm>
            <a:off x="5157071" y="1434073"/>
            <a:ext cx="9992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Clr>
                <a:schemeClr val="hlink"/>
              </a:buClr>
              <a:buNone/>
            </a:pPr>
            <a:r>
              <a:rPr lang="de-DE" altLang="de-DE" sz="1200"/>
              <a:t>Bias contacts</a:t>
            </a:r>
          </a:p>
        </p:txBody>
      </p:sp>
      <p:sp>
        <p:nvSpPr>
          <p:cNvPr id="12" name="Textfeld 10"/>
          <p:cNvSpPr txBox="1">
            <a:spLocks noChangeArrowheads="1"/>
          </p:cNvSpPr>
          <p:nvPr/>
        </p:nvSpPr>
        <p:spPr bwMode="auto">
          <a:xfrm>
            <a:off x="355418" y="4427022"/>
            <a:ext cx="16862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/>
              <a:t>Bondpads </a:t>
            </a:r>
          </a:p>
          <a:p>
            <a:pPr algn="ctr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/>
              <a:t>for DCD / DMC</a:t>
            </a:r>
          </a:p>
          <a:p>
            <a:pPr algn="ctr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/>
              <a:t>data &amp; supplies</a:t>
            </a:r>
          </a:p>
        </p:txBody>
      </p:sp>
      <p:cxnSp>
        <p:nvCxnSpPr>
          <p:cNvPr id="13" name="Gerade Verbindung mit Pfeil 11"/>
          <p:cNvCxnSpPr>
            <a:cxnSpLocks noChangeShapeType="1"/>
            <a:stCxn id="8" idx="3"/>
          </p:cNvCxnSpPr>
          <p:nvPr/>
        </p:nvCxnSpPr>
        <p:spPr bwMode="auto">
          <a:xfrm>
            <a:off x="3034700" y="1723708"/>
            <a:ext cx="1025049" cy="93039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mit Pfeil 15"/>
          <p:cNvCxnSpPr>
            <a:cxnSpLocks noChangeShapeType="1"/>
            <a:stCxn id="7" idx="2"/>
          </p:cNvCxnSpPr>
          <p:nvPr/>
        </p:nvCxnSpPr>
        <p:spPr bwMode="auto">
          <a:xfrm>
            <a:off x="4359980" y="1851047"/>
            <a:ext cx="402509" cy="66545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mit Pfeil 17"/>
          <p:cNvCxnSpPr>
            <a:cxnSpLocks noChangeShapeType="1"/>
          </p:cNvCxnSpPr>
          <p:nvPr/>
        </p:nvCxnSpPr>
        <p:spPr bwMode="auto">
          <a:xfrm flipH="1">
            <a:off x="9046537" y="3623094"/>
            <a:ext cx="692686" cy="56918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Gerade Verbindung mit Pfeil 19"/>
          <p:cNvCxnSpPr>
            <a:cxnSpLocks noChangeShapeType="1"/>
            <a:stCxn id="9" idx="1"/>
          </p:cNvCxnSpPr>
          <p:nvPr/>
        </p:nvCxnSpPr>
        <p:spPr bwMode="auto">
          <a:xfrm flipH="1">
            <a:off x="8600299" y="2139302"/>
            <a:ext cx="880302" cy="22292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mit Pfeil 22"/>
          <p:cNvCxnSpPr>
            <a:cxnSpLocks noChangeShapeType="1"/>
            <a:stCxn id="11" idx="2"/>
          </p:cNvCxnSpPr>
          <p:nvPr/>
        </p:nvCxnSpPr>
        <p:spPr bwMode="auto">
          <a:xfrm flipH="1">
            <a:off x="5157071" y="1711072"/>
            <a:ext cx="499624" cy="49324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24"/>
          <p:cNvSpPr txBox="1">
            <a:spLocks noChangeArrowheads="1"/>
          </p:cNvSpPr>
          <p:nvPr/>
        </p:nvSpPr>
        <p:spPr bwMode="auto">
          <a:xfrm>
            <a:off x="3195413" y="1118249"/>
            <a:ext cx="4840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Clr>
                <a:schemeClr val="hlink"/>
              </a:buClr>
              <a:buNone/>
            </a:pPr>
            <a:r>
              <a:rPr lang="de-DE" altLang="de-DE" sz="1200"/>
              <a:t>JTAG</a:t>
            </a:r>
          </a:p>
        </p:txBody>
      </p:sp>
      <p:cxnSp>
        <p:nvCxnSpPr>
          <p:cNvPr id="19" name="Gerade Verbindung mit Pfeil 25"/>
          <p:cNvCxnSpPr>
            <a:cxnSpLocks noChangeShapeType="1"/>
            <a:stCxn id="18" idx="2"/>
          </p:cNvCxnSpPr>
          <p:nvPr/>
        </p:nvCxnSpPr>
        <p:spPr bwMode="auto">
          <a:xfrm>
            <a:off x="3437435" y="1395248"/>
            <a:ext cx="419406" cy="78626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Gerade Verbindung mit Pfeil 27"/>
          <p:cNvCxnSpPr>
            <a:cxnSpLocks noChangeShapeType="1"/>
            <a:stCxn id="12" idx="3"/>
          </p:cNvCxnSpPr>
          <p:nvPr/>
        </p:nvCxnSpPr>
        <p:spPr bwMode="auto">
          <a:xfrm flipV="1">
            <a:off x="2041683" y="2928961"/>
            <a:ext cx="1239985" cy="182122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rade Verbindung mit Pfeil 30"/>
          <p:cNvCxnSpPr>
            <a:cxnSpLocks noChangeShapeType="1"/>
            <a:stCxn id="12" idx="3"/>
          </p:cNvCxnSpPr>
          <p:nvPr/>
        </p:nvCxnSpPr>
        <p:spPr bwMode="auto">
          <a:xfrm flipV="1">
            <a:off x="2041683" y="3746033"/>
            <a:ext cx="1239986" cy="100415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 Verbindung mit Pfeil 32"/>
          <p:cNvCxnSpPr>
            <a:cxnSpLocks noChangeShapeType="1"/>
            <a:stCxn id="12" idx="3"/>
          </p:cNvCxnSpPr>
          <p:nvPr/>
        </p:nvCxnSpPr>
        <p:spPr bwMode="auto">
          <a:xfrm>
            <a:off x="2041683" y="4750188"/>
            <a:ext cx="1239986" cy="5544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mit Pfeil 36"/>
          <p:cNvCxnSpPr>
            <a:cxnSpLocks noChangeShapeType="1"/>
            <a:stCxn id="12" idx="3"/>
          </p:cNvCxnSpPr>
          <p:nvPr/>
        </p:nvCxnSpPr>
        <p:spPr bwMode="auto">
          <a:xfrm>
            <a:off x="2041683" y="4750188"/>
            <a:ext cx="1214361" cy="89571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feld 38"/>
          <p:cNvSpPr txBox="1">
            <a:spLocks noChangeArrowheads="1"/>
          </p:cNvSpPr>
          <p:nvPr/>
        </p:nvSpPr>
        <p:spPr bwMode="auto">
          <a:xfrm>
            <a:off x="5867279" y="3545353"/>
            <a:ext cx="1988878" cy="14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600"/>
              <a:t>Pixel array</a:t>
            </a:r>
          </a:p>
          <a:p>
            <a:pPr algn="ctr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600"/>
              <a:t>30.7 x 30. 7 </a:t>
            </a:r>
            <a:r>
              <a:rPr lang="de-DE" altLang="de-DE" sz="1600" smtClean="0"/>
              <a:t>mm</a:t>
            </a:r>
            <a:r>
              <a:rPr lang="de-DE" altLang="de-DE" sz="1600" baseline="30000" smtClean="0"/>
              <a:t>2</a:t>
            </a:r>
          </a:p>
          <a:p>
            <a:pPr algn="ctr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 sz="1600" baseline="30000" smtClean="0"/>
          </a:p>
          <a:p>
            <a:pPr algn="ctr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600" baseline="30000" smtClean="0"/>
              <a:t>Thin material, 30 -50 µm</a:t>
            </a:r>
          </a:p>
          <a:p>
            <a:pPr algn="ctr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 sz="1600" baseline="30000" smtClean="0"/>
          </a:p>
          <a:p>
            <a:pPr algn="ctr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600" baseline="30000" smtClean="0"/>
              <a:t>Topological size: 512 x 512 pixels</a:t>
            </a:r>
          </a:p>
          <a:p>
            <a:pPr algn="ctr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600" baseline="30000" smtClean="0"/>
              <a:t>Electrical size: 128 x 2048 pixels</a:t>
            </a:r>
          </a:p>
        </p:txBody>
      </p:sp>
      <p:sp>
        <p:nvSpPr>
          <p:cNvPr id="25" name="Textfeld 39"/>
          <p:cNvSpPr txBox="1">
            <a:spLocks noChangeArrowheads="1"/>
          </p:cNvSpPr>
          <p:nvPr/>
        </p:nvSpPr>
        <p:spPr bwMode="auto">
          <a:xfrm>
            <a:off x="9512306" y="5572111"/>
            <a:ext cx="10823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/>
              <a:t>Chip size</a:t>
            </a:r>
          </a:p>
          <a:p>
            <a:pPr algn="ctr"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de-DE" altLang="de-DE" sz="1200"/>
              <a:t>~ 50 x 38 mm</a:t>
            </a:r>
            <a:r>
              <a:rPr lang="de-DE" altLang="de-DE" sz="1200" baseline="30000"/>
              <a:t>2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  <p:sp>
        <p:nvSpPr>
          <p:cNvPr id="28" name="Textfeld 7"/>
          <p:cNvSpPr txBox="1">
            <a:spLocks noChangeArrowheads="1"/>
          </p:cNvSpPr>
          <p:nvPr/>
        </p:nvSpPr>
        <p:spPr bwMode="auto">
          <a:xfrm>
            <a:off x="6447007" y="1434073"/>
            <a:ext cx="1243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200"/>
              </a:spcAft>
              <a:buClr>
                <a:schemeClr val="hlink"/>
              </a:buClr>
              <a:buNone/>
            </a:pPr>
            <a:r>
              <a:rPr lang="de-DE" altLang="de-DE" sz="1200" smtClean="0"/>
              <a:t>Bondpads for Switchers</a:t>
            </a:r>
            <a:endParaRPr lang="de-DE" altLang="de-DE" sz="1200"/>
          </a:p>
        </p:txBody>
      </p:sp>
      <p:cxnSp>
        <p:nvCxnSpPr>
          <p:cNvPr id="29" name="Gerade Verbindung mit Pfeil 19"/>
          <p:cNvCxnSpPr>
            <a:cxnSpLocks noChangeShapeType="1"/>
          </p:cNvCxnSpPr>
          <p:nvPr/>
        </p:nvCxnSpPr>
        <p:spPr bwMode="auto">
          <a:xfrm flipH="1">
            <a:off x="5982261" y="1767122"/>
            <a:ext cx="647619" cy="35276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Gerade Verbindung mit Pfeil 19"/>
          <p:cNvCxnSpPr>
            <a:cxnSpLocks noChangeShapeType="1"/>
            <a:stCxn id="28" idx="2"/>
          </p:cNvCxnSpPr>
          <p:nvPr/>
        </p:nvCxnSpPr>
        <p:spPr bwMode="auto">
          <a:xfrm flipH="1">
            <a:off x="6838890" y="1895738"/>
            <a:ext cx="229674" cy="22415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Gerade Verbindung mit Pfeil 19"/>
          <p:cNvCxnSpPr>
            <a:cxnSpLocks noChangeShapeType="1"/>
            <a:stCxn id="28" idx="2"/>
          </p:cNvCxnSpPr>
          <p:nvPr/>
        </p:nvCxnSpPr>
        <p:spPr bwMode="auto">
          <a:xfrm>
            <a:off x="7068564" y="1895738"/>
            <a:ext cx="187269" cy="22415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Gerade Verbindung mit Pfeil 19"/>
          <p:cNvCxnSpPr>
            <a:cxnSpLocks noChangeShapeType="1"/>
          </p:cNvCxnSpPr>
          <p:nvPr/>
        </p:nvCxnSpPr>
        <p:spPr bwMode="auto">
          <a:xfrm>
            <a:off x="7426372" y="1761569"/>
            <a:ext cx="481209" cy="39093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6928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ASM Periphery</a:t>
            </a:r>
            <a:endParaRPr lang="de-DE"/>
          </a:p>
        </p:txBody>
      </p:sp>
      <p:sp>
        <p:nvSpPr>
          <p:cNvPr id="5" name="Textfeld 6"/>
          <p:cNvSpPr txBox="1">
            <a:spLocks noChangeArrowheads="1"/>
          </p:cNvSpPr>
          <p:nvPr/>
        </p:nvSpPr>
        <p:spPr bwMode="auto">
          <a:xfrm>
            <a:off x="861478" y="1330325"/>
            <a:ext cx="44100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indent="0">
              <a:spcAft>
                <a:spcPts val="600"/>
              </a:spcAft>
              <a:buClr>
                <a:schemeClr val="hlink"/>
              </a:buClr>
              <a:defRPr/>
            </a:pPr>
            <a:r>
              <a:rPr lang="de-DE" altLang="de-DE" sz="1200" b="1" dirty="0" err="1">
                <a:latin typeface="Calibri" pitchFamily="34" charset="0"/>
              </a:rPr>
              <a:t>Direct</a:t>
            </a:r>
            <a:r>
              <a:rPr lang="de-DE" altLang="de-DE" sz="1200" b="1" dirty="0">
                <a:latin typeface="Calibri" pitchFamily="34" charset="0"/>
              </a:rPr>
              <a:t> </a:t>
            </a:r>
            <a:r>
              <a:rPr lang="de-DE" altLang="de-DE" sz="1200" b="1" dirty="0" err="1">
                <a:latin typeface="Calibri" pitchFamily="34" charset="0"/>
              </a:rPr>
              <a:t>Current</a:t>
            </a:r>
            <a:r>
              <a:rPr lang="de-DE" altLang="de-DE" sz="1200" b="1" dirty="0">
                <a:latin typeface="Calibri" pitchFamily="34" charset="0"/>
              </a:rPr>
              <a:t> </a:t>
            </a:r>
            <a:r>
              <a:rPr lang="de-DE" altLang="de-DE" sz="1200" b="1" dirty="0" err="1">
                <a:latin typeface="Calibri" pitchFamily="34" charset="0"/>
              </a:rPr>
              <a:t>Digitizer</a:t>
            </a:r>
            <a:r>
              <a:rPr lang="de-DE" altLang="de-DE" sz="1200" b="1" dirty="0">
                <a:latin typeface="Calibri" pitchFamily="34" charset="0"/>
              </a:rPr>
              <a:t> (DCD-E)</a:t>
            </a:r>
          </a:p>
          <a:p>
            <a:pPr marL="180975" lvl="1" indent="-180975">
              <a:spcAft>
                <a:spcPts val="600"/>
              </a:spcAft>
              <a:buClr>
                <a:schemeClr val="hlink"/>
              </a:buClr>
              <a:buFont typeface="Arial" charset="0"/>
              <a:buChar char="•"/>
              <a:defRPr/>
            </a:pPr>
            <a:r>
              <a:rPr lang="de-DE" altLang="de-DE" sz="1200" dirty="0">
                <a:latin typeface="Calibri" pitchFamily="34" charset="0"/>
              </a:rPr>
              <a:t>UMC 130 </a:t>
            </a:r>
            <a:r>
              <a:rPr lang="de-DE" altLang="de-DE" sz="1200" dirty="0" err="1">
                <a:latin typeface="Calibri" pitchFamily="34" charset="0"/>
              </a:rPr>
              <a:t>nm</a:t>
            </a:r>
            <a:r>
              <a:rPr lang="de-DE" altLang="de-DE" sz="1200" dirty="0">
                <a:latin typeface="Calibri" pitchFamily="34" charset="0"/>
              </a:rPr>
              <a:t> </a:t>
            </a:r>
            <a:r>
              <a:rPr lang="de-DE" altLang="de-DE" sz="1200" dirty="0" err="1">
                <a:latin typeface="Calibri" pitchFamily="34" charset="0"/>
              </a:rPr>
              <a:t>technology</a:t>
            </a:r>
            <a:endParaRPr lang="de-DE" altLang="de-DE" sz="1200" dirty="0">
              <a:latin typeface="Calibri" pitchFamily="34" charset="0"/>
            </a:endParaRPr>
          </a:p>
          <a:p>
            <a:pPr marL="180975" lvl="1" indent="-180975">
              <a:spcAft>
                <a:spcPts val="600"/>
              </a:spcAft>
              <a:buClr>
                <a:schemeClr val="hlink"/>
              </a:buClr>
              <a:buFont typeface="Arial" charset="0"/>
              <a:buChar char="•"/>
              <a:defRPr/>
            </a:pPr>
            <a:r>
              <a:rPr lang="de-DE" altLang="de-DE" sz="1200" dirty="0">
                <a:latin typeface="Calibri" pitchFamily="34" charset="0"/>
              </a:rPr>
              <a:t>256 </a:t>
            </a:r>
            <a:r>
              <a:rPr lang="de-DE" altLang="de-DE" sz="1200" dirty="0" err="1">
                <a:latin typeface="Calibri" pitchFamily="34" charset="0"/>
              </a:rPr>
              <a:t>channels</a:t>
            </a:r>
            <a:r>
              <a:rPr lang="de-DE" altLang="de-DE" sz="1200" dirty="0">
                <a:latin typeface="Calibri" pitchFamily="34" charset="0"/>
              </a:rPr>
              <a:t> </a:t>
            </a:r>
            <a:r>
              <a:rPr lang="de-DE" altLang="de-DE" sz="1200" dirty="0" err="1">
                <a:latin typeface="Calibri" pitchFamily="34" charset="0"/>
              </a:rPr>
              <a:t>read</a:t>
            </a:r>
            <a:r>
              <a:rPr lang="de-DE" altLang="de-DE" sz="1200" dirty="0">
                <a:latin typeface="Calibri" pitchFamily="34" charset="0"/>
              </a:rPr>
              <a:t> in parallel</a:t>
            </a:r>
          </a:p>
          <a:p>
            <a:pPr marL="180975" lvl="1" indent="-180975">
              <a:spcAft>
                <a:spcPts val="600"/>
              </a:spcAft>
              <a:buClr>
                <a:schemeClr val="hlink"/>
              </a:buClr>
              <a:buFont typeface="Arial" charset="0"/>
              <a:buChar char="•"/>
              <a:defRPr/>
            </a:pPr>
            <a:r>
              <a:rPr lang="de-DE" altLang="de-DE" sz="1200" dirty="0">
                <a:latin typeface="Calibri" pitchFamily="34" charset="0"/>
              </a:rPr>
              <a:t>8 </a:t>
            </a:r>
            <a:r>
              <a:rPr lang="de-DE" altLang="de-DE" sz="1200" dirty="0" err="1">
                <a:latin typeface="Calibri" pitchFamily="34" charset="0"/>
              </a:rPr>
              <a:t>bit</a:t>
            </a:r>
            <a:r>
              <a:rPr lang="de-DE" altLang="de-DE" sz="1200" dirty="0">
                <a:latin typeface="Calibri" pitchFamily="34" charset="0"/>
              </a:rPr>
              <a:t> </a:t>
            </a:r>
            <a:r>
              <a:rPr lang="de-DE" altLang="de-DE" sz="1200" dirty="0" err="1">
                <a:latin typeface="Calibri" pitchFamily="34" charset="0"/>
              </a:rPr>
              <a:t>digitization</a:t>
            </a:r>
            <a:r>
              <a:rPr lang="de-DE" altLang="de-DE" sz="1200" dirty="0">
                <a:latin typeface="Calibri" pitchFamily="34" charset="0"/>
              </a:rPr>
              <a:t>, 100 </a:t>
            </a:r>
            <a:r>
              <a:rPr lang="de-DE" altLang="de-DE" sz="1200" dirty="0" err="1">
                <a:latin typeface="Calibri" pitchFamily="34" charset="0"/>
              </a:rPr>
              <a:t>ns</a:t>
            </a:r>
            <a:r>
              <a:rPr lang="de-DE" altLang="de-DE" sz="1200" dirty="0">
                <a:latin typeface="Calibri" pitchFamily="34" charset="0"/>
              </a:rPr>
              <a:t> </a:t>
            </a:r>
            <a:r>
              <a:rPr lang="de-DE" altLang="de-DE" sz="1200" dirty="0" err="1">
                <a:latin typeface="Calibri" pitchFamily="34" charset="0"/>
              </a:rPr>
              <a:t>conversion</a:t>
            </a:r>
            <a:endParaRPr lang="de-DE" altLang="de-DE" sz="1200" dirty="0">
              <a:latin typeface="Calibri" pitchFamily="34" charset="0"/>
            </a:endParaRPr>
          </a:p>
          <a:p>
            <a:pPr marL="180975" lvl="1" indent="-180975">
              <a:spcAft>
                <a:spcPts val="600"/>
              </a:spcAft>
              <a:buClr>
                <a:schemeClr val="hlink"/>
              </a:buClr>
              <a:buFont typeface="Arial" charset="0"/>
              <a:buChar char="•"/>
              <a:defRPr/>
            </a:pPr>
            <a:r>
              <a:rPr lang="de-DE" altLang="de-DE" sz="1200" dirty="0">
                <a:latin typeface="Calibri" pitchFamily="34" charset="0"/>
              </a:rPr>
              <a:t>64 parallel </a:t>
            </a:r>
            <a:r>
              <a:rPr lang="de-DE" altLang="de-DE" sz="1200" dirty="0" err="1">
                <a:latin typeface="Calibri" pitchFamily="34" charset="0"/>
              </a:rPr>
              <a:t>data</a:t>
            </a:r>
            <a:r>
              <a:rPr lang="de-DE" altLang="de-DE" sz="1200" dirty="0">
                <a:latin typeface="Calibri" pitchFamily="34" charset="0"/>
              </a:rPr>
              <a:t> </a:t>
            </a:r>
            <a:r>
              <a:rPr lang="de-DE" altLang="de-DE" sz="1200" dirty="0" err="1">
                <a:latin typeface="Calibri" pitchFamily="34" charset="0"/>
              </a:rPr>
              <a:t>output</a:t>
            </a:r>
            <a:r>
              <a:rPr lang="de-DE" altLang="de-DE" sz="1200" dirty="0">
                <a:latin typeface="Calibri" pitchFamily="34" charset="0"/>
              </a:rPr>
              <a:t> links @ 320 MBit/s</a:t>
            </a:r>
          </a:p>
        </p:txBody>
      </p:sp>
      <p:sp>
        <p:nvSpPr>
          <p:cNvPr id="6" name="Textfeld 6"/>
          <p:cNvSpPr txBox="1">
            <a:spLocks noChangeArrowheads="1"/>
          </p:cNvSpPr>
          <p:nvPr/>
        </p:nvSpPr>
        <p:spPr bwMode="auto">
          <a:xfrm>
            <a:off x="861478" y="2869277"/>
            <a:ext cx="4933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80975" indent="-180975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None/>
            </a:pPr>
            <a:r>
              <a:rPr lang="de-DE" altLang="de-DE" sz="1200" b="1"/>
              <a:t>DEPFET Movie Chip 65 nm (DMC 65)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TSMC 65 nm technology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Data FIFO, serializer &amp; pattern generator for all DCDs and Switchers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Controlled by single TRG / CMD signal stream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Fast data transfer to periphery using 1.6 GBit AURORA link</a:t>
            </a: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861478" y="4409158"/>
            <a:ext cx="441007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47675" indent="-180975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None/>
            </a:pPr>
            <a:r>
              <a:rPr lang="de-DE" altLang="de-DE" sz="1200" b="1"/>
              <a:t>Switcher-B:</a:t>
            </a:r>
          </a:p>
          <a:p>
            <a:pPr marL="182563" lvl="1" indent="-182563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AMS H18 HV technology</a:t>
            </a:r>
          </a:p>
          <a:p>
            <a:pPr marL="182563" lvl="1" indent="-182563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Controller IC, 32 channels</a:t>
            </a:r>
          </a:p>
          <a:p>
            <a:pPr marL="182563" lvl="1" indent="-182563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/>
              <a:t>Each channel driving  gate and clear lines of 4 ASM pixel matrix rows in </a:t>
            </a:r>
            <a:r>
              <a:rPr lang="de-DE" altLang="de-DE" sz="1200" smtClean="0"/>
              <a:t>parallel</a:t>
            </a:r>
          </a:p>
          <a:p>
            <a:pPr marL="182563" lvl="1" indent="-182563"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de-DE" altLang="de-DE" sz="1200" smtClean="0"/>
              <a:t>4 Switchers in total</a:t>
            </a:r>
            <a:endParaRPr lang="de-DE" altLang="de-DE" sz="1200"/>
          </a:p>
        </p:txBody>
      </p:sp>
      <p:sp>
        <p:nvSpPr>
          <p:cNvPr id="8" name="Textfeld 2"/>
          <p:cNvSpPr txBox="1">
            <a:spLocks noChangeArrowheads="1"/>
          </p:cNvSpPr>
          <p:nvPr/>
        </p:nvSpPr>
        <p:spPr bwMode="auto">
          <a:xfrm>
            <a:off x="7075489" y="4852343"/>
            <a:ext cx="11061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sz="1200" b="1">
                <a:latin typeface="Calibri" panose="020F0502020204030204" pitchFamily="34" charset="0"/>
              </a:rPr>
              <a:t>Front-end ASIC „couple“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489" y="446389"/>
            <a:ext cx="3425363" cy="6112414"/>
          </a:xfrm>
          <a:prstGeom prst="rect">
            <a:avLst/>
          </a:prstGeom>
        </p:spPr>
      </p:pic>
      <p:sp>
        <p:nvSpPr>
          <p:cNvPr id="10" name="Textfeld 2"/>
          <p:cNvSpPr txBox="1">
            <a:spLocks noChangeArrowheads="1"/>
          </p:cNvSpPr>
          <p:nvPr/>
        </p:nvSpPr>
        <p:spPr bwMode="auto">
          <a:xfrm>
            <a:off x="6347766" y="2205622"/>
            <a:ext cx="6632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sz="800">
                <a:latin typeface="Calibri" panose="020F0502020204030204" pitchFamily="34" charset="0"/>
              </a:rPr>
              <a:t>Only for first couple</a:t>
            </a:r>
          </a:p>
        </p:txBody>
      </p:sp>
      <p:cxnSp>
        <p:nvCxnSpPr>
          <p:cNvPr id="11" name="Gerade Verbindung mit Pfeil 10"/>
          <p:cNvCxnSpPr>
            <a:stCxn id="10" idx="0"/>
          </p:cNvCxnSpPr>
          <p:nvPr/>
        </p:nvCxnSpPr>
        <p:spPr bwMode="auto">
          <a:xfrm flipV="1">
            <a:off x="6679398" y="1812402"/>
            <a:ext cx="447342" cy="393220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4067043" y="1394617"/>
            <a:ext cx="1290772" cy="3465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800" b="1" smtClean="0">
                <a:solidFill>
                  <a:srgbClr val="C00000"/>
                </a:solidFill>
              </a:rPr>
              <a:t>100 ns x 128 (el.) rows = 12.8 µs  (78.125 kHz)</a:t>
            </a:r>
            <a:endParaRPr lang="de-DE" sz="800" b="1" dirty="0" err="1" smtClean="0">
              <a:solidFill>
                <a:srgbClr val="C00000"/>
              </a:solidFill>
            </a:endParaRPr>
          </a:p>
        </p:txBody>
      </p:sp>
      <p:cxnSp>
        <p:nvCxnSpPr>
          <p:cNvPr id="14" name="Gerade Verbindung mit Pfeil 13"/>
          <p:cNvCxnSpPr>
            <a:stCxn id="12" idx="1"/>
          </p:cNvCxnSpPr>
          <p:nvPr/>
        </p:nvCxnSpPr>
        <p:spPr>
          <a:xfrm flipH="1">
            <a:off x="3323631" y="1567870"/>
            <a:ext cx="743412" cy="593508"/>
          </a:xfrm>
          <a:prstGeom prst="straightConnector1">
            <a:avLst/>
          </a:prstGeom>
          <a:ln w="19050" cmpd="sng">
            <a:solidFill>
              <a:srgbClr val="C0000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4205317" y="2538964"/>
            <a:ext cx="1453521" cy="3465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800" b="1" smtClean="0">
                <a:solidFill>
                  <a:srgbClr val="C00000"/>
                </a:solidFill>
              </a:rPr>
              <a:t>Advanced sequencing capabilities (windowing)</a:t>
            </a:r>
            <a:endParaRPr lang="de-DE" sz="800" b="1" dirty="0" err="1" smtClean="0">
              <a:solidFill>
                <a:srgbClr val="C00000"/>
              </a:solidFill>
            </a:endParaRPr>
          </a:p>
        </p:txBody>
      </p:sp>
      <p:cxnSp>
        <p:nvCxnSpPr>
          <p:cNvPr id="22" name="Gerade Verbindung mit Pfeil 21"/>
          <p:cNvCxnSpPr/>
          <p:nvPr/>
        </p:nvCxnSpPr>
        <p:spPr>
          <a:xfrm flipH="1">
            <a:off x="3609788" y="2933569"/>
            <a:ext cx="1099671" cy="479966"/>
          </a:xfrm>
          <a:prstGeom prst="straightConnector1">
            <a:avLst/>
          </a:prstGeom>
          <a:ln w="19050" cmpd="sng">
            <a:solidFill>
              <a:srgbClr val="C0000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4113242" y="4485355"/>
            <a:ext cx="853205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800" b="1" smtClean="0">
                <a:solidFill>
                  <a:srgbClr val="C00000"/>
                </a:solidFill>
              </a:rPr>
              <a:t>Buffer memory for 50 frames</a:t>
            </a:r>
            <a:endParaRPr lang="de-DE" sz="800" b="1" dirty="0" err="1" smtClean="0">
              <a:solidFill>
                <a:srgbClr val="C00000"/>
              </a:solidFill>
            </a:endParaRPr>
          </a:p>
        </p:txBody>
      </p:sp>
      <p:cxnSp>
        <p:nvCxnSpPr>
          <p:cNvPr id="24" name="Gerade Verbindung mit Pfeil 23"/>
          <p:cNvCxnSpPr>
            <a:stCxn id="23" idx="0"/>
          </p:cNvCxnSpPr>
          <p:nvPr/>
        </p:nvCxnSpPr>
        <p:spPr>
          <a:xfrm flipH="1" flipV="1">
            <a:off x="4016189" y="4193253"/>
            <a:ext cx="523656" cy="292102"/>
          </a:xfrm>
          <a:prstGeom prst="straightConnector1">
            <a:avLst/>
          </a:prstGeom>
          <a:ln w="19050" cmpd="sng">
            <a:solidFill>
              <a:srgbClr val="C0000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76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ASM</a:t>
            </a:r>
            <a:endParaRPr lang="de-DE"/>
          </a:p>
        </p:txBody>
      </p:sp>
      <p:pic>
        <p:nvPicPr>
          <p:cNvPr id="5" name="Picture 2" descr="N:\EDet\Fotos\EMCM\EMCM_Populated\IMG_0099.JPG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18" y="611186"/>
            <a:ext cx="4004927" cy="2677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N:\EDet\Fotos\EMCM\EMCM_Populated\IMG_0066.JPG"/>
          <p:cNvPicPr>
            <a:picLocks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43601" y="611186"/>
            <a:ext cx="4004928" cy="2677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:\EDet\Fotos\EMCM\EMCM_Populated\IMG_0069.JPG"/>
          <p:cNvPicPr>
            <a:picLocks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43601" y="3458235"/>
            <a:ext cx="4019972" cy="267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N:\EDet\Fotos\EMCM\EMCM_Populated\IMG_00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6018" y="3463241"/>
            <a:ext cx="4004927" cy="2665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796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BRICK support</a:t>
            </a:r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38"/>
          <a:stretch/>
        </p:blipFill>
        <p:spPr>
          <a:xfrm>
            <a:off x="7299052" y="1817345"/>
            <a:ext cx="4510507" cy="4146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jot710\Desktop\IMG_02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r="4538"/>
          <a:stretch/>
        </p:blipFill>
        <p:spPr bwMode="auto">
          <a:xfrm>
            <a:off x="2695286" y="1817345"/>
            <a:ext cx="4356340" cy="4146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159779" y="4229712"/>
            <a:ext cx="2017061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 b="1">
                <a:latin typeface="Calibri" panose="020F0502020204030204" pitchFamily="34" charset="0"/>
              </a:rPr>
              <a:t>„Base Rigid Interface </a:t>
            </a:r>
            <a:r>
              <a:rPr lang="de-DE" sz="1200" b="1" smtClean="0">
                <a:latin typeface="Calibri" panose="020F0502020204030204" pitchFamily="34" charset="0"/>
              </a:rPr>
              <a:t>and </a:t>
            </a:r>
            <a:r>
              <a:rPr lang="de-DE" sz="1200" b="1">
                <a:latin typeface="Calibri" panose="020F0502020204030204" pitchFamily="34" charset="0"/>
              </a:rPr>
              <a:t>Cooling linK</a:t>
            </a:r>
            <a:r>
              <a:rPr lang="de-DE" sz="1200" b="1" smtClean="0">
                <a:latin typeface="Calibri" panose="020F0502020204030204" pitchFamily="34" charset="0"/>
              </a:rPr>
              <a:t>“: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Mechanical support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Thermal interface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Beam dump</a:t>
            </a:r>
            <a:endParaRPr lang="de-DE" sz="1200" dirty="0" err="1">
              <a:latin typeface="Calibri" panose="020F0502020204030204" pitchFamily="34" charset="0"/>
            </a:endParaRPr>
          </a:p>
        </p:txBody>
      </p:sp>
      <p:cxnSp>
        <p:nvCxnSpPr>
          <p:cNvPr id="8" name="Gerader Verbinder 7"/>
          <p:cNvCxnSpPr/>
          <p:nvPr/>
        </p:nvCxnSpPr>
        <p:spPr bwMode="auto">
          <a:xfrm>
            <a:off x="4190946" y="1641988"/>
            <a:ext cx="319593" cy="88530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feld 8"/>
          <p:cNvSpPr txBox="1"/>
          <p:nvPr/>
        </p:nvSpPr>
        <p:spPr>
          <a:xfrm>
            <a:off x="3671686" y="1241878"/>
            <a:ext cx="1322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200">
                <a:latin typeface="Calibri" panose="020F0502020204030204" pitchFamily="34" charset="0"/>
              </a:rPr>
              <a:t>Beam dump</a:t>
            </a:r>
            <a:endParaRPr lang="de-DE" sz="1200" dirty="0" err="1">
              <a:latin typeface="Calibri" panose="020F0502020204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263329" y="4776574"/>
            <a:ext cx="874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200">
                <a:latin typeface="Calibri" panose="020F0502020204030204" pitchFamily="34" charset="0"/>
              </a:rPr>
              <a:t>Venting holes</a:t>
            </a:r>
            <a:endParaRPr lang="de-DE" sz="1200" dirty="0" err="1">
              <a:latin typeface="Calibri" panose="020F0502020204030204" pitchFamily="34" charset="0"/>
            </a:endParaRPr>
          </a:p>
        </p:txBody>
      </p:sp>
      <p:cxnSp>
        <p:nvCxnSpPr>
          <p:cNvPr id="11" name="Gerader Verbinder 10"/>
          <p:cNvCxnSpPr/>
          <p:nvPr/>
        </p:nvCxnSpPr>
        <p:spPr bwMode="auto">
          <a:xfrm>
            <a:off x="5531052" y="4321278"/>
            <a:ext cx="896732" cy="455297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/>
          <p:cNvCxnSpPr/>
          <p:nvPr/>
        </p:nvCxnSpPr>
        <p:spPr bwMode="auto">
          <a:xfrm flipH="1">
            <a:off x="6978852" y="3929007"/>
            <a:ext cx="1253152" cy="932235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7327160" y="4968376"/>
            <a:ext cx="1455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Cutouts for mounting fixtures</a:t>
            </a:r>
            <a:endParaRPr lang="de-DE" sz="1200" dirty="0" err="1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4" name="Gerader Verbinder 13"/>
          <p:cNvCxnSpPr>
            <a:endCxn id="13" idx="3"/>
          </p:cNvCxnSpPr>
          <p:nvPr/>
        </p:nvCxnSpPr>
        <p:spPr bwMode="auto">
          <a:xfrm flipH="1">
            <a:off x="8783072" y="4968376"/>
            <a:ext cx="1490980" cy="230833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r Verbinder 14"/>
          <p:cNvCxnSpPr>
            <a:endCxn id="13" idx="3"/>
          </p:cNvCxnSpPr>
          <p:nvPr/>
        </p:nvCxnSpPr>
        <p:spPr bwMode="auto">
          <a:xfrm flipH="1">
            <a:off x="8783072" y="4226943"/>
            <a:ext cx="230412" cy="972266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697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DLSP</a:t>
            </a:r>
            <a:endParaRPr lang="de-DE"/>
          </a:p>
        </p:txBody>
      </p:sp>
      <p:pic>
        <p:nvPicPr>
          <p:cNvPr id="5" name="Inhaltsplatzhalt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45" y="1329370"/>
            <a:ext cx="3429070" cy="4193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nhaltsplatzhalter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132" y="1329370"/>
            <a:ext cx="3482500" cy="4193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544075" y="1455696"/>
            <a:ext cx="2831288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 b="1">
                <a:latin typeface="Calibri" panose="020F0502020204030204" pitchFamily="34" charset="0"/>
              </a:rPr>
              <a:t>„Double L-Shaped Patchpanel</a:t>
            </a:r>
            <a:r>
              <a:rPr lang="de-DE" sz="1200" b="1" smtClean="0">
                <a:latin typeface="Calibri" panose="020F0502020204030204" pitchFamily="34" charset="0"/>
              </a:rPr>
              <a:t>“: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Local power condinioning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HI and LO side sensing for ASIC voltages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Voltage feedback for ground level shift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Housekeeping</a:t>
            </a:r>
            <a:endParaRPr lang="de-DE" sz="1200" dirty="0" err="1">
              <a:latin typeface="Calibri" panose="020F05020202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213973" y="1599834"/>
            <a:ext cx="809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>
                <a:latin typeface="Calibri" panose="020F0502020204030204" pitchFamily="34" charset="0"/>
              </a:rPr>
              <a:t>„Upper“ L</a:t>
            </a:r>
            <a:endParaRPr lang="de-DE" sz="1200" dirty="0" err="1">
              <a:latin typeface="Calibri" panose="020F0502020204030204" pitchFamily="34" charset="0"/>
            </a:endParaRPr>
          </a:p>
        </p:txBody>
      </p:sp>
      <p:cxnSp>
        <p:nvCxnSpPr>
          <p:cNvPr id="9" name="Gerader Verbinder 8"/>
          <p:cNvCxnSpPr>
            <a:stCxn id="8" idx="2"/>
          </p:cNvCxnSpPr>
          <p:nvPr/>
        </p:nvCxnSpPr>
        <p:spPr bwMode="auto">
          <a:xfrm flipH="1">
            <a:off x="9066489" y="1876833"/>
            <a:ext cx="552444" cy="256162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r Verbinder 9"/>
          <p:cNvCxnSpPr>
            <a:stCxn id="8" idx="2"/>
          </p:cNvCxnSpPr>
          <p:nvPr/>
        </p:nvCxnSpPr>
        <p:spPr bwMode="auto">
          <a:xfrm flipH="1">
            <a:off x="9213973" y="1876833"/>
            <a:ext cx="404960" cy="78218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feld 10"/>
          <p:cNvSpPr txBox="1"/>
          <p:nvPr/>
        </p:nvSpPr>
        <p:spPr>
          <a:xfrm>
            <a:off x="10418514" y="2384105"/>
            <a:ext cx="792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>
                <a:latin typeface="Calibri" panose="020F0502020204030204" pitchFamily="34" charset="0"/>
              </a:rPr>
              <a:t>„Lower“ L</a:t>
            </a:r>
            <a:endParaRPr lang="de-DE" sz="1200" dirty="0" err="1">
              <a:latin typeface="Calibri" panose="020F0502020204030204" pitchFamily="34" charset="0"/>
            </a:endParaRPr>
          </a:p>
        </p:txBody>
      </p:sp>
      <p:cxnSp>
        <p:nvCxnSpPr>
          <p:cNvPr id="12" name="Gerader Verbinder 11"/>
          <p:cNvCxnSpPr>
            <a:stCxn id="11" idx="2"/>
          </p:cNvCxnSpPr>
          <p:nvPr/>
        </p:nvCxnSpPr>
        <p:spPr bwMode="auto">
          <a:xfrm flipH="1">
            <a:off x="10201523" y="2661104"/>
            <a:ext cx="613332" cy="32530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/>
          <p:cNvCxnSpPr>
            <a:stCxn id="11" idx="2"/>
          </p:cNvCxnSpPr>
          <p:nvPr/>
        </p:nvCxnSpPr>
        <p:spPr bwMode="auto">
          <a:xfrm flipH="1">
            <a:off x="10309679" y="2661104"/>
            <a:ext cx="505176" cy="127903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feld 13"/>
          <p:cNvSpPr txBox="1"/>
          <p:nvPr/>
        </p:nvSpPr>
        <p:spPr>
          <a:xfrm>
            <a:off x="7215915" y="3013325"/>
            <a:ext cx="1043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200">
                <a:latin typeface="Calibri" panose="020F0502020204030204" pitchFamily="34" charset="0"/>
              </a:rPr>
              <a:t>Flex part for 90° bend</a:t>
            </a:r>
            <a:endParaRPr lang="de-DE" sz="1200" dirty="0" err="1">
              <a:latin typeface="Calibri" panose="020F0502020204030204" pitchFamily="34" charset="0"/>
            </a:endParaRPr>
          </a:p>
        </p:txBody>
      </p:sp>
      <p:cxnSp>
        <p:nvCxnSpPr>
          <p:cNvPr id="15" name="Gerader Verbinder 14"/>
          <p:cNvCxnSpPr>
            <a:stCxn id="14" idx="3"/>
          </p:cNvCxnSpPr>
          <p:nvPr/>
        </p:nvCxnSpPr>
        <p:spPr bwMode="auto">
          <a:xfrm>
            <a:off x="8259808" y="3244158"/>
            <a:ext cx="463510" cy="4407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Gerader Verbinder 15"/>
          <p:cNvCxnSpPr>
            <a:stCxn id="14" idx="1"/>
          </p:cNvCxnSpPr>
          <p:nvPr/>
        </p:nvCxnSpPr>
        <p:spPr bwMode="auto">
          <a:xfrm flipH="1">
            <a:off x="6574969" y="3244158"/>
            <a:ext cx="640946" cy="4407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feld 16"/>
          <p:cNvSpPr txBox="1"/>
          <p:nvPr/>
        </p:nvSpPr>
        <p:spPr>
          <a:xfrm>
            <a:off x="7264835" y="4287056"/>
            <a:ext cx="874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200">
                <a:latin typeface="Calibri" panose="020F0502020204030204" pitchFamily="34" charset="0"/>
              </a:rPr>
              <a:t>Thermal interface</a:t>
            </a:r>
            <a:endParaRPr lang="de-DE" sz="1200" dirty="0" err="1">
              <a:latin typeface="Calibri" panose="020F0502020204030204" pitchFamily="34" charset="0"/>
            </a:endParaRPr>
          </a:p>
        </p:txBody>
      </p:sp>
      <p:cxnSp>
        <p:nvCxnSpPr>
          <p:cNvPr id="18" name="Gerader Verbinder 17"/>
          <p:cNvCxnSpPr/>
          <p:nvPr/>
        </p:nvCxnSpPr>
        <p:spPr bwMode="auto">
          <a:xfrm flipH="1">
            <a:off x="6740612" y="4499872"/>
            <a:ext cx="640948" cy="7484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3450564" y="5653454"/>
            <a:ext cx="1513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200">
                <a:latin typeface="Calibri" panose="020F0502020204030204" pitchFamily="34" charset="0"/>
              </a:rPr>
              <a:t>Connector to DLSP bracket of VIC</a:t>
            </a:r>
            <a:endParaRPr lang="de-DE" sz="1200" dirty="0" err="1">
              <a:latin typeface="Calibri" panose="020F0502020204030204" pitchFamily="34" charset="0"/>
            </a:endParaRPr>
          </a:p>
        </p:txBody>
      </p:sp>
      <p:cxnSp>
        <p:nvCxnSpPr>
          <p:cNvPr id="20" name="Gerader Verbinder 19"/>
          <p:cNvCxnSpPr/>
          <p:nvPr/>
        </p:nvCxnSpPr>
        <p:spPr bwMode="auto">
          <a:xfrm flipH="1">
            <a:off x="4375363" y="4972528"/>
            <a:ext cx="379088" cy="65319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381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EMCM</a:t>
            </a:r>
            <a:endParaRPr lang="de-D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262" y="769429"/>
            <a:ext cx="6051542" cy="504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879392" y="1460588"/>
            <a:ext cx="2494201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 b="1">
                <a:latin typeface="Calibri" panose="020F0502020204030204" pitchFamily="34" charset="0"/>
              </a:rPr>
              <a:t>„Electrical Multi-Chip Module</a:t>
            </a:r>
            <a:r>
              <a:rPr lang="de-DE" sz="1200" b="1" smtClean="0">
                <a:latin typeface="Calibri" panose="020F0502020204030204" pitchFamily="34" charset="0"/>
              </a:rPr>
              <a:t>“: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Electrical (and partially also mechanical) mockup of detector module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Test of circuitry and interconnectivity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„Dummy“ for development of system control and DAQ software</a:t>
            </a:r>
            <a:endParaRPr lang="de-DE" sz="1200" dirty="0" err="1">
              <a:latin typeface="Calibri" panose="020F0502020204030204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041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VIC</a:t>
            </a:r>
            <a:endParaRPr lang="de-DE"/>
          </a:p>
        </p:txBody>
      </p:sp>
      <p:pic>
        <p:nvPicPr>
          <p:cNvPr id="5" name="Grafik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1" y="1682751"/>
            <a:ext cx="7764463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51" y="3777819"/>
            <a:ext cx="8127069" cy="1433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feld 6"/>
          <p:cNvSpPr txBox="1"/>
          <p:nvPr/>
        </p:nvSpPr>
        <p:spPr>
          <a:xfrm>
            <a:off x="4934608" y="5476489"/>
            <a:ext cx="18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 b="1">
                <a:latin typeface="Calibri" panose="020F0502020204030204" pitchFamily="34" charset="0"/>
              </a:rPr>
              <a:t>„Vacuum Interlink Circuit“</a:t>
            </a:r>
            <a:endParaRPr lang="de-DE" sz="1200" b="1" dirty="0" err="1">
              <a:latin typeface="Calibri" panose="020F05020202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025990" y="3103563"/>
            <a:ext cx="1431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>
                <a:latin typeface="Calibri" panose="020F0502020204030204" pitchFamily="34" charset="0"/>
              </a:rPr>
              <a:t>FR4 face for vacuum flange attachment</a:t>
            </a:r>
            <a:endParaRPr lang="de-DE" sz="1200" dirty="0" err="1">
              <a:latin typeface="Calibri" panose="020F0502020204030204" pitchFamily="34" charset="0"/>
            </a:endParaRPr>
          </a:p>
        </p:txBody>
      </p:sp>
      <p:cxnSp>
        <p:nvCxnSpPr>
          <p:cNvPr id="9" name="Gerader Verbinder 8"/>
          <p:cNvCxnSpPr>
            <a:stCxn id="8" idx="1"/>
          </p:cNvCxnSpPr>
          <p:nvPr/>
        </p:nvCxnSpPr>
        <p:spPr bwMode="auto">
          <a:xfrm flipH="1">
            <a:off x="5338916" y="3303619"/>
            <a:ext cx="687074" cy="683363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r Verbinder 9"/>
          <p:cNvCxnSpPr>
            <a:endCxn id="8" idx="1"/>
          </p:cNvCxnSpPr>
          <p:nvPr/>
        </p:nvCxnSpPr>
        <p:spPr bwMode="auto">
          <a:xfrm>
            <a:off x="5943600" y="2686492"/>
            <a:ext cx="82390" cy="617127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feld 10"/>
          <p:cNvSpPr txBox="1"/>
          <p:nvPr/>
        </p:nvSpPr>
        <p:spPr>
          <a:xfrm>
            <a:off x="2225849" y="5358971"/>
            <a:ext cx="1033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>
                <a:latin typeface="Calibri" panose="020F0502020204030204" pitchFamily="34" charset="0"/>
              </a:rPr>
              <a:t>DLSP bracket</a:t>
            </a:r>
            <a:endParaRPr lang="de-DE" sz="1200" dirty="0" err="1">
              <a:latin typeface="Calibri" panose="020F0502020204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094676" y="5358972"/>
            <a:ext cx="1033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>
                <a:latin typeface="Calibri" panose="020F0502020204030204" pitchFamily="34" charset="0"/>
              </a:rPr>
              <a:t>MIC bracket</a:t>
            </a:r>
            <a:endParaRPr lang="de-DE" sz="1200" dirty="0" err="1">
              <a:latin typeface="Calibri" panose="020F0502020204030204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073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Contents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947738" y="1798131"/>
            <a:ext cx="4717338" cy="2814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indent="-2730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sz="2000" smtClean="0">
                <a:latin typeface="Calibri" panose="020F0502020204030204" pitchFamily="34" charset="0"/>
                <a:cs typeface="Calibri" panose="020F0502020204030204" pitchFamily="34" charset="0"/>
              </a:rPr>
              <a:t>Concept of the EDET instrument</a:t>
            </a:r>
            <a:endParaRPr lang="de-DE" altLang="de-D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sz="2000" smtClean="0">
                <a:latin typeface="Calibri" panose="020F0502020204030204" pitchFamily="34" charset="0"/>
                <a:cs typeface="Calibri" panose="020F0502020204030204" pitchFamily="34" charset="0"/>
              </a:rPr>
              <a:t>EDET detectors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sz="2000" smtClean="0">
                <a:latin typeface="Calibri" panose="020F0502020204030204" pitchFamily="34" charset="0"/>
                <a:cs typeface="Calibri" panose="020F0502020204030204" pitchFamily="34" charset="0"/>
              </a:rPr>
              <a:t>The focal plane assembly</a:t>
            </a:r>
            <a:endParaRPr lang="de-DE" altLang="de-D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sz="2000" smtClean="0">
                <a:latin typeface="Calibri" panose="020F0502020204030204" pitchFamily="34" charset="0"/>
                <a:cs typeface="Calibri" panose="020F0502020204030204" pitchFamily="34" charset="0"/>
              </a:rPr>
              <a:t>Quadrant modules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sz="2000" smtClean="0">
                <a:latin typeface="Calibri" panose="020F0502020204030204" pitchFamily="34" charset="0"/>
                <a:cs typeface="Calibri" panose="020F0502020204030204" pitchFamily="34" charset="0"/>
              </a:rPr>
              <a:t>The EDET system</a:t>
            </a:r>
            <a:endParaRPr lang="de-DE" altLang="de-D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sz="2000">
                <a:latin typeface="Calibri" panose="020F0502020204030204" pitchFamily="34" charset="0"/>
                <a:cs typeface="Calibri" panose="020F0502020204030204" pitchFamily="34" charset="0"/>
              </a:rPr>
              <a:t>Status &amp; outlook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12" y="1240934"/>
            <a:ext cx="6249858" cy="469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MIC</a:t>
            </a:r>
            <a:endParaRPr lang="de-DE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291" y="1254756"/>
            <a:ext cx="6229350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802182" y="1875922"/>
            <a:ext cx="3209101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 b="1">
                <a:latin typeface="Calibri" panose="020F0502020204030204" pitchFamily="34" charset="0"/>
              </a:rPr>
              <a:t>„Module Interface Circuit</a:t>
            </a:r>
            <a:r>
              <a:rPr lang="de-DE" sz="1200" b="1" smtClean="0">
                <a:latin typeface="Calibri" panose="020F0502020204030204" pitchFamily="34" charset="0"/>
              </a:rPr>
              <a:t>“: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Stack of 3 components: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MSM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MPM(S)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MBM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Contains all necessary peripheral circuitry for standalone module operation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MSM bracket of VIC enters between MPM(S) and MSM</a:t>
            </a:r>
            <a:endParaRPr lang="de-DE" sz="1200" dirty="0" err="1">
              <a:latin typeface="Calibri" panose="020F0502020204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836530" y="2485756"/>
            <a:ext cx="194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 b="1">
                <a:latin typeface="Calibri" panose="020F0502020204030204" pitchFamily="34" charset="0"/>
              </a:rPr>
              <a:t>(MBM – MIC Brain Module)</a:t>
            </a:r>
            <a:endParaRPr lang="de-DE" sz="1200" b="1" dirty="0" err="1">
              <a:latin typeface="Calibri" panose="020F0502020204030204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14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MSM / MBM</a:t>
            </a:r>
            <a:endParaRPr lang="de-DE"/>
          </a:p>
        </p:txBody>
      </p:sp>
      <p:pic>
        <p:nvPicPr>
          <p:cNvPr id="5" name="Grafi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081479" y="270901"/>
            <a:ext cx="3758213" cy="5756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653" y="4748845"/>
            <a:ext cx="2225182" cy="153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861149" y="2092808"/>
            <a:ext cx="1287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>
                <a:latin typeface="Calibri" panose="020F0502020204030204" pitchFamily="34" charset="0"/>
              </a:rPr>
              <a:t>SFP slots (10 GBit optical Ethernet)</a:t>
            </a:r>
            <a:endParaRPr lang="de-DE" sz="1000" dirty="0" err="1">
              <a:latin typeface="Calibri" panose="020F05020202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55753" y="2931933"/>
            <a:ext cx="1326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>
                <a:latin typeface="Calibri" panose="020F0502020204030204" pitchFamily="34" charset="0"/>
              </a:rPr>
              <a:t>GBit Ethernet</a:t>
            </a:r>
            <a:r>
              <a:rPr lang="de-DE" sz="1000" err="1">
                <a:latin typeface="Calibri" panose="020F0502020204030204" pitchFamily="34" charset="0"/>
              </a:rPr>
              <a:t> </a:t>
            </a:r>
            <a:r>
              <a:rPr lang="de-DE" sz="1000">
                <a:latin typeface="Calibri" panose="020F0502020204030204" pitchFamily="34" charset="0"/>
              </a:rPr>
              <a:t>(TCP/IP for Main com/CFG)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948665" y="3629839"/>
            <a:ext cx="1033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>
                <a:latin typeface="Calibri" panose="020F0502020204030204" pitchFamily="34" charset="0"/>
              </a:rPr>
              <a:t>GPIO RJ45</a:t>
            </a:r>
            <a:endParaRPr lang="de-DE" sz="1000" dirty="0" err="1">
              <a:latin typeface="Calibri" panose="020F0502020204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848483" y="4253905"/>
            <a:ext cx="1033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>
                <a:latin typeface="Calibri" panose="020F0502020204030204" pitchFamily="34" charset="0"/>
              </a:rPr>
              <a:t>Power supply connector</a:t>
            </a:r>
            <a:endParaRPr lang="de-DE" sz="1000" dirty="0" err="1">
              <a:latin typeface="Calibri" panose="020F0502020204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083465" y="4849938"/>
            <a:ext cx="1033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>
                <a:latin typeface="Calibri" panose="020F0502020204030204" pitchFamily="34" charset="0"/>
              </a:rPr>
              <a:t>GPIO LEMOs</a:t>
            </a:r>
            <a:endParaRPr lang="de-DE" sz="1000" dirty="0" err="1">
              <a:latin typeface="Calibri" panose="020F0502020204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142459" y="1023739"/>
            <a:ext cx="1033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>
                <a:latin typeface="Calibri" panose="020F0502020204030204" pitchFamily="34" charset="0"/>
              </a:rPr>
              <a:t>USB-C (unused)</a:t>
            </a:r>
            <a:endParaRPr lang="de-DE" sz="1000" dirty="0" err="1">
              <a:latin typeface="Calibri" panose="020F050202020403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9590692" y="1006838"/>
            <a:ext cx="1033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>
                <a:latin typeface="Calibri" panose="020F0502020204030204" pitchFamily="34" charset="0"/>
              </a:rPr>
              <a:t>IML connector</a:t>
            </a:r>
            <a:endParaRPr lang="de-DE" sz="1000" dirty="0" err="1">
              <a:latin typeface="Calibri" panose="020F0502020204030204" pitchFamily="34" charset="0"/>
            </a:endParaRPr>
          </a:p>
        </p:txBody>
      </p:sp>
      <p:cxnSp>
        <p:nvCxnSpPr>
          <p:cNvPr id="14" name="Gerader Verbinder 13"/>
          <p:cNvCxnSpPr/>
          <p:nvPr/>
        </p:nvCxnSpPr>
        <p:spPr bwMode="auto">
          <a:xfrm>
            <a:off x="7500467" y="3932689"/>
            <a:ext cx="616569" cy="1224117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r Verbinder 14"/>
          <p:cNvCxnSpPr/>
          <p:nvPr/>
        </p:nvCxnSpPr>
        <p:spPr bwMode="auto">
          <a:xfrm>
            <a:off x="9590692" y="3878175"/>
            <a:ext cx="375975" cy="87066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feld 15"/>
          <p:cNvSpPr txBox="1"/>
          <p:nvPr/>
        </p:nvSpPr>
        <p:spPr>
          <a:xfrm>
            <a:off x="10716589" y="2244708"/>
            <a:ext cx="12035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>
                <a:latin typeface="Calibri" panose="020F0502020204030204" pitchFamily="34" charset="0"/>
              </a:rPr>
              <a:t>FMC connector to MIC bracket of VIC</a:t>
            </a:r>
            <a:r>
              <a:rPr lang="de-DE" sz="1000" err="1">
                <a:latin typeface="Calibri" panose="020F0502020204030204" pitchFamily="34" charset="0"/>
              </a:rPr>
              <a:t> </a:t>
            </a:r>
            <a:r>
              <a:rPr lang="de-DE" sz="1000">
                <a:latin typeface="Calibri" panose="020F0502020204030204" pitchFamily="34" charset="0"/>
              </a:rPr>
              <a:t>(below)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0376506" y="5096158"/>
            <a:ext cx="1268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>
                <a:latin typeface="Calibri" panose="020F0502020204030204" pitchFamily="34" charset="0"/>
              </a:rPr>
              <a:t>Mercury+ XU1</a:t>
            </a:r>
            <a:r>
              <a:rPr lang="de-DE" sz="1000" err="1">
                <a:latin typeface="Calibri" panose="020F0502020204030204" pitchFamily="34" charset="0"/>
              </a:rPr>
              <a:t> </a:t>
            </a:r>
            <a:r>
              <a:rPr lang="de-DE" sz="1000">
                <a:latin typeface="Calibri" panose="020F0502020204030204" pitchFamily="34" charset="0"/>
              </a:rPr>
              <a:t>feat. ZYNQ Ultrascale SoC</a:t>
            </a:r>
          </a:p>
        </p:txBody>
      </p:sp>
      <p:cxnSp>
        <p:nvCxnSpPr>
          <p:cNvPr id="18" name="Gerader Verbinder 17"/>
          <p:cNvCxnSpPr/>
          <p:nvPr/>
        </p:nvCxnSpPr>
        <p:spPr bwMode="auto">
          <a:xfrm flipH="1">
            <a:off x="10253498" y="2718279"/>
            <a:ext cx="757137" cy="521109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Gerader Verbinder 18"/>
          <p:cNvCxnSpPr>
            <a:stCxn id="13" idx="2"/>
          </p:cNvCxnSpPr>
          <p:nvPr/>
        </p:nvCxnSpPr>
        <p:spPr bwMode="auto">
          <a:xfrm>
            <a:off x="10107478" y="1253059"/>
            <a:ext cx="28033" cy="452497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feld 19"/>
          <p:cNvSpPr txBox="1"/>
          <p:nvPr/>
        </p:nvSpPr>
        <p:spPr>
          <a:xfrm>
            <a:off x="858677" y="1598496"/>
            <a:ext cx="2684477" cy="38472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 b="1">
                <a:latin typeface="Calibri" panose="020F0502020204030204" pitchFamily="34" charset="0"/>
              </a:rPr>
              <a:t>„MIC </a:t>
            </a:r>
            <a:r>
              <a:rPr lang="de-DE" sz="1200" b="1" smtClean="0">
                <a:latin typeface="Calibri" panose="020F0502020204030204" pitchFamily="34" charset="0"/>
              </a:rPr>
              <a:t>Brain Module</a:t>
            </a:r>
            <a:r>
              <a:rPr lang="de-DE" sz="1200" b="1">
                <a:latin typeface="Calibri" panose="020F0502020204030204" pitchFamily="34" charset="0"/>
              </a:rPr>
              <a:t>“: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aka XU1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Commecially available unit with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ZYNQ SoC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Memory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Peripheral PHYs 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Supply generators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Main system control component</a:t>
            </a:r>
          </a:p>
          <a:p>
            <a:pPr>
              <a:spcAft>
                <a:spcPts val="1200"/>
              </a:spcAft>
            </a:pPr>
            <a:r>
              <a:rPr lang="de-DE" sz="1200" b="1" smtClean="0">
                <a:latin typeface="Calibri" panose="020F0502020204030204" pitchFamily="34" charset="0"/>
              </a:rPr>
              <a:t>„MIC Service Module“: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Support card hosting MBM and all peripheral connectors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Hub for connection of 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571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MPM(S) / MPM &amp; MHM</a:t>
            </a:r>
            <a:endParaRPr lang="de-DE"/>
          </a:p>
        </p:txBody>
      </p:sp>
      <p:pic>
        <p:nvPicPr>
          <p:cNvPr id="5" name="Picture 2" descr="E:\jot\Projekte\EDET\Fotos\IMG_69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01" y="1274373"/>
            <a:ext cx="70183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8"/>
          <p:cNvSpPr>
            <a:spLocks noChangeArrowheads="1"/>
          </p:cNvSpPr>
          <p:nvPr/>
        </p:nvSpPr>
        <p:spPr bwMode="auto">
          <a:xfrm>
            <a:off x="6784077" y="2606286"/>
            <a:ext cx="184731" cy="369332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</a:pPr>
            <a:endParaRPr lang="de-DE" altLang="de-DE"/>
          </a:p>
        </p:txBody>
      </p:sp>
      <p:sp>
        <p:nvSpPr>
          <p:cNvPr id="7" name="Textfeld 6"/>
          <p:cNvSpPr txBox="1"/>
          <p:nvPr/>
        </p:nvSpPr>
        <p:spPr>
          <a:xfrm>
            <a:off x="687229" y="2406955"/>
            <a:ext cx="2787970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 b="1">
                <a:latin typeface="Calibri" panose="020F0502020204030204" pitchFamily="34" charset="0"/>
              </a:rPr>
              <a:t>„MIC Power Module Stack</a:t>
            </a:r>
            <a:r>
              <a:rPr lang="de-DE" sz="1200" b="1" smtClean="0">
                <a:latin typeface="Calibri" panose="020F0502020204030204" pitchFamily="34" charset="0"/>
              </a:rPr>
              <a:t>“: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Generates all power for module and DLSP from single 12 V supply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Stack of two boards: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MPM (MIC Power module) hosting all regulators and DC/DC converters 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200" smtClean="0">
                <a:latin typeface="Calibri" panose="020F0502020204030204" pitchFamily="34" charset="0"/>
              </a:rPr>
              <a:t>MHM (MIC Housekeeping module) hosting all housekeeping functionality</a:t>
            </a:r>
            <a:endParaRPr lang="de-DE" sz="1200" dirty="0" err="1">
              <a:latin typeface="Calibri" panose="020F05020202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75199" y="3484173"/>
            <a:ext cx="1033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>
                <a:latin typeface="Calibri" panose="020F0502020204030204" pitchFamily="34" charset="0"/>
              </a:rPr>
              <a:t>MPM „light“ baseboard</a:t>
            </a:r>
            <a:endParaRPr lang="de-DE" sz="1000" dirty="0" err="1">
              <a:latin typeface="Calibri" panose="020F05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452526" y="4085062"/>
            <a:ext cx="1326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>
                <a:latin typeface="Calibri" panose="020F0502020204030204" pitchFamily="34" charset="0"/>
              </a:rPr>
              <a:t>MHM piggy back  (MIC Housekeeping Module)</a:t>
            </a:r>
            <a:endParaRPr lang="de-DE" sz="1000" dirty="0" err="1">
              <a:latin typeface="Calibri" panose="020F0502020204030204" pitchFamily="34" charset="0"/>
            </a:endParaRPr>
          </a:p>
        </p:txBody>
      </p:sp>
      <p:cxnSp>
        <p:nvCxnSpPr>
          <p:cNvPr id="10" name="Gerader Verbinder 9"/>
          <p:cNvCxnSpPr/>
          <p:nvPr/>
        </p:nvCxnSpPr>
        <p:spPr bwMode="auto">
          <a:xfrm>
            <a:off x="4382053" y="3684228"/>
            <a:ext cx="783593" cy="48298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r Verbinder 10"/>
          <p:cNvCxnSpPr/>
          <p:nvPr/>
        </p:nvCxnSpPr>
        <p:spPr bwMode="auto">
          <a:xfrm>
            <a:off x="10101440" y="4085062"/>
            <a:ext cx="412955" cy="24149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feld 11"/>
          <p:cNvSpPr txBox="1"/>
          <p:nvPr/>
        </p:nvSpPr>
        <p:spPr>
          <a:xfrm>
            <a:off x="8146862" y="1198213"/>
            <a:ext cx="1084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>
                <a:latin typeface="Calibri" panose="020F0502020204030204" pitchFamily="34" charset="0"/>
              </a:rPr>
              <a:t>(empty) slot for HV converter</a:t>
            </a:r>
            <a:endParaRPr lang="de-DE" sz="1000" dirty="0" err="1">
              <a:latin typeface="Calibri" panose="020F0502020204030204" pitchFamily="34" charset="0"/>
            </a:endParaRPr>
          </a:p>
        </p:txBody>
      </p:sp>
      <p:cxnSp>
        <p:nvCxnSpPr>
          <p:cNvPr id="13" name="Gerader Verbinder 12"/>
          <p:cNvCxnSpPr/>
          <p:nvPr/>
        </p:nvCxnSpPr>
        <p:spPr bwMode="auto">
          <a:xfrm>
            <a:off x="8703261" y="1626635"/>
            <a:ext cx="331378" cy="54954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feld 13"/>
          <p:cNvSpPr txBox="1"/>
          <p:nvPr/>
        </p:nvSpPr>
        <p:spPr>
          <a:xfrm>
            <a:off x="3314005" y="1426579"/>
            <a:ext cx="119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000">
                <a:latin typeface="Calibri" panose="020F0502020204030204" pitchFamily="34" charset="0"/>
              </a:rPr>
              <a:t>Single 12 V power supply input</a:t>
            </a:r>
            <a:endParaRPr lang="de-DE" sz="1000" dirty="0" err="1">
              <a:latin typeface="Calibri" panose="020F0502020204030204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489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System structure</a:t>
            </a:r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8" b="16619"/>
          <a:stretch/>
        </p:blipFill>
        <p:spPr>
          <a:xfrm>
            <a:off x="5446444" y="315323"/>
            <a:ext cx="5569488" cy="6227865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47739" y="1239229"/>
            <a:ext cx="3865801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534988" indent="-263525"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spcAft>
                <a:spcPts val="600"/>
              </a:spcAft>
              <a:buClrTx/>
              <a:defRPr/>
            </a:pPr>
            <a:r>
              <a:rPr lang="de-DE" altLang="de-DE" sz="1600" b="1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Full size focal plane assembly</a:t>
            </a:r>
            <a:endParaRPr lang="en-US" altLang="de-DE" sz="1600" b="1" dirty="0">
              <a:latin typeface="Calibri" pitchFamily="34" charset="0"/>
              <a:ea typeface="MS Mincho" pitchFamily="49" charset="-128"/>
              <a:cs typeface="Calibri" pitchFamily="34" charset="0"/>
            </a:endParaRPr>
          </a:p>
          <a:p>
            <a:pPr marL="180975" indent="-1809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de-DE" altLang="de-DE" sz="1600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4 independent modules working on standalone basis</a:t>
            </a:r>
          </a:p>
          <a:p>
            <a:pPr marL="180975" indent="-1809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de-DE" altLang="de-DE" sz="1600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Data volume demands individual DAQ servers</a:t>
            </a:r>
          </a:p>
          <a:p>
            <a:pPr marL="180975" indent="-1809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de-DE" altLang="de-DE" sz="1600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Controlled and configured by common control PC</a:t>
            </a:r>
          </a:p>
          <a:p>
            <a:pPr marL="180975" indent="-1809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de-DE" altLang="de-DE" sz="1600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Operation is coodinated by distributing TRG/CMD stream to all modules using dedicated firmware in „Master“ module</a:t>
            </a:r>
          </a:p>
          <a:p>
            <a:pPr marL="180975" indent="-1809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de-DE" altLang="de-DE" sz="1600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Pseudo Master-Slave star topology</a:t>
            </a:r>
            <a:endParaRPr lang="en-US" altLang="de-DE" sz="1600" dirty="0">
              <a:latin typeface="Calibri" pitchFamily="34" charset="0"/>
              <a:ea typeface="MS Mincho" pitchFamily="49" charset="-128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19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MEasurements</a:t>
            </a:r>
            <a:endParaRPr lang="de-DE"/>
          </a:p>
        </p:txBody>
      </p:sp>
      <p:pic>
        <p:nvPicPr>
          <p:cNvPr id="5" name="Picture 2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268" y="1512723"/>
            <a:ext cx="5248852" cy="388223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04" y="1394616"/>
            <a:ext cx="4796529" cy="4000343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783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MEasurements at MPSD</a:t>
            </a:r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728" y="1113245"/>
            <a:ext cx="3689169" cy="4920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51" y="2148360"/>
            <a:ext cx="5111550" cy="2828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262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Measurements at MPSD</a:t>
            </a:r>
            <a:endParaRPr lang="de-DE"/>
          </a:p>
        </p:txBody>
      </p:sp>
      <p:pic>
        <p:nvPicPr>
          <p:cNvPr id="5" name="Grafi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299947"/>
            <a:ext cx="3968360" cy="1974195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93" y="1299947"/>
            <a:ext cx="4089954" cy="1974195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23" y="3720425"/>
            <a:ext cx="4413524" cy="2736513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3990493" y="3285769"/>
            <a:ext cx="4572000" cy="3754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Logo images taken with a titanium shadow mask. </a:t>
            </a:r>
          </a:p>
        </p:txBody>
      </p:sp>
      <p:sp>
        <p:nvSpPr>
          <p:cNvPr id="9" name="Rechteck 8"/>
          <p:cNvSpPr/>
          <p:nvPr/>
        </p:nvSpPr>
        <p:spPr>
          <a:xfrm>
            <a:off x="497841" y="4544899"/>
            <a:ext cx="257061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Calibration mesh with 25 um mesh period (19 um hole, 6 um line width). </a:t>
            </a:r>
            <a:endParaRPr lang="de-DE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C469BBA2-1F7F-EA73-23C0-09C68140EF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9" t="18827" r="64090" b="71908"/>
          <a:stretch/>
        </p:blipFill>
        <p:spPr>
          <a:xfrm>
            <a:off x="8131549" y="4424800"/>
            <a:ext cx="2351822" cy="1180072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547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Measurements at MPSD</a:t>
            </a:r>
            <a:endParaRPr lang="de-DE"/>
          </a:p>
        </p:txBody>
      </p:sp>
      <p:pic>
        <p:nvPicPr>
          <p:cNvPr id="5" name="Picture 18">
            <a:extLst>
              <a:ext uri="{FF2B5EF4-FFF2-40B4-BE49-F238E27FC236}">
                <a16:creationId xmlns:a16="http://schemas.microsoft.com/office/drawing/2014/main" id="{C469BBA2-1F7F-EA73-23C0-09C68140EF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9" t="9639" r="60638" b="81023"/>
          <a:stretch/>
        </p:blipFill>
        <p:spPr>
          <a:xfrm>
            <a:off x="2832123" y="3788914"/>
            <a:ext cx="3821193" cy="1706819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43" y="1407580"/>
            <a:ext cx="4256589" cy="4297424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832123" y="5495162"/>
            <a:ext cx="29937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of 261 nm latex spheres for calibration purposes</a:t>
            </a:r>
            <a:endParaRPr lang="de-DE" sz="160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13" y="1482453"/>
            <a:ext cx="3147882" cy="201464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929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Measurements at MPSD</a:t>
            </a:r>
            <a:endParaRPr lang="de-DE"/>
          </a:p>
        </p:txBody>
      </p:sp>
      <p:pic>
        <p:nvPicPr>
          <p:cNvPr id="5" name="Grafik 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7386" y="4438945"/>
            <a:ext cx="3226067" cy="1912429"/>
          </a:xfrm>
          <a:prstGeom prst="rect">
            <a:avLst/>
          </a:prstGeom>
        </p:spPr>
      </p:pic>
      <p:pic>
        <p:nvPicPr>
          <p:cNvPr id="6" name="4_nanoparticle-gold-growth.mp4">
            <a:hlinkClick r:id="" action="ppaction://media"/>
            <a:extLst>
              <a:ext uri="{FF2B5EF4-FFF2-40B4-BE49-F238E27FC236}">
                <a16:creationId xmlns:a16="http://schemas.microsoft.com/office/drawing/2014/main" id="{0737AFED-557E-D0A8-18D0-4BFA7D2D4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4902" b="8753"/>
          <a:stretch/>
        </p:blipFill>
        <p:spPr>
          <a:xfrm>
            <a:off x="5628419" y="1611656"/>
            <a:ext cx="4064000" cy="2327032"/>
          </a:xfrm>
          <a:prstGeom prst="rect">
            <a:avLst/>
          </a:prstGeom>
        </p:spPr>
      </p:pic>
      <p:sp>
        <p:nvSpPr>
          <p:cNvPr id="7" name="TextBox 17">
            <a:extLst>
              <a:ext uri="{FF2B5EF4-FFF2-40B4-BE49-F238E27FC236}">
                <a16:creationId xmlns:a16="http://schemas.microsoft.com/office/drawing/2014/main" id="{BB7130A1-07D2-1C65-A34D-DCD3067C437E}"/>
              </a:ext>
            </a:extLst>
          </p:cNvPr>
          <p:cNvSpPr txBox="1"/>
          <p:nvPr/>
        </p:nvSpPr>
        <p:spPr>
          <a:xfrm>
            <a:off x="947739" y="1882620"/>
            <a:ext cx="4175541" cy="1785104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Electron induced growth of nanoparticle gold: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smtClean="0">
                <a:latin typeface="Calibri" panose="020F0502020204030204" pitchFamily="34" charset="0"/>
                <a:cs typeface="Calibri" panose="020F0502020204030204" pitchFamily="34" charset="0"/>
              </a:rPr>
              <a:t>Framerate 10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kfps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Mesh-like structure is the alumina carrier of the liquid cell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Liquid cell contains chloroauric acid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283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Measurements at MPSD</a:t>
            </a:r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822172" y="1543970"/>
            <a:ext cx="4335461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Radiation damage is a big issue for EDET: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Threshold voltage shift for both gate and </a:t>
            </a:r>
            <a:r>
              <a:rPr lang="en-US" sz="1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cleargate </a:t>
            </a:r>
            <a:r>
              <a:rPr lang="en-US" sz="1600" smtClean="0">
                <a:latin typeface="Calibri" panose="020F0502020204030204" pitchFamily="34" charset="0"/>
                <a:cs typeface="Times New Roman" panose="02020603050405020304" pitchFamily="18" charset="0"/>
              </a:rPr>
              <a:t>during </a:t>
            </a:r>
            <a:r>
              <a:rPr lang="en-US" sz="1600">
                <a:latin typeface="Calibri" panose="020F0502020204030204" pitchFamily="34" charset="0"/>
                <a:cs typeface="Times New Roman" panose="02020603050405020304" pitchFamily="18" charset="0"/>
              </a:rPr>
              <a:t>measurement (intensity depending)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>
                <a:latin typeface="Calibri" panose="020F0502020204030204" pitchFamily="34" charset="0"/>
                <a:cs typeface="Times New Roman" panose="02020603050405020304" pitchFamily="18" charset="0"/>
              </a:rPr>
              <a:t>Mitigation using voltage adaptions and offset DACs</a:t>
            </a:r>
            <a:endParaRPr lang="de-DE" sz="160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>
                <a:latin typeface="Calibri" panose="020F0502020204030204" pitchFamily="34" charset="0"/>
                <a:cs typeface="Times New Roman" panose="02020603050405020304" pitchFamily="18" charset="0"/>
              </a:rPr>
              <a:t>Inhomogeneities can cause lack of CHC and even insensitive regions over matrix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>
                <a:latin typeface="Calibri" panose="020F0502020204030204" pitchFamily="34" charset="0"/>
                <a:cs typeface="Times New Roman" panose="02020603050405020304" pitchFamily="18" charset="0"/>
              </a:rPr>
              <a:t>Using TEM as representative radiation source and dosimeter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>
                <a:latin typeface="Calibri" panose="020F0502020204030204" pitchFamily="34" charset="0"/>
                <a:cs typeface="Times New Roman" panose="02020603050405020304" pitchFamily="18" charset="0"/>
              </a:rPr>
              <a:t>PXD-10-2: Technology pathfinder production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Calibri" panose="020F0502020204030204" pitchFamily="34" charset="0"/>
                <a:cs typeface="Times New Roman" panose="02020603050405020304" pitchFamily="18" charset="0"/>
              </a:rPr>
              <a:t>Very promising results compared to “standard” BELLE technology: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Calibri" panose="020F0502020204030204" pitchFamily="34" charset="0"/>
                <a:cs typeface="Times New Roman" panose="02020603050405020304" pitchFamily="18" charset="0"/>
              </a:rPr>
              <a:t>Factor of ~ 2 lower shift for Gate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Calibri" panose="020F0502020204030204" pitchFamily="34" charset="0"/>
                <a:cs typeface="Times New Roman" panose="02020603050405020304" pitchFamily="18" charset="0"/>
              </a:rPr>
              <a:t>Factor of ~ 3 for Cleargate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57" y="3519374"/>
            <a:ext cx="5307867" cy="302381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85" y="207192"/>
            <a:ext cx="5354179" cy="318462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622846" y="1086248"/>
            <a:ext cx="1095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200">
                <a:latin typeface="Calibri" panose="020F0502020204030204" pitchFamily="34" charset="0"/>
              </a:rPr>
              <a:t>Overnight annealing</a:t>
            </a:r>
            <a:endParaRPr lang="de-DE" sz="1200" dirty="0" err="1">
              <a:latin typeface="Calibri" panose="020F0502020204030204" pitchFamily="34" charset="0"/>
            </a:endParaRPr>
          </a:p>
        </p:txBody>
      </p:sp>
      <p:cxnSp>
        <p:nvCxnSpPr>
          <p:cNvPr id="9" name="Gerade Verbindung mit Pfeil 8"/>
          <p:cNvCxnSpPr>
            <a:stCxn id="8" idx="2"/>
          </p:cNvCxnSpPr>
          <p:nvPr/>
        </p:nvCxnSpPr>
        <p:spPr bwMode="auto">
          <a:xfrm flipH="1">
            <a:off x="6685280" y="1547913"/>
            <a:ext cx="2485548" cy="83675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mit Pfeil 9"/>
          <p:cNvCxnSpPr>
            <a:stCxn id="8" idx="2"/>
          </p:cNvCxnSpPr>
          <p:nvPr/>
        </p:nvCxnSpPr>
        <p:spPr bwMode="auto">
          <a:xfrm flipH="1">
            <a:off x="7325364" y="1547913"/>
            <a:ext cx="1845464" cy="79079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mit Pfeil 10"/>
          <p:cNvCxnSpPr>
            <a:stCxn id="8" idx="2"/>
          </p:cNvCxnSpPr>
          <p:nvPr/>
        </p:nvCxnSpPr>
        <p:spPr bwMode="auto">
          <a:xfrm flipH="1">
            <a:off x="7934964" y="1547913"/>
            <a:ext cx="1235864" cy="71705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mit Pfeil 11"/>
          <p:cNvCxnSpPr>
            <a:stCxn id="8" idx="2"/>
          </p:cNvCxnSpPr>
          <p:nvPr/>
        </p:nvCxnSpPr>
        <p:spPr bwMode="auto">
          <a:xfrm flipH="1">
            <a:off x="8622848" y="1547913"/>
            <a:ext cx="547980" cy="69976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 Verbindung mit Pfeil 12"/>
          <p:cNvCxnSpPr>
            <a:stCxn id="8" idx="2"/>
          </p:cNvCxnSpPr>
          <p:nvPr/>
        </p:nvCxnSpPr>
        <p:spPr bwMode="auto">
          <a:xfrm>
            <a:off x="9170828" y="1547913"/>
            <a:ext cx="547982" cy="62724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126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EDET DH80K</a:t>
            </a:r>
            <a:endParaRPr lang="de-DE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815576" y="1410655"/>
            <a:ext cx="497677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de-DE" sz="2400" kern="0"/>
              <a:t>1 MPixel direct hit electron detector with 80 kHz framerate</a:t>
            </a:r>
          </a:p>
        </p:txBody>
      </p:sp>
      <p:sp>
        <p:nvSpPr>
          <p:cNvPr id="6" name="Untertitel 2"/>
          <p:cNvSpPr txBox="1">
            <a:spLocks/>
          </p:cNvSpPr>
          <p:nvPr/>
        </p:nvSpPr>
        <p:spPr bwMode="auto">
          <a:xfrm>
            <a:off x="842639" y="3416770"/>
            <a:ext cx="51625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de-DE" altLang="de-DE" sz="300" kern="0"/>
          </a:p>
          <a:p>
            <a:pPr marL="0" indent="0">
              <a:buNone/>
            </a:pPr>
            <a:r>
              <a:rPr lang="de-DE" altLang="de-DE" sz="1600" b="1" kern="0"/>
              <a:t>J. Treis, L. Andricek, M. Hensel, C. Koffmane, J. Ninkovic, M. Polovykh, M. Predikaka, E. Prinker,  R. Richter</a:t>
            </a:r>
            <a:r>
              <a:rPr lang="de-DE" altLang="de-DE" sz="1600" b="1" kern="0" smtClean="0"/>
              <a:t>, M. Rizwan, </a:t>
            </a:r>
            <a:r>
              <a:rPr lang="de-DE" altLang="de-DE" sz="1600" b="1" kern="0"/>
              <a:t>T. Selle, A. Vostrukhin</a:t>
            </a:r>
          </a:p>
          <a:p>
            <a:pPr marL="0" indent="0">
              <a:buNone/>
            </a:pPr>
            <a:r>
              <a:rPr lang="de-DE" altLang="de-DE" sz="1200" kern="0"/>
              <a:t>MPG Semiconductor Laboratory</a:t>
            </a:r>
          </a:p>
          <a:p>
            <a:pPr marL="0" indent="0">
              <a:buNone/>
            </a:pPr>
            <a:endParaRPr lang="de-DE" altLang="de-DE" sz="300" kern="0"/>
          </a:p>
          <a:p>
            <a:pPr marL="0" indent="0">
              <a:buNone/>
            </a:pPr>
            <a:r>
              <a:rPr lang="de-DE" altLang="de-DE" sz="1600" b="1" kern="0"/>
              <a:t>S. Epp, D. Gitaric</a:t>
            </a:r>
          </a:p>
          <a:p>
            <a:pPr marL="0" indent="0">
              <a:buNone/>
            </a:pPr>
            <a:r>
              <a:rPr lang="de-DE" altLang="de-DE" sz="1200" kern="0"/>
              <a:t>MPSD Hamburg</a:t>
            </a:r>
          </a:p>
          <a:p>
            <a:pPr marL="0" indent="0">
              <a:buNone/>
            </a:pPr>
            <a:endParaRPr lang="de-DE" altLang="de-DE" sz="300" kern="0"/>
          </a:p>
          <a:p>
            <a:pPr marL="0" indent="0">
              <a:buNone/>
            </a:pPr>
            <a:r>
              <a:rPr lang="de-DE" altLang="de-DE" sz="1600" b="1" kern="0"/>
              <a:t>I. Peric</a:t>
            </a:r>
          </a:p>
          <a:p>
            <a:pPr marL="0" indent="0">
              <a:buNone/>
            </a:pPr>
            <a:r>
              <a:rPr lang="de-DE" altLang="de-DE" sz="1200" kern="0"/>
              <a:t>KIT Karlsruhe</a:t>
            </a:r>
          </a:p>
          <a:p>
            <a:pPr marL="0" indent="0">
              <a:buNone/>
            </a:pPr>
            <a:endParaRPr lang="de-DE" altLang="de-DE" sz="300" kern="0"/>
          </a:p>
          <a:p>
            <a:pPr marL="0" indent="0">
              <a:buNone/>
            </a:pPr>
            <a:r>
              <a:rPr lang="de-DE" altLang="de-DE" sz="1600" b="1" kern="0"/>
              <a:t>T. Hemperek, H. Krüger</a:t>
            </a:r>
          </a:p>
          <a:p>
            <a:pPr marL="0" indent="0">
              <a:buNone/>
            </a:pPr>
            <a:r>
              <a:rPr lang="de-DE" altLang="de-DE" sz="1200" kern="0"/>
              <a:t>Bonn </a:t>
            </a:r>
            <a:r>
              <a:rPr lang="de-DE" altLang="de-DE" sz="1200" kern="0" smtClean="0"/>
              <a:t>University</a:t>
            </a:r>
            <a:endParaRPr lang="de-DE" altLang="de-DE" sz="1200" kern="0"/>
          </a:p>
          <a:p>
            <a:pPr marL="0" indent="0">
              <a:buNone/>
            </a:pPr>
            <a:endParaRPr lang="de-DE" altLang="de-DE" sz="1200" kern="0"/>
          </a:p>
        </p:txBody>
      </p:sp>
      <p:sp>
        <p:nvSpPr>
          <p:cNvPr id="8" name="Rechteck 7"/>
          <p:cNvSpPr/>
          <p:nvPr/>
        </p:nvSpPr>
        <p:spPr>
          <a:xfrm>
            <a:off x="815576" y="2306288"/>
            <a:ext cx="5700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smtClean="0">
                <a:solidFill>
                  <a:srgbClr val="005555"/>
                </a:solidFill>
                <a:latin typeface="Calibri" panose="020F0502020204030204" pitchFamily="34" charset="0"/>
              </a:rPr>
              <a:t>Applying the principle of </a:t>
            </a:r>
            <a:r>
              <a:rPr lang="de-DE" sz="2000" b="1" smtClean="0">
                <a:solidFill>
                  <a:srgbClr val="005555"/>
                </a:solidFill>
                <a:latin typeface="Calibri" panose="020F0502020204030204" pitchFamily="34" charset="0"/>
              </a:rPr>
              <a:t>stroboscopic imaging</a:t>
            </a:r>
            <a:r>
              <a:rPr lang="de-DE" sz="2000" smtClean="0">
                <a:solidFill>
                  <a:srgbClr val="005555"/>
                </a:solidFill>
                <a:latin typeface="Calibri" panose="020F0502020204030204" pitchFamily="34" charset="0"/>
              </a:rPr>
              <a:t> in the TEM world to enable measurements with </a:t>
            </a:r>
            <a:r>
              <a:rPr lang="de-DE" sz="2000" b="1" smtClean="0">
                <a:solidFill>
                  <a:srgbClr val="005555"/>
                </a:solidFill>
                <a:latin typeface="Calibri" panose="020F0502020204030204" pitchFamily="34" charset="0"/>
              </a:rPr>
              <a:t>extremely high time resolution</a:t>
            </a:r>
            <a:endParaRPr lang="de-DE" sz="2000" b="1">
              <a:solidFill>
                <a:srgbClr val="005555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14" y="1097380"/>
            <a:ext cx="4720184" cy="498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9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Measurements at MPSD</a:t>
            </a:r>
            <a:endParaRPr lang="de-DE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BB7130A1-07D2-1C65-A34D-DCD3067C437E}"/>
              </a:ext>
            </a:extLst>
          </p:cNvPr>
          <p:cNvSpPr txBox="1"/>
          <p:nvPr/>
        </p:nvSpPr>
        <p:spPr>
          <a:xfrm>
            <a:off x="1270468" y="2098763"/>
            <a:ext cx="4175541" cy="276998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600" smtClean="0">
                <a:latin typeface="Calibri" panose="020F0502020204030204" pitchFamily="34" charset="0"/>
                <a:cs typeface="Calibri" panose="020F0502020204030204" pitchFamily="34" charset="0"/>
              </a:rPr>
              <a:t>...nice proof-of-principle measurements, but:</a:t>
            </a: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smtClean="0">
                <a:latin typeface="Calibri" panose="020F0502020204030204" pitchFamily="34" charset="0"/>
                <a:cs typeface="Calibri" panose="020F0502020204030204" pitchFamily="34" charset="0"/>
              </a:rPr>
              <a:t>Area of prototype too small for scientifically relevant measurements, in spite of the high framerate</a:t>
            </a: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smtClean="0">
                <a:latin typeface="Calibri" panose="020F0502020204030204" pitchFamily="34" charset="0"/>
                <a:cs typeface="Calibri" panose="020F0502020204030204" pitchFamily="34" charset="0"/>
              </a:rPr>
              <a:t>No pulsed electron source yet (required to exploit full potential)</a:t>
            </a: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6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1600" b="1" smtClean="0">
                <a:latin typeface="Calibri" panose="020F0502020204030204" pitchFamily="34" charset="0"/>
                <a:cs typeface="Calibri" panose="020F0502020204030204" pitchFamily="34" charset="0"/>
              </a:rPr>
              <a:t>We need a working quadrant module for demonstration measurements and actual science!</a:t>
            </a:r>
          </a:p>
        </p:txBody>
      </p:sp>
      <p:pic>
        <p:nvPicPr>
          <p:cNvPr id="6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01" y="1394617"/>
            <a:ext cx="3959717" cy="4351338"/>
          </a:xfrm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1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Project status &amp; Outlook</a:t>
            </a:r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704" y="1952920"/>
            <a:ext cx="4594594" cy="395135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182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Status</a:t>
            </a:r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822172" y="1128284"/>
            <a:ext cx="651334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status before relocation...</a:t>
            </a:r>
            <a:endParaRPr lang="en-US" sz="16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</a:t>
            </a: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rations for large module operation were in advanced state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Sufficient stock of ASICs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mtClean="0">
                <a:latin typeface="Calibri" panose="020F0502020204030204" pitchFamily="34" charset="0"/>
                <a:cs typeface="Times New Roman" panose="02020603050405020304" pitchFamily="18" charset="0"/>
              </a:rPr>
              <a:t>Complete set of components for small number of large modules available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mtClean="0">
                <a:latin typeface="Calibri" panose="020F0502020204030204" pitchFamily="34" charset="0"/>
                <a:cs typeface="Times New Roman" panose="02020603050405020304" pitchFamily="18" charset="0"/>
              </a:rPr>
              <a:t>Some testing and calibration required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mtClean="0">
                <a:latin typeface="Calibri" panose="020F0502020204030204" pitchFamily="34" charset="0"/>
                <a:cs typeface="Times New Roman" panose="02020603050405020304" pitchFamily="18" charset="0"/>
              </a:rPr>
              <a:t>Fully populated ASMs (DHP and DMC) available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mtClean="0">
                <a:latin typeface="Calibri" panose="020F0502020204030204" pitchFamily="34" charset="0"/>
                <a:cs typeface="Times New Roman" panose="02020603050405020304" pitchFamily="18" charset="0"/>
              </a:rPr>
              <a:t>Next planned step was operation of DHP module with Probecard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smtClean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Activities suspended due to relocation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600" b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...and since relocation...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Mainly focussing </a:t>
            </a: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</a:t>
            </a:r>
            <a:r>
              <a:rPr lang="en-US" sz="1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conceptual and theoretical aspects (successful)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 </a:t>
            </a: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problems in the new lab </a:t>
            </a:r>
            <a:r>
              <a:rPr lang="en-US" sz="1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inhibit </a:t>
            </a: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 on hardware </a:t>
            </a:r>
            <a:r>
              <a:rPr lang="en-US" sz="1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Prototype test setup operational, firmware development can resume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Calibration and Probecard setup were not yet recommissioned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Still no quadrant module operational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423" y="1798320"/>
            <a:ext cx="4335407" cy="3518906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067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Outlook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864446" y="1177862"/>
            <a:ext cx="5899368" cy="5032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hlink"/>
              </a:buClr>
              <a:defRPr/>
            </a:pPr>
            <a:r>
              <a:rPr lang="de-DE" sz="1600" b="1" smtClean="0">
                <a:latin typeface="Calibri" panose="020F0502020204030204" pitchFamily="34" charset="0"/>
              </a:rPr>
              <a:t>In progress:</a:t>
            </a:r>
          </a:p>
          <a:p>
            <a:pPr marL="285750" indent="-2857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Firmware development of IML / Sequencer IP required to utilize enhanced sequencing capabilities of DMC (implementation)</a:t>
            </a:r>
          </a:p>
          <a:p>
            <a:pPr marL="285750" indent="-2857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Develoment and test of configuration data for advanced operation scenarios</a:t>
            </a:r>
          </a:p>
          <a:p>
            <a:pPr marL="285750" indent="-2857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Design of test setup to demonstrate sequencing capabilities</a:t>
            </a:r>
          </a:p>
          <a:p>
            <a:pPr marL="285750" indent="-2857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600" smtClean="0"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  <a:buClr>
                <a:schemeClr val="hlink"/>
              </a:buClr>
              <a:defRPr/>
            </a:pPr>
            <a:r>
              <a:rPr lang="de-DE" sz="1600" b="1" smtClean="0">
                <a:latin typeface="Calibri" panose="020F0502020204030204" pitchFamily="34" charset="0"/>
              </a:rPr>
              <a:t>Next steps: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Start recomissioning of </a:t>
            </a:r>
          </a:p>
          <a:p>
            <a:pPr marL="628650" lvl="1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MPMS calibration setup</a:t>
            </a:r>
          </a:p>
          <a:p>
            <a:pPr marL="628650" lvl="1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Probecard setup for DHP / DMC modules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Prepare benchtop setup for quandrant module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Prepare vacuum setup for quadrant module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Calibration and test of MPMS modules 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Qualification of DHP Quadrant modules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Qualification of DMC modules </a:t>
            </a:r>
            <a:endParaRPr lang="de-DE" sz="1600">
              <a:latin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411" y="1070417"/>
            <a:ext cx="4187255" cy="4061637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172382" y="5225124"/>
            <a:ext cx="4272388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1">
                <a:solidFill>
                  <a:srgbClr val="C00000"/>
                </a:solidFill>
                <a:latin typeface="Calibri" panose="020F0502020204030204" pitchFamily="34" charset="0"/>
              </a:rPr>
              <a:t>At present, a reliable timeline cannot be </a:t>
            </a:r>
            <a:r>
              <a:rPr lang="de-DE" sz="1600" b="1" smtClean="0">
                <a:solidFill>
                  <a:srgbClr val="C00000"/>
                </a:solidFill>
                <a:latin typeface="Calibri" panose="020F0502020204030204" pitchFamily="34" charset="0"/>
              </a:rPr>
              <a:t>given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1" smtClean="0">
                <a:solidFill>
                  <a:srgbClr val="C00000"/>
                </a:solidFill>
                <a:latin typeface="Calibri" panose="020F0502020204030204" pitchFamily="34" charset="0"/>
              </a:rPr>
              <a:t>Resource planning is difficult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1">
                <a:solidFill>
                  <a:srgbClr val="C00000"/>
                </a:solidFill>
                <a:latin typeface="Calibri" panose="020F0502020204030204" pitchFamily="34" charset="0"/>
              </a:rPr>
              <a:t>Project needs to regain </a:t>
            </a:r>
            <a:r>
              <a:rPr lang="de-DE" sz="1600" b="1" smtClean="0">
                <a:solidFill>
                  <a:srgbClr val="C00000"/>
                </a:solidFill>
                <a:latin typeface="Calibri" panose="020F0502020204030204" pitchFamily="34" charset="0"/>
              </a:rPr>
              <a:t>momentum</a:t>
            </a:r>
            <a:endParaRPr lang="de-DE" sz="1600" b="1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210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Questions?</a:t>
            </a:r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881" y="1305876"/>
            <a:ext cx="5146240" cy="4445996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198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Application</a:t>
            </a:r>
            <a:endParaRPr lang="de-DE"/>
          </a:p>
        </p:txBody>
      </p:sp>
      <p:pic>
        <p:nvPicPr>
          <p:cNvPr id="5" name="Picture 2" descr="Bildergebnis für langzeitbelichtung bewegun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6280" y="3095569"/>
            <a:ext cx="4252239" cy="2483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305" r="16250" b="-305"/>
          <a:stretch/>
        </p:blipFill>
        <p:spPr bwMode="auto">
          <a:xfrm>
            <a:off x="6774310" y="3095569"/>
            <a:ext cx="4469953" cy="2483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13402" y="1243099"/>
            <a:ext cx="539821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hlink"/>
              </a:buClr>
              <a:defRPr/>
            </a:pPr>
            <a:r>
              <a:rPr lang="de-DE" sz="1600" b="1" dirty="0">
                <a:latin typeface="Calibri" panose="020F0502020204030204" pitchFamily="34" charset="0"/>
              </a:rPr>
              <a:t>"Normal" </a:t>
            </a:r>
            <a:r>
              <a:rPr lang="de-DE" sz="1600" b="1" dirty="0" err="1">
                <a:latin typeface="Calibri" panose="020F0502020204030204" pitchFamily="34" charset="0"/>
              </a:rPr>
              <a:t>imaging</a:t>
            </a:r>
            <a:r>
              <a:rPr lang="de-DE" sz="1600" b="1" dirty="0">
                <a:latin typeface="Calibri" panose="020F0502020204030204" pitchFamily="34" charset="0"/>
              </a:rPr>
              <a:t>: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 err="1">
                <a:latin typeface="Calibri" panose="020F0502020204030204" pitchFamily="34" charset="0"/>
              </a:rPr>
              <a:t>Continuous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illumination</a:t>
            </a:r>
            <a:r>
              <a:rPr lang="de-DE" sz="1600" dirty="0">
                <a:latin typeface="Calibri" panose="020F0502020204030204" pitchFamily="34" charset="0"/>
              </a:rPr>
              <a:t> w/ </a:t>
            </a:r>
            <a:r>
              <a:rPr lang="de-DE" sz="1600" dirty="0" err="1">
                <a:latin typeface="Calibri" panose="020F0502020204030204" pitchFamily="34" charset="0"/>
              </a:rPr>
              <a:t>fixed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intensity</a:t>
            </a:r>
            <a:endParaRPr lang="de-DE" sz="1600" dirty="0">
              <a:latin typeface="Calibri" panose="020F0502020204030204" pitchFamily="34" charset="0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Exposure </a:t>
            </a:r>
            <a:r>
              <a:rPr lang="de-DE" sz="1600" dirty="0">
                <a:latin typeface="Calibri" panose="020F0502020204030204" pitchFamily="34" charset="0"/>
              </a:rPr>
              <a:t>"</a:t>
            </a:r>
            <a:r>
              <a:rPr lang="de-DE" sz="1600" dirty="0" err="1">
                <a:latin typeface="Calibri" panose="020F0502020204030204" pitchFamily="34" charset="0"/>
              </a:rPr>
              <a:t>gated</a:t>
            </a:r>
            <a:r>
              <a:rPr lang="de-DE" sz="1600">
                <a:latin typeface="Calibri" panose="020F0502020204030204" pitchFamily="34" charset="0"/>
              </a:rPr>
              <a:t>" </a:t>
            </a:r>
            <a:r>
              <a:rPr lang="de-DE" sz="1600" smtClean="0">
                <a:latin typeface="Calibri" panose="020F0502020204030204" pitchFamily="34" charset="0"/>
              </a:rPr>
              <a:t>by </a:t>
            </a:r>
            <a:r>
              <a:rPr lang="de-DE" sz="1600">
                <a:latin typeface="Calibri" panose="020F0502020204030204" pitchFamily="34" charset="0"/>
              </a:rPr>
              <a:t>shutter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Calibri" panose="020F0502020204030204" pitchFamily="34" charset="0"/>
              </a:rPr>
              <a:t>Exposure time defines image </a:t>
            </a:r>
            <a:r>
              <a:rPr lang="de-DE" sz="1600" smtClean="0">
                <a:latin typeface="Calibri" panose="020F0502020204030204" pitchFamily="34" charset="0"/>
              </a:rPr>
              <a:t>contrast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1" smtClean="0">
                <a:latin typeface="Calibri" panose="020F0502020204030204" pitchFamily="34" charset="0"/>
              </a:rPr>
              <a:t>Tradeoff:</a:t>
            </a:r>
            <a:r>
              <a:rPr lang="de-DE" sz="1600" smtClean="0">
                <a:latin typeface="Calibri" panose="020F0502020204030204" pitchFamily="34" charset="0"/>
              </a:rPr>
              <a:t> Image </a:t>
            </a:r>
            <a:r>
              <a:rPr lang="de-DE" sz="1600" err="1">
                <a:latin typeface="Calibri" panose="020F0502020204030204" pitchFamily="34" charset="0"/>
              </a:rPr>
              <a:t>contrast</a:t>
            </a:r>
            <a:r>
              <a:rPr lang="de-DE" sz="1600">
                <a:latin typeface="Calibri" panose="020F0502020204030204" pitchFamily="34" charset="0"/>
              </a:rPr>
              <a:t> </a:t>
            </a:r>
            <a:r>
              <a:rPr lang="de-DE" sz="1600" smtClean="0">
                <a:latin typeface="Calibri" panose="020F0502020204030204" pitchFamily="34" charset="0"/>
              </a:rPr>
              <a:t>vs. </a:t>
            </a:r>
            <a:r>
              <a:rPr lang="de-DE" sz="1600" err="1">
                <a:latin typeface="Calibri" panose="020F0502020204030204" pitchFamily="34" charset="0"/>
              </a:rPr>
              <a:t>motion</a:t>
            </a:r>
            <a:r>
              <a:rPr lang="de-DE" sz="1600">
                <a:latin typeface="Calibri" panose="020F0502020204030204" pitchFamily="34" charset="0"/>
              </a:rPr>
              <a:t> </a:t>
            </a:r>
            <a:r>
              <a:rPr lang="de-DE" sz="1600" smtClean="0">
                <a:latin typeface="Calibri" panose="020F0502020204030204" pitchFamily="34" charset="0"/>
              </a:rPr>
              <a:t>blur vs. exposure time</a:t>
            </a:r>
            <a:endParaRPr lang="de-DE" sz="1600" dirty="0">
              <a:latin typeface="Calibri" panose="020F05020202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514606" y="1223684"/>
            <a:ext cx="52044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hlink"/>
              </a:buClr>
              <a:defRPr/>
            </a:pPr>
            <a:r>
              <a:rPr lang="de-DE" sz="1600" b="1" dirty="0">
                <a:latin typeface="Calibri" panose="020F0502020204030204" pitchFamily="34" charset="0"/>
              </a:rPr>
              <a:t>"</a:t>
            </a:r>
            <a:r>
              <a:rPr lang="de-DE" sz="1600" b="1" dirty="0" err="1">
                <a:latin typeface="Calibri" panose="020F0502020204030204" pitchFamily="34" charset="0"/>
              </a:rPr>
              <a:t>Stroboscopic</a:t>
            </a:r>
            <a:r>
              <a:rPr lang="de-DE" sz="1600" b="1" dirty="0">
                <a:latin typeface="Calibri" panose="020F0502020204030204" pitchFamily="34" charset="0"/>
              </a:rPr>
              <a:t>" </a:t>
            </a:r>
            <a:r>
              <a:rPr lang="de-DE" sz="1600" b="1" dirty="0" err="1">
                <a:latin typeface="Calibri" panose="020F0502020204030204" pitchFamily="34" charset="0"/>
              </a:rPr>
              <a:t>imaging</a:t>
            </a:r>
            <a:r>
              <a:rPr lang="de-DE" sz="1600" b="1" dirty="0">
                <a:latin typeface="Calibri" panose="020F0502020204030204" pitchFamily="34" charset="0"/>
              </a:rPr>
              <a:t>: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</a:rPr>
              <a:t>Short, </a:t>
            </a:r>
            <a:r>
              <a:rPr lang="de-DE" sz="1600" err="1">
                <a:latin typeface="Calibri" panose="020F0502020204030204" pitchFamily="34" charset="0"/>
              </a:rPr>
              <a:t>discrete</a:t>
            </a:r>
            <a:r>
              <a:rPr lang="de-DE" sz="1600">
                <a:latin typeface="Calibri" panose="020F0502020204030204" pitchFamily="34" charset="0"/>
              </a:rPr>
              <a:t> </a:t>
            </a:r>
            <a:r>
              <a:rPr lang="de-DE" sz="1600" smtClean="0">
                <a:latin typeface="Calibri" panose="020F0502020204030204" pitchFamily="34" charset="0"/>
              </a:rPr>
              <a:t>illumination w/ </a:t>
            </a:r>
            <a:r>
              <a:rPr lang="de-DE" sz="1600" dirty="0">
                <a:latin typeface="Calibri" panose="020F0502020204030204" pitchFamily="34" charset="0"/>
              </a:rPr>
              <a:t>high </a:t>
            </a:r>
            <a:r>
              <a:rPr lang="de-DE" sz="1600" err="1">
                <a:latin typeface="Calibri" panose="020F0502020204030204" pitchFamily="34" charset="0"/>
              </a:rPr>
              <a:t>intensity</a:t>
            </a:r>
            <a:r>
              <a:rPr lang="de-DE" sz="1600">
                <a:latin typeface="Calibri" panose="020F0502020204030204" pitchFamily="34" charset="0"/>
              </a:rPr>
              <a:t> </a:t>
            </a:r>
            <a:r>
              <a:rPr lang="de-DE" sz="1600" smtClean="0">
                <a:latin typeface="Calibri" panose="020F0502020204030204" pitchFamily="34" charset="0"/>
              </a:rPr>
              <a:t>(„Flashbulb“)</a:t>
            </a:r>
            <a:endParaRPr lang="de-DE" sz="1600" dirty="0">
              <a:latin typeface="Calibri" panose="020F0502020204030204" pitchFamily="34" charset="0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Exposure „gated“ by pulse duration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Pulse </a:t>
            </a:r>
            <a:r>
              <a:rPr lang="de-DE" sz="1600" dirty="0" err="1">
                <a:latin typeface="Calibri" panose="020F0502020204030204" pitchFamily="34" charset="0"/>
              </a:rPr>
              <a:t>intensity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defines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err="1">
                <a:latin typeface="Calibri" panose="020F0502020204030204" pitchFamily="34" charset="0"/>
              </a:rPr>
              <a:t>image</a:t>
            </a:r>
            <a:r>
              <a:rPr lang="de-DE" sz="1600">
                <a:latin typeface="Calibri" panose="020F0502020204030204" pitchFamily="34" charset="0"/>
              </a:rPr>
              <a:t> contrast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Exposure </a:t>
            </a:r>
            <a:r>
              <a:rPr lang="de-DE" sz="1600" dirty="0">
                <a:latin typeface="Calibri" panose="020F0502020204030204" pitchFamily="34" charset="0"/>
              </a:rPr>
              <a:t>time, </a:t>
            </a:r>
            <a:r>
              <a:rPr lang="de-DE" sz="1600" dirty="0" err="1">
                <a:latin typeface="Calibri" panose="020F0502020204030204" pitchFamily="34" charset="0"/>
              </a:rPr>
              <a:t>image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contrast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and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err="1">
                <a:latin typeface="Calibri" panose="020F0502020204030204" pitchFamily="34" charset="0"/>
              </a:rPr>
              <a:t>motion</a:t>
            </a:r>
            <a:r>
              <a:rPr lang="de-DE" sz="1600">
                <a:latin typeface="Calibri" panose="020F0502020204030204" pitchFamily="34" charset="0"/>
              </a:rPr>
              <a:t> </a:t>
            </a:r>
            <a:r>
              <a:rPr lang="de-DE" sz="1600" smtClean="0">
                <a:latin typeface="Calibri" panose="020F0502020204030204" pitchFamily="34" charset="0"/>
              </a:rPr>
              <a:t>blur </a:t>
            </a:r>
            <a:r>
              <a:rPr lang="de-DE" sz="1600" b="1" smtClean="0">
                <a:latin typeface="Calibri" panose="020F0502020204030204" pitchFamily="34" charset="0"/>
              </a:rPr>
              <a:t>decoupled</a:t>
            </a:r>
            <a:endParaRPr lang="de-DE" sz="1600" b="1" dirty="0">
              <a:latin typeface="Calibri" panose="020F0502020204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691800" y="5861022"/>
            <a:ext cx="6808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mtClean="0">
                <a:latin typeface="Calibri" panose="020F0502020204030204" pitchFamily="34" charset="0"/>
              </a:rPr>
              <a:t>In both cases the exposure time determines the impact of motion blur!</a:t>
            </a:r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500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Application</a:t>
            </a:r>
            <a:endParaRPr lang="de-DE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1225479" y="2339914"/>
            <a:ext cx="4302962" cy="112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de-DE" sz="2000" kern="0" smtClean="0"/>
              <a:t>High-Intensity, short pulse length electron „flashbulb“ source for illumination</a:t>
            </a:r>
            <a:endParaRPr lang="de-DE" sz="2000" kern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690988" y="2339914"/>
            <a:ext cx="3934970" cy="112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de-DE" sz="2000" kern="0" smtClean="0"/>
              <a:t>Large, real-space imaging device with high framerate and dynamic range</a:t>
            </a:r>
            <a:endParaRPr lang="de-DE" sz="2000" kern="0"/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3621326" y="1260354"/>
            <a:ext cx="497677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de-DE" sz="2400" kern="0" smtClean="0"/>
              <a:t>Two ingredients:</a:t>
            </a:r>
            <a:endParaRPr lang="de-DE" sz="2400" kern="0"/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3902480" y="2233841"/>
            <a:ext cx="4302962" cy="112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de-DE" sz="6600" kern="0" smtClean="0"/>
              <a:t>+</a:t>
            </a:r>
            <a:endParaRPr lang="de-DE" sz="6600" kern="0"/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8658473" y="1216609"/>
            <a:ext cx="1129600" cy="67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de-DE" sz="1200" b="0" kern="0" smtClean="0">
                <a:solidFill>
                  <a:schemeClr val="tx1"/>
                </a:solidFill>
              </a:rPr>
              <a:t>What this talk is about</a:t>
            </a:r>
            <a:endParaRPr lang="de-DE" sz="1200" b="0" kern="0">
              <a:solidFill>
                <a:schemeClr val="tx1"/>
              </a:solidFill>
            </a:endParaRPr>
          </a:p>
        </p:txBody>
      </p:sp>
      <p:cxnSp>
        <p:nvCxnSpPr>
          <p:cNvPr id="14" name="Gerade Verbindung mit Pfeil 13"/>
          <p:cNvCxnSpPr>
            <a:stCxn id="10" idx="2"/>
            <a:endCxn id="6" idx="0"/>
          </p:cNvCxnSpPr>
          <p:nvPr/>
        </p:nvCxnSpPr>
        <p:spPr>
          <a:xfrm flipH="1">
            <a:off x="8658473" y="1886932"/>
            <a:ext cx="564800" cy="452982"/>
          </a:xfrm>
          <a:prstGeom prst="straightConnector1">
            <a:avLst/>
          </a:prstGeom>
          <a:ln w="19050" cmpd="sng"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64" y="3994114"/>
            <a:ext cx="4682674" cy="2175492"/>
          </a:xfrm>
          <a:prstGeom prst="rect">
            <a:avLst/>
          </a:prstGeom>
        </p:spPr>
      </p:pic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475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Requirements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862396" y="1419026"/>
            <a:ext cx="6158514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defRPr/>
            </a:pPr>
            <a:r>
              <a:rPr lang="de-DE" sz="1600" b="1" dirty="0" err="1">
                <a:latin typeface="Calibri" panose="020F0502020204030204" pitchFamily="34" charset="0"/>
              </a:rPr>
              <a:t>Stroboscopic</a:t>
            </a:r>
            <a:r>
              <a:rPr lang="de-DE" sz="1600" b="1" dirty="0">
                <a:latin typeface="Calibri" panose="020F0502020204030204" pitchFamily="34" charset="0"/>
              </a:rPr>
              <a:t> </a:t>
            </a:r>
            <a:r>
              <a:rPr lang="de-DE" sz="1600" b="1" dirty="0" err="1">
                <a:latin typeface="Calibri" panose="020F0502020204030204" pitchFamily="34" charset="0"/>
              </a:rPr>
              <a:t>imaging</a:t>
            </a:r>
            <a:r>
              <a:rPr lang="de-DE" sz="1600" b="1" dirty="0">
                <a:latin typeface="Calibri" panose="020F0502020204030204" pitchFamily="34" charset="0"/>
              </a:rPr>
              <a:t> in TEM </a:t>
            </a:r>
            <a:r>
              <a:rPr lang="de-DE" sz="1600" b="1" dirty="0" err="1">
                <a:latin typeface="Calibri" panose="020F0502020204030204" pitchFamily="34" charset="0"/>
              </a:rPr>
              <a:t>world</a:t>
            </a:r>
            <a:r>
              <a:rPr lang="de-DE" sz="1600" b="1" dirty="0">
                <a:latin typeface="Calibri" panose="020F0502020204030204" pitchFamily="34" charset="0"/>
              </a:rPr>
              <a:t> </a:t>
            </a:r>
            <a:r>
              <a:rPr lang="de-DE" sz="1600" b="1" dirty="0" err="1">
                <a:latin typeface="Calibri" panose="020F0502020204030204" pitchFamily="34" charset="0"/>
              </a:rPr>
              <a:t>is</a:t>
            </a:r>
            <a:r>
              <a:rPr lang="de-DE" sz="1600" b="1" dirty="0">
                <a:latin typeface="Calibri" panose="020F0502020204030204" pitchFamily="34" charset="0"/>
              </a:rPr>
              <a:t> </a:t>
            </a:r>
            <a:r>
              <a:rPr lang="de-DE" sz="1600" b="1" dirty="0" err="1">
                <a:latin typeface="Calibri" panose="020F0502020204030204" pitchFamily="34" charset="0"/>
              </a:rPr>
              <a:t>challenging</a:t>
            </a:r>
            <a:r>
              <a:rPr lang="de-DE" sz="1600" b="1" dirty="0">
                <a:latin typeface="Calibri" panose="020F0502020204030204" pitchFamily="34" charset="0"/>
              </a:rPr>
              <a:t>:</a:t>
            </a: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Calibri" panose="020F0502020204030204" pitchFamily="34" charset="0"/>
              </a:rPr>
              <a:t>Fast imaging 	</a:t>
            </a:r>
            <a:r>
              <a:rPr lang="de-DE" sz="1600" smtClean="0">
                <a:latin typeface="Calibri" panose="020F0502020204030204" pitchFamily="34" charset="0"/>
              </a:rPr>
              <a:t>			→ </a:t>
            </a:r>
            <a:r>
              <a:rPr lang="de-DE" sz="1600">
                <a:latin typeface="Calibri" panose="020F0502020204030204" pitchFamily="34" charset="0"/>
              </a:rPr>
              <a:t>Direct electron detection</a:t>
            </a: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Real </a:t>
            </a:r>
            <a:r>
              <a:rPr lang="de-DE" sz="1600" dirty="0" err="1">
                <a:latin typeface="Calibri" panose="020F0502020204030204" pitchFamily="34" charset="0"/>
              </a:rPr>
              <a:t>space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imaging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>
                <a:latin typeface="Calibri" panose="020F0502020204030204" pitchFamily="34" charset="0"/>
              </a:rPr>
              <a:t>	</a:t>
            </a:r>
            <a:r>
              <a:rPr lang="de-DE" sz="1600" smtClean="0">
                <a:latin typeface="Calibri" panose="020F0502020204030204" pitchFamily="34" charset="0"/>
              </a:rPr>
              <a:t>		→ </a:t>
            </a:r>
            <a:r>
              <a:rPr lang="de-DE" sz="1600" dirty="0">
                <a:latin typeface="Calibri" panose="020F0502020204030204" pitchFamily="34" charset="0"/>
              </a:rPr>
              <a:t>Large sensitive </a:t>
            </a:r>
            <a:r>
              <a:rPr lang="de-DE" sz="1600" dirty="0" err="1">
                <a:latin typeface="Calibri" panose="020F0502020204030204" pitchFamily="34" charset="0"/>
              </a:rPr>
              <a:t>area</a:t>
            </a:r>
            <a:endParaRPr lang="de-DE" sz="1600" dirty="0">
              <a:latin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</a:rPr>
              <a:t>High </a:t>
            </a:r>
            <a:r>
              <a:rPr lang="de-DE" sz="1600" dirty="0" err="1">
                <a:latin typeface="Calibri" panose="020F0502020204030204" pitchFamily="34" charset="0"/>
              </a:rPr>
              <a:t>intensity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>
                <a:latin typeface="Calibri" panose="020F0502020204030204" pitchFamily="34" charset="0"/>
              </a:rPr>
              <a:t>	</a:t>
            </a:r>
            <a:r>
              <a:rPr lang="de-DE" sz="1600" smtClean="0">
                <a:latin typeface="Calibri" panose="020F0502020204030204" pitchFamily="34" charset="0"/>
              </a:rPr>
              <a:t>			→ </a:t>
            </a:r>
            <a:r>
              <a:rPr lang="de-DE" sz="1600" dirty="0">
                <a:latin typeface="Calibri" panose="020F0502020204030204" pitchFamily="34" charset="0"/>
              </a:rPr>
              <a:t>High </a:t>
            </a:r>
            <a:r>
              <a:rPr lang="de-DE" sz="1600" err="1">
                <a:latin typeface="Calibri" panose="020F0502020204030204" pitchFamily="34" charset="0"/>
              </a:rPr>
              <a:t>dynamic</a:t>
            </a:r>
            <a:r>
              <a:rPr lang="de-DE" sz="1600">
                <a:latin typeface="Calibri" panose="020F0502020204030204" pitchFamily="34" charset="0"/>
              </a:rPr>
              <a:t> range</a:t>
            </a: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Calibri" panose="020F0502020204030204" pitchFamily="34" charset="0"/>
              </a:rPr>
              <a:t>High contrast range	</a:t>
            </a:r>
            <a:r>
              <a:rPr lang="de-DE" sz="1600" smtClean="0">
                <a:latin typeface="Calibri" panose="020F0502020204030204" pitchFamily="34" charset="0"/>
              </a:rPr>
              <a:t>		→ </a:t>
            </a:r>
            <a:r>
              <a:rPr lang="de-DE" sz="1600">
                <a:latin typeface="Calibri" panose="020F0502020204030204" pitchFamily="34" charset="0"/>
              </a:rPr>
              <a:t>Signal compression in sensor</a:t>
            </a:r>
            <a:endParaRPr lang="de-DE" sz="1600" dirty="0">
              <a:latin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 err="1">
                <a:latin typeface="Calibri" panose="020F0502020204030204" pitchFamily="34" charset="0"/>
              </a:rPr>
              <a:t>Direct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electron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detection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>
                <a:latin typeface="Calibri" panose="020F0502020204030204" pitchFamily="34" charset="0"/>
              </a:rPr>
              <a:t>	</a:t>
            </a:r>
            <a:r>
              <a:rPr lang="de-DE" sz="1600" smtClean="0">
                <a:latin typeface="Calibri" panose="020F0502020204030204" pitchFamily="34" charset="0"/>
              </a:rPr>
              <a:t>	→ </a:t>
            </a:r>
            <a:r>
              <a:rPr lang="de-DE" sz="1600" dirty="0" err="1">
                <a:latin typeface="Calibri" panose="020F0502020204030204" pitchFamily="34" charset="0"/>
              </a:rPr>
              <a:t>Thin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substrate</a:t>
            </a:r>
            <a:endParaRPr lang="de-DE" sz="1600" dirty="0">
              <a:latin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</a:rPr>
              <a:t>High pulse </a:t>
            </a:r>
            <a:r>
              <a:rPr lang="de-DE" sz="1600" dirty="0" err="1">
                <a:latin typeface="Calibri" panose="020F0502020204030204" pitchFamily="34" charset="0"/>
              </a:rPr>
              <a:t>frequency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>
                <a:latin typeface="Calibri" panose="020F0502020204030204" pitchFamily="34" charset="0"/>
              </a:rPr>
              <a:t>	</a:t>
            </a:r>
            <a:r>
              <a:rPr lang="de-DE" sz="1600" smtClean="0">
                <a:latin typeface="Calibri" panose="020F0502020204030204" pitchFamily="34" charset="0"/>
              </a:rPr>
              <a:t>	→ </a:t>
            </a:r>
            <a:r>
              <a:rPr lang="de-DE" sz="1600" dirty="0">
                <a:latin typeface="Calibri" panose="020F0502020204030204" pitchFamily="34" charset="0"/>
              </a:rPr>
              <a:t>High framerate</a:t>
            </a: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</a:rPr>
              <a:t>"Grey </a:t>
            </a:r>
            <a:r>
              <a:rPr lang="de-DE" sz="1600" dirty="0" err="1">
                <a:latin typeface="Calibri" panose="020F0502020204030204" pitchFamily="34" charset="0"/>
              </a:rPr>
              <a:t>scale</a:t>
            </a:r>
            <a:r>
              <a:rPr lang="de-DE" sz="1600" dirty="0">
                <a:latin typeface="Calibri" panose="020F0502020204030204" pitchFamily="34" charset="0"/>
              </a:rPr>
              <a:t>" </a:t>
            </a:r>
            <a:r>
              <a:rPr lang="de-DE" sz="1600" dirty="0" err="1">
                <a:latin typeface="Calibri" panose="020F0502020204030204" pitchFamily="34" charset="0"/>
              </a:rPr>
              <a:t>image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>
                <a:latin typeface="Calibri" panose="020F0502020204030204" pitchFamily="34" charset="0"/>
              </a:rPr>
              <a:t>	</a:t>
            </a:r>
            <a:r>
              <a:rPr lang="de-DE" sz="1600" smtClean="0">
                <a:latin typeface="Calibri" panose="020F0502020204030204" pitchFamily="34" charset="0"/>
              </a:rPr>
              <a:t>		→ </a:t>
            </a:r>
            <a:r>
              <a:rPr lang="de-DE" sz="1600" dirty="0" err="1">
                <a:latin typeface="Calibri" panose="020F0502020204030204" pitchFamily="34" charset="0"/>
              </a:rPr>
              <a:t>No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data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err="1">
                <a:latin typeface="Calibri" panose="020F0502020204030204" pitchFamily="34" charset="0"/>
              </a:rPr>
              <a:t>reduction</a:t>
            </a:r>
            <a:r>
              <a:rPr lang="de-DE" sz="1600">
                <a:latin typeface="Calibri" panose="020F0502020204030204" pitchFamily="34" charset="0"/>
              </a:rPr>
              <a:t> possible</a:t>
            </a: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Calibri" panose="020F0502020204030204" pitchFamily="34" charset="0"/>
              </a:rPr>
              <a:t>Small volume	</a:t>
            </a:r>
            <a:r>
              <a:rPr lang="de-DE" sz="1600" smtClean="0">
                <a:latin typeface="Calibri" panose="020F0502020204030204" pitchFamily="34" charset="0"/>
              </a:rPr>
              <a:t>			→ </a:t>
            </a:r>
            <a:r>
              <a:rPr lang="de-DE" sz="1600">
                <a:latin typeface="Calibri" panose="020F0502020204030204" pitchFamily="34" charset="0"/>
              </a:rPr>
              <a:t>Extremely high integration density</a:t>
            </a:r>
            <a:endParaRPr lang="de-DE" sz="1600" dirty="0">
              <a:latin typeface="Calibri" panose="020F0502020204030204" pitchFamily="34" charset="0"/>
            </a:endParaRPr>
          </a:p>
        </p:txBody>
      </p:sp>
      <p:pic>
        <p:nvPicPr>
          <p:cNvPr id="6" name="Picture 6" descr="ddc3ef38-0a4a-4a59-a840-10b7767ab7c3@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65927" y="1561928"/>
            <a:ext cx="3363679" cy="406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185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Requirements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947739" y="1412902"/>
            <a:ext cx="4959075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1">
                <a:latin typeface="Calibri" panose="020F0502020204030204" pitchFamily="34" charset="0"/>
              </a:rPr>
              <a:t>Dynamic </a:t>
            </a:r>
            <a:r>
              <a:rPr lang="de-DE" sz="1600" b="1" dirty="0" err="1">
                <a:latin typeface="Calibri" panose="020F0502020204030204" pitchFamily="34" charset="0"/>
              </a:rPr>
              <a:t>range</a:t>
            </a:r>
            <a:endParaRPr lang="de-DE" sz="1600" b="1" dirty="0">
              <a:latin typeface="Calibri" panose="020F0502020204030204" pitchFamily="34" charset="0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</a:rPr>
              <a:t> Single </a:t>
            </a:r>
            <a:r>
              <a:rPr lang="de-DE" sz="1600" dirty="0" err="1">
                <a:latin typeface="Calibri" panose="020F0502020204030204" pitchFamily="34" charset="0"/>
              </a:rPr>
              <a:t>primary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electron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sensitivity</a:t>
            </a:r>
            <a:endParaRPr lang="de-DE" sz="1600" dirty="0">
              <a:latin typeface="Calibri" panose="020F0502020204030204" pitchFamily="34" charset="0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</a:rPr>
              <a:t>Primary </a:t>
            </a:r>
            <a:r>
              <a:rPr lang="de-DE" sz="1600" dirty="0" err="1">
                <a:latin typeface="Calibri" panose="020F0502020204030204" pitchFamily="34" charset="0"/>
              </a:rPr>
              <a:t>electron</a:t>
            </a:r>
            <a:r>
              <a:rPr lang="de-DE" sz="1600" dirty="0">
                <a:latin typeface="Calibri" panose="020F0502020204030204" pitchFamily="34" charset="0"/>
              </a:rPr>
              <a:t> @ 300 </a:t>
            </a:r>
            <a:r>
              <a:rPr lang="de-DE" sz="1600" dirty="0" err="1">
                <a:latin typeface="Calibri" panose="020F0502020204030204" pitchFamily="34" charset="0"/>
              </a:rPr>
              <a:t>keV</a:t>
            </a:r>
            <a:r>
              <a:rPr lang="de-DE" sz="1600" dirty="0">
                <a:latin typeface="Calibri" panose="020F0502020204030204" pitchFamily="34" charset="0"/>
              </a:rPr>
              <a:t> on 50 µm Si</a:t>
            </a:r>
          </a:p>
          <a:p>
            <a:pPr lvl="1">
              <a:spcAft>
                <a:spcPts val="1200"/>
              </a:spcAft>
              <a:buClr>
                <a:schemeClr val="hlink"/>
              </a:buClr>
              <a:defRPr/>
            </a:pPr>
            <a:r>
              <a:rPr lang="de-DE" sz="1600" dirty="0">
                <a:latin typeface="Calibri" panose="020F0502020204030204" pitchFamily="34" charset="0"/>
              </a:rPr>
              <a:t>	→ </a:t>
            </a:r>
            <a:r>
              <a:rPr lang="de-DE" sz="1600" dirty="0" err="1">
                <a:latin typeface="Calibri" panose="020F0502020204030204" pitchFamily="34" charset="0"/>
              </a:rPr>
              <a:t>Distinguish</a:t>
            </a:r>
            <a:r>
              <a:rPr lang="de-DE" sz="1600" dirty="0">
                <a:latin typeface="Calibri" panose="020F0502020204030204" pitchFamily="34" charset="0"/>
              </a:rPr>
              <a:t> 8k e- </a:t>
            </a:r>
            <a:r>
              <a:rPr lang="de-DE" sz="1600" dirty="0" err="1">
                <a:latin typeface="Calibri" panose="020F0502020204030204" pitchFamily="34" charset="0"/>
              </a:rPr>
              <a:t>from</a:t>
            </a:r>
            <a:r>
              <a:rPr lang="de-DE" sz="1600" dirty="0">
                <a:latin typeface="Calibri" panose="020F0502020204030204" pitchFamily="34" charset="0"/>
              </a:rPr>
              <a:t>  </a:t>
            </a:r>
            <a:r>
              <a:rPr lang="de-DE" sz="1600" dirty="0" err="1">
                <a:latin typeface="Calibri" panose="020F0502020204030204" pitchFamily="34" charset="0"/>
              </a:rPr>
              <a:t>noise</a:t>
            </a:r>
            <a:endParaRPr lang="de-DE" sz="1600" dirty="0">
              <a:latin typeface="Calibri" panose="020F0502020204030204" pitchFamily="34" charset="0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</a:rPr>
              <a:t>50 (</a:t>
            </a:r>
            <a:r>
              <a:rPr lang="de-DE" sz="1600" dirty="0" err="1">
                <a:latin typeface="Calibri" panose="020F0502020204030204" pitchFamily="34" charset="0"/>
              </a:rPr>
              <a:t>better</a:t>
            </a:r>
            <a:r>
              <a:rPr lang="de-DE" sz="1600" dirty="0">
                <a:latin typeface="Calibri" panose="020F0502020204030204" pitchFamily="34" charset="0"/>
              </a:rPr>
              <a:t> 100) </a:t>
            </a:r>
            <a:r>
              <a:rPr lang="de-DE" sz="1600" dirty="0" err="1">
                <a:latin typeface="Calibri" panose="020F0502020204030204" pitchFamily="34" charset="0"/>
              </a:rPr>
              <a:t>primaries</a:t>
            </a:r>
            <a:r>
              <a:rPr lang="de-DE" sz="1600" dirty="0">
                <a:latin typeface="Calibri" panose="020F0502020204030204" pitchFamily="34" charset="0"/>
              </a:rPr>
              <a:t> per </a:t>
            </a:r>
            <a:r>
              <a:rPr lang="de-DE" sz="1600" dirty="0" err="1">
                <a:latin typeface="Calibri" panose="020F0502020204030204" pitchFamily="34" charset="0"/>
              </a:rPr>
              <a:t>pixel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provide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enough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contrast</a:t>
            </a:r>
            <a:endParaRPr lang="de-DE" sz="1600" dirty="0">
              <a:latin typeface="Calibri" panose="020F0502020204030204" pitchFamily="34" charset="0"/>
            </a:endParaRPr>
          </a:p>
          <a:p>
            <a:pPr lvl="1">
              <a:spcAft>
                <a:spcPts val="1200"/>
              </a:spcAft>
              <a:buClr>
                <a:schemeClr val="hlink"/>
              </a:buClr>
              <a:defRPr/>
            </a:pPr>
            <a:r>
              <a:rPr lang="de-DE" sz="1600" dirty="0">
                <a:latin typeface="Calibri" panose="020F0502020204030204" pitchFamily="34" charset="0"/>
              </a:rPr>
              <a:t>	→ 800k </a:t>
            </a:r>
            <a:r>
              <a:rPr lang="de-DE" sz="1600" dirty="0" err="1">
                <a:latin typeface="Calibri" panose="020F0502020204030204" pitchFamily="34" charset="0"/>
              </a:rPr>
              <a:t>signal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electrons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be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stored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>
                <a:latin typeface="Calibri" panose="020F0502020204030204" pitchFamily="34" charset="0"/>
              </a:rPr>
              <a:t>in </a:t>
            </a:r>
            <a:r>
              <a:rPr lang="de-DE" sz="1600" smtClean="0">
                <a:latin typeface="Calibri" panose="020F0502020204030204" pitchFamily="34" charset="0"/>
              </a:rPr>
              <a:t>pixel</a:t>
            </a:r>
          </a:p>
          <a:p>
            <a:pPr lvl="1">
              <a:spcAft>
                <a:spcPts val="1200"/>
              </a:spcAft>
              <a:buClr>
                <a:schemeClr val="hlink"/>
              </a:buClr>
              <a:defRPr/>
            </a:pPr>
            <a:endParaRPr lang="de-DE" sz="1600" dirty="0">
              <a:latin typeface="Calibri" panose="020F0502020204030204" pitchFamily="34" charset="0"/>
            </a:endParaRP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1" dirty="0">
                <a:latin typeface="Calibri" panose="020F0502020204030204" pitchFamily="34" charset="0"/>
              </a:rPr>
              <a:t>Operation in </a:t>
            </a:r>
            <a:r>
              <a:rPr lang="de-DE" sz="1600" b="1" dirty="0" err="1">
                <a:latin typeface="Calibri" panose="020F0502020204030204" pitchFamily="34" charset="0"/>
              </a:rPr>
              <a:t>vacuum</a:t>
            </a:r>
            <a:r>
              <a:rPr lang="de-DE" sz="1600" b="1" dirty="0">
                <a:latin typeface="Calibri" panose="020F0502020204030204" pitchFamily="34" charset="0"/>
              </a:rPr>
              <a:t>: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</a:rPr>
              <a:t>Small </a:t>
            </a:r>
            <a:r>
              <a:rPr lang="de-DE" sz="1600" dirty="0" err="1">
                <a:latin typeface="Calibri" panose="020F0502020204030204" pitchFamily="34" charset="0"/>
              </a:rPr>
              <a:t>volume</a:t>
            </a:r>
            <a:r>
              <a:rPr lang="de-DE" sz="1600" dirty="0">
                <a:latin typeface="Calibri" panose="020F0502020204030204" pitchFamily="34" charset="0"/>
              </a:rPr>
              <a:t> / </a:t>
            </a:r>
            <a:r>
              <a:rPr lang="de-DE" sz="1600" dirty="0" err="1">
                <a:latin typeface="Calibri" panose="020F0502020204030204" pitchFamily="34" charset="0"/>
              </a:rPr>
              <a:t>extremely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compact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setup</a:t>
            </a:r>
            <a:endParaRPr lang="de-DE" sz="1600" dirty="0">
              <a:latin typeface="Calibri" panose="020F0502020204030204" pitchFamily="34" charset="0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 err="1">
                <a:latin typeface="Calibri" panose="020F0502020204030204" pitchFamily="34" charset="0"/>
              </a:rPr>
              <a:t>Cooling</a:t>
            </a:r>
            <a:r>
              <a:rPr lang="de-DE" sz="1600" dirty="0">
                <a:latin typeface="Calibri" panose="020F0502020204030204" pitchFamily="34" charset="0"/>
              </a:rPr>
              <a:t> / </a:t>
            </a:r>
            <a:r>
              <a:rPr lang="de-DE" sz="1600">
                <a:latin typeface="Calibri" panose="020F0502020204030204" pitchFamily="34" charset="0"/>
              </a:rPr>
              <a:t>thermal </a:t>
            </a:r>
            <a:r>
              <a:rPr lang="de-DE" sz="1600" smtClean="0">
                <a:latin typeface="Calibri" panose="020F0502020204030204" pitchFamily="34" charset="0"/>
              </a:rPr>
              <a:t>stabilization difficult</a:t>
            </a:r>
            <a:endParaRPr lang="de-DE" sz="1600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421439" y="1419090"/>
            <a:ext cx="5654947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1">
                <a:latin typeface="Calibri" panose="020F0502020204030204" pitchFamily="34" charset="0"/>
              </a:rPr>
              <a:t>Multiple scattering: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Calibri" panose="020F0502020204030204" pitchFamily="34" charset="0"/>
              </a:rPr>
              <a:t>Thin sensitive detector substrate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Calibri" panose="020F0502020204030204" pitchFamily="34" charset="0"/>
              </a:rPr>
              <a:t>No support layer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Calibri" panose="020F0502020204030204" pitchFamily="34" charset="0"/>
              </a:rPr>
              <a:t>Highly efficient beam dump for traversing electons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Calibri" panose="020F0502020204030204" pitchFamily="34" charset="0"/>
              </a:rPr>
              <a:t>Advanced thermal </a:t>
            </a:r>
            <a:r>
              <a:rPr lang="de-DE" sz="1600" smtClean="0">
                <a:latin typeface="Calibri" panose="020F0502020204030204" pitchFamily="34" charset="0"/>
              </a:rPr>
              <a:t>support</a:t>
            </a:r>
          </a:p>
          <a:p>
            <a:pPr lvl="1">
              <a:spcAft>
                <a:spcPts val="1200"/>
              </a:spcAft>
              <a:buClr>
                <a:schemeClr val="hlink"/>
              </a:buClr>
              <a:defRPr/>
            </a:pPr>
            <a:endParaRPr lang="de-DE" sz="1600">
              <a:latin typeface="Calibri" panose="020F0502020204030204" pitchFamily="34" charset="0"/>
            </a:endParaRP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1">
                <a:latin typeface="Calibri" panose="020F0502020204030204" pitchFamily="34" charset="0"/>
              </a:rPr>
              <a:t>Data </a:t>
            </a:r>
            <a:r>
              <a:rPr lang="de-DE" sz="1600" b="1" dirty="0">
                <a:latin typeface="Calibri" panose="020F0502020204030204" pitchFamily="34" charset="0"/>
              </a:rPr>
              <a:t>rate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</a:rPr>
              <a:t>Max. </a:t>
            </a:r>
            <a:r>
              <a:rPr lang="de-DE" sz="1600" dirty="0" err="1">
                <a:latin typeface="Calibri" panose="020F0502020204030204" pitchFamily="34" charset="0"/>
              </a:rPr>
              <a:t>burst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frequency</a:t>
            </a:r>
            <a:r>
              <a:rPr lang="de-DE" sz="1600" dirty="0">
                <a:latin typeface="Calibri" panose="020F0502020204030204" pitchFamily="34" charset="0"/>
              </a:rPr>
              <a:t> 100 Hz </a:t>
            </a:r>
            <a:r>
              <a:rPr lang="de-DE" sz="1600">
                <a:latin typeface="Calibri" panose="020F0502020204030204" pitchFamily="34" charset="0"/>
              </a:rPr>
              <a:t>( 50 </a:t>
            </a:r>
            <a:r>
              <a:rPr lang="de-DE" sz="1600" dirty="0" err="1">
                <a:latin typeface="Calibri" panose="020F0502020204030204" pitchFamily="34" charset="0"/>
              </a:rPr>
              <a:t>frames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each</a:t>
            </a:r>
            <a:r>
              <a:rPr lang="de-DE" sz="1600" dirty="0">
                <a:latin typeface="Calibri" panose="020F0502020204030204" pitchFamily="34" charset="0"/>
              </a:rPr>
              <a:t>)</a:t>
            </a:r>
            <a:endParaRPr lang="de-DE" sz="1600" baseline="30000" dirty="0">
              <a:latin typeface="Calibri" panose="020F0502020204030204" pitchFamily="34" charset="0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 err="1">
                <a:latin typeface="Calibri" panose="020F0502020204030204" pitchFamily="34" charset="0"/>
              </a:rPr>
              <a:t>Digitization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with</a:t>
            </a:r>
            <a:r>
              <a:rPr lang="de-DE" sz="1600" dirty="0">
                <a:latin typeface="Calibri" panose="020F0502020204030204" pitchFamily="34" charset="0"/>
              </a:rPr>
              <a:t> 8 </a:t>
            </a:r>
            <a:r>
              <a:rPr lang="de-DE" sz="1600" dirty="0" err="1">
                <a:latin typeface="Calibri" panose="020F0502020204030204" pitchFamily="34" charset="0"/>
              </a:rPr>
              <a:t>bit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resolution</a:t>
            </a:r>
            <a:endParaRPr lang="de-DE" sz="1600" dirty="0">
              <a:latin typeface="Calibri" panose="020F0502020204030204" pitchFamily="34" charset="0"/>
            </a:endParaRPr>
          </a:p>
          <a:p>
            <a:pPr marL="1085850" lvl="2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 err="1">
                <a:latin typeface="Calibri" panose="020F0502020204030204" pitchFamily="34" charset="0"/>
              </a:rPr>
              <a:t>Tile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module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data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>
                <a:latin typeface="Calibri" panose="020F0502020204030204" pitchFamily="34" charset="0"/>
              </a:rPr>
              <a:t>rate 1.28 </a:t>
            </a:r>
            <a:r>
              <a:rPr lang="de-DE" sz="1600" dirty="0" err="1">
                <a:latin typeface="Calibri" panose="020F0502020204030204" pitchFamily="34" charset="0"/>
              </a:rPr>
              <a:t>GByte</a:t>
            </a:r>
            <a:r>
              <a:rPr lang="de-DE" sz="1600" dirty="0">
                <a:latin typeface="Calibri" panose="020F0502020204030204" pitchFamily="34" charset="0"/>
              </a:rPr>
              <a:t>/s </a:t>
            </a:r>
            <a:r>
              <a:rPr lang="de-DE" sz="1600" dirty="0" err="1">
                <a:latin typeface="Calibri" panose="020F0502020204030204" pitchFamily="34" charset="0"/>
              </a:rPr>
              <a:t>gross</a:t>
            </a:r>
            <a:endParaRPr lang="de-DE" sz="1600" dirty="0">
              <a:latin typeface="Calibri" panose="020F0502020204030204" pitchFamily="34" charset="0"/>
            </a:endParaRPr>
          </a:p>
          <a:p>
            <a:pPr marL="1085850" lvl="2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</a:rPr>
              <a:t>Total </a:t>
            </a:r>
            <a:r>
              <a:rPr lang="de-DE" sz="1600" dirty="0" err="1">
                <a:latin typeface="Calibri" panose="020F0502020204030204" pitchFamily="34" charset="0"/>
              </a:rPr>
              <a:t>data</a:t>
            </a:r>
            <a:r>
              <a:rPr lang="de-DE" sz="1600" dirty="0">
                <a:latin typeface="Calibri" panose="020F0502020204030204" pitchFamily="34" charset="0"/>
              </a:rPr>
              <a:t> rate </a:t>
            </a:r>
            <a:r>
              <a:rPr lang="de-DE" sz="1600">
                <a:latin typeface="Calibri" panose="020F0502020204030204" pitchFamily="34" charset="0"/>
              </a:rPr>
              <a:t>~ 6.4 </a:t>
            </a:r>
            <a:r>
              <a:rPr lang="de-DE" sz="1600" dirty="0" err="1">
                <a:latin typeface="Calibri" panose="020F0502020204030204" pitchFamily="34" charset="0"/>
              </a:rPr>
              <a:t>GByte</a:t>
            </a:r>
            <a:r>
              <a:rPr lang="de-DE" sz="1600" dirty="0">
                <a:latin typeface="Calibri" panose="020F0502020204030204" pitchFamily="34" charset="0"/>
              </a:rPr>
              <a:t>/s </a:t>
            </a:r>
            <a:r>
              <a:rPr lang="de-DE" sz="1600" dirty="0" err="1">
                <a:latin typeface="Calibri" panose="020F0502020204030204" pitchFamily="34" charset="0"/>
              </a:rPr>
              <a:t>gross</a:t>
            </a:r>
            <a:endParaRPr lang="de-DE" sz="1600" dirty="0">
              <a:latin typeface="Calibri" panose="020F0502020204030204" pitchFamily="34" charset="0"/>
            </a:endParaRPr>
          </a:p>
          <a:p>
            <a:pPr marL="1085850" lvl="2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</a:rPr>
              <a:t>Data </a:t>
            </a:r>
            <a:r>
              <a:rPr lang="de-DE" sz="1600" dirty="0" err="1">
                <a:latin typeface="Calibri" panose="020F0502020204030204" pitchFamily="34" charset="0"/>
              </a:rPr>
              <a:t>reduction</a:t>
            </a:r>
            <a:r>
              <a:rPr lang="de-DE" sz="1600" dirty="0">
                <a:latin typeface="Calibri" panose="020F0502020204030204" pitchFamily="34" charset="0"/>
              </a:rPr>
              <a:t> / </a:t>
            </a:r>
            <a:r>
              <a:rPr lang="de-DE" sz="1600" dirty="0" err="1">
                <a:latin typeface="Calibri" panose="020F0502020204030204" pitchFamily="34" charset="0"/>
              </a:rPr>
              <a:t>zero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suppression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difficult</a:t>
            </a:r>
            <a:endParaRPr lang="de-DE" sz="1600" dirty="0">
              <a:latin typeface="Calibri" panose="020F0502020204030204" pitchFamily="34" charset="0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600" dirty="0">
              <a:latin typeface="Calibri" panose="020F0502020204030204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728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Focal plane assembly (FPA)</a:t>
            </a:r>
            <a:endParaRPr lang="de-DE"/>
          </a:p>
        </p:txBody>
      </p:sp>
      <p:pic>
        <p:nvPicPr>
          <p:cNvPr id="5" name="Picture 2" descr="E:\07.04.18 RealSim\Zusammenbau\DSC_1362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7229" y="1653152"/>
            <a:ext cx="4035973" cy="4293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947739" y="1412902"/>
            <a:ext cx="389858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1" smtClean="0">
                <a:latin typeface="Calibri" panose="020F0502020204030204" pitchFamily="34" charset="0"/>
              </a:rPr>
              <a:t>Focal plane</a:t>
            </a:r>
            <a:endParaRPr lang="de-DE" sz="1600" b="1" dirty="0">
              <a:latin typeface="Calibri" panose="020F0502020204030204" pitchFamily="34" charset="0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Consists of four quadrant modules on a common baseplate / heatsink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Must fit inside vacuum vessel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Individual vacuum feedthrough for each module 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Vacuum compatible, non-magnetic materials </a:t>
            </a:r>
            <a:endParaRPr lang="de-DE" sz="1600" dirty="0">
              <a:latin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1" y="4459716"/>
            <a:ext cx="4432295" cy="1772918"/>
          </a:xfrm>
          <a:prstGeom prst="rect">
            <a:avLst/>
          </a:prstGeom>
        </p:spPr>
      </p:pic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90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Module structure</a:t>
            </a:r>
            <a:endParaRPr lang="de-DE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891" y="1061544"/>
            <a:ext cx="5283797" cy="512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947739" y="1412902"/>
            <a:ext cx="3898581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1" smtClean="0">
                <a:latin typeface="Calibri" panose="020F0502020204030204" pitchFamily="34" charset="0"/>
              </a:rPr>
              <a:t>Quadrant module</a:t>
            </a:r>
            <a:endParaRPr lang="de-DE" sz="1600" b="1" dirty="0">
              <a:latin typeface="Calibri" panose="020F0502020204030204" pitchFamily="34" charset="0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Capable of stand-alone operation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Individual supply and bias generators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Individual control, sequencing and DAQ components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Module operates either autonomously or synchronized with the other modules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600" dirty="0">
              <a:latin typeface="Calibri" panose="020F0502020204030204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11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SSZEILE" val="Generalverwaltung 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XmoVJ2KoGvEqYxsCMaM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9zRxN9oF5_.vOFN9BDZ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8Fvg.jN4SheMjzIQfFto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de4OZGrr92djSDDuJ1O7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P51siHQQGBP9VYrjT.6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KvDfYymeFVWBntS3uDH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h33WPtjMxatJYF3LeRp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Ob6XsCj95tTPizmnvn.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HmIlg6ixrRaGTEjx9L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8wBAb9LrG6CZdye_dFF1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wljrLqbAKeirqT9tDIj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luwZqXeC7BgPmxNJgfV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HmIlg6ixrRaGTEjx9L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w6CLxiq3S5Do27j6Qo1A"/>
</p:tagLst>
</file>

<file path=ppt/theme/theme1.xml><?xml version="1.0" encoding="utf-8"?>
<a:theme xmlns:a="http://schemas.openxmlformats.org/drawingml/2006/main" name="Office">
  <a:themeElements>
    <a:clrScheme name="MPG2020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9050" cmpd="sng">
          <a:noFill/>
          <a:prstDash val="dash"/>
          <a:tailEnd type="triangle" w="lg" len="med"/>
        </a:ln>
      </a:spPr>
      <a:bodyPr wrap="square" lIns="144000" tIns="108000" rIns="144000" bIns="144000" rtlCol="0" anchor="t" anchorCtr="0"/>
      <a:lstStyle>
        <a:defPPr algn="l">
          <a:spcBef>
            <a:spcPts val="1150"/>
          </a:spcBef>
          <a:buClr>
            <a:srgbClr val="116656"/>
          </a:buClr>
          <a:buSzPct val="120000"/>
          <a:defRPr sz="1300" b="1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9050" cmpd="sng">
          <a:prstDash val="dash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 marL="180000" indent="-180000" algn="l">
          <a:lnSpc>
            <a:spcPts val="2300"/>
          </a:lnSpc>
          <a:spcBef>
            <a:spcPts val="115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euer_Master_MPG_11022020.potx" id="{E5752118-EE05-4E4F-A145-59D6BA7FA0D0}" vid="{2E164B52-9EEA-4743-A142-5BC79C92C89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2194</Words>
  <Application>Microsoft Office PowerPoint</Application>
  <PresentationFormat>Breitbild</PresentationFormat>
  <Paragraphs>363</Paragraphs>
  <Slides>34</Slides>
  <Notes>0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7" baseType="lpstr">
      <vt:lpstr>.SF NS Symbols Regular</vt:lpstr>
      <vt:lpstr>Arial</vt:lpstr>
      <vt:lpstr>Calibri</vt:lpstr>
      <vt:lpstr>Comic Sans MS</vt:lpstr>
      <vt:lpstr>Droid Sans Fallback</vt:lpstr>
      <vt:lpstr>MS Mincho</vt:lpstr>
      <vt:lpstr>Segoe UI Symbol</vt:lpstr>
      <vt:lpstr>Symbol</vt:lpstr>
      <vt:lpstr>Times New Roman</vt:lpstr>
      <vt:lpstr>Wingdings</vt:lpstr>
      <vt:lpstr>Wingdings 3</vt:lpstr>
      <vt:lpstr>Office</vt:lpstr>
      <vt:lpstr>think-cell Folie</vt:lpstr>
      <vt:lpstr>The EDET instrument Concept and status</vt:lpstr>
      <vt:lpstr>Contents</vt:lpstr>
      <vt:lpstr>EDET DH80K</vt:lpstr>
      <vt:lpstr>Application</vt:lpstr>
      <vt:lpstr>Application</vt:lpstr>
      <vt:lpstr>Requirements</vt:lpstr>
      <vt:lpstr>Requirements</vt:lpstr>
      <vt:lpstr>Focal plane assembly (FPA)</vt:lpstr>
      <vt:lpstr>Module structure</vt:lpstr>
      <vt:lpstr>Pixel matrix</vt:lpstr>
      <vt:lpstr>Pixel Matrix</vt:lpstr>
      <vt:lpstr>Pixel Matrix</vt:lpstr>
      <vt:lpstr>Detector All-SIlicon Module (ASM)</vt:lpstr>
      <vt:lpstr>ASM Periphery</vt:lpstr>
      <vt:lpstr>ASM</vt:lpstr>
      <vt:lpstr>BRICK support</vt:lpstr>
      <vt:lpstr>DLSP</vt:lpstr>
      <vt:lpstr>EMCM</vt:lpstr>
      <vt:lpstr>VIC</vt:lpstr>
      <vt:lpstr>MIC</vt:lpstr>
      <vt:lpstr>MSM / MBM</vt:lpstr>
      <vt:lpstr>MPM(S) / MPM &amp; MHM</vt:lpstr>
      <vt:lpstr>System structure</vt:lpstr>
      <vt:lpstr>MEasurements</vt:lpstr>
      <vt:lpstr>MEasurements at MPSD</vt:lpstr>
      <vt:lpstr>Measurements at MPSD</vt:lpstr>
      <vt:lpstr>Measurements at MPSD</vt:lpstr>
      <vt:lpstr>Measurements at MPSD</vt:lpstr>
      <vt:lpstr>Measurements at MPSD</vt:lpstr>
      <vt:lpstr>Measurements at MPSD</vt:lpstr>
      <vt:lpstr>Project status &amp; Outlook</vt:lpstr>
      <vt:lpstr>Status</vt:lpstr>
      <vt:lpstr>Outlook</vt:lpstr>
      <vt:lpstr>Questions?</vt:lpstr>
    </vt:vector>
  </TitlesOfParts>
  <Company>Max-Planck-Gesellschaft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Dalija Budimlic</dc:creator>
  <cp:lastModifiedBy>Johannes Treis</cp:lastModifiedBy>
  <cp:revision>553</cp:revision>
  <cp:lastPrinted>2025-05-06T09:08:06Z</cp:lastPrinted>
  <dcterms:created xsi:type="dcterms:W3CDTF">2020-02-11T08:20:15Z</dcterms:created>
  <dcterms:modified xsi:type="dcterms:W3CDTF">2025-05-09T09:50:44Z</dcterms:modified>
</cp:coreProperties>
</file>