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8" r:id="rId2"/>
    <p:sldId id="480" r:id="rId3"/>
    <p:sldId id="481" r:id="rId4"/>
    <p:sldId id="513" r:id="rId5"/>
    <p:sldId id="512" r:id="rId6"/>
    <p:sldId id="514" r:id="rId7"/>
    <p:sldId id="515" r:id="rId8"/>
    <p:sldId id="516" r:id="rId9"/>
    <p:sldId id="517" r:id="rId10"/>
    <p:sldId id="518" r:id="rId11"/>
    <p:sldId id="519" r:id="rId12"/>
    <p:sldId id="520" r:id="rId13"/>
    <p:sldId id="521" r:id="rId14"/>
    <p:sldId id="522" r:id="rId15"/>
    <p:sldId id="540" r:id="rId16"/>
    <p:sldId id="488" r:id="rId17"/>
    <p:sldId id="490" r:id="rId18"/>
    <p:sldId id="524" r:id="rId19"/>
    <p:sldId id="542" r:id="rId20"/>
    <p:sldId id="536" r:id="rId21"/>
    <p:sldId id="543" r:id="rId22"/>
    <p:sldId id="544" r:id="rId23"/>
    <p:sldId id="523" r:id="rId24"/>
    <p:sldId id="525" r:id="rId25"/>
    <p:sldId id="526" r:id="rId26"/>
    <p:sldId id="527" r:id="rId27"/>
    <p:sldId id="528" r:id="rId28"/>
    <p:sldId id="529" r:id="rId29"/>
    <p:sldId id="530" r:id="rId30"/>
    <p:sldId id="537" r:id="rId31"/>
    <p:sldId id="538" r:id="rId32"/>
    <p:sldId id="539" r:id="rId33"/>
    <p:sldId id="541" r:id="rId34"/>
    <p:sldId id="510" r:id="rId35"/>
    <p:sldId id="545" r:id="rId36"/>
    <p:sldId id="511" r:id="rId37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55"/>
    <a:srgbClr val="FF00FF"/>
    <a:srgbClr val="FF9900"/>
    <a:srgbClr val="29485D"/>
    <a:srgbClr val="FF33CC"/>
    <a:srgbClr val="006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249" autoAdjust="0"/>
  </p:normalViewPr>
  <p:slideViewPr>
    <p:cSldViewPr snapToGrid="0" snapToObjects="1" showGuides="1">
      <p:cViewPr varScale="1">
        <p:scale>
          <a:sx n="78" d="100"/>
          <a:sy n="78" d="100"/>
        </p:scale>
        <p:origin x="797" y="72"/>
      </p:cViewPr>
      <p:guideLst>
        <p:guide orient="horz" pos="41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528"/>
    </p:cViewPr>
  </p:sorterViewPr>
  <p:notesViewPr>
    <p:cSldViewPr snapToGrid="0" snapToObjects="1">
      <p:cViewPr varScale="1">
        <p:scale>
          <a:sx n="99" d="100"/>
          <a:sy n="99" d="100"/>
        </p:scale>
        <p:origin x="253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image" Target="../media/image120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image" Target="../media/image1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2B36E-8DF3-40FB-A86F-0CDEABF16D13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7AEE6-5A71-4E5F-89B4-382C2E000A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16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80376-9849-0641-980F-B64B5DF60C01}" type="datetimeFigureOut">
              <a:rPr lang="de-DE" smtClean="0"/>
              <a:t>09.05.2025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F2F47-17B9-B440-9B67-93B9C4BEB0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3962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1.emf"/><Relationship Id="rId2" Type="http://schemas.openxmlformats.org/officeDocument/2006/relationships/tags" Target="../tags/tag2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1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6" name="Rechteck 5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4699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053EA-A9E0-4FC3-87BC-5CADB14D4D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11480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336F15A-9D0F-40C1-A205-2471F1ECE4E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1" spcCol="54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defRPr spc="120" baseline="0"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207ED94-DB68-4986-A95E-F302E26D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4297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34D6FFE-C346-403E-A982-395E540810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87792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FC65B91-E784-4354-A701-802A4C59DD9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48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263" y="2097088"/>
            <a:ext cx="48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46C3F50-3D7B-4965-BBCA-896067A4C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4702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2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059122B-6621-47D1-A7DC-B86D3C66D4F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447012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21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2B497B3-7BCD-436C-BE19-C4ED853A13E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2" spcCol="54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7FD22FE-B954-4E59-AD32-7DA12A78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5336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D73405DF-DDE4-4B3F-BD48-FC67B9175B2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80586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4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EEA7A5B-CC69-48D1-B35F-8500863105E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66001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1F02B2B-2724-554D-82D3-E93B5519A17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4263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23DF60E-5BB4-4358-9ED3-0B06131E2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9343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3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C182B74-8C6D-4413-AFAC-24A2B937F29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082856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9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D9F2C3B-65EA-4BDE-A2B5-D40F165DF28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3" spcCol="36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30F1A20-A4A7-4C1A-8E8E-5AC976BC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9565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8CA7A7F-18CF-42AB-93B5-CE02169C75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594193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EA2FB6F-4CCF-4483-B0FF-497BECC7F5B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3599914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1F02B2B-2724-554D-82D3-E93B5519A17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904263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spcBef>
                <a:spcPts val="525"/>
              </a:spcBef>
              <a:spcAft>
                <a:spcPts val="0"/>
              </a:spcAft>
              <a:defRPr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27FE177-075A-6045-8624-77FF676D604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52089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F9EBB6B-48B6-455B-A218-EB6DFA7C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9625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4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29E846F-D6EF-4F38-BEA1-DD2E6EE76E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703951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17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ECDDCE0-6FB0-4AE2-A021-2B9544EF1C5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4" spcCol="288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defRPr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50071A1-8A74-45B2-A989-D27068F9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5827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FDE2241-1AF0-49A8-922F-CB987C6D8A0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1906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1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111491F-25C0-47A3-B8C8-CF423E9D18A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2163" y="2097088"/>
            <a:ext cx="66421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55E15A-CF7F-4A54-BC65-334E16D17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4644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A1D4A37-1331-435B-A211-7068997FD9A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705664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5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193015A-FC55-4B7E-8DBE-5DF6AAB16C8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07170" y="2097088"/>
            <a:ext cx="3037093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7739" y="2097088"/>
            <a:ext cx="66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298DB1A-2FBE-4B43-929F-D8A944C8D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7567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5F05C30-C7CF-4BED-ACA7-6138A5FB09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65917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86"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1A1027B-D4DE-4331-AC66-77D3E8B8412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50"/>
              </a:spcBef>
              <a:tabLst>
                <a:tab pos="180000" algn="l"/>
                <a:tab pos="360000" algn="l"/>
                <a:tab pos="576000" algn="l"/>
              </a:tabLst>
              <a:defRPr/>
            </a:lvl1pPr>
            <a:lvl2pPr>
              <a:tabLst>
                <a:tab pos="180000" algn="l"/>
                <a:tab pos="360000" algn="l"/>
                <a:tab pos="576000" algn="l"/>
              </a:tabLst>
              <a:defRPr kern="600" spc="40" baseline="0"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 kern="600" spc="40" baseline="0">
                <a:solidFill>
                  <a:schemeClr val="tx2"/>
                </a:solidFill>
              </a:defRPr>
            </a:lvl4pPr>
            <a:lvl5pPr>
              <a:lnSpc>
                <a:spcPts val="2300"/>
              </a:lnSpc>
              <a:defRPr kern="600" spc="40" baseline="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0A92407-1187-4BC7-9440-8FB582935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6711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dunkel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5" name="Rechteck 4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7759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nur Text ohne 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47739" y="692150"/>
            <a:ext cx="10296524" cy="5715850"/>
          </a:xfrm>
        </p:spPr>
        <p:txBody>
          <a:bodyPr numCol="1" spcCol="540000"/>
          <a:lstStyle>
            <a:lvl1pPr marL="0" indent="0">
              <a:buFont typeface="Arial" panose="020B0604020202020204" pitchFamily="34" charset="0"/>
              <a:buNone/>
              <a:defRPr/>
            </a:lvl1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 marL="354013" indent="-17621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FOLIE OHNE TITEL (Ausnahme)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 err="1"/>
              <a:t>Sixt</a:t>
            </a:r>
            <a:r>
              <a:rPr lang="en-US" dirty="0"/>
              <a:t>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4973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06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053EA-A9E0-4FC3-87BC-5CADB14D4D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08750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3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3E053EA-A9E0-4FC3-87BC-5CADB14D4D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336F15A-9D0F-40C1-A205-2471F1ECE4E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207ED94-DB68-4986-A95E-F302E26D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3634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eltrenn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98" y="2988000"/>
            <a:ext cx="10717200" cy="3600000"/>
          </a:xfrm>
          <a:prstGeom prst="rect">
            <a:avLst/>
          </a:prstGeom>
        </p:spPr>
        <p:txBody>
          <a:bodyPr anchor="t" anchorCtr="0"/>
          <a:lstStyle>
            <a:lvl1pPr>
              <a:defRPr sz="2300" spc="23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381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5" name="Rechteck 4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3547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hellbl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5" name="Rechteck 4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329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gr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6" name="Rechteck 5"/>
          <p:cNvSpPr/>
          <p:nvPr userDrawn="1"/>
        </p:nvSpPr>
        <p:spPr>
          <a:xfrm>
            <a:off x="7866434" y="499354"/>
            <a:ext cx="3800272" cy="1180290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1402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farbig + 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7892374" y="538264"/>
            <a:ext cx="4105073" cy="132296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12800" y="2235200"/>
            <a:ext cx="6089651" cy="2032000"/>
          </a:xfrm>
          <a:prstGeom prst="rect">
            <a:avLst/>
          </a:prstGeom>
          <a:solidFill>
            <a:schemeClr val="tx2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99225" y="5083175"/>
            <a:ext cx="4870449" cy="1219199"/>
          </a:xfrm>
          <a:solidFill>
            <a:schemeClr val="tx2"/>
          </a:solidFill>
        </p:spPr>
        <p:txBody>
          <a:bodyPr lIns="187200" tIns="158400" rIns="108000" bIns="172800"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144623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12" userDrawn="1">
          <p15:clr>
            <a:srgbClr val="FBAE40"/>
          </p15:clr>
        </p15:guide>
        <p15:guide id="2" orient="horz" pos="1408" userDrawn="1">
          <p15:clr>
            <a:srgbClr val="FBAE40"/>
          </p15:clr>
        </p15:guide>
        <p15:guide id="3" orient="horz" pos="1792" userDrawn="1">
          <p15:clr>
            <a:srgbClr val="FBAE40"/>
          </p15:clr>
        </p15:guide>
        <p15:guide id="4" orient="horz" pos="1918" userDrawn="1">
          <p15:clr>
            <a:srgbClr val="FBAE40"/>
          </p15:clr>
        </p15:guide>
        <p15:guide id="5" orient="horz" pos="2046" userDrawn="1">
          <p15:clr>
            <a:srgbClr val="FBAE40"/>
          </p15:clr>
        </p15:guide>
        <p15:guide id="6" orient="horz" pos="2176" userDrawn="1">
          <p15:clr>
            <a:srgbClr val="FBAE40"/>
          </p15:clr>
        </p15:guide>
        <p15:guide id="7" orient="horz" pos="2302" userDrawn="1">
          <p15:clr>
            <a:srgbClr val="FBAE40"/>
          </p15:clr>
        </p15:guide>
        <p15:guide id="8" orient="horz" pos="2432" userDrawn="1">
          <p15:clr>
            <a:srgbClr val="FBAE40"/>
          </p15:clr>
        </p15:guide>
        <p15:guide id="9" orient="horz" pos="2546" userDrawn="1">
          <p15:clr>
            <a:srgbClr val="FBAE40"/>
          </p15:clr>
        </p15:guide>
        <p15:guide id="10" orient="horz" pos="2688" userDrawn="1">
          <p15:clr>
            <a:srgbClr val="FBAE40"/>
          </p15:clr>
        </p15:guide>
        <p15:guide id="11" orient="horz" pos="2818" userDrawn="1">
          <p15:clr>
            <a:srgbClr val="FBAE40"/>
          </p15:clr>
        </p15:guide>
        <p15:guide id="12" orient="horz" pos="2944" userDrawn="1">
          <p15:clr>
            <a:srgbClr val="FBAE40"/>
          </p15:clr>
        </p15:guide>
        <p15:guide id="13" orient="horz" pos="3074" userDrawn="1">
          <p15:clr>
            <a:srgbClr val="FBAE40"/>
          </p15:clr>
        </p15:guide>
        <p15:guide id="14" orient="horz" pos="3202" userDrawn="1">
          <p15:clr>
            <a:srgbClr val="FBAE40"/>
          </p15:clr>
        </p15:guide>
        <p15:guide id="15" orient="horz" pos="3339" userDrawn="1">
          <p15:clr>
            <a:srgbClr val="FBAE40"/>
          </p15:clr>
        </p15:guide>
        <p15:guide id="16" orient="horz" pos="3456" userDrawn="1">
          <p15:clr>
            <a:srgbClr val="FBAE40"/>
          </p15:clr>
        </p15:guide>
        <p15:guide id="17" orient="horz" pos="3584" userDrawn="1">
          <p15:clr>
            <a:srgbClr val="FBAE40"/>
          </p15:clr>
        </p15:guide>
        <p15:guide id="18" orient="horz" pos="3710" userDrawn="1">
          <p15:clr>
            <a:srgbClr val="FBAE40"/>
          </p15:clr>
        </p15:guide>
        <p15:guide id="19" orient="horz" pos="3838" userDrawn="1">
          <p15:clr>
            <a:srgbClr val="FBAE40"/>
          </p15:clr>
        </p15:guide>
        <p15:guide id="20" orient="horz" pos="3970" userDrawn="1">
          <p15:clr>
            <a:srgbClr val="FBAE40"/>
          </p15:clr>
        </p15:guide>
        <p15:guide id="21" pos="7162" userDrawn="1">
          <p15:clr>
            <a:srgbClr val="FBAE40"/>
          </p15:clr>
        </p15:guide>
        <p15:guide id="22" pos="5626" userDrawn="1">
          <p15:clr>
            <a:srgbClr val="FBAE40"/>
          </p15:clr>
        </p15:guide>
        <p15:guide id="23" pos="5500" userDrawn="1">
          <p15:clr>
            <a:srgbClr val="FBAE40"/>
          </p15:clr>
        </p15:guide>
        <p15:guide id="24" pos="5372" userDrawn="1">
          <p15:clr>
            <a:srgbClr val="FBAE40"/>
          </p15:clr>
        </p15:guide>
        <p15:guide id="25" pos="5246" userDrawn="1">
          <p15:clr>
            <a:srgbClr val="FBAE40"/>
          </p15:clr>
        </p15:guide>
        <p15:guide id="26" pos="5116" userDrawn="1">
          <p15:clr>
            <a:srgbClr val="FBAE40"/>
          </p15:clr>
        </p15:guide>
        <p15:guide id="27" pos="4988" userDrawn="1">
          <p15:clr>
            <a:srgbClr val="FBAE40"/>
          </p15:clr>
        </p15:guide>
        <p15:guide id="28" pos="4860" userDrawn="1">
          <p15:clr>
            <a:srgbClr val="FBAE40"/>
          </p15:clr>
        </p15:guide>
        <p15:guide id="29" pos="4732" userDrawn="1">
          <p15:clr>
            <a:srgbClr val="FBAE40"/>
          </p15:clr>
        </p15:guide>
        <p15:guide id="30" pos="4602" userDrawn="1">
          <p15:clr>
            <a:srgbClr val="FBAE40"/>
          </p15:clr>
        </p15:guide>
        <p15:guide id="31" pos="4476" userDrawn="1">
          <p15:clr>
            <a:srgbClr val="FBAE40"/>
          </p15:clr>
        </p15:guide>
        <p15:guide id="32" pos="4348" userDrawn="1">
          <p15:clr>
            <a:srgbClr val="FBAE40"/>
          </p15:clr>
        </p15:guide>
        <p15:guide id="33" pos="4220" userDrawn="1">
          <p15:clr>
            <a:srgbClr val="FBAE40"/>
          </p15:clr>
        </p15:guide>
        <p15:guide id="34" pos="4094" userDrawn="1">
          <p15:clr>
            <a:srgbClr val="FBAE40"/>
          </p15:clr>
        </p15:guide>
        <p15:guide id="35" pos="3966" userDrawn="1">
          <p15:clr>
            <a:srgbClr val="FBAE40"/>
          </p15:clr>
        </p15:guide>
        <p15:guide id="36" pos="3838" userDrawn="1">
          <p15:clr>
            <a:srgbClr val="FBAE40"/>
          </p15:clr>
        </p15:guide>
        <p15:guide id="37" pos="3708" userDrawn="1">
          <p15:clr>
            <a:srgbClr val="FBAE40"/>
          </p15:clr>
        </p15:guide>
        <p15:guide id="38" pos="3580" userDrawn="1">
          <p15:clr>
            <a:srgbClr val="FBAE40"/>
          </p15:clr>
        </p15:guide>
        <p15:guide id="39" pos="3452" userDrawn="1">
          <p15:clr>
            <a:srgbClr val="FBAE40"/>
          </p15:clr>
        </p15:guide>
        <p15:guide id="40" pos="3324" userDrawn="1">
          <p15:clr>
            <a:srgbClr val="FBAE40"/>
          </p15:clr>
        </p15:guide>
        <p15:guide id="41" pos="3196" userDrawn="1">
          <p15:clr>
            <a:srgbClr val="FBAE40"/>
          </p15:clr>
        </p15:guide>
        <p15:guide id="42" pos="3068" userDrawn="1">
          <p15:clr>
            <a:srgbClr val="FBAE40"/>
          </p15:clr>
        </p15:guide>
        <p15:guide id="43" pos="2940" userDrawn="1">
          <p15:clr>
            <a:srgbClr val="FBAE40"/>
          </p15:clr>
        </p15:guide>
        <p15:guide id="44" pos="2812" userDrawn="1">
          <p15:clr>
            <a:srgbClr val="FBAE40"/>
          </p15:clr>
        </p15:guide>
        <p15:guide id="45" pos="2686" userDrawn="1">
          <p15:clr>
            <a:srgbClr val="FBAE40"/>
          </p15:clr>
        </p15:guide>
        <p15:guide id="46" pos="2556" userDrawn="1">
          <p15:clr>
            <a:srgbClr val="FBAE40"/>
          </p15:clr>
        </p15:guide>
        <p15:guide id="47" pos="2430" userDrawn="1">
          <p15:clr>
            <a:srgbClr val="FBAE40"/>
          </p15:clr>
        </p15:guide>
        <p15:guide id="48" pos="2302" userDrawn="1">
          <p15:clr>
            <a:srgbClr val="FBAE40"/>
          </p15:clr>
        </p15:guide>
        <p15:guide id="49" pos="217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farbig + bl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12800" y="2235200"/>
            <a:ext cx="6089651" cy="2032000"/>
          </a:xfrm>
          <a:prstGeom prst="rect">
            <a:avLst/>
          </a:prstGeom>
          <a:solidFill>
            <a:srgbClr val="29485D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499225" y="5083175"/>
            <a:ext cx="4870449" cy="1219199"/>
          </a:xfrm>
          <a:solidFill>
            <a:srgbClr val="29485D"/>
          </a:solidFill>
        </p:spPr>
        <p:txBody>
          <a:bodyPr lIns="187200" tIns="158400" rIns="108000" bIns="172800"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91864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1408">
          <p15:clr>
            <a:srgbClr val="FBAE40"/>
          </p15:clr>
        </p15:guide>
        <p15:guide id="3" orient="horz" pos="1792">
          <p15:clr>
            <a:srgbClr val="FBAE40"/>
          </p15:clr>
        </p15:guide>
        <p15:guide id="4" orient="horz" pos="1918">
          <p15:clr>
            <a:srgbClr val="FBAE40"/>
          </p15:clr>
        </p15:guide>
        <p15:guide id="5" orient="horz" pos="2046">
          <p15:clr>
            <a:srgbClr val="FBAE40"/>
          </p15:clr>
        </p15:guide>
        <p15:guide id="6" orient="horz" pos="2176">
          <p15:clr>
            <a:srgbClr val="FBAE40"/>
          </p15:clr>
        </p15:guide>
        <p15:guide id="7" orient="horz" pos="2302">
          <p15:clr>
            <a:srgbClr val="FBAE40"/>
          </p15:clr>
        </p15:guide>
        <p15:guide id="8" orient="horz" pos="2432">
          <p15:clr>
            <a:srgbClr val="FBAE40"/>
          </p15:clr>
        </p15:guide>
        <p15:guide id="9" orient="horz" pos="2558">
          <p15:clr>
            <a:srgbClr val="FBAE40"/>
          </p15:clr>
        </p15:guide>
        <p15:guide id="10" orient="horz" pos="2688">
          <p15:clr>
            <a:srgbClr val="FBAE40"/>
          </p15:clr>
        </p15:guide>
        <p15:guide id="11" orient="horz" pos="2818">
          <p15:clr>
            <a:srgbClr val="FBAE40"/>
          </p15:clr>
        </p15:guide>
        <p15:guide id="12" orient="horz" pos="2944">
          <p15:clr>
            <a:srgbClr val="FBAE40"/>
          </p15:clr>
        </p15:guide>
        <p15:guide id="13" orient="horz" pos="3074">
          <p15:clr>
            <a:srgbClr val="FBAE40"/>
          </p15:clr>
        </p15:guide>
        <p15:guide id="14" orient="horz" pos="3202">
          <p15:clr>
            <a:srgbClr val="FBAE40"/>
          </p15:clr>
        </p15:guide>
        <p15:guide id="15" orient="horz" pos="3328">
          <p15:clr>
            <a:srgbClr val="FBAE40"/>
          </p15:clr>
        </p15:guide>
        <p15:guide id="16" orient="horz" pos="3456">
          <p15:clr>
            <a:srgbClr val="FBAE40"/>
          </p15:clr>
        </p15:guide>
        <p15:guide id="17" orient="horz" pos="3584">
          <p15:clr>
            <a:srgbClr val="FBAE40"/>
          </p15:clr>
        </p15:guide>
        <p15:guide id="18" orient="horz" pos="3710">
          <p15:clr>
            <a:srgbClr val="FBAE40"/>
          </p15:clr>
        </p15:guide>
        <p15:guide id="19" orient="horz" pos="3838">
          <p15:clr>
            <a:srgbClr val="FBAE40"/>
          </p15:clr>
        </p15:guide>
        <p15:guide id="20" orient="horz" pos="3970">
          <p15:clr>
            <a:srgbClr val="FBAE40"/>
          </p15:clr>
        </p15:guide>
        <p15:guide id="21" pos="7162">
          <p15:clr>
            <a:srgbClr val="FBAE40"/>
          </p15:clr>
        </p15:guide>
        <p15:guide id="22" pos="5626">
          <p15:clr>
            <a:srgbClr val="FBAE40"/>
          </p15:clr>
        </p15:guide>
        <p15:guide id="23" pos="5500">
          <p15:clr>
            <a:srgbClr val="FBAE40"/>
          </p15:clr>
        </p15:guide>
        <p15:guide id="24" pos="5372">
          <p15:clr>
            <a:srgbClr val="FBAE40"/>
          </p15:clr>
        </p15:guide>
        <p15:guide id="25" pos="5246">
          <p15:clr>
            <a:srgbClr val="FBAE40"/>
          </p15:clr>
        </p15:guide>
        <p15:guide id="26" pos="5116">
          <p15:clr>
            <a:srgbClr val="FBAE40"/>
          </p15:clr>
        </p15:guide>
        <p15:guide id="27" pos="4988">
          <p15:clr>
            <a:srgbClr val="FBAE40"/>
          </p15:clr>
        </p15:guide>
        <p15:guide id="28" pos="4860">
          <p15:clr>
            <a:srgbClr val="FBAE40"/>
          </p15:clr>
        </p15:guide>
        <p15:guide id="29" pos="4732">
          <p15:clr>
            <a:srgbClr val="FBAE40"/>
          </p15:clr>
        </p15:guide>
        <p15:guide id="30" pos="4602">
          <p15:clr>
            <a:srgbClr val="FBAE40"/>
          </p15:clr>
        </p15:guide>
        <p15:guide id="31" pos="4476">
          <p15:clr>
            <a:srgbClr val="FBAE40"/>
          </p15:clr>
        </p15:guide>
        <p15:guide id="32" pos="4348">
          <p15:clr>
            <a:srgbClr val="FBAE40"/>
          </p15:clr>
        </p15:guide>
        <p15:guide id="33" pos="4220">
          <p15:clr>
            <a:srgbClr val="FBAE40"/>
          </p15:clr>
        </p15:guide>
        <p15:guide id="34" pos="4094">
          <p15:clr>
            <a:srgbClr val="FBAE40"/>
          </p15:clr>
        </p15:guide>
        <p15:guide id="35" pos="3966">
          <p15:clr>
            <a:srgbClr val="FBAE40"/>
          </p15:clr>
        </p15:guide>
        <p15:guide id="36" pos="3838">
          <p15:clr>
            <a:srgbClr val="FBAE40"/>
          </p15:clr>
        </p15:guide>
        <p15:guide id="37" pos="3708">
          <p15:clr>
            <a:srgbClr val="FBAE40"/>
          </p15:clr>
        </p15:guide>
        <p15:guide id="38" pos="3580">
          <p15:clr>
            <a:srgbClr val="FBAE40"/>
          </p15:clr>
        </p15:guide>
        <p15:guide id="39" pos="3452">
          <p15:clr>
            <a:srgbClr val="FBAE40"/>
          </p15:clr>
        </p15:guide>
        <p15:guide id="40" pos="3324">
          <p15:clr>
            <a:srgbClr val="FBAE40"/>
          </p15:clr>
        </p15:guide>
        <p15:guide id="41" pos="3196">
          <p15:clr>
            <a:srgbClr val="FBAE40"/>
          </p15:clr>
        </p15:guide>
        <p15:guide id="42" pos="3068">
          <p15:clr>
            <a:srgbClr val="FBAE40"/>
          </p15:clr>
        </p15:guide>
        <p15:guide id="43" pos="2940">
          <p15:clr>
            <a:srgbClr val="FBAE40"/>
          </p15:clr>
        </p15:guide>
        <p15:guide id="44" pos="2812">
          <p15:clr>
            <a:srgbClr val="FBAE40"/>
          </p15:clr>
        </p15:guide>
        <p15:guide id="45" pos="2686">
          <p15:clr>
            <a:srgbClr val="FBAE40"/>
          </p15:clr>
        </p15:guide>
        <p15:guide id="46" pos="2556">
          <p15:clr>
            <a:srgbClr val="FBAE40"/>
          </p15:clr>
        </p15:guide>
        <p15:guide id="47" pos="2430">
          <p15:clr>
            <a:srgbClr val="FBAE40"/>
          </p15:clr>
        </p15:guide>
        <p15:guide id="48" pos="2302">
          <p15:clr>
            <a:srgbClr val="FBAE40"/>
          </p15:clr>
        </p15:guide>
        <p15:guide id="49" pos="217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mit 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7">
            <a:extLst>
              <a:ext uri="{FF2B5EF4-FFF2-40B4-BE49-F238E27FC236}">
                <a16:creationId xmlns:a16="http://schemas.microsoft.com/office/drawing/2014/main" id="{A71ADE3B-C90A-3546-B749-0ACBB53B7B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6025" y="1831976"/>
            <a:ext cx="9747249" cy="44704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12800" y="1016000"/>
            <a:ext cx="3451225" cy="2232025"/>
          </a:xfrm>
          <a:prstGeom prst="rect">
            <a:avLst/>
          </a:prstGeom>
          <a:solidFill>
            <a:srgbClr val="29485D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5" name="Rechteck 4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5787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A60F433-92AC-4993-A4E4-F4A2A5A547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583310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340841A0-F483-42BB-B94E-8E965D6056F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50"/>
              </a:spcBef>
              <a:tabLst>
                <a:tab pos="180000" algn="l"/>
                <a:tab pos="360000" algn="l"/>
                <a:tab pos="576000" algn="l"/>
              </a:tabLst>
              <a:defRPr/>
            </a:lvl1pPr>
            <a:lvl2pPr>
              <a:tabLst>
                <a:tab pos="180000" algn="l"/>
                <a:tab pos="360000" algn="l"/>
                <a:tab pos="576000" algn="l"/>
              </a:tabLst>
              <a:defRPr kern="600" spc="40" baseline="0"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 kern="600" spc="40" baseline="0">
                <a:solidFill>
                  <a:schemeClr val="tx2"/>
                </a:solidFill>
              </a:defRPr>
            </a:lvl4pPr>
            <a:lvl5pPr>
              <a:lnSpc>
                <a:spcPts val="2300"/>
              </a:lnSpc>
              <a:defRPr kern="600" spc="40" baseline="0"/>
            </a:lvl5pPr>
            <a:lvl7pPr>
              <a:defRPr/>
            </a:lvl7pPr>
            <a:lvl8pPr>
              <a:defRPr spc="120" baseline="0"/>
            </a:lvl8pPr>
            <a:lvl9pPr>
              <a:defRPr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D30B0A-E5C0-40E4-B75F-82DADA381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514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3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FBFD33-14B0-4B26-8D25-D9E05002D4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39495321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" name="think-cell Folie" r:id="rId28" imgW="384" imgH="385" progId="TCLayout.ActiveDocument.1">
                  <p:embed/>
                </p:oleObj>
              </mc:Choice>
              <mc:Fallback>
                <p:oleObj name="think-cell Folie" r:id="rId28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58354E6-9E0E-44B9-83E8-1963A1EC88F1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Arial </a:t>
            </a:r>
            <a:r>
              <a:rPr lang="de-DE" dirty="0" err="1"/>
              <a:t>MPG_green_dark</a:t>
            </a:r>
            <a:r>
              <a:rPr lang="de-DE" dirty="0"/>
              <a:t>, 23 </a:t>
            </a:r>
            <a:r>
              <a:rPr lang="de-DE" dirty="0" err="1"/>
              <a:t>pt</a:t>
            </a:r>
            <a:r>
              <a:rPr lang="de-DE" dirty="0"/>
              <a:t>, ZAB 26 </a:t>
            </a:r>
            <a:r>
              <a:rPr lang="de-DE" dirty="0" err="1"/>
              <a:t>pt</a:t>
            </a:r>
            <a:r>
              <a:rPr lang="de-DE" dirty="0"/>
              <a:t>, gesperrt 1,4 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7739" y="2097087"/>
            <a:ext cx="10296524" cy="4319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de-DE" dirty="0"/>
              <a:t>Ebene 1: Headlines</a:t>
            </a:r>
          </a:p>
          <a:p>
            <a:pPr lvl="1"/>
            <a:r>
              <a:rPr lang="de-DE" dirty="0"/>
              <a:t>Ebene 2: Fließtext</a:t>
            </a:r>
          </a:p>
          <a:p>
            <a:pPr lvl="3"/>
            <a:r>
              <a:rPr lang="de-DE" dirty="0"/>
              <a:t>Ebene 3: Stichpunkte</a:t>
            </a:r>
          </a:p>
          <a:p>
            <a:pPr lvl="2"/>
            <a:r>
              <a:rPr lang="de-DE" dirty="0"/>
              <a:t>Ebene 4: Stichpunkte hervorgehoben</a:t>
            </a:r>
          </a:p>
          <a:p>
            <a:pPr lvl="4"/>
            <a:r>
              <a:rPr lang="de-DE" dirty="0"/>
              <a:t>Ebene 5: Stichpunkte eingerückt</a:t>
            </a:r>
          </a:p>
          <a:p>
            <a:pPr lvl="5"/>
            <a:r>
              <a:rPr lang="de-DE" dirty="0"/>
              <a:t>Ebene 6: Stichpunkte weiter eingerückt</a:t>
            </a:r>
          </a:p>
          <a:p>
            <a:pPr lvl="6"/>
            <a:r>
              <a:rPr lang="de-DE" dirty="0"/>
              <a:t>Ebene 7: Zusatzinfo</a:t>
            </a:r>
          </a:p>
          <a:p>
            <a:pPr lvl="7"/>
            <a:r>
              <a:rPr lang="de-DE" dirty="0"/>
              <a:t>Ebene 8: Bildunterschrift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9" t="2803" b="1184"/>
          <a:stretch/>
        </p:blipFill>
        <p:spPr>
          <a:xfrm>
            <a:off x="10448450" y="84700"/>
            <a:ext cx="1654485" cy="81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6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6" r:id="rId3"/>
    <p:sldLayoutId id="2147483674" r:id="rId4"/>
    <p:sldLayoutId id="2147483677" r:id="rId5"/>
    <p:sldLayoutId id="2147483678" r:id="rId6"/>
    <p:sldLayoutId id="2147483695" r:id="rId7"/>
    <p:sldLayoutId id="2147483697" r:id="rId8"/>
    <p:sldLayoutId id="2147483662" r:id="rId9"/>
    <p:sldLayoutId id="2147483669" r:id="rId10"/>
    <p:sldLayoutId id="2147483664" r:id="rId11"/>
    <p:sldLayoutId id="2147483668" r:id="rId12"/>
    <p:sldLayoutId id="2147483698" r:id="rId13"/>
    <p:sldLayoutId id="2147483671" r:id="rId14"/>
    <p:sldLayoutId id="2147483699" r:id="rId15"/>
    <p:sldLayoutId id="2147483692" r:id="rId16"/>
    <p:sldLayoutId id="2147483672" r:id="rId17"/>
    <p:sldLayoutId id="2147483673" r:id="rId18"/>
    <p:sldLayoutId id="2147483694" r:id="rId19"/>
    <p:sldLayoutId id="2147483696" r:id="rId20"/>
    <p:sldLayoutId id="2147483667" r:id="rId21"/>
    <p:sldLayoutId id="2147483700" r:id="rId22"/>
    <p:sldLayoutId id="2147483663" r:id="rId2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spcAft>
          <a:spcPts val="1800"/>
        </a:spcAft>
        <a:buNone/>
        <a:defRPr sz="2300" b="1" kern="600" cap="all" spc="14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ts val="23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b="1" i="0" kern="600" spc="4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2300"/>
        </a:lnSpc>
        <a:spcBef>
          <a:spcPts val="1150"/>
        </a:spcBef>
        <a:spcAft>
          <a:spcPts val="0"/>
        </a:spcAft>
        <a:buFont typeface="Arial" panose="020B0604020202020204" pitchFamily="34" charset="0"/>
        <a:buNone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79388" indent="-179388" algn="l" defTabSz="914400" rtl="0" eaLnBrk="1" latinLnBrk="0" hangingPunct="1">
        <a:lnSpc>
          <a:spcPts val="2300"/>
        </a:lnSpc>
        <a:spcBef>
          <a:spcPts val="1150"/>
        </a:spcBef>
        <a:buFont typeface="Arial" panose="020B0604020202020204" pitchFamily="34" charset="0"/>
        <a:buChar char="•"/>
        <a:defRPr sz="1600" b="1" kern="400" spc="40" baseline="0">
          <a:solidFill>
            <a:schemeClr val="tx2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ts val="2300"/>
        </a:lnSpc>
        <a:spcBef>
          <a:spcPts val="1150"/>
        </a:spcBef>
        <a:buFont typeface="Arial" panose="020B0604020202020204" pitchFamily="34" charset="0"/>
        <a:buChar char="•"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357188" indent="-179388" algn="l" defTabSz="914400" rtl="0" eaLnBrk="1" latinLnBrk="0" hangingPunct="1">
        <a:lnSpc>
          <a:spcPts val="2300"/>
        </a:lnSpc>
        <a:spcBef>
          <a:spcPts val="525"/>
        </a:spcBef>
        <a:buFont typeface="Arial" panose="020B0604020202020204" pitchFamily="34" charset="0"/>
        <a:buChar char="•"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645750" indent="-285750" algn="l" defTabSz="914400" rtl="0" eaLnBrk="1" latinLnBrk="0" hangingPunct="1">
        <a:lnSpc>
          <a:spcPts val="2300"/>
        </a:lnSpc>
        <a:spcBef>
          <a:spcPts val="0"/>
        </a:spcBef>
        <a:spcAft>
          <a:spcPts val="0"/>
        </a:spcAft>
        <a:buClr>
          <a:schemeClr val="tx1"/>
        </a:buClr>
        <a:buSzPct val="110000"/>
        <a:buFont typeface="Symbol" panose="05050102010706020507" pitchFamily="18" charset="2"/>
        <a:buChar char=""/>
        <a:defRPr sz="1600" b="0" i="0" kern="600" spc="40" baseline="0">
          <a:solidFill>
            <a:schemeClr val="tx1"/>
          </a:solidFill>
          <a:latin typeface="+mn-lt"/>
          <a:ea typeface="+mn-ea"/>
          <a:cs typeface="+mn-cs"/>
        </a:defRPr>
      </a:lvl6pPr>
      <a:lvl7pPr marL="0" indent="215900" algn="l" defTabSz="914400" rtl="0" eaLnBrk="1" latinLnBrk="0" hangingPunct="1">
        <a:lnSpc>
          <a:spcPts val="2300"/>
        </a:lnSpc>
        <a:spcBef>
          <a:spcPts val="525"/>
        </a:spcBef>
        <a:spcAft>
          <a:spcPts val="0"/>
        </a:spcAft>
        <a:buClr>
          <a:schemeClr val="tx2"/>
        </a:buClr>
        <a:buFont typeface="Wingdings 3" panose="05040102010807070707" pitchFamily="18" charset="2"/>
        <a:buChar char=""/>
        <a:defRPr sz="1300" b="0" i="1" kern="600" spc="4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1100"/>
        </a:lnSpc>
        <a:spcBef>
          <a:spcPts val="525"/>
        </a:spcBef>
        <a:spcAft>
          <a:spcPts val="0"/>
        </a:spcAft>
        <a:buSzPct val="110000"/>
        <a:buFont typeface=".SF NS Symbols Regular"/>
        <a:buNone/>
        <a:defRPr sz="8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1100"/>
        </a:lnSpc>
        <a:spcBef>
          <a:spcPts val="525"/>
        </a:spcBef>
        <a:buFont typeface="Arial" panose="020B0604020202020204" pitchFamily="34" charset="0"/>
        <a:buNone/>
        <a:defRPr sz="8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97" userDrawn="1">
          <p15:clr>
            <a:srgbClr val="F26B43"/>
          </p15:clr>
        </p15:guide>
        <p15:guide id="2" orient="horz" pos="1321" userDrawn="1">
          <p15:clr>
            <a:srgbClr val="F26B43"/>
          </p15:clr>
        </p15:guide>
        <p15:guide id="3" pos="7083" userDrawn="1">
          <p15:clr>
            <a:srgbClr val="F26B43"/>
          </p15:clr>
        </p15:guide>
        <p15:guide id="4" orient="horz" pos="4042" userDrawn="1">
          <p15:clr>
            <a:srgbClr val="F26B43"/>
          </p15:clr>
        </p15:guide>
        <p15:guide id="5" pos="483" userDrawn="1">
          <p15:clr>
            <a:srgbClr val="F26B43"/>
          </p15:clr>
        </p15:guide>
        <p15:guide id="6" orient="horz" pos="436" userDrawn="1">
          <p15:clr>
            <a:srgbClr val="F26B43"/>
          </p15:clr>
        </p15:guide>
        <p15:guide id="7" orient="horz" pos="4065" userDrawn="1">
          <p15:clr>
            <a:srgbClr val="F26B43"/>
          </p15:clr>
        </p15:guide>
        <p15:guide id="8" orient="horz" pos="4178" userDrawn="1">
          <p15:clr>
            <a:srgbClr val="F26B43"/>
          </p15:clr>
        </p15:guide>
        <p15:guide id="9" pos="166" userDrawn="1">
          <p15:clr>
            <a:srgbClr val="F26B43"/>
          </p15:clr>
        </p15:guide>
        <p15:guide id="10" pos="751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9.xml"/><Relationship Id="rId7" Type="http://schemas.openxmlformats.org/officeDocument/2006/relationships/image" Target="../media/image13.emf"/><Relationship Id="rId2" Type="http://schemas.openxmlformats.org/officeDocument/2006/relationships/tags" Target="../tags/tag28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1.jp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1.png"/><Relationship Id="rId7" Type="http://schemas.openxmlformats.org/officeDocument/2006/relationships/image" Target="../media/image6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microsoft.com/office/2007/relationships/hdphoto" Target="../media/hdphoto5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20.pn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7.png"/><Relationship Id="rId7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3.jpg"/><Relationship Id="rId5" Type="http://schemas.openxmlformats.org/officeDocument/2006/relationships/image" Target="../media/image790.png"/><Relationship Id="rId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08.png"/><Relationship Id="rId7" Type="http://schemas.openxmlformats.org/officeDocument/2006/relationships/image" Target="../media/image121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20.emf"/><Relationship Id="rId4" Type="http://schemas.openxmlformats.org/officeDocument/2006/relationships/oleObject" Target="../embeddings/oleObject1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30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29.emf"/><Relationship Id="rId4" Type="http://schemas.openxmlformats.org/officeDocument/2006/relationships/oleObject" Target="../embeddings/oleObject17.bin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3.png"/><Relationship Id="rId5" Type="http://schemas.openxmlformats.org/officeDocument/2006/relationships/image" Target="../media/image94.png"/><Relationship Id="rId4" Type="http://schemas.openxmlformats.org/officeDocument/2006/relationships/image" Target="../media/image1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6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0471" y="4016127"/>
            <a:ext cx="2133878" cy="1733776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4FEBBDA7-6903-4965-940D-9CA4BDB6D92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389317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79" name="think-cell Folie" r:id="rId6" imgW="395" imgH="396" progId="TCLayout.ActiveDocument.1">
                  <p:embed/>
                </p:oleObj>
              </mc:Choice>
              <mc:Fallback>
                <p:oleObj name="think-cell Folie" r:id="rId6" imgW="395" imgH="39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4FEBBDA7-6903-4965-940D-9CA4BDB6D9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A19CB890-5F47-40B9-B412-C8E4F9E376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e-DE" sz="230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mtClean="0"/>
              <a:t>Nonlinear Amplification revisited</a:t>
            </a:r>
            <a:br>
              <a:rPr lang="de-DE" smtClean="0"/>
            </a:br>
            <a:r>
              <a:rPr lang="de-DE" sz="1800" smtClean="0"/>
              <a:t>Insights and modelling</a:t>
            </a:r>
            <a:endParaRPr lang="de-DE" sz="1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2nd Workshop on Silicon Sensors for Radiation Detection </a:t>
            </a:r>
            <a:endParaRPr lang="en-US" smtClean="0"/>
          </a:p>
          <a:p>
            <a:pPr>
              <a:spcBef>
                <a:spcPts val="0"/>
              </a:spcBef>
            </a:pPr>
            <a:r>
              <a:rPr lang="en-US" smtClean="0"/>
              <a:t>and </a:t>
            </a:r>
            <a:r>
              <a:rPr lang="en-US"/>
              <a:t>Quantum Applications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de-DE" sz="1200" smtClean="0"/>
              <a:t>Berg, 12.05.2025</a:t>
            </a:r>
            <a:endParaRPr lang="de-DE" sz="1200" dirty="0"/>
          </a:p>
        </p:txBody>
      </p:sp>
      <p:pic>
        <p:nvPicPr>
          <p:cNvPr id="6" name="Grafik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74" y="3072767"/>
            <a:ext cx="2215835" cy="18467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8711" y="2528180"/>
            <a:ext cx="2032108" cy="16420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4300" y="2620927"/>
            <a:ext cx="2150945" cy="17350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2870" y="1926699"/>
            <a:ext cx="2198611" cy="18173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675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Accuracy function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10</a:t>
            </a:fld>
            <a:endParaRPr lang="de-DE" dirty="0"/>
          </a:p>
        </p:txBody>
      </p:sp>
      <p:sp>
        <p:nvSpPr>
          <p:cNvPr id="5" name="Textfeld 10"/>
          <p:cNvSpPr txBox="1">
            <a:spLocks noChangeArrowheads="1"/>
          </p:cNvSpPr>
          <p:nvPr/>
        </p:nvSpPr>
        <p:spPr bwMode="auto">
          <a:xfrm>
            <a:off x="870052" y="1292597"/>
            <a:ext cx="5921375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None/>
              <a:defRPr/>
            </a:pPr>
            <a:r>
              <a:rPr lang="de-DE" altLang="de-DE" sz="1600" b="1" smtClean="0"/>
              <a:t>Example </a:t>
            </a:r>
            <a:r>
              <a:rPr lang="de-DE" altLang="de-DE" sz="1600" b="1"/>
              <a:t>2: </a:t>
            </a:r>
            <a:r>
              <a:rPr lang="de-DE" altLang="de-DE" sz="1600" b="1" smtClean="0"/>
              <a:t>Semilinear gain</a:t>
            </a:r>
            <a:endParaRPr lang="de-DE" altLang="de-DE" sz="1600" b="1"/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600"/>
              <a:t>Semilinear gain function ansatz: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6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ea typeface="Times New Roman" panose="02020603050405020304" pitchFamily="18" charset="0"/>
                <a:cs typeface="Times New Roman" panose="02020603050405020304" pitchFamily="18" charset="0"/>
              </a:rPr>
              <a:t>Semilinear gain coefficient (from boundary conditions):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6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ea typeface="Times New Roman" panose="02020603050405020304" pitchFamily="18" charset="0"/>
                <a:cs typeface="Times New Roman" panose="02020603050405020304" pitchFamily="18" charset="0"/>
              </a:rPr>
              <a:t>Accuracy function: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60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0"/>
          <a:stretch>
            <a:fillRect/>
          </a:stretch>
        </p:blipFill>
        <p:spPr bwMode="auto">
          <a:xfrm>
            <a:off x="870051" y="2140322"/>
            <a:ext cx="7181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82" y="3322544"/>
            <a:ext cx="31146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6"/>
          <a:stretch/>
        </p:blipFill>
        <p:spPr bwMode="auto">
          <a:xfrm>
            <a:off x="953258" y="4428565"/>
            <a:ext cx="4676775" cy="71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bgerundetes Rechteck 11"/>
          <p:cNvSpPr/>
          <p:nvPr/>
        </p:nvSpPr>
        <p:spPr>
          <a:xfrm>
            <a:off x="9988062" y="3971580"/>
            <a:ext cx="1726489" cy="1631522"/>
          </a:xfrm>
          <a:prstGeom prst="round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 smtClean="0">
              <a:solidFill>
                <a:schemeClr val="bg1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528" y="1111115"/>
            <a:ext cx="3985473" cy="496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7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Accuracy function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11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10"/>
              <p:cNvSpPr txBox="1">
                <a:spLocks noChangeArrowheads="1"/>
              </p:cNvSpPr>
              <p:nvPr/>
            </p:nvSpPr>
            <p:spPr bwMode="auto">
              <a:xfrm>
                <a:off x="846698" y="1427630"/>
                <a:ext cx="4992314" cy="3908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171450" indent="-171450">
                  <a:spcBef>
                    <a:spcPct val="20000"/>
                  </a:spcBef>
                  <a:buClr>
                    <a:srgbClr val="C9DBD8"/>
                  </a:buClr>
                  <a:buFont typeface="Wingdings" panose="05000000000000000000" pitchFamily="2" charset="2"/>
                  <a:buChar char="t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C9DBD8"/>
                  </a:buClr>
                  <a:buFont typeface="Times New Roman" panose="02020603050405020304" pitchFamily="18" charset="0"/>
                  <a:buChar char="●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C9DBD8"/>
                  </a:buClr>
                  <a:buFont typeface="Wingdings 2" panose="05020102010507070707" pitchFamily="18" charset="2"/>
                  <a:buChar char="ö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9DBD8"/>
                  </a:buClr>
                  <a:buFont typeface="Wingdings" panose="05000000000000000000" pitchFamily="2" charset="2"/>
                  <a:buChar char="©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9DBD8"/>
                  </a:buClr>
                  <a:buFont typeface="Wingdings" panose="05000000000000000000" pitchFamily="2" charset="2"/>
                  <a:buChar char="©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DBD8"/>
                  </a:buClr>
                  <a:buFont typeface="Wingdings" panose="05000000000000000000" pitchFamily="2" charset="2"/>
                  <a:buChar char="©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DBD8"/>
                  </a:buClr>
                  <a:buFont typeface="Wingdings" panose="05000000000000000000" pitchFamily="2" charset="2"/>
                  <a:buChar char="©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DBD8"/>
                  </a:buClr>
                  <a:buFont typeface="Wingdings" panose="05000000000000000000" pitchFamily="2" charset="2"/>
                  <a:buChar char="©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9DBD8"/>
                  </a:buClr>
                  <a:buFont typeface="Wingdings" panose="05000000000000000000" pitchFamily="2" charset="2"/>
                  <a:buChar char="©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indent="0">
                  <a:spcBef>
                    <a:spcPts val="1200"/>
                  </a:spcBef>
                  <a:spcAft>
                    <a:spcPts val="1200"/>
                  </a:spcAft>
                  <a:buClr>
                    <a:schemeClr val="hlink"/>
                  </a:buClr>
                  <a:buNone/>
                  <a:defRPr/>
                </a:pPr>
                <a:r>
                  <a:rPr lang="de-DE" altLang="de-DE" sz="1600" b="1" smtClean="0"/>
                  <a:t>Other quantities to be calculated:</a:t>
                </a: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altLang="de-DE" sz="1600"/>
                  <a:t>Low energy </a:t>
                </a:r>
                <a:r>
                  <a:rPr lang="de-DE" altLang="de-DE" sz="1600" smtClean="0"/>
                  <a:t>limit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altLang="de-DE" sz="1600" b="0" i="1" smtClean="0">
                            <a:latin typeface="Cambria Math" panose="02040503050406030204" pitchFamily="18" charset="0"/>
                          </a:rPr>
                          <m:t>𝑀𝑖𝑛</m:t>
                        </m:r>
                      </m:sub>
                    </m:sSub>
                  </m:oMath>
                </a14:m>
                <a:r>
                  <a:rPr lang="de-DE" altLang="de-DE" sz="1600" smtClean="0"/>
                  <a:t> </a:t>
                </a:r>
                <a:r>
                  <a:rPr lang="de-DE" altLang="de-DE" sz="1600"/>
                  <a:t>(minimum </a:t>
                </a:r>
                <a:r>
                  <a:rPr lang="de-DE" altLang="de-DE" sz="1600" smtClean="0"/>
                  <a:t>stimulus </a:t>
                </a:r>
                <a:r>
                  <a:rPr lang="de-DE" altLang="de-DE" sz="1600"/>
                  <a:t>distinguishable from noise</a:t>
                </a:r>
                <a:r>
                  <a:rPr lang="de-DE" altLang="de-DE" sz="1600" smtClean="0">
                    <a:sym typeface="Wingdings" panose="05000000000000000000" pitchFamily="2" charset="2"/>
                  </a:rPr>
                  <a:t>) with</a:t>
                </a:r>
                <a:endParaRPr lang="de-DE" altLang="de-DE" sz="1600"/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Dynamic range:</a:t>
                </a: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Single quantum sensitivity limit</a:t>
                </a: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698" y="1427630"/>
                <a:ext cx="4992314" cy="3908425"/>
              </a:xfrm>
              <a:prstGeom prst="rect">
                <a:avLst/>
              </a:prstGeom>
              <a:blipFill>
                <a:blip r:embed="rId2"/>
                <a:stretch>
                  <a:fillRect l="-733" t="-46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11" y="3624730"/>
            <a:ext cx="33432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73" y="2732555"/>
            <a:ext cx="34099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61" y="4783604"/>
            <a:ext cx="3076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811058" y="2213971"/>
                <a:ext cx="1207806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de-DE" altLang="de-DE" sz="10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altLang="de-DE" sz="1000" smtClean="0">
                    <a:latin typeface="Calibri" panose="020F0502020204030204" pitchFamily="34" charset="0"/>
                  </a:rPr>
                  <a:t>: noise </a:t>
                </a:r>
                <a:r>
                  <a:rPr lang="de-DE" altLang="de-DE" sz="1000">
                    <a:latin typeface="Calibri" panose="020F0502020204030204" pitchFamily="34" charset="0"/>
                  </a:rPr>
                  <a:t>discrimination factor (application specific)</a:t>
                </a: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1058" y="2213971"/>
                <a:ext cx="1207806" cy="461665"/>
              </a:xfrm>
              <a:prstGeom prst="rect">
                <a:avLst/>
              </a:prstGeom>
              <a:blipFill>
                <a:blip r:embed="rId6"/>
                <a:stretch>
                  <a:fillRect l="-1515" t="-7895" r="-7071" b="-171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llipse 11"/>
          <p:cNvSpPr/>
          <p:nvPr/>
        </p:nvSpPr>
        <p:spPr>
          <a:xfrm>
            <a:off x="2976282" y="2784223"/>
            <a:ext cx="262966" cy="325795"/>
          </a:xfrm>
          <a:prstGeom prst="ellipse">
            <a:avLst/>
          </a:prstGeom>
          <a:noFill/>
          <a:ln w="3175" cmpd="sng">
            <a:solidFill>
              <a:srgbClr val="C00000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 smtClean="0">
              <a:solidFill>
                <a:schemeClr val="bg1"/>
              </a:solidFill>
            </a:endParaRPr>
          </a:p>
        </p:txBody>
      </p:sp>
      <p:cxnSp>
        <p:nvCxnSpPr>
          <p:cNvPr id="13" name="Gerader Verbinder 12"/>
          <p:cNvCxnSpPr/>
          <p:nvPr/>
        </p:nvCxnSpPr>
        <p:spPr>
          <a:xfrm flipV="1">
            <a:off x="3239248" y="2490366"/>
            <a:ext cx="1571810" cy="370541"/>
          </a:xfrm>
          <a:prstGeom prst="line">
            <a:avLst/>
          </a:prstGeom>
          <a:ln w="3175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614" y="2103903"/>
            <a:ext cx="3637603" cy="267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Accuracy function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12</a:t>
            </a:fld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2009778" y="1724025"/>
          <a:ext cx="8420098" cy="35660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67207">
                  <a:extLst>
                    <a:ext uri="{9D8B030D-6E8A-4147-A177-3AD203B41FA5}">
                      <a16:colId xmlns:a16="http://schemas.microsoft.com/office/drawing/2014/main" val="2775284448"/>
                    </a:ext>
                  </a:extLst>
                </a:gridCol>
                <a:gridCol w="3429718">
                  <a:extLst>
                    <a:ext uri="{9D8B030D-6E8A-4147-A177-3AD203B41FA5}">
                      <a16:colId xmlns:a16="http://schemas.microsoft.com/office/drawing/2014/main" val="2288257160"/>
                    </a:ext>
                  </a:extLst>
                </a:gridCol>
                <a:gridCol w="3523173">
                  <a:extLst>
                    <a:ext uri="{9D8B030D-6E8A-4147-A177-3AD203B41FA5}">
                      <a16:colId xmlns:a16="http://schemas.microsoft.com/office/drawing/2014/main" val="2576797664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20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335" marR="5333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 b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Linear gain function</a:t>
                      </a:r>
                      <a:endParaRPr lang="de-DE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335" marR="533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 b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Semilinear gain function</a:t>
                      </a:r>
                      <a:endParaRPr lang="de-DE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335" marR="533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187081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Gain function</a:t>
                      </a:r>
                      <a:endParaRPr lang="de-DE" sz="1200" b="1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335" marR="5333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53335" marR="53335" marT="0" marB="0" anchor="ctr">
                    <a:blipFill>
                      <a:blip r:embed="rId2"/>
                      <a:stretch>
                        <a:fillRect l="-42984" t="-97015" r="-103197" b="-69403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53335" marR="53335" marT="0" marB="0" anchor="ctr">
                    <a:blipFill>
                      <a:blip r:embed="rId2"/>
                      <a:stretch>
                        <a:fillRect l="-139273" t="-97015" r="-519" b="-694030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89887528"/>
                  </a:ext>
                </a:extLst>
              </a:tr>
              <a:tr h="5009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Gain coefficient</a:t>
                      </a:r>
                      <a:endParaRPr lang="de-DE" sz="1200" b="1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335" marR="5333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53335" marR="53335" marT="0" marB="0" anchor="ctr">
                    <a:blipFill>
                      <a:blip r:embed="rId2"/>
                      <a:stretch>
                        <a:fillRect l="-42984" t="-167089" r="-103197" b="-488608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53335" marR="53335" marT="0" marB="0" anchor="ctr">
                    <a:blipFill>
                      <a:blip r:embed="rId2"/>
                      <a:stretch>
                        <a:fillRect l="-139273" t="-167089" r="-519" b="-488608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26451116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Effective calibration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</a:t>
                      </a:r>
                      <a:endParaRPr lang="de-DE" sz="1200" b="1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335" marR="5333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53335" marR="53335" marT="0" marB="0" anchor="ctr">
                    <a:blipFill>
                      <a:blip r:embed="rId2"/>
                      <a:stretch>
                        <a:fillRect l="-42984" t="-293056" r="-103197" b="-436111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53335" marR="53335" marT="0" marB="0" anchor="ctr">
                    <a:blipFill>
                      <a:blip r:embed="rId2"/>
                      <a:stretch>
                        <a:fillRect l="-139273" t="-293056" r="-519" b="-436111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78643529"/>
                  </a:ext>
                </a:extLst>
              </a:tr>
              <a:tr h="5782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Accuracy function</a:t>
                      </a:r>
                      <a:endParaRPr lang="de-DE" sz="1200" b="1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335" marR="5333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53335" marR="53335" marT="0" marB="0" anchor="ctr">
                    <a:blipFill>
                      <a:blip r:embed="rId2"/>
                      <a:stretch>
                        <a:fillRect l="-42984" t="-297895" r="-103197" b="-230526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53335" marR="53335" marT="0" marB="0" anchor="ctr">
                    <a:blipFill>
                      <a:blip r:embed="rId2"/>
                      <a:stretch>
                        <a:fillRect l="-139273" t="-297895" r="-519" b="-230526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59995445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 energy limit</a:t>
                      </a:r>
                      <a:endParaRPr lang="de-DE" sz="1200" b="1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335" marR="5333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53335" marR="53335" marT="0" marB="0" anchor="ctr">
                    <a:blipFill>
                      <a:blip r:embed="rId2"/>
                      <a:stretch>
                        <a:fillRect l="-42984" t="-525000" r="-103197" b="-204167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53335" marR="53335" marT="0" marB="0" anchor="ctr">
                    <a:blipFill>
                      <a:blip r:embed="rId2"/>
                      <a:stretch>
                        <a:fillRect l="-139273" t="-525000" r="-519" b="-204167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88954418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Dynamic range</a:t>
                      </a:r>
                      <a:endParaRPr lang="de-DE" sz="1200" b="1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335" marR="5333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53335" marR="53335" marT="0" marB="0" anchor="ctr">
                    <a:blipFill>
                      <a:blip r:embed="rId2"/>
                      <a:stretch>
                        <a:fillRect l="-42984" t="-652174" r="-103197" b="-113043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53335" marR="53335" marT="0" marB="0" anchor="ctr">
                    <a:blipFill>
                      <a:blip r:embed="rId2"/>
                      <a:stretch>
                        <a:fillRect l="-139273" t="-652174" r="-519" b="-113043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236856293"/>
                  </a:ext>
                </a:extLst>
              </a:tr>
              <a:tr h="3914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quantum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limit</a:t>
                      </a:r>
                      <a:endParaRPr lang="de-DE" sz="1200" b="1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335" marR="5333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53335" marR="53335" marT="0" marB="0" anchor="ctr">
                    <a:blipFill>
                      <a:blip r:embed="rId2"/>
                      <a:stretch>
                        <a:fillRect l="-42984" t="-810938" r="-103197" b="-21875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53335" marR="53335" marT="0" marB="0" anchor="ctr">
                    <a:blipFill>
                      <a:blip r:embed="rId2"/>
                      <a:stretch>
                        <a:fillRect l="-139273" t="-810938" r="-519" b="-21875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203663649"/>
                  </a:ext>
                </a:extLst>
              </a:tr>
            </a:tbl>
          </a:graphicData>
        </a:graphic>
      </p:graphicFrame>
      <p:pic>
        <p:nvPicPr>
          <p:cNvPr id="6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4" y="3516313"/>
            <a:ext cx="3375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3500439"/>
            <a:ext cx="340995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4062414"/>
            <a:ext cx="180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0" b="10172"/>
          <a:stretch>
            <a:fillRect/>
          </a:stretch>
        </p:blipFill>
        <p:spPr bwMode="auto">
          <a:xfrm>
            <a:off x="7618414" y="4065588"/>
            <a:ext cx="20542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4" y="4511675"/>
            <a:ext cx="1374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4" y="4511675"/>
            <a:ext cx="1552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4" y="4943476"/>
            <a:ext cx="14446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4943476"/>
            <a:ext cx="166211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6" y="2632075"/>
            <a:ext cx="1211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2593976"/>
            <a:ext cx="138271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4" y="5684839"/>
            <a:ext cx="141287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4"/>
          <p:cNvSpPr txBox="1">
            <a:spLocks noChangeArrowheads="1"/>
          </p:cNvSpPr>
          <p:nvPr/>
        </p:nvSpPr>
        <p:spPr bwMode="auto">
          <a:xfrm>
            <a:off x="2125663" y="5407026"/>
            <a:ext cx="20177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altLang="de-DE" sz="1200">
                <a:latin typeface="Calibri" panose="020F0502020204030204" pitchFamily="34" charset="0"/>
              </a:rPr>
              <a:t>Dynamic range to noise ratio:</a:t>
            </a:r>
          </a:p>
        </p:txBody>
      </p:sp>
      <p:sp>
        <p:nvSpPr>
          <p:cNvPr id="18" name="Textfeld 14"/>
          <p:cNvSpPr txBox="1">
            <a:spLocks noChangeArrowheads="1"/>
          </p:cNvSpPr>
          <p:nvPr/>
        </p:nvSpPr>
        <p:spPr bwMode="auto">
          <a:xfrm>
            <a:off x="5499381" y="5416542"/>
            <a:ext cx="20010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200" b="1" smtClean="0">
                <a:latin typeface="Calibri" panose="020F0502020204030204" pitchFamily="34" charset="0"/>
              </a:rPr>
              <a:t>Note: </a:t>
            </a:r>
            <a:r>
              <a:rPr lang="de-DE" altLang="de-DE" sz="1200" smtClean="0">
                <a:latin typeface="Calibri" panose="020F0502020204030204" pitchFamily="34" charset="0"/>
              </a:rPr>
              <a:t> </a:t>
            </a:r>
          </a:p>
          <a:p>
            <a:r>
              <a:rPr lang="de-DE" altLang="de-DE" sz="1200" smtClean="0">
                <a:latin typeface="Calibri" panose="020F0502020204030204" pitchFamily="34" charset="0"/>
              </a:rPr>
              <a:t>For most applications, it can be taken for granted that</a:t>
            </a:r>
            <a:endParaRPr lang="de-DE" altLang="de-DE" sz="120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5570066" y="6165893"/>
                <a:ext cx="831766" cy="2949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algn="l">
                  <a:lnSpc>
                    <a:spcPts val="2300"/>
                  </a:lnSpc>
                  <a:spcBef>
                    <a:spcPts val="115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𝑫𝑵𝑹</m:t>
                              </m:r>
                            </m:sub>
                          </m:sSub>
                        </m:num>
                        <m:den>
                          <m: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  <m:r>
                        <a:rPr lang="de-DE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r>
                        <a:rPr lang="de-DE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de-DE" sz="1400" b="1" dirty="0" err="1" smtClean="0"/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66" y="6165893"/>
                <a:ext cx="831766" cy="294953"/>
              </a:xfrm>
              <a:prstGeom prst="rect">
                <a:avLst/>
              </a:prstGeom>
              <a:blipFill>
                <a:blip r:embed="rId14"/>
                <a:stretch>
                  <a:fillRect l="-3676" t="-26531" r="-3676" b="-224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uppieren 29"/>
          <p:cNvGrpSpPr/>
          <p:nvPr/>
        </p:nvGrpSpPr>
        <p:grpSpPr>
          <a:xfrm>
            <a:off x="6592583" y="4949016"/>
            <a:ext cx="3811892" cy="283385"/>
            <a:chOff x="6592583" y="4949016"/>
            <a:chExt cx="3811892" cy="283385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65" t="16536" r="8652" b="19778"/>
            <a:stretch/>
          </p:blipFill>
          <p:spPr>
            <a:xfrm>
              <a:off x="6592583" y="4954558"/>
              <a:ext cx="283318" cy="277843"/>
            </a:xfrm>
            <a:prstGeom prst="rect">
              <a:avLst/>
            </a:prstGeom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6" t="16536" r="55321" b="19778"/>
            <a:stretch/>
          </p:blipFill>
          <p:spPr>
            <a:xfrm>
              <a:off x="10121157" y="4949016"/>
              <a:ext cx="283318" cy="277843"/>
            </a:xfrm>
            <a:prstGeom prst="rect">
              <a:avLst/>
            </a:prstGeom>
          </p:spPr>
        </p:pic>
      </p:grpSp>
      <p:grpSp>
        <p:nvGrpSpPr>
          <p:cNvPr id="29" name="Gruppieren 28"/>
          <p:cNvGrpSpPr/>
          <p:nvPr/>
        </p:nvGrpSpPr>
        <p:grpSpPr>
          <a:xfrm>
            <a:off x="6592583" y="4557144"/>
            <a:ext cx="3811892" cy="277844"/>
            <a:chOff x="6592583" y="4557144"/>
            <a:chExt cx="3811892" cy="277844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6" t="16536" r="55321" b="19778"/>
            <a:stretch/>
          </p:blipFill>
          <p:spPr>
            <a:xfrm>
              <a:off x="10121157" y="4557145"/>
              <a:ext cx="283318" cy="277843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65" t="16536" r="8652" b="19778"/>
            <a:stretch/>
          </p:blipFill>
          <p:spPr>
            <a:xfrm>
              <a:off x="6592583" y="4557144"/>
              <a:ext cx="283318" cy="277843"/>
            </a:xfrm>
            <a:prstGeom prst="rect">
              <a:avLst/>
            </a:prstGeom>
          </p:spPr>
        </p:pic>
      </p:grpSp>
      <p:grpSp>
        <p:nvGrpSpPr>
          <p:cNvPr id="28" name="Gruppieren 27"/>
          <p:cNvGrpSpPr/>
          <p:nvPr/>
        </p:nvGrpSpPr>
        <p:grpSpPr>
          <a:xfrm>
            <a:off x="6588971" y="4121929"/>
            <a:ext cx="3815504" cy="277843"/>
            <a:chOff x="6588971" y="4121929"/>
            <a:chExt cx="3815504" cy="277843"/>
          </a:xfrm>
        </p:grpSpPr>
        <p:pic>
          <p:nvPicPr>
            <p:cNvPr id="26" name="Grafik 25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65" t="16536" r="8652" b="19778"/>
            <a:stretch/>
          </p:blipFill>
          <p:spPr>
            <a:xfrm>
              <a:off x="6588971" y="4121929"/>
              <a:ext cx="283318" cy="277843"/>
            </a:xfrm>
            <a:prstGeom prst="rect">
              <a:avLst/>
            </a:prstGeom>
          </p:spPr>
        </p:pic>
        <p:pic>
          <p:nvPicPr>
            <p:cNvPr id="27" name="Grafik 26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6" t="16536" r="55321" b="19778"/>
            <a:stretch/>
          </p:blipFill>
          <p:spPr>
            <a:xfrm>
              <a:off x="10121157" y="4121929"/>
              <a:ext cx="283318" cy="277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255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Accuracy function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13</a:t>
            </a:fld>
            <a:endParaRPr lang="de-DE" dirty="0"/>
          </a:p>
        </p:txBody>
      </p:sp>
      <p:pic>
        <p:nvPicPr>
          <p:cNvPr id="7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/>
          <a:stretch/>
        </p:blipFill>
        <p:spPr bwMode="auto">
          <a:xfrm>
            <a:off x="956235" y="1951457"/>
            <a:ext cx="3401454" cy="5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9" y="2645578"/>
            <a:ext cx="340995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10"/>
          <p:cNvSpPr txBox="1">
            <a:spLocks noChangeArrowheads="1"/>
          </p:cNvSpPr>
          <p:nvPr/>
        </p:nvSpPr>
        <p:spPr bwMode="auto">
          <a:xfrm>
            <a:off x="846698" y="1337523"/>
            <a:ext cx="49923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None/>
              <a:defRPr/>
            </a:pPr>
            <a:r>
              <a:rPr lang="de-DE" altLang="de-DE" sz="1600" b="1" smtClean="0"/>
              <a:t>Comparison:</a:t>
            </a:r>
          </a:p>
        </p:txBody>
      </p:sp>
      <p:sp>
        <p:nvSpPr>
          <p:cNvPr id="11" name="Textfeld 14"/>
          <p:cNvSpPr txBox="1">
            <a:spLocks noChangeArrowheads="1"/>
          </p:cNvSpPr>
          <p:nvPr/>
        </p:nvSpPr>
        <p:spPr bwMode="auto">
          <a:xfrm>
            <a:off x="1636574" y="3464953"/>
            <a:ext cx="9461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smtClean="0">
                <a:latin typeface="Calibri" panose="020F0502020204030204" pitchFamily="34" charset="0"/>
              </a:rPr>
              <a:t>Stimulus error</a:t>
            </a:r>
            <a:endParaRPr lang="de-DE" altLang="de-DE" sz="1200" i="1">
              <a:latin typeface="Calibri" panose="020F0502020204030204" pitchFamily="34" charset="0"/>
            </a:endParaRPr>
          </a:p>
        </p:txBody>
      </p:sp>
      <p:sp>
        <p:nvSpPr>
          <p:cNvPr id="13" name="Textfeld 14"/>
          <p:cNvSpPr txBox="1">
            <a:spLocks noChangeArrowheads="1"/>
          </p:cNvSpPr>
          <p:nvPr/>
        </p:nvSpPr>
        <p:spPr bwMode="auto">
          <a:xfrm>
            <a:off x="2072640" y="3965834"/>
            <a:ext cx="1348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smtClean="0">
                <a:latin typeface="Calibri" panose="020F0502020204030204" pitchFamily="34" charset="0"/>
              </a:rPr>
              <a:t>Counting error (Poisson statistics)</a:t>
            </a:r>
            <a:endParaRPr lang="de-DE" altLang="de-DE" sz="1200" i="1">
              <a:latin typeface="Calibri" panose="020F0502020204030204" pitchFamily="34" charset="0"/>
            </a:endParaRPr>
          </a:p>
        </p:txBody>
      </p:sp>
      <p:sp>
        <p:nvSpPr>
          <p:cNvPr id="14" name="Geschweifte Klammer rechts 13"/>
          <p:cNvSpPr/>
          <p:nvPr/>
        </p:nvSpPr>
        <p:spPr>
          <a:xfrm rot="5400000">
            <a:off x="3459755" y="2754798"/>
            <a:ext cx="241899" cy="1130517"/>
          </a:xfrm>
          <a:prstGeom prst="rightBrace">
            <a:avLst>
              <a:gd name="adj1" fmla="val 30131"/>
              <a:gd name="adj2" fmla="val 53023"/>
            </a:avLst>
          </a:prstGeom>
          <a:ln w="3175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2837025" y="3464953"/>
            <a:ext cx="1348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smtClean="0">
                <a:latin typeface="Calibri" panose="020F0502020204030204" pitchFamily="34" charset="0"/>
              </a:rPr>
              <a:t>Error due to amplifier noise</a:t>
            </a:r>
            <a:endParaRPr lang="de-DE" altLang="de-DE" sz="1200" i="1">
              <a:latin typeface="Calibri" panose="020F0502020204030204" pitchFamily="34" charset="0"/>
            </a:endParaRPr>
          </a:p>
        </p:txBody>
      </p:sp>
      <p:sp>
        <p:nvSpPr>
          <p:cNvPr id="16" name="Textfeld 15"/>
          <p:cNvSpPr txBox="1">
            <a:spLocks noChangeArrowheads="1"/>
          </p:cNvSpPr>
          <p:nvPr/>
        </p:nvSpPr>
        <p:spPr bwMode="auto">
          <a:xfrm>
            <a:off x="4490619" y="1990001"/>
            <a:ext cx="1348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smtClean="0">
                <a:latin typeface="Calibri" panose="020F0502020204030204" pitchFamily="34" charset="0"/>
              </a:rPr>
              <a:t>Linear</a:t>
            </a:r>
          </a:p>
          <a:p>
            <a:pPr algn="ctr"/>
            <a:r>
              <a:rPr lang="de-DE" altLang="de-DE" sz="1200" smtClean="0">
                <a:latin typeface="Calibri" panose="020F0502020204030204" pitchFamily="34" charset="0"/>
              </a:rPr>
              <a:t>gain function</a:t>
            </a:r>
          </a:p>
        </p:txBody>
      </p:sp>
      <p:sp>
        <p:nvSpPr>
          <p:cNvPr id="17" name="Textfeld 16"/>
          <p:cNvSpPr txBox="1">
            <a:spLocks noChangeArrowheads="1"/>
          </p:cNvSpPr>
          <p:nvPr/>
        </p:nvSpPr>
        <p:spPr bwMode="auto">
          <a:xfrm>
            <a:off x="4490619" y="2654839"/>
            <a:ext cx="1348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smtClean="0">
                <a:latin typeface="Calibri" panose="020F0502020204030204" pitchFamily="34" charset="0"/>
              </a:rPr>
              <a:t>Semilinear</a:t>
            </a:r>
          </a:p>
          <a:p>
            <a:pPr algn="ctr"/>
            <a:r>
              <a:rPr lang="de-DE" altLang="de-DE" sz="1200" smtClean="0">
                <a:latin typeface="Calibri" panose="020F0502020204030204" pitchFamily="34" charset="0"/>
              </a:rPr>
              <a:t>gain function</a:t>
            </a:r>
            <a:endParaRPr lang="de-DE" altLang="de-DE" sz="1200" i="1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1055009" y="4657729"/>
                <a:ext cx="3657331" cy="2949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>
                  <a:lnSpc>
                    <a:spcPts val="2300"/>
                  </a:lnSpc>
                  <a:spcBef>
                    <a:spcPts val="115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1" i="1">
                                          <a:latin typeface="Cambria Math" panose="02040503050406030204" pitchFamily="18" charset="0"/>
                                        </a:rPr>
                                        <m:t>𝑵</m:t>
                                      </m:r>
                                    </m:e>
                                    <m:sub>
                                      <m:r>
                                        <a:rPr lang="de-DE" sz="1400" b="1" i="1">
                                          <a:latin typeface="Cambria Math" panose="02040503050406030204" pitchFamily="18" charset="0"/>
                                        </a:rPr>
                                        <m:t>𝑴𝒂𝒙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de-DE" sz="1400" b="1" i="1"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de-DE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de-DE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sz="1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1" i="1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de-DE" sz="1400" b="1" i="1">
                                  <a:latin typeface="Cambria Math" panose="02040503050406030204" pitchFamily="18" charset="0"/>
                                </a:rPr>
                                <m:t>𝑴𝒂𝒙</m:t>
                              </m:r>
                            </m:sub>
                          </m:sSub>
                        </m:num>
                        <m:den>
                          <m:r>
                            <a:rPr lang="de-DE" sz="1400" b="1" i="1">
                              <a:latin typeface="Cambria Math" panose="02040503050406030204" pitchFamily="18" charset="0"/>
                            </a:rPr>
                            <m:t>𝑵</m:t>
                          </m:r>
                        </m:den>
                      </m:f>
                    </m:oMath>
                  </m:oMathPara>
                </a14:m>
                <a:endParaRPr lang="de-DE" sz="1400" b="1" dirty="0" err="1" smtClean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009" y="4657729"/>
                <a:ext cx="3657331" cy="294953"/>
              </a:xfrm>
              <a:prstGeom prst="rect">
                <a:avLst/>
              </a:prstGeom>
              <a:blipFill>
                <a:blip r:embed="rId4"/>
                <a:stretch>
                  <a:fillRect t="-37500" b="-31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>
            <a:spLocks noChangeArrowheads="1"/>
          </p:cNvSpPr>
          <p:nvPr/>
        </p:nvSpPr>
        <p:spPr bwMode="auto">
          <a:xfrm>
            <a:off x="792351" y="4649443"/>
            <a:ext cx="1348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smtClean="0">
                <a:latin typeface="Calibri" panose="020F0502020204030204" pitchFamily="34" charset="0"/>
              </a:rPr>
              <a:t>Break-even at</a:t>
            </a:r>
            <a:endParaRPr lang="de-DE" altLang="de-DE" sz="1200" i="1">
              <a:latin typeface="Calibri" panose="020F0502020204030204" pitchFamily="34" charset="0"/>
            </a:endParaRPr>
          </a:p>
        </p:txBody>
      </p:sp>
      <p:sp>
        <p:nvSpPr>
          <p:cNvPr id="20" name="Pfeil nach rechts 19"/>
          <p:cNvSpPr/>
          <p:nvPr/>
        </p:nvSpPr>
        <p:spPr>
          <a:xfrm>
            <a:off x="3857759" y="4741212"/>
            <a:ext cx="344542" cy="127985"/>
          </a:xfrm>
          <a:prstGeom prst="rightArrow">
            <a:avLst/>
          </a:prstGeom>
          <a:solidFill>
            <a:srgbClr val="C00000"/>
          </a:solidFill>
          <a:ln w="3175" cmpd="sng">
            <a:solidFill>
              <a:srgbClr val="C00000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2835809" y="4678490"/>
                <a:ext cx="3753062" cy="2949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>
                  <a:lnSpc>
                    <a:spcPts val="2300"/>
                  </a:lnSpc>
                  <a:spcBef>
                    <a:spcPts val="115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𝑵</m:t>
                      </m:r>
                      <m:r>
                        <a:rPr lang="de-DE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1" i="1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de-DE" sz="1400" b="1" i="1">
                                  <a:latin typeface="Cambria Math" panose="02040503050406030204" pitchFamily="18" charset="0"/>
                                </a:rPr>
                                <m:t>𝑴𝒂𝒙</m:t>
                              </m:r>
                            </m:sub>
                          </m:sSub>
                        </m:num>
                        <m:den>
                          <m: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de-DE" sz="1400" b="1" dirty="0" err="1" smtClean="0"/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809" y="4678490"/>
                <a:ext cx="3753062" cy="294953"/>
              </a:xfrm>
              <a:prstGeom prst="rect">
                <a:avLst/>
              </a:prstGeom>
              <a:blipFill>
                <a:blip r:embed="rId5"/>
                <a:stretch>
                  <a:fillRect t="-26531" b="-265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Geschweifte Klammer rechts 23"/>
          <p:cNvSpPr/>
          <p:nvPr/>
        </p:nvSpPr>
        <p:spPr>
          <a:xfrm rot="5400000">
            <a:off x="2029184" y="2977567"/>
            <a:ext cx="241899" cy="678527"/>
          </a:xfrm>
          <a:prstGeom prst="rightBrace">
            <a:avLst>
              <a:gd name="adj1" fmla="val 30131"/>
              <a:gd name="adj2" fmla="val 53023"/>
            </a:avLst>
          </a:prstGeom>
          <a:ln w="3175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Geschweifte Klammer rechts 24"/>
          <p:cNvSpPr/>
          <p:nvPr/>
        </p:nvSpPr>
        <p:spPr>
          <a:xfrm rot="5400000">
            <a:off x="2671561" y="3115343"/>
            <a:ext cx="161613" cy="339263"/>
          </a:xfrm>
          <a:prstGeom prst="rightBrace">
            <a:avLst>
              <a:gd name="adj1" fmla="val 12837"/>
              <a:gd name="adj2" fmla="val 51261"/>
            </a:avLst>
          </a:prstGeom>
          <a:ln w="3175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6" name="Gerader Verbinder 25"/>
          <p:cNvCxnSpPr/>
          <p:nvPr/>
        </p:nvCxnSpPr>
        <p:spPr>
          <a:xfrm>
            <a:off x="2746837" y="3464953"/>
            <a:ext cx="0" cy="500881"/>
          </a:xfrm>
          <a:prstGeom prst="line">
            <a:avLst/>
          </a:prstGeom>
          <a:ln w="3175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feld 29"/>
              <p:cNvSpPr txBox="1">
                <a:spLocks noChangeArrowheads="1"/>
              </p:cNvSpPr>
              <p:nvPr/>
            </p:nvSpPr>
            <p:spPr bwMode="auto">
              <a:xfrm>
                <a:off x="846698" y="5156672"/>
                <a:ext cx="6920786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de-DE" altLang="de-DE" sz="1200" smtClean="0">
                    <a:latin typeface="Calibri" panose="020F0502020204030204" pitchFamily="34" charset="0"/>
                  </a:rPr>
                  <a:t>For smaller </a:t>
                </a:r>
                <a14:m>
                  <m:oMath xmlns:m="http://schemas.openxmlformats.org/officeDocument/2006/math">
                    <m:r>
                      <a:rPr lang="de-DE" altLang="de-DE" sz="12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altLang="de-DE" sz="1200" smtClean="0">
                    <a:latin typeface="Calibri" panose="020F0502020204030204" pitchFamily="34" charset="0"/>
                  </a:rPr>
                  <a:t>, the accuracy for the semilinear gain function is higher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de-DE" altLang="de-DE" sz="1200" smtClean="0">
                    <a:latin typeface="Calibri" panose="020F0502020204030204" pitchFamily="34" charset="0"/>
                  </a:rPr>
                  <a:t>For larger </a:t>
                </a:r>
                <a14:m>
                  <m:oMath xmlns:m="http://schemas.openxmlformats.org/officeDocument/2006/math">
                    <m:r>
                      <a:rPr lang="de-DE" altLang="de-DE" sz="12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altLang="de-DE" sz="1200" smtClean="0">
                    <a:latin typeface="Calibri" panose="020F0502020204030204" pitchFamily="34" charset="0"/>
                  </a:rPr>
                  <a:t>, the accuracy for the linear gain function is </a:t>
                </a:r>
                <a:r>
                  <a:rPr lang="de-DE" altLang="de-DE" sz="1200" smtClean="0">
                    <a:latin typeface="Calibri" panose="020F0502020204030204" pitchFamily="34" charset="0"/>
                  </a:rPr>
                  <a:t>higher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de-DE" altLang="de-DE" sz="1200" smtClean="0">
                    <a:latin typeface="Calibri" panose="020F050202020403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de-DE" altLang="de-DE" sz="12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altLang="de-DE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de-DE" altLang="de-DE" sz="1200" smtClean="0">
                    <a:latin typeface="Calibri" panose="020F0502020204030204" pitchFamily="34" charset="0"/>
                  </a:rPr>
                  <a:t>, the ASF for the linear GF stays constant, while the ASF for the semilinear GF drops to 0.</a:t>
                </a:r>
                <a:endParaRPr lang="de-DE" altLang="de-DE" sz="1200">
                  <a:latin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0" name="Textfeld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698" y="5156672"/>
                <a:ext cx="6920786" cy="923330"/>
              </a:xfrm>
              <a:prstGeom prst="rect">
                <a:avLst/>
              </a:prstGeom>
              <a:blipFill>
                <a:blip r:embed="rId6"/>
                <a:stretch>
                  <a:fillRect b="-198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Grafi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545" y="1536788"/>
            <a:ext cx="5382722" cy="409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Gerader Verbinder 31"/>
          <p:cNvCxnSpPr/>
          <p:nvPr/>
        </p:nvCxnSpPr>
        <p:spPr>
          <a:xfrm flipH="1">
            <a:off x="8104280" y="2813538"/>
            <a:ext cx="1252" cy="982396"/>
          </a:xfrm>
          <a:prstGeom prst="line">
            <a:avLst/>
          </a:prstGeom>
          <a:ln w="3175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14"/>
          <p:cNvSpPr txBox="1">
            <a:spLocks noChangeArrowheads="1"/>
          </p:cNvSpPr>
          <p:nvPr/>
        </p:nvSpPr>
        <p:spPr bwMode="auto">
          <a:xfrm>
            <a:off x="7658837" y="2362202"/>
            <a:ext cx="8397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1000" b="1" smtClean="0">
                <a:latin typeface="Calibri" panose="020F0502020204030204" pitchFamily="34" charset="0"/>
              </a:rPr>
              <a:t>Break-even at 25</a:t>
            </a:r>
            <a:endParaRPr lang="de-DE" altLang="de-DE" sz="1000" b="1" i="1">
              <a:latin typeface="Calibri" panose="020F0502020204030204" pitchFamily="34" charset="0"/>
            </a:endParaRPr>
          </a:p>
        </p:txBody>
      </p:sp>
      <p:cxnSp>
        <p:nvCxnSpPr>
          <p:cNvPr id="5" name="Gerader Verbinder 4"/>
          <p:cNvCxnSpPr/>
          <p:nvPr/>
        </p:nvCxnSpPr>
        <p:spPr>
          <a:xfrm>
            <a:off x="3685110" y="3174215"/>
            <a:ext cx="437208" cy="0"/>
          </a:xfrm>
          <a:prstGeom prst="line">
            <a:avLst/>
          </a:prstGeom>
          <a:ln w="19050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>
          <a:xfrm>
            <a:off x="3926165" y="3204168"/>
            <a:ext cx="786175" cy="233612"/>
          </a:xfrm>
          <a:prstGeom prst="line">
            <a:avLst/>
          </a:prstGeom>
          <a:ln w="3175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>
            <a:spLocks noChangeArrowheads="1"/>
          </p:cNvSpPr>
          <p:nvPr/>
        </p:nvSpPr>
        <p:spPr bwMode="auto">
          <a:xfrm>
            <a:off x="4442751" y="3469166"/>
            <a:ext cx="1709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smtClean="0">
                <a:latin typeface="Calibri" panose="020F0502020204030204" pitchFamily="34" charset="0"/>
              </a:rPr>
              <a:t>This term also shows up in every gain function</a:t>
            </a:r>
            <a:endParaRPr lang="de-DE" altLang="de-DE" sz="1200" i="1">
              <a:latin typeface="Calibri" panose="020F0502020204030204" pitchFamily="34" charset="0"/>
            </a:endParaRPr>
          </a:p>
        </p:txBody>
      </p:sp>
      <p:cxnSp>
        <p:nvCxnSpPr>
          <p:cNvPr id="33" name="Gerader Verbinder 32"/>
          <p:cNvCxnSpPr/>
          <p:nvPr/>
        </p:nvCxnSpPr>
        <p:spPr>
          <a:xfrm>
            <a:off x="3015446" y="3174215"/>
            <a:ext cx="590999" cy="0"/>
          </a:xfrm>
          <a:prstGeom prst="line">
            <a:avLst/>
          </a:prstGeom>
          <a:ln w="19050" cmpd="sng">
            <a:solidFill>
              <a:srgbClr val="92D05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/>
          <p:cNvCxnSpPr/>
          <p:nvPr/>
        </p:nvCxnSpPr>
        <p:spPr>
          <a:xfrm>
            <a:off x="3606445" y="3217032"/>
            <a:ext cx="845559" cy="722055"/>
          </a:xfrm>
          <a:prstGeom prst="line">
            <a:avLst/>
          </a:prstGeom>
          <a:ln w="3175" cmpd="sng">
            <a:solidFill>
              <a:srgbClr val="92D05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feld 35"/>
              <p:cNvSpPr txBox="1">
                <a:spLocks noChangeArrowheads="1"/>
              </p:cNvSpPr>
              <p:nvPr/>
            </p:nvSpPr>
            <p:spPr bwMode="auto">
              <a:xfrm>
                <a:off x="4202301" y="3997749"/>
                <a:ext cx="170969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sz="1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altLang="de-DE" sz="1200" b="0" i="1" smtClean="0">
                            <a:latin typeface="Cambria Math" panose="02040503050406030204" pitchFamily="18" charset="0"/>
                          </a:rPr>
                          <m:t>𝐷𝑁𝑅</m:t>
                        </m:r>
                        <m:r>
                          <a:rPr lang="de-DE" altLang="de-DE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de-DE" altLang="de-DE" sz="1200" smtClean="0">
                    <a:latin typeface="Calibri" panose="020F0502020204030204" pitchFamily="34" charset="0"/>
                  </a:rPr>
                  <a:t> scaling factor (ASF)</a:t>
                </a:r>
                <a:endParaRPr lang="de-DE" altLang="de-DE" sz="1200" i="1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6" name="Textfeld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2301" y="3997749"/>
                <a:ext cx="1709694" cy="461665"/>
              </a:xfrm>
              <a:prstGeom prst="rect">
                <a:avLst/>
              </a:prstGeom>
              <a:blipFill>
                <a:blip r:embed="rId8"/>
                <a:stretch>
                  <a:fillRect t="-1316" b="-921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761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Accuracy function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14</a:t>
            </a:fld>
            <a:endParaRPr lang="de-DE" dirty="0"/>
          </a:p>
        </p:txBody>
      </p:sp>
      <p:sp>
        <p:nvSpPr>
          <p:cNvPr id="5" name="Textfeld 10"/>
          <p:cNvSpPr txBox="1">
            <a:spLocks noChangeArrowheads="1"/>
          </p:cNvSpPr>
          <p:nvPr/>
        </p:nvSpPr>
        <p:spPr bwMode="auto">
          <a:xfrm>
            <a:off x="846698" y="1427630"/>
            <a:ext cx="4992314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  <a:buNone/>
              <a:defRPr/>
            </a:pPr>
            <a:r>
              <a:rPr lang="de-DE" altLang="de-DE" sz="1600" b="1" smtClean="0"/>
              <a:t>Conclusion: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600" smtClean="0"/>
              <a:t>Choosing a gain function is about distributing output dynamic range to accuracy of retrieved stimulus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600" b="1" smtClean="0"/>
              <a:t>Zero-sum situation:</a:t>
            </a:r>
            <a:r>
              <a:rPr lang="de-DE" altLang="de-DE" sz="1600" smtClean="0"/>
              <a:t> Achieving high accuracy in one stimulus region yields lower accuracy in other regions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600" smtClean="0"/>
              <a:t>Accuracy function has Poisson error as built-in limitation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600" smtClean="0"/>
              <a:t>There is no „generic“, or optimal, gain function. It‘s all about user requirements and priorities.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Parameters: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>
                <a:ea typeface="Times New Roman" panose="02020603050405020304" pitchFamily="18" charset="0"/>
                <a:cs typeface="Times New Roman" panose="02020603050405020304" pitchFamily="18" charset="0"/>
              </a:rPr>
              <a:t>Input stimulus and input stimulus „error</a:t>
            </a:r>
            <a:r>
              <a:rPr lang="de-DE" sz="1200" smtClean="0"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Maximum requested stimulus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Minimum stimulus to be detected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Maximum output Amplitude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200" smtClean="0"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1200" baseline="-25000" smtClean="0">
                <a:ea typeface="Times New Roman" panose="02020603050405020304" pitchFamily="18" charset="0"/>
                <a:cs typeface="Times New Roman" panose="02020603050405020304" pitchFamily="18" charset="0"/>
              </a:rPr>
              <a:t>DNR</a:t>
            </a:r>
          </a:p>
        </p:txBody>
      </p:sp>
      <p:pic>
        <p:nvPicPr>
          <p:cNvPr id="6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77" y="1526731"/>
            <a:ext cx="5392615" cy="422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898" y="1079039"/>
            <a:ext cx="2258033" cy="385342"/>
          </a:xfrm>
          <a:prstGeom prst="rect">
            <a:avLst/>
          </a:prstGeom>
        </p:spPr>
      </p:pic>
      <p:cxnSp>
        <p:nvCxnSpPr>
          <p:cNvPr id="8" name="Gerade Verbindung mit Pfeil 7"/>
          <p:cNvCxnSpPr>
            <a:stCxn id="11" idx="2"/>
          </p:cNvCxnSpPr>
          <p:nvPr/>
        </p:nvCxnSpPr>
        <p:spPr>
          <a:xfrm>
            <a:off x="9684930" y="1658503"/>
            <a:ext cx="1041436" cy="344856"/>
          </a:xfrm>
          <a:prstGeom prst="straightConnector1">
            <a:avLst/>
          </a:prstGeom>
          <a:ln w="19050" cmpd="sng">
            <a:solidFill>
              <a:schemeClr val="tx2">
                <a:lumMod val="75000"/>
                <a:lumOff val="25000"/>
              </a:schemeClr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/>
              <p:cNvSpPr/>
              <p:nvPr/>
            </p:nvSpPr>
            <p:spPr>
              <a:xfrm>
                <a:off x="5204469" y="781378"/>
                <a:ext cx="1980134" cy="294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spcBef>
                    <a:spcPts val="0"/>
                  </a:spcBef>
                  <a:spcAft>
                    <a:spcPts val="1200"/>
                  </a:spcAft>
                  <a:buClr>
                    <a:schemeClr val="hlink"/>
                  </a:buClr>
                  <a:defRPr/>
                </a:pPr>
                <a:r>
                  <a:rPr lang="de-DE" sz="12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„Tertilinear“: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de-DE" sz="1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de-DE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g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</m:rad>
                  </m:oMath>
                </a14:m>
                <a:endParaRPr lang="de-DE" sz="1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469" y="781378"/>
                <a:ext cx="1980134" cy="294376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9"/>
              <p:cNvSpPr/>
              <p:nvPr/>
            </p:nvSpPr>
            <p:spPr>
              <a:xfrm>
                <a:off x="7684544" y="903500"/>
                <a:ext cx="3361031" cy="3860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spcBef>
                    <a:spcPts val="0"/>
                  </a:spcBef>
                  <a:spcAft>
                    <a:spcPts val="1200"/>
                  </a:spcAft>
                  <a:buClr>
                    <a:schemeClr val="hlink"/>
                  </a:buClr>
                  <a:defRPr/>
                </a:pPr>
                <a:r>
                  <a:rPr lang="de-DE" sz="12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„Sine “: </a:t>
                </a:r>
                <a14:m>
                  <m:oMath xmlns:m="http://schemas.openxmlformats.org/officeDocument/2006/math">
                    <m:r>
                      <a:rPr lang="de-DE" sz="1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de-DE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func>
                      <m:funcPr>
                        <m:ctrlPr>
                          <a:rPr lang="de-DE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sz="12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de-DE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1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de-DE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∙</m:t>
                            </m:r>
                            <m:f>
                              <m:f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de-DE" sz="1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𝑀𝑎𝑥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de-DE" sz="1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Rechtec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544" y="903500"/>
                <a:ext cx="3361031" cy="3860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8619" y="1248356"/>
            <a:ext cx="2972621" cy="410147"/>
          </a:xfrm>
          <a:prstGeom prst="rect">
            <a:avLst/>
          </a:prstGeom>
        </p:spPr>
      </p:pic>
      <p:cxnSp>
        <p:nvCxnSpPr>
          <p:cNvPr id="17" name="Gerade Verbindung mit Pfeil 16"/>
          <p:cNvCxnSpPr/>
          <p:nvPr/>
        </p:nvCxnSpPr>
        <p:spPr>
          <a:xfrm>
            <a:off x="7881689" y="1500919"/>
            <a:ext cx="1483370" cy="1430749"/>
          </a:xfrm>
          <a:prstGeom prst="straightConnector1">
            <a:avLst/>
          </a:prstGeom>
          <a:ln w="19050" cmpd="sng">
            <a:solidFill>
              <a:srgbClr val="00B0F0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18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DEPFET and nonlinear amPlification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15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878" y="1567898"/>
            <a:ext cx="3873098" cy="412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1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DEPFET and NLA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16</a:t>
            </a:fld>
            <a:endParaRPr lang="de-DE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47739" y="1394617"/>
            <a:ext cx="5242854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534988" indent="-263525"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spcAft>
                <a:spcPts val="600"/>
              </a:spcAft>
              <a:buClrTx/>
              <a:defRPr/>
            </a:pPr>
            <a:r>
              <a:rPr lang="de-DE" altLang="de-DE" sz="1600" b="1" dirty="0">
                <a:latin typeface="Calibri" pitchFamily="34" charset="0"/>
                <a:ea typeface="MS Mincho" pitchFamily="49" charset="-128"/>
                <a:cs typeface="Calibri" pitchFamily="34" charset="0"/>
              </a:rPr>
              <a:t>DEPFET </a:t>
            </a:r>
            <a:r>
              <a:rPr lang="de-DE" altLang="de-DE" sz="1600" b="1" dirty="0" err="1">
                <a:latin typeface="Calibri" pitchFamily="34" charset="0"/>
                <a:ea typeface="MS Mincho" pitchFamily="49" charset="-128"/>
                <a:cs typeface="Calibri" pitchFamily="34" charset="0"/>
              </a:rPr>
              <a:t>integrated</a:t>
            </a:r>
            <a:r>
              <a:rPr lang="de-DE" altLang="de-DE" sz="1600" b="1" dirty="0">
                <a:latin typeface="Calibri" pitchFamily="34" charset="0"/>
                <a:ea typeface="MS Mincho" pitchFamily="49" charset="-128"/>
                <a:cs typeface="Calibri" pitchFamily="34" charset="0"/>
              </a:rPr>
              <a:t> </a:t>
            </a:r>
            <a:r>
              <a:rPr lang="de-DE" altLang="de-DE" sz="1600" b="1" dirty="0" err="1">
                <a:latin typeface="Calibri" pitchFamily="34" charset="0"/>
                <a:ea typeface="MS Mincho" pitchFamily="49" charset="-128"/>
                <a:cs typeface="Calibri" pitchFamily="34" charset="0"/>
              </a:rPr>
              <a:t>amplifier</a:t>
            </a:r>
            <a:endParaRPr lang="en-US" altLang="de-DE" sz="1600" b="1" dirty="0">
              <a:latin typeface="Calibri" pitchFamily="34" charset="0"/>
              <a:ea typeface="MS Mincho" pitchFamily="49" charset="-128"/>
              <a:cs typeface="Calibri" pitchFamily="34" charset="0"/>
            </a:endParaRP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600" dirty="0">
                <a:latin typeface="Calibri" pitchFamily="34" charset="0"/>
                <a:ea typeface="MS Mincho" pitchFamily="49" charset="-128"/>
                <a:cs typeface="Calibri" pitchFamily="34" charset="0"/>
              </a:rPr>
              <a:t>p-channel FET on depleted n-bulk</a:t>
            </a: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Signal </a:t>
            </a:r>
            <a:r>
              <a:rPr lang="de-DE" altLang="de-DE" sz="16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charge</a:t>
            </a: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 </a:t>
            </a:r>
            <a:r>
              <a:rPr lang="de-DE" altLang="de-DE" sz="16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collected</a:t>
            </a: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 in potential </a:t>
            </a:r>
            <a:r>
              <a:rPr lang="de-DE" altLang="de-DE" sz="16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minimum</a:t>
            </a: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 </a:t>
            </a:r>
            <a:r>
              <a:rPr lang="de-DE" altLang="de-DE" sz="16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below</a:t>
            </a: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 FET </a:t>
            </a:r>
            <a:r>
              <a:rPr lang="de-DE" altLang="de-DE" sz="16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channel</a:t>
            </a:r>
            <a:endParaRPr lang="de-DE" altLang="de-DE" sz="1600" dirty="0">
              <a:latin typeface="Calibri" pitchFamily="34" charset="0"/>
              <a:ea typeface="MS Mincho" pitchFamily="49" charset="-128"/>
              <a:cs typeface="Droid Sans Fallback"/>
              <a:sym typeface="Wingdings 3" pitchFamily="18" charset="2"/>
            </a:endParaRP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de-DE" altLang="de-DE" sz="1600" b="1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"Internal </a:t>
            </a:r>
            <a:r>
              <a:rPr lang="de-DE" altLang="de-DE" sz="1600" b="1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gate</a:t>
            </a:r>
            <a:r>
              <a:rPr lang="de-DE" altLang="de-DE" sz="1600" b="1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"</a:t>
            </a: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, l</a:t>
            </a:r>
            <a:r>
              <a:rPr lang="en-US" altLang="de-DE" sz="1600" dirty="0">
                <a:latin typeface="Calibri" pitchFamily="34" charset="0"/>
                <a:ea typeface="MS Mincho" pitchFamily="49" charset="-128"/>
              </a:rPr>
              <a:t>ow capacitance &amp; noise</a:t>
            </a:r>
            <a:endParaRPr lang="de-DE" altLang="de-DE" sz="1600" b="1" dirty="0">
              <a:latin typeface="Calibri" pitchFamily="34" charset="0"/>
              <a:ea typeface="MS Mincho" pitchFamily="49" charset="-128"/>
              <a:cs typeface="Droid Sans Fallback"/>
              <a:sym typeface="Wingdings 3" pitchFamily="18" charset="2"/>
            </a:endParaRP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FET </a:t>
            </a:r>
            <a:r>
              <a:rPr lang="de-DE" altLang="de-DE" sz="16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current</a:t>
            </a: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 </a:t>
            </a:r>
            <a:r>
              <a:rPr lang="de-DE" altLang="de-DE" sz="16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modulation</a:t>
            </a: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 ≥ 300 </a:t>
            </a:r>
            <a:r>
              <a:rPr lang="de-DE" altLang="de-DE" sz="16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pA</a:t>
            </a: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/</a:t>
            </a:r>
            <a:r>
              <a:rPr lang="de-DE" altLang="de-DE" sz="1600" dirty="0" err="1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el</a:t>
            </a:r>
            <a:r>
              <a:rPr lang="de-DE" altLang="de-DE" sz="1600" dirty="0">
                <a:latin typeface="Calibri" pitchFamily="34" charset="0"/>
                <a:ea typeface="MS Mincho" pitchFamily="49" charset="-128"/>
                <a:cs typeface="Droid Sans Fallback"/>
                <a:sym typeface="Wingdings 3" pitchFamily="18" charset="2"/>
              </a:rPr>
              <a:t>.</a:t>
            </a:r>
            <a:endParaRPr lang="en-US" altLang="de-DE" sz="1600" dirty="0">
              <a:latin typeface="Calibri" pitchFamily="34" charset="0"/>
              <a:ea typeface="MS Mincho" pitchFamily="49" charset="-128"/>
            </a:endParaRP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600" dirty="0">
                <a:latin typeface="Calibri" pitchFamily="34" charset="0"/>
                <a:ea typeface="MS Mincho" pitchFamily="49" charset="-128"/>
              </a:rPr>
              <a:t>Reset via </a:t>
            </a:r>
            <a:r>
              <a:rPr lang="en-US" altLang="de-DE" sz="1600" dirty="0" err="1">
                <a:latin typeface="Calibri" pitchFamily="34" charset="0"/>
                <a:ea typeface="MS Mincho" pitchFamily="49" charset="-128"/>
              </a:rPr>
              <a:t>clearFET</a:t>
            </a:r>
            <a:endParaRPr lang="en-US" altLang="de-DE" sz="1600" dirty="0">
              <a:latin typeface="Calibri" pitchFamily="34" charset="0"/>
              <a:ea typeface="MS Mincho" pitchFamily="49" charset="-128"/>
            </a:endParaRP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600" dirty="0">
                <a:latin typeface="Calibri" pitchFamily="34" charset="0"/>
                <a:ea typeface="MS Mincho" pitchFamily="49" charset="-128"/>
              </a:rPr>
              <a:t>Charge storage</a:t>
            </a: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600" dirty="0">
                <a:latin typeface="Calibri" pitchFamily="34" charset="0"/>
                <a:ea typeface="MS Mincho" pitchFamily="49" charset="-128"/>
              </a:rPr>
              <a:t>Readout on demand </a:t>
            </a: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600" dirty="0">
                <a:latin typeface="Calibri" pitchFamily="34" charset="0"/>
                <a:ea typeface="MS Mincho" pitchFamily="49" charset="-128"/>
              </a:rPr>
              <a:t>Rolling shutter mode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086599" y="1346200"/>
            <a:ext cx="4157664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hlink"/>
              </a:buClr>
              <a:defRPr/>
            </a:pPr>
            <a:r>
              <a:rPr lang="de-DE" sz="1600" b="1" dirty="0">
                <a:latin typeface="Calibri" panose="020F0502020204030204" pitchFamily="34" charset="0"/>
              </a:rPr>
              <a:t>EDET </a:t>
            </a:r>
            <a:r>
              <a:rPr lang="de-DE" sz="1600" b="1" dirty="0" err="1">
                <a:latin typeface="Calibri" panose="020F0502020204030204" pitchFamily="34" charset="0"/>
              </a:rPr>
              <a:t>pixels</a:t>
            </a:r>
            <a:r>
              <a:rPr lang="de-DE" sz="1600" b="1" dirty="0">
                <a:latin typeface="Calibri" panose="020F0502020204030204" pitchFamily="34" charset="0"/>
              </a:rPr>
              <a:t>: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</a:rPr>
              <a:t>Dynamic </a:t>
            </a:r>
            <a:r>
              <a:rPr lang="de-DE" sz="1600" dirty="0" err="1">
                <a:latin typeface="Calibri" panose="020F0502020204030204" pitchFamily="34" charset="0"/>
              </a:rPr>
              <a:t>range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problem</a:t>
            </a:r>
            <a:endParaRPr lang="de-DE" sz="1600" dirty="0">
              <a:latin typeface="Calibri" panose="020F0502020204030204" pitchFamily="34" charset="0"/>
            </a:endParaRP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 err="1">
                <a:latin typeface="Calibri" panose="020F0502020204030204" pitchFamily="34" charset="0"/>
              </a:rPr>
              <a:t>Implement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signal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compression</a:t>
            </a:r>
            <a:r>
              <a:rPr lang="de-DE" sz="1600" dirty="0">
                <a:latin typeface="Calibri" panose="020F0502020204030204" pitchFamily="34" charset="0"/>
              </a:rPr>
              <a:t> in </a:t>
            </a:r>
            <a:r>
              <a:rPr lang="de-DE" sz="1600" dirty="0" err="1">
                <a:latin typeface="Calibri" panose="020F0502020204030204" pitchFamily="34" charset="0"/>
              </a:rPr>
              <a:t>pixel</a:t>
            </a:r>
            <a:endParaRPr lang="de-DE" sz="1600" dirty="0">
              <a:latin typeface="Calibri" panose="020F0502020204030204" pitchFamily="34" charset="0"/>
            </a:endParaRP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</a:rPr>
              <a:t>Overflow </a:t>
            </a:r>
            <a:r>
              <a:rPr lang="de-DE" sz="1600" dirty="0" err="1">
                <a:latin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source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tailor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dynamic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range</a:t>
            </a:r>
            <a:endParaRPr lang="de-DE" sz="1600" dirty="0">
              <a:latin typeface="Calibri" panose="020F0502020204030204" pitchFamily="34" charset="0"/>
            </a:endParaRPr>
          </a:p>
        </p:txBody>
      </p: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3543624" y="3688555"/>
            <a:ext cx="3089881" cy="2567070"/>
            <a:chOff x="3362" y="2047"/>
            <a:chExt cx="2113" cy="1829"/>
          </a:xfrm>
        </p:grpSpPr>
        <p:pic>
          <p:nvPicPr>
            <p:cNvPr id="8" name="Picture 39" descr="depmos_li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2" y="2047"/>
              <a:ext cx="2113" cy="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0" descr="pdrai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" y="2358"/>
              <a:ext cx="39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1" descr="psourc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" y="2217"/>
              <a:ext cx="50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uppieren 19"/>
          <p:cNvGrpSpPr/>
          <p:nvPr/>
        </p:nvGrpSpPr>
        <p:grpSpPr>
          <a:xfrm>
            <a:off x="7315201" y="3142502"/>
            <a:ext cx="4004440" cy="2648698"/>
            <a:chOff x="7315201" y="3142502"/>
            <a:chExt cx="4004440" cy="2648698"/>
          </a:xfrm>
        </p:grpSpPr>
        <p:grpSp>
          <p:nvGrpSpPr>
            <p:cNvPr id="21" name="Gruppieren 20"/>
            <p:cNvGrpSpPr/>
            <p:nvPr/>
          </p:nvGrpSpPr>
          <p:grpSpPr>
            <a:xfrm>
              <a:off x="7315201" y="4712281"/>
              <a:ext cx="4004440" cy="1078919"/>
              <a:chOff x="8646246" y="2722179"/>
              <a:chExt cx="3494023" cy="1204977"/>
            </a:xfrm>
          </p:grpSpPr>
          <p:pic>
            <p:nvPicPr>
              <p:cNvPr id="23" name="Picture 2" descr="C:\Users\jot710\Desktop\DYN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9571"/>
              <a:stretch/>
            </p:blipFill>
            <p:spPr bwMode="auto">
              <a:xfrm>
                <a:off x="8646246" y="2722179"/>
                <a:ext cx="3494021" cy="1204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echteck 6"/>
              <p:cNvSpPr>
                <a:spLocks noChangeArrowheads="1"/>
              </p:cNvSpPr>
              <p:nvPr/>
            </p:nvSpPr>
            <p:spPr bwMode="auto">
              <a:xfrm>
                <a:off x="10019058" y="3215128"/>
                <a:ext cx="2121211" cy="154195"/>
              </a:xfrm>
              <a:prstGeom prst="rect">
                <a:avLst/>
              </a:prstGeom>
              <a:solidFill>
                <a:srgbClr val="FFFFFF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66700" indent="-266700">
                  <a:spcBef>
                    <a:spcPct val="20000"/>
                  </a:spcBef>
                  <a:buClr>
                    <a:schemeClr val="tx1"/>
                  </a:buClr>
                  <a:defRPr sz="16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Font typeface="Wingdings 3" panose="05040102010807070707" pitchFamily="18" charset="2"/>
                  <a:buChar char="w"/>
                  <a:defRPr sz="14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0"/>
                  </a:spcBef>
                  <a:buClr>
                    <a:schemeClr val="hlink"/>
                  </a:buClr>
                  <a:buFont typeface="Wingdings" panose="05000000000000000000" pitchFamily="2" charset="2"/>
                  <a:buNone/>
                </a:pPr>
                <a:endParaRPr lang="de-DE" altLang="de-DE" sz="1800"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Rechteck 10"/>
              <p:cNvSpPr>
                <a:spLocks noChangeArrowheads="1"/>
              </p:cNvSpPr>
              <p:nvPr/>
            </p:nvSpPr>
            <p:spPr bwMode="auto">
              <a:xfrm>
                <a:off x="10019058" y="3369321"/>
                <a:ext cx="1665772" cy="93096"/>
              </a:xfrm>
              <a:prstGeom prst="rect">
                <a:avLst/>
              </a:prstGeom>
              <a:solidFill>
                <a:srgbClr val="FFF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66700" indent="-266700">
                  <a:spcBef>
                    <a:spcPct val="20000"/>
                  </a:spcBef>
                  <a:buClr>
                    <a:schemeClr val="tx1"/>
                  </a:buClr>
                  <a:defRPr sz="16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Font typeface="Wingdings 3" panose="05040102010807070707" pitchFamily="18" charset="2"/>
                  <a:buChar char="w"/>
                  <a:defRPr sz="14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0"/>
                  </a:spcBef>
                  <a:buClr>
                    <a:schemeClr val="hlink"/>
                  </a:buClr>
                  <a:buFont typeface="Wingdings" panose="05000000000000000000" pitchFamily="2" charset="2"/>
                  <a:buNone/>
                </a:pPr>
                <a:endParaRPr lang="de-DE" altLang="de-DE" sz="1800"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hteck 11"/>
              <p:cNvSpPr>
                <a:spLocks noChangeArrowheads="1"/>
              </p:cNvSpPr>
              <p:nvPr/>
            </p:nvSpPr>
            <p:spPr bwMode="auto">
              <a:xfrm>
                <a:off x="10019058" y="3462415"/>
                <a:ext cx="1287188" cy="93096"/>
              </a:xfrm>
              <a:prstGeom prst="rect">
                <a:avLst/>
              </a:prstGeom>
              <a:solidFill>
                <a:srgbClr val="FFFFFF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66700" indent="-266700">
                  <a:spcBef>
                    <a:spcPct val="20000"/>
                  </a:spcBef>
                  <a:buClr>
                    <a:schemeClr val="tx1"/>
                  </a:buClr>
                  <a:defRPr sz="16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Font typeface="Wingdings 3" panose="05040102010807070707" pitchFamily="18" charset="2"/>
                  <a:buChar char="w"/>
                  <a:defRPr sz="14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50000"/>
                  <a:buFont typeface="Wingdings 3" panose="05040102010807070707" pitchFamily="18" charset="2"/>
                  <a:buChar char="9"/>
                  <a:defRPr sz="120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Segoe UI Symbol" panose="020B0502040204020203" pitchFamily="34" charset="0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0"/>
                  </a:spcBef>
                  <a:buClr>
                    <a:schemeClr val="hlink"/>
                  </a:buClr>
                  <a:buFont typeface="Wingdings" panose="05000000000000000000" pitchFamily="2" charset="2"/>
                  <a:buNone/>
                </a:pPr>
                <a:endParaRPr lang="de-DE" altLang="de-DE" sz="1800"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7" name="Gerade Verbindung 12"/>
              <p:cNvCxnSpPr/>
              <p:nvPr/>
            </p:nvCxnSpPr>
            <p:spPr bwMode="auto">
              <a:xfrm>
                <a:off x="9989696" y="3157795"/>
                <a:ext cx="97274" cy="497818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Gerade Verbindung 16"/>
              <p:cNvCxnSpPr/>
              <p:nvPr/>
            </p:nvCxnSpPr>
            <p:spPr bwMode="auto">
              <a:xfrm flipH="1">
                <a:off x="10954556" y="3561869"/>
                <a:ext cx="23663" cy="93744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Gerade Verbindung 20"/>
              <p:cNvCxnSpPr/>
              <p:nvPr/>
            </p:nvCxnSpPr>
            <p:spPr bwMode="auto">
              <a:xfrm flipH="1">
                <a:off x="11306851" y="3468125"/>
                <a:ext cx="23663" cy="93746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Gerade Verbindung 29"/>
              <p:cNvCxnSpPr/>
              <p:nvPr/>
            </p:nvCxnSpPr>
            <p:spPr bwMode="auto">
              <a:xfrm flipH="1">
                <a:off x="11672415" y="3380840"/>
                <a:ext cx="26291" cy="93744"/>
              </a:xfrm>
              <a:prstGeom prst="line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22" name="Picture 2" descr="C:\Users\jot710\Desktop\DYN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576"/>
            <a:stretch/>
          </p:blipFill>
          <p:spPr bwMode="auto">
            <a:xfrm>
              <a:off x="7315202" y="3142502"/>
              <a:ext cx="3928800" cy="147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621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DEPFET and NLA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17</a:t>
            </a:fld>
            <a:endParaRPr lang="de-DE" dirty="0"/>
          </a:p>
        </p:txBody>
      </p:sp>
      <p:grpSp>
        <p:nvGrpSpPr>
          <p:cNvPr id="6" name="Gruppieren 43"/>
          <p:cNvGrpSpPr>
            <a:grpSpLocks/>
          </p:cNvGrpSpPr>
          <p:nvPr/>
        </p:nvGrpSpPr>
        <p:grpSpPr bwMode="auto">
          <a:xfrm>
            <a:off x="1485086" y="1272207"/>
            <a:ext cx="2886075" cy="2484437"/>
            <a:chOff x="481672" y="3309909"/>
            <a:chExt cx="3420932" cy="2944519"/>
          </a:xfrm>
        </p:grpSpPr>
        <p:pic>
          <p:nvPicPr>
            <p:cNvPr id="7" name="Grafi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625" y="3587516"/>
              <a:ext cx="3092979" cy="2360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feld 42"/>
            <p:cNvSpPr txBox="1">
              <a:spLocks noChangeArrowheads="1"/>
            </p:cNvSpPr>
            <p:nvPr/>
          </p:nvSpPr>
          <p:spPr bwMode="auto">
            <a:xfrm>
              <a:off x="1700213" y="5962651"/>
              <a:ext cx="1394945" cy="291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None/>
              </a:pPr>
              <a:r>
                <a:rPr lang="de-DE" altLang="de-DE" sz="1000"/>
                <a:t>Signal charge (Me</a:t>
              </a:r>
              <a:r>
                <a:rPr lang="de-DE" altLang="de-DE" sz="1000" baseline="30000"/>
                <a:t>-</a:t>
              </a:r>
              <a:r>
                <a:rPr lang="de-DE" altLang="de-DE" sz="1000"/>
                <a:t>)</a:t>
              </a:r>
            </a:p>
          </p:txBody>
        </p:sp>
        <p:sp>
          <p:nvSpPr>
            <p:cNvPr id="9" name="Textfeld 50"/>
            <p:cNvSpPr txBox="1">
              <a:spLocks noChangeArrowheads="1"/>
            </p:cNvSpPr>
            <p:nvPr/>
          </p:nvSpPr>
          <p:spPr bwMode="auto">
            <a:xfrm rot="-5400000">
              <a:off x="-176131" y="4596500"/>
              <a:ext cx="1607437" cy="291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None/>
              </a:pPr>
              <a:r>
                <a:rPr lang="de-DE" altLang="de-DE" sz="1000"/>
                <a:t>Drain current (100 µA)</a:t>
              </a:r>
            </a:p>
          </p:txBody>
        </p:sp>
        <p:sp>
          <p:nvSpPr>
            <p:cNvPr id="10" name="Textfeld 51"/>
            <p:cNvSpPr txBox="1">
              <a:spLocks noChangeArrowheads="1"/>
            </p:cNvSpPr>
            <p:nvPr/>
          </p:nvSpPr>
          <p:spPr bwMode="auto">
            <a:xfrm>
              <a:off x="1486211" y="3309909"/>
              <a:ext cx="1892732" cy="291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None/>
              </a:pPr>
              <a:r>
                <a:rPr lang="de-DE" altLang="de-DE" sz="1000"/>
                <a:t>Response curve (V</a:t>
              </a:r>
              <a:r>
                <a:rPr lang="de-DE" altLang="de-DE" sz="1000" baseline="-25000"/>
                <a:t>DS</a:t>
              </a:r>
              <a:r>
                <a:rPr lang="de-DE" altLang="de-DE" sz="1000"/>
                <a:t> = -5 V)</a:t>
              </a:r>
            </a:p>
          </p:txBody>
        </p:sp>
      </p:grp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332836" y="3091518"/>
            <a:ext cx="130175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>
                <a:solidFill>
                  <a:srgbClr val="000000"/>
                </a:solidFill>
                <a:ea typeface="Droid Sans Fallback"/>
                <a:cs typeface="Droid Sans Fallback"/>
              </a:rPr>
              <a:t>Primary OF "Kink"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94430" y="2603588"/>
            <a:ext cx="757236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 smtClean="0">
                <a:solidFill>
                  <a:srgbClr val="000000"/>
                </a:solidFill>
                <a:ea typeface="Droid Sans Fallback"/>
                <a:cs typeface="Droid Sans Fallback"/>
              </a:rPr>
              <a:t>CHC limit</a:t>
            </a:r>
            <a:endParaRPr lang="de-DE" altLang="de-DE" sz="1200">
              <a:solidFill>
                <a:srgbClr val="000000"/>
              </a:solidFill>
              <a:ea typeface="Droid Sans Fallback"/>
              <a:cs typeface="Droid Sans Fallback"/>
            </a:endParaRPr>
          </a:p>
        </p:txBody>
      </p:sp>
      <p:cxnSp>
        <p:nvCxnSpPr>
          <p:cNvPr id="13" name="Gerade Verbindung 11275"/>
          <p:cNvCxnSpPr>
            <a:cxnSpLocks noChangeShapeType="1"/>
          </p:cNvCxnSpPr>
          <p:nvPr/>
        </p:nvCxnSpPr>
        <p:spPr bwMode="auto">
          <a:xfrm flipH="1" flipV="1">
            <a:off x="3424687" y="2415156"/>
            <a:ext cx="74497" cy="188433"/>
          </a:xfrm>
          <a:prstGeom prst="line">
            <a:avLst/>
          </a:prstGeom>
          <a:noFill/>
          <a:ln w="9525" algn="ctr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11278"/>
          <p:cNvCxnSpPr>
            <a:cxnSpLocks noChangeShapeType="1"/>
            <a:stCxn id="11" idx="1"/>
          </p:cNvCxnSpPr>
          <p:nvPr/>
        </p:nvCxnSpPr>
        <p:spPr bwMode="auto">
          <a:xfrm flipH="1" flipV="1">
            <a:off x="1965683" y="3119404"/>
            <a:ext cx="367153" cy="111814"/>
          </a:xfrm>
          <a:prstGeom prst="line">
            <a:avLst/>
          </a:prstGeom>
          <a:noFill/>
          <a:ln w="9525" algn="ctr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mit Pfeil 11263"/>
          <p:cNvCxnSpPr>
            <a:cxnSpLocks noChangeShapeType="1"/>
            <a:endCxn id="16" idx="2"/>
          </p:cNvCxnSpPr>
          <p:nvPr/>
        </p:nvCxnSpPr>
        <p:spPr bwMode="auto">
          <a:xfrm flipV="1">
            <a:off x="2210952" y="2097086"/>
            <a:ext cx="9441" cy="1224333"/>
          </a:xfrm>
          <a:prstGeom prst="straightConnector1">
            <a:avLst/>
          </a:prstGeom>
          <a:noFill/>
          <a:ln w="9525" algn="ctr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786728" y="1633240"/>
            <a:ext cx="86733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 smtClean="0">
                <a:solidFill>
                  <a:srgbClr val="000000"/>
                </a:solidFill>
                <a:ea typeface="Droid Sans Fallback"/>
                <a:cs typeface="Droid Sans Fallback"/>
              </a:rPr>
              <a:t>Secondary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200" smtClean="0">
                <a:solidFill>
                  <a:srgbClr val="000000"/>
                </a:solidFill>
                <a:ea typeface="Droid Sans Fallback"/>
                <a:cs typeface="Droid Sans Fallback"/>
              </a:rPr>
              <a:t>"Kink„?</a:t>
            </a:r>
            <a:endParaRPr lang="de-DE" altLang="de-DE" sz="1200">
              <a:solidFill>
                <a:srgbClr val="000000"/>
              </a:solidFill>
              <a:ea typeface="Droid Sans Fallback"/>
              <a:cs typeface="Droid Sans Fallback"/>
            </a:endParaRPr>
          </a:p>
        </p:txBody>
      </p:sp>
      <p:grpSp>
        <p:nvGrpSpPr>
          <p:cNvPr id="17" name="Gruppieren 44"/>
          <p:cNvGrpSpPr>
            <a:grpSpLocks/>
          </p:cNvGrpSpPr>
          <p:nvPr/>
        </p:nvGrpSpPr>
        <p:grpSpPr bwMode="auto">
          <a:xfrm>
            <a:off x="1485085" y="3925950"/>
            <a:ext cx="3104303" cy="2526611"/>
            <a:chOff x="3654889" y="4021890"/>
            <a:chExt cx="3377971" cy="2699386"/>
          </a:xfrm>
        </p:grpSpPr>
        <p:pic>
          <p:nvPicPr>
            <p:cNvPr id="18" name="Grafi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1131" y="4269569"/>
              <a:ext cx="2832299" cy="2145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feld 53"/>
            <p:cNvSpPr txBox="1">
              <a:spLocks noChangeArrowheads="1"/>
            </p:cNvSpPr>
            <p:nvPr/>
          </p:nvSpPr>
          <p:spPr bwMode="auto">
            <a:xfrm>
              <a:off x="4867274" y="6434139"/>
              <a:ext cx="1373334" cy="287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None/>
              </a:pPr>
              <a:r>
                <a:rPr lang="de-DE" altLang="de-DE" sz="1000"/>
                <a:t>Signal charge (Me</a:t>
              </a:r>
              <a:r>
                <a:rPr lang="de-DE" altLang="de-DE" sz="1000" baseline="30000"/>
                <a:t>-</a:t>
              </a:r>
              <a:r>
                <a:rPr lang="de-DE" altLang="de-DE" sz="1000"/>
                <a:t>)</a:t>
              </a:r>
            </a:p>
          </p:txBody>
        </p:sp>
        <p:sp>
          <p:nvSpPr>
            <p:cNvPr id="20" name="Textfeld 54"/>
            <p:cNvSpPr txBox="1">
              <a:spLocks noChangeArrowheads="1"/>
            </p:cNvSpPr>
            <p:nvPr/>
          </p:nvSpPr>
          <p:spPr bwMode="auto">
            <a:xfrm rot="-5400000">
              <a:off x="3112295" y="5151532"/>
              <a:ext cx="1372500" cy="287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None/>
              </a:pPr>
              <a:r>
                <a:rPr lang="de-DE" altLang="de-DE" sz="1000"/>
                <a:t>Signal charge (Me</a:t>
              </a:r>
              <a:r>
                <a:rPr lang="de-DE" altLang="de-DE" sz="1000" baseline="30000"/>
                <a:t>-</a:t>
              </a:r>
              <a:r>
                <a:rPr lang="de-DE" altLang="de-DE" sz="1000"/>
                <a:t>)</a:t>
              </a:r>
            </a:p>
          </p:txBody>
        </p:sp>
        <p:sp>
          <p:nvSpPr>
            <p:cNvPr id="21" name="Textfeld 55"/>
            <p:cNvSpPr txBox="1">
              <a:spLocks noChangeArrowheads="1"/>
            </p:cNvSpPr>
            <p:nvPr/>
          </p:nvSpPr>
          <p:spPr bwMode="auto">
            <a:xfrm>
              <a:off x="4200523" y="4021890"/>
              <a:ext cx="2832337" cy="287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t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9DBD8"/>
                </a:buClr>
                <a:buFont typeface="Times New Roman" panose="02020603050405020304" pitchFamily="18" charset="0"/>
                <a:buChar char="●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9DBD8"/>
                </a:buClr>
                <a:buFont typeface="Wingdings 2" panose="05020102010507070707" pitchFamily="18" charset="2"/>
                <a:buChar char="ö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9DBD8"/>
                </a:buClr>
                <a:buFont typeface="Wingdings" panose="05000000000000000000" pitchFamily="2" charset="2"/>
                <a:buChar char="©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200"/>
                </a:spcAft>
                <a:buClr>
                  <a:schemeClr val="hlink"/>
                </a:buClr>
                <a:buNone/>
              </a:pPr>
              <a:r>
                <a:rPr lang="de-DE" altLang="de-DE" sz="1000"/>
                <a:t>Charge distribution (VGS = -3 V, VDS = -5 V)</a:t>
              </a:r>
            </a:p>
          </p:txBody>
        </p:sp>
      </p:grpSp>
      <p:sp>
        <p:nvSpPr>
          <p:cNvPr id="2" name="Rechteck 1"/>
          <p:cNvSpPr/>
          <p:nvPr/>
        </p:nvSpPr>
        <p:spPr>
          <a:xfrm>
            <a:off x="4195099" y="461316"/>
            <a:ext cx="188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200" b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Response curve, or Charge-current </a:t>
            </a:r>
            <a:r>
              <a:rPr lang="de-DE" sz="1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(C2)-</a:t>
            </a:r>
            <a:r>
              <a:rPr lang="de-DE" sz="1200" b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curve</a:t>
            </a:r>
            <a:endParaRPr lang="de-DE" sz="12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Gerade Verbindung mit Pfeil 22"/>
          <p:cNvCxnSpPr>
            <a:stCxn id="2" idx="2"/>
          </p:cNvCxnSpPr>
          <p:nvPr/>
        </p:nvCxnSpPr>
        <p:spPr>
          <a:xfrm flipH="1">
            <a:off x="4087395" y="922981"/>
            <a:ext cx="1051827" cy="1265518"/>
          </a:xfrm>
          <a:prstGeom prst="straightConnector1">
            <a:avLst/>
          </a:prstGeom>
          <a:ln w="19050" cmpd="sng"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02"/>
          <a:stretch/>
        </p:blipFill>
        <p:spPr>
          <a:xfrm>
            <a:off x="5793682" y="328706"/>
            <a:ext cx="5220206" cy="611158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546052" y="4003850"/>
            <a:ext cx="779982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de-DE" sz="1600" smtClean="0"/>
              <a:t>OV1</a:t>
            </a:r>
            <a:endParaRPr lang="de-DE" sz="1600" dirty="0" err="1" smtClean="0"/>
          </a:p>
        </p:txBody>
      </p:sp>
      <p:sp>
        <p:nvSpPr>
          <p:cNvPr id="24" name="Textfeld 23"/>
          <p:cNvSpPr txBox="1"/>
          <p:nvPr/>
        </p:nvSpPr>
        <p:spPr>
          <a:xfrm>
            <a:off x="4829098" y="5325431"/>
            <a:ext cx="612877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de-DE" sz="1600" smtClean="0"/>
              <a:t>OV2</a:t>
            </a:r>
            <a:endParaRPr lang="de-DE" sz="1600" dirty="0" err="1" smtClean="0"/>
          </a:p>
        </p:txBody>
      </p:sp>
      <p:cxnSp>
        <p:nvCxnSpPr>
          <p:cNvPr id="26" name="Gerade Verbindung mit Pfeil 25"/>
          <p:cNvCxnSpPr/>
          <p:nvPr/>
        </p:nvCxnSpPr>
        <p:spPr>
          <a:xfrm flipH="1">
            <a:off x="4195100" y="4249189"/>
            <a:ext cx="394288" cy="177346"/>
          </a:xfrm>
          <a:prstGeom prst="straightConnector1">
            <a:avLst/>
          </a:prstGeom>
          <a:ln w="19050" cmpd="sng">
            <a:solidFill>
              <a:srgbClr val="92D050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 flipV="1">
            <a:off x="5185186" y="2658848"/>
            <a:ext cx="2116545" cy="1345002"/>
          </a:xfrm>
          <a:prstGeom prst="straightConnector1">
            <a:avLst/>
          </a:prstGeom>
          <a:ln w="19050" cmpd="sng">
            <a:solidFill>
              <a:srgbClr val="92D050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V="1">
            <a:off x="5185186" y="2589402"/>
            <a:ext cx="3656350" cy="1414448"/>
          </a:xfrm>
          <a:prstGeom prst="straightConnector1">
            <a:avLst/>
          </a:prstGeom>
          <a:ln w="19050" cmpd="sng">
            <a:solidFill>
              <a:srgbClr val="92D050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 flipH="1">
            <a:off x="4152036" y="5539428"/>
            <a:ext cx="677062" cy="168001"/>
          </a:xfrm>
          <a:prstGeom prst="straightConnector1">
            <a:avLst/>
          </a:prstGeom>
          <a:ln w="19050" cmpd="sng">
            <a:solidFill>
              <a:srgbClr val="00B0F0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 flipV="1">
            <a:off x="5365241" y="2576504"/>
            <a:ext cx="2677546" cy="2702579"/>
          </a:xfrm>
          <a:prstGeom prst="straightConnector1">
            <a:avLst/>
          </a:prstGeom>
          <a:ln w="19050" cmpd="sng">
            <a:solidFill>
              <a:srgbClr val="00B0F0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8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el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/>
                  <a:t>The many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  <m:r>
                      <a:rPr lang="de-DE"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r>
                  <a:rPr lang="de-DE"/>
                  <a:t> of the DEPFET </a:t>
                </a:r>
                <a:r>
                  <a:rPr lang="de-DE" smtClean="0"/>
                  <a:t> </a:t>
                </a:r>
                <a:endParaRPr lang="de-DE"/>
              </a:p>
            </p:txBody>
          </p:sp>
        </mc:Choice>
        <mc:Fallback xmlns="">
          <p:sp>
            <p:nvSpPr>
              <p:cNvPr id="3" name="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16" t="-95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18</a:t>
            </a:fld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feld 5"/>
              <p:cNvSpPr txBox="1"/>
              <p:nvPr/>
            </p:nvSpPr>
            <p:spPr>
              <a:xfrm>
                <a:off x="830740" y="1246326"/>
                <a:ext cx="6122534" cy="1002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Simple </a:t>
                </a:r>
                <a:r>
                  <a:rPr lang="de-DE" sz="1600" smtClean="0">
                    <a:latin typeface="Calibri" panose="020F0502020204030204" pitchFamily="34" charset="0"/>
                  </a:rPr>
                  <a:t>voltage depending capacitive </a:t>
                </a:r>
                <a:r>
                  <a:rPr lang="de-DE" sz="1600" smtClean="0">
                    <a:latin typeface="Calibri" panose="020F0502020204030204" pitchFamily="34" charset="0"/>
                  </a:rPr>
                  <a:t>model w/ 3 zones </a:t>
                </a:r>
                <a:endParaRPr lang="de-DE" sz="1600" smtClean="0">
                  <a:latin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Constant </a:t>
                </a:r>
                <a:r>
                  <a:rPr lang="de-DE" sz="1600" smtClean="0">
                    <a:latin typeface="Calibri" panose="020F0502020204030204" pitchFamily="34" charset="0"/>
                  </a:rPr>
                  <a:t>„generic“ default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de-DE" sz="1600" smtClean="0">
                    <a:latin typeface="Calibri" panose="020F0502020204030204" pitchFamily="34" charset="0"/>
                  </a:rPr>
                  <a:t> of IG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Only charge in „internal gate“ contributes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</m:oMath>
                </a14:m>
                <a:endParaRPr lang="de-DE" sz="1600">
                  <a:latin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740" y="1246326"/>
                <a:ext cx="6122534" cy="1002326"/>
              </a:xfrm>
              <a:prstGeom prst="rect">
                <a:avLst/>
              </a:prstGeom>
              <a:blipFill>
                <a:blip r:embed="rId3"/>
                <a:stretch>
                  <a:fillRect l="-398" t="-1818" b="-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39" y="2515900"/>
            <a:ext cx="2722969" cy="86036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705" y="2461527"/>
            <a:ext cx="2906572" cy="97910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255" y="5278171"/>
            <a:ext cx="2695510" cy="98850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7"/>
          <a:srcRect r="19438"/>
          <a:stretch/>
        </p:blipFill>
        <p:spPr>
          <a:xfrm>
            <a:off x="883255" y="3527321"/>
            <a:ext cx="4321791" cy="159979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7"/>
          <a:srcRect l="80939"/>
          <a:stretch/>
        </p:blipFill>
        <p:spPr>
          <a:xfrm>
            <a:off x="5483774" y="3527321"/>
            <a:ext cx="1022546" cy="15997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hteck 13"/>
              <p:cNvSpPr/>
              <p:nvPr/>
            </p:nvSpPr>
            <p:spPr>
              <a:xfrm>
                <a:off x="8084318" y="5534137"/>
                <a:ext cx="3062633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de-DE" sz="1200" b="1" smtClean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Here, 3 steps in </a:t>
                </a:r>
                <a:r>
                  <a:rPr lang="de-DE" sz="1200" b="1" i="1" smtClean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de-DE" sz="1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  <m:d>
                      <m:dPr>
                        <m:ctrlPr>
                          <a:rPr lang="de-DE" sz="1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de-DE" sz="1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𝒔𝒊𝒈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1200" b="1" smtClean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can be expected!</a:t>
                </a:r>
                <a:endParaRPr lang="de-DE" sz="1200" b="1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Rechteck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318" y="5534137"/>
                <a:ext cx="3062633" cy="307777"/>
              </a:xfrm>
              <a:prstGeom prst="rect">
                <a:avLst/>
              </a:prstGeom>
              <a:blipFill>
                <a:blip r:embed="rId9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74" y="667773"/>
            <a:ext cx="5072655" cy="427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4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el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/>
                  <a:t>The many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  <m:r>
                      <a:rPr lang="de-DE"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r>
                  <a:rPr lang="de-DE"/>
                  <a:t> of the DEPFET </a:t>
                </a:r>
              </a:p>
            </p:txBody>
          </p:sp>
        </mc:Choice>
        <mc:Fallback xmlns="">
          <p:sp>
            <p:nvSpPr>
              <p:cNvPr id="3" name="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16" t="-95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19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975" y="993120"/>
            <a:ext cx="3689670" cy="318433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39" y="1398917"/>
            <a:ext cx="6028558" cy="126509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490" y="2951654"/>
            <a:ext cx="3766868" cy="558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766796" y="2664010"/>
                <a:ext cx="5217024" cy="35107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Common definition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endParaRPr lang="de-DE" sz="1600" smtClean="0">
                  <a:latin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>
                  <a:latin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 smtClean="0">
                  <a:latin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But behold the quantity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>
                  <a:latin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 smtClean="0">
                  <a:latin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This quantity is also often used because of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>
                  <a:latin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 smtClean="0">
                  <a:latin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Same dimension, but the quantities are identical only in small signal mode or for devices w/o NLA.</a:t>
                </a:r>
                <a:endParaRPr lang="de-DE" sz="160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96" y="2664010"/>
                <a:ext cx="5217024" cy="3510705"/>
              </a:xfrm>
              <a:prstGeom prst="rect">
                <a:avLst/>
              </a:prstGeom>
              <a:blipFill>
                <a:blip r:embed="rId6"/>
                <a:stretch>
                  <a:fillRect l="-467" t="-347" b="-13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490" y="3984717"/>
            <a:ext cx="1974975" cy="53097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490" y="4939815"/>
            <a:ext cx="2654870" cy="4617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/>
              <p:cNvSpPr/>
              <p:nvPr/>
            </p:nvSpPr>
            <p:spPr>
              <a:xfrm>
                <a:off x="5021399" y="3578507"/>
                <a:ext cx="2128668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de-DE" sz="1200" b="1" smtClean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„D</a:t>
                </a:r>
                <a:r>
                  <a:rPr lang="de-DE" sz="1200" b="1" i="1" smtClean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ifferential“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de-DE" sz="1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  <m:d>
                      <m:dPr>
                        <m:ctrlPr>
                          <a:rPr lang="de-DE" sz="1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de-DE" sz="1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𝒔𝒊𝒈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1200" b="1" smtClean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(Local</a:t>
                </a:r>
                <a:r>
                  <a:rPr lang="de-DE" sz="1200" b="1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slope of the </a:t>
                </a:r>
                <a:r>
                  <a:rPr lang="de-DE" sz="1200" b="1" smtClean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C2-curve!</a:t>
                </a:r>
                <a:endParaRPr lang="de-DE" sz="1200" b="1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399" y="3578507"/>
                <a:ext cx="2128668" cy="492443"/>
              </a:xfrm>
              <a:prstGeom prst="rect">
                <a:avLst/>
              </a:prstGeom>
              <a:blipFill>
                <a:blip r:embed="rId9"/>
                <a:stretch>
                  <a:fillRect l="-287" b="-86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eck 11"/>
              <p:cNvSpPr/>
              <p:nvPr/>
            </p:nvSpPr>
            <p:spPr>
              <a:xfrm>
                <a:off x="5060097" y="4311156"/>
                <a:ext cx="2408900" cy="69467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de-DE" sz="1200" b="1" i="1" smtClean="0">
                    <a:solidFill>
                      <a:srgbClr val="00B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„Integral“</a:t>
                </a:r>
                <a:r>
                  <a:rPr lang="de-DE" sz="1200" b="1" smtClean="0">
                    <a:solidFill>
                      <a:srgbClr val="00B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2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e-DE" sz="12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acc>
                      </m:e>
                      <m:sub>
                        <m:r>
                          <a:rPr lang="de-DE" sz="12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  <m:d>
                      <m:dPr>
                        <m:ctrlPr>
                          <a:rPr lang="de-DE" sz="12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2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de-DE" sz="12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𝒔𝒊𝒈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1200" b="1" smtClean="0">
                    <a:solidFill>
                      <a:srgbClr val="00B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            average </a:t>
                </a:r>
                <a:r>
                  <a:rPr lang="de-DE" sz="1200" b="1">
                    <a:solidFill>
                      <a:srgbClr val="00B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slope </a:t>
                </a:r>
                <a:r>
                  <a:rPr lang="de-DE" sz="1200" b="1" smtClean="0">
                    <a:solidFill>
                      <a:srgbClr val="00B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charge </a:t>
                </a:r>
                <a:r>
                  <a:rPr lang="de-DE" sz="1200" b="1">
                    <a:solidFill>
                      <a:srgbClr val="00B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interval between </a:t>
                </a:r>
                <a14:m>
                  <m:oMath xmlns:m="http://schemas.openxmlformats.org/officeDocument/2006/math">
                    <m:r>
                      <a:rPr lang="de-DE" sz="12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de-DE" sz="1200" b="1">
                    <a:solidFill>
                      <a:srgbClr val="00B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2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de-DE" sz="12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𝒔𝒊𝒈</m:t>
                        </m:r>
                      </m:sub>
                    </m:sSub>
                  </m:oMath>
                </a14:m>
                <a:r>
                  <a:rPr lang="de-DE" sz="1200" b="1" smtClean="0">
                    <a:solidFill>
                      <a:srgbClr val="00B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endParaRPr lang="de-DE" sz="1200" b="1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Rechteck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097" y="4311156"/>
                <a:ext cx="2408900" cy="694677"/>
              </a:xfrm>
              <a:prstGeom prst="rect">
                <a:avLst/>
              </a:prstGeom>
              <a:blipFill>
                <a:blip r:embed="rId10"/>
                <a:stretch>
                  <a:fillRect b="-43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Gerade Verbindung mit Pfeil 13"/>
          <p:cNvCxnSpPr/>
          <p:nvPr/>
        </p:nvCxnSpPr>
        <p:spPr>
          <a:xfrm flipH="1" flipV="1">
            <a:off x="3222781" y="4221876"/>
            <a:ext cx="1837316" cy="436618"/>
          </a:xfrm>
          <a:prstGeom prst="straightConnector1">
            <a:avLst/>
          </a:prstGeom>
          <a:ln w="19050" cmpd="sng">
            <a:solidFill>
              <a:srgbClr val="00B050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 flipV="1">
            <a:off x="3375309" y="3425949"/>
            <a:ext cx="1646090" cy="398779"/>
          </a:xfrm>
          <a:prstGeom prst="straightConnector1">
            <a:avLst/>
          </a:prstGeom>
          <a:ln w="19050" cmpd="sng">
            <a:solidFill>
              <a:srgbClr val="C00000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/>
          <p:cNvSpPr/>
          <p:nvPr/>
        </p:nvSpPr>
        <p:spPr>
          <a:xfrm>
            <a:off x="9043626" y="5015206"/>
            <a:ext cx="1583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200" b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cause confusion if mistaken!</a:t>
            </a:r>
            <a:endParaRPr lang="de-DE" sz="1200" b="1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Gerade Verbindung mit Pfeil 22"/>
          <p:cNvCxnSpPr>
            <a:stCxn id="22" idx="1"/>
          </p:cNvCxnSpPr>
          <p:nvPr/>
        </p:nvCxnSpPr>
        <p:spPr>
          <a:xfrm flipH="1" flipV="1">
            <a:off x="7068031" y="4070950"/>
            <a:ext cx="1975595" cy="1175089"/>
          </a:xfrm>
          <a:prstGeom prst="straightConnector1">
            <a:avLst/>
          </a:prstGeom>
          <a:ln w="19050" cmpd="sng">
            <a:solidFill>
              <a:srgbClr val="FFC000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stCxn id="22" idx="1"/>
          </p:cNvCxnSpPr>
          <p:nvPr/>
        </p:nvCxnSpPr>
        <p:spPr>
          <a:xfrm flipH="1" flipV="1">
            <a:off x="7350558" y="4770228"/>
            <a:ext cx="1693068" cy="475811"/>
          </a:xfrm>
          <a:prstGeom prst="straightConnector1">
            <a:avLst/>
          </a:prstGeom>
          <a:ln w="19050" cmpd="sng">
            <a:solidFill>
              <a:srgbClr val="FFC000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89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EDET DH80K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2</a:t>
            </a:fld>
            <a:endParaRPr lang="de-DE" dirty="0"/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815576" y="1410655"/>
            <a:ext cx="497677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de-DE" sz="2400" kern="0"/>
              <a:t>1 MPixel direct hit electron detector with 80 kHz framerate</a:t>
            </a:r>
          </a:p>
        </p:txBody>
      </p:sp>
      <p:sp>
        <p:nvSpPr>
          <p:cNvPr id="6" name="Untertitel 2"/>
          <p:cNvSpPr txBox="1">
            <a:spLocks/>
          </p:cNvSpPr>
          <p:nvPr/>
        </p:nvSpPr>
        <p:spPr bwMode="auto">
          <a:xfrm>
            <a:off x="842639" y="3416770"/>
            <a:ext cx="516255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940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itchFamily="2" charset="2"/>
              <a:buChar char="©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de-DE" altLang="de-DE" sz="300" kern="0"/>
          </a:p>
          <a:p>
            <a:pPr marL="0" indent="0">
              <a:buNone/>
            </a:pPr>
            <a:r>
              <a:rPr lang="de-DE" altLang="de-DE" sz="1600" b="1" kern="0"/>
              <a:t>J. Treis, L. Andricek, M. Hensel, C. Koffmane, J. Ninkovic, M. Polovykh, M. Predikaka, E. Prinker,  R. Richter</a:t>
            </a:r>
            <a:r>
              <a:rPr lang="de-DE" altLang="de-DE" sz="1600" b="1" kern="0" smtClean="0"/>
              <a:t>, M. Rizwan, </a:t>
            </a:r>
            <a:r>
              <a:rPr lang="de-DE" altLang="de-DE" sz="1600" b="1" kern="0"/>
              <a:t>T. Selle, A. Vostrukhin</a:t>
            </a:r>
          </a:p>
          <a:p>
            <a:pPr marL="0" indent="0">
              <a:buNone/>
            </a:pPr>
            <a:r>
              <a:rPr lang="de-DE" altLang="de-DE" sz="1200" kern="0"/>
              <a:t>MPG Semiconductor Laboratory</a:t>
            </a:r>
          </a:p>
          <a:p>
            <a:pPr marL="0" indent="0">
              <a:buNone/>
            </a:pPr>
            <a:endParaRPr lang="de-DE" altLang="de-DE" sz="300" kern="0"/>
          </a:p>
          <a:p>
            <a:pPr marL="0" indent="0">
              <a:buNone/>
            </a:pPr>
            <a:r>
              <a:rPr lang="de-DE" altLang="de-DE" sz="1600" b="1" kern="0"/>
              <a:t>S. Epp, D. Gitaric</a:t>
            </a:r>
          </a:p>
          <a:p>
            <a:pPr marL="0" indent="0">
              <a:buNone/>
            </a:pPr>
            <a:r>
              <a:rPr lang="de-DE" altLang="de-DE" sz="1200" kern="0"/>
              <a:t>MPSD Hamburg</a:t>
            </a:r>
          </a:p>
          <a:p>
            <a:pPr marL="0" indent="0">
              <a:buNone/>
            </a:pPr>
            <a:endParaRPr lang="de-DE" altLang="de-DE" sz="300" kern="0"/>
          </a:p>
          <a:p>
            <a:pPr marL="0" indent="0">
              <a:buNone/>
            </a:pPr>
            <a:r>
              <a:rPr lang="de-DE" altLang="de-DE" sz="1600" b="1" kern="0"/>
              <a:t>I. Peric</a:t>
            </a:r>
          </a:p>
          <a:p>
            <a:pPr marL="0" indent="0">
              <a:buNone/>
            </a:pPr>
            <a:r>
              <a:rPr lang="de-DE" altLang="de-DE" sz="1200" kern="0"/>
              <a:t>KIT Karlsruhe</a:t>
            </a:r>
          </a:p>
          <a:p>
            <a:pPr marL="0" indent="0">
              <a:buNone/>
            </a:pPr>
            <a:endParaRPr lang="de-DE" altLang="de-DE" sz="300" kern="0"/>
          </a:p>
          <a:p>
            <a:pPr marL="0" indent="0">
              <a:buNone/>
            </a:pPr>
            <a:r>
              <a:rPr lang="de-DE" altLang="de-DE" sz="1600" b="1" kern="0"/>
              <a:t>T. Hemperek, H. Krüger</a:t>
            </a:r>
          </a:p>
          <a:p>
            <a:pPr marL="0" indent="0">
              <a:buNone/>
            </a:pPr>
            <a:r>
              <a:rPr lang="de-DE" altLang="de-DE" sz="1200" kern="0"/>
              <a:t>Bonn </a:t>
            </a:r>
            <a:r>
              <a:rPr lang="de-DE" altLang="de-DE" sz="1200" kern="0" smtClean="0"/>
              <a:t>University</a:t>
            </a:r>
            <a:endParaRPr lang="de-DE" altLang="de-DE" sz="1200" kern="0"/>
          </a:p>
          <a:p>
            <a:pPr marL="0" indent="0">
              <a:buNone/>
            </a:pPr>
            <a:endParaRPr lang="de-DE" altLang="de-DE" sz="1200" kern="0"/>
          </a:p>
        </p:txBody>
      </p:sp>
      <p:sp>
        <p:nvSpPr>
          <p:cNvPr id="8" name="Rechteck 7"/>
          <p:cNvSpPr/>
          <p:nvPr/>
        </p:nvSpPr>
        <p:spPr>
          <a:xfrm>
            <a:off x="815576" y="2306288"/>
            <a:ext cx="5700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smtClean="0">
                <a:solidFill>
                  <a:srgbClr val="005555"/>
                </a:solidFill>
                <a:latin typeface="Calibri" panose="020F0502020204030204" pitchFamily="34" charset="0"/>
              </a:rPr>
              <a:t>Applying the principle of </a:t>
            </a:r>
            <a:r>
              <a:rPr lang="de-DE" sz="2000" b="1" smtClean="0">
                <a:solidFill>
                  <a:srgbClr val="005555"/>
                </a:solidFill>
                <a:latin typeface="Calibri" panose="020F0502020204030204" pitchFamily="34" charset="0"/>
              </a:rPr>
              <a:t>stroboscopic imaging</a:t>
            </a:r>
            <a:r>
              <a:rPr lang="de-DE" sz="2000" smtClean="0">
                <a:solidFill>
                  <a:srgbClr val="005555"/>
                </a:solidFill>
                <a:latin typeface="Calibri" panose="020F0502020204030204" pitchFamily="34" charset="0"/>
              </a:rPr>
              <a:t> in the TEM world to enable measurements with </a:t>
            </a:r>
            <a:r>
              <a:rPr lang="de-DE" sz="2000" b="1" smtClean="0">
                <a:solidFill>
                  <a:srgbClr val="005555"/>
                </a:solidFill>
                <a:latin typeface="Calibri" panose="020F0502020204030204" pitchFamily="34" charset="0"/>
              </a:rPr>
              <a:t>extremely high time resolution</a:t>
            </a:r>
            <a:endParaRPr lang="de-DE" sz="2000" b="1">
              <a:solidFill>
                <a:srgbClr val="005555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244" y="1496813"/>
            <a:ext cx="4369206" cy="402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el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/>
                  <a:t>The many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  <m:r>
                      <a:rPr lang="de-DE"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r>
                  <a:rPr lang="de-DE"/>
                  <a:t> of the DEPFET </a:t>
                </a:r>
              </a:p>
            </p:txBody>
          </p:sp>
        </mc:Choice>
        <mc:Fallback xmlns="">
          <p:sp>
            <p:nvSpPr>
              <p:cNvPr id="3" name="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16" t="-95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20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801438" y="1331070"/>
                <a:ext cx="4905008" cy="5023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de-DE" sz="1600" i="1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Differential</a:t>
                </a:r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de-DE" sz="1600" i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integral</a:t>
                </a:r>
                <a:r>
                  <a:rPr lang="de-DE" sz="1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e-DE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can be converted into each other, as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de-DE" sz="160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</a:t>
                </a:r>
              </a:p>
              <a:p>
                <a:pPr>
                  <a:spcAft>
                    <a:spcPts val="1200"/>
                  </a:spcAft>
                </a:pPr>
                <a:r>
                  <a:rPr lang="de-DE" sz="1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and</a:t>
                </a:r>
              </a:p>
              <a:p>
                <a:pPr>
                  <a:spcAft>
                    <a:spcPts val="1200"/>
                  </a:spcAft>
                </a:pPr>
                <a:endParaRPr lang="de-DE"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1200"/>
                  </a:spcAft>
                </a:pPr>
                <a:endParaRPr lang="de-DE" sz="160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Thus, the net C2-curves can be calculated by 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de-DE"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de-DE" sz="160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or</a:t>
                </a:r>
              </a:p>
              <a:p>
                <a:pPr>
                  <a:spcAft>
                    <a:spcPts val="1200"/>
                  </a:spcAft>
                </a:pPr>
                <a:endParaRPr lang="de-DE" sz="160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Aft>
                    <a:spcPts val="1200"/>
                  </a:spcAft>
                </a:pPr>
                <a:endParaRPr lang="de-DE" sz="160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438" y="1331070"/>
                <a:ext cx="4905008" cy="5023619"/>
              </a:xfrm>
              <a:prstGeom prst="rect">
                <a:avLst/>
              </a:prstGeom>
              <a:blipFill>
                <a:blip r:embed="rId3"/>
                <a:stretch>
                  <a:fillRect l="-4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024" y="2010185"/>
            <a:ext cx="2397688" cy="55278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315" y="3201887"/>
            <a:ext cx="3557545" cy="42887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316" y="4414372"/>
            <a:ext cx="4427184" cy="48679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7"/>
          <a:srcRect l="56726"/>
          <a:stretch/>
        </p:blipFill>
        <p:spPr>
          <a:xfrm>
            <a:off x="2314775" y="5619741"/>
            <a:ext cx="1214937" cy="36887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/>
          <a:srcRect r="65001"/>
          <a:stretch/>
        </p:blipFill>
        <p:spPr>
          <a:xfrm>
            <a:off x="1289726" y="5619741"/>
            <a:ext cx="982610" cy="36887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91" y="924233"/>
            <a:ext cx="3816045" cy="526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8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el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/>
                  <a:t>The many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  <m:r>
                      <a:rPr lang="de-DE"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r>
                  <a:rPr lang="de-DE"/>
                  <a:t> of the DEPFET </a:t>
                </a:r>
              </a:p>
            </p:txBody>
          </p:sp>
        </mc:Choice>
        <mc:Fallback xmlns="">
          <p:sp>
            <p:nvSpPr>
              <p:cNvPr id="3" name="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16" t="-95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21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66796" y="1219233"/>
                <a:ext cx="5217024" cy="51641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Because of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>
                  <a:latin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 smtClean="0">
                  <a:latin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The ratio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1600" smtClean="0">
                    <a:latin typeface="Calibri" panose="020F0502020204030204" pitchFamily="34" charset="0"/>
                  </a:rPr>
                  <a:t> is linked to the area ratios: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>
                  <a:latin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 smtClean="0">
                  <a:latin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>
                  <a:latin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 smtClean="0">
                  <a:latin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Already something, but model is too simple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Shortcomings of the model:</a:t>
                </a:r>
              </a:p>
              <a:p>
                <a:pPr marL="742950" lvl="1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Gives ratios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de-DE" sz="1600" smtClean="0">
                    <a:latin typeface="Calibri" panose="020F0502020204030204" pitchFamily="34" charset="0"/>
                  </a:rPr>
                  <a:t>s, not values</a:t>
                </a:r>
              </a:p>
              <a:p>
                <a:pPr marL="742950" lvl="1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Overflow charge/voltage points are not given</a:t>
                </a:r>
              </a:p>
              <a:p>
                <a:pPr marL="742950" lvl="1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Inductance effects are ignored</a:t>
                </a:r>
              </a:p>
              <a:p>
                <a:pPr marL="742950" lvl="1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>
                  <a:latin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Need to use more sophisticated and fundamental approach</a:t>
                </a: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96" y="1219233"/>
                <a:ext cx="5217024" cy="5164171"/>
              </a:xfrm>
              <a:prstGeom prst="rect">
                <a:avLst/>
              </a:prstGeom>
              <a:blipFill>
                <a:blip r:embed="rId3"/>
                <a:stretch>
                  <a:fillRect l="-467" t="-354" b="-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399" y="1640132"/>
            <a:ext cx="1028149" cy="33474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931" y="2610234"/>
            <a:ext cx="2262005" cy="115506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284" y="1581983"/>
            <a:ext cx="4452637" cy="385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4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el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smtClean="0"/>
                  <a:t>Calculting DEPFET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</m:oMath>
                </a14:m>
                <a:endParaRPr lang="de-DE"/>
              </a:p>
            </p:txBody>
          </p:sp>
        </mc:Choice>
        <mc:Fallback xmlns="">
          <p:sp>
            <p:nvSpPr>
              <p:cNvPr id="3" name="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716" t="-95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22</a:t>
            </a:fld>
            <a:endParaRPr lang="de-DE" dirty="0"/>
          </a:p>
        </p:txBody>
      </p:sp>
      <p:pic>
        <p:nvPicPr>
          <p:cNvPr id="5" name="designCh2B_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2654" y="1500338"/>
            <a:ext cx="5448367" cy="40847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feld 5"/>
              <p:cNvSpPr txBox="1"/>
              <p:nvPr/>
            </p:nvSpPr>
            <p:spPr>
              <a:xfrm>
                <a:off x="770159" y="1634053"/>
                <a:ext cx="4032040" cy="4426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  <a:buClr>
                    <a:schemeClr val="hlink"/>
                  </a:buClr>
                  <a:defRPr/>
                </a:pPr>
                <a:r>
                  <a:rPr lang="de-DE" sz="1600" b="1" smtClean="0">
                    <a:latin typeface="Calibri" panose="020F0502020204030204" pitchFamily="34" charset="0"/>
                  </a:rPr>
                  <a:t>Approach:</a:t>
                </a:r>
              </a:p>
              <a:p>
                <a:pPr marL="171450" indent="-171450" algn="ctr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 b="1" smtClean="0">
                  <a:solidFill>
                    <a:srgbClr val="C00000"/>
                  </a:solidFill>
                  <a:latin typeface="Calibri" panose="020F0502020204030204" pitchFamily="34" charset="0"/>
                </a:endParaRPr>
              </a:p>
              <a:p>
                <a:pPr marL="171450" indent="-171450" algn="ctr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Use actual space charge density in storage region (as simulated) to calculate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d>
                      <m:d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de-DE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160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e-DE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e>
                      <m:sub>
                        <m:r>
                          <a:rPr lang="de-DE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d>
                      <m:d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de-DE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</m:e>
                    </m:d>
                  </m:oMath>
                </a14:m>
                <a:endParaRPr lang="de-DE" sz="1600" smtClean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71450" indent="-171450" algn="ctr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71450" indent="-171450" algn="ctr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Modify and extrude </a:t>
                </a:r>
                <a:r>
                  <a:rPr lang="de-DE" sz="160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(simulated) charge </a:t>
                </a:r>
                <a:r>
                  <a:rPr lang="de-DE" sz="160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cloud to investigate different layouts</a:t>
                </a:r>
              </a:p>
              <a:p>
                <a:pPr marL="171450" indent="-171450" algn="ctr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71450" indent="-171450" algn="ctr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Later: Use (</a:t>
                </a:r>
                <a:r>
                  <a:rPr lang="de-DE" sz="160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technology </a:t>
                </a:r>
                <a:r>
                  <a:rPr lang="de-DE" sz="160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dependent) parametrization of charge in internal gate to model arbitrary layouts</a:t>
                </a:r>
              </a:p>
              <a:p>
                <a:pPr marL="171450" indent="-171450" algn="ctr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endParaRPr lang="de-DE" sz="1600" b="1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71450" indent="-171450" algn="ctr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endParaRPr lang="de-DE" sz="1600" b="1" smtClean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59" y="1634053"/>
                <a:ext cx="4032040" cy="4426789"/>
              </a:xfrm>
              <a:prstGeom prst="rect">
                <a:avLst/>
              </a:prstGeom>
              <a:blipFill>
                <a:blip r:embed="rId6"/>
                <a:stretch>
                  <a:fillRect t="-413" r="-13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758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el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/>
                  <a:t>Calculting DEPFET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</m:oMath>
                </a14:m>
                <a:endParaRPr lang="de-DE"/>
              </a:p>
            </p:txBody>
          </p:sp>
        </mc:Choice>
        <mc:Fallback xmlns="">
          <p:sp>
            <p:nvSpPr>
              <p:cNvPr id="3" name="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16" t="-95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23</a:t>
            </a:fld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/>
              <p:cNvSpPr txBox="1"/>
              <p:nvPr/>
            </p:nvSpPr>
            <p:spPr>
              <a:xfrm>
                <a:off x="779585" y="1355391"/>
                <a:ext cx="5217024" cy="47418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Very generic model „transfers“ internal gate charge to the external gate to calculate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e-DE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de-DE" sz="1600" smtClean="0">
                    <a:latin typeface="Calibri" panose="020F0502020204030204" pitchFamily="34" charset="0"/>
                  </a:rPr>
                  <a:t>:</a:t>
                </a:r>
                <a:endParaRPr lang="de-DE" sz="1600">
                  <a:latin typeface="Calibri" panose="020F0502020204030204" pitchFamily="34" charset="0"/>
                </a:endParaRPr>
              </a:p>
              <a:p>
                <a:pPr marL="171450" indent="-1714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>
                  <a:latin typeface="Calibri" panose="020F0502020204030204" pitchFamily="34" charset="0"/>
                </a:endParaRPr>
              </a:p>
              <a:p>
                <a:pPr marL="171450" indent="-1714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>
                  <a:latin typeface="Calibri" panose="020F0502020204030204" pitchFamily="34" charset="0"/>
                </a:endParaRPr>
              </a:p>
              <a:p>
                <a:pPr marL="171450" indent="-1714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Conversion factor is the capacitance of external gate:</a:t>
                </a:r>
              </a:p>
              <a:p>
                <a:pPr marL="171450" indent="-1714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 smtClean="0">
                  <a:latin typeface="Calibri" panose="020F0502020204030204" pitchFamily="34" charset="0"/>
                </a:endParaRPr>
              </a:p>
              <a:p>
                <a:pPr marL="171450" indent="-1714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>
                  <a:latin typeface="Calibri" panose="020F0502020204030204" pitchFamily="34" charset="0"/>
                </a:endParaRPr>
              </a:p>
              <a:p>
                <a:pPr marL="171450" indent="-1714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„Loss“ factor </a:t>
                </a:r>
                <a14:m>
                  <m:oMath xmlns:m="http://schemas.openxmlformats.org/officeDocument/2006/math">
                    <m:r>
                      <a:rPr lang="de-DE" sz="160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 sz="1600" smtClean="0">
                    <a:latin typeface="Calibri" panose="020F0502020204030204" pitchFamily="34" charset="0"/>
                  </a:rPr>
                  <a:t> quantifies the fraction of the internal gate charge which is effective, i.e. „seen“, by the DEPFET channel</a:t>
                </a:r>
              </a:p>
              <a:p>
                <a:pPr marL="171450" indent="-1714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For the operation of the DEPFET in small signal mode  </a:t>
                </a:r>
                <a:r>
                  <a:rPr lang="de-DE" sz="1600" smtClean="0">
                    <a:latin typeface="Calibri" panose="020F0502020204030204" pitchFamily="34" charset="0"/>
                  </a:rPr>
                  <a:t>(i.e.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de-DE" sz="1600" smtClean="0">
                    <a:latin typeface="Calibri" panose="020F0502020204030204" pitchFamily="34" charset="0"/>
                  </a:rPr>
                  <a:t>), </a:t>
                </a:r>
                <a:r>
                  <a:rPr lang="de-DE" sz="1600" smtClean="0">
                    <a:latin typeface="Calibri" panose="020F0502020204030204" pitchFamily="34" charset="0"/>
                  </a:rPr>
                  <a:t>a constant </a:t>
                </a:r>
                <a14:m>
                  <m:oMath xmlns:m="http://schemas.openxmlformats.org/officeDocument/2006/math">
                    <m:r>
                      <a:rPr lang="de-DE" sz="16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 sz="1600" smtClean="0">
                    <a:latin typeface="Calibri" panose="020F0502020204030204" pitchFamily="34" charset="0"/>
                  </a:rPr>
                  <a:t> factor is assumed</a:t>
                </a:r>
              </a:p>
              <a:p>
                <a:pPr marL="171450" indent="-1714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For large charge quantities or devices with overflow regions, the factor </a:t>
                </a:r>
                <a14:m>
                  <m:oMath xmlns:m="http://schemas.openxmlformats.org/officeDocument/2006/math">
                    <m:r>
                      <a:rPr lang="de-DE" sz="16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 sz="1600" smtClean="0">
                    <a:latin typeface="Calibri" panose="020F0502020204030204" pitchFamily="34" charset="0"/>
                  </a:rPr>
                  <a:t> has to be made a function of the charge:</a:t>
                </a:r>
                <a:endParaRPr lang="de-DE" sz="1600">
                  <a:latin typeface="Calibri" panose="020F0502020204030204" pitchFamily="34" charset="0"/>
                </a:endParaRPr>
              </a:p>
              <a:p>
                <a:pPr marL="171450" indent="-1714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>
                  <a:latin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85" y="1355391"/>
                <a:ext cx="5217024" cy="4741811"/>
              </a:xfrm>
              <a:prstGeom prst="rect">
                <a:avLst/>
              </a:prstGeom>
              <a:blipFill>
                <a:blip r:embed="rId3"/>
                <a:stretch>
                  <a:fillRect l="-467" t="-3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l="19860" t="16312" b="65913"/>
          <a:stretch/>
        </p:blipFill>
        <p:spPr>
          <a:xfrm>
            <a:off x="1479277" y="2002040"/>
            <a:ext cx="3853004" cy="40083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t="48829" r="50865" b="34785"/>
          <a:stretch/>
        </p:blipFill>
        <p:spPr>
          <a:xfrm>
            <a:off x="1001866" y="2974025"/>
            <a:ext cx="2362311" cy="36951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/>
          <a:srcRect t="81872"/>
          <a:stretch/>
        </p:blipFill>
        <p:spPr>
          <a:xfrm>
            <a:off x="1001866" y="5769608"/>
            <a:ext cx="4807826" cy="4087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/>
              <p:cNvSpPr/>
              <p:nvPr/>
            </p:nvSpPr>
            <p:spPr>
              <a:xfrm>
                <a:off x="6566454" y="1355391"/>
                <a:ext cx="4505738" cy="1231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  <a:buClr>
                    <a:schemeClr val="hlink"/>
                  </a:buClr>
                  <a:defRPr/>
                </a:pPr>
                <a:r>
                  <a:rPr lang="de-DE" sz="160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The factor </a:t>
                </a:r>
                <a14:m>
                  <m:oMath xmlns:m="http://schemas.openxmlformats.org/officeDocument/2006/math">
                    <m:r>
                      <a:rPr lang="de-DE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 sz="160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evolves from simple „loss factor“ to charge depending „influence effectivity factor“ (IEF)</a:t>
                </a:r>
              </a:p>
              <a:p>
                <a:pPr algn="ctr">
                  <a:spcAft>
                    <a:spcPts val="600"/>
                  </a:spcAft>
                  <a:buClr>
                    <a:schemeClr val="hlink"/>
                  </a:buClr>
                  <a:defRPr/>
                </a:pPr>
                <a:endParaRPr lang="de-DE" sz="1600">
                  <a:solidFill>
                    <a:srgbClr val="C00000"/>
                  </a:solidFill>
                  <a:latin typeface="Calibri" panose="020F0502020204030204" pitchFamily="34" charset="0"/>
                </a:endParaRPr>
              </a:p>
              <a:p>
                <a:pPr algn="ctr">
                  <a:spcAft>
                    <a:spcPts val="600"/>
                  </a:spcAft>
                  <a:buClr>
                    <a:schemeClr val="hlink"/>
                  </a:buClr>
                  <a:defRPr/>
                </a:pPr>
                <a:r>
                  <a:rPr lang="de-DE" sz="160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How to calculate the IEF?</a:t>
                </a:r>
                <a:endParaRPr lang="de-DE" sz="1600" dirty="0">
                  <a:solidFill>
                    <a:srgbClr val="C00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454" y="1355391"/>
                <a:ext cx="4505738" cy="1231106"/>
              </a:xfrm>
              <a:prstGeom prst="rect">
                <a:avLst/>
              </a:prstGeom>
              <a:blipFill>
                <a:blip r:embed="rId5"/>
                <a:stretch>
                  <a:fillRect t="-1485" b="-54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7"/>
          <a:stretch/>
        </p:blipFill>
        <p:spPr>
          <a:xfrm>
            <a:off x="6811286" y="2861297"/>
            <a:ext cx="4016073" cy="296186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/>
          <a:srcRect t="16312" r="90226" b="65913"/>
          <a:stretch/>
        </p:blipFill>
        <p:spPr>
          <a:xfrm>
            <a:off x="1001866" y="2002040"/>
            <a:ext cx="469913" cy="400832"/>
          </a:xfrm>
          <a:prstGeom prst="rect">
            <a:avLst/>
          </a:prstGeom>
        </p:spPr>
      </p:pic>
      <p:cxnSp>
        <p:nvCxnSpPr>
          <p:cNvPr id="12" name="Gerader Verbinder 11"/>
          <p:cNvCxnSpPr/>
          <p:nvPr/>
        </p:nvCxnSpPr>
        <p:spPr>
          <a:xfrm>
            <a:off x="1099838" y="2097086"/>
            <a:ext cx="136984" cy="0"/>
          </a:xfrm>
          <a:prstGeom prst="line">
            <a:avLst/>
          </a:prstGeom>
          <a:ln w="3175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1090532" y="5907086"/>
            <a:ext cx="136984" cy="0"/>
          </a:xfrm>
          <a:prstGeom prst="line">
            <a:avLst/>
          </a:prstGeom>
          <a:ln w="3175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27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el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/>
                  <a:t>Calculting DEPFET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</m:oMath>
                </a14:m>
                <a:endParaRPr lang="de-DE"/>
              </a:p>
            </p:txBody>
          </p:sp>
        </mc:Choice>
        <mc:Fallback xmlns="">
          <p:sp>
            <p:nvSpPr>
              <p:cNvPr id="3" name="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16" t="-95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24</a:t>
            </a:fld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42" y="4033487"/>
            <a:ext cx="4819503" cy="447026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693426" y="1393961"/>
            <a:ext cx="4871374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Calibri" panose="020F0502020204030204" pitchFamily="34" charset="0"/>
              </a:rPr>
              <a:t>Calculate charge density at location of </a:t>
            </a:r>
            <a:r>
              <a:rPr lang="de-DE" sz="1600" smtClean="0">
                <a:latin typeface="Calibri" panose="020F0502020204030204" pitchFamily="34" charset="0"/>
              </a:rPr>
              <a:t>DEPFET channel as </a:t>
            </a:r>
            <a:r>
              <a:rPr lang="de-DE" sz="1600">
                <a:latin typeface="Calibri" panose="020F0502020204030204" pitchFamily="34" charset="0"/>
              </a:rPr>
              <a:t>induced by charge in every voxel in the respective regions of the storage</a:t>
            </a:r>
          </a:p>
          <a:p>
            <a:pPr marL="171450" indent="-1714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latin typeface="Calibri" panose="020F0502020204030204" pitchFamily="34" charset="0"/>
              </a:rPr>
              <a:t>Quotient of simulated charge vs. induced charge is inductance efficiency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Apply </a:t>
            </a:r>
            <a:r>
              <a:rPr lang="de-DE" sz="1600" b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Shockley-Ramo Theorem</a:t>
            </a: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charge cloud in storage region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 1: Calculate the induced charge in the channel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160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160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 2: Calculate the IEF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160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42" y="5261149"/>
            <a:ext cx="3864875" cy="475677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4575130" y="4747450"/>
            <a:ext cx="1305337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de-DE" sz="1200" b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Weighting potential of channel region</a:t>
            </a:r>
            <a:endParaRPr lang="de-DE" sz="1200" b="1" dirty="0" err="1" smtClean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Gerader Verbinder 22"/>
          <p:cNvCxnSpPr/>
          <p:nvPr/>
        </p:nvCxnSpPr>
        <p:spPr>
          <a:xfrm>
            <a:off x="2811179" y="4414323"/>
            <a:ext cx="660890" cy="19878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>
            <a:off x="3154876" y="4480513"/>
            <a:ext cx="1324359" cy="415021"/>
          </a:xfrm>
          <a:prstGeom prst="line">
            <a:avLst/>
          </a:prstGeom>
          <a:ln w="3175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5"/>
          <a:srcRect t="8451" b="2917"/>
          <a:stretch/>
        </p:blipFill>
        <p:spPr>
          <a:xfrm>
            <a:off x="7525595" y="4556118"/>
            <a:ext cx="3107143" cy="1885738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4071" y="752118"/>
            <a:ext cx="4330192" cy="360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7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el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/>
                  <a:t>Calculting DEPFET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</m:oMath>
                </a14:m>
                <a:endParaRPr lang="de-DE"/>
              </a:p>
            </p:txBody>
          </p:sp>
        </mc:Choice>
        <mc:Fallback xmlns="">
          <p:sp>
            <p:nvSpPr>
              <p:cNvPr id="3" name="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16" t="-95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25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94130" y="1466818"/>
            <a:ext cx="4274649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The weighting potential usually calculated numerically </a:t>
            </a: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Here, simplified (e.g. neglect influence of backside, surface „flat“ etc.)  analytical solution is used</a:t>
            </a: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Corresponds to simple „mirror charge over conductive plate“ problem</a:t>
            </a: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Weighting potential</a:t>
            </a: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600">
              <a:latin typeface="Calibri" panose="020F0502020204030204" pitchFamily="34" charset="0"/>
            </a:endParaRP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600" smtClean="0">
              <a:latin typeface="Calibri" panose="020F0502020204030204" pitchFamily="34" charset="0"/>
            </a:endParaRP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This yields a closed algebraic epression</a:t>
            </a: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Error estimation yields error in the 1% range for the thinnest detector values</a:t>
            </a:r>
            <a:endParaRPr lang="de-DE" sz="1600">
              <a:latin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4" y="4034350"/>
            <a:ext cx="4505178" cy="72198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t="-278" r="44944" b="1"/>
          <a:stretch/>
        </p:blipFill>
        <p:spPr>
          <a:xfrm>
            <a:off x="6096001" y="4968188"/>
            <a:ext cx="5046958" cy="75217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6557" y="915187"/>
            <a:ext cx="4848545" cy="391786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54898" t="-1736" r="749"/>
          <a:stretch/>
        </p:blipFill>
        <p:spPr>
          <a:xfrm>
            <a:off x="6767352" y="5622802"/>
            <a:ext cx="3704256" cy="6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1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el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/>
                  <a:t>Calculting DEPFET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</m:oMath>
                </a14:m>
                <a:endParaRPr lang="de-DE"/>
              </a:p>
            </p:txBody>
          </p:sp>
        </mc:Choice>
        <mc:Fallback xmlns="">
          <p:sp>
            <p:nvSpPr>
              <p:cNvPr id="3" name="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16" t="-95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26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677517" y="1060554"/>
            <a:ext cx="576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1600">
                <a:solidFill>
                  <a:srgbClr val="C00000"/>
                </a:solidFill>
                <a:latin typeface="Calibri" panose="020F0502020204030204" pitchFamily="34" charset="0"/>
              </a:rPr>
              <a:t>Very nice match with few parameters!</a:t>
            </a:r>
            <a:endParaRPr lang="de-DE" sz="1600" dirty="0" err="1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53765" y="1399108"/>
            <a:ext cx="404352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Compare model calulation with numerical simulations</a:t>
            </a:r>
          </a:p>
          <a:p>
            <a:pPr marL="179388" indent="-1793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Nice agreement </a:t>
            </a:r>
          </a:p>
          <a:p>
            <a:pPr marL="179388" indent="-1793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Few average parameters (mobility etc...)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Geometry parameters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Gate-Source voltage...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a large degree, the </a:t>
            </a:r>
            <a:r>
              <a:rPr lang="de-DE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de-DE" sz="1600" baseline="-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dependence seems to be an „electrostatic“ phenomenon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828287" y="4391466"/>
            <a:ext cx="4360218" cy="1806576"/>
            <a:chOff x="854789" y="4364963"/>
            <a:chExt cx="4360218" cy="1806576"/>
          </a:xfrm>
        </p:grpSpPr>
        <p:graphicFrame>
          <p:nvGraphicFramePr>
            <p:cNvPr id="8" name="Objek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4011062"/>
                </p:ext>
              </p:extLst>
            </p:nvPr>
          </p:nvGraphicFramePr>
          <p:xfrm>
            <a:off x="3094107" y="4364964"/>
            <a:ext cx="2120900" cy="1806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188" name="CorelDRAW" r:id="rId4" imgW="2120419" imgH="1806928" progId="CorelDraw.Graphic.22">
                    <p:embed/>
                  </p:oleObj>
                </mc:Choice>
                <mc:Fallback>
                  <p:oleObj name="CorelDRAW" r:id="rId4" imgW="2120419" imgH="1806928" progId="CorelDraw.Graphic.2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094107" y="4364964"/>
                          <a:ext cx="2120900" cy="1806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k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1807890"/>
                </p:ext>
              </p:extLst>
            </p:nvPr>
          </p:nvGraphicFramePr>
          <p:xfrm>
            <a:off x="854789" y="4364963"/>
            <a:ext cx="2157413" cy="1806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189" name="CorelDRAW" r:id="rId6" imgW="2157490" imgH="1806928" progId="CorelDraw.Graphic.22">
                    <p:embed/>
                  </p:oleObj>
                </mc:Choice>
                <mc:Fallback>
                  <p:oleObj name="CorelDRAW" r:id="rId6" imgW="2157490" imgH="1806928" progId="CorelDraw.Graphic.2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54789" y="4364963"/>
                          <a:ext cx="2157413" cy="1806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8" name="Grafik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7517" y="1569759"/>
            <a:ext cx="5325418" cy="4395428"/>
          </a:xfrm>
          <a:prstGeom prst="rect">
            <a:avLst/>
          </a:prstGeom>
        </p:spPr>
      </p:pic>
      <p:cxnSp>
        <p:nvCxnSpPr>
          <p:cNvPr id="11" name="Gerader Verbinder 10"/>
          <p:cNvCxnSpPr/>
          <p:nvPr/>
        </p:nvCxnSpPr>
        <p:spPr>
          <a:xfrm>
            <a:off x="8318989" y="1962802"/>
            <a:ext cx="89205" cy="0"/>
          </a:xfrm>
          <a:prstGeom prst="line">
            <a:avLst/>
          </a:prstGeom>
          <a:ln w="3175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 flipV="1">
            <a:off x="5761360" y="4096368"/>
            <a:ext cx="0" cy="134284"/>
          </a:xfrm>
          <a:prstGeom prst="line">
            <a:avLst/>
          </a:prstGeom>
          <a:ln w="3175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45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el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/>
                  <a:t>Calculting DEPFET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</m:oMath>
                </a14:m>
                <a:endParaRPr lang="de-DE"/>
              </a:p>
            </p:txBody>
          </p:sp>
        </mc:Choice>
        <mc:Fallback xmlns="">
          <p:sp>
            <p:nvSpPr>
              <p:cNvPr id="3" name="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16" t="-95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27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81" y="3293776"/>
            <a:ext cx="3106601" cy="271901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401" y="753558"/>
            <a:ext cx="2677951" cy="238395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t="1362" r="3203" b="2939"/>
          <a:stretch/>
        </p:blipFill>
        <p:spPr>
          <a:xfrm>
            <a:off x="8226198" y="517080"/>
            <a:ext cx="2726568" cy="25246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" t="1408" r="3568" b="847"/>
          <a:stretch/>
        </p:blipFill>
        <p:spPr>
          <a:xfrm>
            <a:off x="5091764" y="3337316"/>
            <a:ext cx="2680343" cy="258355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934701" y="754527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/>
              <a:t>1:</a:t>
            </a:r>
            <a:endParaRPr lang="de-DE" sz="1600" b="1"/>
          </a:p>
        </p:txBody>
      </p:sp>
      <p:sp>
        <p:nvSpPr>
          <p:cNvPr id="10" name="Textfeld 9"/>
          <p:cNvSpPr txBox="1"/>
          <p:nvPr/>
        </p:nvSpPr>
        <p:spPr>
          <a:xfrm>
            <a:off x="4908060" y="753558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/>
              <a:t>0B:</a:t>
            </a:r>
            <a:endParaRPr lang="de-DE" sz="1600" b="1"/>
          </a:p>
        </p:txBody>
      </p:sp>
      <p:sp>
        <p:nvSpPr>
          <p:cNvPr id="11" name="Textfeld 10"/>
          <p:cNvSpPr txBox="1"/>
          <p:nvPr/>
        </p:nvSpPr>
        <p:spPr>
          <a:xfrm>
            <a:off x="5040401" y="3491737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/>
              <a:t>2:</a:t>
            </a:r>
            <a:endParaRPr lang="de-DE" sz="1600" b="1"/>
          </a:p>
        </p:txBody>
      </p:sp>
      <p:sp>
        <p:nvSpPr>
          <p:cNvPr id="12" name="Textfeld 11"/>
          <p:cNvSpPr txBox="1"/>
          <p:nvPr/>
        </p:nvSpPr>
        <p:spPr>
          <a:xfrm>
            <a:off x="7934701" y="3486243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/>
              <a:t>3:</a:t>
            </a:r>
            <a:endParaRPr lang="de-DE" sz="1600" b="1"/>
          </a:p>
        </p:txBody>
      </p:sp>
      <p:sp>
        <p:nvSpPr>
          <p:cNvPr id="16" name="Textfeld 15"/>
          <p:cNvSpPr txBox="1"/>
          <p:nvPr/>
        </p:nvSpPr>
        <p:spPr>
          <a:xfrm>
            <a:off x="804238" y="1329740"/>
            <a:ext cx="410382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 designs based on extruded simulation results</a:t>
            </a:r>
            <a:endParaRPr lang="de-DE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Distance of overflow 2 to internal gate becomes smaller</a:t>
            </a:r>
            <a:endParaRPr lang="de-DE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Overflow 1 brim introduced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 ratios between overflow 1 and  overflow 2 regions are very similar</a:t>
            </a:r>
            <a:endParaRPr lang="de-DE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External gate position and charge distribution in internal gate are not modified</a:t>
            </a:r>
            <a:endParaRPr lang="de-DE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Interesting parameters: </a:t>
            </a:r>
          </a:p>
          <a:p>
            <a:pPr marL="628650" lvl="1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Device capacitance values for the various regions</a:t>
            </a:r>
          </a:p>
          <a:p>
            <a:pPr marL="628650" lvl="1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Overflow thresholds</a:t>
            </a:r>
          </a:p>
          <a:p>
            <a:pPr marL="628650" lvl="1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de-DE" sz="1600" baseline="-250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 a function of charge</a:t>
            </a:r>
          </a:p>
        </p:txBody>
      </p:sp>
    </p:spTree>
    <p:extLst>
      <p:ext uri="{BB962C8B-B14F-4D97-AF65-F5344CB8AC3E}">
        <p14:creationId xmlns:p14="http://schemas.microsoft.com/office/powerpoint/2010/main" val="195208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el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/>
                  <a:t>Calculting DEPFET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</m:oMath>
                </a14:m>
                <a:endParaRPr lang="de-DE"/>
              </a:p>
            </p:txBody>
          </p:sp>
        </mc:Choice>
        <mc:Fallback xmlns="">
          <p:sp>
            <p:nvSpPr>
              <p:cNvPr id="3" name="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16" t="-95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28</a:t>
            </a:fld>
            <a:endParaRPr lang="de-DE" dirty="0"/>
          </a:p>
        </p:txBody>
      </p:sp>
      <p:pic>
        <p:nvPicPr>
          <p:cNvPr id="5" name="Grafik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157" y="2151599"/>
            <a:ext cx="2911290" cy="353860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73034" y="1538109"/>
            <a:ext cx="364980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600" b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EDET pixel design:</a:t>
            </a:r>
            <a:endParaRPr lang="de-DE" sz="1600" b="1" baseline="-25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Situation similar to case 3 in terms of Gate - OV1 gap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 wider brim (9 -10 µm)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 ratio changed wrt. reference design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Probably mismatch in gate width</a:t>
            </a:r>
          </a:p>
          <a:p>
            <a:pPr>
              <a:spcAft>
                <a:spcPts val="1200"/>
              </a:spcAft>
            </a:pPr>
            <a:endParaRPr lang="de-DE" sz="160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endParaRPr lang="de-DE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699579" y="2048956"/>
            <a:ext cx="3641969" cy="330264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222390" y="1540741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Model:</a:t>
            </a:r>
            <a:endParaRPr lang="de-DE" sz="16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804171" y="1516360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Design:</a:t>
            </a:r>
            <a:endParaRPr lang="de-DE" sz="16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97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el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/>
                  <a:t>Calculting DEPFET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</m:oMath>
                </a14:m>
                <a:endParaRPr lang="de-DE"/>
              </a:p>
            </p:txBody>
          </p:sp>
        </mc:Choice>
        <mc:Fallback xmlns="">
          <p:sp>
            <p:nvSpPr>
              <p:cNvPr id="3" name="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16" t="-95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29</a:t>
            </a:fld>
            <a:endParaRPr lang="de-DE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528934"/>
              </p:ext>
            </p:extLst>
          </p:nvPr>
        </p:nvGraphicFramePr>
        <p:xfrm>
          <a:off x="550141" y="1365645"/>
          <a:ext cx="5649590" cy="43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8" name="Graph" r:id="rId4" imgW="3845070" imgH="2940756" progId="Origin95.Graph">
                  <p:embed/>
                </p:oleObj>
              </mc:Choice>
              <mc:Fallback>
                <p:oleObj name="Graph" r:id="rId4" imgW="3845070" imgH="2940756" progId="Origin95.Graph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0141" y="1365645"/>
                        <a:ext cx="5649590" cy="43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1527529"/>
              </p:ext>
            </p:extLst>
          </p:nvPr>
        </p:nvGraphicFramePr>
        <p:xfrm>
          <a:off x="5802132" y="1394617"/>
          <a:ext cx="5649590" cy="43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9" name="Graph" r:id="rId6" imgW="3845070" imgH="2940756" progId="Origin95.Graph">
                  <p:embed/>
                </p:oleObj>
              </mc:Choice>
              <mc:Fallback>
                <p:oleObj name="Graph" r:id="rId6" imgW="3845070" imgH="2940756" progId="Origin95.Graph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02132" y="1394617"/>
                        <a:ext cx="5649590" cy="43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/>
        </p:nvSpPr>
        <p:spPr>
          <a:xfrm>
            <a:off x="3924033" y="5794411"/>
            <a:ext cx="4855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e-DE" b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step:</a:t>
            </a:r>
            <a:r>
              <a:rPr lang="de-DE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Calculate Charge-current </a:t>
            </a:r>
            <a:r>
              <a:rPr lang="de-DE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(C2)-</a:t>
            </a:r>
            <a:r>
              <a:rPr lang="de-DE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curve</a:t>
            </a:r>
            <a:endParaRPr lang="de-DE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 flipV="1">
            <a:off x="6151418" y="3600050"/>
            <a:ext cx="0" cy="89243"/>
          </a:xfrm>
          <a:prstGeom prst="line">
            <a:avLst/>
          </a:prstGeom>
          <a:ln w="3175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53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Contents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3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947738" y="1798131"/>
            <a:ext cx="52652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indent="-2730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sz="2000" smtClean="0">
                <a:latin typeface="Calibri" panose="020F0502020204030204" pitchFamily="34" charset="0"/>
                <a:cs typeface="Calibri" panose="020F0502020204030204" pitchFamily="34" charset="0"/>
              </a:rPr>
              <a:t>Nonlinear amplification – why?</a:t>
            </a:r>
            <a:endParaRPr lang="de-DE" altLang="de-D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sz="2000" smtClean="0">
                <a:latin typeface="Calibri" panose="020F0502020204030204" pitchFamily="34" charset="0"/>
                <a:cs typeface="Calibri" panose="020F0502020204030204" pitchFamily="34" charset="0"/>
              </a:rPr>
              <a:t>Accuracy functions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sz="2000" smtClean="0">
                <a:latin typeface="Calibri" panose="020F0502020204030204" pitchFamily="34" charset="0"/>
                <a:cs typeface="Calibri" panose="020F0502020204030204" pitchFamily="34" charset="0"/>
              </a:rPr>
              <a:t>The DEPFET and NLA </a:t>
            </a:r>
            <a:endParaRPr lang="de-DE" altLang="de-D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sz="2000" smtClean="0">
                <a:latin typeface="Calibri" panose="020F0502020204030204" pitchFamily="34" charset="0"/>
                <a:cs typeface="Calibri" panose="020F0502020204030204" pitchFamily="34" charset="0"/>
              </a:rPr>
              <a:t>The many g</a:t>
            </a:r>
            <a:r>
              <a:rPr lang="de-DE" altLang="de-DE" sz="2000" baseline="-25000" smtClean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de-DE" altLang="de-DE" sz="2000" smtClean="0">
                <a:latin typeface="Calibri" panose="020F0502020204030204" pitchFamily="34" charset="0"/>
                <a:cs typeface="Calibri" panose="020F0502020204030204" pitchFamily="34" charset="0"/>
              </a:rPr>
              <a:t>-s of the DEPFET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sz="2000">
                <a:latin typeface="Calibri" panose="020F0502020204030204" pitchFamily="34" charset="0"/>
                <a:cs typeface="Calibri" panose="020F0502020204030204" pitchFamily="34" charset="0"/>
              </a:rPr>
              <a:t>Calculating DEPFET g</a:t>
            </a:r>
            <a:r>
              <a:rPr lang="de-DE" altLang="de-DE" sz="2000" baseline="-2500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de-DE" altLang="de-DE" sz="20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sz="2000" smtClean="0">
                <a:latin typeface="Calibri" panose="020F0502020204030204" pitchFamily="34" charset="0"/>
                <a:cs typeface="Calibri" panose="020F0502020204030204" pitchFamily="34" charset="0"/>
              </a:rPr>
              <a:t>Summary </a:t>
            </a:r>
            <a:r>
              <a:rPr lang="de-DE" altLang="de-DE" sz="2000"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de-DE" altLang="de-DE" sz="2000" smtClean="0">
                <a:latin typeface="Calibri" panose="020F0502020204030204" pitchFamily="34" charset="0"/>
                <a:cs typeface="Calibri" panose="020F0502020204030204" pitchFamily="34" charset="0"/>
              </a:rPr>
              <a:t>Outlook</a:t>
            </a:r>
            <a:endParaRPr lang="de-DE" altLang="de-DE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3" descr="c61364bd-f578-4d04-8993-0e984356c9ff@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7015" y="1550596"/>
            <a:ext cx="3063240" cy="338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8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el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/>
                  <a:t>Calculting </a:t>
                </a:r>
                <a:r>
                  <a:rPr lang="de-DE" smtClean="0"/>
                  <a:t>DEPFET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</m:oMath>
                </a14:m>
                <a:endParaRPr lang="de-DE"/>
              </a:p>
            </p:txBody>
          </p:sp>
        </mc:Choice>
        <mc:Fallback xmlns="">
          <p:sp>
            <p:nvSpPr>
              <p:cNvPr id="3" name="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16" t="-95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30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071" y="1394617"/>
            <a:ext cx="5534972" cy="43087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/>
              <p:cNvSpPr/>
              <p:nvPr/>
            </p:nvSpPr>
            <p:spPr>
              <a:xfrm>
                <a:off x="930482" y="1477269"/>
                <a:ext cx="4778809" cy="3761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can be used to calculate the C2-curves</a:t>
                </a:r>
                <a:r>
                  <a:rPr lang="de-DE" sz="1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endParaRPr lang="de-DE"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echtec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482" y="1477269"/>
                <a:ext cx="4778809" cy="376193"/>
              </a:xfrm>
              <a:prstGeom prst="rect">
                <a:avLst/>
              </a:prstGeom>
              <a:blipFill>
                <a:blip r:embed="rId4"/>
                <a:stretch>
                  <a:fillRect l="-765" b="-161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739" y="1866228"/>
            <a:ext cx="2654870" cy="4617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598909" y="2424545"/>
                <a:ext cx="4746759" cy="2297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Charge-current (C2)-curve is experimentally relevant DEPFET characteristics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Gives overall current in the pixel as a function of the total signal charge in the pixel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𝐷𝑆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160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If the detector is properly calibrated, the C2 curve can be used to determine the verall signal charge.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„Total“ C2-curve and net C2-curve (w/o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𝐼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09" y="2424545"/>
                <a:ext cx="4746759" cy="2297552"/>
              </a:xfrm>
              <a:prstGeom prst="rect">
                <a:avLst/>
              </a:prstGeom>
              <a:blipFill>
                <a:blip r:embed="rId6"/>
                <a:stretch>
                  <a:fillRect l="-513" t="-796" b="-265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677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el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/>
                  <a:t>Calculting </a:t>
                </a:r>
                <a:r>
                  <a:rPr lang="de-DE" smtClean="0"/>
                  <a:t>DEPFET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</m:oMath>
                </a14:m>
                <a:endParaRPr lang="de-DE"/>
              </a:p>
            </p:txBody>
          </p:sp>
        </mc:Choice>
        <mc:Fallback xmlns="">
          <p:sp>
            <p:nvSpPr>
              <p:cNvPr id="3" name="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16" t="-95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31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96" y="1537591"/>
            <a:ext cx="5803711" cy="456342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996627" y="1401467"/>
            <a:ext cx="37847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 C2-curve of OSCAR simulation</a:t>
            </a:r>
            <a:endParaRPr lang="de-DE" sz="1600" baseline="-25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090" y="1645947"/>
            <a:ext cx="5831380" cy="4563429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149312" y="1401467"/>
            <a:ext cx="42280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 C2-curve calculated for EDET-like design</a:t>
            </a:r>
          </a:p>
        </p:txBody>
      </p:sp>
    </p:spTree>
    <p:extLst>
      <p:ext uri="{BB962C8B-B14F-4D97-AF65-F5344CB8AC3E}">
        <p14:creationId xmlns:p14="http://schemas.microsoft.com/office/powerpoint/2010/main" val="240039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el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/>
                  <a:t>Calculting </a:t>
                </a:r>
                <a:r>
                  <a:rPr lang="de-DE" smtClean="0"/>
                  <a:t>DEPFET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</m:oMath>
                </a14:m>
                <a:endParaRPr lang="de-DE"/>
              </a:p>
            </p:txBody>
          </p:sp>
        </mc:Choice>
        <mc:Fallback xmlns="">
          <p:sp>
            <p:nvSpPr>
              <p:cNvPr id="3" name="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16" t="-95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32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4"/>
              <p:cNvSpPr/>
              <p:nvPr/>
            </p:nvSpPr>
            <p:spPr>
              <a:xfrm>
                <a:off x="982498" y="1394617"/>
                <a:ext cx="4004458" cy="1853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Because of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160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160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160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160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linked to the capacitance!  </a:t>
                </a:r>
                <a:endParaRPr lang="de-DE"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htec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498" y="1394617"/>
                <a:ext cx="4004458" cy="1853521"/>
              </a:xfrm>
              <a:prstGeom prst="rect">
                <a:avLst/>
              </a:prstGeom>
              <a:blipFill>
                <a:blip r:embed="rId3"/>
                <a:stretch>
                  <a:fillRect l="-609" t="-987" r="-152" b="-26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68" y="1248098"/>
            <a:ext cx="5655023" cy="45119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947739" y="3248138"/>
                <a:ext cx="4193082" cy="1668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Example: Design 0B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Steps reflect the activation of the various overflow regions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Kinks are (as expected) much more pronounced as in the integral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160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plot</a:t>
                </a: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739" y="3248138"/>
                <a:ext cx="4193082" cy="1668855"/>
              </a:xfrm>
              <a:prstGeom prst="rect">
                <a:avLst/>
              </a:prstGeom>
              <a:blipFill>
                <a:blip r:embed="rId5"/>
                <a:stretch>
                  <a:fillRect l="-581" t="-1095" b="-29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248" y="1681727"/>
            <a:ext cx="2262005" cy="115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6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Construction of Gain function for DEPFET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33</a:t>
            </a:fld>
            <a:endParaRPr lang="de-DE" dirty="0"/>
          </a:p>
        </p:txBody>
      </p:sp>
      <p:pic>
        <p:nvPicPr>
          <p:cNvPr id="5" name="Picture 4" descr="DC9604E0-EEBF-4138-9B2B-41CE57573164-L0-0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4"/>
          <a:stretch/>
        </p:blipFill>
        <p:spPr bwMode="auto">
          <a:xfrm>
            <a:off x="8256286" y="1381192"/>
            <a:ext cx="2181365" cy="26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992500" y="1247546"/>
                <a:ext cx="5414695" cy="49131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chemeClr val="hlink"/>
                  </a:buClr>
                  <a:defRPr/>
                </a:pPr>
                <a:r>
                  <a:rPr lang="de-DE" sz="1600" b="1" smtClean="0">
                    <a:latin typeface="Calibri" panose="020F0502020204030204" pitchFamily="34" charset="0"/>
                  </a:rPr>
                  <a:t>1st step:</a:t>
                </a:r>
                <a:r>
                  <a:rPr lang="de-DE" sz="1600" smtClean="0">
                    <a:latin typeface="Calibri" panose="020F0502020204030204" pitchFamily="34" charset="0"/>
                  </a:rPr>
                  <a:t> Define parameters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Input parameters: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𝑀𝑎𝑥</m:t>
                        </m:r>
                      </m:sub>
                    </m:sSub>
                  </m:oMath>
                </a14:m>
                <a:r>
                  <a:rPr lang="de-DE" sz="1600" smtClean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de-DE" sz="1600" smtClean="0">
                    <a:latin typeface="Calibri" panose="020F0502020204030204" pitchFamily="34" charset="0"/>
                  </a:rPr>
                  <a:t>, type of </a:t>
                </a:r>
                <a14:m>
                  <m:oMath xmlns:m="http://schemas.openxmlformats.org/officeDocument/2006/math">
                    <m:r>
                      <a:rPr lang="de-DE" sz="1600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sz="1600" smtClean="0">
                  <a:latin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Choose gain function (may be linear interpolation)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Define „gain“ coefficient(s)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Determine required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𝐷𝑁𝑅</m:t>
                        </m:r>
                      </m:sub>
                    </m:sSub>
                  </m:oMath>
                </a14:m>
                <a:endParaRPr lang="de-DE" sz="1600" smtClean="0">
                  <a:latin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Fix kink points according to preference / requirement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 smtClean="0">
                  <a:latin typeface="Calibri" panose="020F0502020204030204" pitchFamily="34" charset="0"/>
                </a:endParaRPr>
              </a:p>
              <a:p>
                <a:pPr>
                  <a:spcAft>
                    <a:spcPts val="600"/>
                  </a:spcAft>
                  <a:buClr>
                    <a:schemeClr val="hlink"/>
                  </a:buClr>
                  <a:defRPr/>
                </a:pPr>
                <a:r>
                  <a:rPr lang="de-DE" sz="1600" b="1" smtClean="0">
                    <a:latin typeface="Calibri" panose="020F0502020204030204" pitchFamily="34" charset="0"/>
                  </a:rPr>
                  <a:t>2nd step:</a:t>
                </a:r>
                <a:r>
                  <a:rPr lang="de-DE" sz="1600" smtClean="0">
                    <a:latin typeface="Calibri" panose="020F0502020204030204" pitchFamily="34" charset="0"/>
                  </a:rPr>
                  <a:t> Convert gain function to layout</a:t>
                </a:r>
                <a:endParaRPr lang="de-DE" sz="1600">
                  <a:latin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Input: Charge density function (simulated or parameterized) alongside activation threshold voltages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Calculate internal gate size according to required primary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de-DE" sz="1600" smtClean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Set dimensions (if possible) such that threshold voltage meets requested first kink point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Set area of overflow 1 such, that secondary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de-DE" sz="1600" smtClean="0">
                    <a:latin typeface="Calibri" panose="020F0502020204030204" pitchFamily="34" charset="0"/>
                  </a:rPr>
                  <a:t> requirement is met.</a:t>
                </a: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500" y="1247546"/>
                <a:ext cx="5414695" cy="4913140"/>
              </a:xfrm>
              <a:prstGeom prst="rect">
                <a:avLst/>
              </a:prstGeom>
              <a:blipFill>
                <a:blip r:embed="rId4"/>
                <a:stretch>
                  <a:fillRect l="-676" t="-372" r="-1351" b="-6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7"/>
              <p:cNvSpPr/>
              <p:nvPr/>
            </p:nvSpPr>
            <p:spPr>
              <a:xfrm>
                <a:off x="6833488" y="4398722"/>
                <a:ext cx="4896750" cy="19082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mtClean="0">
                    <a:latin typeface="Calibri" panose="020F0502020204030204" pitchFamily="34" charset="0"/>
                  </a:rPr>
                  <a:t>Check if kink point requirement is met (variation here is difficult, if no modification fo technology possible)</a:t>
                </a:r>
                <a:endParaRPr lang="de-DE">
                  <a:latin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mtClean="0">
                    <a:latin typeface="Calibri" panose="020F0502020204030204" pitchFamily="34" charset="0"/>
                  </a:rPr>
                  <a:t>Set area of overflow 2 such that tertiary gq requirement is met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mtClean="0">
                    <a:latin typeface="Calibri" panose="020F0502020204030204" pitchFamily="34" charset="0"/>
                  </a:rPr>
                  <a:t>Check,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𝑀𝑎𝑥</m:t>
                        </m:r>
                      </m:sub>
                    </m:sSub>
                  </m:oMath>
                </a14:m>
                <a:r>
                  <a:rPr lang="de-DE" smtClean="0">
                    <a:latin typeface="Calibri" panose="020F0502020204030204" pitchFamily="34" charset="0"/>
                  </a:rPr>
                  <a:t> requirement is met</a:t>
                </a:r>
                <a:endParaRPr lang="de-DE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Rechtec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488" y="4398722"/>
                <a:ext cx="4896750" cy="1908215"/>
              </a:xfrm>
              <a:prstGeom prst="rect">
                <a:avLst/>
              </a:prstGeom>
              <a:blipFill>
                <a:blip r:embed="rId5"/>
                <a:stretch>
                  <a:fillRect l="-872" t="-1917" b="-415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5954498" y="2112589"/>
            <a:ext cx="1712007" cy="55399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de-DE" sz="1200" b="1" smtClean="0">
                <a:solidFill>
                  <a:srgbClr val="C00000"/>
                </a:solidFill>
              </a:rPr>
              <a:t>Caveats:</a:t>
            </a:r>
          </a:p>
          <a:p>
            <a:pPr algn="ctr"/>
            <a:r>
              <a:rPr lang="de-DE" sz="1200" smtClean="0">
                <a:solidFill>
                  <a:srgbClr val="C00000"/>
                </a:solidFill>
              </a:rPr>
              <a:t>Many interdependencies,</a:t>
            </a:r>
          </a:p>
          <a:p>
            <a:pPr algn="ctr"/>
            <a:r>
              <a:rPr lang="de-DE" sz="1200" smtClean="0">
                <a:solidFill>
                  <a:srgbClr val="C00000"/>
                </a:solidFill>
              </a:rPr>
              <a:t>Limited design options</a:t>
            </a:r>
            <a:endParaRPr lang="de-DE" sz="1200" dirty="0" err="1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4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Summary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34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992500" y="1247546"/>
                <a:ext cx="5414695" cy="49110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b="1" smtClean="0">
                    <a:latin typeface="Calibri" panose="020F0502020204030204" pitchFamily="34" charset="0"/>
                  </a:rPr>
                  <a:t>Accuracy functions </a:t>
                </a:r>
                <a:r>
                  <a:rPr lang="de-DE" sz="1600" smtClean="0">
                    <a:latin typeface="Calibri" panose="020F0502020204030204" pitchFamily="34" charset="0"/>
                  </a:rPr>
                  <a:t>are a useful tool for the prediction of performance of a detector system in terms of measurement accuracy 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Can be used to define an </a:t>
                </a:r>
                <a:r>
                  <a:rPr lang="de-DE" sz="1600" b="1" smtClean="0">
                    <a:latin typeface="Calibri" panose="020F0502020204030204" pitchFamily="34" charset="0"/>
                  </a:rPr>
                  <a:t>optimum gain function </a:t>
                </a:r>
                <a:r>
                  <a:rPr lang="de-DE" sz="1600" smtClean="0">
                    <a:latin typeface="Calibri" panose="020F0502020204030204" pitchFamily="34" charset="0"/>
                  </a:rPr>
                  <a:t>for an application according to the respective requirements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Mainly useful for </a:t>
                </a:r>
                <a:r>
                  <a:rPr lang="de-DE" sz="1600" b="1" smtClean="0">
                    <a:latin typeface="Calibri" panose="020F0502020204030204" pitchFamily="34" charset="0"/>
                  </a:rPr>
                  <a:t>counting applications</a:t>
                </a:r>
                <a:r>
                  <a:rPr lang="de-DE" sz="1600" smtClean="0">
                    <a:latin typeface="Calibri" panose="020F0502020204030204" pitchFamily="34" charset="0"/>
                  </a:rPr>
                  <a:t>, significance for spectroscopy is limited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endParaRPr lang="de-DE" sz="1600" smtClean="0">
                  <a:latin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The </a:t>
                </a:r>
                <a:r>
                  <a:rPr lang="de-DE" sz="1600" b="1" smtClean="0">
                    <a:latin typeface="Calibri" panose="020F0502020204030204" pitchFamily="34" charset="0"/>
                  </a:rPr>
                  <a:t>Shockley-Ramo theorem </a:t>
                </a:r>
                <a:r>
                  <a:rPr lang="de-DE" sz="1600" smtClean="0">
                    <a:latin typeface="Calibri" panose="020F0502020204030204" pitchFamily="34" charset="0"/>
                  </a:rPr>
                  <a:t>can be used to predict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de-DE" sz="1600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</m:oMath>
                </a14:m>
                <a:r>
                  <a:rPr lang="de-DE" sz="1600" smtClean="0">
                    <a:latin typeface="Calibri" panose="020F0502020204030204" pitchFamily="34" charset="0"/>
                  </a:rPr>
                  <a:t> to be expected for a given layout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b="1" smtClean="0">
                    <a:latin typeface="Calibri" panose="020F0502020204030204" pitchFamily="34" charset="0"/>
                  </a:rPr>
                  <a:t>Modelling method </a:t>
                </a:r>
                <a:r>
                  <a:rPr lang="de-DE" sz="1600" smtClean="0">
                    <a:latin typeface="Calibri" panose="020F0502020204030204" pitchFamily="34" charset="0"/>
                  </a:rPr>
                  <a:t>was developed and tested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Increases understanding of </a:t>
                </a:r>
                <a:r>
                  <a:rPr lang="de-DE" sz="1600" b="1" smtClean="0">
                    <a:latin typeface="Calibri" panose="020F0502020204030204" pitchFamily="34" charset="0"/>
                  </a:rPr>
                  <a:t>amplification mechanism </a:t>
                </a:r>
                <a:r>
                  <a:rPr lang="de-DE" sz="1600" smtClean="0">
                    <a:latin typeface="Calibri" panose="020F0502020204030204" pitchFamily="34" charset="0"/>
                  </a:rPr>
                  <a:t>in DEPFET 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Helps to narrow down </a:t>
                </a:r>
                <a:r>
                  <a:rPr lang="de-DE" sz="1600" b="1" smtClean="0">
                    <a:latin typeface="Calibri" panose="020F0502020204030204" pitchFamily="34" charset="0"/>
                  </a:rPr>
                  <a:t>layout options </a:t>
                </a:r>
                <a:r>
                  <a:rPr lang="de-DE" sz="1600" smtClean="0">
                    <a:latin typeface="Calibri" panose="020F0502020204030204" pitchFamily="34" charset="0"/>
                  </a:rPr>
                  <a:t>prior to simulation for design optimized for a specific application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hlink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de-DE" sz="1600" smtClean="0">
                    <a:latin typeface="Calibri" panose="020F0502020204030204" pitchFamily="34" charset="0"/>
                  </a:rPr>
                  <a:t>Insights gained are significant also for </a:t>
                </a:r>
                <a:r>
                  <a:rPr lang="de-DE" sz="1600" b="1" smtClean="0">
                    <a:latin typeface="Calibri" panose="020F0502020204030204" pitchFamily="34" charset="0"/>
                  </a:rPr>
                  <a:t>other DEPFET applications</a:t>
                </a:r>
                <a:endParaRPr lang="de-DE" sz="1600" b="1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500" y="1247546"/>
                <a:ext cx="5414695" cy="4911088"/>
              </a:xfrm>
              <a:prstGeom prst="rect">
                <a:avLst/>
              </a:prstGeom>
              <a:blipFill>
                <a:blip r:embed="rId2"/>
                <a:stretch>
                  <a:fillRect l="-450" t="-373" r="-1351" b="-7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pieren 5"/>
          <p:cNvGrpSpPr/>
          <p:nvPr/>
        </p:nvGrpSpPr>
        <p:grpSpPr>
          <a:xfrm>
            <a:off x="7380967" y="2097086"/>
            <a:ext cx="3863296" cy="2997003"/>
            <a:chOff x="7027452" y="1177862"/>
            <a:chExt cx="3863296" cy="2997003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3"/>
            <a:stretch/>
          </p:blipFill>
          <p:spPr>
            <a:xfrm>
              <a:off x="7257650" y="1177862"/>
              <a:ext cx="3633098" cy="2997003"/>
            </a:xfrm>
            <a:prstGeom prst="rect">
              <a:avLst/>
            </a:prstGeom>
          </p:spPr>
        </p:pic>
        <p:sp>
          <p:nvSpPr>
            <p:cNvPr id="2" name="Rechteck 1"/>
            <p:cNvSpPr/>
            <p:nvPr/>
          </p:nvSpPr>
          <p:spPr>
            <a:xfrm>
              <a:off x="7027452" y="1394617"/>
              <a:ext cx="556313" cy="702469"/>
            </a:xfrm>
            <a:prstGeom prst="rect">
              <a:avLst/>
            </a:prstGeom>
            <a:solidFill>
              <a:schemeClr val="bg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10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Outlook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35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4085" y="1712335"/>
            <a:ext cx="3039386" cy="362334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92500" y="1408043"/>
            <a:ext cx="5414695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Create parametrization for charge density function</a:t>
            </a:r>
          </a:p>
          <a:p>
            <a:pPr marL="285750" indent="-2857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Optimize design </a:t>
            </a:r>
          </a:p>
          <a:p>
            <a:pPr marL="285750" indent="-2857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Verify optimized designs by actual 3D-Simulation</a:t>
            </a:r>
          </a:p>
          <a:p>
            <a:pPr marL="285750" indent="-2857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600" smtClean="0">
              <a:latin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Investigate and quantify effect of inductance on operational parameters for other DEPFET applications (RNDR, Inifinipix, Quadropix)</a:t>
            </a:r>
          </a:p>
          <a:p>
            <a:pPr marL="285750" indent="-2857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600" smtClean="0">
              <a:latin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Use insights gained to study the amplification mechanism in the DEPFET channel in detail.</a:t>
            </a:r>
          </a:p>
          <a:p>
            <a:pPr marL="285750" indent="-2857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Learn about the effect of charge distribution in the channel on charge amplification</a:t>
            </a:r>
          </a:p>
          <a:p>
            <a:pPr marL="285750" indent="-2857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Optimized positioning of internal gate</a:t>
            </a:r>
          </a:p>
          <a:p>
            <a:pPr marL="285750" indent="-285750">
              <a:spcAft>
                <a:spcPts val="6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latin typeface="Calibri" panose="020F0502020204030204" pitchFamily="34" charset="0"/>
              </a:rPr>
              <a:t>Imporved performance</a:t>
            </a:r>
            <a:endParaRPr lang="de-DE" sz="16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21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Questions?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36</a:t>
            </a:fld>
            <a:endParaRPr lang="de-DE" dirty="0"/>
          </a:p>
        </p:txBody>
      </p:sp>
      <p:pic>
        <p:nvPicPr>
          <p:cNvPr id="6" name="Picture 4" descr="51aefa89-27a9-4fbd-a6ba-e2424c523331@um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2363" y="1679400"/>
            <a:ext cx="5352069" cy="355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98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Requirements</a:t>
            </a: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862396" y="1419026"/>
            <a:ext cx="6158514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defRPr/>
            </a:pPr>
            <a:r>
              <a:rPr lang="de-DE" sz="16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Stroboscopic</a:t>
            </a:r>
            <a:r>
              <a:rPr lang="de-DE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imaging</a:t>
            </a:r>
            <a:r>
              <a:rPr lang="de-DE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in TEM </a:t>
            </a:r>
            <a:r>
              <a:rPr lang="de-DE" sz="16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world</a:t>
            </a:r>
            <a:r>
              <a:rPr lang="de-DE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de-DE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challenging</a:t>
            </a:r>
            <a:r>
              <a:rPr lang="de-DE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:</a:t>
            </a: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Fast imaging 	</a:t>
            </a:r>
            <a:r>
              <a:rPr lang="de-DE" sz="160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			→ </a:t>
            </a:r>
            <a:r>
              <a:rPr lang="de-DE" sz="16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Direct electron detection</a:t>
            </a: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Real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space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imaging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de-DE" sz="160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		→ 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Large sensitive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area</a:t>
            </a:r>
            <a:endParaRPr lang="de-DE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High </a:t>
            </a:r>
            <a:r>
              <a:rPr lang="de-DE" sz="16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intensity</a:t>
            </a:r>
            <a:r>
              <a:rPr lang="de-DE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1600" b="1">
                <a:solidFill>
                  <a:srgbClr val="C00000"/>
                </a:solidFill>
                <a:latin typeface="Calibri" panose="020F0502020204030204" pitchFamily="34" charset="0"/>
              </a:rPr>
              <a:t>	</a:t>
            </a:r>
            <a:r>
              <a:rPr lang="de-DE" sz="1600" b="1" smtClean="0">
                <a:solidFill>
                  <a:srgbClr val="C00000"/>
                </a:solidFill>
                <a:latin typeface="Calibri" panose="020F0502020204030204" pitchFamily="34" charset="0"/>
              </a:rPr>
              <a:t>		→ </a:t>
            </a:r>
            <a:r>
              <a:rPr lang="de-DE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High </a:t>
            </a:r>
            <a:r>
              <a:rPr lang="de-DE" sz="1600" b="1" err="1">
                <a:solidFill>
                  <a:srgbClr val="C00000"/>
                </a:solidFill>
                <a:latin typeface="Calibri" panose="020F0502020204030204" pitchFamily="34" charset="0"/>
              </a:rPr>
              <a:t>dynamic</a:t>
            </a:r>
            <a:r>
              <a:rPr lang="de-DE" sz="1600" b="1">
                <a:solidFill>
                  <a:srgbClr val="C00000"/>
                </a:solidFill>
                <a:latin typeface="Calibri" panose="020F0502020204030204" pitchFamily="34" charset="0"/>
              </a:rPr>
              <a:t> range</a:t>
            </a: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1">
                <a:solidFill>
                  <a:srgbClr val="C00000"/>
                </a:solidFill>
                <a:latin typeface="Calibri" panose="020F0502020204030204" pitchFamily="34" charset="0"/>
              </a:rPr>
              <a:t>High contrast range	</a:t>
            </a:r>
            <a:r>
              <a:rPr lang="de-DE" sz="1600" b="1" smtClean="0">
                <a:solidFill>
                  <a:srgbClr val="C00000"/>
                </a:solidFill>
                <a:latin typeface="Calibri" panose="020F0502020204030204" pitchFamily="34" charset="0"/>
              </a:rPr>
              <a:t>		→ </a:t>
            </a:r>
            <a:r>
              <a:rPr lang="de-DE" sz="1600" b="1">
                <a:solidFill>
                  <a:srgbClr val="C00000"/>
                </a:solidFill>
                <a:latin typeface="Calibri" panose="020F0502020204030204" pitchFamily="34" charset="0"/>
              </a:rPr>
              <a:t>Signal compression in sensor</a:t>
            </a:r>
            <a:endParaRPr lang="de-DE" sz="16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Direct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electron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detection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de-DE" sz="160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	→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Thin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substrate</a:t>
            </a:r>
            <a:endParaRPr lang="de-DE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High pulse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frequency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de-DE" sz="160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	→ 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High framerate</a:t>
            </a: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"Grey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scale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"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image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de-DE" sz="160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		→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No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data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reduction</a:t>
            </a:r>
            <a:r>
              <a:rPr lang="de-DE" sz="16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possible</a:t>
            </a: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Small volume	</a:t>
            </a:r>
            <a:r>
              <a:rPr lang="de-DE" sz="160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			→ </a:t>
            </a:r>
            <a:r>
              <a:rPr lang="de-DE" sz="16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Extremely high integration density</a:t>
            </a:r>
            <a:endParaRPr lang="de-DE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536" y="1891622"/>
            <a:ext cx="3520424" cy="282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Requirements</a:t>
            </a: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947739" y="1412902"/>
            <a:ext cx="4959075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1">
                <a:latin typeface="Calibri" panose="020F0502020204030204" pitchFamily="34" charset="0"/>
              </a:rPr>
              <a:t>Dynamic </a:t>
            </a:r>
            <a:r>
              <a:rPr lang="de-DE" sz="1600" b="1" dirty="0" err="1">
                <a:latin typeface="Calibri" panose="020F0502020204030204" pitchFamily="34" charset="0"/>
              </a:rPr>
              <a:t>range</a:t>
            </a:r>
            <a:endParaRPr lang="de-DE" sz="1600" b="1" dirty="0">
              <a:latin typeface="Calibri" panose="020F0502020204030204" pitchFamily="34" charset="0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</a:rPr>
              <a:t> Single </a:t>
            </a:r>
            <a:r>
              <a:rPr lang="de-DE" sz="1600" dirty="0" err="1">
                <a:latin typeface="Calibri" panose="020F0502020204030204" pitchFamily="34" charset="0"/>
              </a:rPr>
              <a:t>primary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electron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sensitivity</a:t>
            </a:r>
            <a:endParaRPr lang="de-DE" sz="1600" dirty="0">
              <a:latin typeface="Calibri" panose="020F0502020204030204" pitchFamily="34" charset="0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</a:rPr>
              <a:t>Primary </a:t>
            </a:r>
            <a:r>
              <a:rPr lang="de-DE" sz="1600" dirty="0" err="1">
                <a:latin typeface="Calibri" panose="020F0502020204030204" pitchFamily="34" charset="0"/>
              </a:rPr>
              <a:t>electron</a:t>
            </a:r>
            <a:r>
              <a:rPr lang="de-DE" sz="1600" dirty="0">
                <a:latin typeface="Calibri" panose="020F0502020204030204" pitchFamily="34" charset="0"/>
              </a:rPr>
              <a:t> @ 300 </a:t>
            </a:r>
            <a:r>
              <a:rPr lang="de-DE" sz="1600" dirty="0" err="1">
                <a:latin typeface="Calibri" panose="020F0502020204030204" pitchFamily="34" charset="0"/>
              </a:rPr>
              <a:t>keV</a:t>
            </a:r>
            <a:r>
              <a:rPr lang="de-DE" sz="1600" dirty="0">
                <a:latin typeface="Calibri" panose="020F0502020204030204" pitchFamily="34" charset="0"/>
              </a:rPr>
              <a:t> on 50 µm Si</a:t>
            </a:r>
          </a:p>
          <a:p>
            <a:pPr lvl="1">
              <a:spcAft>
                <a:spcPts val="1200"/>
              </a:spcAft>
              <a:buClr>
                <a:schemeClr val="hlink"/>
              </a:buClr>
              <a:defRPr/>
            </a:pPr>
            <a:r>
              <a:rPr lang="de-DE" sz="1600" dirty="0">
                <a:latin typeface="Calibri" panose="020F0502020204030204" pitchFamily="34" charset="0"/>
              </a:rPr>
              <a:t>	</a:t>
            </a:r>
            <a:r>
              <a:rPr lang="de-DE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→</a:t>
            </a:r>
            <a:r>
              <a:rPr lang="de-DE" sz="1600" b="1" dirty="0">
                <a:latin typeface="Calibri" panose="020F0502020204030204" pitchFamily="34" charset="0"/>
              </a:rPr>
              <a:t> </a:t>
            </a:r>
            <a:r>
              <a:rPr lang="de-DE" sz="16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Distinguish</a:t>
            </a:r>
            <a:r>
              <a:rPr lang="de-DE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 8k e- </a:t>
            </a:r>
            <a:r>
              <a:rPr lang="de-DE" sz="16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from</a:t>
            </a:r>
            <a:r>
              <a:rPr lang="de-DE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  </a:t>
            </a:r>
            <a:r>
              <a:rPr lang="de-DE" sz="16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noise</a:t>
            </a:r>
            <a:endParaRPr lang="de-DE" sz="16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</a:rPr>
              <a:t>50 (</a:t>
            </a:r>
            <a:r>
              <a:rPr lang="de-DE" sz="1600" dirty="0" err="1">
                <a:latin typeface="Calibri" panose="020F0502020204030204" pitchFamily="34" charset="0"/>
              </a:rPr>
              <a:t>better</a:t>
            </a:r>
            <a:r>
              <a:rPr lang="de-DE" sz="1600" dirty="0">
                <a:latin typeface="Calibri" panose="020F0502020204030204" pitchFamily="34" charset="0"/>
              </a:rPr>
              <a:t> 100) </a:t>
            </a:r>
            <a:r>
              <a:rPr lang="de-DE" sz="1600" dirty="0" err="1">
                <a:latin typeface="Calibri" panose="020F0502020204030204" pitchFamily="34" charset="0"/>
              </a:rPr>
              <a:t>primaries</a:t>
            </a:r>
            <a:r>
              <a:rPr lang="de-DE" sz="1600" dirty="0">
                <a:latin typeface="Calibri" panose="020F0502020204030204" pitchFamily="34" charset="0"/>
              </a:rPr>
              <a:t> per </a:t>
            </a:r>
            <a:r>
              <a:rPr lang="de-DE" sz="1600" dirty="0" err="1">
                <a:latin typeface="Calibri" panose="020F0502020204030204" pitchFamily="34" charset="0"/>
              </a:rPr>
              <a:t>pixel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provide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enough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contrast</a:t>
            </a:r>
            <a:endParaRPr lang="de-DE" sz="1600" dirty="0">
              <a:latin typeface="Calibri" panose="020F0502020204030204" pitchFamily="34" charset="0"/>
            </a:endParaRPr>
          </a:p>
          <a:p>
            <a:pPr lvl="1">
              <a:spcAft>
                <a:spcPts val="1200"/>
              </a:spcAft>
              <a:buClr>
                <a:schemeClr val="hlink"/>
              </a:buClr>
              <a:defRPr/>
            </a:pPr>
            <a:r>
              <a:rPr lang="de-DE" sz="1600" dirty="0">
                <a:latin typeface="Calibri" panose="020F0502020204030204" pitchFamily="34" charset="0"/>
              </a:rPr>
              <a:t>	</a:t>
            </a:r>
            <a:r>
              <a:rPr lang="de-DE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→</a:t>
            </a:r>
            <a:r>
              <a:rPr lang="de-DE" sz="1600" b="1" dirty="0">
                <a:latin typeface="Calibri" panose="020F0502020204030204" pitchFamily="34" charset="0"/>
              </a:rPr>
              <a:t> </a:t>
            </a:r>
            <a:r>
              <a:rPr lang="de-DE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800k </a:t>
            </a:r>
            <a:r>
              <a:rPr lang="de-DE" sz="16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signal</a:t>
            </a:r>
            <a:r>
              <a:rPr lang="de-DE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16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electrons</a:t>
            </a:r>
            <a:r>
              <a:rPr lang="de-DE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16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to</a:t>
            </a:r>
            <a:r>
              <a:rPr lang="de-DE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16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be</a:t>
            </a:r>
            <a:r>
              <a:rPr lang="de-DE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16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stored</a:t>
            </a:r>
            <a:r>
              <a:rPr lang="de-DE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1600" b="1">
                <a:solidFill>
                  <a:srgbClr val="C00000"/>
                </a:solidFill>
                <a:latin typeface="Calibri" panose="020F0502020204030204" pitchFamily="34" charset="0"/>
              </a:rPr>
              <a:t>in </a:t>
            </a:r>
            <a:r>
              <a:rPr lang="de-DE" sz="1600" b="1" smtClean="0">
                <a:solidFill>
                  <a:srgbClr val="C00000"/>
                </a:solidFill>
                <a:latin typeface="Calibri" panose="020F0502020204030204" pitchFamily="34" charset="0"/>
              </a:rPr>
              <a:t>pixel</a:t>
            </a:r>
          </a:p>
          <a:p>
            <a:pPr lvl="1">
              <a:spcAft>
                <a:spcPts val="1200"/>
              </a:spcAft>
              <a:buClr>
                <a:schemeClr val="hlink"/>
              </a:buClr>
              <a:defRPr/>
            </a:pPr>
            <a:endParaRPr lang="de-DE" sz="1600" dirty="0">
              <a:latin typeface="Calibri" panose="020F0502020204030204" pitchFamily="34" charset="0"/>
            </a:endParaRP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Operation in </a:t>
            </a:r>
            <a:r>
              <a:rPr lang="de-DE" sz="16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vacuum</a:t>
            </a:r>
            <a:r>
              <a:rPr lang="de-DE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: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Small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volume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/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extremely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compact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setup</a:t>
            </a:r>
            <a:endParaRPr lang="de-DE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Cooling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/ </a:t>
            </a:r>
            <a:r>
              <a:rPr lang="de-DE" sz="16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thermal </a:t>
            </a:r>
            <a:r>
              <a:rPr lang="de-DE" sz="160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stabilization difficult</a:t>
            </a:r>
            <a:endParaRPr lang="de-DE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421439" y="1419090"/>
            <a:ext cx="5654947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Multiple scattering: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Thin sensitive detector substrate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No support layer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Highly efficient beam dump for traversing electons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Advanced thermal </a:t>
            </a:r>
            <a:r>
              <a:rPr lang="de-DE" sz="160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support</a:t>
            </a:r>
          </a:p>
          <a:p>
            <a:pPr lvl="1">
              <a:spcAft>
                <a:spcPts val="1200"/>
              </a:spcAft>
              <a:buClr>
                <a:schemeClr val="hlink"/>
              </a:buClr>
              <a:defRPr/>
            </a:pPr>
            <a:endParaRPr lang="de-DE" sz="160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  <a:p>
            <a:pPr marL="171450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Data </a:t>
            </a:r>
            <a:r>
              <a:rPr lang="de-DE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rate</a:t>
            </a: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Max.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burst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frequency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100 Hz </a:t>
            </a:r>
            <a:r>
              <a:rPr lang="de-DE" sz="16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( 50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frames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each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)</a:t>
            </a:r>
            <a:endParaRPr lang="de-DE" sz="1600" baseline="300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Digitization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with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8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bit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resolution</a:t>
            </a:r>
            <a:endParaRPr lang="de-DE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  <a:p>
            <a:pPr marL="1085850" lvl="2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Tile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module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data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rate 1.28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GByte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/s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gross</a:t>
            </a:r>
            <a:endParaRPr lang="de-DE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  <a:p>
            <a:pPr marL="1085850" lvl="2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Total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data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rate </a:t>
            </a:r>
            <a:r>
              <a:rPr lang="de-DE" sz="16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~ 6.4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GByte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/s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gross</a:t>
            </a:r>
            <a:endParaRPr lang="de-DE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  <a:p>
            <a:pPr marL="1085850" lvl="2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Data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reduction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/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zero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suppression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difficult</a:t>
            </a:r>
            <a:endParaRPr lang="de-DE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  <a:p>
            <a:pPr marL="628650" lvl="1" indent="-171450"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600" dirty="0">
              <a:latin typeface="Calibri" panose="020F0502020204030204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en-US" smtClean="0"/>
              <a:t>Max Planck Society | Semiconductor Laboratory                                                                                                                                                                                 The EDET Instrument | 12.05.2025 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5117456" y="755967"/>
            <a:ext cx="2427943" cy="1153459"/>
            <a:chOff x="5117456" y="755967"/>
            <a:chExt cx="2498633" cy="1153459"/>
          </a:xfrm>
        </p:grpSpPr>
        <p:sp>
          <p:nvSpPr>
            <p:cNvPr id="7" name="Gefaltete Ecke 6"/>
            <p:cNvSpPr/>
            <p:nvPr/>
          </p:nvSpPr>
          <p:spPr>
            <a:xfrm>
              <a:off x="5117456" y="755967"/>
              <a:ext cx="2498633" cy="1153459"/>
            </a:xfrm>
            <a:prstGeom prst="foldedCorner">
              <a:avLst/>
            </a:prstGeom>
            <a:solidFill>
              <a:schemeClr val="bg1">
                <a:lumMod val="95000"/>
              </a:schemeClr>
            </a:solidFill>
            <a:ln w="3175" cmpd="sng">
              <a:solidFill>
                <a:srgbClr val="C00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 smtClean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feld 3"/>
                <p:cNvSpPr txBox="1"/>
                <p:nvPr/>
              </p:nvSpPr>
              <p:spPr>
                <a:xfrm>
                  <a:off x="5237454" y="836568"/>
                  <a:ext cx="2378635" cy="92333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 anchorCtr="0">
                  <a:spAutoFit/>
                </a:bodyPr>
                <a:lstStyle/>
                <a:p>
                  <a:pPr algn="l">
                    <a:lnSpc>
                      <a:spcPct val="150000"/>
                    </a:lnSpc>
                  </a:pPr>
                  <a:r>
                    <a:rPr lang="de-DE" sz="1000" b="1" smtClean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Translation:</a:t>
                  </a:r>
                </a:p>
                <a:p>
                  <a:pPr algn="l">
                    <a:lnSpc>
                      <a:spcPct val="150000"/>
                    </a:lnSpc>
                  </a:pPr>
                  <a:r>
                    <a:rPr lang="de-DE" sz="1000" smtClean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System noise must be significantly lower than minimum signal amplitude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d>
                        <m:dPr>
                          <m:ctrlPr>
                            <a:rPr lang="de-DE" sz="1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 panose="02040503050406030204" pitchFamily="18" charset="0"/>
                                </a:rPr>
                                <m:t>𝑀𝑖𝑛</m:t>
                              </m:r>
                            </m:sub>
                          </m:sSub>
                        </m:e>
                      </m:d>
                      <m:r>
                        <a:rPr lang="de-DE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endParaRPr lang="de-DE" sz="1000" dirty="0" err="1" smtClean="0"/>
                </a:p>
              </p:txBody>
            </p:sp>
          </mc:Choice>
          <mc:Fallback xmlns="">
            <p:sp>
              <p:nvSpPr>
                <p:cNvPr id="4" name="Textfeld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7454" y="836568"/>
                  <a:ext cx="2378635" cy="923330"/>
                </a:xfrm>
                <a:prstGeom prst="rect">
                  <a:avLst/>
                </a:prstGeom>
                <a:blipFill>
                  <a:blip r:embed="rId2"/>
                  <a:stretch>
                    <a:fillRect l="-343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uppieren 8"/>
          <p:cNvGrpSpPr/>
          <p:nvPr/>
        </p:nvGrpSpPr>
        <p:grpSpPr>
          <a:xfrm>
            <a:off x="5748442" y="4482318"/>
            <a:ext cx="2775301" cy="1153459"/>
            <a:chOff x="5117456" y="755967"/>
            <a:chExt cx="2498633" cy="1153459"/>
          </a:xfrm>
        </p:grpSpPr>
        <p:sp>
          <p:nvSpPr>
            <p:cNvPr id="10" name="Gefaltete Ecke 9"/>
            <p:cNvSpPr/>
            <p:nvPr/>
          </p:nvSpPr>
          <p:spPr>
            <a:xfrm>
              <a:off x="5117456" y="755967"/>
              <a:ext cx="2498633" cy="1153459"/>
            </a:xfrm>
            <a:prstGeom prst="foldedCorner">
              <a:avLst/>
            </a:prstGeom>
            <a:solidFill>
              <a:schemeClr val="bg1">
                <a:lumMod val="95000"/>
              </a:schemeClr>
            </a:solidFill>
            <a:ln w="3175" cmpd="sng">
              <a:solidFill>
                <a:srgbClr val="C00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 smtClean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feld 10"/>
                <p:cNvSpPr txBox="1"/>
                <p:nvPr/>
              </p:nvSpPr>
              <p:spPr>
                <a:xfrm>
                  <a:off x="5237454" y="836568"/>
                  <a:ext cx="2154114" cy="92333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 anchorCtr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1000" b="1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Translation</a:t>
                  </a:r>
                  <a:r>
                    <a:rPr lang="en-US" sz="1000" b="1" smtClean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: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1000" smtClean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Amplitude </a:t>
                  </a:r>
                  <a:r>
                    <a:rPr lang="en-US" sz="100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for maximum stimulus must be</a:t>
                  </a:r>
                </a:p>
                <a:p>
                  <a:pPr algn="l">
                    <a:lnSpc>
                      <a:spcPct val="150000"/>
                    </a:lnSpc>
                  </a:pPr>
                  <a:r>
                    <a:rPr lang="de-DE" sz="1000" smtClean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smaller than or equal to maximum amplitude</a:t>
                  </a:r>
                  <a:endParaRPr lang="de-DE" sz="1000" b="0" i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algn="l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sz="1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sz="1000" b="0" i="1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  <m:d>
                          <m:dPr>
                            <m:ctrlPr>
                              <a:rPr lang="de-DE" sz="1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000" b="0" i="1" smtClean="0">
                                    <a:latin typeface="Cambria Math" panose="02040503050406030204" pitchFamily="18" charset="0"/>
                                  </a:rPr>
                                  <m:t>𝑀𝑎𝑥</m:t>
                                </m:r>
                              </m:sub>
                            </m:sSub>
                          </m:e>
                        </m:d>
                        <m:r>
                          <a:rPr lang="de-DE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de-DE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𝑀𝑎𝑥</m:t>
                            </m:r>
                          </m:sub>
                        </m:sSub>
                      </m:oMath>
                    </m:oMathPara>
                  </a14:m>
                  <a:endParaRPr lang="de-DE" sz="1000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feld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7454" y="836568"/>
                  <a:ext cx="2154114" cy="923330"/>
                </a:xfrm>
                <a:prstGeom prst="rect">
                  <a:avLst/>
                </a:prstGeom>
                <a:blipFill>
                  <a:blip r:embed="rId3"/>
                  <a:stretch>
                    <a:fillRect l="-3316" r="-102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3" name="Gerader Verbinder 12"/>
          <p:cNvCxnSpPr>
            <a:stCxn id="7" idx="2"/>
          </p:cNvCxnSpPr>
          <p:nvPr/>
        </p:nvCxnSpPr>
        <p:spPr>
          <a:xfrm flipH="1">
            <a:off x="4667625" y="1909426"/>
            <a:ext cx="1663803" cy="857680"/>
          </a:xfrm>
          <a:prstGeom prst="line">
            <a:avLst/>
          </a:prstGeom>
          <a:ln w="3175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>
            <a:stCxn id="10" idx="1"/>
          </p:cNvCxnSpPr>
          <p:nvPr/>
        </p:nvCxnSpPr>
        <p:spPr>
          <a:xfrm flipH="1" flipV="1">
            <a:off x="4207436" y="3989024"/>
            <a:ext cx="1541006" cy="1070024"/>
          </a:xfrm>
          <a:prstGeom prst="line">
            <a:avLst/>
          </a:prstGeom>
          <a:ln w="3175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4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Accuracy function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6</a:t>
            </a:fld>
            <a:endParaRPr lang="de-DE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47739" y="1408670"/>
            <a:ext cx="4365343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534988" indent="-263525"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tabLst>
                <a:tab pos="1438275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spcAft>
                <a:spcPts val="600"/>
              </a:spcAft>
              <a:buClrTx/>
              <a:defRPr/>
            </a:pPr>
            <a:r>
              <a:rPr lang="de-DE" altLang="de-DE" sz="1600" b="1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Needed:</a:t>
            </a:r>
            <a:endParaRPr lang="en-US" altLang="de-DE" sz="1600" b="1" dirty="0">
              <a:latin typeface="Calibri" pitchFamily="34" charset="0"/>
              <a:ea typeface="MS Mincho" pitchFamily="49" charset="-128"/>
              <a:cs typeface="Calibri" pitchFamily="34" charset="0"/>
            </a:endParaRPr>
          </a:p>
          <a:p>
            <a:pPr marL="180975" indent="-180975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de-DE" altLang="de-DE" sz="1600" smtClean="0">
                <a:latin typeface="Calibri" pitchFamily="34" charset="0"/>
                <a:ea typeface="MS Mincho" pitchFamily="49" charset="-128"/>
                <a:cs typeface="Calibri" pitchFamily="34" charset="0"/>
              </a:rPr>
              <a:t>Model tool to investigate interdependence between:</a:t>
            </a:r>
          </a:p>
          <a:p>
            <a:pPr marL="538163" lvl="1" indent="204788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600" smtClean="0">
                <a:latin typeface="Calibri" pitchFamily="34" charset="0"/>
                <a:ea typeface="MS Mincho" pitchFamily="49" charset="-128"/>
              </a:rPr>
              <a:t>Maximum input signal</a:t>
            </a:r>
          </a:p>
          <a:p>
            <a:pPr marL="538163" lvl="1" indent="204788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600" smtClean="0">
                <a:latin typeface="Calibri" pitchFamily="34" charset="0"/>
                <a:ea typeface="MS Mincho" pitchFamily="49" charset="-128"/>
              </a:rPr>
              <a:t>Maximum output amplitude</a:t>
            </a:r>
          </a:p>
          <a:p>
            <a:pPr marL="538163" lvl="1" indent="204788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600" smtClean="0">
                <a:latin typeface="Calibri" pitchFamily="34" charset="0"/>
                <a:ea typeface="MS Mincho" pitchFamily="49" charset="-128"/>
              </a:rPr>
              <a:t>Nature of signal</a:t>
            </a:r>
          </a:p>
          <a:p>
            <a:pPr marL="538163" lvl="1" indent="204788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600" smtClean="0">
                <a:latin typeface="Calibri" pitchFamily="34" charset="0"/>
                <a:ea typeface="MS Mincho" pitchFamily="49" charset="-128"/>
              </a:rPr>
              <a:t>System gain</a:t>
            </a:r>
          </a:p>
          <a:p>
            <a:pPr marL="538163" lvl="1" indent="204788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600" smtClean="0">
                <a:latin typeface="Calibri" pitchFamily="34" charset="0"/>
                <a:ea typeface="MS Mincho" pitchFamily="49" charset="-128"/>
              </a:rPr>
              <a:t>System noise</a:t>
            </a:r>
          </a:p>
          <a:p>
            <a:pPr marL="538163" lvl="1" indent="204788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600" smtClean="0">
                <a:latin typeface="Calibri" pitchFamily="34" charset="0"/>
                <a:ea typeface="MS Mincho" pitchFamily="49" charset="-128"/>
              </a:rPr>
              <a:t>Noise threshold</a:t>
            </a:r>
          </a:p>
          <a:p>
            <a:pPr marL="538163" lvl="1" indent="204788"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buFont typeface="Arial" pitchFamily="34" charset="0"/>
              <a:buChar char="•"/>
              <a:defRPr/>
            </a:pPr>
            <a:r>
              <a:rPr lang="en-US" altLang="de-DE" sz="1600" smtClean="0">
                <a:latin typeface="Calibri" pitchFamily="34" charset="0"/>
                <a:ea typeface="MS Mincho" pitchFamily="49" charset="-128"/>
              </a:rPr>
              <a:t>Minimum detectable signal</a:t>
            </a:r>
            <a:endParaRPr lang="en-US" altLang="de-DE" sz="1600" dirty="0">
              <a:latin typeface="Calibri" pitchFamily="34" charset="0"/>
              <a:ea typeface="MS Mincho" pitchFamily="49" charset="-128"/>
            </a:endParaRPr>
          </a:p>
          <a:p>
            <a:pPr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defRPr/>
            </a:pPr>
            <a:r>
              <a:rPr lang="en-US" altLang="de-DE" sz="1600" smtClean="0">
                <a:latin typeface="Calibri" pitchFamily="34" charset="0"/>
                <a:ea typeface="MS Mincho" pitchFamily="49" charset="-128"/>
              </a:rPr>
              <a:t>    ... using some simplifications.</a:t>
            </a:r>
          </a:p>
          <a:p>
            <a:pPr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defRPr/>
            </a:pPr>
            <a:endParaRPr lang="en-US" altLang="de-DE" sz="1600" smtClean="0">
              <a:latin typeface="Calibri" pitchFamily="34" charset="0"/>
              <a:ea typeface="MS Mincho" pitchFamily="49" charset="-128"/>
            </a:endParaRPr>
          </a:p>
          <a:p>
            <a:pPr eaLnBrk="1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D9D9D9"/>
              </a:buClr>
              <a:defRPr/>
            </a:pPr>
            <a:r>
              <a:rPr lang="en-US" altLang="de-DE" sz="1600" b="1" smtClean="0">
                <a:solidFill>
                  <a:srgbClr val="C00000"/>
                </a:solidFill>
                <a:latin typeface="Calibri" pitchFamily="34" charset="0"/>
                <a:ea typeface="MS Mincho" pitchFamily="49" charset="-128"/>
              </a:rPr>
              <a:t>            Accuracy function</a:t>
            </a:r>
          </a:p>
        </p:txBody>
      </p:sp>
      <p:pic>
        <p:nvPicPr>
          <p:cNvPr id="6" name="Grafik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613" y="220722"/>
            <a:ext cx="5208434" cy="301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3"/>
              <p:cNvSpPr txBox="1">
                <a:spLocks noChangeArrowheads="1"/>
              </p:cNvSpPr>
              <p:nvPr/>
            </p:nvSpPr>
            <p:spPr bwMode="auto">
              <a:xfrm>
                <a:off x="4995119" y="3501834"/>
                <a:ext cx="6436153" cy="2293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buClr>
                    <a:schemeClr val="hlink"/>
                  </a:buClr>
                  <a:buFont typeface="Wingdings" pitchFamily="2" charset="2"/>
                  <a:tabLst>
                    <a:tab pos="1438275" algn="l"/>
                  </a:tabLs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buClr>
                    <a:schemeClr val="hlink"/>
                  </a:buClr>
                  <a:buFont typeface="Wingdings" pitchFamily="2" charset="2"/>
                  <a:tabLst>
                    <a:tab pos="1438275" algn="l"/>
                  </a:tabLs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534988" indent="-263525" eaLnBrk="0" hangingPunct="0">
                  <a:buClr>
                    <a:schemeClr val="hlink"/>
                  </a:buClr>
                  <a:buFont typeface="Wingdings" pitchFamily="2" charset="2"/>
                  <a:tabLst>
                    <a:tab pos="1438275" algn="l"/>
                  </a:tabLs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buClr>
                    <a:schemeClr val="hlink"/>
                  </a:buClr>
                  <a:buFont typeface="Wingdings" pitchFamily="2" charset="2"/>
                  <a:tabLst>
                    <a:tab pos="1438275" algn="l"/>
                  </a:tabLs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buClr>
                    <a:schemeClr val="hlink"/>
                  </a:buClr>
                  <a:buFont typeface="Wingdings" pitchFamily="2" charset="2"/>
                  <a:tabLst>
                    <a:tab pos="1438275" algn="l"/>
                  </a:tabLs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itchFamily="2" charset="2"/>
                  <a:tabLst>
                    <a:tab pos="1438275" algn="l"/>
                  </a:tabLs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itchFamily="2" charset="2"/>
                  <a:tabLst>
                    <a:tab pos="1438275" algn="l"/>
                  </a:tabLs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itchFamily="2" charset="2"/>
                  <a:tabLst>
                    <a:tab pos="1438275" algn="l"/>
                  </a:tabLs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itchFamily="2" charset="2"/>
                  <a:tabLst>
                    <a:tab pos="1438275" algn="l"/>
                  </a:tabLs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180975" indent="-180975" eaLnBrk="1" hangingPunct="1">
                  <a:lnSpc>
                    <a:spcPts val="16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D9D9D9"/>
                  </a:buClr>
                  <a:buFont typeface="Arial" pitchFamily="34" charset="0"/>
                  <a:buChar char="•"/>
                  <a:defRPr/>
                </a:pPr>
                <a:r>
                  <a:rPr lang="de-DE" altLang="de-DE" sz="1600" smtClean="0">
                    <a:latin typeface="Calibri" pitchFamily="34" charset="0"/>
                    <a:ea typeface="MS Mincho" pitchFamily="49" charset="-128"/>
                    <a:cs typeface="Calibri" pitchFamily="34" charset="0"/>
                  </a:rPr>
                  <a:t>Detector is </a:t>
                </a:r>
                <a:r>
                  <a:rPr lang="de-DE" altLang="de-DE" sz="1600" b="1" smtClean="0">
                    <a:latin typeface="Calibri" pitchFamily="34" charset="0"/>
                    <a:ea typeface="MS Mincho" pitchFamily="49" charset="-128"/>
                    <a:cs typeface="Calibri" pitchFamily="34" charset="0"/>
                  </a:rPr>
                  <a:t>black box </a:t>
                </a:r>
                <a:r>
                  <a:rPr lang="de-DE" altLang="de-DE" sz="1600" smtClean="0">
                    <a:latin typeface="Calibri" pitchFamily="34" charset="0"/>
                    <a:ea typeface="MS Mincho" pitchFamily="49" charset="-128"/>
                    <a:cs typeface="Calibri" pitchFamily="34" charset="0"/>
                  </a:rPr>
                  <a:t>converting a stimulus </a:t>
                </a:r>
                <a14:m>
                  <m:oMath xmlns:m="http://schemas.openxmlformats.org/officeDocument/2006/math">
                    <m:r>
                      <a:rPr lang="de-DE" altLang="de-DE" sz="1600" b="0" i="1" smtClean="0">
                        <a:latin typeface="Cambria Math" panose="02040503050406030204" pitchFamily="18" charset="0"/>
                        <a:ea typeface="MS Mincho" pitchFamily="49" charset="-128"/>
                        <a:cs typeface="Calibri" pitchFamily="34" charset="0"/>
                      </a:rPr>
                      <m:t>𝑆</m:t>
                    </m:r>
                    <m:r>
                      <a:rPr lang="de-DE" altLang="de-DE" sz="1600" b="0" i="1" smtClean="0">
                        <a:latin typeface="Cambria Math" panose="02040503050406030204" pitchFamily="18" charset="0"/>
                        <a:ea typeface="MS Mincho" pitchFamily="49" charset="-128"/>
                        <a:cs typeface="Calibri" pitchFamily="34" charset="0"/>
                      </a:rPr>
                      <m:t> </m:t>
                    </m:r>
                  </m:oMath>
                </a14:m>
                <a:r>
                  <a:rPr lang="de-DE" altLang="de-DE" sz="1600" smtClean="0">
                    <a:latin typeface="Calibri" pitchFamily="34" charset="0"/>
                    <a:ea typeface="MS Mincho" pitchFamily="49" charset="-128"/>
                    <a:cs typeface="Calibri" pitchFamily="34" charset="0"/>
                  </a:rPr>
                  <a:t>into an amplitude </a:t>
                </a:r>
                <a14:m>
                  <m:oMath xmlns:m="http://schemas.openxmlformats.org/officeDocument/2006/math">
                    <m:r>
                      <a:rPr lang="de-DE" altLang="de-DE" sz="1600" b="0" i="1" smtClean="0">
                        <a:latin typeface="Cambria Math" panose="02040503050406030204" pitchFamily="18" charset="0"/>
                        <a:ea typeface="MS Mincho" pitchFamily="49" charset="-128"/>
                        <a:cs typeface="Calibri" pitchFamily="34" charset="0"/>
                      </a:rPr>
                      <m:t>𝐴</m:t>
                    </m:r>
                    <m:r>
                      <a:rPr lang="de-DE" altLang="de-DE" sz="1600" b="0" i="1" smtClean="0">
                        <a:latin typeface="Cambria Math" panose="02040503050406030204" pitchFamily="18" charset="0"/>
                        <a:ea typeface="MS Mincho" pitchFamily="49" charset="-128"/>
                        <a:cs typeface="Calibri" pitchFamily="34" charset="0"/>
                      </a:rPr>
                      <m:t>(</m:t>
                    </m:r>
                    <m:r>
                      <a:rPr lang="de-DE" altLang="de-DE" sz="1600" b="0" i="1" smtClean="0">
                        <a:latin typeface="Cambria Math" panose="02040503050406030204" pitchFamily="18" charset="0"/>
                        <a:ea typeface="MS Mincho" pitchFamily="49" charset="-128"/>
                        <a:cs typeface="Calibri" pitchFamily="34" charset="0"/>
                      </a:rPr>
                      <m:t>𝑆</m:t>
                    </m:r>
                    <m:r>
                      <a:rPr lang="de-DE" altLang="de-DE" sz="1600" b="0" i="1" smtClean="0">
                        <a:latin typeface="Cambria Math" panose="02040503050406030204" pitchFamily="18" charset="0"/>
                        <a:ea typeface="MS Mincho" pitchFamily="49" charset="-128"/>
                        <a:cs typeface="Calibri" pitchFamily="34" charset="0"/>
                      </a:rPr>
                      <m:t>)</m:t>
                    </m:r>
                  </m:oMath>
                </a14:m>
                <a:endParaRPr lang="de-DE" altLang="de-DE" sz="1600" smtClean="0">
                  <a:latin typeface="Calibri" pitchFamily="34" charset="0"/>
                  <a:ea typeface="MS Mincho" pitchFamily="49" charset="-128"/>
                  <a:cs typeface="Calibri" pitchFamily="34" charset="0"/>
                </a:endParaRPr>
              </a:p>
              <a:p>
                <a:pPr marL="180975" indent="-180975" eaLnBrk="1" hangingPunct="1">
                  <a:lnSpc>
                    <a:spcPts val="16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D9D9D9"/>
                  </a:buClr>
                  <a:buFont typeface="Arial" pitchFamily="34" charset="0"/>
                  <a:buChar char="•"/>
                  <a:defRPr/>
                </a:pPr>
                <a:r>
                  <a:rPr lang="de-DE" altLang="de-DE" sz="1600">
                    <a:latin typeface="Calibri" pitchFamily="34" charset="0"/>
                    <a:ea typeface="MS Mincho" pitchFamily="49" charset="-128"/>
                    <a:cs typeface="Calibri" pitchFamily="34" charset="0"/>
                  </a:rPr>
                  <a:t>Stimulus has variations </a:t>
                </a:r>
                <a14:m>
                  <m:oMath xmlns:m="http://schemas.openxmlformats.org/officeDocument/2006/math">
                    <m:r>
                      <a:rPr lang="de-DE" alt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(</m:t>
                    </m:r>
                    <m:r>
                      <a:rPr lang="de-DE" altLang="de-DE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∆</m:t>
                    </m:r>
                    <m:r>
                      <a:rPr lang="de-DE" alt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𝑆</m:t>
                    </m:r>
                    <m:r>
                      <a:rPr lang="de-DE" alt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,∆</m:t>
                    </m:r>
                    <m:r>
                      <a:rPr lang="de-DE" alt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𝑁</m:t>
                    </m:r>
                    <m:r>
                      <a:rPr lang="de-DE" alt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)</m:t>
                    </m:r>
                  </m:oMath>
                </a14:m>
                <a:r>
                  <a:rPr lang="de-DE" altLang="de-DE" sz="1600" smtClean="0">
                    <a:latin typeface="Calibri" pitchFamily="34" charset="0"/>
                    <a:ea typeface="MS Mincho" pitchFamily="49" charset="-128"/>
                    <a:cs typeface="Calibri" pitchFamily="34" charset="0"/>
                  </a:rPr>
                  <a:t> depending </a:t>
                </a:r>
                <a:r>
                  <a:rPr lang="de-DE" altLang="de-DE" sz="1600">
                    <a:latin typeface="Calibri" pitchFamily="34" charset="0"/>
                    <a:ea typeface="MS Mincho" pitchFamily="49" charset="-128"/>
                    <a:cs typeface="Calibri" pitchFamily="34" charset="0"/>
                  </a:rPr>
                  <a:t>on its </a:t>
                </a:r>
                <a:r>
                  <a:rPr lang="de-DE" altLang="de-DE" sz="1600" smtClean="0">
                    <a:latin typeface="Calibri" pitchFamily="34" charset="0"/>
                    <a:ea typeface="MS Mincho" pitchFamily="49" charset="-128"/>
                    <a:cs typeface="Calibri" pitchFamily="34" charset="0"/>
                  </a:rPr>
                  <a:t>nature</a:t>
                </a:r>
              </a:p>
              <a:p>
                <a:pPr marL="180975" indent="-180975" eaLnBrk="1" hangingPunct="1">
                  <a:lnSpc>
                    <a:spcPts val="16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D9D9D9"/>
                  </a:buClr>
                  <a:buFont typeface="Arial" pitchFamily="34" charset="0"/>
                  <a:buChar char="•"/>
                  <a:defRPr/>
                </a:pPr>
                <a:r>
                  <a:rPr lang="de-DE" altLang="de-DE" sz="1600" smtClean="0">
                    <a:latin typeface="Calibri" pitchFamily="34" charset="0"/>
                    <a:ea typeface="MS Mincho" pitchFamily="49" charset="-128"/>
                    <a:cs typeface="Calibri" pitchFamily="34" charset="0"/>
                  </a:rPr>
                  <a:t>Amplitude is limited (</a:t>
                </a:r>
                <a14:m>
                  <m:oMath xmlns:m="http://schemas.openxmlformats.org/officeDocument/2006/math">
                    <m:r>
                      <a:rPr lang="de-DE" altLang="de-DE" sz="1600" b="0" i="1" smtClean="0">
                        <a:latin typeface="Cambria Math" panose="02040503050406030204" pitchFamily="18" charset="0"/>
                        <a:ea typeface="MS Mincho" pitchFamily="49" charset="-128"/>
                        <a:cs typeface="Calibri" pitchFamily="34" charset="0"/>
                      </a:rPr>
                      <m:t>𝐴</m:t>
                    </m:r>
                    <m:r>
                      <a:rPr lang="de-DE" altLang="de-DE" sz="1600" b="0" i="1" smtClean="0">
                        <a:latin typeface="Cambria Math" panose="02040503050406030204" pitchFamily="18" charset="0"/>
                        <a:ea typeface="MS Mincho" pitchFamily="49" charset="-128"/>
                        <a:cs typeface="Calibri" pitchFamily="34" charset="0"/>
                      </a:rPr>
                      <m:t>(</m:t>
                    </m:r>
                    <m:sSub>
                      <m:sSubPr>
                        <m:ctrlPr>
                          <a:rPr lang="de-DE" altLang="de-DE" sz="1600" b="0" i="1" smtClean="0">
                            <a:latin typeface="Cambria Math" panose="02040503050406030204" pitchFamily="18" charset="0"/>
                            <a:ea typeface="MS Mincho" pitchFamily="49" charset="-128"/>
                            <a:cs typeface="Calibri" pitchFamily="34" charset="0"/>
                          </a:rPr>
                        </m:ctrlPr>
                      </m:sSubPr>
                      <m:e>
                        <m:r>
                          <a:rPr lang="de-DE" altLang="de-DE" sz="1600" b="0" i="1" smtClean="0">
                            <a:latin typeface="Cambria Math" panose="02040503050406030204" pitchFamily="18" charset="0"/>
                            <a:ea typeface="MS Mincho" pitchFamily="49" charset="-128"/>
                            <a:cs typeface="Calibri" pitchFamily="34" charset="0"/>
                          </a:rPr>
                          <m:t>𝑆</m:t>
                        </m:r>
                      </m:e>
                      <m:sub>
                        <m:r>
                          <a:rPr lang="de-DE" altLang="de-DE" sz="1600" b="0" i="1" smtClean="0">
                            <a:latin typeface="Cambria Math" panose="02040503050406030204" pitchFamily="18" charset="0"/>
                            <a:ea typeface="MS Mincho" pitchFamily="49" charset="-128"/>
                            <a:cs typeface="Calibri" pitchFamily="34" charset="0"/>
                          </a:rPr>
                          <m:t>𝑀𝑎𝑥</m:t>
                        </m:r>
                      </m:sub>
                    </m:sSub>
                    <m:r>
                      <a:rPr lang="de-DE" altLang="de-DE" sz="1600" b="0" i="1" smtClean="0">
                        <a:latin typeface="Cambria Math" panose="02040503050406030204" pitchFamily="18" charset="0"/>
                        <a:ea typeface="MS Mincho" pitchFamily="49" charset="-128"/>
                        <a:cs typeface="Calibri" pitchFamily="34" charset="0"/>
                      </a:rPr>
                      <m:t>)</m:t>
                    </m:r>
                    <m:r>
                      <a:rPr lang="de-DE" alt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≤</m:t>
                    </m:r>
                    <m:sSub>
                      <m:sSubPr>
                        <m:ctrlPr>
                          <a:rPr lang="de-DE" altLang="de-DE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a:rPr lang="de-DE" altLang="de-DE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𝑨</m:t>
                        </m:r>
                      </m:e>
                      <m:sub>
                        <m:r>
                          <a:rPr lang="de-DE" altLang="de-DE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𝑴𝒂𝒙</m:t>
                        </m:r>
                      </m:sub>
                    </m:sSub>
                  </m:oMath>
                </a14:m>
                <a:r>
                  <a:rPr lang="de-DE" altLang="de-DE" sz="1600" smtClean="0">
                    <a:latin typeface="Calibri" pitchFamily="34" charset="0"/>
                    <a:ea typeface="MS Mincho" pitchFamily="49" charset="-128"/>
                    <a:cs typeface="Calibri" pitchFamily="34" charset="0"/>
                  </a:rPr>
                  <a:t>) and adds a (constant) noise contribution </a:t>
                </a:r>
                <a14:m>
                  <m:oMath xmlns:m="http://schemas.openxmlformats.org/officeDocument/2006/math">
                    <m:r>
                      <a:rPr lang="de-DE" altLang="de-DE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∆</m:t>
                    </m:r>
                    <m:r>
                      <a:rPr lang="de-DE" altLang="de-DE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𝑨</m:t>
                    </m:r>
                  </m:oMath>
                </a14:m>
                <a:endParaRPr lang="de-DE" altLang="de-DE" sz="1600" b="1" smtClean="0">
                  <a:latin typeface="Calibri" pitchFamily="34" charset="0"/>
                  <a:ea typeface="MS Mincho" pitchFamily="49" charset="-128"/>
                  <a:cs typeface="Calibri" pitchFamily="34" charset="0"/>
                </a:endParaRPr>
              </a:p>
              <a:p>
                <a:pPr marL="180975" indent="-180975" eaLnBrk="1" hangingPunct="1">
                  <a:lnSpc>
                    <a:spcPts val="16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D9D9D9"/>
                  </a:buClr>
                  <a:buFont typeface="Arial" pitchFamily="34" charset="0"/>
                  <a:buChar char="•"/>
                  <a:defRPr/>
                </a:pPr>
                <a:r>
                  <a:rPr lang="de-DE" altLang="de-DE" sz="1600" smtClean="0">
                    <a:latin typeface="Calibri" pitchFamily="34" charset="0"/>
                    <a:ea typeface="MS Mincho" pitchFamily="49" charset="-128"/>
                    <a:cs typeface="Calibri" pitchFamily="34" charset="0"/>
                  </a:rPr>
                  <a:t>Stimulus can be recovered using an effective calibration function</a:t>
                </a:r>
                <a14:m>
                  <m:oMath xmlns:m="http://schemas.openxmlformats.org/officeDocument/2006/math">
                    <m:r>
                      <a:rPr lang="de-DE" altLang="de-DE" sz="1600" b="0" i="1" smtClean="0">
                        <a:latin typeface="Cambria Math" panose="02040503050406030204" pitchFamily="18" charset="0"/>
                        <a:ea typeface="MS Mincho" pitchFamily="49" charset="-128"/>
                        <a:cs typeface="Calibri" pitchFamily="34" charset="0"/>
                      </a:rPr>
                      <m:t> </m:t>
                    </m:r>
                    <m:acc>
                      <m:accPr>
                        <m:chr m:val="̃"/>
                        <m:ctrlPr>
                          <a:rPr lang="de-DE" altLang="de-DE" sz="1600" b="0" i="1" smtClean="0">
                            <a:latin typeface="Cambria Math" panose="02040503050406030204" pitchFamily="18" charset="0"/>
                            <a:ea typeface="MS Mincho" pitchFamily="49" charset="-128"/>
                            <a:cs typeface="Calibri" pitchFamily="34" charset="0"/>
                          </a:rPr>
                        </m:ctrlPr>
                      </m:accPr>
                      <m:e>
                        <m:r>
                          <a:rPr lang="de-DE" altLang="de-DE" sz="1600" b="0" i="1" smtClean="0">
                            <a:latin typeface="Cambria Math" panose="02040503050406030204" pitchFamily="18" charset="0"/>
                            <a:ea typeface="MS Mincho" pitchFamily="49" charset="-128"/>
                            <a:cs typeface="Calibri" pitchFamily="34" charset="0"/>
                          </a:rPr>
                          <m:t>𝑆</m:t>
                        </m:r>
                      </m:e>
                    </m:acc>
                    <m:r>
                      <a:rPr lang="de-DE" altLang="de-DE" sz="1600" b="0" i="1" smtClean="0">
                        <a:latin typeface="Cambria Math" panose="02040503050406030204" pitchFamily="18" charset="0"/>
                        <a:ea typeface="MS Mincho" pitchFamily="49" charset="-128"/>
                        <a:cs typeface="Calibri" pitchFamily="34" charset="0"/>
                      </a:rPr>
                      <m:t>(</m:t>
                    </m:r>
                    <m:r>
                      <a:rPr lang="de-DE" altLang="de-DE" sz="1600" b="0" i="1" smtClean="0">
                        <a:latin typeface="Cambria Math" panose="02040503050406030204" pitchFamily="18" charset="0"/>
                        <a:ea typeface="MS Mincho" pitchFamily="49" charset="-128"/>
                        <a:cs typeface="Calibri" pitchFamily="34" charset="0"/>
                      </a:rPr>
                      <m:t>𝐴</m:t>
                    </m:r>
                    <m:r>
                      <a:rPr lang="de-DE" altLang="de-DE" sz="1600" b="0" i="1" smtClean="0">
                        <a:latin typeface="Cambria Math" panose="02040503050406030204" pitchFamily="18" charset="0"/>
                        <a:ea typeface="MS Mincho" pitchFamily="49" charset="-128"/>
                        <a:cs typeface="Calibri" pitchFamily="34" charset="0"/>
                      </a:rPr>
                      <m:t>)</m:t>
                    </m:r>
                  </m:oMath>
                </a14:m>
                <a:endParaRPr lang="de-DE" altLang="de-DE" sz="1600" smtClean="0">
                  <a:latin typeface="Calibri" pitchFamily="34" charset="0"/>
                  <a:ea typeface="MS Mincho" pitchFamily="49" charset="-128"/>
                  <a:cs typeface="Calibri" pitchFamily="34" charset="0"/>
                </a:endParaRPr>
              </a:p>
              <a:p>
                <a:pPr marL="180975" indent="-180975" eaLnBrk="1" hangingPunct="1">
                  <a:lnSpc>
                    <a:spcPts val="16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D9D9D9"/>
                  </a:buClr>
                  <a:buFont typeface="Arial" pitchFamily="34" charset="0"/>
                  <a:buChar char="•"/>
                  <a:defRPr/>
                </a:pPr>
                <a:r>
                  <a:rPr lang="de-DE" altLang="de-DE" sz="1600" smtClean="0">
                    <a:latin typeface="Calibri" pitchFamily="34" charset="0"/>
                    <a:ea typeface="MS Mincho" pitchFamily="49" charset="-128"/>
                    <a:cs typeface="Calibri" pitchFamily="34" charset="0"/>
                  </a:rPr>
                  <a:t>Recovered stimulus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de-DE" altLang="de-DE" sz="1600" i="1" smtClean="0">
                            <a:latin typeface="Cambria Math" panose="02040503050406030204" pitchFamily="18" charset="0"/>
                            <a:ea typeface="MS Mincho" pitchFamily="49" charset="-128"/>
                            <a:cs typeface="Calibri" pitchFamily="34" charset="0"/>
                          </a:rPr>
                        </m:ctrlPr>
                      </m:accPr>
                      <m:e>
                        <m:r>
                          <a:rPr lang="de-DE" altLang="de-DE" sz="1600" b="0" i="1" smtClean="0">
                            <a:latin typeface="Cambria Math" panose="02040503050406030204" pitchFamily="18" charset="0"/>
                            <a:ea typeface="MS Mincho" pitchFamily="49" charset="-128"/>
                            <a:cs typeface="Calibri" pitchFamily="34" charset="0"/>
                          </a:rPr>
                          <m:t>𝑆</m:t>
                        </m:r>
                      </m:e>
                    </m:acc>
                    <m:r>
                      <a:rPr lang="de-DE" altLang="de-DE" sz="1600" b="0" i="1" smtClean="0">
                        <a:latin typeface="Cambria Math" panose="02040503050406030204" pitchFamily="18" charset="0"/>
                        <a:ea typeface="MS Mincho" pitchFamily="49" charset="-128"/>
                        <a:cs typeface="Calibri" pitchFamily="34" charset="0"/>
                      </a:rPr>
                      <m:t>,</m:t>
                    </m:r>
                    <m:acc>
                      <m:accPr>
                        <m:chr m:val="̃"/>
                        <m:ctrlPr>
                          <a:rPr lang="de-DE" altLang="de-DE" sz="1600" b="0" i="1" smtClean="0">
                            <a:latin typeface="Cambria Math" panose="02040503050406030204" pitchFamily="18" charset="0"/>
                            <a:ea typeface="MS Mincho" pitchFamily="49" charset="-128"/>
                            <a:cs typeface="Calibri" pitchFamily="34" charset="0"/>
                          </a:rPr>
                        </m:ctrlPr>
                      </m:accPr>
                      <m:e>
                        <m:r>
                          <a:rPr lang="de-DE" altLang="de-DE" sz="1600" b="0" i="1" smtClean="0">
                            <a:latin typeface="Cambria Math" panose="02040503050406030204" pitchFamily="18" charset="0"/>
                            <a:ea typeface="MS Mincho" pitchFamily="49" charset="-128"/>
                            <a:cs typeface="Calibri" pitchFamily="34" charset="0"/>
                          </a:rPr>
                          <m:t>𝑁</m:t>
                        </m:r>
                      </m:e>
                    </m:acc>
                  </m:oMath>
                </a14:m>
                <a:r>
                  <a:rPr lang="de-DE" altLang="de-DE" sz="1600" smtClean="0">
                    <a:latin typeface="Calibri" pitchFamily="34" charset="0"/>
                    <a:ea typeface="MS Mincho" pitchFamily="49" charset="-128"/>
                    <a:cs typeface="Calibri" pitchFamily="34" charset="0"/>
                  </a:rPr>
                  <a:t> has variation </a:t>
                </a:r>
                <a14:m>
                  <m:oMath xmlns:m="http://schemas.openxmlformats.org/officeDocument/2006/math">
                    <m:r>
                      <a:rPr lang="de-DE" altLang="de-DE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∆</m:t>
                    </m:r>
                    <m:acc>
                      <m:accPr>
                        <m:chr m:val="̃"/>
                        <m:ctrlPr>
                          <a:rPr lang="de-DE" altLang="de-DE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</m:ctrlPr>
                      </m:accPr>
                      <m:e>
                        <m:r>
                          <a:rPr lang="de-DE" alt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𝑁</m:t>
                        </m:r>
                      </m:e>
                    </m:acc>
                    <m:r>
                      <a:rPr lang="de-DE" alt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, ∆</m:t>
                    </m:r>
                    <m:acc>
                      <m:accPr>
                        <m:chr m:val="̃"/>
                        <m:ctrlPr>
                          <a:rPr lang="de-DE" alt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</m:ctrlPr>
                      </m:accPr>
                      <m:e>
                        <m:r>
                          <a:rPr lang="de-DE" alt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𝑆</m:t>
                        </m:r>
                      </m:e>
                    </m:acc>
                  </m:oMath>
                </a14:m>
                <a:endParaRPr lang="de-DE" altLang="de-DE" sz="1600" smtClean="0">
                  <a:latin typeface="Calibri" pitchFamily="34" charset="0"/>
                  <a:ea typeface="MS Mincho" pitchFamily="49" charset="-128"/>
                  <a:cs typeface="Calibri" pitchFamily="34" charset="0"/>
                </a:endParaRPr>
              </a:p>
              <a:p>
                <a:pPr marL="180975" indent="-180975" eaLnBrk="1" hangingPunct="1">
                  <a:lnSpc>
                    <a:spcPts val="16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D9D9D9"/>
                  </a:buClr>
                  <a:buFont typeface="Arial" pitchFamily="34" charset="0"/>
                  <a:buChar char="•"/>
                  <a:defRPr/>
                </a:pPr>
                <a:r>
                  <a:rPr lang="de-DE" altLang="de-DE" sz="1600" smtClean="0">
                    <a:latin typeface="Calibri" pitchFamily="34" charset="0"/>
                    <a:ea typeface="MS Mincho" pitchFamily="49" charset="-128"/>
                    <a:cs typeface="Calibri" pitchFamily="34" charset="0"/>
                  </a:rPr>
                  <a:t>Accuracy function describes the error on the reconstructed stimulus as a function of the original stimulus:</a:t>
                </a:r>
              </a:p>
            </p:txBody>
          </p:sp>
        </mc:Choice>
        <mc:Fallback xmlns="">
          <p:sp>
            <p:nvSpPr>
              <p:cNvPr id="7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5119" y="3501834"/>
                <a:ext cx="6436153" cy="2293938"/>
              </a:xfrm>
              <a:prstGeom prst="rect">
                <a:avLst/>
              </a:prstGeom>
              <a:blipFill>
                <a:blip r:embed="rId3"/>
                <a:stretch>
                  <a:fillRect l="-379" t="-2387" b="-1140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8304305" y="5914413"/>
                <a:ext cx="1887761" cy="2949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>
                  <a:lnSpc>
                    <a:spcPts val="2300"/>
                  </a:lnSpc>
                  <a:spcBef>
                    <a:spcPts val="115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̃"/>
                          <m:ctrlPr>
                            <a:rPr lang="de-DE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</m:e>
                      </m:acc>
                      <m:d>
                        <m:dPr>
                          <m:ctrlPr>
                            <a:rPr lang="de-DE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d>
                            <m:dPr>
                              <m:ctrlPr>
                                <a:rPr lang="de-D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𝑵</m:t>
                              </m:r>
                            </m:e>
                          </m:d>
                        </m:e>
                      </m:d>
                      <m:r>
                        <a:rPr lang="de-DE" sz="1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de-DE" sz="16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̃"/>
                          <m:ctrlPr>
                            <a:rPr lang="de-DE" sz="1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acc>
                      <m:d>
                        <m:dPr>
                          <m:ctrlPr>
                            <a:rPr lang="de-DE" sz="1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d>
                            <m:dPr>
                              <m:ctrlPr>
                                <a:rPr lang="de-DE" sz="1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𝑺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sz="1600" b="1" dirty="0" err="1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4305" y="5914413"/>
                <a:ext cx="1887761" cy="294953"/>
              </a:xfrm>
              <a:prstGeom prst="rect">
                <a:avLst/>
              </a:prstGeom>
              <a:blipFill>
                <a:blip r:embed="rId4"/>
                <a:stretch>
                  <a:fillRect l="-1935" t="-40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feil nach rechts 8"/>
          <p:cNvSpPr/>
          <p:nvPr/>
        </p:nvSpPr>
        <p:spPr>
          <a:xfrm>
            <a:off x="1155552" y="5693438"/>
            <a:ext cx="344542" cy="127985"/>
          </a:xfrm>
          <a:prstGeom prst="rightArrow">
            <a:avLst/>
          </a:prstGeom>
          <a:solidFill>
            <a:srgbClr val="C00000"/>
          </a:solidFill>
          <a:ln w="3175" cmpd="sng">
            <a:solidFill>
              <a:srgbClr val="C00000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8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Accuracy function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7</a:t>
            </a:fld>
            <a:endParaRPr lang="de-DE" dirty="0"/>
          </a:p>
        </p:txBody>
      </p:sp>
      <p:sp>
        <p:nvSpPr>
          <p:cNvPr id="5" name="Textfeld 10"/>
          <p:cNvSpPr txBox="1">
            <a:spLocks noChangeArrowheads="1"/>
          </p:cNvSpPr>
          <p:nvPr/>
        </p:nvSpPr>
        <p:spPr bwMode="auto">
          <a:xfrm>
            <a:off x="947739" y="1316505"/>
            <a:ext cx="3700462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None/>
              <a:defRPr/>
            </a:pPr>
            <a:r>
              <a:rPr lang="de-DE" altLang="de-DE" sz="1600" b="1"/>
              <a:t>Stimulus: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600"/>
              <a:t>Total stimulus is sum of N individual quanta (electrons / photons):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6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1">
                <a:ea typeface="Times New Roman" panose="02020603050405020304" pitchFamily="18" charset="0"/>
                <a:cs typeface="Times New Roman" panose="02020603050405020304" pitchFamily="18" charset="0"/>
              </a:rPr>
              <a:t>Monoenergetic</a:t>
            </a:r>
            <a:r>
              <a:rPr lang="de-DE" sz="1600">
                <a:ea typeface="Times New Roman" panose="02020603050405020304" pitchFamily="18" charset="0"/>
                <a:cs typeface="Times New Roman" panose="02020603050405020304" pitchFamily="18" charset="0"/>
              </a:rPr>
              <a:t>, varying around a common mean stimulus: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6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ea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de-DE" sz="1600" b="1">
                <a:ea typeface="Times New Roman" panose="02020603050405020304" pitchFamily="18" charset="0"/>
                <a:cs typeface="Times New Roman" panose="02020603050405020304" pitchFamily="18" charset="0"/>
              </a:rPr>
              <a:t>counting applications</a:t>
            </a:r>
            <a:r>
              <a:rPr lang="de-DE" sz="1600"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None/>
              <a:defRPr/>
            </a:pPr>
            <a:endParaRPr lang="de-DE" sz="16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None/>
              <a:defRPr/>
            </a:pPr>
            <a:r>
              <a:rPr lang="de-DE" sz="1600">
                <a:ea typeface="Times New Roman" panose="02020603050405020304" pitchFamily="18" charset="0"/>
                <a:cs typeface="Times New Roman" panose="02020603050405020304" pitchFamily="18" charset="0"/>
              </a:rPr>
              <a:t>is the signal to be retrieved.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1" y="2519078"/>
            <a:ext cx="1407967" cy="49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2" y="3808879"/>
            <a:ext cx="4733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4" y="5091579"/>
            <a:ext cx="15811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89" y="2421000"/>
            <a:ext cx="5232352" cy="67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5162551" y="3073868"/>
            <a:ext cx="2971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de-DE" altLang="de-DE" sz="1600" i="1">
                <a:latin typeface="Calibri" panose="020F0502020204030204" pitchFamily="34" charset="0"/>
              </a:rPr>
              <a:t>Error given by Fano and „Landau“</a:t>
            </a:r>
          </a:p>
        </p:txBody>
      </p:sp>
      <p:pic>
        <p:nvPicPr>
          <p:cNvPr id="14" name="Picture 2" descr="2A60A2B8-FE33-4E8D-8C87-EC05DCEA2C9B-L0-00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3" t="2917" r="1934" b="801"/>
          <a:stretch/>
        </p:blipFill>
        <p:spPr bwMode="auto">
          <a:xfrm>
            <a:off x="8776022" y="1526843"/>
            <a:ext cx="2714725" cy="327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25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Accuracy function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8</a:t>
            </a:fld>
            <a:endParaRPr lang="de-DE" dirty="0"/>
          </a:p>
        </p:txBody>
      </p:sp>
      <p:sp>
        <p:nvSpPr>
          <p:cNvPr id="5" name="Textfeld 10"/>
          <p:cNvSpPr txBox="1">
            <a:spLocks noChangeArrowheads="1"/>
          </p:cNvSpPr>
          <p:nvPr/>
        </p:nvSpPr>
        <p:spPr bwMode="auto">
          <a:xfrm>
            <a:off x="947739" y="1258329"/>
            <a:ext cx="3767137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None/>
              <a:defRPr/>
            </a:pPr>
            <a:r>
              <a:rPr lang="de-DE" altLang="de-DE" sz="1600" b="1"/>
              <a:t>Finding: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/>
              <a:t>Any unspecified gain function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600"/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/>
              <a:t>Yields </a:t>
            </a:r>
            <a:r>
              <a:rPr lang="de-DE" sz="1600" smtClean="0"/>
              <a:t>a generalized accuracy </a:t>
            </a:r>
            <a:r>
              <a:rPr lang="de-DE" sz="1600"/>
              <a:t>function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60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2260861"/>
            <a:ext cx="22574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9" y="3180790"/>
            <a:ext cx="65246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10"/>
          <p:cNvSpPr txBox="1">
            <a:spLocks noChangeArrowheads="1"/>
          </p:cNvSpPr>
          <p:nvPr/>
        </p:nvSpPr>
        <p:spPr bwMode="auto">
          <a:xfrm>
            <a:off x="947738" y="4288866"/>
            <a:ext cx="3973512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None/>
              <a:defRPr/>
            </a:pPr>
            <a:r>
              <a:rPr lang="de-DE" altLang="de-DE" sz="1600" b="1"/>
              <a:t>Needed: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/>
              <a:t>First derivative of the </a:t>
            </a:r>
            <a:r>
              <a:rPr lang="de-DE" sz="1600" smtClean="0"/>
              <a:t>inverse wrt. A</a:t>
            </a:r>
            <a:endParaRPr lang="de-DE" sz="1600"/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ea typeface="Times New Roman" panose="02020603050405020304" pitchFamily="18" charset="0"/>
                <a:cs typeface="Times New Roman" panose="02020603050405020304" pitchFamily="18" charset="0"/>
              </a:rPr>
              <a:t>Partial derivatives </a:t>
            </a:r>
            <a:r>
              <a:rPr lang="de-DE" sz="1600" smtClean="0">
                <a:ea typeface="Times New Roman" panose="02020603050405020304" pitchFamily="18" charset="0"/>
                <a:cs typeface="Times New Roman" panose="02020603050405020304" pitchFamily="18" charset="0"/>
              </a:rPr>
              <a:t>wrt. </a:t>
            </a:r>
            <a:r>
              <a:rPr lang="de-DE" sz="1600">
                <a:ea typeface="Times New Roman" panose="02020603050405020304" pitchFamily="18" charset="0"/>
                <a:cs typeface="Times New Roman" panose="02020603050405020304" pitchFamily="18" charset="0"/>
              </a:rPr>
              <a:t>S and N</a:t>
            </a:r>
          </a:p>
        </p:txBody>
      </p:sp>
      <p:sp>
        <p:nvSpPr>
          <p:cNvPr id="9" name="Textfeld 10"/>
          <p:cNvSpPr txBox="1">
            <a:spLocks noChangeArrowheads="1"/>
          </p:cNvSpPr>
          <p:nvPr/>
        </p:nvSpPr>
        <p:spPr bwMode="auto">
          <a:xfrm>
            <a:off x="4857936" y="4352809"/>
            <a:ext cx="56021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None/>
              <a:defRPr/>
            </a:pPr>
            <a:r>
              <a:rPr lang="de-DE" altLang="de-DE" sz="1600" b="1" smtClean="0"/>
              <a:t>„Valid“ </a:t>
            </a:r>
            <a:r>
              <a:rPr lang="de-DE" altLang="de-DE" sz="1600" b="1"/>
              <a:t>gain function must be: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/>
              <a:t>Invertible, continuous</a:t>
            </a:r>
            <a:endParaRPr lang="de-DE" sz="1600"/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ea typeface="Times New Roman" panose="02020603050405020304" pitchFamily="18" charset="0"/>
                <a:cs typeface="Times New Roman" panose="02020603050405020304" pitchFamily="18" charset="0"/>
              </a:rPr>
              <a:t>Derivative of the inverse must </a:t>
            </a:r>
            <a:r>
              <a:rPr lang="de-DE" sz="160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exist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Must be (piecewise) differentiable with respect to S and N</a:t>
            </a:r>
            <a:endParaRPr lang="de-DE" sz="160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599767" y="1946440"/>
            <a:ext cx="4069415" cy="754926"/>
            <a:chOff x="2599767" y="1946440"/>
            <a:chExt cx="4069415" cy="754926"/>
          </a:xfrm>
        </p:grpSpPr>
        <p:sp>
          <p:nvSpPr>
            <p:cNvPr id="10" name="Textfeld 9"/>
            <p:cNvSpPr txBox="1"/>
            <p:nvPr/>
          </p:nvSpPr>
          <p:spPr>
            <a:xfrm>
              <a:off x="4714876" y="1946440"/>
              <a:ext cx="1954306" cy="46166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l"/>
              <a:r>
                <a:rPr lang="de-DE" sz="1000" smtClean="0"/>
                <a:t>Offset, AKA</a:t>
              </a:r>
            </a:p>
            <a:p>
              <a:pPr algn="l"/>
              <a:r>
                <a:rPr lang="de-DE" sz="1000" smtClean="0"/>
                <a:t>Pedestal, AKA</a:t>
              </a:r>
            </a:p>
            <a:p>
              <a:pPr algn="l"/>
              <a:r>
                <a:rPr lang="de-DE" sz="1000" smtClean="0"/>
                <a:t>Black level ....</a:t>
              </a:r>
              <a:endParaRPr lang="de-DE" sz="1000" dirty="0" err="1" smtClean="0"/>
            </a:p>
          </p:txBody>
        </p:sp>
        <p:sp>
          <p:nvSpPr>
            <p:cNvPr id="11" name="Ellipse 10"/>
            <p:cNvSpPr/>
            <p:nvPr/>
          </p:nvSpPr>
          <p:spPr>
            <a:xfrm>
              <a:off x="2599767" y="2375571"/>
              <a:ext cx="490070" cy="325795"/>
            </a:xfrm>
            <a:prstGeom prst="ellipse">
              <a:avLst/>
            </a:prstGeom>
            <a:noFill/>
            <a:ln w="3175" cmpd="sng">
              <a:solidFill>
                <a:srgbClr val="C00000"/>
              </a:solidFill>
              <a:prstDash val="soli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13" name="Gerader Verbinder 12"/>
            <p:cNvCxnSpPr/>
            <p:nvPr/>
          </p:nvCxnSpPr>
          <p:spPr>
            <a:xfrm flipV="1">
              <a:off x="3089837" y="2175435"/>
              <a:ext cx="1571810" cy="370541"/>
            </a:xfrm>
            <a:prstGeom prst="line">
              <a:avLst/>
            </a:prstGeom>
            <a:ln w="3175" cmpd="sng">
              <a:solidFill>
                <a:srgbClr val="C00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4" descr="9e9fcf4d-f4f6-466a-91d8-65d52628c44c@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88387" y="1369883"/>
            <a:ext cx="2879529" cy="3483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19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Accuracy function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smtClean="0"/>
              <a:t>Max Planck Society | Semiconductor Laboratory	Readout and processing | 26.11.2024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9</a:t>
            </a:fld>
            <a:endParaRPr lang="de-DE" dirty="0"/>
          </a:p>
        </p:txBody>
      </p:sp>
      <p:sp>
        <p:nvSpPr>
          <p:cNvPr id="5" name="Textfeld 10"/>
          <p:cNvSpPr txBox="1">
            <a:spLocks noChangeArrowheads="1"/>
          </p:cNvSpPr>
          <p:nvPr/>
        </p:nvSpPr>
        <p:spPr bwMode="auto">
          <a:xfrm>
            <a:off x="870044" y="1292506"/>
            <a:ext cx="5351461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9DBD8"/>
              </a:buClr>
              <a:buFont typeface="Times New Roman" panose="02020603050405020304" pitchFamily="18" charset="0"/>
              <a:buChar char="●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9DBD8"/>
              </a:buClr>
              <a:buFont typeface="Wingdings 2" panose="05020102010507070707" pitchFamily="18" charset="2"/>
              <a:buChar char="ö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DBD8"/>
              </a:buClr>
              <a:buFont typeface="Wingdings" panose="05000000000000000000" pitchFamily="2" charset="2"/>
              <a:buChar char="©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None/>
              <a:defRPr/>
            </a:pPr>
            <a:r>
              <a:rPr lang="de-DE" altLang="de-DE" sz="1600" b="1" smtClean="0"/>
              <a:t>Example </a:t>
            </a:r>
            <a:r>
              <a:rPr lang="de-DE" altLang="de-DE" sz="1600" b="1"/>
              <a:t>1: Linear gain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600"/>
              <a:t>Linear gain function </a:t>
            </a:r>
            <a:r>
              <a:rPr lang="de-DE" altLang="de-DE" sz="1600" smtClean="0"/>
              <a:t>„ansatz“:</a:t>
            </a:r>
            <a:endParaRPr lang="de-DE" altLang="de-DE" sz="1600"/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6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ea typeface="Times New Roman" panose="02020603050405020304" pitchFamily="18" charset="0"/>
                <a:cs typeface="Times New Roman" panose="02020603050405020304" pitchFamily="18" charset="0"/>
              </a:rPr>
              <a:t>Linear gain coefficient (from boundary conditions):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6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ea typeface="Times New Roman" panose="02020603050405020304" pitchFamily="18" charset="0"/>
                <a:cs typeface="Times New Roman" panose="02020603050405020304" pitchFamily="18" charset="0"/>
              </a:rPr>
              <a:t>Accuracy function: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endParaRPr lang="de-DE" sz="16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ea typeface="Times New Roman" panose="02020603050405020304" pitchFamily="18" charset="0"/>
                <a:cs typeface="Times New Roman" panose="02020603050405020304" pitchFamily="18" charset="0"/>
              </a:rPr>
              <a:t>Using the </a:t>
            </a:r>
            <a:r>
              <a:rPr lang="de-DE" sz="1600" b="1">
                <a:ea typeface="Times New Roman" panose="02020603050405020304" pitchFamily="18" charset="0"/>
                <a:cs typeface="Times New Roman" panose="02020603050405020304" pitchFamily="18" charset="0"/>
              </a:rPr>
              <a:t>amplifier dynamic range to noise </a:t>
            </a:r>
            <a:r>
              <a:rPr lang="de-DE" sz="1600" b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ratio (A</a:t>
            </a:r>
            <a:r>
              <a:rPr lang="de-DE" sz="1600" b="1" baseline="-25000" smtClean="0">
                <a:ea typeface="Times New Roman" panose="02020603050405020304" pitchFamily="18" charset="0"/>
                <a:cs typeface="Times New Roman" panose="02020603050405020304" pitchFamily="18" charset="0"/>
              </a:rPr>
              <a:t>DNR</a:t>
            </a:r>
            <a:r>
              <a:rPr lang="de-DE" sz="1600" b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sz="1600" smtClean="0"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de-DE" sz="160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76" y="2195795"/>
            <a:ext cx="6848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95" y="3300694"/>
            <a:ext cx="3325812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95" y="4383369"/>
            <a:ext cx="5080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45" y="5634319"/>
            <a:ext cx="2159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nhaltsplatzhalt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199" y="2061008"/>
            <a:ext cx="4022938" cy="3020861"/>
          </a:xfrm>
        </p:spPr>
      </p:pic>
    </p:spTree>
    <p:extLst>
      <p:ext uri="{BB962C8B-B14F-4D97-AF65-F5344CB8AC3E}">
        <p14:creationId xmlns:p14="http://schemas.microsoft.com/office/powerpoint/2010/main" val="38080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SSZEILE" val="Generalverwaltung 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XmoVJ2KoGvEqYxsCMaM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9zRxN9oF5_.vOFN9BDZ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8Fvg.jN4SheMjzIQfFto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de4OZGrr92djSDDuJ1O7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ZP51siHQQGBP9VYrjT.6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KvDfYymeFVWBntS3uDH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h33WPtjMxatJYF3LeRp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Ob6XsCj95tTPizmnvn.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LHmIlg6ixrRaGTEjx9L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8wBAb9LrG6CZdye_dFF1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wljrLqbAKeirqT9tDIj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luwZqXeC7BgPmxNJgfV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LHmIlg6ixrRaGTEjx9L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w6CLxiq3S5Do27j6Qo1A"/>
</p:tagLst>
</file>

<file path=ppt/theme/theme1.xml><?xml version="1.0" encoding="utf-8"?>
<a:theme xmlns:a="http://schemas.openxmlformats.org/drawingml/2006/main" name="Office">
  <a:themeElements>
    <a:clrScheme name="MPG2020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9050" cmpd="sng">
          <a:noFill/>
          <a:prstDash val="dash"/>
          <a:tailEnd type="triangle" w="lg" len="med"/>
        </a:ln>
      </a:spPr>
      <a:bodyPr wrap="square" lIns="144000" tIns="108000" rIns="144000" bIns="144000" rtlCol="0" anchor="t" anchorCtr="0"/>
      <a:lstStyle>
        <a:defPPr algn="l">
          <a:spcBef>
            <a:spcPts val="1150"/>
          </a:spcBef>
          <a:buClr>
            <a:srgbClr val="116656"/>
          </a:buClr>
          <a:buSzPct val="120000"/>
          <a:defRPr sz="1300" b="1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9050" cmpd="sng">
          <a:prstDash val="dash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 marL="180000" indent="-180000" algn="l">
          <a:lnSpc>
            <a:spcPts val="2300"/>
          </a:lnSpc>
          <a:spcBef>
            <a:spcPts val="115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euer_Master_MPG_11022020.potx" id="{E5752118-EE05-4E4F-A145-59D6BA7FA0D0}" vid="{2E164B52-9EEA-4743-A142-5BC79C92C89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3169</Words>
  <Application>Microsoft Office PowerPoint</Application>
  <PresentationFormat>Breitbild</PresentationFormat>
  <Paragraphs>424</Paragraphs>
  <Slides>36</Slides>
  <Notes>0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36</vt:i4>
      </vt:variant>
    </vt:vector>
  </HeadingPairs>
  <TitlesOfParts>
    <vt:vector size="52" baseType="lpstr">
      <vt:lpstr>.SF NS Symbols Regular</vt:lpstr>
      <vt:lpstr>Arial</vt:lpstr>
      <vt:lpstr>Calibri</vt:lpstr>
      <vt:lpstr>Cambria Math</vt:lpstr>
      <vt:lpstr>Comic Sans MS</vt:lpstr>
      <vt:lpstr>Droid Sans Fallback</vt:lpstr>
      <vt:lpstr>MS Mincho</vt:lpstr>
      <vt:lpstr>Segoe UI Symbol</vt:lpstr>
      <vt:lpstr>Symbol</vt:lpstr>
      <vt:lpstr>Times New Roman</vt:lpstr>
      <vt:lpstr>Wingdings</vt:lpstr>
      <vt:lpstr>Wingdings 3</vt:lpstr>
      <vt:lpstr>Office</vt:lpstr>
      <vt:lpstr>think-cell Folie</vt:lpstr>
      <vt:lpstr>CorelDRAW</vt:lpstr>
      <vt:lpstr>Graph</vt:lpstr>
      <vt:lpstr>Nonlinear Amplification revisited Insights and modelling</vt:lpstr>
      <vt:lpstr>EDET DH80K</vt:lpstr>
      <vt:lpstr>Contents</vt:lpstr>
      <vt:lpstr>Requirements</vt:lpstr>
      <vt:lpstr>Requirements</vt:lpstr>
      <vt:lpstr>Accuracy function</vt:lpstr>
      <vt:lpstr>Accuracy function</vt:lpstr>
      <vt:lpstr>Accuracy function</vt:lpstr>
      <vt:lpstr>Accuracy function</vt:lpstr>
      <vt:lpstr>Accuracy function</vt:lpstr>
      <vt:lpstr>Accuracy function</vt:lpstr>
      <vt:lpstr>Accuracy function</vt:lpstr>
      <vt:lpstr>Accuracy function</vt:lpstr>
      <vt:lpstr>Accuracy function</vt:lpstr>
      <vt:lpstr>DEPFET and nonlinear amPlification</vt:lpstr>
      <vt:lpstr>DEPFET and NLA</vt:lpstr>
      <vt:lpstr>DEPFET and NLA</vt:lpstr>
      <vt:lpstr>The many g_Q s of the DEPFET  </vt:lpstr>
      <vt:lpstr>The many g_Q s of the DEPFET </vt:lpstr>
      <vt:lpstr>The many g_Q s of the DEPFET </vt:lpstr>
      <vt:lpstr>The many g_Q s of the DEPFET </vt:lpstr>
      <vt:lpstr>Calculting DEPFET g_Q</vt:lpstr>
      <vt:lpstr>Calculting DEPFET g_Q</vt:lpstr>
      <vt:lpstr>Calculting DEPFET g_Q</vt:lpstr>
      <vt:lpstr>Calculting DEPFET g_Q</vt:lpstr>
      <vt:lpstr>Calculting DEPFET g_Q</vt:lpstr>
      <vt:lpstr>Calculting DEPFET g_Q</vt:lpstr>
      <vt:lpstr>Calculting DEPFET g_Q</vt:lpstr>
      <vt:lpstr>Calculting DEPFET g_Q</vt:lpstr>
      <vt:lpstr>Calculting DEPFET g_Q</vt:lpstr>
      <vt:lpstr>Calculting DEPFET g_Q</vt:lpstr>
      <vt:lpstr>Calculting DEPFET g_Q</vt:lpstr>
      <vt:lpstr>Construction of Gain function for DEPFET</vt:lpstr>
      <vt:lpstr>Summary</vt:lpstr>
      <vt:lpstr>Outlook</vt:lpstr>
      <vt:lpstr>Questions?</vt:lpstr>
    </vt:vector>
  </TitlesOfParts>
  <Company>Max-Planck-Gesellschaft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Dalija Budimlic</dc:creator>
  <cp:lastModifiedBy>Johannes Treis</cp:lastModifiedBy>
  <cp:revision>642</cp:revision>
  <dcterms:created xsi:type="dcterms:W3CDTF">2020-02-11T08:20:15Z</dcterms:created>
  <dcterms:modified xsi:type="dcterms:W3CDTF">2025-05-09T12:23:42Z</dcterms:modified>
</cp:coreProperties>
</file>