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307" r:id="rId3"/>
    <p:sldId id="311" r:id="rId4"/>
    <p:sldId id="309" r:id="rId5"/>
    <p:sldId id="326" r:id="rId6"/>
    <p:sldId id="313" r:id="rId7"/>
    <p:sldId id="330" r:id="rId8"/>
    <p:sldId id="328" r:id="rId9"/>
    <p:sldId id="302" r:id="rId10"/>
    <p:sldId id="329" r:id="rId11"/>
    <p:sldId id="314" r:id="rId12"/>
    <p:sldId id="315" r:id="rId13"/>
    <p:sldId id="316" r:id="rId14"/>
    <p:sldId id="318" r:id="rId15"/>
    <p:sldId id="295" r:id="rId16"/>
    <p:sldId id="334" r:id="rId17"/>
    <p:sldId id="324" r:id="rId18"/>
    <p:sldId id="323" r:id="rId19"/>
    <p:sldId id="296" r:id="rId20"/>
    <p:sldId id="331" r:id="rId21"/>
    <p:sldId id="278" r:id="rId22"/>
    <p:sldId id="310" r:id="rId23"/>
    <p:sldId id="317" r:id="rId24"/>
    <p:sldId id="333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55"/>
    <a:srgbClr val="3A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5995" autoAdjust="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735F5-D7B1-4621-9763-17146344A410}" type="datetimeFigureOut">
              <a:rPr lang="de-DE" smtClean="0"/>
              <a:t>12.05.2025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620CE-646E-44DE-8C6C-023EFC977F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90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65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33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53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 MeV implant @ ~3 µm depth; n-type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63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984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81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20CE-646E-44DE-8C6C-023EFC977FB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4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613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7916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4"/>
            <a:ext cx="10296524" cy="4759146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0007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mit Überschrift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3457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947739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6384263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3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8810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122B-6621-47D1-A7DC-B86D3C6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44735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3405DF-DDE4-4B3F-BD48-FC67B9175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4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5" name="Datumsplatzhalter 7"/>
          <p:cNvSpPr>
            <a:spLocks noGrp="1"/>
          </p:cNvSpPr>
          <p:nvPr>
            <p:ph type="dt" sz="half" idx="14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5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3006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C182B74-8C6D-4413-AFAC-24A2B937F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19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714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8CA7A7F-18CF-42AB-93B5-CE02169C7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6" name="Datumsplatzhalter 7"/>
          <p:cNvSpPr>
            <a:spLocks noGrp="1"/>
          </p:cNvSpPr>
          <p:nvPr>
            <p:ph type="dt" sz="half" idx="15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1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4907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8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strahl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74236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6C115C0-79EA-0549-85C6-2A33D1CD630D}"/>
              </a:ext>
            </a:extLst>
          </p:cNvPr>
          <p:cNvCxnSpPr>
            <a:cxnSpLocks/>
          </p:cNvCxnSpPr>
          <p:nvPr/>
        </p:nvCxnSpPr>
        <p:spPr>
          <a:xfrm>
            <a:off x="972000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124B1C9-EBC8-174A-B6ED-4A26C4C9822F}"/>
              </a:ext>
            </a:extLst>
          </p:cNvPr>
          <p:cNvCxnSpPr>
            <a:cxnSpLocks/>
          </p:cNvCxnSpPr>
          <p:nvPr/>
        </p:nvCxnSpPr>
        <p:spPr>
          <a:xfrm>
            <a:off x="3628541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FD12061-FE46-DB45-A5E2-49B615F2FA2D}"/>
              </a:ext>
            </a:extLst>
          </p:cNvPr>
          <p:cNvCxnSpPr>
            <a:cxnSpLocks/>
          </p:cNvCxnSpPr>
          <p:nvPr/>
        </p:nvCxnSpPr>
        <p:spPr>
          <a:xfrm>
            <a:off x="6276117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7F0CD26-D7E1-FF4D-9D19-415BA3A918C1}"/>
              </a:ext>
            </a:extLst>
          </p:cNvPr>
          <p:cNvCxnSpPr>
            <a:cxnSpLocks/>
          </p:cNvCxnSpPr>
          <p:nvPr/>
        </p:nvCxnSpPr>
        <p:spPr>
          <a:xfrm>
            <a:off x="8932658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4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7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5860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DE2241-1AF0-49A8-922F-CB987C6D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648853"/>
            <a:ext cx="66421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4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</p:spTree>
    <p:extLst>
      <p:ext uri="{BB962C8B-B14F-4D97-AF65-F5344CB8AC3E}">
        <p14:creationId xmlns:p14="http://schemas.microsoft.com/office/powerpoint/2010/main" val="1705599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8412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1D4A37-1331-435B-A211-7068997FD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1648853"/>
            <a:ext cx="3037093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1648853"/>
            <a:ext cx="66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55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8773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2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F05C30-C7CF-4BED-ACA7-6138A5FB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84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8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9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40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6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9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1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3098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6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8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Society | Semiconductor Laboratory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Society | Semiconductor Laboratory</a:t>
            </a:r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Society | Semiconductor Laboratory</a:t>
            </a:r>
          </a:p>
        </p:txBody>
      </p:sp>
    </p:spTree>
    <p:extLst>
      <p:ext uri="{BB962C8B-B14F-4D97-AF65-F5344CB8AC3E}">
        <p14:creationId xmlns:p14="http://schemas.microsoft.com/office/powerpoint/2010/main" val="79630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</p:spTree>
    <p:extLst>
      <p:ext uri="{BB962C8B-B14F-4D97-AF65-F5344CB8AC3E}">
        <p14:creationId xmlns:p14="http://schemas.microsoft.com/office/powerpoint/2010/main" val="374638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</p:spTree>
    <p:extLst>
      <p:ext uri="{BB962C8B-B14F-4D97-AF65-F5344CB8AC3E}">
        <p14:creationId xmlns:p14="http://schemas.microsoft.com/office/powerpoint/2010/main" val="75570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7866434" y="499354"/>
            <a:ext cx="3800272" cy="118029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</p:spTree>
    <p:extLst>
      <p:ext uri="{BB962C8B-B14F-4D97-AF65-F5344CB8AC3E}">
        <p14:creationId xmlns:p14="http://schemas.microsoft.com/office/powerpoint/2010/main" val="380735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11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</p:spTree>
    <p:extLst>
      <p:ext uri="{BB962C8B-B14F-4D97-AF65-F5344CB8AC3E}">
        <p14:creationId xmlns:p14="http://schemas.microsoft.com/office/powerpoint/2010/main" val="627284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9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</p:spTree>
    <p:extLst>
      <p:ext uri="{BB962C8B-B14F-4D97-AF65-F5344CB8AC3E}">
        <p14:creationId xmlns:p14="http://schemas.microsoft.com/office/powerpoint/2010/main" val="1993830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7079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8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68"/>
          <a:stretch/>
        </p:blipFill>
        <p:spPr>
          <a:xfrm>
            <a:off x="10421565" y="64850"/>
            <a:ext cx="1684800" cy="84447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08"/>
          <a:stretch/>
        </p:blipFill>
        <p:spPr>
          <a:xfrm>
            <a:off x="10421565" y="64850"/>
            <a:ext cx="1684800" cy="831621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3147965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think-cell Folie" r:id="rId31" imgW="384" imgH="385" progId="TCLayout.ActiveDocument.1">
                  <p:embed/>
                </p:oleObj>
              </mc:Choice>
              <mc:Fallback>
                <p:oleObj name="think-cell Folie" r:id="rId31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BFD33-14B0-4B26-8D25-D9E05002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1648853"/>
            <a:ext cx="10296524" cy="4767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Society | Semiconductor Laboratory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Alexander Bähr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05.2025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6047-74D1-42A3-B253-A6AF271E6BB3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  <p:sp>
        <p:nvSpPr>
          <p:cNvPr id="15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|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8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0.png"/><Relationship Id="rId7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456136" cy="2160000"/>
          </a:xfrm>
        </p:spPr>
        <p:txBody>
          <a:bodyPr/>
          <a:lstStyle/>
          <a:p>
            <a:pPr algn="r"/>
            <a:r>
              <a:rPr lang="en-US" dirty="0"/>
              <a:t>Next Generation </a:t>
            </a:r>
            <a:r>
              <a:rPr lang="en-US" dirty="0" err="1"/>
              <a:t>Depfet</a:t>
            </a:r>
            <a:r>
              <a:rPr lang="en-US" dirty="0"/>
              <a:t>  - PXD13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521" y="3787336"/>
            <a:ext cx="9144000" cy="2160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400" dirty="0"/>
              <a:t>Alexander Bähr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14236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b ) vary halo implant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10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06.07.2022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538537" y="2720072"/>
            <a:ext cx="6138863" cy="3093300"/>
          </a:xfrm>
        </p:spPr>
        <p:txBody>
          <a:bodyPr/>
          <a:lstStyle/>
          <a:p>
            <a:r>
              <a:rPr lang="en-GB" dirty="0"/>
              <a:t>higher dose</a:t>
            </a:r>
          </a:p>
          <a:p>
            <a:r>
              <a:rPr lang="en-GB" dirty="0"/>
              <a:t>further reduction of impact ionization</a:t>
            </a:r>
          </a:p>
          <a:p>
            <a:r>
              <a:rPr lang="en-GB" dirty="0"/>
              <a:t>further increase of charge gain by ~10% (540 </a:t>
            </a:r>
            <a:r>
              <a:rPr lang="en-GB" dirty="0" err="1"/>
              <a:t>pA</a:t>
            </a:r>
            <a:r>
              <a:rPr lang="en-GB" dirty="0"/>
              <a:t>/e</a:t>
            </a:r>
            <a:r>
              <a:rPr lang="en-GB" baseline="30000" dirty="0"/>
              <a:t>-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higher possibility for parasitic channel below clear-gate</a:t>
            </a: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6" y="2419793"/>
            <a:ext cx="3410426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7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Super </a:t>
            </a:r>
            <a:r>
              <a:rPr lang="en-GB" dirty="0" err="1"/>
              <a:t>gq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11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7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92" y="2337194"/>
            <a:ext cx="4323809" cy="2876190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21" y="2981349"/>
            <a:ext cx="4064851" cy="2434443"/>
          </a:xfrm>
          <a:prstGeom prst="rect">
            <a:avLst/>
          </a:prstGeom>
        </p:spPr>
      </p:pic>
      <p:sp>
        <p:nvSpPr>
          <p:cNvPr id="9" name="Textfeld 53"/>
          <p:cNvSpPr txBox="1"/>
          <p:nvPr/>
        </p:nvSpPr>
        <p:spPr>
          <a:xfrm>
            <a:off x="4281417" y="2571909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</a:t>
            </a:r>
          </a:p>
        </p:txBody>
      </p:sp>
      <p:sp>
        <p:nvSpPr>
          <p:cNvPr id="10" name="Textfeld 55"/>
          <p:cNvSpPr txBox="1"/>
          <p:nvPr/>
        </p:nvSpPr>
        <p:spPr>
          <a:xfrm>
            <a:off x="2895195" y="2337194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gate</a:t>
            </a:r>
          </a:p>
        </p:txBody>
      </p:sp>
      <p:sp>
        <p:nvSpPr>
          <p:cNvPr id="11" name="Textfeld 57"/>
          <p:cNvSpPr txBox="1"/>
          <p:nvPr/>
        </p:nvSpPr>
        <p:spPr>
          <a:xfrm>
            <a:off x="1471933" y="2557311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drain</a:t>
            </a:r>
          </a:p>
        </p:txBody>
      </p:sp>
      <p:sp>
        <p:nvSpPr>
          <p:cNvPr id="12" name="Textfeld 61"/>
          <p:cNvSpPr txBox="1"/>
          <p:nvPr/>
        </p:nvSpPr>
        <p:spPr>
          <a:xfrm>
            <a:off x="8755889" y="4376721"/>
            <a:ext cx="161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internal gate</a:t>
            </a:r>
          </a:p>
        </p:txBody>
      </p:sp>
      <p:cxnSp>
        <p:nvCxnSpPr>
          <p:cNvPr id="13" name="Gerader Verbinder 63"/>
          <p:cNvCxnSpPr>
            <a:stCxn id="9" idx="2"/>
          </p:cNvCxnSpPr>
          <p:nvPr/>
        </p:nvCxnSpPr>
        <p:spPr bwMode="auto">
          <a:xfrm flipH="1">
            <a:off x="4719200" y="2972019"/>
            <a:ext cx="27152" cy="649438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4" name="Gerader Verbinder 66"/>
          <p:cNvCxnSpPr>
            <a:stCxn id="10" idx="2"/>
          </p:cNvCxnSpPr>
          <p:nvPr/>
        </p:nvCxnSpPr>
        <p:spPr bwMode="auto">
          <a:xfrm>
            <a:off x="3237404" y="2737304"/>
            <a:ext cx="7017" cy="285006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5" name="Gerader Verbinder 67"/>
          <p:cNvCxnSpPr>
            <a:stCxn id="11" idx="2"/>
          </p:cNvCxnSpPr>
          <p:nvPr/>
        </p:nvCxnSpPr>
        <p:spPr bwMode="auto">
          <a:xfrm>
            <a:off x="1853609" y="2957421"/>
            <a:ext cx="132208" cy="664036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6" name="Gerader Verbinder 69"/>
          <p:cNvCxnSpPr>
            <a:endCxn id="12" idx="0"/>
          </p:cNvCxnSpPr>
          <p:nvPr/>
        </p:nvCxnSpPr>
        <p:spPr bwMode="auto">
          <a:xfrm>
            <a:off x="9111135" y="3621457"/>
            <a:ext cx="449782" cy="75526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7" name="Textfeld 70"/>
          <p:cNvSpPr txBox="1"/>
          <p:nvPr/>
        </p:nvSpPr>
        <p:spPr>
          <a:xfrm>
            <a:off x="9585010" y="2444603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</a:t>
            </a:r>
          </a:p>
        </p:txBody>
      </p:sp>
      <p:sp>
        <p:nvSpPr>
          <p:cNvPr id="18" name="Textfeld 71"/>
          <p:cNvSpPr txBox="1"/>
          <p:nvPr/>
        </p:nvSpPr>
        <p:spPr>
          <a:xfrm>
            <a:off x="8071471" y="2315431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gate</a:t>
            </a:r>
          </a:p>
        </p:txBody>
      </p:sp>
      <p:sp>
        <p:nvSpPr>
          <p:cNvPr id="19" name="Textfeld 72"/>
          <p:cNvSpPr txBox="1"/>
          <p:nvPr/>
        </p:nvSpPr>
        <p:spPr>
          <a:xfrm>
            <a:off x="6815854" y="2442945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drain</a:t>
            </a:r>
          </a:p>
        </p:txBody>
      </p:sp>
      <p:cxnSp>
        <p:nvCxnSpPr>
          <p:cNvPr id="20" name="Gerader Verbinder 74"/>
          <p:cNvCxnSpPr>
            <a:stCxn id="17" idx="2"/>
          </p:cNvCxnSpPr>
          <p:nvPr/>
        </p:nvCxnSpPr>
        <p:spPr bwMode="auto">
          <a:xfrm flipH="1">
            <a:off x="10004348" y="2844713"/>
            <a:ext cx="45597" cy="48300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1" name="Gerader Verbinder 77"/>
          <p:cNvCxnSpPr>
            <a:stCxn id="18" idx="2"/>
          </p:cNvCxnSpPr>
          <p:nvPr/>
        </p:nvCxnSpPr>
        <p:spPr bwMode="auto">
          <a:xfrm>
            <a:off x="8413680" y="2715541"/>
            <a:ext cx="15107" cy="40945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2" name="Gerader Verbinder 78"/>
          <p:cNvCxnSpPr/>
          <p:nvPr/>
        </p:nvCxnSpPr>
        <p:spPr bwMode="auto">
          <a:xfrm>
            <a:off x="7166528" y="2806978"/>
            <a:ext cx="104454" cy="52073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3" name="Textfeld 21"/>
          <p:cNvSpPr txBox="1"/>
          <p:nvPr/>
        </p:nvSpPr>
        <p:spPr>
          <a:xfrm>
            <a:off x="1687496" y="4411565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additional n-implant</a:t>
            </a:r>
          </a:p>
        </p:txBody>
      </p:sp>
      <p:cxnSp>
        <p:nvCxnSpPr>
          <p:cNvPr id="24" name="Gerader Verbinder 22"/>
          <p:cNvCxnSpPr/>
          <p:nvPr/>
        </p:nvCxnSpPr>
        <p:spPr bwMode="auto">
          <a:xfrm flipH="1">
            <a:off x="2449515" y="3812418"/>
            <a:ext cx="1180969" cy="642623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5" name="TextBox 24"/>
          <p:cNvSpPr txBox="1"/>
          <p:nvPr/>
        </p:nvSpPr>
        <p:spPr>
          <a:xfrm>
            <a:off x="7742438" y="5425729"/>
            <a:ext cx="2305029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gq~1 </a:t>
            </a:r>
            <a:r>
              <a:rPr lang="en-GB" b="1" dirty="0" err="1">
                <a:solidFill>
                  <a:srgbClr val="92D050"/>
                </a:solidFill>
              </a:rPr>
              <a:t>nA</a:t>
            </a:r>
            <a:r>
              <a:rPr lang="en-GB" b="1" dirty="0">
                <a:solidFill>
                  <a:srgbClr val="92D050"/>
                </a:solidFill>
              </a:rPr>
              <a:t>/e- @ 20°C</a:t>
            </a:r>
          </a:p>
        </p:txBody>
      </p:sp>
    </p:spTree>
    <p:extLst>
      <p:ext uri="{BB962C8B-B14F-4D97-AF65-F5344CB8AC3E}">
        <p14:creationId xmlns:p14="http://schemas.microsoft.com/office/powerpoint/2010/main" val="3107164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GB" dirty="0"/>
              <a:t>super </a:t>
            </a:r>
            <a:r>
              <a:rPr lang="en-GB" dirty="0" err="1"/>
              <a:t>gq</a:t>
            </a:r>
            <a:r>
              <a:rPr lang="en-GB" dirty="0"/>
              <a:t> and scaling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Super </a:t>
            </a:r>
            <a:r>
              <a:rPr lang="en-GB" dirty="0" err="1"/>
              <a:t>gq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12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89" y="3239877"/>
            <a:ext cx="4179025" cy="3134269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5" y="3232818"/>
            <a:ext cx="4197850" cy="3148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3210" y="2853802"/>
            <a:ext cx="2305029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charge gain (@-70°C)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2710" y="2853802"/>
            <a:ext cx="1233714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pPr algn="ctr"/>
            <a:r>
              <a:rPr lang="en-GB" dirty="0"/>
              <a:t>impact ionization</a:t>
            </a:r>
          </a:p>
        </p:txBody>
      </p:sp>
    </p:spTree>
    <p:extLst>
      <p:ext uri="{BB962C8B-B14F-4D97-AF65-F5344CB8AC3E}">
        <p14:creationId xmlns:p14="http://schemas.microsoft.com/office/powerpoint/2010/main" val="61574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GB" dirty="0"/>
              <a:t>trade off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Super </a:t>
            </a:r>
            <a:r>
              <a:rPr lang="en-GB" dirty="0" err="1"/>
              <a:t>gq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13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49" y="3181732"/>
            <a:ext cx="4197850" cy="3148387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50" y="3181732"/>
            <a:ext cx="4197849" cy="314838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189505" y="2509753"/>
            <a:ext cx="1183337" cy="671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/>
              <a:t>L=5 µm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dirty="0"/>
              <a:t>W=20 µm</a:t>
            </a:r>
          </a:p>
        </p:txBody>
      </p:sp>
    </p:spTree>
    <p:extLst>
      <p:ext uri="{BB962C8B-B14F-4D97-AF65-F5344CB8AC3E}">
        <p14:creationId xmlns:p14="http://schemas.microsoft.com/office/powerpoint/2010/main" val="146767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64102" y="4349144"/>
            <a:ext cx="6380161" cy="2194044"/>
          </a:xfrm>
        </p:spPr>
        <p:txBody>
          <a:bodyPr/>
          <a:lstStyle/>
          <a:p>
            <a:r>
              <a:rPr lang="en-GB" dirty="0"/>
              <a:t>For </a:t>
            </a:r>
            <a:r>
              <a:rPr lang="en-GB" dirty="0">
                <a:solidFill>
                  <a:srgbClr val="005555"/>
                </a:solidFill>
              </a:rPr>
              <a:t>selected</a:t>
            </a:r>
            <a:r>
              <a:rPr lang="en-GB" dirty="0"/>
              <a:t> test structures</a:t>
            </a:r>
          </a:p>
          <a:p>
            <a:r>
              <a:rPr lang="en-GB" dirty="0"/>
              <a:t>high energy implant aligned to pixel structure</a:t>
            </a:r>
          </a:p>
          <a:p>
            <a:r>
              <a:rPr lang="en-GB" dirty="0" err="1"/>
              <a:t>Quadropix</a:t>
            </a:r>
            <a:r>
              <a:rPr lang="en-GB" dirty="0"/>
              <a:t>: </a:t>
            </a:r>
            <a:r>
              <a:rPr lang="en-GB" dirty="0">
                <a:solidFill>
                  <a:srgbClr val="92D050"/>
                </a:solidFill>
              </a:rPr>
              <a:t>reduce intrinsic asymmetry</a:t>
            </a:r>
          </a:p>
          <a:p>
            <a:r>
              <a:rPr lang="en-GB" dirty="0" err="1"/>
              <a:t>DePFET</a:t>
            </a:r>
            <a:r>
              <a:rPr lang="en-GB" dirty="0"/>
              <a:t>: </a:t>
            </a:r>
            <a:r>
              <a:rPr lang="en-GB" dirty="0">
                <a:solidFill>
                  <a:srgbClr val="92D050"/>
                </a:solidFill>
              </a:rPr>
              <a:t>sharpen pixel borders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	reduce susceptibility to bulk doping variations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4) Focussing (HE) implant</a:t>
            </a:r>
            <a:br>
              <a:rPr lang="en-GB" dirty="0"/>
            </a:br>
            <a:r>
              <a:rPr lang="en-GB" dirty="0"/>
              <a:t>	</a:t>
            </a:r>
            <a:r>
              <a:rPr lang="en-GB" sz="1800" cap="none" dirty="0"/>
              <a:t>using a masked HE-implant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14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538" y="1712120"/>
            <a:ext cx="3151078" cy="24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947" y="1782899"/>
            <a:ext cx="3121503" cy="236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8"/>
          <p:cNvCxnSpPr/>
          <p:nvPr/>
        </p:nvCxnSpPr>
        <p:spPr bwMode="auto">
          <a:xfrm>
            <a:off x="7739203" y="2819115"/>
            <a:ext cx="833744" cy="0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6379" y="2709782"/>
            <a:ext cx="3531568" cy="1043116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 err="1">
                <a:solidFill>
                  <a:srgbClr val="005555"/>
                </a:solidFill>
              </a:rPr>
              <a:t>Quadropix</a:t>
            </a:r>
            <a:r>
              <a:rPr lang="en-GB" b="1" dirty="0">
                <a:solidFill>
                  <a:srgbClr val="005555"/>
                </a:solidFill>
              </a:rPr>
              <a:t> </a:t>
            </a:r>
          </a:p>
          <a:p>
            <a:r>
              <a:rPr lang="en-GB" b="1" dirty="0">
                <a:solidFill>
                  <a:srgbClr val="005555"/>
                </a:solidFill>
              </a:rPr>
              <a:t>4 </a:t>
            </a:r>
            <a:r>
              <a:rPr lang="en-GB" b="1" dirty="0" err="1">
                <a:solidFill>
                  <a:srgbClr val="005555"/>
                </a:solidFill>
              </a:rPr>
              <a:t>DePFETs</a:t>
            </a:r>
            <a:r>
              <a:rPr lang="en-GB" b="1" dirty="0">
                <a:solidFill>
                  <a:srgbClr val="005555"/>
                </a:solidFill>
              </a:rPr>
              <a:t> in one </a:t>
            </a:r>
            <a:r>
              <a:rPr lang="en-GB" b="1" dirty="0" err="1">
                <a:solidFill>
                  <a:srgbClr val="005555"/>
                </a:solidFill>
              </a:rPr>
              <a:t>Superpixel</a:t>
            </a:r>
            <a:endParaRPr lang="en-GB" b="1" dirty="0">
              <a:solidFill>
                <a:srgbClr val="005555"/>
              </a:solidFill>
            </a:endParaRPr>
          </a:p>
          <a:p>
            <a:r>
              <a:rPr lang="en-GB" b="1" dirty="0">
                <a:solidFill>
                  <a:srgbClr val="005555"/>
                </a:solidFill>
              </a:rPr>
              <a:t>collection controllable by voltages</a:t>
            </a:r>
          </a:p>
          <a:p>
            <a:r>
              <a:rPr lang="en-GB" b="1" dirty="0">
                <a:solidFill>
                  <a:srgbClr val="005555"/>
                </a:solidFill>
              </a:rPr>
              <a:t>pixel border depends on collection state</a:t>
            </a:r>
          </a:p>
        </p:txBody>
      </p:sp>
    </p:spTree>
    <p:extLst>
      <p:ext uri="{BB962C8B-B14F-4D97-AF65-F5344CB8AC3E}">
        <p14:creationId xmlns:p14="http://schemas.microsoft.com/office/powerpoint/2010/main" val="297246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80" y="3750541"/>
            <a:ext cx="2398333" cy="16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074" y="3746755"/>
            <a:ext cx="2398333" cy="16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9"/>
          <p:cNvSpPr txBox="1"/>
          <p:nvPr/>
        </p:nvSpPr>
        <p:spPr>
          <a:xfrm>
            <a:off x="261188" y="1984782"/>
            <a:ext cx="2398333" cy="10776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b="1" dirty="0"/>
              <a:t>Standard: </a:t>
            </a:r>
            <a:r>
              <a:rPr lang="de-DE" b="1" dirty="0" err="1">
                <a:solidFill>
                  <a:srgbClr val="92D050"/>
                </a:solidFill>
              </a:rPr>
              <a:t>reference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18" name="Textfeld 11"/>
          <p:cNvSpPr txBox="1"/>
          <p:nvPr/>
        </p:nvSpPr>
        <p:spPr>
          <a:xfrm>
            <a:off x="6423481" y="1986330"/>
            <a:ext cx="2398333" cy="10776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b="1" dirty="0"/>
              <a:t>Super </a:t>
            </a:r>
            <a:r>
              <a:rPr lang="de-DE" b="1" dirty="0" err="1"/>
              <a:t>g</a:t>
            </a:r>
            <a:r>
              <a:rPr lang="de-DE" b="1" baseline="-25000" dirty="0" err="1"/>
              <a:t>q</a:t>
            </a:r>
            <a:r>
              <a:rPr lang="de-DE" b="1" dirty="0"/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b="1" dirty="0"/>
              <a:t>additional </a:t>
            </a:r>
            <a:r>
              <a:rPr lang="de-DE" b="1" dirty="0" err="1"/>
              <a:t>implant</a:t>
            </a:r>
            <a:endParaRPr lang="de-DE" b="1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b="1" dirty="0" err="1">
                <a:solidFill>
                  <a:srgbClr val="92D050"/>
                </a:solidFill>
              </a:rPr>
              <a:t>drastic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increase</a:t>
            </a:r>
            <a:r>
              <a:rPr lang="de-DE" b="1" dirty="0">
                <a:solidFill>
                  <a:srgbClr val="92D050"/>
                </a:solidFill>
              </a:rPr>
              <a:t> in S/N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3823" y="3579027"/>
            <a:ext cx="2730976" cy="22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9"/>
          <p:cNvSpPr txBox="1"/>
          <p:nvPr/>
        </p:nvSpPr>
        <p:spPr>
          <a:xfrm>
            <a:off x="9139231" y="1986329"/>
            <a:ext cx="2696659" cy="1485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b="1" dirty="0"/>
              <a:t>(Masked) HE implant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example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Quadropix</a:t>
            </a:r>
            <a:endParaRPr lang="de-DE" b="1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b="1" dirty="0" err="1">
                <a:solidFill>
                  <a:srgbClr val="92D050"/>
                </a:solidFill>
              </a:rPr>
              <a:t>Minimize</a:t>
            </a:r>
            <a:r>
              <a:rPr lang="de-DE" b="1" dirty="0">
                <a:solidFill>
                  <a:srgbClr val="92D050"/>
                </a:solidFill>
              </a:rPr>
              <a:t> </a:t>
            </a:r>
            <a:r>
              <a:rPr lang="de-DE" b="1" dirty="0" err="1">
                <a:solidFill>
                  <a:srgbClr val="92D050"/>
                </a:solidFill>
              </a:rPr>
              <a:t>asymmetry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b="1" dirty="0" err="1"/>
              <a:t>charge</a:t>
            </a:r>
            <a:r>
              <a:rPr lang="de-DE" b="1" dirty="0"/>
              <a:t> </a:t>
            </a:r>
            <a:r>
              <a:rPr lang="de-DE" b="1" dirty="0" err="1"/>
              <a:t>collection</a:t>
            </a:r>
            <a:endParaRPr lang="de-DE" b="1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de-DE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7663" y="3746756"/>
            <a:ext cx="2398333" cy="16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9"/>
          <p:cNvSpPr txBox="1"/>
          <p:nvPr/>
        </p:nvSpPr>
        <p:spPr>
          <a:xfrm>
            <a:off x="3393071" y="1982991"/>
            <a:ext cx="2398333" cy="10776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b="1" dirty="0" err="1"/>
              <a:t>Optimized</a:t>
            </a:r>
            <a:r>
              <a:rPr lang="de-DE" b="1" dirty="0"/>
              <a:t>: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b="1" dirty="0" err="1"/>
              <a:t>optimized</a:t>
            </a:r>
            <a:r>
              <a:rPr lang="de-DE" b="1" dirty="0"/>
              <a:t> </a:t>
            </a:r>
            <a:r>
              <a:rPr lang="de-DE" b="1" dirty="0" err="1"/>
              <a:t>implants</a:t>
            </a:r>
            <a:endParaRPr lang="de-DE" b="1" dirty="0"/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b="1" dirty="0" err="1">
                <a:solidFill>
                  <a:srgbClr val="92D050"/>
                </a:solidFill>
              </a:rPr>
              <a:t>improved</a:t>
            </a:r>
            <a:r>
              <a:rPr lang="de-DE" b="1" dirty="0">
                <a:solidFill>
                  <a:srgbClr val="92D050"/>
                </a:solidFill>
              </a:rPr>
              <a:t> S/N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481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D5548B-F441-4EAC-AB24-76B19C0AB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7" y="1136790"/>
            <a:ext cx="10296524" cy="4759146"/>
          </a:xfrm>
        </p:spPr>
        <p:txBody>
          <a:bodyPr/>
          <a:lstStyle/>
          <a:p>
            <a:r>
              <a:rPr lang="de-DE" dirty="0"/>
              <a:t>prototype-/test-production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small test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no backside thinning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limit number of different „frames“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2A76D1-4C83-47DE-A209-593CC378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DePFET Layout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636EB-D06B-4909-8650-F06DF7D07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Alexander Bähr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D2B22-4E98-4143-B980-3917188E2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16</a:t>
            </a:fld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3F571D-65A7-4C1D-81B0-3B949ED58B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9" name="Grafik 4">
            <a:extLst>
              <a:ext uri="{FF2B5EF4-FFF2-40B4-BE49-F238E27FC236}">
                <a16:creationId xmlns:a16="http://schemas.microsoft.com/office/drawing/2014/main" id="{FE9B5ADC-A9DD-4D1F-97D2-33444BB33B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08"/>
          <a:stretch/>
        </p:blipFill>
        <p:spPr>
          <a:xfrm>
            <a:off x="947735" y="3429000"/>
            <a:ext cx="3072083" cy="3415731"/>
          </a:xfrm>
          <a:prstGeom prst="rect">
            <a:avLst/>
          </a:prstGeom>
        </p:spPr>
      </p:pic>
      <p:sp>
        <p:nvSpPr>
          <p:cNvPr id="10" name="Rechteck 5">
            <a:extLst>
              <a:ext uri="{FF2B5EF4-FFF2-40B4-BE49-F238E27FC236}">
                <a16:creationId xmlns:a16="http://schemas.microsoft.com/office/drawing/2014/main" id="{7C5BD058-A67C-4C93-8F0C-C460EF465390}"/>
              </a:ext>
            </a:extLst>
          </p:cNvPr>
          <p:cNvSpPr/>
          <p:nvPr/>
        </p:nvSpPr>
        <p:spPr>
          <a:xfrm>
            <a:off x="772397" y="2898862"/>
            <a:ext cx="3422758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Athena-frame</a:t>
            </a:r>
          </a:p>
          <a:p>
            <a:pPr algn="ctr"/>
            <a:r>
              <a:rPr lang="de-DE" dirty="0"/>
              <a:t>64x64 pixels</a:t>
            </a:r>
          </a:p>
          <a:p>
            <a:pPr algn="ctr"/>
            <a:r>
              <a:rPr lang="de-DE" dirty="0"/>
              <a:t>75µm &lt; pixel size &lt; 130 µm</a:t>
            </a:r>
          </a:p>
        </p:txBody>
      </p:sp>
      <p:sp>
        <p:nvSpPr>
          <p:cNvPr id="11" name="Rechteck 6">
            <a:extLst>
              <a:ext uri="{FF2B5EF4-FFF2-40B4-BE49-F238E27FC236}">
                <a16:creationId xmlns:a16="http://schemas.microsoft.com/office/drawing/2014/main" id="{D72C8BAE-F01F-4EC0-AD78-A25D5564302B}"/>
              </a:ext>
            </a:extLst>
          </p:cNvPr>
          <p:cNvSpPr/>
          <p:nvPr/>
        </p:nvSpPr>
        <p:spPr>
          <a:xfrm>
            <a:off x="4890288" y="2898862"/>
            <a:ext cx="2410045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XS-frame</a:t>
            </a:r>
          </a:p>
          <a:p>
            <a:pPr algn="ctr"/>
            <a:r>
              <a:rPr lang="de-DE" dirty="0"/>
              <a:t>64x64 pixels</a:t>
            </a:r>
          </a:p>
          <a:p>
            <a:pPr algn="ctr"/>
            <a:r>
              <a:rPr lang="de-DE" dirty="0" err="1"/>
              <a:t>pixel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&lt; 75 µm</a:t>
            </a:r>
          </a:p>
        </p:txBody>
      </p:sp>
      <p:sp>
        <p:nvSpPr>
          <p:cNvPr id="12" name="Rechteck 6">
            <a:extLst>
              <a:ext uri="{FF2B5EF4-FFF2-40B4-BE49-F238E27FC236}">
                <a16:creationId xmlns:a16="http://schemas.microsoft.com/office/drawing/2014/main" id="{D8BC872E-4B04-451F-9CC6-7A625F908DC8}"/>
              </a:ext>
            </a:extLst>
          </p:cNvPr>
          <p:cNvSpPr/>
          <p:nvPr/>
        </p:nvSpPr>
        <p:spPr>
          <a:xfrm>
            <a:off x="8639128" y="2898862"/>
            <a:ext cx="190577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Belle-frame</a:t>
            </a:r>
          </a:p>
          <a:p>
            <a:pPr algn="ctr"/>
            <a:r>
              <a:rPr lang="de-DE" dirty="0"/>
              <a:t>32x64 pixels</a:t>
            </a:r>
          </a:p>
          <a:p>
            <a:pPr algn="ctr"/>
            <a:r>
              <a:rPr lang="de-DE" dirty="0"/>
              <a:t>belle-type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C6839B-D617-415F-ADFE-A9C0BE2C6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751" y="3822192"/>
            <a:ext cx="1303239" cy="2599828"/>
          </a:xfrm>
          <a:prstGeom prst="rect">
            <a:avLst/>
          </a:prstGeom>
        </p:spPr>
      </p:pic>
      <p:pic>
        <p:nvPicPr>
          <p:cNvPr id="13" name="Grafik 4">
            <a:extLst>
              <a:ext uri="{FF2B5EF4-FFF2-40B4-BE49-F238E27FC236}">
                <a16:creationId xmlns:a16="http://schemas.microsoft.com/office/drawing/2014/main" id="{AA2FE9DA-275F-413F-A0BB-04BEC0BDD2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6"/>
          <a:stretch/>
        </p:blipFill>
        <p:spPr>
          <a:xfrm>
            <a:off x="5065625" y="3635235"/>
            <a:ext cx="2741751" cy="34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1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DePFET</a:t>
            </a:r>
            <a:r>
              <a:rPr lang="en-GB" dirty="0"/>
              <a:t> layouts - Standard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17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709101" y="4960595"/>
            <a:ext cx="1902778" cy="1447405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Belle Type</a:t>
            </a:r>
          </a:p>
          <a:p>
            <a:r>
              <a:rPr lang="en-GB" dirty="0"/>
              <a:t>55 x 50 µm²</a:t>
            </a:r>
          </a:p>
          <a:p>
            <a:r>
              <a:rPr lang="en-GB" dirty="0">
                <a:solidFill>
                  <a:srgbClr val="92D050"/>
                </a:solidFill>
              </a:rPr>
              <a:t>fast readout</a:t>
            </a:r>
          </a:p>
          <a:p>
            <a:endParaRPr lang="en-GB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037137" y="4902200"/>
            <a:ext cx="3751263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Athena Type</a:t>
            </a:r>
          </a:p>
          <a:p>
            <a:r>
              <a:rPr lang="en-GB" dirty="0"/>
              <a:t>130 x 130 µm²</a:t>
            </a:r>
          </a:p>
          <a:p>
            <a:r>
              <a:rPr lang="en-GB" dirty="0">
                <a:solidFill>
                  <a:srgbClr val="92D050"/>
                </a:solidFill>
              </a:rPr>
              <a:t>imaging spectroscopy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8788400" y="4902200"/>
            <a:ext cx="3751263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Small Pixels</a:t>
            </a:r>
          </a:p>
          <a:p>
            <a:r>
              <a:rPr lang="en-GB" dirty="0"/>
              <a:t>15 x 15 µm² to 30 x 30 µm²</a:t>
            </a:r>
          </a:p>
          <a:p>
            <a:r>
              <a:rPr lang="en-GB" dirty="0">
                <a:solidFill>
                  <a:srgbClr val="92D050"/>
                </a:solidFill>
              </a:rPr>
              <a:t>“limit” test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3" y="2229317"/>
            <a:ext cx="3795067" cy="24624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58" y="2303439"/>
            <a:ext cx="3813473" cy="24708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27" y="2339373"/>
            <a:ext cx="3851242" cy="2498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516" y="2458683"/>
            <a:ext cx="538479" cy="29375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drift 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6103" y="249026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36103" y="314802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7453" y="293661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55140" y="4025016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55139" y="450406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52831" y="4302629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67304" y="376804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17452" y="249502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25343" y="413605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9172" y="346052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96005" y="338261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81753" y="322636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28381" y="298756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07659" y="3382613"/>
            <a:ext cx="281647" cy="331441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26061" y="338261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9115" y="312199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08721" y="336986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1097" y="297481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1097" y="3369862"/>
            <a:ext cx="281647" cy="331441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01831" y="3109241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81752" y="3548333"/>
            <a:ext cx="281647" cy="331441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60490" y="2458683"/>
            <a:ext cx="538479" cy="29375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drift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50636" y="2458683"/>
            <a:ext cx="538479" cy="29375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drift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26761" y="2830873"/>
            <a:ext cx="538479" cy="29375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drift 1</a:t>
            </a:r>
          </a:p>
        </p:txBody>
      </p:sp>
    </p:spTree>
    <p:extLst>
      <p:ext uri="{BB962C8B-B14F-4D97-AF65-F5344CB8AC3E}">
        <p14:creationId xmlns:p14="http://schemas.microsoft.com/office/powerpoint/2010/main" val="2377863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9" y="1603666"/>
            <a:ext cx="5426381" cy="35241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47739" y="1648854"/>
            <a:ext cx="4377794" cy="4759146"/>
          </a:xfrm>
        </p:spPr>
        <p:txBody>
          <a:bodyPr/>
          <a:lstStyle/>
          <a:p>
            <a:pPr algn="ctr"/>
            <a:r>
              <a:rPr lang="en-GB" dirty="0"/>
              <a:t>Multiple storages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DePFET</a:t>
            </a:r>
            <a:r>
              <a:rPr lang="en-GB" dirty="0"/>
              <a:t> layouts – </a:t>
            </a:r>
            <a:r>
              <a:rPr lang="en-GB" dirty="0" err="1"/>
              <a:t>Multigate</a:t>
            </a:r>
            <a:r>
              <a:rPr lang="en-GB" dirty="0"/>
              <a:t> </a:t>
            </a:r>
            <a:r>
              <a:rPr lang="en-GB" dirty="0" err="1"/>
              <a:t>DePFETs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18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92894" y="4754676"/>
            <a:ext cx="3362008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Infinipix</a:t>
            </a:r>
            <a:endParaRPr lang="en-GB" dirty="0"/>
          </a:p>
          <a:p>
            <a:r>
              <a:rPr lang="en-GB" dirty="0">
                <a:solidFill>
                  <a:srgbClr val="92D050"/>
                </a:solidFill>
              </a:rPr>
              <a:t>2 storage nodes</a:t>
            </a:r>
          </a:p>
          <a:p>
            <a:r>
              <a:rPr lang="en-GB" dirty="0"/>
              <a:t>selectable charge collection</a:t>
            </a:r>
          </a:p>
          <a:p>
            <a:r>
              <a:rPr lang="en-GB" dirty="0"/>
              <a:t>suppress rolling shutter effects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64" y="2112132"/>
            <a:ext cx="4300032" cy="2790067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846002" y="4754676"/>
            <a:ext cx="3751263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Quadropix</a:t>
            </a:r>
            <a:endParaRPr lang="en-GB" dirty="0"/>
          </a:p>
          <a:p>
            <a:r>
              <a:rPr lang="en-GB" dirty="0">
                <a:solidFill>
                  <a:srgbClr val="92D050"/>
                </a:solidFill>
              </a:rPr>
              <a:t>4 storage nodes</a:t>
            </a:r>
          </a:p>
          <a:p>
            <a:r>
              <a:rPr lang="en-GB" dirty="0"/>
              <a:t>selectable charge collection</a:t>
            </a:r>
          </a:p>
          <a:p>
            <a:r>
              <a:rPr lang="en-GB" dirty="0"/>
              <a:t>suited for high precision polarimetry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7597265" y="1711726"/>
            <a:ext cx="3895194" cy="4759146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err="1"/>
              <a:t>RNDR</a:t>
            </a:r>
            <a:r>
              <a:rPr lang="en-GB" dirty="0"/>
              <a:t> </a:t>
            </a:r>
            <a:r>
              <a:rPr lang="en-GB" dirty="0" err="1"/>
              <a:t>DePFETs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0" t="15898" r="31863" b="25761"/>
          <a:stretch/>
        </p:blipFill>
        <p:spPr>
          <a:xfrm>
            <a:off x="8189251" y="2370638"/>
            <a:ext cx="2481943" cy="2252134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7721238" y="4749733"/>
            <a:ext cx="4470762" cy="1505800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repetitive non destructive readout (RNDR)</a:t>
            </a:r>
          </a:p>
          <a:p>
            <a:r>
              <a:rPr lang="en-GB" dirty="0"/>
              <a:t>additional implant for transfer channel</a:t>
            </a:r>
          </a:p>
          <a:p>
            <a:r>
              <a:rPr lang="en-GB" dirty="0" err="1">
                <a:solidFill>
                  <a:srgbClr val="92D050"/>
                </a:solidFill>
              </a:rPr>
              <a:t>subelectron</a:t>
            </a:r>
            <a:r>
              <a:rPr lang="en-GB" dirty="0">
                <a:solidFill>
                  <a:srgbClr val="92D050"/>
                </a:solidFill>
              </a:rPr>
              <a:t> noise</a:t>
            </a:r>
          </a:p>
          <a:p>
            <a:r>
              <a:rPr lang="en-GB" dirty="0">
                <a:solidFill>
                  <a:srgbClr val="92D050"/>
                </a:solidFill>
              </a:rPr>
              <a:t>single electron resolution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2430" y="2613347"/>
            <a:ext cx="227564" cy="323909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30830" y="3364246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35677" y="299236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G1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39135" y="376792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G2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70903" y="3367017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TG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4340" y="365230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5952" y="3345210"/>
            <a:ext cx="227564" cy="323909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0025" y="3317952"/>
            <a:ext cx="227564" cy="323909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21678" y="3166920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G1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592" y="3501460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G2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4477" y="3045515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G1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45737" y="361184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G2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51869" y="281886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38851" y="3900203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2164" y="2408776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163" y="426333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68406" y="2440096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8405" y="4294652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17519" y="3865411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05142" y="3346236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29121" y="3294358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00776" y="3311485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7921" y="3345210"/>
            <a:ext cx="281647" cy="3125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8C6F7-7E3F-4D61-BBAD-84AD50AE9F98}"/>
              </a:ext>
            </a:extLst>
          </p:cNvPr>
          <p:cNvSpPr txBox="1"/>
          <p:nvPr/>
        </p:nvSpPr>
        <p:spPr>
          <a:xfrm>
            <a:off x="7857785" y="6319009"/>
            <a:ext cx="3109384" cy="303726"/>
          </a:xfrm>
          <a:prstGeom prst="rect">
            <a:avLst/>
          </a:prstGeom>
        </p:spPr>
        <p:txBody>
          <a:bodyPr vert="horz" wrap="square" lIns="0" tIns="0" rIns="0" bIns="0" numCol="1" spcCol="540000" rtlCol="0">
            <a:noAutofit/>
          </a:bodyPr>
          <a:lstStyle/>
          <a:p>
            <a:r>
              <a:rPr lang="de-DE" sz="1400" dirty="0">
                <a:solidFill>
                  <a:srgbClr val="0070C0"/>
                </a:solidFill>
              </a:rPr>
              <a:t>-&gt;see talk by W. Trebersburg</a:t>
            </a:r>
          </a:p>
        </p:txBody>
      </p:sp>
    </p:spTree>
    <p:extLst>
      <p:ext uri="{BB962C8B-B14F-4D97-AF65-F5344CB8AC3E}">
        <p14:creationId xmlns:p14="http://schemas.microsoft.com/office/powerpoint/2010/main" val="176246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42230"/>
              </p:ext>
            </p:extLst>
          </p:nvPr>
        </p:nvGraphicFramePr>
        <p:xfrm>
          <a:off x="5345311" y="1648854"/>
          <a:ext cx="510924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645">
                  <a:extLst>
                    <a:ext uri="{9D8B030D-6E8A-4147-A177-3AD203B41FA5}">
                      <a16:colId xmlns:a16="http://schemas.microsoft.com/office/drawing/2014/main" val="181652108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3817814782"/>
                    </a:ext>
                  </a:extLst>
                </a:gridCol>
              </a:tblGrid>
              <a:tr h="315241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DePFET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Layouts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426141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Belle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DePFET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fast readout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24443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Athena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DePFET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spectroscopy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572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Small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baseline="0" dirty="0" err="1">
                          <a:solidFill>
                            <a:schemeClr val="bg1"/>
                          </a:solidFill>
                        </a:rPr>
                        <a:t>DePFET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15 – 30 µm test devices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2668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Infinipix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2 storage nodes per pixel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4436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Quadropix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4 storage nodes per pixel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1212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RNDR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DePFET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baseline="0" dirty="0">
                          <a:solidFill>
                            <a:schemeClr val="bg1"/>
                          </a:solidFill>
                        </a:rPr>
                        <a:t>low noise (</a:t>
                      </a:r>
                      <a:r>
                        <a:rPr lang="en-GB" b="0" baseline="0" dirty="0" err="1">
                          <a:solidFill>
                            <a:schemeClr val="bg1"/>
                          </a:solidFill>
                        </a:rPr>
                        <a:t>subelectron</a:t>
                      </a:r>
                      <a:r>
                        <a:rPr lang="en-GB" b="0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315760"/>
                  </a:ext>
                </a:extLst>
              </a:tr>
            </a:tbl>
          </a:graphicData>
        </a:graphic>
      </p:graphicFrame>
      <p:sp>
        <p:nvSpPr>
          <p:cNvPr id="19" name="Content Placeholder 5"/>
          <p:cNvSpPr>
            <a:spLocks noGrp="1"/>
          </p:cNvSpPr>
          <p:nvPr>
            <p:ph sz="half" idx="1"/>
          </p:nvPr>
        </p:nvSpPr>
        <p:spPr>
          <a:xfrm>
            <a:off x="1298577" y="4222389"/>
            <a:ext cx="10561191" cy="2068344"/>
          </a:xfrm>
        </p:spPr>
        <p:txBody>
          <a:bodyPr/>
          <a:lstStyle/>
          <a:p>
            <a:r>
              <a:rPr lang="en-GB" sz="2000" dirty="0"/>
              <a:t>12 wafers in production</a:t>
            </a:r>
          </a:p>
          <a:p>
            <a:r>
              <a:rPr lang="en-GB" sz="2000" dirty="0"/>
              <a:t>test production; minimum of inspection</a:t>
            </a:r>
          </a:p>
          <a:p>
            <a:r>
              <a:rPr lang="en-GB" sz="2000" dirty="0"/>
              <a:t>same layout on all wafers</a:t>
            </a:r>
          </a:p>
          <a:p>
            <a:r>
              <a:rPr lang="en-GB" sz="2000" dirty="0">
                <a:solidFill>
                  <a:srgbClr val="92D050"/>
                </a:solidFill>
              </a:rPr>
              <a:t>production started October 2022 -&gt; finished end of </a:t>
            </a:r>
            <a:r>
              <a:rPr lang="en-GB" sz="2000" dirty="0" err="1">
                <a:solidFill>
                  <a:srgbClr val="92D050"/>
                </a:solidFill>
              </a:rPr>
              <a:t>Juli</a:t>
            </a:r>
            <a:r>
              <a:rPr lang="en-GB" sz="2000" dirty="0">
                <a:solidFill>
                  <a:srgbClr val="92D050"/>
                </a:solidFill>
              </a:rPr>
              <a:t> 2023; diced August 2023</a:t>
            </a:r>
          </a:p>
          <a:p>
            <a:r>
              <a:rPr lang="en-GB" sz="2000" dirty="0">
                <a:solidFill>
                  <a:srgbClr val="FF0000"/>
                </a:solidFill>
              </a:rPr>
              <a:t>move of the HLL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19</a:t>
            </a:fld>
            <a:endParaRPr lang="de-DE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A4A3C5D-9E74-45E6-A3F0-1B214BADB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0802"/>
              </p:ext>
            </p:extLst>
          </p:nvPr>
        </p:nvGraphicFramePr>
        <p:xfrm>
          <a:off x="1179576" y="1648854"/>
          <a:ext cx="366503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031">
                  <a:extLst>
                    <a:ext uri="{9D8B030D-6E8A-4147-A177-3AD203B41FA5}">
                      <a16:colId xmlns:a16="http://schemas.microsoft.com/office/drawing/2014/main" val="181652108"/>
                    </a:ext>
                  </a:extLst>
                </a:gridCol>
              </a:tblGrid>
              <a:tr h="31524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technology (#Wafers)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426141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reference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024443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reference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 + HE 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572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optimized 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2668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optimized version b 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44360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super </a:t>
                      </a:r>
                      <a:r>
                        <a:rPr lang="en-GB" b="1" dirty="0" err="1">
                          <a:solidFill>
                            <a:schemeClr val="bg1"/>
                          </a:solidFill>
                        </a:rPr>
                        <a:t>g</a:t>
                      </a:r>
                      <a:r>
                        <a:rPr lang="en-GB" b="1" baseline="-25000" dirty="0" err="1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en-GB" b="1" baseline="30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1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69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DePFET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sp>
        <p:nvSpPr>
          <p:cNvPr id="53" name="Inhaltsplatzhalter 4"/>
          <p:cNvSpPr txBox="1">
            <a:spLocks/>
          </p:cNvSpPr>
          <p:nvPr/>
        </p:nvSpPr>
        <p:spPr>
          <a:xfrm>
            <a:off x="7223468" y="1333621"/>
            <a:ext cx="5364088" cy="4415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16000" algn="l" defTabSz="914400" rtl="0" eaLnBrk="1" latinLnBrk="0" hangingPunct="1">
              <a:spcBef>
                <a:spcPts val="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21600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216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216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>
                <a:solidFill>
                  <a:srgbClr val="005555"/>
                </a:solidFill>
                <a:latin typeface="+mj-lt"/>
              </a:rPr>
              <a:t>MOSFET on n-substrate</a:t>
            </a:r>
          </a:p>
          <a:p>
            <a:pPr lvl="1"/>
            <a:endParaRPr lang="en-US" sz="1600" b="1" dirty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>
                <a:solidFill>
                  <a:srgbClr val="005555"/>
                </a:solidFill>
                <a:latin typeface="+mj-lt"/>
              </a:rPr>
              <a:t>deep-n implant below gate</a:t>
            </a:r>
          </a:p>
          <a:p>
            <a:pPr lvl="2"/>
            <a:r>
              <a:rPr lang="en-US" sz="1600" b="1" dirty="0">
                <a:solidFill>
                  <a:srgbClr val="005555"/>
                </a:solidFill>
                <a:latin typeface="+mj-lt"/>
              </a:rPr>
              <a:t>potential minimum for electrons</a:t>
            </a:r>
          </a:p>
          <a:p>
            <a:pPr lvl="2"/>
            <a:r>
              <a:rPr lang="en-US" sz="1600" b="1" dirty="0">
                <a:solidFill>
                  <a:srgbClr val="005555"/>
                </a:solidFill>
                <a:latin typeface="+mj-lt"/>
              </a:rPr>
              <a:t>„internal gate“ (IG)</a:t>
            </a:r>
          </a:p>
          <a:p>
            <a:pPr lvl="2"/>
            <a:r>
              <a:rPr lang="en-US" sz="1600" b="1" dirty="0">
                <a:solidFill>
                  <a:srgbClr val="005555"/>
                </a:solidFill>
                <a:latin typeface="+mj-lt"/>
              </a:rPr>
              <a:t>conductivity  modulated by electrons</a:t>
            </a:r>
          </a:p>
          <a:p>
            <a:pPr lvl="3"/>
            <a:r>
              <a:rPr lang="en-US" sz="1600" b="1" dirty="0">
                <a:solidFill>
                  <a:srgbClr val="005555"/>
                </a:solidFill>
                <a:latin typeface="+mj-lt"/>
              </a:rPr>
              <a:t>Source Follower</a:t>
            </a:r>
          </a:p>
          <a:p>
            <a:pPr lvl="3"/>
            <a:r>
              <a:rPr lang="en-US" sz="1600" b="1" dirty="0">
                <a:solidFill>
                  <a:srgbClr val="005555"/>
                </a:solidFill>
                <a:latin typeface="+mj-lt"/>
              </a:rPr>
              <a:t>Drain Current Readout</a:t>
            </a:r>
          </a:p>
          <a:p>
            <a:pPr lvl="1"/>
            <a:endParaRPr lang="en-US" sz="1600" b="1" dirty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>
                <a:solidFill>
                  <a:srgbClr val="005555"/>
                </a:solidFill>
                <a:latin typeface="+mj-lt"/>
              </a:rPr>
              <a:t>reset via clear and clear gate</a:t>
            </a:r>
          </a:p>
          <a:p>
            <a:pPr lvl="1"/>
            <a:endParaRPr lang="en-US" sz="1600" b="1" dirty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>
                <a:solidFill>
                  <a:srgbClr val="005555"/>
                </a:solidFill>
                <a:latin typeface="+mj-lt"/>
              </a:rPr>
              <a:t>good signal to noise</a:t>
            </a:r>
          </a:p>
          <a:p>
            <a:pPr lvl="1"/>
            <a:endParaRPr lang="en-US" sz="1600" b="1" dirty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>
                <a:solidFill>
                  <a:srgbClr val="005555"/>
                </a:solidFill>
                <a:latin typeface="+mj-lt"/>
              </a:rPr>
              <a:t>unobstructed backside contact</a:t>
            </a:r>
          </a:p>
          <a:p>
            <a:pPr lvl="1"/>
            <a:endParaRPr lang="en-US" sz="1600" b="1" dirty="0">
              <a:solidFill>
                <a:srgbClr val="005555"/>
              </a:solidFill>
              <a:latin typeface="+mj-lt"/>
            </a:endParaRPr>
          </a:p>
          <a:p>
            <a:pPr lvl="1"/>
            <a:r>
              <a:rPr lang="en-US" sz="1600" b="1" dirty="0">
                <a:solidFill>
                  <a:srgbClr val="005555"/>
                </a:solidFill>
                <a:latin typeface="+mj-lt"/>
              </a:rPr>
              <a:t>typical charge gain values ~420 </a:t>
            </a:r>
            <a:r>
              <a:rPr lang="en-US" sz="1600" b="1" dirty="0" err="1">
                <a:solidFill>
                  <a:srgbClr val="005555"/>
                </a:solidFill>
                <a:latin typeface="+mj-lt"/>
              </a:rPr>
              <a:t>pA</a:t>
            </a:r>
            <a:r>
              <a:rPr lang="en-US" sz="1600" b="1" dirty="0">
                <a:solidFill>
                  <a:srgbClr val="005555"/>
                </a:solidFill>
                <a:latin typeface="+mj-lt"/>
              </a:rPr>
              <a:t>/e</a:t>
            </a:r>
            <a:r>
              <a:rPr lang="en-US" sz="1600" b="1" baseline="30000" dirty="0">
                <a:solidFill>
                  <a:srgbClr val="005555"/>
                </a:solidFill>
                <a:latin typeface="+mj-lt"/>
              </a:rPr>
              <a:t>-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12" y="1972449"/>
            <a:ext cx="2966845" cy="292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8"/>
          <p:cNvSpPr/>
          <p:nvPr/>
        </p:nvSpPr>
        <p:spPr>
          <a:xfrm>
            <a:off x="7278204" y="5679452"/>
            <a:ext cx="4932040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91440" lvl="1" algn="l">
              <a:lnSpc>
                <a:spcPct val="125000"/>
              </a:lnSpc>
              <a:spcBef>
                <a:spcPct val="100000"/>
              </a:spcBef>
              <a:tabLst>
                <a:tab pos="1162050" algn="l"/>
                <a:tab pos="1433513" algn="l"/>
              </a:tabLst>
            </a:pPr>
            <a:r>
              <a:rPr lang="en-GB" sz="1600" dirty="0">
                <a:latin typeface="+mj-lt"/>
              </a:rPr>
              <a:t>Applications:</a:t>
            </a:r>
          </a:p>
          <a:p>
            <a:pPr marL="457200" lvl="2" indent="-111125" algn="l">
              <a:lnSpc>
                <a:spcPct val="125000"/>
              </a:lnSpc>
              <a:buFontTx/>
              <a:buChar char="•"/>
              <a:tabLst>
                <a:tab pos="574675" algn="l"/>
                <a:tab pos="1433513" algn="l"/>
              </a:tabLst>
            </a:pPr>
            <a:r>
              <a:rPr lang="en-GB" sz="1600" dirty="0">
                <a:latin typeface="+mj-lt"/>
              </a:rPr>
              <a:t>Belle II, </a:t>
            </a:r>
            <a:r>
              <a:rPr lang="en-GB" sz="1600" dirty="0" err="1">
                <a:latin typeface="+mj-lt"/>
              </a:rPr>
              <a:t>BepiColombo</a:t>
            </a:r>
            <a:r>
              <a:rPr lang="en-GB" sz="1600" dirty="0">
                <a:latin typeface="+mj-lt"/>
              </a:rPr>
              <a:t>, Athena, </a:t>
            </a:r>
            <a:r>
              <a:rPr lang="en-GB" sz="1600" dirty="0" err="1">
                <a:latin typeface="+mj-lt"/>
              </a:rPr>
              <a:t>EDET</a:t>
            </a:r>
            <a:r>
              <a:rPr lang="en-GB" sz="1600" dirty="0">
                <a:latin typeface="+mj-lt"/>
              </a:rPr>
              <a:t>, etc.</a:t>
            </a:r>
          </a:p>
        </p:txBody>
      </p:sp>
      <p:cxnSp>
        <p:nvCxnSpPr>
          <p:cNvPr id="57" name="Gerade Verbindung 16"/>
          <p:cNvCxnSpPr/>
          <p:nvPr/>
        </p:nvCxnSpPr>
        <p:spPr>
          <a:xfrm>
            <a:off x="4733011" y="302778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17"/>
          <p:cNvCxnSpPr/>
          <p:nvPr/>
        </p:nvCxnSpPr>
        <p:spPr>
          <a:xfrm>
            <a:off x="4809211" y="302778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19"/>
          <p:cNvCxnSpPr/>
          <p:nvPr/>
        </p:nvCxnSpPr>
        <p:spPr>
          <a:xfrm>
            <a:off x="5037811" y="2601952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20"/>
          <p:cNvCxnSpPr/>
          <p:nvPr/>
        </p:nvCxnSpPr>
        <p:spPr>
          <a:xfrm>
            <a:off x="4961611" y="3375536"/>
            <a:ext cx="5295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22"/>
          <p:cNvCxnSpPr/>
          <p:nvPr/>
        </p:nvCxnSpPr>
        <p:spPr>
          <a:xfrm>
            <a:off x="4961611" y="3148692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23"/>
          <p:cNvCxnSpPr/>
          <p:nvPr/>
        </p:nvCxnSpPr>
        <p:spPr>
          <a:xfrm>
            <a:off x="4809211" y="302778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26"/>
          <p:cNvCxnSpPr/>
          <p:nvPr/>
        </p:nvCxnSpPr>
        <p:spPr>
          <a:xfrm>
            <a:off x="4809211" y="371358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7"/>
          <p:cNvCxnSpPr/>
          <p:nvPr/>
        </p:nvCxnSpPr>
        <p:spPr>
          <a:xfrm>
            <a:off x="5037811" y="3713580"/>
            <a:ext cx="0" cy="4258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43"/>
          <p:cNvCxnSpPr/>
          <p:nvPr/>
        </p:nvCxnSpPr>
        <p:spPr>
          <a:xfrm>
            <a:off x="4448628" y="3332580"/>
            <a:ext cx="2843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15"/>
          <p:cNvSpPr/>
          <p:nvPr/>
        </p:nvSpPr>
        <p:spPr>
          <a:xfrm>
            <a:off x="4969231" y="4112728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llipse 16"/>
          <p:cNvSpPr/>
          <p:nvPr/>
        </p:nvSpPr>
        <p:spPr>
          <a:xfrm>
            <a:off x="4313911" y="3265454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llipse 17"/>
          <p:cNvSpPr/>
          <p:nvPr/>
        </p:nvSpPr>
        <p:spPr>
          <a:xfrm>
            <a:off x="4961611" y="246770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feld 18"/>
          <p:cNvSpPr txBox="1"/>
          <p:nvPr/>
        </p:nvSpPr>
        <p:spPr>
          <a:xfrm>
            <a:off x="4635966" y="4273491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drain</a:t>
            </a:r>
          </a:p>
        </p:txBody>
      </p:sp>
      <p:sp>
        <p:nvSpPr>
          <p:cNvPr id="70" name="Textfeld 19"/>
          <p:cNvSpPr txBox="1"/>
          <p:nvPr/>
        </p:nvSpPr>
        <p:spPr>
          <a:xfrm>
            <a:off x="4552707" y="1972449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</a:t>
            </a:r>
          </a:p>
        </p:txBody>
      </p:sp>
      <p:cxnSp>
        <p:nvCxnSpPr>
          <p:cNvPr id="71" name="Gerade Verbindung 68"/>
          <p:cNvCxnSpPr/>
          <p:nvPr/>
        </p:nvCxnSpPr>
        <p:spPr>
          <a:xfrm>
            <a:off x="6033541" y="3360546"/>
            <a:ext cx="5687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21"/>
          <p:cNvSpPr/>
          <p:nvPr/>
        </p:nvSpPr>
        <p:spPr>
          <a:xfrm>
            <a:off x="6626901" y="3287504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Textfeld 23"/>
          <p:cNvSpPr txBox="1"/>
          <p:nvPr/>
        </p:nvSpPr>
        <p:spPr>
          <a:xfrm>
            <a:off x="5625738" y="3799022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</a:t>
            </a:r>
            <a:r>
              <a:rPr lang="en-US" sz="2000" dirty="0">
                <a:latin typeface="Symbol" pitchFamily="18" charset="2"/>
              </a:rPr>
              <a:t>(</a:t>
            </a:r>
            <a:r>
              <a:rPr lang="en-US" sz="2000" dirty="0"/>
              <a:t>t)</a:t>
            </a:r>
          </a:p>
        </p:txBody>
      </p:sp>
      <p:sp>
        <p:nvSpPr>
          <p:cNvPr id="74" name="Ellipse 24"/>
          <p:cNvSpPr/>
          <p:nvPr/>
        </p:nvSpPr>
        <p:spPr>
          <a:xfrm>
            <a:off x="5404772" y="3860662"/>
            <a:ext cx="182880" cy="1828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5" name="Ellipse 25"/>
          <p:cNvSpPr/>
          <p:nvPr/>
        </p:nvSpPr>
        <p:spPr>
          <a:xfrm>
            <a:off x="5404522" y="3949444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6" name="Gerade Verbindung 80"/>
          <p:cNvCxnSpPr/>
          <p:nvPr/>
        </p:nvCxnSpPr>
        <p:spPr>
          <a:xfrm flipH="1">
            <a:off x="5495962" y="3559217"/>
            <a:ext cx="500" cy="2949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81"/>
          <p:cNvCxnSpPr/>
          <p:nvPr/>
        </p:nvCxnSpPr>
        <p:spPr>
          <a:xfrm flipH="1">
            <a:off x="5496212" y="4123493"/>
            <a:ext cx="250" cy="2654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28"/>
          <p:cNvSpPr/>
          <p:nvPr/>
        </p:nvSpPr>
        <p:spPr>
          <a:xfrm>
            <a:off x="5427382" y="438895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79" name="Gerade Verbindung 85"/>
          <p:cNvCxnSpPr/>
          <p:nvPr/>
        </p:nvCxnSpPr>
        <p:spPr>
          <a:xfrm flipH="1">
            <a:off x="5494511" y="3369254"/>
            <a:ext cx="500" cy="2215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30"/>
          <p:cNvSpPr txBox="1"/>
          <p:nvPr/>
        </p:nvSpPr>
        <p:spPr>
          <a:xfrm>
            <a:off x="5469131" y="4046925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signal(t)</a:t>
            </a:r>
          </a:p>
        </p:txBody>
      </p:sp>
      <p:cxnSp>
        <p:nvCxnSpPr>
          <p:cNvPr id="81" name="Gerade Verbindung 87"/>
          <p:cNvCxnSpPr/>
          <p:nvPr/>
        </p:nvCxnSpPr>
        <p:spPr>
          <a:xfrm>
            <a:off x="5497604" y="3375439"/>
            <a:ext cx="168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57"/>
          <p:cNvCxnSpPr/>
          <p:nvPr/>
        </p:nvCxnSpPr>
        <p:spPr>
          <a:xfrm flipH="1" flipV="1">
            <a:off x="5799812" y="3117537"/>
            <a:ext cx="247649" cy="248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lipse 33"/>
          <p:cNvSpPr/>
          <p:nvPr/>
        </p:nvSpPr>
        <p:spPr>
          <a:xfrm>
            <a:off x="5666344" y="3308410"/>
            <a:ext cx="137160" cy="1342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4" name="Gerade Verbindung mit Pfeil 34"/>
          <p:cNvCxnSpPr/>
          <p:nvPr/>
        </p:nvCxnSpPr>
        <p:spPr>
          <a:xfrm>
            <a:off x="5885861" y="3087986"/>
            <a:ext cx="0" cy="330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35"/>
          <p:cNvSpPr txBox="1"/>
          <p:nvPr/>
        </p:nvSpPr>
        <p:spPr>
          <a:xfrm>
            <a:off x="5245451" y="2716407"/>
            <a:ext cx="1200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clear gate</a:t>
            </a:r>
          </a:p>
        </p:txBody>
      </p:sp>
      <p:sp>
        <p:nvSpPr>
          <p:cNvPr id="86" name="Textfeld 37"/>
          <p:cNvSpPr txBox="1"/>
          <p:nvPr/>
        </p:nvSpPr>
        <p:spPr>
          <a:xfrm>
            <a:off x="3831164" y="2865344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1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de-DE" dirty="0"/>
          </a:p>
          <a:p>
            <a:r>
              <a:rPr lang="de-DE" dirty="0"/>
              <a:t>die level measurements – IV characteristics, yield measurements, noise measurements</a:t>
            </a:r>
          </a:p>
          <a:p>
            <a:r>
              <a:rPr lang="de-DE" dirty="0"/>
              <a:t>	- yield: 31 standard Athena devices tested for shorts + 2 assembled chips</a:t>
            </a:r>
          </a:p>
          <a:p>
            <a:r>
              <a:rPr lang="de-DE" dirty="0"/>
              <a:t>		1 defective chip found so far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test setup – operation of prototype matrices, detailed performance qualification</a:t>
            </a:r>
          </a:p>
          <a:p>
            <a:r>
              <a:rPr lang="de-DE" dirty="0">
                <a:solidFill>
                  <a:srgbClr val="0070C0"/>
                </a:solidFill>
              </a:rPr>
              <a:t>	- see talk by Sebastian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First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20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</p:spTree>
    <p:extLst>
      <p:ext uri="{BB962C8B-B14F-4D97-AF65-F5344CB8AC3E}">
        <p14:creationId xmlns:p14="http://schemas.microsoft.com/office/powerpoint/2010/main" val="4065833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456136" cy="2160000"/>
          </a:xfrm>
        </p:spPr>
        <p:txBody>
          <a:bodyPr/>
          <a:lstStyle/>
          <a:p>
            <a:pPr algn="r"/>
            <a:r>
              <a:rPr lang="en-US" dirty="0"/>
              <a:t>Thanks for your attention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521" y="3787336"/>
            <a:ext cx="9144000" cy="2160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200" dirty="0"/>
              <a:t>Alexander Bähr</a:t>
            </a:r>
          </a:p>
        </p:txBody>
      </p:sp>
    </p:spTree>
    <p:extLst>
      <p:ext uri="{BB962C8B-B14F-4D97-AF65-F5344CB8AC3E}">
        <p14:creationId xmlns:p14="http://schemas.microsoft.com/office/powerpoint/2010/main" val="218944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8" y="2515601"/>
            <a:ext cx="3265036" cy="32417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Technology option super </a:t>
            </a:r>
            <a:r>
              <a:rPr lang="en-GB" dirty="0" err="1"/>
              <a:t>gq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22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59" y="2515601"/>
            <a:ext cx="3265036" cy="3241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8418" y="1981598"/>
            <a:ext cx="4665555" cy="167138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>
                <a:solidFill>
                  <a:srgbClr val="005555"/>
                </a:solidFill>
              </a:rPr>
              <a:t>Add deep-n implant on source side</a:t>
            </a:r>
          </a:p>
          <a:p>
            <a:r>
              <a:rPr lang="en-GB" b="1" dirty="0">
                <a:solidFill>
                  <a:srgbClr val="005555"/>
                </a:solidFill>
              </a:rPr>
              <a:t>localize internal gate to part of the channel</a:t>
            </a:r>
          </a:p>
          <a:p>
            <a:endParaRPr lang="en-GB" b="1" dirty="0">
              <a:solidFill>
                <a:srgbClr val="00555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8531" y="1981598"/>
            <a:ext cx="3830855" cy="423621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>
                <a:solidFill>
                  <a:srgbClr val="005555"/>
                </a:solidFill>
              </a:rPr>
              <a:t>potential distribution – </a:t>
            </a:r>
            <a:r>
              <a:rPr lang="en-GB" b="1" dirty="0" err="1">
                <a:solidFill>
                  <a:srgbClr val="005555"/>
                </a:solidFill>
              </a:rPr>
              <a:t>DePFET</a:t>
            </a:r>
            <a:r>
              <a:rPr lang="en-GB" b="1" dirty="0">
                <a:solidFill>
                  <a:srgbClr val="005555"/>
                </a:solidFill>
              </a:rPr>
              <a:t> internal gate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299" y="2887984"/>
            <a:ext cx="2240428" cy="2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63414" y="5582208"/>
            <a:ext cx="2666198" cy="87098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>
                <a:solidFill>
                  <a:srgbClr val="005555"/>
                </a:solidFill>
              </a:rPr>
              <a:t>expected </a:t>
            </a:r>
            <a:r>
              <a:rPr lang="en-GB" b="1" dirty="0" err="1">
                <a:solidFill>
                  <a:srgbClr val="005555"/>
                </a:solidFill>
              </a:rPr>
              <a:t>gq</a:t>
            </a:r>
            <a:r>
              <a:rPr lang="en-GB" b="1" dirty="0">
                <a:solidFill>
                  <a:srgbClr val="005555"/>
                </a:solidFill>
              </a:rPr>
              <a:t> of ~1.3 </a:t>
            </a:r>
            <a:r>
              <a:rPr lang="en-GB" b="1" dirty="0" err="1">
                <a:solidFill>
                  <a:srgbClr val="005555"/>
                </a:solidFill>
              </a:rPr>
              <a:t>nA</a:t>
            </a:r>
            <a:r>
              <a:rPr lang="en-GB" b="1" dirty="0">
                <a:solidFill>
                  <a:srgbClr val="005555"/>
                </a:solidFill>
              </a:rPr>
              <a:t>/e</a:t>
            </a:r>
            <a:r>
              <a:rPr lang="en-GB" b="1" baseline="30000" dirty="0">
                <a:solidFill>
                  <a:srgbClr val="005555"/>
                </a:solidFill>
              </a:rPr>
              <a:t>-</a:t>
            </a:r>
          </a:p>
          <a:p>
            <a:r>
              <a:rPr lang="en-GB" b="1" dirty="0">
                <a:solidFill>
                  <a:srgbClr val="005555"/>
                </a:solidFill>
              </a:rPr>
              <a:t>@W/L =20/5 (design)</a:t>
            </a:r>
          </a:p>
          <a:p>
            <a:r>
              <a:rPr lang="en-GB" b="1" dirty="0">
                <a:solidFill>
                  <a:srgbClr val="005555"/>
                </a:solidFill>
              </a:rPr>
              <a:t>@20°C</a:t>
            </a:r>
          </a:p>
        </p:txBody>
      </p:sp>
    </p:spTree>
    <p:extLst>
      <p:ext uri="{BB962C8B-B14F-4D97-AF65-F5344CB8AC3E}">
        <p14:creationId xmlns:p14="http://schemas.microsoft.com/office/powerpoint/2010/main" val="1685371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Super </a:t>
            </a:r>
            <a:r>
              <a:rPr lang="en-GB" dirty="0" err="1"/>
              <a:t>Gq</a:t>
            </a:r>
            <a:br>
              <a:rPr lang="en-GB" dirty="0"/>
            </a:br>
            <a:r>
              <a:rPr lang="en-GB" dirty="0"/>
              <a:t>3d simulation of clear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23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2" y="3141917"/>
            <a:ext cx="4684397" cy="336599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52098" y="1623076"/>
            <a:ext cx="4157661" cy="956704"/>
          </a:xfrm>
        </p:spPr>
        <p:txBody>
          <a:bodyPr/>
          <a:lstStyle/>
          <a:p>
            <a:r>
              <a:rPr lang="en-GB" dirty="0"/>
              <a:t>Belle like geometry</a:t>
            </a:r>
          </a:p>
          <a:p>
            <a:r>
              <a:rPr lang="en-GB" dirty="0"/>
              <a:t>super </a:t>
            </a:r>
            <a:r>
              <a:rPr lang="en-GB" dirty="0" err="1"/>
              <a:t>gq</a:t>
            </a:r>
            <a:r>
              <a:rPr lang="en-GB" dirty="0"/>
              <a:t> implant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706" y="2206001"/>
            <a:ext cx="4807557" cy="3601648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816070" y="1659610"/>
            <a:ext cx="3668647" cy="312013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simulation of clear process for different clear high voltages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882" y="3536671"/>
            <a:ext cx="470854" cy="3429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drift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6662" y="3027426"/>
            <a:ext cx="470854" cy="3429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clear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7516" y="3326293"/>
            <a:ext cx="470854" cy="3429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gate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4281" y="3029991"/>
            <a:ext cx="423991" cy="377046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drain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5317" y="4163555"/>
            <a:ext cx="423991" cy="377046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dirty="0"/>
              <a:t>source</a:t>
            </a:r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>
            <a:off x="3176277" y="3407037"/>
            <a:ext cx="429347" cy="562137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42943" y="3568078"/>
            <a:ext cx="235427" cy="784000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42943" y="3568078"/>
            <a:ext cx="830144" cy="504765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</p:cNvCxnSpPr>
          <p:nvPr/>
        </p:nvCxnSpPr>
        <p:spPr>
          <a:xfrm flipH="1" flipV="1">
            <a:off x="3105080" y="4234294"/>
            <a:ext cx="1680237" cy="117784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</p:cNvCxnSpPr>
          <p:nvPr/>
        </p:nvCxnSpPr>
        <p:spPr>
          <a:xfrm>
            <a:off x="1972089" y="3370326"/>
            <a:ext cx="429555" cy="598848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37650" y="3830234"/>
            <a:ext cx="154590" cy="761944"/>
          </a:xfrm>
          <a:prstGeom prst="straightConnector1">
            <a:avLst/>
          </a:prstGeom>
          <a:ln w="19050" cmpd="sng">
            <a:solidFill>
              <a:srgbClr val="FF0000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62736" y="5810731"/>
            <a:ext cx="2955495" cy="732457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lower IG potential</a:t>
            </a:r>
          </a:p>
          <a:p>
            <a:r>
              <a:rPr lang="en-US" b="1" dirty="0">
                <a:solidFill>
                  <a:srgbClr val="92D050"/>
                </a:solidFill>
              </a:rPr>
              <a:t>further optimization possible</a:t>
            </a:r>
          </a:p>
        </p:txBody>
      </p:sp>
    </p:spTree>
    <p:extLst>
      <p:ext uri="{BB962C8B-B14F-4D97-AF65-F5344CB8AC3E}">
        <p14:creationId xmlns:p14="http://schemas.microsoft.com/office/powerpoint/2010/main" val="2915799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flipH="1" flipV="1">
            <a:off x="1235396" y="2345831"/>
            <a:ext cx="1024" cy="365818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67123" y="2528979"/>
            <a:ext cx="307145" cy="221566"/>
          </a:xfrm>
          <a:prstGeom prst="rect">
            <a:avLst/>
          </a:prstGeom>
          <a:solidFill>
            <a:srgbClr val="FF0000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Derivation of standard Transistor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3"/>
              <p:cNvSpPr txBox="1"/>
              <p:nvPr/>
            </p:nvSpPr>
            <p:spPr>
              <a:xfrm>
                <a:off x="7205804" y="3364374"/>
                <a:ext cx="4713533" cy="667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8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804" y="3364374"/>
                <a:ext cx="4713533" cy="6670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eschweifte Klammer rechts 4"/>
          <p:cNvSpPr/>
          <p:nvPr/>
        </p:nvSpPr>
        <p:spPr>
          <a:xfrm rot="5400000">
            <a:off x="8970125" y="3039979"/>
            <a:ext cx="457200" cy="24020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schweifte Klammer rechts 5"/>
          <p:cNvSpPr/>
          <p:nvPr/>
        </p:nvSpPr>
        <p:spPr>
          <a:xfrm rot="5400000">
            <a:off x="11109648" y="3486740"/>
            <a:ext cx="457200" cy="14808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6"/>
          <p:cNvSpPr txBox="1"/>
          <p:nvPr/>
        </p:nvSpPr>
        <p:spPr>
          <a:xfrm>
            <a:off x="8905215" y="474951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drift</a:t>
            </a:r>
            <a:endParaRPr lang="de-DE" dirty="0"/>
          </a:p>
        </p:txBody>
      </p:sp>
      <p:sp>
        <p:nvSpPr>
          <p:cNvPr id="12" name="Textfeld 7"/>
          <p:cNvSpPr txBox="1"/>
          <p:nvPr/>
        </p:nvSpPr>
        <p:spPr>
          <a:xfrm>
            <a:off x="10835065" y="4749517"/>
            <a:ext cx="100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diffusion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8"/>
              <p:cNvSpPr txBox="1"/>
              <p:nvPr/>
            </p:nvSpPr>
            <p:spPr>
              <a:xfrm>
                <a:off x="2973422" y="2229740"/>
                <a:ext cx="1058047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22" y="2229740"/>
                <a:ext cx="1058047" cy="670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8"/>
              <p:cNvSpPr txBox="1"/>
              <p:nvPr/>
            </p:nvSpPr>
            <p:spPr>
              <a:xfrm>
                <a:off x="2973422" y="2900501"/>
                <a:ext cx="1853328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22" y="2900501"/>
                <a:ext cx="1853328" cy="670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Alexander Bähr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B3CB9B-66C5-48B7-BCA8-70D57DC9CCD5}" type="slidenum">
              <a:rPr lang="en-GB" smtClean="0"/>
              <a:t>24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012727" y="1940985"/>
            <a:ext cx="1309654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GB" sz="1600" dirty="0"/>
              <a:t>consider in 1D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7123" y="2528979"/>
            <a:ext cx="1002323" cy="341141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81888" y="2300379"/>
            <a:ext cx="687558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chemeClr val="tx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GB" sz="13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1945" y="2159647"/>
            <a:ext cx="4154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err="1"/>
              <a:t>V</a:t>
            </a:r>
            <a:r>
              <a:rPr lang="en-GB" baseline="-25000" dirty="0" err="1"/>
              <a:t>c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71945" y="6104905"/>
            <a:ext cx="4235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err="1"/>
              <a:t>V</a:t>
            </a:r>
            <a:r>
              <a:rPr lang="en-GB" baseline="-25000" dirty="0" err="1"/>
              <a:t>b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517918" y="1604643"/>
            <a:ext cx="4235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V</a:t>
            </a:r>
            <a:r>
              <a:rPr lang="en-GB" baseline="-25000" dirty="0"/>
              <a:t>g</a:t>
            </a:r>
            <a:endParaRPr lang="en-GB" dirty="0"/>
          </a:p>
        </p:txBody>
      </p:sp>
      <p:cxnSp>
        <p:nvCxnSpPr>
          <p:cNvPr id="28" name="Straight Connector 27"/>
          <p:cNvCxnSpPr>
            <a:stCxn id="16" idx="0"/>
          </p:cNvCxnSpPr>
          <p:nvPr/>
        </p:nvCxnSpPr>
        <p:spPr>
          <a:xfrm>
            <a:off x="1725667" y="2300379"/>
            <a:ext cx="13048" cy="3670185"/>
          </a:xfrm>
          <a:prstGeom prst="line">
            <a:avLst/>
          </a:prstGeom>
          <a:ln w="19050" cmpd="sng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228311" y="2344074"/>
                <a:ext cx="4916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11" y="2344074"/>
                <a:ext cx="491609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2032814" y="2574168"/>
            <a:ext cx="241420" cy="12001"/>
          </a:xfrm>
          <a:prstGeom prst="straightConnector1">
            <a:avLst/>
          </a:prstGeom>
          <a:ln w="19050" cmpd="sng"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801698" y="3941717"/>
                <a:ext cx="1418722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698" y="3941717"/>
                <a:ext cx="1418722" cy="695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889720" y="5710599"/>
                <a:ext cx="1555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20" y="5710599"/>
                <a:ext cx="1555362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835552" y="5337564"/>
            <a:ext cx="1721625" cy="26789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GB" sz="1600" dirty="0"/>
              <a:t>in strong inversion:</a:t>
            </a:r>
          </a:p>
        </p:txBody>
      </p:sp>
      <p:cxnSp>
        <p:nvCxnSpPr>
          <p:cNvPr id="40" name="Straight Connector 39"/>
          <p:cNvCxnSpPr>
            <a:stCxn id="16" idx="0"/>
            <a:endCxn id="26" idx="2"/>
          </p:cNvCxnSpPr>
          <p:nvPr/>
        </p:nvCxnSpPr>
        <p:spPr>
          <a:xfrm flipV="1">
            <a:off x="1725667" y="1973975"/>
            <a:ext cx="4008" cy="326404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5" idx="0"/>
          </p:cNvCxnSpPr>
          <p:nvPr/>
        </p:nvCxnSpPr>
        <p:spPr>
          <a:xfrm flipV="1">
            <a:off x="583702" y="2533499"/>
            <a:ext cx="4008" cy="3571406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74662" y="1789309"/>
            <a:ext cx="1024" cy="365818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26" idx="1"/>
          </p:cNvCxnSpPr>
          <p:nvPr/>
        </p:nvCxnSpPr>
        <p:spPr>
          <a:xfrm flipV="1">
            <a:off x="583702" y="1789309"/>
            <a:ext cx="934216" cy="5531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738715" y="5956327"/>
            <a:ext cx="4008" cy="326404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00105" y="6271899"/>
            <a:ext cx="934216" cy="5531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75" y="1708305"/>
            <a:ext cx="2676929" cy="173172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99544" y="1229105"/>
            <a:ext cx="3558988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surface potential and surface charge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04499" y="2343810"/>
            <a:ext cx="416196" cy="1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47618" y="3618716"/>
            <a:ext cx="1822615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GB" sz="1600" dirty="0"/>
              <a:t>solve </a:t>
            </a:r>
            <a:r>
              <a:rPr lang="en-GB" sz="1600" dirty="0" err="1"/>
              <a:t>Poissons</a:t>
            </a:r>
            <a:r>
              <a:rPr lang="en-GB" sz="1600" dirty="0"/>
              <a:t> </a:t>
            </a:r>
            <a:r>
              <a:rPr lang="en-GB" sz="1600" dirty="0" err="1"/>
              <a:t>equ</a:t>
            </a:r>
            <a:r>
              <a:rPr lang="en-GB" sz="16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831903" y="4781587"/>
                <a:ext cx="2857192" cy="2678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>
                  <a:lnSpc>
                    <a:spcPts val="2300"/>
                  </a:lnSpc>
                  <a:spcBef>
                    <a:spcPts val="1150"/>
                  </a:spcBef>
                </a:pPr>
                <a:r>
                  <a:rPr lang="en-GB" sz="1600" dirty="0"/>
                  <a:t>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600" dirty="0"/>
                  <a:t> as function of Q’ and </a:t>
                </a:r>
                <a:r>
                  <a:rPr lang="en-GB" sz="1600" dirty="0" err="1"/>
                  <a:t>V</a:t>
                </a:r>
                <a:r>
                  <a:rPr lang="en-GB" sz="1600" baseline="-25000" dirty="0" err="1"/>
                  <a:t>ext</a:t>
                </a:r>
                <a:endParaRPr lang="en-GB" sz="1600" baseline="-25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903" y="4781587"/>
                <a:ext cx="2857192" cy="267894"/>
              </a:xfrm>
              <a:prstGeom prst="rect">
                <a:avLst/>
              </a:prstGeom>
              <a:blipFill>
                <a:blip r:embed="rId9"/>
                <a:stretch>
                  <a:fillRect l="-4487" t="-13636" r="-1496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967520" y="5767382"/>
                <a:ext cx="3778920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𝐼𝐺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520" y="5767382"/>
                <a:ext cx="3778920" cy="378630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352243" y="2155127"/>
            <a:ext cx="2267043" cy="914400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US" dirty="0"/>
              <a:t>charge sheet </a:t>
            </a:r>
            <a:r>
              <a:rPr lang="en-US" dirty="0" err="1"/>
              <a:t>appr</a:t>
            </a:r>
            <a:r>
              <a:rPr lang="en-US" dirty="0"/>
              <a:t>.</a:t>
            </a:r>
          </a:p>
          <a:p>
            <a:r>
              <a:rPr lang="en-US" dirty="0"/>
              <a:t>graded channel </a:t>
            </a:r>
            <a:r>
              <a:rPr lang="en-US" dirty="0" err="1"/>
              <a:t>appr</a:t>
            </a:r>
            <a:r>
              <a:rPr lang="en-US" dirty="0"/>
              <a:t>.</a:t>
            </a:r>
          </a:p>
          <a:p>
            <a:r>
              <a:rPr lang="en-US" dirty="0"/>
              <a:t>etc. ...</a:t>
            </a:r>
          </a:p>
        </p:txBody>
      </p:sp>
    </p:spTree>
    <p:extLst>
      <p:ext uri="{BB962C8B-B14F-4D97-AF65-F5344CB8AC3E}">
        <p14:creationId xmlns:p14="http://schemas.microsoft.com/office/powerpoint/2010/main" val="137539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2010" y="2501285"/>
            <a:ext cx="5974171" cy="956704"/>
          </a:xfrm>
        </p:spPr>
        <p:txBody>
          <a:bodyPr/>
          <a:lstStyle/>
          <a:p>
            <a:r>
              <a:rPr lang="en-GB" dirty="0"/>
              <a:t>can we improve the </a:t>
            </a:r>
            <a:r>
              <a:rPr lang="en-GB" dirty="0" err="1"/>
              <a:t>depfet</a:t>
            </a:r>
            <a:r>
              <a:rPr lang="en-GB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3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3582784" y="3114422"/>
            <a:ext cx="4538661" cy="1385886"/>
          </a:xfrm>
        </p:spPr>
        <p:txBody>
          <a:bodyPr/>
          <a:lstStyle/>
          <a:p>
            <a:r>
              <a:rPr lang="en-GB" sz="2500" dirty="0">
                <a:solidFill>
                  <a:schemeClr val="bg1"/>
                </a:solidFill>
              </a:rPr>
              <a:t>increase signal to noise</a:t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>
                <a:solidFill>
                  <a:schemeClr val="bg1"/>
                </a:solidFill>
              </a:rPr>
              <a:t>minimize impact ionization</a:t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>
                <a:solidFill>
                  <a:schemeClr val="bg1"/>
                </a:solidFill>
              </a:rPr>
              <a:t>reduce voltage variations</a:t>
            </a:r>
            <a:br>
              <a:rPr lang="en-GB" sz="2500" dirty="0">
                <a:solidFill>
                  <a:schemeClr val="bg1"/>
                </a:solidFill>
              </a:rPr>
            </a:br>
            <a:r>
              <a:rPr lang="en-GB" sz="2500" dirty="0">
                <a:solidFill>
                  <a:schemeClr val="bg1"/>
                </a:solidFill>
              </a:rPr>
              <a:t>reduce clear voltages</a:t>
            </a:r>
          </a:p>
        </p:txBody>
      </p:sp>
    </p:spTree>
    <p:extLst>
      <p:ext uri="{BB962C8B-B14F-4D97-AF65-F5344CB8AC3E}">
        <p14:creationId xmlns:p14="http://schemas.microsoft.com/office/powerpoint/2010/main" val="166816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1437" y="4668832"/>
            <a:ext cx="5231680" cy="915891"/>
          </a:xfrm>
        </p:spPr>
        <p:txBody>
          <a:bodyPr/>
          <a:lstStyle/>
          <a:p>
            <a:r>
              <a:rPr lang="en-GB" dirty="0"/>
              <a:t>3D device simulation - study complex geometries</a:t>
            </a:r>
          </a:p>
          <a:p>
            <a:r>
              <a:rPr lang="en-GB" dirty="0"/>
              <a:t>charge collection, clear, </a:t>
            </a:r>
            <a:r>
              <a:rPr lang="en-GB" dirty="0" err="1"/>
              <a:t>etc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Device Simulations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4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47" y="1991076"/>
            <a:ext cx="4271548" cy="2530279"/>
          </a:xfrm>
          <a:prstGeom prst="rect">
            <a:avLst/>
          </a:prstGeo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56" y="2139767"/>
            <a:ext cx="4064851" cy="2434443"/>
          </a:xfrm>
          <a:prstGeom prst="rect">
            <a:avLst/>
          </a:prstGeom>
        </p:spPr>
      </p:pic>
      <p:sp>
        <p:nvSpPr>
          <p:cNvPr id="9" name="Textfeld 70"/>
          <p:cNvSpPr txBox="1"/>
          <p:nvPr/>
        </p:nvSpPr>
        <p:spPr>
          <a:xfrm>
            <a:off x="2673131" y="1621065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</a:t>
            </a:r>
          </a:p>
        </p:txBody>
      </p:sp>
      <p:sp>
        <p:nvSpPr>
          <p:cNvPr id="10" name="Textfeld 71"/>
          <p:cNvSpPr txBox="1"/>
          <p:nvPr/>
        </p:nvSpPr>
        <p:spPr>
          <a:xfrm>
            <a:off x="2120804" y="1374457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gate</a:t>
            </a:r>
          </a:p>
        </p:txBody>
      </p:sp>
      <p:sp>
        <p:nvSpPr>
          <p:cNvPr id="11" name="Textfeld 72"/>
          <p:cNvSpPr txBox="1"/>
          <p:nvPr/>
        </p:nvSpPr>
        <p:spPr>
          <a:xfrm>
            <a:off x="1425594" y="1629708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drain</a:t>
            </a:r>
          </a:p>
        </p:txBody>
      </p:sp>
      <p:sp>
        <p:nvSpPr>
          <p:cNvPr id="12" name="Textfeld 73"/>
          <p:cNvSpPr txBox="1"/>
          <p:nvPr/>
        </p:nvSpPr>
        <p:spPr>
          <a:xfrm>
            <a:off x="3384113" y="2001923"/>
            <a:ext cx="1200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clear gate</a:t>
            </a:r>
          </a:p>
        </p:txBody>
      </p:sp>
      <p:cxnSp>
        <p:nvCxnSpPr>
          <p:cNvPr id="13" name="Gerader Verbinder 74"/>
          <p:cNvCxnSpPr>
            <a:stCxn id="9" idx="2"/>
          </p:cNvCxnSpPr>
          <p:nvPr/>
        </p:nvCxnSpPr>
        <p:spPr bwMode="auto">
          <a:xfrm flipH="1">
            <a:off x="3110914" y="2021175"/>
            <a:ext cx="27152" cy="649438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4" name="Gerader Verbinder 76"/>
          <p:cNvCxnSpPr>
            <a:stCxn id="17" idx="2"/>
          </p:cNvCxnSpPr>
          <p:nvPr/>
        </p:nvCxnSpPr>
        <p:spPr bwMode="auto">
          <a:xfrm flipH="1">
            <a:off x="4416436" y="2949620"/>
            <a:ext cx="334374" cy="55843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5" name="Gerader Verbinder 77"/>
          <p:cNvCxnSpPr>
            <a:stCxn id="10" idx="2"/>
          </p:cNvCxnSpPr>
          <p:nvPr/>
        </p:nvCxnSpPr>
        <p:spPr bwMode="auto">
          <a:xfrm>
            <a:off x="2463013" y="1774567"/>
            <a:ext cx="134436" cy="99012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6" name="Gerader Verbinder 78"/>
          <p:cNvCxnSpPr>
            <a:stCxn id="11" idx="2"/>
          </p:cNvCxnSpPr>
          <p:nvPr/>
        </p:nvCxnSpPr>
        <p:spPr bwMode="auto">
          <a:xfrm>
            <a:off x="1807270" y="2029818"/>
            <a:ext cx="512262" cy="93391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7" name="Textfeld 79"/>
          <p:cNvSpPr txBox="1"/>
          <p:nvPr/>
        </p:nvSpPr>
        <p:spPr>
          <a:xfrm>
            <a:off x="4390775" y="2549510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clear</a:t>
            </a:r>
          </a:p>
        </p:txBody>
      </p:sp>
      <p:sp>
        <p:nvSpPr>
          <p:cNvPr id="18" name="Textfeld 61"/>
          <p:cNvSpPr txBox="1"/>
          <p:nvPr/>
        </p:nvSpPr>
        <p:spPr>
          <a:xfrm>
            <a:off x="9045295" y="3531566"/>
            <a:ext cx="161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internal gate</a:t>
            </a:r>
          </a:p>
        </p:txBody>
      </p:sp>
      <p:cxnSp>
        <p:nvCxnSpPr>
          <p:cNvPr id="19" name="Gerader Verbinder 69"/>
          <p:cNvCxnSpPr/>
          <p:nvPr/>
        </p:nvCxnSpPr>
        <p:spPr bwMode="auto">
          <a:xfrm>
            <a:off x="9152824" y="2861119"/>
            <a:ext cx="654489" cy="713923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0" name="Textfeld 70"/>
          <p:cNvSpPr txBox="1"/>
          <p:nvPr/>
        </p:nvSpPr>
        <p:spPr>
          <a:xfrm>
            <a:off x="9845645" y="1628701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</a:t>
            </a:r>
          </a:p>
        </p:txBody>
      </p:sp>
      <p:sp>
        <p:nvSpPr>
          <p:cNvPr id="21" name="Textfeld 71"/>
          <p:cNvSpPr txBox="1"/>
          <p:nvPr/>
        </p:nvSpPr>
        <p:spPr>
          <a:xfrm>
            <a:off x="8332106" y="1473849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gate</a:t>
            </a:r>
          </a:p>
        </p:txBody>
      </p:sp>
      <p:sp>
        <p:nvSpPr>
          <p:cNvPr id="22" name="Textfeld 72"/>
          <p:cNvSpPr txBox="1"/>
          <p:nvPr/>
        </p:nvSpPr>
        <p:spPr>
          <a:xfrm>
            <a:off x="7076489" y="1627043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drain</a:t>
            </a:r>
          </a:p>
        </p:txBody>
      </p:sp>
      <p:cxnSp>
        <p:nvCxnSpPr>
          <p:cNvPr id="23" name="Gerader Verbinder 74"/>
          <p:cNvCxnSpPr>
            <a:stCxn id="20" idx="2"/>
          </p:cNvCxnSpPr>
          <p:nvPr/>
        </p:nvCxnSpPr>
        <p:spPr bwMode="auto">
          <a:xfrm flipH="1">
            <a:off x="10264983" y="2028811"/>
            <a:ext cx="45597" cy="48300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4" name="Gerader Verbinder 77"/>
          <p:cNvCxnSpPr>
            <a:stCxn id="21" idx="2"/>
          </p:cNvCxnSpPr>
          <p:nvPr/>
        </p:nvCxnSpPr>
        <p:spPr bwMode="auto">
          <a:xfrm>
            <a:off x="8674315" y="1873959"/>
            <a:ext cx="15107" cy="40945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5" name="Gerader Verbinder 78"/>
          <p:cNvCxnSpPr/>
          <p:nvPr/>
        </p:nvCxnSpPr>
        <p:spPr bwMode="auto">
          <a:xfrm>
            <a:off x="7427163" y="1991076"/>
            <a:ext cx="104454" cy="52073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9" name="Content Placeholder 1"/>
          <p:cNvSpPr txBox="1">
            <a:spLocks/>
          </p:cNvSpPr>
          <p:nvPr/>
        </p:nvSpPr>
        <p:spPr>
          <a:xfrm>
            <a:off x="6496018" y="4653611"/>
            <a:ext cx="5553777" cy="931112"/>
          </a:xfrm>
          <a:prstGeom prst="rect">
            <a:avLst/>
          </a:prstGeom>
        </p:spPr>
        <p:txBody>
          <a:bodyPr vert="horz" lIns="0" tIns="0" rIns="0" bIns="0" numCol="1" spcCol="54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2D device simulation – </a:t>
            </a:r>
            <a:r>
              <a:rPr lang="en-GB" dirty="0" err="1"/>
              <a:t>DePFET</a:t>
            </a:r>
            <a:r>
              <a:rPr lang="en-GB" dirty="0"/>
              <a:t> transistor properties</a:t>
            </a:r>
          </a:p>
          <a:p>
            <a:r>
              <a:rPr lang="en-GB" dirty="0"/>
              <a:t>	charge gain, noise, impact ionization, </a:t>
            </a:r>
            <a:r>
              <a:rPr lang="en-GB" dirty="0" err="1"/>
              <a:t>etc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8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7" y="2750846"/>
            <a:ext cx="3409524" cy="236190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– 2D</a:t>
            </a:r>
            <a:br>
              <a:rPr lang="en-GB" dirty="0"/>
            </a:br>
            <a:r>
              <a:rPr lang="en-GB" dirty="0"/>
              <a:t>scaling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5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47" y="2741322"/>
            <a:ext cx="3409524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2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31" y="3259612"/>
            <a:ext cx="3799134" cy="2016160"/>
          </a:xfrm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000" y="3232818"/>
            <a:ext cx="4233576" cy="3175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66" y="3258303"/>
            <a:ext cx="3704675" cy="20174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Simulation – 2D</a:t>
            </a:r>
            <a:br>
              <a:rPr lang="en-GB" dirty="0"/>
            </a:br>
            <a:r>
              <a:rPr lang="en-GB" dirty="0"/>
              <a:t>scaling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6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7" name="Inhaltsplatzhalt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64" y="3232818"/>
            <a:ext cx="4197850" cy="3148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7650" y="2488708"/>
            <a:ext cx="1233714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pPr algn="ctr"/>
            <a:r>
              <a:rPr lang="en-GB" dirty="0"/>
              <a:t>impact ionization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7650" y="2478312"/>
            <a:ext cx="1233714" cy="333828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pPr algn="ctr"/>
            <a:r>
              <a:rPr lang="en-GB" dirty="0"/>
              <a:t>Electric Field</a:t>
            </a:r>
          </a:p>
        </p:txBody>
      </p:sp>
      <p:sp>
        <p:nvSpPr>
          <p:cNvPr id="15" name="Textfeld 70"/>
          <p:cNvSpPr txBox="1"/>
          <p:nvPr/>
        </p:nvSpPr>
        <p:spPr>
          <a:xfrm>
            <a:off x="9590730" y="2931976"/>
            <a:ext cx="929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</a:t>
            </a:r>
          </a:p>
        </p:txBody>
      </p:sp>
      <p:sp>
        <p:nvSpPr>
          <p:cNvPr id="16" name="Textfeld 71"/>
          <p:cNvSpPr txBox="1"/>
          <p:nvPr/>
        </p:nvSpPr>
        <p:spPr>
          <a:xfrm>
            <a:off x="8077191" y="2777124"/>
            <a:ext cx="684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gate</a:t>
            </a:r>
          </a:p>
        </p:txBody>
      </p:sp>
      <p:sp>
        <p:nvSpPr>
          <p:cNvPr id="17" name="Textfeld 72"/>
          <p:cNvSpPr txBox="1"/>
          <p:nvPr/>
        </p:nvSpPr>
        <p:spPr>
          <a:xfrm>
            <a:off x="6821574" y="2930318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drain</a:t>
            </a:r>
          </a:p>
        </p:txBody>
      </p:sp>
      <p:cxnSp>
        <p:nvCxnSpPr>
          <p:cNvPr id="18" name="Gerader Verbinder 74"/>
          <p:cNvCxnSpPr>
            <a:stCxn id="15" idx="2"/>
          </p:cNvCxnSpPr>
          <p:nvPr/>
        </p:nvCxnSpPr>
        <p:spPr bwMode="auto">
          <a:xfrm flipH="1">
            <a:off x="9981254" y="3332086"/>
            <a:ext cx="74411" cy="29918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9" name="Gerader Verbinder 77"/>
          <p:cNvCxnSpPr>
            <a:stCxn id="16" idx="2"/>
          </p:cNvCxnSpPr>
          <p:nvPr/>
        </p:nvCxnSpPr>
        <p:spPr bwMode="auto">
          <a:xfrm>
            <a:off x="8419400" y="3177234"/>
            <a:ext cx="15107" cy="409454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20" name="Gerader Verbinder 78"/>
          <p:cNvCxnSpPr/>
          <p:nvPr/>
        </p:nvCxnSpPr>
        <p:spPr bwMode="auto">
          <a:xfrm>
            <a:off x="7172248" y="3294351"/>
            <a:ext cx="90929" cy="336919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2" name="Rectangle 1"/>
          <p:cNvSpPr/>
          <p:nvPr/>
        </p:nvSpPr>
        <p:spPr>
          <a:xfrm>
            <a:off x="2582199" y="2482334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charge gain (@-70°C)</a:t>
            </a:r>
          </a:p>
        </p:txBody>
      </p:sp>
    </p:spTree>
    <p:extLst>
      <p:ext uri="{BB962C8B-B14F-4D97-AF65-F5344CB8AC3E}">
        <p14:creationId xmlns:p14="http://schemas.microsoft.com/office/powerpoint/2010/main" val="37285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8851" y="3111457"/>
            <a:ext cx="5845412" cy="1670865"/>
          </a:xfrm>
        </p:spPr>
        <p:txBody>
          <a:bodyPr/>
          <a:lstStyle/>
          <a:p>
            <a:r>
              <a:rPr lang="de-DE" dirty="0" err="1"/>
              <a:t>implants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DEPFET</a:t>
            </a:r>
            <a:r>
              <a:rPr lang="de-DE" dirty="0"/>
              <a:t> (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):</a:t>
            </a:r>
          </a:p>
          <a:p>
            <a:r>
              <a:rPr lang="de-DE" dirty="0"/>
              <a:t>p+ </a:t>
            </a:r>
            <a:r>
              <a:rPr lang="de-DE" dirty="0" err="1"/>
              <a:t>source</a:t>
            </a:r>
            <a:r>
              <a:rPr lang="de-DE" dirty="0"/>
              <a:t>/</a:t>
            </a:r>
            <a:r>
              <a:rPr lang="de-DE" dirty="0" err="1"/>
              <a:t>drain</a:t>
            </a:r>
            <a:endParaRPr lang="de-DE" dirty="0"/>
          </a:p>
          <a:p>
            <a:r>
              <a:rPr lang="de-DE" dirty="0" err="1"/>
              <a:t>deep</a:t>
            </a:r>
            <a:r>
              <a:rPr lang="de-DE" dirty="0"/>
              <a:t>-n (internal </a:t>
            </a:r>
            <a:r>
              <a:rPr lang="de-DE" dirty="0" err="1"/>
              <a:t>gate</a:t>
            </a:r>
            <a:r>
              <a:rPr lang="de-DE" dirty="0"/>
              <a:t>)</a:t>
            </a:r>
          </a:p>
          <a:p>
            <a:r>
              <a:rPr lang="de-DE" dirty="0" err="1"/>
              <a:t>channel</a:t>
            </a:r>
            <a:r>
              <a:rPr lang="de-DE" dirty="0"/>
              <a:t> </a:t>
            </a:r>
            <a:r>
              <a:rPr lang="de-DE" dirty="0" err="1"/>
              <a:t>implant</a:t>
            </a:r>
            <a:r>
              <a:rPr lang="de-DE" dirty="0"/>
              <a:t> (</a:t>
            </a:r>
            <a:r>
              <a:rPr lang="de-DE" dirty="0" err="1"/>
              <a:t>threshold</a:t>
            </a:r>
            <a:r>
              <a:rPr lang="de-DE" dirty="0"/>
              <a:t> </a:t>
            </a:r>
            <a:r>
              <a:rPr lang="de-DE" dirty="0" err="1"/>
              <a:t>adjustment</a:t>
            </a:r>
            <a:r>
              <a:rPr lang="de-DE" dirty="0"/>
              <a:t>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</a:t>
            </a:r>
            <a:r>
              <a:rPr lang="en-GB" dirty="0" err="1"/>
              <a:t>DePFET</a:t>
            </a:r>
            <a:r>
              <a:rPr lang="en-GB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7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6" y="2419793"/>
            <a:ext cx="3410426" cy="23625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849091" y="3611418"/>
            <a:ext cx="549760" cy="73891"/>
          </a:xfrm>
          <a:prstGeom prst="straightConnector1">
            <a:avLst/>
          </a:prstGeom>
          <a:ln w="19050" cmpd="sng"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147127" y="3786909"/>
            <a:ext cx="1251724" cy="314036"/>
          </a:xfrm>
          <a:prstGeom prst="straightConnector1">
            <a:avLst/>
          </a:prstGeom>
          <a:ln w="19050" cmpd="sng"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288145" y="3528291"/>
            <a:ext cx="2110706" cy="979054"/>
          </a:xfrm>
          <a:prstGeom prst="straightConnector1">
            <a:avLst/>
          </a:prstGeom>
          <a:ln w="19050" cmpd="sng"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358211" y="5162532"/>
            <a:ext cx="3237489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de-DE" sz="1600" b="1" dirty="0">
                <a:solidFill>
                  <a:srgbClr val="005555"/>
                </a:solidFill>
              </a:rPr>
              <a:t>W/L=20 µm / 5 µm</a:t>
            </a:r>
          </a:p>
          <a:p>
            <a:pPr lvl="0">
              <a:lnSpc>
                <a:spcPts val="2300"/>
              </a:lnSpc>
              <a:spcBef>
                <a:spcPts val="1000"/>
              </a:spcBef>
            </a:pPr>
            <a:r>
              <a:rPr lang="en-GB" sz="1600" b="1" kern="600" spc="40" dirty="0">
                <a:solidFill>
                  <a:srgbClr val="005555"/>
                </a:solidFill>
              </a:rPr>
              <a:t>charge gain ~420 </a:t>
            </a:r>
            <a:r>
              <a:rPr lang="en-GB" sz="1600" b="1" kern="600" spc="40" dirty="0" err="1">
                <a:solidFill>
                  <a:srgbClr val="005555"/>
                </a:solidFill>
              </a:rPr>
              <a:t>pA</a:t>
            </a:r>
            <a:r>
              <a:rPr lang="en-GB" sz="1600" b="1" kern="600" spc="40" dirty="0">
                <a:solidFill>
                  <a:srgbClr val="005555"/>
                </a:solidFill>
              </a:rPr>
              <a:t>/e</a:t>
            </a:r>
            <a:r>
              <a:rPr lang="en-GB" sz="1600" b="1" kern="600" spc="40" baseline="30000" dirty="0">
                <a:solidFill>
                  <a:srgbClr val="005555"/>
                </a:solidFill>
              </a:rPr>
              <a:t>- </a:t>
            </a:r>
            <a:r>
              <a:rPr lang="en-GB" sz="1600" b="1" kern="600" spc="40" dirty="0">
                <a:solidFill>
                  <a:srgbClr val="005555"/>
                </a:solidFill>
              </a:rPr>
              <a:t>@20°C</a:t>
            </a:r>
          </a:p>
        </p:txBody>
      </p:sp>
    </p:spTree>
    <p:extLst>
      <p:ext uri="{BB962C8B-B14F-4D97-AF65-F5344CB8AC3E}">
        <p14:creationId xmlns:p14="http://schemas.microsoft.com/office/powerpoint/2010/main" val="282462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8851" y="2380364"/>
            <a:ext cx="5845412" cy="1670865"/>
          </a:xfrm>
        </p:spPr>
        <p:txBody>
          <a:bodyPr/>
          <a:lstStyle/>
          <a:p>
            <a:r>
              <a:rPr lang="en-GB" dirty="0"/>
              <a:t>tested in context of the ATHENA </a:t>
            </a:r>
            <a:r>
              <a:rPr lang="en-GB" dirty="0" err="1"/>
              <a:t>WFI</a:t>
            </a:r>
            <a:r>
              <a:rPr lang="en-GB" dirty="0"/>
              <a:t> </a:t>
            </a:r>
            <a:br>
              <a:rPr lang="en-GB" dirty="0"/>
            </a:br>
            <a:r>
              <a:rPr lang="en-GB" sz="1200" dirty="0"/>
              <a:t>(</a:t>
            </a:r>
            <a:r>
              <a:rPr lang="da-DK" sz="1200" dirty="0"/>
              <a:t>W. </a:t>
            </a:r>
            <a:r>
              <a:rPr lang="da-DK" sz="1200" dirty="0" err="1"/>
              <a:t>Treberspurg</a:t>
            </a:r>
            <a:r>
              <a:rPr lang="da-DK" sz="1200" dirty="0"/>
              <a:t> et al 2018 </a:t>
            </a:r>
            <a:r>
              <a:rPr lang="da-DK" sz="1200" dirty="0" err="1"/>
              <a:t>JINST</a:t>
            </a:r>
            <a:r>
              <a:rPr lang="da-DK" sz="1200" dirty="0"/>
              <a:t> 13 P09014)</a:t>
            </a:r>
            <a:endParaRPr lang="en-GB" sz="1200" dirty="0"/>
          </a:p>
          <a:p>
            <a:r>
              <a:rPr lang="en-GB" dirty="0"/>
              <a:t>reduces </a:t>
            </a:r>
            <a:r>
              <a:rPr lang="en-GB" dirty="0">
                <a:solidFill>
                  <a:srgbClr val="005555"/>
                </a:solidFill>
              </a:rPr>
              <a:t>impact</a:t>
            </a:r>
            <a:r>
              <a:rPr lang="en-GB" dirty="0"/>
              <a:t> ionization</a:t>
            </a:r>
            <a:br>
              <a:rPr lang="en-GB" dirty="0"/>
            </a:br>
            <a:r>
              <a:rPr lang="en-GB" dirty="0"/>
              <a:t>(allows for example for up to 0.5 V more negative </a:t>
            </a:r>
            <a:r>
              <a:rPr lang="en-GB" dirty="0" err="1"/>
              <a:t>V</a:t>
            </a:r>
            <a:r>
              <a:rPr lang="en-GB" baseline="-25000" dirty="0" err="1"/>
              <a:t>d</a:t>
            </a:r>
            <a:r>
              <a:rPr lang="en-GB" dirty="0"/>
              <a:t>)</a:t>
            </a:r>
          </a:p>
          <a:p>
            <a:r>
              <a:rPr lang="en-GB" dirty="0"/>
              <a:t>increases charge gain by ~10% (460 </a:t>
            </a:r>
            <a:r>
              <a:rPr lang="en-GB" dirty="0" err="1"/>
              <a:t>pA</a:t>
            </a:r>
            <a:r>
              <a:rPr lang="en-GB" dirty="0"/>
              <a:t>/e</a:t>
            </a:r>
            <a:r>
              <a:rPr lang="en-GB" baseline="30000" dirty="0"/>
              <a:t>- </a:t>
            </a:r>
            <a:r>
              <a:rPr lang="en-GB" dirty="0"/>
              <a:t>@20°C)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1) </a:t>
            </a:r>
            <a:r>
              <a:rPr lang="en-GB" dirty="0" err="1"/>
              <a:t>DePfet</a:t>
            </a:r>
            <a:r>
              <a:rPr lang="en-GB" dirty="0"/>
              <a:t> with halo implant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8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6" y="2419793"/>
            <a:ext cx="3410426" cy="2362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8851" y="4554419"/>
            <a:ext cx="2402732" cy="453514"/>
          </a:xfrm>
          <a:prstGeom prst="rect">
            <a:avLst/>
          </a:prstGeom>
        </p:spPr>
        <p:txBody>
          <a:bodyPr vert="horz" wrap="none" lIns="0" tIns="0" rIns="0" bIns="0" numCol="1" spcCol="540000" rtlCol="0">
            <a:no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Reference technology</a:t>
            </a:r>
          </a:p>
        </p:txBody>
      </p:sp>
    </p:spTree>
    <p:extLst>
      <p:ext uri="{BB962C8B-B14F-4D97-AF65-F5344CB8AC3E}">
        <p14:creationId xmlns:p14="http://schemas.microsoft.com/office/powerpoint/2010/main" val="35045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2) optimized “standard” technology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Alexander Bähr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956047-74D1-42A3-B253-A6AF271E6BB3}" type="slidenum">
              <a:rPr lang="de-DE" smtClean="0"/>
              <a:t>9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05.2025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577036" y="3151070"/>
            <a:ext cx="6138863" cy="1546650"/>
          </a:xfrm>
        </p:spPr>
        <p:txBody>
          <a:bodyPr/>
          <a:lstStyle/>
          <a:p>
            <a:r>
              <a:rPr lang="en-GB" dirty="0"/>
              <a:t>vary all standard implants (dose and energy)</a:t>
            </a:r>
          </a:p>
          <a:p>
            <a:r>
              <a:rPr lang="en-GB" dirty="0"/>
              <a:t>keep halo as is</a:t>
            </a:r>
          </a:p>
          <a:p>
            <a:r>
              <a:rPr lang="en-GB" dirty="0">
                <a:solidFill>
                  <a:srgbClr val="92D050"/>
                </a:solidFill>
              </a:rPr>
              <a:t>charge gain </a:t>
            </a:r>
            <a:r>
              <a:rPr lang="en-GB" dirty="0" err="1">
                <a:solidFill>
                  <a:srgbClr val="92D050"/>
                </a:solidFill>
              </a:rPr>
              <a:t>increasy</a:t>
            </a:r>
            <a:r>
              <a:rPr lang="en-GB" dirty="0">
                <a:solidFill>
                  <a:srgbClr val="92D050"/>
                </a:solidFill>
              </a:rPr>
              <a:t> by ~10% (500 </a:t>
            </a:r>
            <a:r>
              <a:rPr lang="en-GB" dirty="0" err="1">
                <a:solidFill>
                  <a:srgbClr val="92D050"/>
                </a:solidFill>
              </a:rPr>
              <a:t>pA</a:t>
            </a:r>
            <a:r>
              <a:rPr lang="en-GB" dirty="0">
                <a:solidFill>
                  <a:srgbClr val="92D050"/>
                </a:solidFill>
              </a:rPr>
              <a:t>/e</a:t>
            </a:r>
            <a:r>
              <a:rPr lang="en-GB" baseline="30000" dirty="0">
                <a:solidFill>
                  <a:srgbClr val="92D050"/>
                </a:solidFill>
              </a:rPr>
              <a:t>- </a:t>
            </a:r>
            <a:r>
              <a:rPr lang="en-GB" dirty="0">
                <a:solidFill>
                  <a:srgbClr val="92D050"/>
                </a:solidFill>
              </a:rPr>
              <a:t>@20°C)</a:t>
            </a: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6" y="2419793"/>
            <a:ext cx="3410426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0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LL-Master_en_v2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numCol="1" spcCol="540000" rtlCol="0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LL-Master_en_v2" id="{82EC59AB-7798-4AEC-B6ED-FA8D0F397309}" vid="{FD1E4B78-A164-4158-B68D-15F623A080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HLL-Master_en_v2</Template>
  <TotalTime>0</TotalTime>
  <Words>1117</Words>
  <Application>Microsoft Office PowerPoint</Application>
  <PresentationFormat>Widescreen</PresentationFormat>
  <Paragraphs>351</Paragraphs>
  <Slides>24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.SF NS Symbols Regular</vt:lpstr>
      <vt:lpstr>Arial</vt:lpstr>
      <vt:lpstr>Calibri</vt:lpstr>
      <vt:lpstr>Cambria Math</vt:lpstr>
      <vt:lpstr>Courier New</vt:lpstr>
      <vt:lpstr>Symbol</vt:lpstr>
      <vt:lpstr>Wingdings</vt:lpstr>
      <vt:lpstr>Wingdings 3</vt:lpstr>
      <vt:lpstr>HLL-Master_en_v2</vt:lpstr>
      <vt:lpstr>think-cell Folie</vt:lpstr>
      <vt:lpstr>Next Generation Depfet  - PXD13</vt:lpstr>
      <vt:lpstr>The DePFET</vt:lpstr>
      <vt:lpstr>can we improve the depfet?</vt:lpstr>
      <vt:lpstr>Device Simulations</vt:lpstr>
      <vt:lpstr>Simulation – 2D scaling</vt:lpstr>
      <vt:lpstr>Simulation – 2D scaling</vt:lpstr>
      <vt:lpstr>Standard DePFET </vt:lpstr>
      <vt:lpstr>1) DePfet with halo implant</vt:lpstr>
      <vt:lpstr>2) optimized “standard” technology</vt:lpstr>
      <vt:lpstr>2 b ) vary halo implant </vt:lpstr>
      <vt:lpstr>3) Super gq</vt:lpstr>
      <vt:lpstr>3) Super gq</vt:lpstr>
      <vt:lpstr>3) Super gq</vt:lpstr>
      <vt:lpstr>4) Focussing (HE) implant  using a masked HE-implant</vt:lpstr>
      <vt:lpstr>Technology</vt:lpstr>
      <vt:lpstr>DePFET Layout</vt:lpstr>
      <vt:lpstr>DePFET layouts - Standard</vt:lpstr>
      <vt:lpstr>DePFET layouts – Multigate DePFETs</vt:lpstr>
      <vt:lpstr>Summary</vt:lpstr>
      <vt:lpstr>First results</vt:lpstr>
      <vt:lpstr>Thanks for your attention</vt:lpstr>
      <vt:lpstr>3) Technology option super gq</vt:lpstr>
      <vt:lpstr>3) Super Gq 3d simulation of clear</vt:lpstr>
      <vt:lpstr>Derivation of standard Transistor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Bähr</dc:creator>
  <cp:lastModifiedBy>Alexander Bähr</cp:lastModifiedBy>
  <cp:revision>275</cp:revision>
  <dcterms:created xsi:type="dcterms:W3CDTF">2022-06-29T13:53:30Z</dcterms:created>
  <dcterms:modified xsi:type="dcterms:W3CDTF">2025-05-12T10:01:42Z</dcterms:modified>
</cp:coreProperties>
</file>