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75" r:id="rId3"/>
    <p:sldId id="290" r:id="rId4"/>
    <p:sldId id="277" r:id="rId5"/>
    <p:sldId id="342" r:id="rId6"/>
    <p:sldId id="292" r:id="rId7"/>
    <p:sldId id="278" r:id="rId8"/>
    <p:sldId id="279" r:id="rId9"/>
    <p:sldId id="343" r:id="rId10"/>
    <p:sldId id="301" r:id="rId11"/>
    <p:sldId id="269" r:id="rId12"/>
    <p:sldId id="300" r:id="rId13"/>
    <p:sldId id="344" r:id="rId14"/>
    <p:sldId id="340" r:id="rId15"/>
    <p:sldId id="332" r:id="rId16"/>
    <p:sldId id="339" r:id="rId17"/>
    <p:sldId id="345" r:id="rId18"/>
    <p:sldId id="337" r:id="rId19"/>
    <p:sldId id="330" r:id="rId20"/>
    <p:sldId id="335" r:id="rId21"/>
    <p:sldId id="338" r:id="rId22"/>
    <p:sldId id="274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75" autoAdjust="0"/>
  </p:normalViewPr>
  <p:slideViewPr>
    <p:cSldViewPr snapToGrid="0">
      <p:cViewPr>
        <p:scale>
          <a:sx n="66" d="100"/>
          <a:sy n="66" d="100"/>
        </p:scale>
        <p:origin x="581" y="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A4A64-DABA-45D6-9E32-06BF76D8D552}" type="datetimeFigureOut">
              <a:rPr lang="de-DE" smtClean="0"/>
              <a:t>13.05.2025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0CEA2-EAE6-41BB-BEDF-C97A379764D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50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13.05.2025</a:t>
            </a:r>
          </a:p>
        </p:txBody>
      </p:sp>
    </p:spTree>
    <p:extLst>
      <p:ext uri="{BB962C8B-B14F-4D97-AF65-F5344CB8AC3E}">
        <p14:creationId xmlns:p14="http://schemas.microsoft.com/office/powerpoint/2010/main" val="56604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dunkel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77" y="476531"/>
            <a:ext cx="4170947" cy="1186634"/>
          </a:xfrm>
          <a:prstGeom prst="rect">
            <a:avLst/>
          </a:prstGeom>
        </p:spPr>
      </p:pic>
      <p:sp>
        <p:nvSpPr>
          <p:cNvPr id="7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13.05.2025</a:t>
            </a:r>
          </a:p>
        </p:txBody>
      </p:sp>
    </p:spTree>
    <p:extLst>
      <p:ext uri="{BB962C8B-B14F-4D97-AF65-F5344CB8AC3E}">
        <p14:creationId xmlns:p14="http://schemas.microsoft.com/office/powerpoint/2010/main" val="151028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87917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60F433-92AC-4993-A4E4-F4A2A5A54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  <a:lvl7pPr>
              <a:defRPr/>
            </a:lvl7pPr>
            <a:lvl8pPr>
              <a:defRPr spc="120" baseline="0"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Alexander Bähr</a:t>
            </a:r>
          </a:p>
        </p:txBody>
      </p:sp>
      <p:sp>
        <p:nvSpPr>
          <p:cNvPr id="10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1F216-BE09-4387-BF4B-ED5E00648A7D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|</a:t>
            </a:r>
            <a:endParaRPr lang="en-US" dirty="0"/>
          </a:p>
        </p:txBody>
      </p:sp>
      <p:sp>
        <p:nvSpPr>
          <p:cNvPr id="12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13.05.2025</a:t>
            </a:r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0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3754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A60F433-92AC-4993-A4E4-F4A2A5A54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2864827"/>
            <a:ext cx="10296524" cy="9567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Alexander Bähr</a:t>
            </a:r>
          </a:p>
        </p:txBody>
      </p:sp>
      <p:sp>
        <p:nvSpPr>
          <p:cNvPr id="10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1F216-BE09-4387-BF4B-ED5E00648A7D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|</a:t>
            </a:r>
            <a:endParaRPr lang="en-US" dirty="0"/>
          </a:p>
        </p:txBody>
      </p:sp>
      <p:sp>
        <p:nvSpPr>
          <p:cNvPr id="12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13.05.2025</a:t>
            </a:r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92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661082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0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053EA-A9E0-4FC3-87BC-5CADB14D4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1648854"/>
            <a:ext cx="10296524" cy="4759146"/>
          </a:xfrm>
        </p:spPr>
        <p:txBody>
          <a:bodyPr numCol="1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defRPr spc="120" baseline="0"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Alexander Bähr</a:t>
            </a:r>
          </a:p>
        </p:txBody>
      </p:sp>
      <p:sp>
        <p:nvSpPr>
          <p:cNvPr id="10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1F216-BE09-4387-BF4B-ED5E00648A7D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|</a:t>
            </a:r>
            <a:endParaRPr lang="en-US" dirty="0"/>
          </a:p>
        </p:txBody>
      </p:sp>
      <p:sp>
        <p:nvSpPr>
          <p:cNvPr id="12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12.2022</a:t>
            </a:r>
            <a:endParaRPr lang="de-DE"/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85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68"/>
          <a:stretch/>
        </p:blipFill>
        <p:spPr>
          <a:xfrm>
            <a:off x="10421565" y="64850"/>
            <a:ext cx="1684800" cy="84447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08"/>
          <a:stretch/>
        </p:blipFill>
        <p:spPr>
          <a:xfrm>
            <a:off x="10421565" y="64850"/>
            <a:ext cx="1684800" cy="831621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FBFD33-14B0-4B26-8D25-D9E05002D480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5783423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name="think-cell Folie" r:id="rId11" imgW="384" imgH="385" progId="TCLayout.ActiveDocument.1">
                  <p:embed/>
                </p:oleObj>
              </mc:Choice>
              <mc:Fallback>
                <p:oleObj name="think-cell Folie" r:id="rId11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FBFD33-14B0-4B26-8D25-D9E05002D4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58354E6-9E0E-44B9-83E8-1963A1EC88F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7739" y="692150"/>
            <a:ext cx="10296524" cy="9567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MPG_green_dark</a:t>
            </a:r>
            <a:r>
              <a:rPr lang="de-DE" dirty="0"/>
              <a:t>, 23 </a:t>
            </a:r>
            <a:r>
              <a:rPr lang="de-DE" dirty="0" err="1"/>
              <a:t>pt</a:t>
            </a:r>
            <a:r>
              <a:rPr lang="de-DE" dirty="0"/>
              <a:t>, ZAB 26 </a:t>
            </a:r>
            <a:r>
              <a:rPr lang="de-DE" dirty="0" err="1"/>
              <a:t>pt</a:t>
            </a:r>
            <a:r>
              <a:rPr lang="de-DE" dirty="0"/>
              <a:t>, gesperrt 1,4 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7739" y="1648853"/>
            <a:ext cx="10296524" cy="47678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Ebene 1: Headlines</a:t>
            </a:r>
          </a:p>
          <a:p>
            <a:pPr lvl="1"/>
            <a:r>
              <a:rPr lang="de-DE" dirty="0"/>
              <a:t>Ebene 2: Fließtext</a:t>
            </a:r>
          </a:p>
          <a:p>
            <a:pPr lvl="3"/>
            <a:r>
              <a:rPr lang="de-DE" dirty="0"/>
              <a:t>Ebene 3: Stichpunkte</a:t>
            </a:r>
          </a:p>
          <a:p>
            <a:pPr lvl="2"/>
            <a:r>
              <a:rPr lang="de-DE" dirty="0"/>
              <a:t>Ebene 4: Stichpunkte hervorgehoben</a:t>
            </a:r>
          </a:p>
          <a:p>
            <a:pPr lvl="4"/>
            <a:r>
              <a:rPr lang="de-DE" dirty="0"/>
              <a:t>Ebene 5: Stichpunkte eingerückt</a:t>
            </a:r>
          </a:p>
          <a:p>
            <a:pPr lvl="5"/>
            <a:r>
              <a:rPr lang="de-DE" dirty="0"/>
              <a:t>Ebene 6: Stichpunkte weiter eingerückt</a:t>
            </a:r>
          </a:p>
          <a:p>
            <a:pPr lvl="6"/>
            <a:r>
              <a:rPr lang="de-DE" dirty="0"/>
              <a:t>Ebene 7: Zusatzinfo</a:t>
            </a:r>
          </a:p>
          <a:p>
            <a:pPr lvl="7"/>
            <a:r>
              <a:rPr lang="de-DE" dirty="0"/>
              <a:t>Ebene 8: Bildunterschrift</a:t>
            </a: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947739" y="6453188"/>
            <a:ext cx="268319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00" kern="600" cap="all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/>
              <a:t>Max Planck Society | Semiconductor Laboratory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tabLst/>
              <a:defRPr sz="600" kern="600" cap="none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Alexander Bähr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>
          <a:xfrm>
            <a:off x="10206990" y="6453188"/>
            <a:ext cx="55545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13.05.2025</a:t>
            </a: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kern="600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1F216-BE09-4387-BF4B-ED5E00648A7D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|</a:t>
            </a:r>
            <a:endParaRPr lang="en-US" dirty="0"/>
          </a:p>
        </p:txBody>
      </p:sp>
      <p:sp>
        <p:nvSpPr>
          <p:cNvPr id="15" name="Datumsplatzhalter 7"/>
          <p:cNvSpPr txBox="1">
            <a:spLocks/>
          </p:cNvSpPr>
          <p:nvPr/>
        </p:nvSpPr>
        <p:spPr>
          <a:xfrm>
            <a:off x="10143244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600" b="0" kern="600" spc="9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|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7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1" r:id="rId4"/>
    <p:sldLayoutId id="2147483670" r:id="rId5"/>
  </p:sldLayoutIdLst>
  <p:hf hdr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spcAft>
          <a:spcPts val="1800"/>
        </a:spcAft>
        <a:buNone/>
        <a:defRPr sz="2300" b="1" kern="600" cap="all" spc="1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23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b="1" i="0" kern="600" spc="4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300"/>
        </a:lnSpc>
        <a:spcBef>
          <a:spcPts val="1150"/>
        </a:spcBef>
        <a:spcAft>
          <a:spcPts val="0"/>
        </a:spcAft>
        <a:buFont typeface="Arial" panose="020B0604020202020204" pitchFamily="34" charset="0"/>
        <a:buNone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b="1" kern="400" spc="40" baseline="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179388" algn="l" defTabSz="914400" rtl="0" eaLnBrk="1" latinLnBrk="0" hangingPunct="1">
        <a:lnSpc>
          <a:spcPts val="2300"/>
        </a:lnSpc>
        <a:spcBef>
          <a:spcPts val="525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645750" indent="-285750" algn="l" defTabSz="914400" rtl="0" eaLnBrk="1" latinLnBrk="0" hangingPunct="1">
        <a:lnSpc>
          <a:spcPts val="2300"/>
        </a:lnSpc>
        <a:spcBef>
          <a:spcPts val="0"/>
        </a:spcBef>
        <a:spcAft>
          <a:spcPts val="0"/>
        </a:spcAft>
        <a:buClr>
          <a:schemeClr val="tx1"/>
        </a:buClr>
        <a:buSzPct val="110000"/>
        <a:buFont typeface="Symbol" panose="05050102010706020507" pitchFamily="18" charset="2"/>
        <a:buChar char=""/>
        <a:defRPr sz="1600" b="0" i="0" kern="600" spc="4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215900" algn="l" defTabSz="914400" rtl="0" eaLnBrk="1" latinLnBrk="0" hangingPunct="1">
        <a:lnSpc>
          <a:spcPts val="2300"/>
        </a:lnSpc>
        <a:spcBef>
          <a:spcPts val="525"/>
        </a:spcBef>
        <a:spcAft>
          <a:spcPts val="0"/>
        </a:spcAft>
        <a:buClr>
          <a:schemeClr val="tx2"/>
        </a:buClr>
        <a:buFont typeface="Wingdings 3" panose="05040102010807070707" pitchFamily="18" charset="2"/>
        <a:buChar char=""/>
        <a:defRPr sz="1300" b="0" i="1" kern="600" spc="4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1100"/>
        </a:lnSpc>
        <a:spcBef>
          <a:spcPts val="525"/>
        </a:spcBef>
        <a:spcAft>
          <a:spcPts val="0"/>
        </a:spcAft>
        <a:buSzPct val="110000"/>
        <a:buFont typeface=".SF NS Symbols Regular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100"/>
        </a:lnSpc>
        <a:spcBef>
          <a:spcPts val="525"/>
        </a:spcBef>
        <a:buFont typeface="Arial" panose="020B0604020202020204" pitchFamily="34" charset="0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7">
          <p15:clr>
            <a:srgbClr val="F26B43"/>
          </p15:clr>
        </p15:guide>
        <p15:guide id="2" orient="horz" pos="1321">
          <p15:clr>
            <a:srgbClr val="F26B43"/>
          </p15:clr>
        </p15:guide>
        <p15:guide id="3" pos="7083">
          <p15:clr>
            <a:srgbClr val="F26B43"/>
          </p15:clr>
        </p15:guide>
        <p15:guide id="4" orient="horz" pos="4042">
          <p15:clr>
            <a:srgbClr val="F26B43"/>
          </p15:clr>
        </p15:guide>
        <p15:guide id="5" pos="483">
          <p15:clr>
            <a:srgbClr val="F26B43"/>
          </p15:clr>
        </p15:guide>
        <p15:guide id="6" orient="horz" pos="436">
          <p15:clr>
            <a:srgbClr val="F26B43"/>
          </p15:clr>
        </p15:guide>
        <p15:guide id="7" orient="horz" pos="4065">
          <p15:clr>
            <a:srgbClr val="F26B43"/>
          </p15:clr>
        </p15:guide>
        <p15:guide id="8" orient="horz" pos="4178">
          <p15:clr>
            <a:srgbClr val="F26B43"/>
          </p15:clr>
        </p15:guide>
        <p15:guide id="9" pos="166">
          <p15:clr>
            <a:srgbClr val="F26B43"/>
          </p15:clr>
        </p15:guide>
        <p15:guide id="10" pos="75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3844764" cy="2160000"/>
          </a:xfrm>
        </p:spPr>
        <p:txBody>
          <a:bodyPr/>
          <a:lstStyle/>
          <a:p>
            <a:pPr algn="ctr"/>
            <a:r>
              <a:rPr lang="de-DE" dirty="0"/>
              <a:t>Fast Small Pixel -</a:t>
            </a:r>
            <a:br>
              <a:rPr lang="de-DE" dirty="0"/>
            </a:br>
            <a:r>
              <a:rPr lang="de-DE" dirty="0"/>
              <a:t>The </a:t>
            </a:r>
            <a:r>
              <a:rPr lang="de-DE" dirty="0" err="1"/>
              <a:t>next</a:t>
            </a:r>
            <a:r>
              <a:rPr lang="de-DE" dirty="0"/>
              <a:t> Generation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FSP</a:t>
            </a:r>
            <a:r>
              <a:rPr lang="de-DE" dirty="0"/>
              <a:t> </a:t>
            </a:r>
            <a:r>
              <a:rPr lang="de-DE" dirty="0" err="1"/>
              <a:t>TNG</a:t>
            </a:r>
            <a:r>
              <a:rPr lang="de-DE" dirty="0"/>
              <a:t>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</p:spTree>
    <p:extLst>
      <p:ext uri="{BB962C8B-B14F-4D97-AF65-F5344CB8AC3E}">
        <p14:creationId xmlns:p14="http://schemas.microsoft.com/office/powerpoint/2010/main" val="148272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5BF76AA-BF9C-47A5-90F9-23259ADD7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 – camera Head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B2B0D1-92A5-4F3A-B42F-26646B40C686}" type="datetime1">
              <a:rPr lang="en-US" smtClean="0"/>
              <a:t>5/13/2025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562" y="2194683"/>
            <a:ext cx="6195705" cy="3878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08" y="2194682"/>
            <a:ext cx="4834226" cy="38787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7A076A-2466-4E3B-BADF-8A135BDE02B7}"/>
              </a:ext>
            </a:extLst>
          </p:cNvPr>
          <p:cNvSpPr txBox="1"/>
          <p:nvPr/>
        </p:nvSpPr>
        <p:spPr>
          <a:xfrm>
            <a:off x="7536176" y="1737635"/>
            <a:ext cx="1482778" cy="2678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de-DE" sz="1600" dirty="0"/>
              <a:t>water cooling</a:t>
            </a:r>
            <a:endParaRPr lang="en-US" sz="1600" dirty="0" err="1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72B3FE-5643-4417-AAFE-1C84E5C1D44C}"/>
              </a:ext>
            </a:extLst>
          </p:cNvPr>
          <p:cNvCxnSpPr>
            <a:cxnSpLocks/>
          </p:cNvCxnSpPr>
          <p:nvPr/>
        </p:nvCxnSpPr>
        <p:spPr>
          <a:xfrm flipH="1">
            <a:off x="8201712" y="2035653"/>
            <a:ext cx="65903" cy="1285101"/>
          </a:xfrm>
          <a:prstGeom prst="straightConnector1">
            <a:avLst/>
          </a:prstGeom>
          <a:ln w="38100" cmpd="sng">
            <a:solidFill>
              <a:srgbClr val="92D05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7017ABE-F688-4E13-9D79-2979084DF3AE}"/>
              </a:ext>
            </a:extLst>
          </p:cNvPr>
          <p:cNvSpPr txBox="1"/>
          <p:nvPr/>
        </p:nvSpPr>
        <p:spPr>
          <a:xfrm>
            <a:off x="9318272" y="1735619"/>
            <a:ext cx="1482778" cy="2678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de-DE" sz="1600" dirty="0"/>
              <a:t>cable fixtures</a:t>
            </a:r>
            <a:endParaRPr lang="en-US" sz="1600" dirty="0" err="1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D2129A-6FF6-46CB-9571-6B2F4B8068AF}"/>
              </a:ext>
            </a:extLst>
          </p:cNvPr>
          <p:cNvCxnSpPr>
            <a:cxnSpLocks/>
          </p:cNvCxnSpPr>
          <p:nvPr/>
        </p:nvCxnSpPr>
        <p:spPr>
          <a:xfrm flipH="1">
            <a:off x="9318272" y="2033637"/>
            <a:ext cx="731440" cy="1171788"/>
          </a:xfrm>
          <a:prstGeom prst="straightConnector1">
            <a:avLst/>
          </a:prstGeom>
          <a:ln w="38100" cmpd="sng">
            <a:solidFill>
              <a:srgbClr val="92D05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4D5995-8B3A-4E42-91D6-18FDB6769230}"/>
              </a:ext>
            </a:extLst>
          </p:cNvPr>
          <p:cNvSpPr txBox="1"/>
          <p:nvPr/>
        </p:nvSpPr>
        <p:spPr>
          <a:xfrm>
            <a:off x="9849613" y="6098531"/>
            <a:ext cx="1482778" cy="2678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de-DE" sz="1600" dirty="0"/>
              <a:t>xyz stage</a:t>
            </a:r>
            <a:endParaRPr lang="en-US" sz="1600" dirty="0" err="1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24EC965-90E1-4F3F-8F76-23066A8D93DF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10211745" y="4134065"/>
            <a:ext cx="379257" cy="1964466"/>
          </a:xfrm>
          <a:prstGeom prst="straightConnector1">
            <a:avLst/>
          </a:prstGeom>
          <a:ln w="38100" cmpd="sng">
            <a:solidFill>
              <a:srgbClr val="92D05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860FB72-1091-42B0-AD49-CA3D6BC590CD}"/>
              </a:ext>
            </a:extLst>
          </p:cNvPr>
          <p:cNvSpPr/>
          <p:nvPr/>
        </p:nvSpPr>
        <p:spPr>
          <a:xfrm>
            <a:off x="2372235" y="2389877"/>
            <a:ext cx="1631092" cy="1367481"/>
          </a:xfrm>
          <a:prstGeom prst="rect">
            <a:avLst/>
          </a:prstGeom>
          <a:noFill/>
          <a:ln>
            <a:solidFill>
              <a:srgbClr val="FF0000"/>
            </a:solidFill>
            <a:tailEnd type="triangle" w="lg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03F714-404A-43EF-82ED-A1D7ACF95838}"/>
              </a:ext>
            </a:extLst>
          </p:cNvPr>
          <p:cNvSpPr txBox="1"/>
          <p:nvPr/>
        </p:nvSpPr>
        <p:spPr>
          <a:xfrm>
            <a:off x="2568231" y="1735617"/>
            <a:ext cx="1482778" cy="2678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de-DE" sz="1600" dirty="0"/>
              <a:t>camera head</a:t>
            </a:r>
            <a:endParaRPr lang="en-US" sz="1600" dirty="0" err="1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42E4EF-B024-42D8-AD56-912BB02CDE87}"/>
              </a:ext>
            </a:extLst>
          </p:cNvPr>
          <p:cNvCxnSpPr>
            <a:cxnSpLocks/>
          </p:cNvCxnSpPr>
          <p:nvPr/>
        </p:nvCxnSpPr>
        <p:spPr>
          <a:xfrm flipH="1">
            <a:off x="3184835" y="1997451"/>
            <a:ext cx="124785" cy="399067"/>
          </a:xfrm>
          <a:prstGeom prst="straightConnector1">
            <a:avLst/>
          </a:prstGeom>
          <a:ln w="38100" cmpd="sng">
            <a:solidFill>
              <a:srgbClr val="92D05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429040F-92AE-4452-820A-F85F5443D77F}"/>
              </a:ext>
            </a:extLst>
          </p:cNvPr>
          <p:cNvSpPr txBox="1"/>
          <p:nvPr/>
        </p:nvSpPr>
        <p:spPr>
          <a:xfrm>
            <a:off x="1718870" y="6064504"/>
            <a:ext cx="2332139" cy="2678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180000" indent="-180000" algn="l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de-DE" sz="1600" dirty="0"/>
              <a:t>MAXYMUS mechanics</a:t>
            </a:r>
          </a:p>
        </p:txBody>
      </p:sp>
    </p:spTree>
    <p:extLst>
      <p:ext uri="{BB962C8B-B14F-4D97-AF65-F5344CB8AC3E}">
        <p14:creationId xmlns:p14="http://schemas.microsoft.com/office/powerpoint/2010/main" val="3764995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DDA4B7-4635-419E-BCDB-644187B9E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Vacuum FeedthrougH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23.03.2023</a:t>
            </a:r>
            <a:endParaRPr lang="de-D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6816" r="30292"/>
          <a:stretch/>
        </p:blipFill>
        <p:spPr>
          <a:xfrm>
            <a:off x="8657590" y="1370321"/>
            <a:ext cx="2908300" cy="43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5655" r="39469"/>
          <a:stretch/>
        </p:blipFill>
        <p:spPr>
          <a:xfrm>
            <a:off x="6512204" y="1370321"/>
            <a:ext cx="1917700" cy="43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9916" r="40058"/>
          <a:stretch/>
        </p:blipFill>
        <p:spPr>
          <a:xfrm>
            <a:off x="4478994" y="1393107"/>
            <a:ext cx="1651000" cy="43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0537" r="38351"/>
          <a:stretch/>
        </p:blipFill>
        <p:spPr>
          <a:xfrm>
            <a:off x="635001" y="1370321"/>
            <a:ext cx="2260600" cy="432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25418" y="4337428"/>
            <a:ext cx="1676741" cy="2949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/>
              <a:t>Cable bracket (x4)</a:t>
            </a:r>
            <a:endParaRPr lang="en-US" sz="1600" dirty="0" err="1"/>
          </a:p>
        </p:txBody>
      </p:sp>
      <p:sp>
        <p:nvSpPr>
          <p:cNvPr id="17" name="TextBox 16"/>
          <p:cNvSpPr txBox="1"/>
          <p:nvPr/>
        </p:nvSpPr>
        <p:spPr>
          <a:xfrm>
            <a:off x="1075355" y="1590355"/>
            <a:ext cx="1989327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err="1"/>
              <a:t>vacuum</a:t>
            </a:r>
            <a:r>
              <a:rPr lang="de-DE" sz="1600" dirty="0"/>
              <a:t> </a:t>
            </a:r>
            <a:r>
              <a:rPr lang="de-DE" sz="1600" dirty="0" err="1"/>
              <a:t>flange</a:t>
            </a:r>
            <a:r>
              <a:rPr lang="de-DE" sz="1600" dirty="0"/>
              <a:t> (</a:t>
            </a:r>
            <a:r>
              <a:rPr lang="de-DE" sz="1600" dirty="0" err="1"/>
              <a:t>iso</a:t>
            </a:r>
            <a:r>
              <a:rPr lang="de-DE" sz="1600" dirty="0"/>
              <a:t>-f)</a:t>
            </a:r>
            <a:endParaRPr lang="en-US" sz="1600" dirty="0" err="1"/>
          </a:p>
        </p:txBody>
      </p:sp>
      <p:sp>
        <p:nvSpPr>
          <p:cNvPr id="18" name="TextBox 17"/>
          <p:cNvSpPr txBox="1"/>
          <p:nvPr/>
        </p:nvSpPr>
        <p:spPr>
          <a:xfrm>
            <a:off x="2810832" y="5320189"/>
            <a:ext cx="1482778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err="1"/>
              <a:t>feedthrough</a:t>
            </a:r>
            <a:r>
              <a:rPr lang="de-DE" sz="1600" dirty="0"/>
              <a:t> </a:t>
            </a:r>
            <a:r>
              <a:rPr lang="de-DE" sz="1600" dirty="0" err="1"/>
              <a:t>pcb</a:t>
            </a:r>
            <a:endParaRPr lang="en-US" sz="1600" dirty="0" err="1"/>
          </a:p>
        </p:txBody>
      </p:sp>
      <p:sp>
        <p:nvSpPr>
          <p:cNvPr id="19" name="TextBox 18"/>
          <p:cNvSpPr txBox="1"/>
          <p:nvPr/>
        </p:nvSpPr>
        <p:spPr>
          <a:xfrm>
            <a:off x="4208841" y="1347534"/>
            <a:ext cx="2191306" cy="2949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err="1"/>
              <a:t>vacuum</a:t>
            </a:r>
            <a:r>
              <a:rPr lang="de-DE" sz="1600" dirty="0"/>
              <a:t> </a:t>
            </a:r>
            <a:r>
              <a:rPr lang="de-DE" sz="1600" dirty="0" err="1"/>
              <a:t>flange</a:t>
            </a:r>
            <a:r>
              <a:rPr lang="de-DE" sz="1600" dirty="0"/>
              <a:t> (</a:t>
            </a:r>
            <a:r>
              <a:rPr lang="de-DE" sz="1600" dirty="0" err="1"/>
              <a:t>custom</a:t>
            </a:r>
            <a:r>
              <a:rPr lang="de-DE" sz="1600" dirty="0"/>
              <a:t>)</a:t>
            </a:r>
            <a:endParaRPr lang="en-US" sz="1600" dirty="0" err="1"/>
          </a:p>
        </p:txBody>
      </p:sp>
      <p:sp>
        <p:nvSpPr>
          <p:cNvPr id="20" name="TextBox 19"/>
          <p:cNvSpPr txBox="1"/>
          <p:nvPr/>
        </p:nvSpPr>
        <p:spPr>
          <a:xfrm>
            <a:off x="6624520" y="5284208"/>
            <a:ext cx="1853071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 err="1"/>
              <a:t>IIC</a:t>
            </a:r>
            <a:r>
              <a:rPr lang="de-DE" sz="1600" dirty="0"/>
              <a:t> </a:t>
            </a:r>
            <a:r>
              <a:rPr lang="de-DE" sz="1000" dirty="0"/>
              <a:t>(Instrument Interface Card)</a:t>
            </a:r>
            <a:endParaRPr lang="en-US" sz="1000" dirty="0" err="1"/>
          </a:p>
        </p:txBody>
      </p:sp>
      <p:sp>
        <p:nvSpPr>
          <p:cNvPr id="21" name="TextBox 20"/>
          <p:cNvSpPr txBox="1"/>
          <p:nvPr/>
        </p:nvSpPr>
        <p:spPr>
          <a:xfrm>
            <a:off x="9087396" y="5541604"/>
            <a:ext cx="1000274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de-DE" sz="1600" dirty="0"/>
              <a:t>Al-</a:t>
            </a:r>
            <a:r>
              <a:rPr lang="de-DE" sz="1600" dirty="0" err="1"/>
              <a:t>Housing</a:t>
            </a:r>
            <a:endParaRPr lang="en-US" sz="1600" dirty="0" err="1"/>
          </a:p>
        </p:txBody>
      </p:sp>
      <p:sp>
        <p:nvSpPr>
          <p:cNvPr id="23" name="TextBox 22"/>
          <p:cNvSpPr txBox="1"/>
          <p:nvPr/>
        </p:nvSpPr>
        <p:spPr>
          <a:xfrm>
            <a:off x="9637431" y="1322461"/>
            <a:ext cx="1872307" cy="2949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de-DE" sz="1600" dirty="0"/>
              <a:t>ISO-K </a:t>
            </a:r>
            <a:r>
              <a:rPr lang="en-US" sz="1600" dirty="0"/>
              <a:t>to </a:t>
            </a:r>
            <a:r>
              <a:rPr lang="de-DE" sz="1600" dirty="0"/>
              <a:t>CF </a:t>
            </a:r>
            <a:r>
              <a:rPr lang="de-DE" sz="1600" dirty="0" err="1"/>
              <a:t>adapter</a:t>
            </a:r>
            <a:endParaRPr lang="en-US" sz="1600" dirty="0" err="1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951398" y="1904524"/>
            <a:ext cx="118621" cy="195892"/>
          </a:xfrm>
          <a:prstGeom prst="straightConnector1">
            <a:avLst/>
          </a:prstGeom>
          <a:ln w="19050" cmpd="sng">
            <a:solidFill>
              <a:srgbClr val="92D05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6" idx="0"/>
          </p:cNvCxnSpPr>
          <p:nvPr/>
        </p:nvCxnSpPr>
        <p:spPr>
          <a:xfrm flipH="1" flipV="1">
            <a:off x="2413000" y="3378200"/>
            <a:ext cx="550789" cy="959228"/>
          </a:xfrm>
          <a:prstGeom prst="straightConnector1">
            <a:avLst/>
          </a:prstGeom>
          <a:ln w="19050" cmpd="sng">
            <a:solidFill>
              <a:srgbClr val="92D05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8" idx="0"/>
          </p:cNvCxnSpPr>
          <p:nvPr/>
        </p:nvCxnSpPr>
        <p:spPr>
          <a:xfrm flipH="1" flipV="1">
            <a:off x="1075355" y="4337428"/>
            <a:ext cx="2476866" cy="982761"/>
          </a:xfrm>
          <a:prstGeom prst="straightConnector1">
            <a:avLst/>
          </a:prstGeom>
          <a:ln w="19050" cmpd="sng">
            <a:solidFill>
              <a:srgbClr val="92D05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8" idx="0"/>
          </p:cNvCxnSpPr>
          <p:nvPr/>
        </p:nvCxnSpPr>
        <p:spPr>
          <a:xfrm flipV="1">
            <a:off x="3552221" y="4556810"/>
            <a:ext cx="1414312" cy="763379"/>
          </a:xfrm>
          <a:prstGeom prst="straightConnector1">
            <a:avLst/>
          </a:prstGeom>
          <a:ln w="19050" cmpd="sng">
            <a:solidFill>
              <a:srgbClr val="92D05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741788" y="1770577"/>
            <a:ext cx="474683" cy="832923"/>
          </a:xfrm>
          <a:prstGeom prst="straightConnector1">
            <a:avLst/>
          </a:prstGeom>
          <a:ln w="19050" cmpd="sng">
            <a:solidFill>
              <a:srgbClr val="92D05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731677" y="4755103"/>
            <a:ext cx="139657" cy="529105"/>
          </a:xfrm>
          <a:prstGeom prst="straightConnector1">
            <a:avLst/>
          </a:prstGeom>
          <a:ln w="19050" cmpd="sng">
            <a:solidFill>
              <a:srgbClr val="92D05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0484717" y="1642487"/>
            <a:ext cx="0" cy="848323"/>
          </a:xfrm>
          <a:prstGeom prst="straightConnector1">
            <a:avLst/>
          </a:prstGeom>
          <a:ln w="19050" cmpd="sng">
            <a:solidFill>
              <a:srgbClr val="92D05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1" idx="0"/>
          </p:cNvCxnSpPr>
          <p:nvPr/>
        </p:nvCxnSpPr>
        <p:spPr>
          <a:xfrm flipV="1">
            <a:off x="9587533" y="5320189"/>
            <a:ext cx="0" cy="221415"/>
          </a:xfrm>
          <a:prstGeom prst="straightConnector1">
            <a:avLst/>
          </a:prstGeom>
          <a:ln w="19050" cmpd="sng">
            <a:solidFill>
              <a:srgbClr val="92D05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57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A350F5-FB32-47C4-869D-A45126311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249" y="3056238"/>
            <a:ext cx="5478908" cy="3360436"/>
          </a:xfrm>
        </p:spPr>
        <p:txBody>
          <a:bodyPr/>
          <a:lstStyle/>
          <a:p>
            <a:r>
              <a:rPr lang="de-DE" dirty="0"/>
              <a:t>Concept: PCB clamped between 2 costum flanges</a:t>
            </a:r>
          </a:p>
          <a:p>
            <a:r>
              <a:rPr lang="de-DE" dirty="0"/>
              <a:t>4 identical cables connecting to Camera Head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A3703A-E8F4-44C2-A6B3-201CC4AF7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Vacuum FeedthrougH- cables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4DEBA-67C5-45A6-BA6D-12690B80B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07740-F24C-4BAF-A78D-842BE91BE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12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43254A-E327-433C-B978-18A0C145FD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12.2022</a:t>
            </a:r>
            <a:endParaRPr lang="de-DE"/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B113FD4C-CA39-420A-A1D7-0001A8E36E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151" y="1837038"/>
            <a:ext cx="5980099" cy="41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09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A85631-219B-410F-8433-0ACD23092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„Brain“</a:t>
            </a:r>
            <a:br>
              <a:rPr lang="de-DE" dirty="0"/>
            </a:br>
            <a:r>
              <a:rPr lang="de-DE" dirty="0"/>
              <a:t>Firmware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E56FF-DED5-4E4D-BF43-D6FE603A5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EC0FD0-FC20-472B-9CB4-64F15C944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13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4354BE-6086-410F-964A-7576046284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12.2022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25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0A4A6-7407-4721-8F63-559F27D05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7" y="692149"/>
            <a:ext cx="10296524" cy="956704"/>
          </a:xfrm>
        </p:spPr>
        <p:txBody>
          <a:bodyPr/>
          <a:lstStyle/>
          <a:p>
            <a:r>
              <a:rPr lang="en-US" dirty="0"/>
              <a:t>FSP TNG Firmware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B48C6-A1C2-4CC3-91CE-789AE1CB4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E9E50-F719-4F07-AED8-01F79A8E6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14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E313BDD-FF05-4F6D-BD65-03767F1920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EA90D-3370-42B5-8E93-C62FA2E72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597099"/>
            <a:ext cx="8924925" cy="4543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CEF94-A0F3-41DD-9043-6C4EC8AC4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16" y="2023075"/>
            <a:ext cx="2447721" cy="170361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7E2FCC-4E6D-453F-965F-36EC8046B82B}"/>
              </a:ext>
            </a:extLst>
          </p:cNvPr>
          <p:cNvSpPr txBox="1">
            <a:spLocks/>
          </p:cNvSpPr>
          <p:nvPr/>
        </p:nvSpPr>
        <p:spPr>
          <a:xfrm>
            <a:off x="388937" y="3779887"/>
            <a:ext cx="2629661" cy="9567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  <a:tab pos="360000" algn="l"/>
                <a:tab pos="576000" algn="l"/>
              </a:tabLst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180000" algn="l"/>
                <a:tab pos="360000" algn="l"/>
                <a:tab pos="576000" algn="l"/>
              </a:tabLst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Mercury XU1 SoC Board</a:t>
            </a:r>
          </a:p>
          <a:p>
            <a:r>
              <a:rPr lang="en-US" dirty="0"/>
              <a:t>	XCILINX Zynq SoC</a:t>
            </a:r>
          </a:p>
        </p:txBody>
      </p:sp>
    </p:spTree>
    <p:extLst>
      <p:ext uri="{BB962C8B-B14F-4D97-AF65-F5344CB8AC3E}">
        <p14:creationId xmlns:p14="http://schemas.microsoft.com/office/powerpoint/2010/main" val="1075649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A4F73C-A174-4F5D-B313-B603ADEFB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9" y="1557413"/>
            <a:ext cx="10296524" cy="47678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divide tasks between</a:t>
            </a:r>
          </a:p>
          <a:p>
            <a:pPr marL="465138" lvl="3" indent="-285750"/>
            <a:r>
              <a:rPr lang="en-US" dirty="0"/>
              <a:t>processing system</a:t>
            </a:r>
          </a:p>
          <a:p>
            <a:pPr marL="642938" lvl="4" indent="-285750"/>
            <a:r>
              <a:rPr lang="en-US" dirty="0"/>
              <a:t>on-chip </a:t>
            </a:r>
            <a:r>
              <a:rPr lang="en-US" dirty="0" err="1"/>
              <a:t>linux</a:t>
            </a:r>
            <a:endParaRPr lang="en-US" dirty="0"/>
          </a:p>
          <a:p>
            <a:pPr marL="642938" lvl="4" indent="-285750"/>
            <a:r>
              <a:rPr lang="en-US" dirty="0"/>
              <a:t>drivers for PL</a:t>
            </a:r>
          </a:p>
          <a:p>
            <a:pPr marL="642938" lvl="4" indent="-285750"/>
            <a:r>
              <a:rPr lang="en-US" dirty="0" err="1"/>
              <a:t>houskeeping</a:t>
            </a:r>
            <a:r>
              <a:rPr lang="en-US" dirty="0"/>
              <a:t> software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67D403-AB7F-4E7D-AE86-A3D8304B6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FSP TNG Firmware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AD78E8-0F64-4B42-8F2B-54F992D89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B9305-C339-4588-8B8D-32072FAEB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15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CDAE470-9C34-4984-AF41-921ECE3966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C15676-9F2D-4226-A89C-5E551D3A2119}"/>
              </a:ext>
            </a:extLst>
          </p:cNvPr>
          <p:cNvSpPr txBox="1">
            <a:spLocks/>
          </p:cNvSpPr>
          <p:nvPr/>
        </p:nvSpPr>
        <p:spPr>
          <a:xfrm>
            <a:off x="73977" y="3691915"/>
            <a:ext cx="5072743" cy="39171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  <a:tab pos="360000" algn="l"/>
                <a:tab pos="576000" algn="l"/>
              </a:tabLst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180000" algn="l"/>
                <a:tab pos="360000" algn="l"/>
                <a:tab pos="576000" algn="l"/>
              </a:tabLst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5138" lvl="3" indent="-285750"/>
            <a:r>
              <a:rPr lang="en-US" dirty="0"/>
              <a:t>processing logic</a:t>
            </a:r>
          </a:p>
          <a:p>
            <a:pPr marL="642938" lvl="4" indent="-285750"/>
            <a:r>
              <a:rPr lang="en-US" dirty="0"/>
              <a:t>communication interfaces</a:t>
            </a:r>
          </a:p>
          <a:p>
            <a:pPr marL="642938" lvl="4" indent="-285750"/>
            <a:r>
              <a:rPr lang="en-US" dirty="0"/>
              <a:t>sequencer</a:t>
            </a:r>
          </a:p>
          <a:p>
            <a:pPr marL="642938" lvl="4" indent="-285750"/>
            <a:r>
              <a:rPr lang="en-US" dirty="0"/>
              <a:t>data reduction</a:t>
            </a:r>
          </a:p>
          <a:p>
            <a:pPr marL="465138" lvl="3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BF64C8-1BF2-4864-84C7-989351CC2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69" y="1489662"/>
            <a:ext cx="8951431" cy="424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420A902-C039-40D2-8A87-0D60DC7B4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9" y="1611142"/>
            <a:ext cx="10926104" cy="484204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E55873-C70F-4AE2-9FD9-36442C5B2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871" y="1865820"/>
            <a:ext cx="4624099" cy="1563180"/>
          </a:xfrm>
        </p:spPr>
        <p:txBody>
          <a:bodyPr/>
          <a:lstStyle/>
          <a:p>
            <a:pPr>
              <a:lnSpc>
                <a:spcPts val="1000"/>
              </a:lnSpc>
            </a:pPr>
            <a:r>
              <a:rPr lang="de-DE" dirty="0"/>
              <a:t>accumulation of frames</a:t>
            </a:r>
          </a:p>
          <a:p>
            <a:pPr>
              <a:lnSpc>
                <a:spcPts val="1000"/>
              </a:lnSpc>
            </a:pPr>
            <a:r>
              <a:rPr lang="de-DE" dirty="0"/>
              <a:t>		for every (ptychography) position</a:t>
            </a:r>
          </a:p>
          <a:p>
            <a:pPr marL="285750" indent="-2857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lang="de-DE" dirty="0"/>
              <a:t>		stack multiple frames inside FPGA</a:t>
            </a:r>
          </a:p>
          <a:p>
            <a:pPr marL="285750" indent="-2857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lang="de-DE" dirty="0"/>
              <a:t>		send only accumulated data to storage</a:t>
            </a:r>
            <a:endParaRPr lang="de-DE" dirty="0">
              <a:solidFill>
                <a:srgbClr val="FF0000"/>
              </a:solidFill>
            </a:endParaRPr>
          </a:p>
          <a:p>
            <a:pPr marL="285750" indent="-2857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		increase dynamic range</a:t>
            </a:r>
          </a:p>
          <a:p>
            <a:pPr marL="285750" indent="-285750">
              <a:lnSpc>
                <a:spcPts val="1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		reduce data rate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2599F0-A3DA-4DAE-A4B5-07915A09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FSP TNG Firmware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942B7-9824-4815-BD64-44F546E85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CDD65-67D1-4D9A-A472-DD8A951C3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16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D3973A-1DBA-47E0-8549-264B85E21F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</p:spTree>
    <p:extLst>
      <p:ext uri="{BB962C8B-B14F-4D97-AF65-F5344CB8AC3E}">
        <p14:creationId xmlns:p14="http://schemas.microsoft.com/office/powerpoint/2010/main" val="1314702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F09B50-79DD-4BA2-8F80-C5AC1277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Current state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F26D7-7C5D-431A-A2B8-16DD0F2BB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ED973-FA65-4A0D-83EE-70E6DB5F4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17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D974AA-CC66-4ADA-88D4-B6E63CFCEA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</p:spTree>
    <p:extLst>
      <p:ext uri="{BB962C8B-B14F-4D97-AF65-F5344CB8AC3E}">
        <p14:creationId xmlns:p14="http://schemas.microsoft.com/office/powerpoint/2010/main" val="442135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C18375-FDE9-4A3E-82E0-F99779E32D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7" y="1313158"/>
            <a:ext cx="4338319" cy="325374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8FD128-DDDF-4D80-B938-296E98768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678" y="895766"/>
            <a:ext cx="5574985" cy="4767821"/>
          </a:xfrm>
        </p:spPr>
        <p:txBody>
          <a:bodyPr/>
          <a:lstStyle/>
          <a:p>
            <a:r>
              <a:rPr lang="de-DE" dirty="0"/>
              <a:t>CCD test on ATG</a:t>
            </a:r>
          </a:p>
          <a:p>
            <a:r>
              <a:rPr lang="de-DE" dirty="0"/>
              <a:t>Automated pre-test of CCDs</a:t>
            </a:r>
          </a:p>
          <a:p>
            <a:r>
              <a:rPr lang="de-DE" dirty="0"/>
              <a:t>phi-registers, MOS, bulk tested against each other</a:t>
            </a:r>
          </a:p>
          <a:p>
            <a:endParaRPr lang="de-DE" dirty="0"/>
          </a:p>
          <a:p>
            <a:r>
              <a:rPr lang="de-DE" dirty="0"/>
              <a:t>9 devices tested (including dummies)</a:t>
            </a:r>
          </a:p>
          <a:p>
            <a:r>
              <a:rPr lang="de-DE" dirty="0"/>
              <a:t>3 devices selected for further assembly</a:t>
            </a:r>
          </a:p>
          <a:p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BF5466-6001-460B-853E-A2D34764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 test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98826-96DE-4C4D-BC43-29A653D4F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7EFB6-34BF-4C89-BD8B-43ECA2FA4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18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DEEB14-1B83-4287-9FEA-DC92E48350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  <p:pic>
        <p:nvPicPr>
          <p:cNvPr id="7" name="video_PHI">
            <a:hlinkClick r:id="" action="ppaction://media"/>
            <a:extLst>
              <a:ext uri="{FF2B5EF4-FFF2-40B4-BE49-F238E27FC236}">
                <a16:creationId xmlns:a16="http://schemas.microsoft.com/office/drawing/2014/main" id="{621CF5AD-6A87-4481-9090-03411A44F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9277" y="3522964"/>
            <a:ext cx="5171785" cy="29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5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F05BEC6-F08D-48C8-B246-AF12D008D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96" y="3697968"/>
            <a:ext cx="4966855" cy="27972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C1C3E7C-12B6-4FA3-9301-7B02B3777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Mechanics check at Maxymus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85228C-C328-4EFB-B95E-86FABE949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E9348-7FAB-4B42-94DF-0CBCD3279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19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E34AD45-8956-4B08-B6BE-791A3FDE32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C5FA2D-1BFE-4BA2-BA65-50B48839A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334" y="2536334"/>
            <a:ext cx="4549573" cy="2560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F7341-FB8C-4B30-813F-3D35C0413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4" y="1061859"/>
            <a:ext cx="4613189" cy="25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1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9F3B3-E5FA-4561-A7E3-2F194851F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MAXYMUS</a:t>
            </a:r>
            <a:r>
              <a:rPr lang="en-GB" dirty="0"/>
              <a:t>/</a:t>
            </a:r>
            <a:r>
              <a:rPr lang="en-GB" dirty="0" err="1"/>
              <a:t>MYSTIIC</a:t>
            </a:r>
            <a:r>
              <a:rPr lang="en-GB" dirty="0"/>
              <a:t> @ Bessy II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2</a:t>
            </a:fld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1027316" y="5589772"/>
            <a:ext cx="4273550" cy="703006"/>
          </a:xfrm>
          <a:prstGeom prst="rect">
            <a:avLst/>
          </a:prstGeom>
          <a:solidFill>
            <a:srgbClr val="FFFFCC"/>
          </a:soli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de-DE" sz="2000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BESSY II, Helmholtz-Zentrum, Berlin</a:t>
            </a:r>
          </a:p>
        </p:txBody>
      </p:sp>
      <p:pic>
        <p:nvPicPr>
          <p:cNvPr id="8" name="Picture 2" descr="C:\Users\Weigand\Downloads\470,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7316" y="1765786"/>
            <a:ext cx="4665676" cy="336389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feld 23"/>
          <p:cNvSpPr txBox="1"/>
          <p:nvPr/>
        </p:nvSpPr>
        <p:spPr>
          <a:xfrm>
            <a:off x="7347068" y="5707892"/>
            <a:ext cx="3213605" cy="64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*</a:t>
            </a:r>
            <a:r>
              <a:rPr lang="de-DE" dirty="0" err="1">
                <a:solidFill>
                  <a:srgbClr val="0000FF"/>
                </a:solidFill>
              </a:rPr>
              <a:t>MA</a:t>
            </a:r>
            <a:r>
              <a:rPr lang="de-DE" dirty="0" err="1"/>
              <a:t>gnetic</a:t>
            </a:r>
            <a:r>
              <a:rPr lang="de-DE" dirty="0"/>
              <a:t> </a:t>
            </a:r>
            <a:r>
              <a:rPr lang="de-DE" dirty="0">
                <a:solidFill>
                  <a:srgbClr val="0000FF"/>
                </a:solidFill>
              </a:rPr>
              <a:t>X</a:t>
            </a:r>
            <a:r>
              <a:rPr lang="de-DE" dirty="0"/>
              <a:t>-</a:t>
            </a:r>
            <a:r>
              <a:rPr lang="de-DE" dirty="0" err="1"/>
              <a:t>ra</a:t>
            </a:r>
            <a:r>
              <a:rPr lang="de-DE" dirty="0" err="1">
                <a:solidFill>
                  <a:srgbClr val="0000FF"/>
                </a:solidFill>
              </a:rPr>
              <a:t>Y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M</a:t>
            </a:r>
            <a:r>
              <a:rPr lang="de-DE" dirty="0" err="1"/>
              <a:t>icroscope</a:t>
            </a:r>
            <a:endParaRPr lang="de-DE" dirty="0"/>
          </a:p>
          <a:p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>
                <a:solidFill>
                  <a:srgbClr val="0000FF"/>
                </a:solidFill>
              </a:rPr>
              <a:t>U</a:t>
            </a:r>
            <a:r>
              <a:rPr lang="de-DE" dirty="0"/>
              <a:t>HV </a:t>
            </a:r>
            <a:r>
              <a:rPr lang="de-DE" dirty="0" err="1">
                <a:solidFill>
                  <a:srgbClr val="0000FF"/>
                </a:solidFill>
              </a:rPr>
              <a:t>S</a:t>
            </a:r>
            <a:r>
              <a:rPr lang="de-DE" dirty="0" err="1"/>
              <a:t>pectroscopy</a:t>
            </a:r>
            <a:endParaRPr lang="de-DE" dirty="0"/>
          </a:p>
        </p:txBody>
      </p:sp>
      <p:pic>
        <p:nvPicPr>
          <p:cNvPr id="10" name="Picture 2" descr="C:\Users\Weigand\Documents\Documents\Konferenzen und co\Vortrag SXM workshop\_MG_7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34" y="884617"/>
            <a:ext cx="3417239" cy="4802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5356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899D0A-ACAF-4B7E-85EC-63E62D7EB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0F5D23-1238-4B01-B12C-6DDA9640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Electronics testing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3CB5E-D6A2-4358-91CC-289B7B53F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EDF84-E2B1-42EF-9CE0-81B3C3461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20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4DE7EE-DD03-4813-9A54-71779F514B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4AF73A-D84A-4FD5-9955-025855E64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7" y="1245311"/>
            <a:ext cx="4985754" cy="2805709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F07D6B7-09AA-42DB-912D-36C964AB6905}"/>
              </a:ext>
            </a:extLst>
          </p:cNvPr>
          <p:cNvSpPr txBox="1">
            <a:spLocks/>
          </p:cNvSpPr>
          <p:nvPr/>
        </p:nvSpPr>
        <p:spPr>
          <a:xfrm>
            <a:off x="4744720" y="4341552"/>
            <a:ext cx="7447280" cy="36485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80000" algn="l"/>
                <a:tab pos="360000" algn="l"/>
                <a:tab pos="576000" algn="l"/>
              </a:tabLst>
              <a:defRPr sz="1600" b="1" i="0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300"/>
              </a:lnSpc>
              <a:spcBef>
                <a:spcPts val="115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180000" algn="l"/>
                <a:tab pos="360000" algn="l"/>
                <a:tab pos="576000" algn="l"/>
              </a:tabLst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0" kern="4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  <a:defRPr sz="1600" b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3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3A6464"/>
                </a:solidFill>
              </a:rPr>
              <a:t>Electronic </a:t>
            </a:r>
            <a:r>
              <a:rPr lang="en-US" dirty="0"/>
              <a:t>components: </a:t>
            </a:r>
            <a:br>
              <a:rPr lang="en-US" dirty="0"/>
            </a:br>
            <a:r>
              <a:rPr lang="en-US" dirty="0"/>
              <a:t>	FPM		</a:t>
            </a:r>
            <a:r>
              <a:rPr lang="en-US" dirty="0">
                <a:solidFill>
                  <a:srgbClr val="00FF00"/>
                </a:solidFill>
              </a:rPr>
              <a:t>tested</a:t>
            </a:r>
            <a:br>
              <a:rPr lang="en-US" dirty="0"/>
            </a:br>
            <a:r>
              <a:rPr lang="en-US" dirty="0"/>
              <a:t>	IIC			</a:t>
            </a:r>
            <a:r>
              <a:rPr lang="en-US" dirty="0">
                <a:solidFill>
                  <a:srgbClr val="00FF00"/>
                </a:solidFill>
              </a:rPr>
              <a:t>2 PCBs tested and calibrated </a:t>
            </a:r>
            <a:r>
              <a:rPr lang="en-US" dirty="0">
                <a:solidFill>
                  <a:schemeClr val="tx1"/>
                </a:solidFill>
              </a:rPr>
              <a:t>2 more populated</a:t>
            </a:r>
            <a:br>
              <a:rPr lang="en-US" dirty="0">
                <a:solidFill>
                  <a:srgbClr val="00FF00"/>
                </a:solidFill>
              </a:rPr>
            </a:br>
            <a:r>
              <a:rPr lang="en-US" dirty="0"/>
              <a:t>	HIC			</a:t>
            </a:r>
            <a:r>
              <a:rPr lang="en-US" dirty="0">
                <a:solidFill>
                  <a:srgbClr val="00FF00"/>
                </a:solidFill>
              </a:rPr>
              <a:t>4 PCBs tested and calibrated</a:t>
            </a:r>
            <a:br>
              <a:rPr lang="en-US" dirty="0"/>
            </a:br>
            <a:r>
              <a:rPr lang="en-US" dirty="0"/>
              <a:t>	ADC card	</a:t>
            </a:r>
            <a:r>
              <a:rPr lang="en-US" dirty="0">
                <a:solidFill>
                  <a:srgbClr val="00FF00"/>
                </a:solidFill>
              </a:rPr>
              <a:t>2 cards under test</a:t>
            </a:r>
            <a:br>
              <a:rPr lang="en-US" dirty="0">
                <a:solidFill>
                  <a:srgbClr val="00FF00"/>
                </a:solidFill>
              </a:rPr>
            </a:br>
            <a:r>
              <a:rPr lang="en-US" dirty="0">
                <a:solidFill>
                  <a:srgbClr val="00FF00"/>
                </a:solidFill>
              </a:rPr>
              <a:t>	</a:t>
            </a:r>
            <a:r>
              <a:rPr lang="en-US" dirty="0">
                <a:solidFill>
                  <a:srgbClr val="005555"/>
                </a:solidFill>
              </a:rPr>
              <a:t>Phi driver</a:t>
            </a:r>
            <a:r>
              <a:rPr lang="en-US" dirty="0">
                <a:solidFill>
                  <a:srgbClr val="00FF00"/>
                </a:solidFill>
              </a:rPr>
              <a:t>	several cards tested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	Hybrids	</a:t>
            </a:r>
            <a:r>
              <a:rPr lang="en-US" dirty="0">
                <a:solidFill>
                  <a:srgbClr val="00FF00"/>
                </a:solidFill>
              </a:rPr>
              <a:t>populated with ASICs - debugging and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27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76C2AB-0DB2-48A2-8930-70318298C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finish test of electronic components</a:t>
            </a:r>
          </a:p>
          <a:p>
            <a:r>
              <a:rPr lang="de-DE" dirty="0"/>
              <a:t>	</a:t>
            </a:r>
          </a:p>
          <a:p>
            <a:r>
              <a:rPr lang="de-DE" dirty="0"/>
              <a:t>assembly of camera head</a:t>
            </a:r>
          </a:p>
          <a:p>
            <a:r>
              <a:rPr lang="de-DE" dirty="0"/>
              <a:t>	glue pnCCD</a:t>
            </a:r>
          </a:p>
          <a:p>
            <a:r>
              <a:rPr lang="de-DE" dirty="0"/>
              <a:t>	mechanical assembly</a:t>
            </a:r>
          </a:p>
          <a:p>
            <a:r>
              <a:rPr lang="de-DE" dirty="0"/>
              <a:t>	bonding</a:t>
            </a:r>
          </a:p>
          <a:p>
            <a:endParaRPr lang="de-DE" dirty="0"/>
          </a:p>
          <a:p>
            <a:r>
              <a:rPr lang="de-DE" dirty="0"/>
              <a:t>test of system inside of vacuum chamber</a:t>
            </a:r>
          </a:p>
          <a:p>
            <a:r>
              <a:rPr lang="de-DE" dirty="0"/>
              <a:t>	first time combination of all components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57F71F-1921-4664-BE7A-627AC0266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Next steps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64B2E-4090-4D4F-89EA-9B0BF1356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97D085-95D5-4E95-97ED-8AB188289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21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775E38-CC7E-4EF0-A2E3-BFE7FA22EB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</p:spTree>
    <p:extLst>
      <p:ext uri="{BB962C8B-B14F-4D97-AF65-F5344CB8AC3E}">
        <p14:creationId xmlns:p14="http://schemas.microsoft.com/office/powerpoint/2010/main" val="435487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667970"/>
          </a:xfrm>
        </p:spPr>
        <p:txBody>
          <a:bodyPr/>
          <a:lstStyle/>
          <a:p>
            <a:r>
              <a:rPr lang="en-GB" dirty="0"/>
              <a:t>Thanks for listening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</p:spTree>
    <p:extLst>
      <p:ext uri="{BB962C8B-B14F-4D97-AF65-F5344CB8AC3E}">
        <p14:creationId xmlns:p14="http://schemas.microsoft.com/office/powerpoint/2010/main" val="2810543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58E1AD-1A76-466E-AA9F-212A1903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Ptychography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3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  <p:grpSp>
        <p:nvGrpSpPr>
          <p:cNvPr id="7" name="Gruppieren 14"/>
          <p:cNvGrpSpPr/>
          <p:nvPr/>
        </p:nvGrpSpPr>
        <p:grpSpPr>
          <a:xfrm>
            <a:off x="142659" y="1170633"/>
            <a:ext cx="5688474" cy="5240582"/>
            <a:chOff x="0" y="3380288"/>
            <a:chExt cx="3818145" cy="3383340"/>
          </a:xfrm>
        </p:grpSpPr>
        <p:grpSp>
          <p:nvGrpSpPr>
            <p:cNvPr id="8" name="Gruppieren 15"/>
            <p:cNvGrpSpPr/>
            <p:nvPr/>
          </p:nvGrpSpPr>
          <p:grpSpPr>
            <a:xfrm>
              <a:off x="0" y="3556318"/>
              <a:ext cx="3756150" cy="2357753"/>
              <a:chOff x="1043608" y="4417608"/>
              <a:chExt cx="3756150" cy="2464189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640" y="4417608"/>
                <a:ext cx="3468118" cy="2464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Rechteck 19"/>
              <p:cNvSpPr/>
              <p:nvPr/>
            </p:nvSpPr>
            <p:spPr>
              <a:xfrm>
                <a:off x="1043608" y="5517232"/>
                <a:ext cx="1128069" cy="9368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36" y="5089217"/>
              <a:ext cx="1862363" cy="1533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hteck 17"/>
            <p:cNvSpPr/>
            <p:nvPr/>
          </p:nvSpPr>
          <p:spPr>
            <a:xfrm>
              <a:off x="169796" y="3380288"/>
              <a:ext cx="3648349" cy="33833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hteck 46"/>
          <p:cNvSpPr/>
          <p:nvPr/>
        </p:nvSpPr>
        <p:spPr>
          <a:xfrm>
            <a:off x="571578" y="3852862"/>
            <a:ext cx="2874214" cy="2388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982987" y="5202388"/>
            <a:ext cx="4448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record n 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move sample in x and 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 this for m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reconstruct sample from m x n pictures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899" y="1638475"/>
            <a:ext cx="3372868" cy="2404396"/>
          </a:xfrm>
          <a:prstGeom prst="rect">
            <a:avLst/>
          </a:prstGeom>
        </p:spPr>
      </p:pic>
      <p:sp>
        <p:nvSpPr>
          <p:cNvPr id="16" name="Ellipse 32"/>
          <p:cNvSpPr/>
          <p:nvPr/>
        </p:nvSpPr>
        <p:spPr>
          <a:xfrm>
            <a:off x="7109221" y="2705282"/>
            <a:ext cx="613682" cy="618860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33"/>
          <p:cNvSpPr/>
          <p:nvPr/>
        </p:nvSpPr>
        <p:spPr>
          <a:xfrm>
            <a:off x="7580290" y="2705282"/>
            <a:ext cx="613682" cy="618860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34"/>
          <p:cNvSpPr/>
          <p:nvPr/>
        </p:nvSpPr>
        <p:spPr>
          <a:xfrm>
            <a:off x="6626505" y="2221631"/>
            <a:ext cx="613682" cy="618860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35"/>
          <p:cNvSpPr/>
          <p:nvPr/>
        </p:nvSpPr>
        <p:spPr>
          <a:xfrm>
            <a:off x="7100003" y="2231497"/>
            <a:ext cx="613682" cy="618860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36"/>
          <p:cNvSpPr/>
          <p:nvPr/>
        </p:nvSpPr>
        <p:spPr>
          <a:xfrm>
            <a:off x="7573501" y="2241363"/>
            <a:ext cx="613682" cy="618860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38"/>
          <p:cNvSpPr/>
          <p:nvPr/>
        </p:nvSpPr>
        <p:spPr>
          <a:xfrm>
            <a:off x="6623889" y="2705282"/>
            <a:ext cx="613682" cy="618860"/>
          </a:xfrm>
          <a:prstGeom prst="ellipse">
            <a:avLst/>
          </a:prstGeom>
          <a:solidFill>
            <a:srgbClr val="FF33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uppieren 16"/>
          <p:cNvGrpSpPr/>
          <p:nvPr/>
        </p:nvGrpSpPr>
        <p:grpSpPr>
          <a:xfrm>
            <a:off x="6105001" y="4092100"/>
            <a:ext cx="4526532" cy="2295302"/>
            <a:chOff x="1691680" y="7029400"/>
            <a:chExt cx="15028401" cy="7520474"/>
          </a:xfrm>
        </p:grpSpPr>
        <p:pic>
          <p:nvPicPr>
            <p:cNvPr id="23" name="Grafi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1680" y="7029400"/>
              <a:ext cx="3690999" cy="3704050"/>
            </a:xfrm>
            <a:prstGeom prst="rect">
              <a:avLst/>
            </a:prstGeom>
          </p:spPr>
        </p:pic>
        <p:pic>
          <p:nvPicPr>
            <p:cNvPr id="24" name="Grafik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9769" y="7029400"/>
              <a:ext cx="3690999" cy="3704050"/>
            </a:xfrm>
            <a:prstGeom prst="rect">
              <a:avLst/>
            </a:prstGeom>
          </p:spPr>
        </p:pic>
        <p:pic>
          <p:nvPicPr>
            <p:cNvPr id="25" name="Grafik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47858" y="7029400"/>
              <a:ext cx="3690999" cy="3704050"/>
            </a:xfrm>
            <a:prstGeom prst="rect">
              <a:avLst/>
            </a:prstGeom>
          </p:spPr>
        </p:pic>
        <p:pic>
          <p:nvPicPr>
            <p:cNvPr id="26" name="Grafik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25947" y="7029400"/>
              <a:ext cx="3690999" cy="3704050"/>
            </a:xfrm>
            <a:prstGeom prst="rect">
              <a:avLst/>
            </a:prstGeom>
          </p:spPr>
        </p:pic>
        <p:pic>
          <p:nvPicPr>
            <p:cNvPr id="27" name="Grafik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029082" y="10845824"/>
              <a:ext cx="3690999" cy="3704050"/>
            </a:xfrm>
            <a:prstGeom prst="rect">
              <a:avLst/>
            </a:prstGeom>
          </p:spPr>
        </p:pic>
        <p:pic>
          <p:nvPicPr>
            <p:cNvPr id="28" name="Grafik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47857" y="10845824"/>
              <a:ext cx="3690999" cy="3704050"/>
            </a:xfrm>
            <a:prstGeom prst="rect">
              <a:avLst/>
            </a:prstGeom>
          </p:spPr>
        </p:pic>
        <p:pic>
          <p:nvPicPr>
            <p:cNvPr id="29" name="Grafik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69768" y="10845824"/>
              <a:ext cx="3690999" cy="3704050"/>
            </a:xfrm>
            <a:prstGeom prst="rect">
              <a:avLst/>
            </a:prstGeom>
          </p:spPr>
        </p:pic>
        <p:pic>
          <p:nvPicPr>
            <p:cNvPr id="30" name="Grafik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91680" y="10845824"/>
              <a:ext cx="3690999" cy="3704050"/>
            </a:xfrm>
            <a:prstGeom prst="rect">
              <a:avLst/>
            </a:prstGeom>
          </p:spPr>
        </p:pic>
      </p:grpSp>
      <p:pic>
        <p:nvPicPr>
          <p:cNvPr id="31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786" y="4079427"/>
            <a:ext cx="1119938" cy="1123899"/>
          </a:xfrm>
          <a:prstGeom prst="rect">
            <a:avLst/>
          </a:prstGeom>
        </p:spPr>
      </p:pic>
      <p:grpSp>
        <p:nvGrpSpPr>
          <p:cNvPr id="32" name="Gruppieren 35"/>
          <p:cNvGrpSpPr/>
          <p:nvPr/>
        </p:nvGrpSpPr>
        <p:grpSpPr>
          <a:xfrm>
            <a:off x="9518865" y="1343024"/>
            <a:ext cx="3511315" cy="2933701"/>
            <a:chOff x="6479551" y="1788319"/>
            <a:chExt cx="3812644" cy="3545312"/>
          </a:xfrm>
        </p:grpSpPr>
        <p:pic>
          <p:nvPicPr>
            <p:cNvPr id="33" name="Picture 3" descr="C:\Users\Iuliia Bykova\Desktop\Real_161009030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941" y="2325193"/>
              <a:ext cx="2019418" cy="2105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feld 37"/>
            <p:cNvSpPr txBox="1"/>
            <p:nvPr/>
          </p:nvSpPr>
          <p:spPr>
            <a:xfrm>
              <a:off x="6479551" y="4423743"/>
              <a:ext cx="3812644" cy="909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5 </a:t>
              </a:r>
              <a:r>
                <a:rPr lang="de-DE" sz="1600" dirty="0" err="1"/>
                <a:t>nm</a:t>
              </a:r>
              <a:r>
                <a:rPr lang="de-DE" sz="1600" dirty="0"/>
                <a:t> half-</a:t>
              </a:r>
              <a:r>
                <a:rPr lang="de-DE" sz="1600" dirty="0" err="1"/>
                <a:t>pitch</a:t>
              </a:r>
              <a:r>
                <a:rPr lang="de-DE" sz="1600" dirty="0"/>
                <a:t> </a:t>
              </a:r>
              <a:br>
                <a:rPr lang="de-DE" sz="1600" dirty="0"/>
              </a:br>
              <a:r>
                <a:rPr lang="de-DE" sz="1600" dirty="0" err="1"/>
                <a:t>resolution</a:t>
              </a:r>
              <a:r>
                <a:rPr lang="de-DE" sz="1600" dirty="0"/>
                <a:t> </a:t>
              </a:r>
              <a:r>
                <a:rPr lang="de-DE" sz="1600" dirty="0" err="1"/>
                <a:t>aperture</a:t>
              </a:r>
              <a:r>
                <a:rPr lang="de-DE" sz="1600" dirty="0"/>
                <a:t> limited </a:t>
              </a:r>
            </a:p>
            <a:p>
              <a:endParaRPr lang="en-US" sz="1600" dirty="0"/>
            </a:p>
          </p:txBody>
        </p:sp>
        <p:sp>
          <p:nvSpPr>
            <p:cNvPr id="35" name="TextBox 6"/>
            <p:cNvSpPr txBox="1"/>
            <p:nvPr/>
          </p:nvSpPr>
          <p:spPr>
            <a:xfrm>
              <a:off x="8560676" y="4146745"/>
              <a:ext cx="772381" cy="303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200 </a:t>
              </a:r>
              <a:r>
                <a:rPr lang="de-DE" sz="1200" dirty="0" err="1"/>
                <a:t>nm</a:t>
              </a:r>
              <a:r>
                <a:rPr lang="en-US" sz="1200" dirty="0"/>
                <a:t>  </a:t>
              </a:r>
              <a:endParaRPr lang="de-DE" sz="1200" dirty="0"/>
            </a:p>
          </p:txBody>
        </p:sp>
        <p:cxnSp>
          <p:nvCxnSpPr>
            <p:cNvPr id="36" name="Straight Arrow Connector 3"/>
            <p:cNvCxnSpPr/>
            <p:nvPr/>
          </p:nvCxnSpPr>
          <p:spPr>
            <a:xfrm>
              <a:off x="8610148" y="4032672"/>
              <a:ext cx="427118" cy="0"/>
            </a:xfrm>
            <a:prstGeom prst="straightConnector1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40"/>
            <p:cNvSpPr txBox="1"/>
            <p:nvPr/>
          </p:nvSpPr>
          <p:spPr>
            <a:xfrm>
              <a:off x="6504941" y="1788319"/>
              <a:ext cx="24499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Ptychographic</a:t>
              </a:r>
              <a:r>
                <a:rPr lang="de-DE" sz="1400" dirty="0"/>
                <a:t> </a:t>
              </a:r>
              <a:r>
                <a:rPr lang="de-DE" sz="1400" dirty="0" err="1"/>
                <a:t>reconstrution</a:t>
              </a:r>
              <a:r>
                <a:rPr lang="de-DE" sz="1400" dirty="0"/>
                <a:t> </a:t>
              </a:r>
              <a:r>
                <a:rPr lang="de-DE" sz="1400" dirty="0" err="1"/>
                <a:t>of</a:t>
              </a:r>
              <a:endParaRPr lang="de-DE" sz="1400" dirty="0"/>
            </a:p>
            <a:p>
              <a:r>
                <a:rPr lang="de-DE" sz="1400" dirty="0" err="1"/>
                <a:t>commercial</a:t>
              </a:r>
              <a:r>
                <a:rPr lang="de-DE" sz="1400" dirty="0"/>
                <a:t> Fresnel Zone Plate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770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B8FAC9-AE5E-46E7-8745-F41BF80B9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ptychography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4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  <p:sp>
        <p:nvSpPr>
          <p:cNvPr id="7" name="Rectangle 12"/>
          <p:cNvSpPr/>
          <p:nvPr/>
        </p:nvSpPr>
        <p:spPr>
          <a:xfrm>
            <a:off x="1420622" y="2665616"/>
            <a:ext cx="22826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/>
              <a:t>Numerical aperture (NA)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4" b="8336"/>
          <a:stretch/>
        </p:blipFill>
        <p:spPr bwMode="auto">
          <a:xfrm>
            <a:off x="1309775" y="3110128"/>
            <a:ext cx="4143295" cy="189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70" y="1999656"/>
            <a:ext cx="4658670" cy="427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1"/>
          <p:cNvSpPr/>
          <p:nvPr/>
        </p:nvSpPr>
        <p:spPr>
          <a:xfrm>
            <a:off x="5813111" y="1603666"/>
            <a:ext cx="3036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Reconstractions with different NA </a:t>
            </a:r>
          </a:p>
        </p:txBody>
      </p:sp>
    </p:spTree>
    <p:extLst>
      <p:ext uri="{BB962C8B-B14F-4D97-AF65-F5344CB8AC3E}">
        <p14:creationId xmlns:p14="http://schemas.microsoft.com/office/powerpoint/2010/main" val="2699952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ABDDBE-43F1-4311-9904-B8F4722C9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Concept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74EF0E-3626-44FE-AC3E-F9AEEF1B0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681D4-C6D3-485B-AFB1-A8189A8C3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5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976620D-0FEE-4524-A82F-094AD4354F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</p:spTree>
    <p:extLst>
      <p:ext uri="{BB962C8B-B14F-4D97-AF65-F5344CB8AC3E}">
        <p14:creationId xmlns:p14="http://schemas.microsoft.com/office/powerpoint/2010/main" val="102914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3B44C4-1A26-4840-B4E3-844D6BB02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pnCCD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6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  <p:sp>
        <p:nvSpPr>
          <p:cNvPr id="7" name="Rectangle 6"/>
          <p:cNvSpPr/>
          <p:nvPr/>
        </p:nvSpPr>
        <p:spPr>
          <a:xfrm>
            <a:off x="1808165" y="1997808"/>
            <a:ext cx="4260850" cy="149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56" lvl="1" indent="-203592">
              <a:lnSpc>
                <a:spcPct val="125000"/>
              </a:lnSpc>
              <a:spcBef>
                <a:spcPct val="100000"/>
              </a:spcBef>
              <a:buFont typeface="Wingdings 3" pitchFamily="18" charset="2"/>
              <a:buChar char="w"/>
              <a:tabLst>
                <a:tab pos="808415" algn="l"/>
                <a:tab pos="1075108" algn="l"/>
              </a:tabLst>
            </a:pPr>
            <a:r>
              <a:rPr lang="en-GB" sz="900" dirty="0"/>
              <a:t>definition of potential pockets by differently reverse-biased diodes</a:t>
            </a:r>
          </a:p>
          <a:p>
            <a:pPr marL="137156" lvl="1" indent="-203592">
              <a:lnSpc>
                <a:spcPct val="125000"/>
              </a:lnSpc>
              <a:spcBef>
                <a:spcPct val="100000"/>
              </a:spcBef>
              <a:buFont typeface="Wingdings 3" pitchFamily="18" charset="2"/>
              <a:buChar char="w"/>
              <a:tabLst>
                <a:tab pos="808415" algn="l"/>
                <a:tab pos="1075108" algn="l"/>
              </a:tabLst>
            </a:pPr>
            <a:r>
              <a:rPr lang="en-GB" sz="900" dirty="0"/>
              <a:t>charge transport by periodic clocking of shift registers</a:t>
            </a:r>
            <a:endParaRPr lang="en-GB" sz="900" dirty="0">
              <a:sym typeface="Wingdings 3" pitchFamily="18" charset="2"/>
            </a:endParaRPr>
          </a:p>
          <a:p>
            <a:pPr marL="137156" lvl="1" indent="-203592">
              <a:lnSpc>
                <a:spcPct val="125000"/>
              </a:lnSpc>
              <a:spcBef>
                <a:spcPct val="100000"/>
              </a:spcBef>
              <a:buFont typeface="Wingdings 3" pitchFamily="18" charset="2"/>
              <a:buChar char="w"/>
              <a:tabLst>
                <a:tab pos="808415" algn="l"/>
                <a:tab pos="1075108" algn="l"/>
              </a:tabLst>
            </a:pPr>
            <a:r>
              <a:rPr lang="en-GB" sz="900" b="1" dirty="0"/>
              <a:t>column-parallel readout  </a:t>
            </a:r>
            <a:r>
              <a:rPr lang="en-GB" sz="900" dirty="0">
                <a:sym typeface="Wingdings" pitchFamily="2" charset="2"/>
              </a:rPr>
              <a:t></a:t>
            </a:r>
            <a:r>
              <a:rPr lang="en-US" sz="900" dirty="0">
                <a:sym typeface="Wingdings 3" pitchFamily="18" charset="2"/>
              </a:rPr>
              <a:t>   </a:t>
            </a:r>
            <a:r>
              <a:rPr lang="en-US" sz="900" dirty="0"/>
              <a:t>high frame rate  (</a:t>
            </a:r>
            <a:r>
              <a:rPr lang="en-GB" sz="900" dirty="0"/>
              <a:t>5 </a:t>
            </a:r>
            <a:r>
              <a:rPr lang="en-GB" sz="900" dirty="0" err="1"/>
              <a:t>msec</a:t>
            </a:r>
            <a:r>
              <a:rPr lang="en-GB" sz="900" dirty="0"/>
              <a:t> @ 200 pixel</a:t>
            </a:r>
            <a:r>
              <a:rPr lang="en-US" sz="900" dirty="0"/>
              <a:t>)</a:t>
            </a:r>
            <a:endParaRPr lang="en-GB" sz="900" dirty="0"/>
          </a:p>
          <a:p>
            <a:pPr marL="137156" lvl="1" indent="-203592">
              <a:lnSpc>
                <a:spcPct val="125000"/>
              </a:lnSpc>
              <a:spcBef>
                <a:spcPct val="100000"/>
              </a:spcBef>
              <a:buFont typeface="Wingdings 3" pitchFamily="18" charset="2"/>
              <a:buChar char="w"/>
              <a:tabLst>
                <a:tab pos="808415" algn="l"/>
                <a:tab pos="1075108" algn="l"/>
              </a:tabLst>
            </a:pPr>
            <a:r>
              <a:rPr lang="en-GB" sz="900" dirty="0"/>
              <a:t>integrated 1st FET (1 / column) </a:t>
            </a:r>
            <a:r>
              <a:rPr lang="en-GB" sz="900" dirty="0">
                <a:sym typeface="Wingdings" pitchFamily="2" charset="2"/>
              </a:rPr>
              <a:t></a:t>
            </a:r>
            <a:r>
              <a:rPr lang="en-US" sz="900" dirty="0">
                <a:sym typeface="Wingdings 3" pitchFamily="18" charset="2"/>
              </a:rPr>
              <a:t>  </a:t>
            </a:r>
            <a:r>
              <a:rPr lang="en-US" sz="900" b="1" dirty="0"/>
              <a:t>low noise   </a:t>
            </a:r>
            <a:r>
              <a:rPr lang="en-US" sz="900" dirty="0"/>
              <a:t>(</a:t>
            </a:r>
            <a:r>
              <a:rPr lang="en-US" sz="900" b="1" dirty="0"/>
              <a:t>2el. ENC</a:t>
            </a:r>
            <a:r>
              <a:rPr lang="en-US" sz="900" dirty="0"/>
              <a:t>)</a:t>
            </a:r>
            <a:endParaRPr lang="en-GB" sz="900" dirty="0"/>
          </a:p>
          <a:p>
            <a:pPr marL="137156" lvl="1" indent="-203592">
              <a:lnSpc>
                <a:spcPct val="125000"/>
              </a:lnSpc>
              <a:spcBef>
                <a:spcPct val="100000"/>
              </a:spcBef>
              <a:buFont typeface="Wingdings 3" pitchFamily="18" charset="2"/>
              <a:buChar char="w"/>
              <a:tabLst>
                <a:tab pos="808415" algn="l"/>
                <a:tab pos="1075108" algn="l"/>
              </a:tabLst>
            </a:pPr>
            <a:r>
              <a:rPr lang="en-US" sz="900" dirty="0">
                <a:sym typeface="SymbolPS" pitchFamily="18" charset="2"/>
              </a:rPr>
              <a:t>backside illuminated, </a:t>
            </a:r>
            <a:r>
              <a:rPr lang="en-US" sz="900" b="1" dirty="0">
                <a:sym typeface="SymbolPS" pitchFamily="18" charset="2"/>
              </a:rPr>
              <a:t>fully depleted </a:t>
            </a:r>
            <a:r>
              <a:rPr lang="en-US" sz="900" dirty="0">
                <a:sym typeface="Wingdings" pitchFamily="2" charset="2"/>
              </a:rPr>
              <a:t></a:t>
            </a:r>
            <a:r>
              <a:rPr lang="en-US" sz="900" dirty="0">
                <a:sym typeface="Wingdings 3" pitchFamily="18" charset="2"/>
              </a:rPr>
              <a:t>   </a:t>
            </a:r>
            <a:r>
              <a:rPr lang="en-US" sz="900" b="1" dirty="0">
                <a:sym typeface="Wingdings 3" pitchFamily="18" charset="2"/>
              </a:rPr>
              <a:t>high </a:t>
            </a:r>
            <a:r>
              <a:rPr lang="en-US" sz="900" b="1" dirty="0"/>
              <a:t>quantum efficiency</a:t>
            </a:r>
            <a:endParaRPr lang="en-GB" sz="900" b="1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976094" y="4626576"/>
            <a:ext cx="2311455" cy="862982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lnSpc>
                <a:spcPct val="125000"/>
              </a:lnSpc>
              <a:spcBef>
                <a:spcPct val="50000"/>
              </a:spcBef>
              <a:buBlip>
                <a:blip r:embed="rId2"/>
              </a:buBlip>
              <a:tabLst>
                <a:tab pos="1077913" algn="l"/>
                <a:tab pos="1433513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808038" indent="-266700">
              <a:lnSpc>
                <a:spcPct val="125000"/>
              </a:lnSpc>
              <a:spcBef>
                <a:spcPct val="50000"/>
              </a:spcBef>
              <a:buFont typeface="Wingdings 3" pitchFamily="18" charset="2"/>
              <a:buChar char="w"/>
              <a:tabLst>
                <a:tab pos="1077913" algn="l"/>
                <a:tab pos="1433513" algn="l"/>
              </a:tabLst>
              <a:defRPr sz="1000">
                <a:solidFill>
                  <a:schemeClr val="tx1"/>
                </a:solidFill>
                <a:latin typeface="Verdana" pitchFamily="34" charset="0"/>
              </a:defRPr>
            </a:lvl2pPr>
            <a:lvl3pPr marL="1163638" indent="-176213">
              <a:lnSpc>
                <a:spcPct val="125000"/>
              </a:lnSpc>
              <a:spcBef>
                <a:spcPct val="50000"/>
              </a:spcBef>
              <a:buChar char="•"/>
              <a:tabLst>
                <a:tab pos="1077913" algn="l"/>
                <a:tab pos="1433513" algn="l"/>
              </a:tabLst>
              <a:defRPr sz="1000">
                <a:solidFill>
                  <a:schemeClr val="tx1"/>
                </a:solidFill>
                <a:latin typeface="Verdana" pitchFamily="34" charset="0"/>
              </a:defRPr>
            </a:lvl3pPr>
            <a:lvl4pPr marL="1527175" indent="-184150">
              <a:lnSpc>
                <a:spcPct val="125000"/>
              </a:lnSpc>
              <a:spcBef>
                <a:spcPct val="50000"/>
              </a:spcBef>
              <a:buChar char="-"/>
              <a:tabLst>
                <a:tab pos="1077913" algn="l"/>
                <a:tab pos="1433513" algn="l"/>
              </a:tabLst>
              <a:defRPr sz="1000">
                <a:solidFill>
                  <a:schemeClr val="tx1"/>
                </a:solidFill>
                <a:latin typeface="Verdana" pitchFamily="34" charset="0"/>
              </a:defRPr>
            </a:lvl4pPr>
            <a:lvl5pPr marL="1811338">
              <a:spcBef>
                <a:spcPct val="20000"/>
              </a:spcBef>
              <a:tabLst>
                <a:tab pos="1077913" algn="l"/>
                <a:tab pos="1433513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268538" fontAlgn="base">
              <a:spcBef>
                <a:spcPct val="20000"/>
              </a:spcBef>
              <a:spcAft>
                <a:spcPct val="0"/>
              </a:spcAft>
              <a:tabLst>
                <a:tab pos="1077913" algn="l"/>
                <a:tab pos="1433513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725738" fontAlgn="base">
              <a:spcBef>
                <a:spcPct val="20000"/>
              </a:spcBef>
              <a:spcAft>
                <a:spcPct val="0"/>
              </a:spcAft>
              <a:tabLst>
                <a:tab pos="1077913" algn="l"/>
                <a:tab pos="1433513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182938" fontAlgn="base">
              <a:spcBef>
                <a:spcPct val="20000"/>
              </a:spcBef>
              <a:spcAft>
                <a:spcPct val="0"/>
              </a:spcAft>
              <a:tabLst>
                <a:tab pos="1077913" algn="l"/>
                <a:tab pos="1433513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640138" fontAlgn="base">
              <a:spcBef>
                <a:spcPct val="20000"/>
              </a:spcBef>
              <a:spcAft>
                <a:spcPct val="0"/>
              </a:spcAft>
              <a:tabLst>
                <a:tab pos="1077913" algn="l"/>
                <a:tab pos="1433513" algn="l"/>
              </a:tabLs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128585" lvl="1" indent="-128585">
              <a:spcBef>
                <a:spcPct val="100000"/>
              </a:spcBef>
              <a:buNone/>
            </a:pPr>
            <a:r>
              <a:rPr lang="en-GB" altLang="en-US" dirty="0">
                <a:latin typeface="+mn-lt"/>
                <a:cs typeface="Times New Roman" panose="02020603050405020304" pitchFamily="18" charset="0"/>
              </a:rPr>
              <a:t>Applications</a:t>
            </a:r>
          </a:p>
          <a:p>
            <a:pPr marL="257168" lvl="2" indent="-128585"/>
            <a:r>
              <a:rPr lang="en-GB" altLang="en-US" dirty="0">
                <a:latin typeface="+mn-lt"/>
                <a:cs typeface="Times New Roman" panose="02020603050405020304" pitchFamily="18" charset="0"/>
              </a:rPr>
              <a:t>X-ray imaging &amp; spectroscopy</a:t>
            </a:r>
          </a:p>
          <a:p>
            <a:pPr marL="257168" lvl="2" indent="-128585"/>
            <a:r>
              <a:rPr lang="en-GB" altLang="en-US" dirty="0">
                <a:latin typeface="+mn-lt"/>
                <a:cs typeface="Times New Roman" panose="02020603050405020304" pitchFamily="18" charset="0"/>
              </a:rPr>
              <a:t>optical light imaging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113429" y="4253832"/>
            <a:ext cx="242795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56" lvl="1" indent="-128585">
              <a:spcBef>
                <a:spcPct val="100000"/>
              </a:spcBef>
              <a:buFont typeface="Arial" panose="020B0604020202020204" pitchFamily="34" charset="0"/>
              <a:buChar char="•"/>
            </a:pPr>
            <a:r>
              <a:rPr lang="en-GB" altLang="en-US" sz="1000" dirty="0">
                <a:cs typeface="Times New Roman" panose="02020603050405020304" pitchFamily="18" charset="0"/>
              </a:rPr>
              <a:t>format	~ cm² … </a:t>
            </a:r>
            <a:r>
              <a:rPr lang="en-GB" altLang="en-US" sz="1000" b="1" dirty="0">
                <a:cs typeface="Times New Roman" panose="02020603050405020304" pitchFamily="18" charset="0"/>
              </a:rPr>
              <a:t>wafer scale</a:t>
            </a:r>
          </a:p>
          <a:p>
            <a:pPr marL="137156" lvl="1" indent="-128585">
              <a:spcBef>
                <a:spcPct val="100000"/>
              </a:spcBef>
              <a:buFont typeface="Arial" panose="020B0604020202020204" pitchFamily="34" charset="0"/>
              <a:buChar char="•"/>
            </a:pPr>
            <a:r>
              <a:rPr lang="en-GB" altLang="en-US" sz="1000" dirty="0">
                <a:cs typeface="Times New Roman" panose="02020603050405020304" pitchFamily="18" charset="0"/>
              </a:rPr>
              <a:t>thickness	 450 µm</a:t>
            </a:r>
          </a:p>
          <a:p>
            <a:pPr marL="137156" lvl="1" indent="-128585">
              <a:spcBef>
                <a:spcPct val="100000"/>
              </a:spcBef>
              <a:buFont typeface="Arial" panose="020B0604020202020204" pitchFamily="34" charset="0"/>
              <a:buChar char="•"/>
            </a:pPr>
            <a:r>
              <a:rPr lang="en-GB" altLang="en-US" sz="1000" b="1" dirty="0">
                <a:cs typeface="Times New Roman" panose="02020603050405020304" pitchFamily="18" charset="0"/>
              </a:rPr>
              <a:t>pixel size	36 … 150 µm </a:t>
            </a:r>
            <a:endParaRPr lang="de-DE" altLang="en-US" sz="1000" b="1" dirty="0">
              <a:cs typeface="Times New Roman" panose="02020603050405020304" pitchFamily="18" charset="0"/>
              <a:sym typeface="Wingdings 2" pitchFamily="18" charset="2"/>
            </a:endParaRPr>
          </a:p>
        </p:txBody>
      </p:sp>
      <p:pic>
        <p:nvPicPr>
          <p:cNvPr id="10" name="Picture 6" descr="pnccd2">
            <a:extLst>
              <a:ext uri="{FF2B5EF4-FFF2-40B4-BE49-F238E27FC236}">
                <a16:creationId xmlns:a16="http://schemas.microsoft.com/office/drawing/2014/main" id="{C935C1C7-00AE-1241-8C69-D03A61B14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4746" y="1997808"/>
            <a:ext cx="3005964" cy="211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8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build a camera around 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1 MPix pnCCD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/>
              <a:t>36 x 36 µm² Pixels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framestore</a:t>
            </a:r>
            <a:r>
              <a:rPr lang="de-DE" dirty="0"/>
              <a:t> </a:t>
            </a:r>
            <a:r>
              <a:rPr lang="de-DE" dirty="0" err="1"/>
              <a:t>area</a:t>
            </a:r>
            <a:endParaRPr lang="de-DE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split</a:t>
            </a:r>
            <a:r>
              <a:rPr lang="de-DE" dirty="0"/>
              <a:t> </a:t>
            </a:r>
            <a:r>
              <a:rPr lang="de-DE" dirty="0" err="1"/>
              <a:t>frame</a:t>
            </a:r>
            <a:r>
              <a:rPr lang="de-DE" dirty="0"/>
              <a:t> </a:t>
            </a:r>
            <a:r>
              <a:rPr lang="de-DE" dirty="0" err="1"/>
              <a:t>readout</a:t>
            </a:r>
            <a:endParaRPr lang="de-DE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FSP</a:t>
            </a:r>
            <a:r>
              <a:rPr lang="en-US" dirty="0"/>
              <a:t> </a:t>
            </a:r>
            <a:r>
              <a:rPr lang="en-US" dirty="0" err="1"/>
              <a:t>TNG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7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  <p:pic>
        <p:nvPicPr>
          <p:cNvPr id="7" name="Grafik 3"/>
          <p:cNvPicPr>
            <a:picLocks noChangeAspect="1"/>
          </p:cNvPicPr>
          <p:nvPr/>
        </p:nvPicPr>
        <p:blipFill rotWithShape="1">
          <a:blip r:embed="rId2"/>
          <a:srcRect l="37869" r="19167"/>
          <a:stretch/>
        </p:blipFill>
        <p:spPr>
          <a:xfrm>
            <a:off x="4551679" y="2080897"/>
            <a:ext cx="1971041" cy="4335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915" y="1427216"/>
            <a:ext cx="4024516" cy="30243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270431" y="4526012"/>
            <a:ext cx="3566236" cy="165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300"/>
              </a:lnSpc>
              <a:spcBef>
                <a:spcPts val="1000"/>
              </a:spcBef>
            </a:pPr>
            <a:r>
              <a:rPr lang="en-US" sz="1600" b="1" kern="600" spc="40" dirty="0">
                <a:solidFill>
                  <a:srgbClr val="005555"/>
                </a:solidFill>
              </a:rPr>
              <a:t>develop:</a:t>
            </a:r>
          </a:p>
          <a:p>
            <a:pPr lvl="0">
              <a:lnSpc>
                <a:spcPts val="2300"/>
              </a:lnSpc>
              <a:spcBef>
                <a:spcPts val="1000"/>
              </a:spcBef>
            </a:pPr>
            <a:r>
              <a:rPr lang="en-US" sz="1600" b="1" kern="600" spc="40" dirty="0">
                <a:solidFill>
                  <a:srgbClr val="005555"/>
                </a:solidFill>
              </a:rPr>
              <a:t>thermo-mechanics</a:t>
            </a:r>
          </a:p>
          <a:p>
            <a:pPr lvl="0">
              <a:lnSpc>
                <a:spcPts val="2300"/>
              </a:lnSpc>
              <a:spcBef>
                <a:spcPts val="1000"/>
              </a:spcBef>
            </a:pPr>
            <a:r>
              <a:rPr lang="en-US" sz="1600" b="1" kern="600" spc="40" dirty="0">
                <a:solidFill>
                  <a:srgbClr val="005555"/>
                </a:solidFill>
              </a:rPr>
              <a:t>electronics</a:t>
            </a:r>
          </a:p>
          <a:p>
            <a:pPr lvl="0">
              <a:lnSpc>
                <a:spcPts val="2300"/>
              </a:lnSpc>
              <a:spcBef>
                <a:spcPts val="1000"/>
              </a:spcBef>
            </a:pPr>
            <a:r>
              <a:rPr lang="en-US" sz="1600" b="1" kern="600" spc="40" dirty="0">
                <a:solidFill>
                  <a:srgbClr val="005555"/>
                </a:solidFill>
              </a:rPr>
              <a:t>soft-and firmware for operation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04139" y="1470933"/>
            <a:ext cx="3106941" cy="26789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marL="180000" indent="-180000" algn="l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de-DE" sz="1600" dirty="0"/>
              <a:t>(dummy) Sensor + Hybrid PCBs</a:t>
            </a:r>
            <a:endParaRPr lang="en-US" sz="1600" dirty="0" err="1"/>
          </a:p>
        </p:txBody>
      </p:sp>
    </p:spTree>
    <p:extLst>
      <p:ext uri="{BB962C8B-B14F-4D97-AF65-F5344CB8AC3E}">
        <p14:creationId xmlns:p14="http://schemas.microsoft.com/office/powerpoint/2010/main" val="3001104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pc="0" dirty="0" err="1">
                <a:ln w="0"/>
                <a:solidFill>
                  <a:schemeClr val="accent1"/>
                </a:solidFill>
              </a:rPr>
              <a:t>sensor</a:t>
            </a:r>
            <a:r>
              <a:rPr lang="de-DE" spc="0" dirty="0">
                <a:ln w="0"/>
                <a:solidFill>
                  <a:schemeClr val="accent1"/>
                </a:solidFill>
              </a:rPr>
              <a:t> + </a:t>
            </a:r>
            <a:r>
              <a:rPr lang="de-DE" spc="0" dirty="0" err="1">
                <a:ln w="0"/>
                <a:solidFill>
                  <a:schemeClr val="accent1"/>
                </a:solidFill>
              </a:rPr>
              <a:t>hybrids</a:t>
            </a:r>
            <a:r>
              <a:rPr lang="de-DE" spc="0" dirty="0">
                <a:ln w="0"/>
                <a:solidFill>
                  <a:schemeClr val="accent1"/>
                </a:solidFill>
              </a:rPr>
              <a:t> </a:t>
            </a:r>
            <a:r>
              <a:rPr lang="de-DE" spc="0" dirty="0" err="1">
                <a:ln w="0"/>
                <a:solidFill>
                  <a:schemeClr val="accent1"/>
                </a:solidFill>
              </a:rPr>
              <a:t>inside</a:t>
            </a:r>
            <a:r>
              <a:rPr lang="de-DE" spc="0" dirty="0">
                <a:ln w="0"/>
                <a:solidFill>
                  <a:schemeClr val="accent1"/>
                </a:solidFill>
              </a:rPr>
              <a:t> </a:t>
            </a:r>
            <a:r>
              <a:rPr lang="de-DE" spc="0" dirty="0" err="1">
                <a:ln w="0"/>
                <a:solidFill>
                  <a:schemeClr val="accent1"/>
                </a:solidFill>
              </a:rPr>
              <a:t>vacuum</a:t>
            </a:r>
            <a:endParaRPr lang="de-DE" spc="0" dirty="0">
              <a:ln w="0"/>
              <a:solidFill>
                <a:schemeClr val="accent1"/>
              </a:solidFill>
            </a:endParaRPr>
          </a:p>
          <a:p>
            <a:r>
              <a:rPr lang="de-DE" spc="0" dirty="0" err="1">
                <a:ln w="0"/>
                <a:solidFill>
                  <a:schemeClr val="accent1"/>
                </a:solidFill>
              </a:rPr>
              <a:t>IIC</a:t>
            </a:r>
            <a:r>
              <a:rPr lang="de-DE" spc="0" dirty="0">
                <a:ln w="0"/>
                <a:solidFill>
                  <a:schemeClr val="accent1"/>
                </a:solidFill>
              </a:rPr>
              <a:t> + </a:t>
            </a:r>
            <a:r>
              <a:rPr lang="de-DE" spc="0" dirty="0" err="1">
                <a:ln w="0"/>
                <a:solidFill>
                  <a:schemeClr val="accent1"/>
                </a:solidFill>
              </a:rPr>
              <a:t>mezanine</a:t>
            </a:r>
            <a:r>
              <a:rPr lang="de-DE" spc="0" dirty="0">
                <a:ln w="0"/>
                <a:solidFill>
                  <a:schemeClr val="accent1"/>
                </a:solidFill>
              </a:rPr>
              <a:t> </a:t>
            </a:r>
            <a:r>
              <a:rPr lang="de-DE" spc="0" dirty="0" err="1">
                <a:ln w="0"/>
                <a:solidFill>
                  <a:schemeClr val="accent1"/>
                </a:solidFill>
              </a:rPr>
              <a:t>cards</a:t>
            </a:r>
            <a:r>
              <a:rPr lang="de-DE" spc="0" dirty="0">
                <a:ln w="0"/>
                <a:solidFill>
                  <a:schemeClr val="accent1"/>
                </a:solidFill>
              </a:rPr>
              <a:t> outside </a:t>
            </a:r>
            <a:r>
              <a:rPr lang="de-DE" spc="0" dirty="0" err="1">
                <a:ln w="0"/>
                <a:solidFill>
                  <a:schemeClr val="accent1"/>
                </a:solidFill>
              </a:rPr>
              <a:t>vacuum</a:t>
            </a:r>
            <a:endParaRPr lang="de-DE" spc="0" dirty="0">
              <a:ln w="0"/>
              <a:solidFill>
                <a:schemeClr val="accent1"/>
              </a:solidFill>
            </a:endParaRPr>
          </a:p>
          <a:p>
            <a:endParaRPr lang="de-DE" spc="0" dirty="0">
              <a:ln w="0"/>
              <a:solidFill>
                <a:schemeClr val="accent1"/>
              </a:solidFill>
            </a:endParaRPr>
          </a:p>
          <a:p>
            <a:endParaRPr lang="de-DE" spc="0" dirty="0">
              <a:ln w="0"/>
              <a:solidFill>
                <a:schemeClr val="accent1"/>
              </a:solidFill>
            </a:endParaRPr>
          </a:p>
          <a:p>
            <a:pPr lvl="1"/>
            <a:r>
              <a:rPr lang="de-DE" b="1" dirty="0">
                <a:ln w="0"/>
                <a:solidFill>
                  <a:srgbClr val="006C66"/>
                </a:solidFill>
              </a:rPr>
              <a:t>Control </a:t>
            </a:r>
            <a:r>
              <a:rPr lang="de-DE" b="1" dirty="0" err="1">
                <a:ln w="0"/>
                <a:solidFill>
                  <a:srgbClr val="006C66"/>
                </a:solidFill>
              </a:rPr>
              <a:t>over</a:t>
            </a:r>
            <a:r>
              <a:rPr lang="de-DE" b="1" dirty="0">
                <a:ln w="0"/>
                <a:solidFill>
                  <a:srgbClr val="006C66"/>
                </a:solidFill>
              </a:rPr>
              <a:t> Mercury XU1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b="1" dirty="0">
                <a:ln w="0"/>
                <a:solidFill>
                  <a:srgbClr val="006C66"/>
                </a:solidFill>
              </a:rPr>
              <a:t>1 </a:t>
            </a:r>
            <a:r>
              <a:rPr lang="de-DE" b="1" dirty="0" err="1">
                <a:ln w="0"/>
                <a:solidFill>
                  <a:srgbClr val="006C66"/>
                </a:solidFill>
              </a:rPr>
              <a:t>GB</a:t>
            </a:r>
            <a:r>
              <a:rPr lang="de-DE" b="1" dirty="0">
                <a:ln w="0"/>
                <a:solidFill>
                  <a:srgbClr val="006C66"/>
                </a:solidFill>
              </a:rPr>
              <a:t> – </a:t>
            </a:r>
            <a:r>
              <a:rPr lang="de-DE" b="1" dirty="0" err="1">
                <a:ln w="0"/>
                <a:solidFill>
                  <a:srgbClr val="006C66"/>
                </a:solidFill>
              </a:rPr>
              <a:t>slow</a:t>
            </a:r>
            <a:r>
              <a:rPr lang="de-DE" b="1" dirty="0">
                <a:ln w="0"/>
                <a:solidFill>
                  <a:srgbClr val="006C66"/>
                </a:solidFill>
              </a:rPr>
              <a:t> </a:t>
            </a:r>
            <a:r>
              <a:rPr lang="de-DE" b="1" dirty="0" err="1">
                <a:ln w="0"/>
                <a:solidFill>
                  <a:srgbClr val="006C66"/>
                </a:solidFill>
              </a:rPr>
              <a:t>control</a:t>
            </a:r>
            <a:r>
              <a:rPr lang="de-DE" b="1" dirty="0">
                <a:ln w="0"/>
                <a:solidFill>
                  <a:srgbClr val="006C66"/>
                </a:solidFill>
              </a:rPr>
              <a:t> </a:t>
            </a:r>
            <a:r>
              <a:rPr lang="de-DE" b="1" dirty="0" err="1">
                <a:ln w="0"/>
                <a:solidFill>
                  <a:srgbClr val="006C66"/>
                </a:solidFill>
              </a:rPr>
              <a:t>from</a:t>
            </a:r>
            <a:r>
              <a:rPr lang="de-DE" b="1" dirty="0">
                <a:ln w="0"/>
                <a:solidFill>
                  <a:srgbClr val="006C66"/>
                </a:solidFill>
              </a:rPr>
              <a:t> PC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b="1" kern="400" dirty="0">
                <a:ln w="0"/>
                <a:solidFill>
                  <a:srgbClr val="006C66"/>
                </a:solidFill>
              </a:rPr>
              <a:t>10 </a:t>
            </a:r>
            <a:r>
              <a:rPr lang="de-DE" b="1" kern="400" dirty="0" err="1">
                <a:ln w="0"/>
                <a:solidFill>
                  <a:srgbClr val="006C66"/>
                </a:solidFill>
              </a:rPr>
              <a:t>GB</a:t>
            </a:r>
            <a:r>
              <a:rPr lang="de-DE" b="1" kern="400" dirty="0">
                <a:ln w="0"/>
                <a:solidFill>
                  <a:srgbClr val="006C66"/>
                </a:solidFill>
              </a:rPr>
              <a:t> Ethernet – </a:t>
            </a:r>
            <a:r>
              <a:rPr lang="de-DE" b="1" kern="400" dirty="0" err="1">
                <a:ln w="0"/>
                <a:solidFill>
                  <a:srgbClr val="006C66"/>
                </a:solidFill>
              </a:rPr>
              <a:t>datatransfer</a:t>
            </a:r>
            <a:r>
              <a:rPr lang="de-DE" b="1" kern="400" dirty="0">
                <a:ln w="0"/>
                <a:solidFill>
                  <a:srgbClr val="006C66"/>
                </a:solidFill>
              </a:rPr>
              <a:t> XU1 </a:t>
            </a:r>
            <a:r>
              <a:rPr lang="de-DE" b="1" kern="400" dirty="0" err="1">
                <a:ln w="0"/>
                <a:solidFill>
                  <a:srgbClr val="006C66"/>
                </a:solidFill>
              </a:rPr>
              <a:t>to</a:t>
            </a:r>
            <a:r>
              <a:rPr lang="de-DE" b="1" kern="400" dirty="0">
                <a:ln w="0"/>
                <a:solidFill>
                  <a:srgbClr val="006C66"/>
                </a:solidFill>
              </a:rPr>
              <a:t> Storage</a:t>
            </a:r>
            <a:endParaRPr lang="de-DE" b="1" dirty="0">
              <a:ln w="0"/>
              <a:solidFill>
                <a:srgbClr val="006C66"/>
              </a:solidFill>
            </a:endParaRPr>
          </a:p>
          <a:p>
            <a:endParaRPr lang="de-DE" spc="0" dirty="0">
              <a:ln w="0"/>
              <a:solidFill>
                <a:schemeClr val="accent1"/>
              </a:solidFill>
            </a:endParaRPr>
          </a:p>
          <a:p>
            <a:endParaRPr lang="de-DE" spc="0" dirty="0">
              <a:ln w="0"/>
              <a:solidFill>
                <a:schemeClr val="accent1"/>
              </a:solidFill>
            </a:endParaRPr>
          </a:p>
          <a:p>
            <a:endParaRPr lang="en-US" spc="0" dirty="0">
              <a:ln w="0"/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FSP</a:t>
            </a:r>
            <a:r>
              <a:rPr lang="en-US" dirty="0"/>
              <a:t> </a:t>
            </a:r>
            <a:r>
              <a:rPr lang="en-US" dirty="0" err="1"/>
              <a:t>TNG</a:t>
            </a:r>
            <a:r>
              <a:rPr lang="en-US" dirty="0"/>
              <a:t> - concept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8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10823" t="-474" r="-223" b="11190"/>
          <a:stretch/>
        </p:blipFill>
        <p:spPr>
          <a:xfrm>
            <a:off x="6770596" y="560893"/>
            <a:ext cx="4070467" cy="57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92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162AFF-B737-4C93-8048-952658AF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Mechanics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843D8-79CF-4157-9B5D-47E82C625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Alexander Bähr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D0DEF-C52E-4B2C-8675-292F77B11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91F216-BE09-4387-BF4B-ED5E00648A7D}" type="slidenum">
              <a:rPr lang="de-DE" smtClean="0"/>
              <a:t>9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5224C9-20A5-413B-886B-9A81C453B1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13.05.2025</a:t>
            </a:r>
          </a:p>
        </p:txBody>
      </p:sp>
    </p:spTree>
    <p:extLst>
      <p:ext uri="{BB962C8B-B14F-4D97-AF65-F5344CB8AC3E}">
        <p14:creationId xmlns:p14="http://schemas.microsoft.com/office/powerpoint/2010/main" val="10277183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wljrLqbAKeirqT9tDIj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heme/theme1.xml><?xml version="1.0" encoding="utf-8"?>
<a:theme xmlns:a="http://schemas.openxmlformats.org/drawingml/2006/main" name="HLL-Master_en_v2">
  <a:themeElements>
    <a:clrScheme name="MPG2020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 cmpd="sng">
          <a:noFill/>
          <a:prstDash val="dash"/>
          <a:tailEnd type="triangle" w="lg" len="med"/>
        </a:ln>
      </a:spPr>
      <a:bodyPr wrap="square" lIns="144000" tIns="108000" rIns="144000" bIns="144000" rtlCol="0" anchor="t" anchorCtr="0"/>
      <a:lstStyle>
        <a:defPPr algn="l">
          <a:spcBef>
            <a:spcPts val="1150"/>
          </a:spcBef>
          <a:buClr>
            <a:srgbClr val="116656"/>
          </a:buClr>
          <a:buSzPct val="120000"/>
          <a:defRPr sz="1300"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 cmpd="sng">
          <a:prstDash val="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 marL="180000" indent="-180000" algn="l">
          <a:lnSpc>
            <a:spcPts val="2300"/>
          </a:lnSpc>
          <a:spcBef>
            <a:spcPts val="115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LL-Master_en_v2" id="{82EC59AB-7798-4AEC-B6ED-FA8D0F397309}" vid="{FD1E4B78-A164-4158-B68D-15F623A080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HLL-Master_en_v2</Template>
  <TotalTime>0</TotalTime>
  <Words>593</Words>
  <Application>Microsoft Office PowerPoint</Application>
  <PresentationFormat>Widescreen</PresentationFormat>
  <Paragraphs>169</Paragraphs>
  <Slides>22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.SF NS Symbols Regular</vt:lpstr>
      <vt:lpstr>Arial</vt:lpstr>
      <vt:lpstr>Calibri</vt:lpstr>
      <vt:lpstr>Symbol</vt:lpstr>
      <vt:lpstr>Wingdings 3</vt:lpstr>
      <vt:lpstr>HLL-Master_en_v2</vt:lpstr>
      <vt:lpstr>think-cell Folie</vt:lpstr>
      <vt:lpstr>Fast Small Pixel - The next Generation (FSP TNG)   </vt:lpstr>
      <vt:lpstr>MAXYMUS/MYSTIIC @ Bessy II</vt:lpstr>
      <vt:lpstr>Ptychography</vt:lpstr>
      <vt:lpstr>ptychography</vt:lpstr>
      <vt:lpstr>Concept</vt:lpstr>
      <vt:lpstr>pnCCD</vt:lpstr>
      <vt:lpstr>FSP TNG</vt:lpstr>
      <vt:lpstr>FSP TNG - concept</vt:lpstr>
      <vt:lpstr>Mechanics</vt:lpstr>
      <vt:lpstr>Mechanics – camera Head</vt:lpstr>
      <vt:lpstr>Vacuum FeedthrougH</vt:lpstr>
      <vt:lpstr>Vacuum FeedthrougH- cables</vt:lpstr>
      <vt:lpstr>The „Brain“ Firmware</vt:lpstr>
      <vt:lpstr>FSP TNG Firmware</vt:lpstr>
      <vt:lpstr>FSP TNG Firmware</vt:lpstr>
      <vt:lpstr>FSP TNG Firmware</vt:lpstr>
      <vt:lpstr>Current state</vt:lpstr>
      <vt:lpstr>Hardware test</vt:lpstr>
      <vt:lpstr>Mechanics check at Maxymus</vt:lpstr>
      <vt:lpstr>Electronics testing</vt:lpstr>
      <vt:lpstr>Next steps</vt:lpstr>
      <vt:lpstr>Thanks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Small Pixel The next Generation</dc:title>
  <dc:creator>Alexander Bähr</dc:creator>
  <cp:lastModifiedBy>Alexander Bähr</cp:lastModifiedBy>
  <cp:revision>135</cp:revision>
  <dcterms:created xsi:type="dcterms:W3CDTF">2022-07-25T15:00:07Z</dcterms:created>
  <dcterms:modified xsi:type="dcterms:W3CDTF">2025-05-13T06:31:04Z</dcterms:modified>
</cp:coreProperties>
</file>