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1"/>
  </p:notesMasterIdLst>
  <p:sldIdLst>
    <p:sldId id="256" r:id="rId3"/>
    <p:sldId id="312" r:id="rId4"/>
    <p:sldId id="258" r:id="rId5"/>
    <p:sldId id="283" r:id="rId6"/>
    <p:sldId id="302" r:id="rId7"/>
    <p:sldId id="307" r:id="rId8"/>
    <p:sldId id="303" r:id="rId9"/>
    <p:sldId id="304" r:id="rId10"/>
    <p:sldId id="308" r:id="rId11"/>
    <p:sldId id="282" r:id="rId12"/>
    <p:sldId id="268" r:id="rId13"/>
    <p:sldId id="284" r:id="rId14"/>
    <p:sldId id="269" r:id="rId15"/>
    <p:sldId id="292" r:id="rId16"/>
    <p:sldId id="272" r:id="rId17"/>
    <p:sldId id="273" r:id="rId18"/>
    <p:sldId id="293" r:id="rId19"/>
    <p:sldId id="295" r:id="rId20"/>
    <p:sldId id="319" r:id="rId21"/>
    <p:sldId id="280" r:id="rId22"/>
    <p:sldId id="262" r:id="rId23"/>
    <p:sldId id="313" r:id="rId24"/>
    <p:sldId id="314" r:id="rId25"/>
    <p:sldId id="315" r:id="rId26"/>
    <p:sldId id="281" r:id="rId27"/>
    <p:sldId id="260" r:id="rId28"/>
    <p:sldId id="297" r:id="rId29"/>
    <p:sldId id="298" r:id="rId30"/>
    <p:sldId id="299" r:id="rId31"/>
    <p:sldId id="300" r:id="rId32"/>
    <p:sldId id="316" r:id="rId33"/>
    <p:sldId id="309" r:id="rId34"/>
    <p:sldId id="311" r:id="rId35"/>
    <p:sldId id="310" r:id="rId36"/>
    <p:sldId id="274" r:id="rId37"/>
    <p:sldId id="317" r:id="rId38"/>
    <p:sldId id="318" r:id="rId39"/>
    <p:sldId id="296" r:id="rId40"/>
  </p:sldIdLst>
  <p:sldSz cx="9144000" cy="5143500" type="screen16x9"/>
  <p:notesSz cx="6858000" cy="9144000"/>
  <p:embeddedFontLst>
    <p:embeddedFont>
      <p:font typeface="Cambria Math" panose="02040503050406030204" pitchFamily="18" charset="0"/>
      <p:regular r:id="rId42"/>
    </p:embeddedFont>
    <p:embeddedFont>
      <p:font typeface="PT Sans Narrow" panose="020B0506020203020204" pitchFamily="34" charset="0"/>
      <p:regular r:id="rId43"/>
      <p:bold r:id="rId44"/>
    </p:embeddedFont>
    <p:embeddedFont>
      <p:font typeface="PT Serif" panose="020A0603040505020204" pitchFamily="18"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Slab" pitchFamily="2"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iHeie2ApWUS5LpVclOjtErOcYI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8B2"/>
    <a:srgbClr val="115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d857d1428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2d857d1428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a:extLst>
            <a:ext uri="{FF2B5EF4-FFF2-40B4-BE49-F238E27FC236}">
              <a16:creationId xmlns:a16="http://schemas.microsoft.com/office/drawing/2014/main" id="{AA5DFBC8-05BC-C248-BD8D-729FE46C0FD3}"/>
            </a:ext>
          </a:extLst>
        </p:cNvPr>
        <p:cNvGrpSpPr/>
        <p:nvPr/>
      </p:nvGrpSpPr>
      <p:grpSpPr>
        <a:xfrm>
          <a:off x="0" y="0"/>
          <a:ext cx="0" cy="0"/>
          <a:chOff x="0" y="0"/>
          <a:chExt cx="0" cy="0"/>
        </a:xfrm>
      </p:grpSpPr>
      <p:sp>
        <p:nvSpPr>
          <p:cNvPr id="78" name="Google Shape;78;g3001b1d2e2a_0_0:notes">
            <a:extLst>
              <a:ext uri="{FF2B5EF4-FFF2-40B4-BE49-F238E27FC236}">
                <a16:creationId xmlns:a16="http://schemas.microsoft.com/office/drawing/2014/main" id="{95F82A0B-8D68-5B71-323C-5DC164AC41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3001b1d2e2a_0_0:notes">
            <a:extLst>
              <a:ext uri="{FF2B5EF4-FFF2-40B4-BE49-F238E27FC236}">
                <a16:creationId xmlns:a16="http://schemas.microsoft.com/office/drawing/2014/main" id="{50273955-BF1B-BC3C-A3B6-0F993C9000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3469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350b797a9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350b797a9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DB0C2685-6110-34FE-E787-2B50F40D07C2}"/>
            </a:ext>
          </a:extLst>
        </p:cNvPr>
        <p:cNvGrpSpPr/>
        <p:nvPr/>
      </p:nvGrpSpPr>
      <p:grpSpPr>
        <a:xfrm>
          <a:off x="0" y="0"/>
          <a:ext cx="0" cy="0"/>
          <a:chOff x="0" y="0"/>
          <a:chExt cx="0" cy="0"/>
        </a:xfrm>
      </p:grpSpPr>
      <p:sp>
        <p:nvSpPr>
          <p:cNvPr id="294" name="Google Shape;294;g3350b797a94_0_7:notes">
            <a:extLst>
              <a:ext uri="{FF2B5EF4-FFF2-40B4-BE49-F238E27FC236}">
                <a16:creationId xmlns:a16="http://schemas.microsoft.com/office/drawing/2014/main" id="{39C7492C-A984-89DC-BA5E-CC87021475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350b797a94_0_7:notes">
            <a:extLst>
              <a:ext uri="{FF2B5EF4-FFF2-40B4-BE49-F238E27FC236}">
                <a16:creationId xmlns:a16="http://schemas.microsoft.com/office/drawing/2014/main" id="{DBBA8E25-E49E-6D84-FA3E-C0A67D98A6E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8733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350b797a9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3350b797a94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3536ba2c96_0_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33536ba2c96_0_8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3536ba2c96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33536ba2c96_0_6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3536ba2c96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33536ba2c96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3536ba2c96_0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33536ba2c96_0_7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275803728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3275803728f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19218737-69CC-4165-FF13-8CE1322AB247}"/>
            </a:ext>
          </a:extLst>
        </p:cNvPr>
        <p:cNvGrpSpPr/>
        <p:nvPr/>
      </p:nvGrpSpPr>
      <p:grpSpPr>
        <a:xfrm>
          <a:off x="0" y="0"/>
          <a:ext cx="0" cy="0"/>
          <a:chOff x="0" y="0"/>
          <a:chExt cx="0" cy="0"/>
        </a:xfrm>
      </p:grpSpPr>
      <p:sp>
        <p:nvSpPr>
          <p:cNvPr id="100" name="Google Shape;100;g3275803728f_0_9:notes">
            <a:extLst>
              <a:ext uri="{FF2B5EF4-FFF2-40B4-BE49-F238E27FC236}">
                <a16:creationId xmlns:a16="http://schemas.microsoft.com/office/drawing/2014/main" id="{A65A9A5E-12AE-9982-822B-9C33BA81D8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3275803728f_0_9:notes">
            <a:extLst>
              <a:ext uri="{FF2B5EF4-FFF2-40B4-BE49-F238E27FC236}">
                <a16:creationId xmlns:a16="http://schemas.microsoft.com/office/drawing/2014/main" id="{748DBB21-A6BE-98D7-72FA-4F3DE1D15F7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5841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6E2C10E1-1DFD-A2CA-5551-CE063B75060B}"/>
            </a:ext>
          </a:extLst>
        </p:cNvPr>
        <p:cNvGrpSpPr/>
        <p:nvPr/>
      </p:nvGrpSpPr>
      <p:grpSpPr>
        <a:xfrm>
          <a:off x="0" y="0"/>
          <a:ext cx="0" cy="0"/>
          <a:chOff x="0" y="0"/>
          <a:chExt cx="0" cy="0"/>
        </a:xfrm>
      </p:grpSpPr>
      <p:sp>
        <p:nvSpPr>
          <p:cNvPr id="72" name="Google Shape;72;g324cb8b47b0_0_147:notes">
            <a:extLst>
              <a:ext uri="{FF2B5EF4-FFF2-40B4-BE49-F238E27FC236}">
                <a16:creationId xmlns:a16="http://schemas.microsoft.com/office/drawing/2014/main" id="{C8859A30-CE4F-A4CF-2CE9-66BC66987A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324cb8b47b0_0_147:notes">
            <a:extLst>
              <a:ext uri="{FF2B5EF4-FFF2-40B4-BE49-F238E27FC236}">
                <a16:creationId xmlns:a16="http://schemas.microsoft.com/office/drawing/2014/main" id="{B7D79781-1347-B27A-8561-F7FC72E025F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952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21B58F8B-03CB-80C8-D010-18D61A2B58D9}"/>
            </a:ext>
          </a:extLst>
        </p:cNvPr>
        <p:cNvGrpSpPr/>
        <p:nvPr/>
      </p:nvGrpSpPr>
      <p:grpSpPr>
        <a:xfrm>
          <a:off x="0" y="0"/>
          <a:ext cx="0" cy="0"/>
          <a:chOff x="0" y="0"/>
          <a:chExt cx="0" cy="0"/>
        </a:xfrm>
      </p:grpSpPr>
      <p:sp>
        <p:nvSpPr>
          <p:cNvPr id="72" name="Google Shape;72;g2d857d14280_1_65:notes">
            <a:extLst>
              <a:ext uri="{FF2B5EF4-FFF2-40B4-BE49-F238E27FC236}">
                <a16:creationId xmlns:a16="http://schemas.microsoft.com/office/drawing/2014/main" id="{97799587-C59B-B59C-1BF5-368A4C982D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2d857d14280_1_65:notes">
            <a:extLst>
              <a:ext uri="{FF2B5EF4-FFF2-40B4-BE49-F238E27FC236}">
                <a16:creationId xmlns:a16="http://schemas.microsoft.com/office/drawing/2014/main" id="{DE73D3C8-16E2-1F7B-CFF2-64C163AA374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9212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F6AAF794-8144-5241-EA2D-1ED99EF86804}"/>
            </a:ext>
          </a:extLst>
        </p:cNvPr>
        <p:cNvGrpSpPr/>
        <p:nvPr/>
      </p:nvGrpSpPr>
      <p:grpSpPr>
        <a:xfrm>
          <a:off x="0" y="0"/>
          <a:ext cx="0" cy="0"/>
          <a:chOff x="0" y="0"/>
          <a:chExt cx="0" cy="0"/>
        </a:xfrm>
      </p:grpSpPr>
      <p:sp>
        <p:nvSpPr>
          <p:cNvPr id="72" name="Google Shape;72;g2d857d14280_1_65:notes">
            <a:extLst>
              <a:ext uri="{FF2B5EF4-FFF2-40B4-BE49-F238E27FC236}">
                <a16:creationId xmlns:a16="http://schemas.microsoft.com/office/drawing/2014/main" id="{8B9A55E4-FCEF-8EB0-7EB6-C698F5D8CC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2d857d14280_1_65:notes">
            <a:extLst>
              <a:ext uri="{FF2B5EF4-FFF2-40B4-BE49-F238E27FC236}">
                <a16:creationId xmlns:a16="http://schemas.microsoft.com/office/drawing/2014/main" id="{5A99F082-8DCD-0BEC-84A9-608E50F3674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02985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039640A6-242B-F85B-786B-0F7C72DADCB9}"/>
            </a:ext>
          </a:extLst>
        </p:cNvPr>
        <p:cNvGrpSpPr/>
        <p:nvPr/>
      </p:nvGrpSpPr>
      <p:grpSpPr>
        <a:xfrm>
          <a:off x="0" y="0"/>
          <a:ext cx="0" cy="0"/>
          <a:chOff x="0" y="0"/>
          <a:chExt cx="0" cy="0"/>
        </a:xfrm>
      </p:grpSpPr>
      <p:sp>
        <p:nvSpPr>
          <p:cNvPr id="72" name="Google Shape;72;g324cb8b47b0_0_147:notes">
            <a:extLst>
              <a:ext uri="{FF2B5EF4-FFF2-40B4-BE49-F238E27FC236}">
                <a16:creationId xmlns:a16="http://schemas.microsoft.com/office/drawing/2014/main" id="{77D03A69-3D05-2818-2C39-E699E26AA6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324cb8b47b0_0_147:notes">
            <a:extLst>
              <a:ext uri="{FF2B5EF4-FFF2-40B4-BE49-F238E27FC236}">
                <a16:creationId xmlns:a16="http://schemas.microsoft.com/office/drawing/2014/main" id="{57538AC9-A8F5-2916-0404-AB09CCCABE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9568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2FE48090-16FF-1F43-3595-3B283D5C37A8}"/>
            </a:ext>
          </a:extLst>
        </p:cNvPr>
        <p:cNvGrpSpPr/>
        <p:nvPr/>
      </p:nvGrpSpPr>
      <p:grpSpPr>
        <a:xfrm>
          <a:off x="0" y="0"/>
          <a:ext cx="0" cy="0"/>
          <a:chOff x="0" y="0"/>
          <a:chExt cx="0" cy="0"/>
        </a:xfrm>
      </p:grpSpPr>
      <p:sp>
        <p:nvSpPr>
          <p:cNvPr id="72" name="Google Shape;72;g324cb8b47b0_0_147:notes">
            <a:extLst>
              <a:ext uri="{FF2B5EF4-FFF2-40B4-BE49-F238E27FC236}">
                <a16:creationId xmlns:a16="http://schemas.microsoft.com/office/drawing/2014/main" id="{8651ECE7-2503-9AB4-3536-289B6B75E1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324cb8b47b0_0_147:notes">
            <a:extLst>
              <a:ext uri="{FF2B5EF4-FFF2-40B4-BE49-F238E27FC236}">
                <a16:creationId xmlns:a16="http://schemas.microsoft.com/office/drawing/2014/main" id="{706858BA-8E1A-876F-DDB3-20DAC450362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768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9F4A8012-1C19-81C0-D39D-18A9BC20EF6F}"/>
            </a:ext>
          </a:extLst>
        </p:cNvPr>
        <p:cNvGrpSpPr/>
        <p:nvPr/>
      </p:nvGrpSpPr>
      <p:grpSpPr>
        <a:xfrm>
          <a:off x="0" y="0"/>
          <a:ext cx="0" cy="0"/>
          <a:chOff x="0" y="0"/>
          <a:chExt cx="0" cy="0"/>
        </a:xfrm>
      </p:grpSpPr>
      <p:sp>
        <p:nvSpPr>
          <p:cNvPr id="72" name="Google Shape;72;g3352278b359_0_0:notes">
            <a:extLst>
              <a:ext uri="{FF2B5EF4-FFF2-40B4-BE49-F238E27FC236}">
                <a16:creationId xmlns:a16="http://schemas.microsoft.com/office/drawing/2014/main" id="{1CE00840-E741-551C-10B3-F6AFB246A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3352278b359_0_0:notes">
            <a:extLst>
              <a:ext uri="{FF2B5EF4-FFF2-40B4-BE49-F238E27FC236}">
                <a16:creationId xmlns:a16="http://schemas.microsoft.com/office/drawing/2014/main" id="{F6FB4FEF-644A-0ACA-BA1C-8C14DB98E2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77507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001b1d2e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3001b1d2e2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7755ef6c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337755ef6c3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A7D3F65-27CA-1258-FA93-7DC415B86437}"/>
            </a:ext>
          </a:extLst>
        </p:cNvPr>
        <p:cNvGrpSpPr/>
        <p:nvPr/>
      </p:nvGrpSpPr>
      <p:grpSpPr>
        <a:xfrm>
          <a:off x="0" y="0"/>
          <a:ext cx="0" cy="0"/>
          <a:chOff x="0" y="0"/>
          <a:chExt cx="0" cy="0"/>
        </a:xfrm>
      </p:grpSpPr>
      <p:sp>
        <p:nvSpPr>
          <p:cNvPr id="162" name="Google Shape;162;g33536ba2c96_0_981:notes">
            <a:extLst>
              <a:ext uri="{FF2B5EF4-FFF2-40B4-BE49-F238E27FC236}">
                <a16:creationId xmlns:a16="http://schemas.microsoft.com/office/drawing/2014/main" id="{270D9D62-30C4-CD3A-E0C7-1D3AC67A5C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a:extLst>
              <a:ext uri="{FF2B5EF4-FFF2-40B4-BE49-F238E27FC236}">
                <a16:creationId xmlns:a16="http://schemas.microsoft.com/office/drawing/2014/main" id="{64CEF588-1A6E-C260-569F-3996AE1A1AC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36310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3F58C68F-CA36-7632-4F98-D3CB6F4BE863}"/>
            </a:ext>
          </a:extLst>
        </p:cNvPr>
        <p:cNvGrpSpPr/>
        <p:nvPr/>
      </p:nvGrpSpPr>
      <p:grpSpPr>
        <a:xfrm>
          <a:off x="0" y="0"/>
          <a:ext cx="0" cy="0"/>
          <a:chOff x="0" y="0"/>
          <a:chExt cx="0" cy="0"/>
        </a:xfrm>
      </p:grpSpPr>
      <p:sp>
        <p:nvSpPr>
          <p:cNvPr id="183" name="Google Shape;183;g334436ad411_0_1:notes">
            <a:extLst>
              <a:ext uri="{FF2B5EF4-FFF2-40B4-BE49-F238E27FC236}">
                <a16:creationId xmlns:a16="http://schemas.microsoft.com/office/drawing/2014/main" id="{106B7693-E0D2-799E-BC71-E5883CACE8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334436ad411_0_1:notes">
            <a:extLst>
              <a:ext uri="{FF2B5EF4-FFF2-40B4-BE49-F238E27FC236}">
                <a16:creationId xmlns:a16="http://schemas.microsoft.com/office/drawing/2014/main" id="{5F6A61ED-12B0-91C8-131A-B4D24CF915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4180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34B0C69C-7355-0346-D57B-040BE58E906D}"/>
            </a:ext>
          </a:extLst>
        </p:cNvPr>
        <p:cNvGrpSpPr/>
        <p:nvPr/>
      </p:nvGrpSpPr>
      <p:grpSpPr>
        <a:xfrm>
          <a:off x="0" y="0"/>
          <a:ext cx="0" cy="0"/>
          <a:chOff x="0" y="0"/>
          <a:chExt cx="0" cy="0"/>
        </a:xfrm>
      </p:grpSpPr>
      <p:sp>
        <p:nvSpPr>
          <p:cNvPr id="219" name="Google Shape;219;g334436ad411_0_19:notes">
            <a:extLst>
              <a:ext uri="{FF2B5EF4-FFF2-40B4-BE49-F238E27FC236}">
                <a16:creationId xmlns:a16="http://schemas.microsoft.com/office/drawing/2014/main" id="{7C5C11AF-D50B-811D-BAC1-A612522BE7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334436ad411_0_19:notes">
            <a:extLst>
              <a:ext uri="{FF2B5EF4-FFF2-40B4-BE49-F238E27FC236}">
                <a16:creationId xmlns:a16="http://schemas.microsoft.com/office/drawing/2014/main" id="{333289BD-98F2-E986-6FBF-2A1971BE26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8662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24cb8b47b0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324cb8b47b0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3491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32527B42-8A02-9CC3-8F28-79E9C336E499}"/>
            </a:ext>
          </a:extLst>
        </p:cNvPr>
        <p:cNvGrpSpPr/>
        <p:nvPr/>
      </p:nvGrpSpPr>
      <p:grpSpPr>
        <a:xfrm>
          <a:off x="0" y="0"/>
          <a:ext cx="0" cy="0"/>
          <a:chOff x="0" y="0"/>
          <a:chExt cx="0" cy="0"/>
        </a:xfrm>
      </p:grpSpPr>
      <p:sp>
        <p:nvSpPr>
          <p:cNvPr id="237" name="Google Shape;237;g334a696a3dd_0_14:notes">
            <a:extLst>
              <a:ext uri="{FF2B5EF4-FFF2-40B4-BE49-F238E27FC236}">
                <a16:creationId xmlns:a16="http://schemas.microsoft.com/office/drawing/2014/main" id="{A9C334CC-7102-D56D-2113-A3DF0BBD9D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334a696a3dd_0_14:notes">
            <a:extLst>
              <a:ext uri="{FF2B5EF4-FFF2-40B4-BE49-F238E27FC236}">
                <a16:creationId xmlns:a16="http://schemas.microsoft.com/office/drawing/2014/main" id="{199DCE94-59B1-CCC3-9F91-DCB21943B97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16909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54226AF9-3803-58C5-3EFA-B2174CF96326}"/>
            </a:ext>
          </a:extLst>
        </p:cNvPr>
        <p:cNvGrpSpPr/>
        <p:nvPr/>
      </p:nvGrpSpPr>
      <p:grpSpPr>
        <a:xfrm>
          <a:off x="0" y="0"/>
          <a:ext cx="0" cy="0"/>
          <a:chOff x="0" y="0"/>
          <a:chExt cx="0" cy="0"/>
        </a:xfrm>
      </p:grpSpPr>
      <p:sp>
        <p:nvSpPr>
          <p:cNvPr id="294" name="Google Shape;294;g3350b797a94_0_7:notes">
            <a:extLst>
              <a:ext uri="{FF2B5EF4-FFF2-40B4-BE49-F238E27FC236}">
                <a16:creationId xmlns:a16="http://schemas.microsoft.com/office/drawing/2014/main" id="{51C29C3F-A442-03F4-D328-A4612C2745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350b797a94_0_7:notes">
            <a:extLst>
              <a:ext uri="{FF2B5EF4-FFF2-40B4-BE49-F238E27FC236}">
                <a16:creationId xmlns:a16="http://schemas.microsoft.com/office/drawing/2014/main" id="{CD875F1B-83F4-44C0-9BAD-284BA4D0467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09809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4818BB86-27E4-F3AD-398A-1145E5436025}"/>
            </a:ext>
          </a:extLst>
        </p:cNvPr>
        <p:cNvGrpSpPr/>
        <p:nvPr/>
      </p:nvGrpSpPr>
      <p:grpSpPr>
        <a:xfrm>
          <a:off x="0" y="0"/>
          <a:ext cx="0" cy="0"/>
          <a:chOff x="0" y="0"/>
          <a:chExt cx="0" cy="0"/>
        </a:xfrm>
      </p:grpSpPr>
      <p:sp>
        <p:nvSpPr>
          <p:cNvPr id="312" name="Google Shape;312;g3350b797a94_0_21:notes">
            <a:extLst>
              <a:ext uri="{FF2B5EF4-FFF2-40B4-BE49-F238E27FC236}">
                <a16:creationId xmlns:a16="http://schemas.microsoft.com/office/drawing/2014/main" id="{0DEDEFC9-AD05-303E-6E46-6D390E09AE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3350b797a94_0_21:notes">
            <a:extLst>
              <a:ext uri="{FF2B5EF4-FFF2-40B4-BE49-F238E27FC236}">
                <a16:creationId xmlns:a16="http://schemas.microsoft.com/office/drawing/2014/main" id="{042BB732-F1C2-AF99-3032-F63503FFEAD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70442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a:extLst>
            <a:ext uri="{FF2B5EF4-FFF2-40B4-BE49-F238E27FC236}">
              <a16:creationId xmlns:a16="http://schemas.microsoft.com/office/drawing/2014/main" id="{80323F2F-5509-884C-5788-17E143CF79B7}"/>
            </a:ext>
          </a:extLst>
        </p:cNvPr>
        <p:cNvGrpSpPr/>
        <p:nvPr/>
      </p:nvGrpSpPr>
      <p:grpSpPr>
        <a:xfrm>
          <a:off x="0" y="0"/>
          <a:ext cx="0" cy="0"/>
          <a:chOff x="0" y="0"/>
          <a:chExt cx="0" cy="0"/>
        </a:xfrm>
      </p:grpSpPr>
      <p:sp>
        <p:nvSpPr>
          <p:cNvPr id="716" name="Google Shape;716;g33536ba2c96_0_885:notes">
            <a:extLst>
              <a:ext uri="{FF2B5EF4-FFF2-40B4-BE49-F238E27FC236}">
                <a16:creationId xmlns:a16="http://schemas.microsoft.com/office/drawing/2014/main" id="{97B87901-3751-D214-8006-00F7C60FD3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33536ba2c96_0_885:notes">
            <a:extLst>
              <a:ext uri="{FF2B5EF4-FFF2-40B4-BE49-F238E27FC236}">
                <a16:creationId xmlns:a16="http://schemas.microsoft.com/office/drawing/2014/main" id="{7AAE57B6-FCAB-2960-F09B-B572265B44D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66352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a:extLst>
            <a:ext uri="{FF2B5EF4-FFF2-40B4-BE49-F238E27FC236}">
              <a16:creationId xmlns:a16="http://schemas.microsoft.com/office/drawing/2014/main" id="{07D82F82-AACD-7975-312F-AAC9A5092762}"/>
            </a:ext>
          </a:extLst>
        </p:cNvPr>
        <p:cNvGrpSpPr/>
        <p:nvPr/>
      </p:nvGrpSpPr>
      <p:grpSpPr>
        <a:xfrm>
          <a:off x="0" y="0"/>
          <a:ext cx="0" cy="0"/>
          <a:chOff x="0" y="0"/>
          <a:chExt cx="0" cy="0"/>
        </a:xfrm>
      </p:grpSpPr>
      <p:sp>
        <p:nvSpPr>
          <p:cNvPr id="716" name="Google Shape;716;g33536ba2c96_0_885:notes">
            <a:extLst>
              <a:ext uri="{FF2B5EF4-FFF2-40B4-BE49-F238E27FC236}">
                <a16:creationId xmlns:a16="http://schemas.microsoft.com/office/drawing/2014/main" id="{FD4A5554-6BDC-9F32-AD10-37DDD73C37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33536ba2c96_0_885:notes">
            <a:extLst>
              <a:ext uri="{FF2B5EF4-FFF2-40B4-BE49-F238E27FC236}">
                <a16:creationId xmlns:a16="http://schemas.microsoft.com/office/drawing/2014/main" id="{E630FF3F-F661-B774-2308-F25A35ED0A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86681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cabae880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32cabae880d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367B890E-BD00-8B46-0860-5750416D9099}"/>
            </a:ext>
          </a:extLst>
        </p:cNvPr>
        <p:cNvGrpSpPr/>
        <p:nvPr/>
      </p:nvGrpSpPr>
      <p:grpSpPr>
        <a:xfrm>
          <a:off x="0" y="0"/>
          <a:ext cx="0" cy="0"/>
          <a:chOff x="0" y="0"/>
          <a:chExt cx="0" cy="0"/>
        </a:xfrm>
      </p:grpSpPr>
      <p:sp>
        <p:nvSpPr>
          <p:cNvPr id="377" name="Google Shape;377;g33536ba2c96_0_724:notes">
            <a:extLst>
              <a:ext uri="{FF2B5EF4-FFF2-40B4-BE49-F238E27FC236}">
                <a16:creationId xmlns:a16="http://schemas.microsoft.com/office/drawing/2014/main" id="{A76BEDE5-7C5C-6FCE-9B8D-6D04E52F33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33536ba2c96_0_724:notes">
            <a:extLst>
              <a:ext uri="{FF2B5EF4-FFF2-40B4-BE49-F238E27FC236}">
                <a16:creationId xmlns:a16="http://schemas.microsoft.com/office/drawing/2014/main" id="{CED66B1B-BE37-9307-1B75-6A9E089AED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01029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816128B9-D864-8558-6045-676FA303AFD4}"/>
            </a:ext>
          </a:extLst>
        </p:cNvPr>
        <p:cNvGrpSpPr/>
        <p:nvPr/>
      </p:nvGrpSpPr>
      <p:grpSpPr>
        <a:xfrm>
          <a:off x="0" y="0"/>
          <a:ext cx="0" cy="0"/>
          <a:chOff x="0" y="0"/>
          <a:chExt cx="0" cy="0"/>
        </a:xfrm>
      </p:grpSpPr>
      <p:sp>
        <p:nvSpPr>
          <p:cNvPr id="377" name="Google Shape;377;g33536ba2c96_0_724:notes">
            <a:extLst>
              <a:ext uri="{FF2B5EF4-FFF2-40B4-BE49-F238E27FC236}">
                <a16:creationId xmlns:a16="http://schemas.microsoft.com/office/drawing/2014/main" id="{42E5850F-CAEB-7996-8F4E-CED7848A41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33536ba2c96_0_724:notes">
            <a:extLst>
              <a:ext uri="{FF2B5EF4-FFF2-40B4-BE49-F238E27FC236}">
                <a16:creationId xmlns:a16="http://schemas.microsoft.com/office/drawing/2014/main" id="{670BC2FD-39CB-77FA-CC68-E984DB7FF8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83206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2dd34d7cb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32dd34d7cb9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3536ba2c96_0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A01B31D1-73EE-1BFB-FAB8-974187B21463}"/>
            </a:ext>
          </a:extLst>
        </p:cNvPr>
        <p:cNvGrpSpPr/>
        <p:nvPr/>
      </p:nvGrpSpPr>
      <p:grpSpPr>
        <a:xfrm>
          <a:off x="0" y="0"/>
          <a:ext cx="0" cy="0"/>
          <a:chOff x="0" y="0"/>
          <a:chExt cx="0" cy="0"/>
        </a:xfrm>
      </p:grpSpPr>
      <p:sp>
        <p:nvSpPr>
          <p:cNvPr id="162" name="Google Shape;162;g33536ba2c96_0_981:notes">
            <a:extLst>
              <a:ext uri="{FF2B5EF4-FFF2-40B4-BE49-F238E27FC236}">
                <a16:creationId xmlns:a16="http://schemas.microsoft.com/office/drawing/2014/main" id="{66928786-6943-5877-77D2-40420041B1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a:extLst>
              <a:ext uri="{FF2B5EF4-FFF2-40B4-BE49-F238E27FC236}">
                <a16:creationId xmlns:a16="http://schemas.microsoft.com/office/drawing/2014/main" id="{F0FA6B73-0961-55F2-96AE-98B4F73BC18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523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337D5B38-9FE1-B133-D006-15A17F0EC784}"/>
            </a:ext>
          </a:extLst>
        </p:cNvPr>
        <p:cNvGrpSpPr/>
        <p:nvPr/>
      </p:nvGrpSpPr>
      <p:grpSpPr>
        <a:xfrm>
          <a:off x="0" y="0"/>
          <a:ext cx="0" cy="0"/>
          <a:chOff x="0" y="0"/>
          <a:chExt cx="0" cy="0"/>
        </a:xfrm>
      </p:grpSpPr>
      <p:sp>
        <p:nvSpPr>
          <p:cNvPr id="162" name="Google Shape;162;g33536ba2c96_0_981:notes">
            <a:extLst>
              <a:ext uri="{FF2B5EF4-FFF2-40B4-BE49-F238E27FC236}">
                <a16:creationId xmlns:a16="http://schemas.microsoft.com/office/drawing/2014/main" id="{D284B759-3CB6-BE05-9280-511CA87242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a:extLst>
              <a:ext uri="{FF2B5EF4-FFF2-40B4-BE49-F238E27FC236}">
                <a16:creationId xmlns:a16="http://schemas.microsoft.com/office/drawing/2014/main" id="{56D1CD3D-B0B6-784E-4896-091E7422BB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5122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AA352164-90F9-5078-6F0C-D5A4DF5C9F7C}"/>
            </a:ext>
          </a:extLst>
        </p:cNvPr>
        <p:cNvGrpSpPr/>
        <p:nvPr/>
      </p:nvGrpSpPr>
      <p:grpSpPr>
        <a:xfrm>
          <a:off x="0" y="0"/>
          <a:ext cx="0" cy="0"/>
          <a:chOff x="0" y="0"/>
          <a:chExt cx="0" cy="0"/>
        </a:xfrm>
      </p:grpSpPr>
      <p:sp>
        <p:nvSpPr>
          <p:cNvPr id="162" name="Google Shape;162;g33536ba2c96_0_981:notes">
            <a:extLst>
              <a:ext uri="{FF2B5EF4-FFF2-40B4-BE49-F238E27FC236}">
                <a16:creationId xmlns:a16="http://schemas.microsoft.com/office/drawing/2014/main" id="{A4679808-1769-0685-B568-5A404E7A69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a:extLst>
              <a:ext uri="{FF2B5EF4-FFF2-40B4-BE49-F238E27FC236}">
                <a16:creationId xmlns:a16="http://schemas.microsoft.com/office/drawing/2014/main" id="{90763F7C-B1F6-B04A-160B-156FD941A0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211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52236B3-D15D-AA22-CD3F-DD771EE611DD}"/>
            </a:ext>
          </a:extLst>
        </p:cNvPr>
        <p:cNvGrpSpPr/>
        <p:nvPr/>
      </p:nvGrpSpPr>
      <p:grpSpPr>
        <a:xfrm>
          <a:off x="0" y="0"/>
          <a:ext cx="0" cy="0"/>
          <a:chOff x="0" y="0"/>
          <a:chExt cx="0" cy="0"/>
        </a:xfrm>
      </p:grpSpPr>
      <p:sp>
        <p:nvSpPr>
          <p:cNvPr id="162" name="Google Shape;162;g33536ba2c96_0_981:notes">
            <a:extLst>
              <a:ext uri="{FF2B5EF4-FFF2-40B4-BE49-F238E27FC236}">
                <a16:creationId xmlns:a16="http://schemas.microsoft.com/office/drawing/2014/main" id="{691387F7-8A78-65F4-F134-903E2CABAD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a:extLst>
              <a:ext uri="{FF2B5EF4-FFF2-40B4-BE49-F238E27FC236}">
                <a16:creationId xmlns:a16="http://schemas.microsoft.com/office/drawing/2014/main" id="{500DFC66-A368-E4FE-147F-E497E8EA0A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937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FE3D97D9-541D-0D4F-4A35-0DBFE5192622}"/>
            </a:ext>
          </a:extLst>
        </p:cNvPr>
        <p:cNvGrpSpPr/>
        <p:nvPr/>
      </p:nvGrpSpPr>
      <p:grpSpPr>
        <a:xfrm>
          <a:off x="0" y="0"/>
          <a:ext cx="0" cy="0"/>
          <a:chOff x="0" y="0"/>
          <a:chExt cx="0" cy="0"/>
        </a:xfrm>
      </p:grpSpPr>
      <p:sp>
        <p:nvSpPr>
          <p:cNvPr id="162" name="Google Shape;162;g33536ba2c96_0_981:notes">
            <a:extLst>
              <a:ext uri="{FF2B5EF4-FFF2-40B4-BE49-F238E27FC236}">
                <a16:creationId xmlns:a16="http://schemas.microsoft.com/office/drawing/2014/main" id="{9DAFB2C8-34F2-18CC-6B0A-9E4C5F5575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3536ba2c96_0_981:notes">
            <a:extLst>
              <a:ext uri="{FF2B5EF4-FFF2-40B4-BE49-F238E27FC236}">
                <a16:creationId xmlns:a16="http://schemas.microsoft.com/office/drawing/2014/main" id="{18E52CD0-8555-E9B7-7835-67C4328EC35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416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 name="Google Shape;11;p17"/>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 name="Google Shape;1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2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 name="Google Shape;53;p25"/>
          <p:cNvSpPr txBox="1">
            <a:spLocks noGrp="1"/>
          </p:cNvSpPr>
          <p:nvPr>
            <p:ph type="title" hasCustomPrompt="1"/>
          </p:nvPr>
        </p:nvSpPr>
        <p:spPr>
          <a:xfrm>
            <a:off x="387900" y="1152450"/>
            <a:ext cx="83682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5"/>
              </a:buClr>
              <a:buSzPts val="13000"/>
              <a:buNone/>
              <a:defRPr sz="13000">
                <a:solidFill>
                  <a:schemeClr val="accent5"/>
                </a:solidFill>
              </a:defRPr>
            </a:lvl1pPr>
            <a:lvl2pPr lvl="1" algn="ctr">
              <a:lnSpc>
                <a:spcPct val="100000"/>
              </a:lnSpc>
              <a:spcBef>
                <a:spcPts val="0"/>
              </a:spcBef>
              <a:spcAft>
                <a:spcPts val="0"/>
              </a:spcAft>
              <a:buClr>
                <a:schemeClr val="accent5"/>
              </a:buClr>
              <a:buSzPts val="13000"/>
              <a:buNone/>
              <a:defRPr sz="13000">
                <a:solidFill>
                  <a:schemeClr val="accent5"/>
                </a:solidFill>
              </a:defRPr>
            </a:lvl2pPr>
            <a:lvl3pPr lvl="2" algn="ctr">
              <a:lnSpc>
                <a:spcPct val="100000"/>
              </a:lnSpc>
              <a:spcBef>
                <a:spcPts val="0"/>
              </a:spcBef>
              <a:spcAft>
                <a:spcPts val="0"/>
              </a:spcAft>
              <a:buClr>
                <a:schemeClr val="accent5"/>
              </a:buClr>
              <a:buSzPts val="13000"/>
              <a:buNone/>
              <a:defRPr sz="13000">
                <a:solidFill>
                  <a:schemeClr val="accent5"/>
                </a:solidFill>
              </a:defRPr>
            </a:lvl3pPr>
            <a:lvl4pPr lvl="3" algn="ctr">
              <a:lnSpc>
                <a:spcPct val="100000"/>
              </a:lnSpc>
              <a:spcBef>
                <a:spcPts val="0"/>
              </a:spcBef>
              <a:spcAft>
                <a:spcPts val="0"/>
              </a:spcAft>
              <a:buClr>
                <a:schemeClr val="accent5"/>
              </a:buClr>
              <a:buSzPts val="13000"/>
              <a:buNone/>
              <a:defRPr sz="13000">
                <a:solidFill>
                  <a:schemeClr val="accent5"/>
                </a:solidFill>
              </a:defRPr>
            </a:lvl4pPr>
            <a:lvl5pPr lvl="4" algn="ctr">
              <a:lnSpc>
                <a:spcPct val="100000"/>
              </a:lnSpc>
              <a:spcBef>
                <a:spcPts val="0"/>
              </a:spcBef>
              <a:spcAft>
                <a:spcPts val="0"/>
              </a:spcAft>
              <a:buClr>
                <a:schemeClr val="accent5"/>
              </a:buClr>
              <a:buSzPts val="13000"/>
              <a:buNone/>
              <a:defRPr sz="13000">
                <a:solidFill>
                  <a:schemeClr val="accent5"/>
                </a:solidFill>
              </a:defRPr>
            </a:lvl5pPr>
            <a:lvl6pPr lvl="5" algn="ctr">
              <a:lnSpc>
                <a:spcPct val="100000"/>
              </a:lnSpc>
              <a:spcBef>
                <a:spcPts val="0"/>
              </a:spcBef>
              <a:spcAft>
                <a:spcPts val="0"/>
              </a:spcAft>
              <a:buClr>
                <a:schemeClr val="accent5"/>
              </a:buClr>
              <a:buSzPts val="13000"/>
              <a:buNone/>
              <a:defRPr sz="13000">
                <a:solidFill>
                  <a:schemeClr val="accent5"/>
                </a:solidFill>
              </a:defRPr>
            </a:lvl6pPr>
            <a:lvl7pPr lvl="6" algn="ctr">
              <a:lnSpc>
                <a:spcPct val="100000"/>
              </a:lnSpc>
              <a:spcBef>
                <a:spcPts val="0"/>
              </a:spcBef>
              <a:spcAft>
                <a:spcPts val="0"/>
              </a:spcAft>
              <a:buClr>
                <a:schemeClr val="accent5"/>
              </a:buClr>
              <a:buSzPts val="13000"/>
              <a:buNone/>
              <a:defRPr sz="13000">
                <a:solidFill>
                  <a:schemeClr val="accent5"/>
                </a:solidFill>
              </a:defRPr>
            </a:lvl7pPr>
            <a:lvl8pPr lvl="7" algn="ctr">
              <a:lnSpc>
                <a:spcPct val="100000"/>
              </a:lnSpc>
              <a:spcBef>
                <a:spcPts val="0"/>
              </a:spcBef>
              <a:spcAft>
                <a:spcPts val="0"/>
              </a:spcAft>
              <a:buClr>
                <a:schemeClr val="accent5"/>
              </a:buClr>
              <a:buSzPts val="13000"/>
              <a:buNone/>
              <a:defRPr sz="13000">
                <a:solidFill>
                  <a:schemeClr val="accent5"/>
                </a:solidFill>
              </a:defRPr>
            </a:lvl8pPr>
            <a:lvl9pPr lvl="8" algn="ctr">
              <a:lnSpc>
                <a:spcPct val="100000"/>
              </a:lnSpc>
              <a:spcBef>
                <a:spcPts val="0"/>
              </a:spcBef>
              <a:spcAft>
                <a:spcPts val="0"/>
              </a:spcAft>
              <a:buClr>
                <a:schemeClr val="accent5"/>
              </a:buClr>
              <a:buSzPts val="13000"/>
              <a:buNone/>
              <a:defRPr sz="13000">
                <a:solidFill>
                  <a:schemeClr val="accent5"/>
                </a:solidFill>
              </a:defRPr>
            </a:lvl9pPr>
          </a:lstStyle>
          <a:p>
            <a:r>
              <a:t>xx%</a:t>
            </a:r>
          </a:p>
        </p:txBody>
      </p:sp>
      <p:sp>
        <p:nvSpPr>
          <p:cNvPr id="54" name="Google Shape;54;p25"/>
          <p:cNvSpPr txBox="1">
            <a:spLocks noGrp="1"/>
          </p:cNvSpPr>
          <p:nvPr>
            <p:ph type="body" idx="1"/>
          </p:nvPr>
        </p:nvSpPr>
        <p:spPr>
          <a:xfrm>
            <a:off x="387900" y="2919450"/>
            <a:ext cx="83682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5" name="Google Shape;5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168B80"/>
            </a:solidFill>
            <a:prstDash val="solid"/>
            <a:miter lim="8000"/>
            <a:headEnd type="none" w="sm" len="sm"/>
            <a:tailEnd type="none" w="sm" len="sm"/>
          </a:ln>
        </p:spPr>
      </p:sp>
      <p:sp>
        <p:nvSpPr>
          <p:cNvPr id="11" name="Google Shape;11;p1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168B80"/>
            </a:solidFill>
            <a:prstDash val="solid"/>
            <a:miter lim="8000"/>
            <a:headEnd type="none" w="sm" len="sm"/>
            <a:tailEnd type="none" w="sm" len="sm"/>
          </a:ln>
        </p:spPr>
      </p:sp>
      <p:cxnSp>
        <p:nvCxnSpPr>
          <p:cNvPr id="12" name="Google Shape;12;p16"/>
          <p:cNvCxnSpPr/>
          <p:nvPr/>
        </p:nvCxnSpPr>
        <p:spPr>
          <a:xfrm>
            <a:off x="4359602" y="2817464"/>
            <a:ext cx="424800" cy="0"/>
          </a:xfrm>
          <a:prstGeom prst="straightConnector1">
            <a:avLst/>
          </a:prstGeom>
          <a:noFill/>
          <a:ln w="38100" cap="flat" cmpd="sng">
            <a:solidFill>
              <a:srgbClr val="168B80"/>
            </a:solidFill>
            <a:prstDash val="solid"/>
            <a:round/>
            <a:headEnd type="none" w="sm" len="sm"/>
            <a:tailEnd type="none" w="sm" len="sm"/>
          </a:ln>
        </p:spPr>
      </p:cxnSp>
      <p:sp>
        <p:nvSpPr>
          <p:cNvPr id="13" name="Google Shape;13;p16"/>
          <p:cNvSpPr txBox="1">
            <a:spLocks noGrp="1"/>
          </p:cNvSpPr>
          <p:nvPr>
            <p:ph type="ctrTitle"/>
          </p:nvPr>
        </p:nvSpPr>
        <p:spPr>
          <a:xfrm>
            <a:off x="1680302" y="1188925"/>
            <a:ext cx="5783400" cy="1457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 name="Google Shape;14;p16"/>
          <p:cNvSpPr txBox="1">
            <a:spLocks noGrp="1"/>
          </p:cNvSpPr>
          <p:nvPr>
            <p:ph type="subTitle" idx="1"/>
          </p:nvPr>
        </p:nvSpPr>
        <p:spPr>
          <a:xfrm>
            <a:off x="1680302" y="3049450"/>
            <a:ext cx="5783400" cy="909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394491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
        <p:cNvGrpSpPr/>
        <p:nvPr/>
      </p:nvGrpSpPr>
      <p:grpSpPr>
        <a:xfrm>
          <a:off x="0" y="0"/>
          <a:ext cx="0" cy="0"/>
          <a:chOff x="0" y="0"/>
          <a:chExt cx="0" cy="0"/>
        </a:xfrm>
      </p:grpSpPr>
      <p:sp>
        <p:nvSpPr>
          <p:cNvPr id="17" name="Google Shape;17;p17"/>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 name="Google Shape;18;p17"/>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735871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cxnSp>
        <p:nvCxnSpPr>
          <p:cNvPr id="21" name="Google Shape;21;p18"/>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18"/>
          <p:cNvSpPr txBox="1">
            <a:spLocks noGrp="1"/>
          </p:cNvSpPr>
          <p:nvPr>
            <p:ph type="title"/>
          </p:nvPr>
        </p:nvSpPr>
        <p:spPr>
          <a:xfrm>
            <a:off x="480750" y="1764950"/>
            <a:ext cx="8222100" cy="907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3" name="Google Shape;2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3875017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cxnSp>
        <p:nvCxnSpPr>
          <p:cNvPr id="25" name="Google Shape;25;p19"/>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6" name="Google Shape;26;p19"/>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 name="Google Shape;27;p19"/>
          <p:cNvSpPr txBox="1">
            <a:spLocks noGrp="1"/>
          </p:cNvSpPr>
          <p:nvPr>
            <p:ph type="body" idx="1"/>
          </p:nvPr>
        </p:nvSpPr>
        <p:spPr>
          <a:xfrm>
            <a:off x="387900" y="1489825"/>
            <a:ext cx="3999900" cy="3078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19"/>
          <p:cNvSpPr txBox="1">
            <a:spLocks noGrp="1"/>
          </p:cNvSpPr>
          <p:nvPr>
            <p:ph type="body" idx="2"/>
          </p:nvPr>
        </p:nvSpPr>
        <p:spPr>
          <a:xfrm>
            <a:off x="4756200" y="1489825"/>
            <a:ext cx="3999900" cy="3078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2161307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2" name="Google Shape;3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1683483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cxnSp>
        <p:nvCxnSpPr>
          <p:cNvPr id="34" name="Google Shape;34;p2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5" name="Google Shape;35;p21"/>
          <p:cNvSpPr txBox="1">
            <a:spLocks noGrp="1"/>
          </p:cNvSpPr>
          <p:nvPr>
            <p:ph type="title"/>
          </p:nvPr>
        </p:nvSpPr>
        <p:spPr>
          <a:xfrm>
            <a:off x="3879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1"/>
          <p:cNvSpPr txBox="1">
            <a:spLocks noGrp="1"/>
          </p:cNvSpPr>
          <p:nvPr>
            <p:ph type="body" idx="1"/>
          </p:nvPr>
        </p:nvSpPr>
        <p:spPr>
          <a:xfrm>
            <a:off x="387900" y="1594025"/>
            <a:ext cx="2808000" cy="26811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333009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330297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2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43" name="Google Shape;43;p2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4" name="Google Shape;44;p23"/>
          <p:cNvSpPr txBox="1">
            <a:spLocks noGrp="1"/>
          </p:cNvSpPr>
          <p:nvPr>
            <p:ph type="title"/>
          </p:nvPr>
        </p:nvSpPr>
        <p:spPr>
          <a:xfrm>
            <a:off x="265500" y="1209075"/>
            <a:ext cx="4045200" cy="1506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5" name="Google Shape;45;p23"/>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6" name="Google Shape;46;p2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7" name="Google Shape;4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152356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1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168B80"/>
            </a:solidFill>
            <a:prstDash val="solid"/>
            <a:miter lim="8000"/>
            <a:headEnd type="none" w="sm" len="sm"/>
            <a:tailEnd type="none" w="sm" len="sm"/>
          </a:ln>
        </p:spPr>
      </p:sp>
      <p:sp>
        <p:nvSpPr>
          <p:cNvPr id="15" name="Google Shape;15;p1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168B80"/>
            </a:solidFill>
            <a:prstDash val="solid"/>
            <a:miter lim="8000"/>
            <a:headEnd type="none" w="sm" len="sm"/>
            <a:tailEnd type="none" w="sm" len="sm"/>
          </a:ln>
        </p:spPr>
      </p:sp>
      <p:cxnSp>
        <p:nvCxnSpPr>
          <p:cNvPr id="16" name="Google Shape;16;p16"/>
          <p:cNvCxnSpPr/>
          <p:nvPr/>
        </p:nvCxnSpPr>
        <p:spPr>
          <a:xfrm>
            <a:off x="4359602" y="2817464"/>
            <a:ext cx="424800" cy="0"/>
          </a:xfrm>
          <a:prstGeom prst="straightConnector1">
            <a:avLst/>
          </a:prstGeom>
          <a:noFill/>
          <a:ln w="38100" cap="flat" cmpd="sng">
            <a:solidFill>
              <a:srgbClr val="168B80"/>
            </a:solidFill>
            <a:prstDash val="solid"/>
            <a:round/>
            <a:headEnd type="none" w="sm" len="sm"/>
            <a:tailEnd type="none" w="sm" len="sm"/>
          </a:ln>
        </p:spPr>
      </p:cxnSp>
      <p:sp>
        <p:nvSpPr>
          <p:cNvPr id="17" name="Google Shape;17;p16"/>
          <p:cNvSpPr txBox="1">
            <a:spLocks noGrp="1"/>
          </p:cNvSpPr>
          <p:nvPr>
            <p:ph type="ctrTitle"/>
          </p:nvPr>
        </p:nvSpPr>
        <p:spPr>
          <a:xfrm>
            <a:off x="1680302" y="1188925"/>
            <a:ext cx="5783400" cy="1457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8" name="Google Shape;18;p16"/>
          <p:cNvSpPr txBox="1">
            <a:spLocks noGrp="1"/>
          </p:cNvSpPr>
          <p:nvPr>
            <p:ph type="subTitle" idx="1"/>
          </p:nvPr>
        </p:nvSpPr>
        <p:spPr>
          <a:xfrm>
            <a:off x="1680302" y="3049450"/>
            <a:ext cx="5783400" cy="909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9" name="Google Shape;1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24"/>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0" name="Google Shape;5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131517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2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 name="Google Shape;53;p25"/>
          <p:cNvSpPr txBox="1">
            <a:spLocks noGrp="1"/>
          </p:cNvSpPr>
          <p:nvPr>
            <p:ph type="title" hasCustomPrompt="1"/>
          </p:nvPr>
        </p:nvSpPr>
        <p:spPr>
          <a:xfrm>
            <a:off x="387900" y="1152450"/>
            <a:ext cx="83682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5"/>
              </a:buClr>
              <a:buSzPts val="13000"/>
              <a:buNone/>
              <a:defRPr sz="13000">
                <a:solidFill>
                  <a:schemeClr val="accent5"/>
                </a:solidFill>
              </a:defRPr>
            </a:lvl1pPr>
            <a:lvl2pPr lvl="1" algn="ctr">
              <a:lnSpc>
                <a:spcPct val="100000"/>
              </a:lnSpc>
              <a:spcBef>
                <a:spcPts val="0"/>
              </a:spcBef>
              <a:spcAft>
                <a:spcPts val="0"/>
              </a:spcAft>
              <a:buClr>
                <a:schemeClr val="accent5"/>
              </a:buClr>
              <a:buSzPts val="13000"/>
              <a:buNone/>
              <a:defRPr sz="13000">
                <a:solidFill>
                  <a:schemeClr val="accent5"/>
                </a:solidFill>
              </a:defRPr>
            </a:lvl2pPr>
            <a:lvl3pPr lvl="2" algn="ctr">
              <a:lnSpc>
                <a:spcPct val="100000"/>
              </a:lnSpc>
              <a:spcBef>
                <a:spcPts val="0"/>
              </a:spcBef>
              <a:spcAft>
                <a:spcPts val="0"/>
              </a:spcAft>
              <a:buClr>
                <a:schemeClr val="accent5"/>
              </a:buClr>
              <a:buSzPts val="13000"/>
              <a:buNone/>
              <a:defRPr sz="13000">
                <a:solidFill>
                  <a:schemeClr val="accent5"/>
                </a:solidFill>
              </a:defRPr>
            </a:lvl3pPr>
            <a:lvl4pPr lvl="3" algn="ctr">
              <a:lnSpc>
                <a:spcPct val="100000"/>
              </a:lnSpc>
              <a:spcBef>
                <a:spcPts val="0"/>
              </a:spcBef>
              <a:spcAft>
                <a:spcPts val="0"/>
              </a:spcAft>
              <a:buClr>
                <a:schemeClr val="accent5"/>
              </a:buClr>
              <a:buSzPts val="13000"/>
              <a:buNone/>
              <a:defRPr sz="13000">
                <a:solidFill>
                  <a:schemeClr val="accent5"/>
                </a:solidFill>
              </a:defRPr>
            </a:lvl4pPr>
            <a:lvl5pPr lvl="4" algn="ctr">
              <a:lnSpc>
                <a:spcPct val="100000"/>
              </a:lnSpc>
              <a:spcBef>
                <a:spcPts val="0"/>
              </a:spcBef>
              <a:spcAft>
                <a:spcPts val="0"/>
              </a:spcAft>
              <a:buClr>
                <a:schemeClr val="accent5"/>
              </a:buClr>
              <a:buSzPts val="13000"/>
              <a:buNone/>
              <a:defRPr sz="13000">
                <a:solidFill>
                  <a:schemeClr val="accent5"/>
                </a:solidFill>
              </a:defRPr>
            </a:lvl5pPr>
            <a:lvl6pPr lvl="5" algn="ctr">
              <a:lnSpc>
                <a:spcPct val="100000"/>
              </a:lnSpc>
              <a:spcBef>
                <a:spcPts val="0"/>
              </a:spcBef>
              <a:spcAft>
                <a:spcPts val="0"/>
              </a:spcAft>
              <a:buClr>
                <a:schemeClr val="accent5"/>
              </a:buClr>
              <a:buSzPts val="13000"/>
              <a:buNone/>
              <a:defRPr sz="13000">
                <a:solidFill>
                  <a:schemeClr val="accent5"/>
                </a:solidFill>
              </a:defRPr>
            </a:lvl6pPr>
            <a:lvl7pPr lvl="6" algn="ctr">
              <a:lnSpc>
                <a:spcPct val="100000"/>
              </a:lnSpc>
              <a:spcBef>
                <a:spcPts val="0"/>
              </a:spcBef>
              <a:spcAft>
                <a:spcPts val="0"/>
              </a:spcAft>
              <a:buClr>
                <a:schemeClr val="accent5"/>
              </a:buClr>
              <a:buSzPts val="13000"/>
              <a:buNone/>
              <a:defRPr sz="13000">
                <a:solidFill>
                  <a:schemeClr val="accent5"/>
                </a:solidFill>
              </a:defRPr>
            </a:lvl7pPr>
            <a:lvl8pPr lvl="7" algn="ctr">
              <a:lnSpc>
                <a:spcPct val="100000"/>
              </a:lnSpc>
              <a:spcBef>
                <a:spcPts val="0"/>
              </a:spcBef>
              <a:spcAft>
                <a:spcPts val="0"/>
              </a:spcAft>
              <a:buClr>
                <a:schemeClr val="accent5"/>
              </a:buClr>
              <a:buSzPts val="13000"/>
              <a:buNone/>
              <a:defRPr sz="13000">
                <a:solidFill>
                  <a:schemeClr val="accent5"/>
                </a:solidFill>
              </a:defRPr>
            </a:lvl8pPr>
            <a:lvl9pPr lvl="8" algn="ctr">
              <a:lnSpc>
                <a:spcPct val="100000"/>
              </a:lnSpc>
              <a:spcBef>
                <a:spcPts val="0"/>
              </a:spcBef>
              <a:spcAft>
                <a:spcPts val="0"/>
              </a:spcAft>
              <a:buClr>
                <a:schemeClr val="accent5"/>
              </a:buClr>
              <a:buSzPts val="13000"/>
              <a:buNone/>
              <a:defRPr sz="13000">
                <a:solidFill>
                  <a:schemeClr val="accent5"/>
                </a:solidFill>
              </a:defRPr>
            </a:lvl9pPr>
          </a:lstStyle>
          <a:p>
            <a:r>
              <a:t>xx%</a:t>
            </a:r>
          </a:p>
        </p:txBody>
      </p:sp>
      <p:sp>
        <p:nvSpPr>
          <p:cNvPr id="54" name="Google Shape;54;p25"/>
          <p:cNvSpPr txBox="1">
            <a:spLocks noGrp="1"/>
          </p:cNvSpPr>
          <p:nvPr>
            <p:ph type="body" idx="1"/>
          </p:nvPr>
        </p:nvSpPr>
        <p:spPr>
          <a:xfrm>
            <a:off x="387900" y="2919450"/>
            <a:ext cx="83682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5" name="Google Shape;5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57933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242810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cxnSp>
        <p:nvCxnSpPr>
          <p:cNvPr id="21" name="Google Shape;21;p18"/>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18"/>
          <p:cNvSpPr txBox="1">
            <a:spLocks noGrp="1"/>
          </p:cNvSpPr>
          <p:nvPr>
            <p:ph type="title"/>
          </p:nvPr>
        </p:nvSpPr>
        <p:spPr>
          <a:xfrm>
            <a:off x="480750" y="1764950"/>
            <a:ext cx="8222100" cy="907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3" name="Google Shape;2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19"/>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6" name="Google Shape;26;p19"/>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 name="Google Shape;27;p19"/>
          <p:cNvSpPr txBox="1">
            <a:spLocks noGrp="1"/>
          </p:cNvSpPr>
          <p:nvPr>
            <p:ph type="body" idx="1"/>
          </p:nvPr>
        </p:nvSpPr>
        <p:spPr>
          <a:xfrm>
            <a:off x="387900" y="1489825"/>
            <a:ext cx="3999900" cy="3078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19"/>
          <p:cNvSpPr txBox="1">
            <a:spLocks noGrp="1"/>
          </p:cNvSpPr>
          <p:nvPr>
            <p:ph type="body" idx="2"/>
          </p:nvPr>
        </p:nvSpPr>
        <p:spPr>
          <a:xfrm>
            <a:off x="4756200" y="1489825"/>
            <a:ext cx="3999900" cy="3078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2" name="Google Shape;3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2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5" name="Google Shape;35;p21"/>
          <p:cNvSpPr txBox="1">
            <a:spLocks noGrp="1"/>
          </p:cNvSpPr>
          <p:nvPr>
            <p:ph type="title"/>
          </p:nvPr>
        </p:nvSpPr>
        <p:spPr>
          <a:xfrm>
            <a:off x="3879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1"/>
          <p:cNvSpPr txBox="1">
            <a:spLocks noGrp="1"/>
          </p:cNvSpPr>
          <p:nvPr>
            <p:ph type="body" idx="1"/>
          </p:nvPr>
        </p:nvSpPr>
        <p:spPr>
          <a:xfrm>
            <a:off x="387900" y="1594025"/>
            <a:ext cx="2808000" cy="26811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43" name="Google Shape;43;p2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4" name="Google Shape;44;p23"/>
          <p:cNvSpPr txBox="1">
            <a:spLocks noGrp="1"/>
          </p:cNvSpPr>
          <p:nvPr>
            <p:ph type="title"/>
          </p:nvPr>
        </p:nvSpPr>
        <p:spPr>
          <a:xfrm>
            <a:off x="265500" y="1209075"/>
            <a:ext cx="4045200" cy="1506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5" name="Google Shape;45;p23"/>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6" name="Google Shape;46;p2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7" name="Google Shape;4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24"/>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0" name="Google Shape;5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9pPr>
          </a:lstStyle>
          <a:p>
            <a:endParaRPr/>
          </a:p>
        </p:txBody>
      </p:sp>
      <p:sp>
        <p:nvSpPr>
          <p:cNvPr id="7" name="Google Shape;7;p15"/>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9pPr>
          </a:lstStyle>
          <a:p>
            <a:endParaRPr/>
          </a:p>
        </p:txBody>
      </p:sp>
      <p:sp>
        <p:nvSpPr>
          <p:cNvPr id="7" name="Google Shape;7;p15"/>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dirty="0"/>
          </a:p>
        </p:txBody>
      </p:sp>
    </p:spTree>
    <p:extLst>
      <p:ext uri="{BB962C8B-B14F-4D97-AF65-F5344CB8AC3E}">
        <p14:creationId xmlns:p14="http://schemas.microsoft.com/office/powerpoint/2010/main" val="2573344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5.sv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5.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5.jpeg"/><Relationship Id="rId5" Type="http://schemas.openxmlformats.org/officeDocument/2006/relationships/image" Target="../media/image41.png"/><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5.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sv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svg"/></Relationships>
</file>

<file path=ppt/slides/_rels/slide2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8.png"/><Relationship Id="rId7" Type="http://schemas.openxmlformats.org/officeDocument/2006/relationships/hyperlink" Target="http://drive.google.com/file/d/14Mmj0fuQIRjJAbaPeAu5c8kjZa317jD9/view"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multimedia.3m.com/mws/media/66122O/3mtm-scotch-weld-tm-epoxy-adhesive-dp460-ns-and-off-white.pdf" TargetMode="External"/><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multimedia.3m.com/mws/media/66122O/3mtm-scotch-weld-tm-epoxy-adhesive-dp460-ns-and-off-white.pdf" TargetMode="External"/><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5.svg"/></Relationships>
</file>

<file path=ppt/slides/_rels/slide3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53.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hyperlink" Target="https://indico.cern.ch/event/1498351/"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5.sv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2.png"/><Relationship Id="rId12" Type="http://schemas.openxmlformats.org/officeDocument/2006/relationships/image" Target="../media/image5.sv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png"/><Relationship Id="rId5" Type="http://schemas.openxmlformats.org/officeDocument/2006/relationships/image" Target="../media/image58.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cds.cern.ch/record/2910049/files/ATL-MUON-PROC-2024-010.pdf" TargetMode="External"/><Relationship Id="rId4" Type="http://schemas.openxmlformats.org/officeDocument/2006/relationships/image" Target="../media/image3.png"/><Relationship Id="rId9"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hyperlink" Target="http://drive.google.com/file/d/14Mmj0fuQIRjJAbaPeAu5c8kjZa317jD9/view" TargetMode="External"/><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g2d857d14280_1_0"/>
          <p:cNvPicPr preferRelativeResize="0"/>
          <p:nvPr/>
        </p:nvPicPr>
        <p:blipFill rotWithShape="1">
          <a:blip r:embed="rId3">
            <a:alphaModFix/>
          </a:blip>
          <a:srcRect/>
          <a:stretch/>
        </p:blipFill>
        <p:spPr>
          <a:xfrm>
            <a:off x="2993064" y="3966525"/>
            <a:ext cx="1659911" cy="1147975"/>
          </a:xfrm>
          <a:prstGeom prst="rect">
            <a:avLst/>
          </a:prstGeom>
          <a:noFill/>
          <a:ln>
            <a:noFill/>
          </a:ln>
        </p:spPr>
      </p:pic>
      <p:pic>
        <p:nvPicPr>
          <p:cNvPr id="63" name="Google Shape;63;g2d857d14280_1_0"/>
          <p:cNvPicPr preferRelativeResize="0"/>
          <p:nvPr/>
        </p:nvPicPr>
        <p:blipFill rotWithShape="1">
          <a:blip r:embed="rId4">
            <a:alphaModFix/>
          </a:blip>
          <a:srcRect/>
          <a:stretch/>
        </p:blipFill>
        <p:spPr>
          <a:xfrm>
            <a:off x="0" y="-30575"/>
            <a:ext cx="2959376" cy="5256450"/>
          </a:xfrm>
          <a:prstGeom prst="rect">
            <a:avLst/>
          </a:prstGeom>
          <a:noFill/>
          <a:ln>
            <a:noFill/>
          </a:ln>
        </p:spPr>
      </p:pic>
      <p:sp>
        <p:nvSpPr>
          <p:cNvPr id="64" name="Google Shape;64;g2d857d14280_1_0"/>
          <p:cNvSpPr txBox="1"/>
          <p:nvPr/>
        </p:nvSpPr>
        <p:spPr>
          <a:xfrm>
            <a:off x="3315050" y="1239175"/>
            <a:ext cx="5603400" cy="135264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0" i="0" u="none" strike="noStrike" cap="none" dirty="0">
                <a:solidFill>
                  <a:srgbClr val="1155CC"/>
                </a:solidFill>
                <a:latin typeface="PT Serif"/>
                <a:ea typeface="PT Serif"/>
                <a:cs typeface="PT Serif"/>
                <a:sym typeface="PT Serif"/>
              </a:rPr>
              <a:t>Quality assurance and quality control (QA/QC) of the production of thin-gap RPCs for the ATLAS phase 2 upgrade</a:t>
            </a:r>
            <a:endParaRPr sz="2200" b="0" i="0" u="none" strike="noStrike" cap="none" dirty="0">
              <a:solidFill>
                <a:srgbClr val="3C78D8"/>
              </a:solidFill>
              <a:latin typeface="PT Sans Narrow"/>
              <a:ea typeface="PT Sans Narrow"/>
              <a:cs typeface="PT Sans Narrow"/>
              <a:sym typeface="PT Sans Narrow"/>
            </a:endParaRPr>
          </a:p>
        </p:txBody>
      </p:sp>
      <p:sp>
        <p:nvSpPr>
          <p:cNvPr id="65" name="Google Shape;65;g2d857d14280_1_0"/>
          <p:cNvSpPr/>
          <p:nvPr/>
        </p:nvSpPr>
        <p:spPr>
          <a:xfrm>
            <a:off x="3108326" y="127775"/>
            <a:ext cx="720038" cy="719968"/>
          </a:xfrm>
          <a:custGeom>
            <a:avLst/>
            <a:gdLst/>
            <a:ahLst/>
            <a:cxnLst/>
            <a:rect l="l" t="t" r="r" b="b"/>
            <a:pathLst>
              <a:path w="43265" h="44998" extrusionOk="0">
                <a:moveTo>
                  <a:pt x="0" y="44998"/>
                </a:moveTo>
                <a:lnTo>
                  <a:pt x="0" y="0"/>
                </a:lnTo>
                <a:lnTo>
                  <a:pt x="43265" y="0"/>
                </a:lnTo>
              </a:path>
            </a:pathLst>
          </a:custGeom>
          <a:noFill/>
          <a:ln w="28575" cap="flat" cmpd="sng">
            <a:solidFill>
              <a:srgbClr val="168B80"/>
            </a:solidFill>
            <a:prstDash val="solid"/>
            <a:miter lim="8000"/>
            <a:headEnd type="none" w="sm" len="sm"/>
            <a:tailEnd type="none" w="sm" len="sm"/>
          </a:ln>
        </p:spPr>
      </p:sp>
      <p:sp>
        <p:nvSpPr>
          <p:cNvPr id="66" name="Google Shape;66;g2d857d14280_1_0"/>
          <p:cNvSpPr/>
          <p:nvPr/>
        </p:nvSpPr>
        <p:spPr>
          <a:xfrm rot="10800000">
            <a:off x="8275561" y="4292792"/>
            <a:ext cx="720038" cy="719968"/>
          </a:xfrm>
          <a:custGeom>
            <a:avLst/>
            <a:gdLst/>
            <a:ahLst/>
            <a:cxnLst/>
            <a:rect l="l" t="t" r="r" b="b"/>
            <a:pathLst>
              <a:path w="43265" h="44998" extrusionOk="0">
                <a:moveTo>
                  <a:pt x="0" y="44998"/>
                </a:moveTo>
                <a:lnTo>
                  <a:pt x="0" y="0"/>
                </a:lnTo>
                <a:lnTo>
                  <a:pt x="43265" y="0"/>
                </a:lnTo>
              </a:path>
            </a:pathLst>
          </a:custGeom>
          <a:noFill/>
          <a:ln w="28575" cap="flat" cmpd="sng">
            <a:solidFill>
              <a:srgbClr val="168B80"/>
            </a:solidFill>
            <a:prstDash val="solid"/>
            <a:miter lim="8000"/>
            <a:headEnd type="none" w="sm" len="sm"/>
            <a:tailEnd type="none" w="sm" len="sm"/>
          </a:ln>
        </p:spPr>
      </p:sp>
      <p:sp>
        <p:nvSpPr>
          <p:cNvPr id="67" name="Google Shape;67;g2d857d14280_1_0"/>
          <p:cNvSpPr txBox="1"/>
          <p:nvPr/>
        </p:nvSpPr>
        <p:spPr>
          <a:xfrm>
            <a:off x="3991050" y="3099050"/>
            <a:ext cx="44601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it" sz="2000" b="0" i="0" u="none" strike="noStrike" cap="none" dirty="0">
                <a:solidFill>
                  <a:srgbClr val="000000"/>
                </a:solidFill>
                <a:latin typeface="PT Sans Narrow"/>
                <a:ea typeface="PT Sans Narrow"/>
                <a:cs typeface="PT Sans Narrow"/>
                <a:sym typeface="PT Sans Narrow"/>
              </a:rPr>
              <a:t>Davide Costa</a:t>
            </a:r>
            <a:endParaRPr sz="2000" b="0" i="0" u="none" strike="noStrike" cap="none" dirty="0">
              <a:solidFill>
                <a:srgbClr val="000000"/>
              </a:solidFill>
              <a:latin typeface="PT Sans Narrow"/>
              <a:ea typeface="PT Sans Narrow"/>
              <a:cs typeface="PT Sans Narrow"/>
              <a:sym typeface="PT Sans Narrow"/>
            </a:endParaRPr>
          </a:p>
          <a:p>
            <a:pPr marL="0" marR="0" lvl="0" indent="0" algn="ctr" rtl="0">
              <a:lnSpc>
                <a:spcPct val="100000"/>
              </a:lnSpc>
              <a:spcBef>
                <a:spcPts val="0"/>
              </a:spcBef>
              <a:spcAft>
                <a:spcPts val="0"/>
              </a:spcAft>
              <a:buClr>
                <a:srgbClr val="000000"/>
              </a:buClr>
              <a:buSzPts val="2200"/>
              <a:buFont typeface="Arial"/>
              <a:buNone/>
            </a:pPr>
            <a:r>
              <a:rPr lang="it" sz="2000" b="0" i="0" u="none" strike="noStrike" cap="none" dirty="0">
                <a:solidFill>
                  <a:srgbClr val="000000"/>
                </a:solidFill>
                <a:latin typeface="PT Sans Narrow"/>
                <a:ea typeface="PT Sans Narrow"/>
                <a:cs typeface="PT Sans Narrow"/>
                <a:sym typeface="PT Sans Narrow"/>
              </a:rPr>
              <a:t>on behalf of the MPP ATLAS Muon Group</a:t>
            </a:r>
            <a:endParaRPr sz="2000" b="0" i="0" u="none" strike="noStrike" cap="none" dirty="0">
              <a:solidFill>
                <a:srgbClr val="000000"/>
              </a:solidFill>
              <a:latin typeface="PT Sans Narrow"/>
              <a:ea typeface="PT Sans Narrow"/>
              <a:cs typeface="PT Sans Narrow"/>
              <a:sym typeface="PT Sans Narrow"/>
            </a:endParaRPr>
          </a:p>
        </p:txBody>
      </p:sp>
      <p:cxnSp>
        <p:nvCxnSpPr>
          <p:cNvPr id="68" name="Google Shape;68;g2d857d14280_1_0"/>
          <p:cNvCxnSpPr/>
          <p:nvPr/>
        </p:nvCxnSpPr>
        <p:spPr>
          <a:xfrm rot="10800000" flipH="1">
            <a:off x="5974105" y="2957850"/>
            <a:ext cx="285300" cy="3600"/>
          </a:xfrm>
          <a:prstGeom prst="straightConnector1">
            <a:avLst/>
          </a:prstGeom>
          <a:noFill/>
          <a:ln w="28575" cap="flat" cmpd="sng">
            <a:solidFill>
              <a:srgbClr val="168B80"/>
            </a:solidFill>
            <a:prstDash val="solid"/>
            <a:round/>
            <a:headEnd type="none" w="sm" len="sm"/>
            <a:tailEnd type="none" w="sm" len="sm"/>
          </a:ln>
        </p:spPr>
      </p:cxnSp>
      <p:sp>
        <p:nvSpPr>
          <p:cNvPr id="69" name="Google Shape;69;g2d857d14280_1_0"/>
          <p:cNvSpPr txBox="1"/>
          <p:nvPr/>
        </p:nvSpPr>
        <p:spPr>
          <a:xfrm>
            <a:off x="4038150" y="4067650"/>
            <a:ext cx="4365900" cy="63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300" b="0" i="0" u="none" strike="noStrike" cap="none" dirty="0">
                <a:solidFill>
                  <a:srgbClr val="000000"/>
                </a:solidFill>
                <a:latin typeface="PT Sans Narrow"/>
                <a:ea typeface="PT Sans Narrow"/>
                <a:cs typeface="PT Sans Narrow"/>
                <a:sym typeface="PT Sans Narrow"/>
              </a:rPr>
              <a:t>DPG-</a:t>
            </a:r>
            <a:r>
              <a:rPr lang="en-US" sz="1300" b="0" i="0" u="none" strike="noStrike" cap="none" dirty="0" err="1">
                <a:solidFill>
                  <a:srgbClr val="000000"/>
                </a:solidFill>
                <a:latin typeface="PT Sans Narrow"/>
                <a:ea typeface="PT Sans Narrow"/>
                <a:cs typeface="PT Sans Narrow"/>
                <a:sym typeface="PT Sans Narrow"/>
              </a:rPr>
              <a:t>Frühjahrstagung</a:t>
            </a:r>
            <a:r>
              <a:rPr lang="en-US" sz="1300" b="0" i="0" u="none" strike="noStrike" cap="none" dirty="0">
                <a:solidFill>
                  <a:srgbClr val="000000"/>
                </a:solidFill>
                <a:latin typeface="PT Sans Narrow"/>
                <a:ea typeface="PT Sans Narrow"/>
                <a:cs typeface="PT Sans Narrow"/>
                <a:sym typeface="PT Sans Narrow"/>
              </a:rPr>
              <a:t> 2025</a:t>
            </a:r>
            <a:endParaRPr sz="1300" b="0" i="0" u="none" strike="noStrike" cap="none" dirty="0">
              <a:solidFill>
                <a:srgbClr val="000000"/>
              </a:solidFill>
              <a:latin typeface="PT Sans Narrow"/>
              <a:ea typeface="PT Sans Narrow"/>
              <a:cs typeface="PT Sans Narrow"/>
              <a:sym typeface="PT Sans Narrow"/>
            </a:endParaRPr>
          </a:p>
          <a:p>
            <a:pPr marL="0" marR="0" lvl="0" indent="0" algn="ctr" rtl="0">
              <a:lnSpc>
                <a:spcPct val="100000"/>
              </a:lnSpc>
              <a:spcBef>
                <a:spcPts val="0"/>
              </a:spcBef>
              <a:spcAft>
                <a:spcPts val="0"/>
              </a:spcAft>
              <a:buClr>
                <a:srgbClr val="000000"/>
              </a:buClr>
              <a:buSzPts val="500"/>
              <a:buFont typeface="Arial"/>
              <a:buNone/>
            </a:pPr>
            <a:endParaRPr sz="500" b="0" i="0" u="none" strike="noStrike" cap="none" dirty="0">
              <a:solidFill>
                <a:srgbClr val="000000"/>
              </a:solidFill>
              <a:latin typeface="PT Sans Narrow"/>
              <a:ea typeface="PT Sans Narrow"/>
              <a:cs typeface="PT Sans Narrow"/>
              <a:sym typeface="PT Sans Narrow"/>
            </a:endParaRPr>
          </a:p>
          <a:p>
            <a:pPr marL="0" marR="0" lvl="0" indent="0" algn="ctr" rtl="0">
              <a:lnSpc>
                <a:spcPct val="100000"/>
              </a:lnSpc>
              <a:spcBef>
                <a:spcPts val="0"/>
              </a:spcBef>
              <a:spcAft>
                <a:spcPts val="0"/>
              </a:spcAft>
              <a:buClr>
                <a:srgbClr val="000000"/>
              </a:buClr>
              <a:buSzPts val="1300"/>
              <a:buFont typeface="Arial"/>
              <a:buNone/>
            </a:pPr>
            <a:r>
              <a:rPr lang="it" sz="1100" b="0" i="0" u="none" strike="noStrike" cap="none" dirty="0">
                <a:solidFill>
                  <a:srgbClr val="000000"/>
                </a:solidFill>
                <a:latin typeface="PT Sans Narrow"/>
                <a:ea typeface="PT Sans Narrow"/>
                <a:cs typeface="PT Sans Narrow"/>
                <a:sym typeface="PT Sans Narrow"/>
              </a:rPr>
              <a:t>Göttingen – 31</a:t>
            </a:r>
            <a:r>
              <a:rPr lang="it" sz="1100" b="0" i="0" u="none" strike="noStrike" cap="none" baseline="30000" dirty="0">
                <a:solidFill>
                  <a:srgbClr val="000000"/>
                </a:solidFill>
                <a:latin typeface="PT Sans Narrow"/>
                <a:ea typeface="PT Sans Narrow"/>
                <a:cs typeface="PT Sans Narrow"/>
                <a:sym typeface="PT Sans Narrow"/>
              </a:rPr>
              <a:t>st</a:t>
            </a:r>
            <a:r>
              <a:rPr lang="it" sz="1100" b="0" i="0" u="none" strike="noStrike" cap="none" dirty="0">
                <a:solidFill>
                  <a:srgbClr val="000000"/>
                </a:solidFill>
                <a:latin typeface="PT Sans Narrow"/>
                <a:ea typeface="PT Sans Narrow"/>
                <a:cs typeface="PT Sans Narrow"/>
                <a:sym typeface="PT Sans Narrow"/>
              </a:rPr>
              <a:t> March - 4</a:t>
            </a:r>
            <a:r>
              <a:rPr lang="it" sz="1100" b="0" i="0" u="none" strike="noStrike" cap="none" baseline="30000" dirty="0">
                <a:solidFill>
                  <a:srgbClr val="000000"/>
                </a:solidFill>
                <a:latin typeface="PT Sans Narrow"/>
                <a:ea typeface="PT Sans Narrow"/>
                <a:cs typeface="PT Sans Narrow"/>
                <a:sym typeface="PT Sans Narrow"/>
              </a:rPr>
              <a:t>th</a:t>
            </a:r>
            <a:r>
              <a:rPr lang="it" sz="1100" b="0" i="0" u="none" strike="noStrike" cap="none" dirty="0">
                <a:solidFill>
                  <a:srgbClr val="000000"/>
                </a:solidFill>
                <a:latin typeface="PT Sans Narrow"/>
                <a:ea typeface="PT Sans Narrow"/>
                <a:cs typeface="PT Sans Narrow"/>
                <a:sym typeface="PT Sans Narrow"/>
              </a:rPr>
              <a:t> April 2025</a:t>
            </a:r>
            <a:endParaRPr sz="1100" b="0" i="0" u="none" strike="noStrike" cap="none" dirty="0">
              <a:solidFill>
                <a:srgbClr val="000000"/>
              </a:solidFill>
              <a:latin typeface="PT Sans Narrow"/>
              <a:ea typeface="PT Sans Narrow"/>
              <a:cs typeface="PT Sans Narrow"/>
              <a:sym typeface="PT Sans Narrow"/>
            </a:endParaRPr>
          </a:p>
        </p:txBody>
      </p:sp>
      <p:pic>
        <p:nvPicPr>
          <p:cNvPr id="70" name="Google Shape;70;g2d857d14280_1_0"/>
          <p:cNvPicPr preferRelativeResize="0"/>
          <p:nvPr/>
        </p:nvPicPr>
        <p:blipFill rotWithShape="1">
          <a:blip r:embed="rId5">
            <a:alphaModFix/>
          </a:blip>
          <a:srcRect/>
          <a:stretch/>
        </p:blipFill>
        <p:spPr>
          <a:xfrm>
            <a:off x="7777100" y="0"/>
            <a:ext cx="1366899" cy="1109975"/>
          </a:xfrm>
          <a:prstGeom prst="rect">
            <a:avLst/>
          </a:prstGeom>
          <a:noFill/>
          <a:ln>
            <a:noFill/>
          </a:ln>
        </p:spPr>
      </p:pic>
      <p:pic>
        <p:nvPicPr>
          <p:cNvPr id="2" name="Elemento grafico 1">
            <a:extLst>
              <a:ext uri="{FF2B5EF4-FFF2-40B4-BE49-F238E27FC236}">
                <a16:creationId xmlns:a16="http://schemas.microsoft.com/office/drawing/2014/main" id="{92DE2EAE-33A8-1838-DC0E-2D2C540027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6614" y="257206"/>
            <a:ext cx="800700" cy="416050"/>
          </a:xfrm>
          <a:prstGeom prst="rect">
            <a:avLst/>
          </a:prstGeom>
        </p:spPr>
      </p:pic>
      <p:pic>
        <p:nvPicPr>
          <p:cNvPr id="4" name="Immagine 3">
            <a:extLst>
              <a:ext uri="{FF2B5EF4-FFF2-40B4-BE49-F238E27FC236}">
                <a16:creationId xmlns:a16="http://schemas.microsoft.com/office/drawing/2014/main" id="{857F62DA-98BD-371E-A1E1-25CD5723B181}"/>
              </a:ext>
            </a:extLst>
          </p:cNvPr>
          <p:cNvPicPr>
            <a:picLocks noChangeAspect="1"/>
          </p:cNvPicPr>
          <p:nvPr/>
        </p:nvPicPr>
        <p:blipFill>
          <a:blip r:embed="rId8"/>
          <a:stretch>
            <a:fillRect/>
          </a:stretch>
        </p:blipFill>
        <p:spPr>
          <a:xfrm>
            <a:off x="7258539" y="4450241"/>
            <a:ext cx="1659911" cy="4972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a:extLst>
            <a:ext uri="{FF2B5EF4-FFF2-40B4-BE49-F238E27FC236}">
              <a16:creationId xmlns:a16="http://schemas.microsoft.com/office/drawing/2014/main" id="{85906250-5BC9-04BD-E408-C87C4BA182C4}"/>
            </a:ext>
          </a:extLst>
        </p:cNvPr>
        <p:cNvGrpSpPr/>
        <p:nvPr/>
      </p:nvGrpSpPr>
      <p:grpSpPr>
        <a:xfrm>
          <a:off x="0" y="0"/>
          <a:ext cx="0" cy="0"/>
          <a:chOff x="0" y="0"/>
          <a:chExt cx="0" cy="0"/>
        </a:xfrm>
      </p:grpSpPr>
      <p:sp>
        <p:nvSpPr>
          <p:cNvPr id="81" name="Google Shape;81;g3001b1d2e2a_0_0">
            <a:extLst>
              <a:ext uri="{FF2B5EF4-FFF2-40B4-BE49-F238E27FC236}">
                <a16:creationId xmlns:a16="http://schemas.microsoft.com/office/drawing/2014/main" id="{D173C146-8E7E-CDE2-EAAB-4A31395F299D}"/>
              </a:ext>
            </a:extLst>
          </p:cNvPr>
          <p:cNvSpPr txBox="1"/>
          <p:nvPr/>
        </p:nvSpPr>
        <p:spPr>
          <a:xfrm>
            <a:off x="240075" y="138992"/>
            <a:ext cx="8470500" cy="523190"/>
          </a:xfrm>
          <a:prstGeom prst="rect">
            <a:avLst/>
          </a:prstGeom>
          <a:solidFill>
            <a:schemeClr val="dk1"/>
          </a:solidFill>
          <a:ln>
            <a:noFill/>
          </a:ln>
        </p:spPr>
        <p:txBody>
          <a:bodyPr spcFirstLastPara="1" wrap="square" lIns="91425" tIns="91425" rIns="91425" bIns="91425" anchor="t" anchorCtr="0">
            <a:spAutoFit/>
          </a:bodyPr>
          <a:lstStyle/>
          <a:p>
            <a:pPr defTabSz="914400" eaLnBrk="1" fontAlgn="auto" latinLnBrk="0" hangingPunct="1">
              <a:buSzPts val="2500"/>
              <a:tabLst/>
              <a:defRPr/>
            </a:pPr>
            <a:r>
              <a:rPr lang="it" sz="2200" b="1" dirty="0">
                <a:solidFill>
                  <a:srgbClr val="1155CC"/>
                </a:solidFill>
                <a:latin typeface="PT Serif"/>
                <a:sym typeface="PT Sans Narrow"/>
              </a:rPr>
              <a:t>Quality Control Flowchart</a:t>
            </a:r>
            <a:endParaRPr sz="2200" b="1" dirty="0">
              <a:solidFill>
                <a:srgbClr val="1155CC"/>
              </a:solidFill>
              <a:latin typeface="PT Serif"/>
              <a:sym typeface="PT Sans Narrow"/>
            </a:endParaRPr>
          </a:p>
        </p:txBody>
      </p:sp>
      <p:sp>
        <p:nvSpPr>
          <p:cNvPr id="86" name="Google Shape;86;g3001b1d2e2a_0_0">
            <a:extLst>
              <a:ext uri="{FF2B5EF4-FFF2-40B4-BE49-F238E27FC236}">
                <a16:creationId xmlns:a16="http://schemas.microsoft.com/office/drawing/2014/main" id="{CE15A71B-75A6-15CC-5096-8268AA0F778E}"/>
              </a:ext>
            </a:extLst>
          </p:cNvPr>
          <p:cNvSpPr/>
          <p:nvPr/>
        </p:nvSpPr>
        <p:spPr>
          <a:xfrm>
            <a:off x="87750" y="2022425"/>
            <a:ext cx="7200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volume</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sp>
        <p:nvSpPr>
          <p:cNvPr id="87" name="Google Shape;87;g3001b1d2e2a_0_0">
            <a:extLst>
              <a:ext uri="{FF2B5EF4-FFF2-40B4-BE49-F238E27FC236}">
                <a16:creationId xmlns:a16="http://schemas.microsoft.com/office/drawing/2014/main" id="{49548549-1654-4721-43CA-AF74963F08E8}"/>
              </a:ext>
            </a:extLst>
          </p:cNvPr>
          <p:cNvSpPr/>
          <p:nvPr/>
        </p:nvSpPr>
        <p:spPr>
          <a:xfrm>
            <a:off x="114010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G</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as leak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8" name="Google Shape;88;g3001b1d2e2a_0_0">
            <a:extLst>
              <a:ext uri="{FF2B5EF4-FFF2-40B4-BE49-F238E27FC236}">
                <a16:creationId xmlns:a16="http://schemas.microsoft.com/office/drawing/2014/main" id="{DADDC3B8-6FBE-E214-6DC6-A2ACCEE936C7}"/>
              </a:ext>
            </a:extLst>
          </p:cNvPr>
          <p:cNvSpPr/>
          <p:nvPr/>
        </p:nvSpPr>
        <p:spPr>
          <a:xfrm>
            <a:off x="248375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M</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echanical rigidity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9" name="Google Shape;89;g3001b1d2e2a_0_0">
            <a:extLst>
              <a:ext uri="{FF2B5EF4-FFF2-40B4-BE49-F238E27FC236}">
                <a16:creationId xmlns:a16="http://schemas.microsoft.com/office/drawing/2014/main" id="{966C621B-63D4-25F8-8BAC-BC6979DBD775}"/>
              </a:ext>
            </a:extLst>
          </p:cNvPr>
          <p:cNvSpPr/>
          <p:nvPr/>
        </p:nvSpPr>
        <p:spPr>
          <a:xfrm>
            <a:off x="2546875" y="126365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94" name="Google Shape;94;g3001b1d2e2a_0_0">
            <a:extLst>
              <a:ext uri="{FF2B5EF4-FFF2-40B4-BE49-F238E27FC236}">
                <a16:creationId xmlns:a16="http://schemas.microsoft.com/office/drawing/2014/main" id="{9A30640C-DE7C-C064-0DC3-25992D10CCC9}"/>
              </a:ext>
            </a:extLst>
          </p:cNvPr>
          <p:cNvCxnSpPr/>
          <p:nvPr/>
        </p:nvCxnSpPr>
        <p:spPr>
          <a:xfrm flipH="1">
            <a:off x="2613925" y="1530950"/>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95" name="Google Shape;95;g3001b1d2e2a_0_0">
            <a:extLst>
              <a:ext uri="{FF2B5EF4-FFF2-40B4-BE49-F238E27FC236}">
                <a16:creationId xmlns:a16="http://schemas.microsoft.com/office/drawing/2014/main" id="{7FE2407D-E95F-9768-79B8-F99E528BA7A3}"/>
              </a:ext>
            </a:extLst>
          </p:cNvPr>
          <p:cNvCxnSpPr/>
          <p:nvPr/>
        </p:nvCxnSpPr>
        <p:spPr>
          <a:xfrm rot="10800000" flipH="1">
            <a:off x="3045925" y="1530950"/>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96" name="Google Shape;96;g3001b1d2e2a_0_0">
            <a:extLst>
              <a:ext uri="{FF2B5EF4-FFF2-40B4-BE49-F238E27FC236}">
                <a16:creationId xmlns:a16="http://schemas.microsoft.com/office/drawing/2014/main" id="{696C1577-523A-696E-AC6D-6D3AA7F0A4E9}"/>
              </a:ext>
            </a:extLst>
          </p:cNvPr>
          <p:cNvCxnSpPr>
            <a:stCxn id="86" idx="3"/>
            <a:endCxn id="87" idx="1"/>
          </p:cNvCxnSpPr>
          <p:nvPr/>
        </p:nvCxnSpPr>
        <p:spPr>
          <a:xfrm>
            <a:off x="80775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97" name="Google Shape;97;g3001b1d2e2a_0_0">
            <a:extLst>
              <a:ext uri="{FF2B5EF4-FFF2-40B4-BE49-F238E27FC236}">
                <a16:creationId xmlns:a16="http://schemas.microsoft.com/office/drawing/2014/main" id="{DEA80762-971C-53B0-50AC-8EDE5BBFB243}"/>
              </a:ext>
            </a:extLst>
          </p:cNvPr>
          <p:cNvCxnSpPr>
            <a:stCxn id="87" idx="3"/>
            <a:endCxn id="88" idx="1"/>
          </p:cNvCxnSpPr>
          <p:nvPr/>
        </p:nvCxnSpPr>
        <p:spPr>
          <a:xfrm>
            <a:off x="2151400" y="2268575"/>
            <a:ext cx="332400" cy="0"/>
          </a:xfrm>
          <a:prstGeom prst="straightConnector1">
            <a:avLst/>
          </a:prstGeom>
          <a:noFill/>
          <a:ln w="9525" cap="flat" cmpd="sng">
            <a:solidFill>
              <a:schemeClr val="dk2"/>
            </a:solidFill>
            <a:prstDash val="solid"/>
            <a:round/>
            <a:headEnd type="none" w="med" len="med"/>
            <a:tailEnd type="stealth" w="med" len="med"/>
          </a:ln>
        </p:spPr>
      </p:cxnSp>
      <p:pic>
        <p:nvPicPr>
          <p:cNvPr id="98" name="Google Shape;98;g3001b1d2e2a_0_0">
            <a:extLst>
              <a:ext uri="{FF2B5EF4-FFF2-40B4-BE49-F238E27FC236}">
                <a16:creationId xmlns:a16="http://schemas.microsoft.com/office/drawing/2014/main" id="{31621553-F22E-A5FB-2BA6-F922A3DDA5A9}"/>
              </a:ext>
            </a:extLst>
          </p:cNvPr>
          <p:cNvPicPr preferRelativeResize="0"/>
          <p:nvPr/>
        </p:nvPicPr>
        <p:blipFill rotWithShape="1">
          <a:blip r:embed="rId3">
            <a:alphaModFix/>
          </a:blip>
          <a:srcRect l="19173" t="8934" r="19510" b="8876"/>
          <a:stretch/>
        </p:blipFill>
        <p:spPr>
          <a:xfrm>
            <a:off x="2297594" y="1419351"/>
            <a:ext cx="161300" cy="211674"/>
          </a:xfrm>
          <a:prstGeom prst="rect">
            <a:avLst/>
          </a:prstGeom>
          <a:noFill/>
          <a:ln>
            <a:noFill/>
          </a:ln>
        </p:spPr>
      </p:pic>
      <p:sp>
        <p:nvSpPr>
          <p:cNvPr id="99" name="Google Shape;99;g3001b1d2e2a_0_0">
            <a:extLst>
              <a:ext uri="{FF2B5EF4-FFF2-40B4-BE49-F238E27FC236}">
                <a16:creationId xmlns:a16="http://schemas.microsoft.com/office/drawing/2014/main" id="{4DA77570-1C11-88B4-1EAB-59AB470102DE}"/>
              </a:ext>
            </a:extLst>
          </p:cNvPr>
          <p:cNvSpPr/>
          <p:nvPr/>
        </p:nvSpPr>
        <p:spPr>
          <a:xfrm>
            <a:off x="131155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1</a:t>
            </a:r>
            <a:endParaRPr kumimoji="0"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endParaRPr>
          </a:p>
        </p:txBody>
      </p:sp>
      <p:sp>
        <p:nvSpPr>
          <p:cNvPr id="100" name="Google Shape;100;g3001b1d2e2a_0_0">
            <a:extLst>
              <a:ext uri="{FF2B5EF4-FFF2-40B4-BE49-F238E27FC236}">
                <a16:creationId xmlns:a16="http://schemas.microsoft.com/office/drawing/2014/main" id="{E977B6F6-7FC9-4AD5-5905-9766F49E1C1E}"/>
              </a:ext>
            </a:extLst>
          </p:cNvPr>
          <p:cNvSpPr/>
          <p:nvPr/>
        </p:nvSpPr>
        <p:spPr>
          <a:xfrm>
            <a:off x="265520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2</a:t>
            </a:r>
            <a:endParaRPr kumimoji="0"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endParaRPr>
          </a:p>
        </p:txBody>
      </p:sp>
      <p:cxnSp>
        <p:nvCxnSpPr>
          <p:cNvPr id="102" name="Google Shape;102;g3001b1d2e2a_0_0">
            <a:extLst>
              <a:ext uri="{FF2B5EF4-FFF2-40B4-BE49-F238E27FC236}">
                <a16:creationId xmlns:a16="http://schemas.microsoft.com/office/drawing/2014/main" id="{B40CDFD6-D356-2600-F2F5-BE9F362D888B}"/>
              </a:ext>
            </a:extLst>
          </p:cNvPr>
          <p:cNvCxnSpPr>
            <a:cxnSpLocks/>
            <a:stCxn id="88" idx="3"/>
          </p:cNvCxnSpPr>
          <p:nvPr/>
        </p:nvCxnSpPr>
        <p:spPr>
          <a:xfrm>
            <a:off x="3495050" y="2268575"/>
            <a:ext cx="332400" cy="0"/>
          </a:xfrm>
          <a:prstGeom prst="straightConnector1">
            <a:avLst/>
          </a:prstGeom>
          <a:noFill/>
          <a:ln w="9525" cap="flat" cmpd="sng">
            <a:solidFill>
              <a:schemeClr val="dk2"/>
            </a:solidFill>
            <a:prstDash val="solid"/>
            <a:round/>
            <a:headEnd type="none" w="med" len="med"/>
            <a:tailEnd type="stealth" w="med" len="med"/>
          </a:ln>
        </p:spPr>
      </p:cxnSp>
      <p:sp>
        <p:nvSpPr>
          <p:cNvPr id="118" name="Google Shape;118;g3001b1d2e2a_0_0">
            <a:extLst>
              <a:ext uri="{FF2B5EF4-FFF2-40B4-BE49-F238E27FC236}">
                <a16:creationId xmlns:a16="http://schemas.microsoft.com/office/drawing/2014/main" id="{C90DD474-6251-CAAB-0C84-D3B8FEFEC38A}"/>
              </a:ext>
            </a:extLst>
          </p:cNvPr>
          <p:cNvSpPr/>
          <p:nvPr/>
        </p:nvSpPr>
        <p:spPr>
          <a:xfrm>
            <a:off x="3827400" y="2022425"/>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hot melt glue application</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sp>
        <p:nvSpPr>
          <p:cNvPr id="125" name="Google Shape;125;g3001b1d2e2a_0_0">
            <a:extLst>
              <a:ext uri="{FF2B5EF4-FFF2-40B4-BE49-F238E27FC236}">
                <a16:creationId xmlns:a16="http://schemas.microsoft.com/office/drawing/2014/main" id="{B194EF3E-D284-B569-6F1E-B635E71B5793}"/>
              </a:ext>
            </a:extLst>
          </p:cNvPr>
          <p:cNvSpPr/>
          <p:nvPr/>
        </p:nvSpPr>
        <p:spPr>
          <a:xfrm>
            <a:off x="2101575"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endParaRPr>
          </a:p>
        </p:txBody>
      </p:sp>
      <p:sp>
        <p:nvSpPr>
          <p:cNvPr id="126" name="Google Shape;126;g3001b1d2e2a_0_0">
            <a:extLst>
              <a:ext uri="{FF2B5EF4-FFF2-40B4-BE49-F238E27FC236}">
                <a16:creationId xmlns:a16="http://schemas.microsoft.com/office/drawing/2014/main" id="{D93EE9FD-5367-2D11-9D3E-2A579D8B4C7B}"/>
              </a:ext>
            </a:extLst>
          </p:cNvPr>
          <p:cNvSpPr/>
          <p:nvPr/>
        </p:nvSpPr>
        <p:spPr>
          <a:xfrm>
            <a:off x="3423350"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endParaRPr>
          </a:p>
        </p:txBody>
      </p:sp>
      <p:cxnSp>
        <p:nvCxnSpPr>
          <p:cNvPr id="128" name="Google Shape;128;g3001b1d2e2a_0_0">
            <a:extLst>
              <a:ext uri="{FF2B5EF4-FFF2-40B4-BE49-F238E27FC236}">
                <a16:creationId xmlns:a16="http://schemas.microsoft.com/office/drawing/2014/main" id="{C473BA08-CDFE-840E-3DD9-10D312D95DC6}"/>
              </a:ext>
            </a:extLst>
          </p:cNvPr>
          <p:cNvCxnSpPr/>
          <p:nvPr/>
        </p:nvCxnSpPr>
        <p:spPr>
          <a:xfrm>
            <a:off x="4177958" y="4421190"/>
            <a:ext cx="332400" cy="0"/>
          </a:xfrm>
          <a:prstGeom prst="straightConnector1">
            <a:avLst/>
          </a:prstGeom>
          <a:noFill/>
          <a:ln w="9525" cap="flat" cmpd="sng">
            <a:solidFill>
              <a:schemeClr val="dk2"/>
            </a:solidFill>
            <a:prstDash val="solid"/>
            <a:round/>
            <a:headEnd type="none" w="med" len="med"/>
            <a:tailEnd type="stealth" w="med" len="med"/>
          </a:ln>
        </p:spPr>
      </p:cxnSp>
      <p:sp>
        <p:nvSpPr>
          <p:cNvPr id="129" name="Google Shape;129;g3001b1d2e2a_0_0">
            <a:extLst>
              <a:ext uri="{FF2B5EF4-FFF2-40B4-BE49-F238E27FC236}">
                <a16:creationId xmlns:a16="http://schemas.microsoft.com/office/drawing/2014/main" id="{995D4E88-B39E-7323-B0A1-34640B89D067}"/>
              </a:ext>
            </a:extLst>
          </p:cNvPr>
          <p:cNvSpPr/>
          <p:nvPr/>
        </p:nvSpPr>
        <p:spPr>
          <a:xfrm>
            <a:off x="4128158" y="442119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30" name="Google Shape;130;g3001b1d2e2a_0_0">
            <a:extLst>
              <a:ext uri="{FF2B5EF4-FFF2-40B4-BE49-F238E27FC236}">
                <a16:creationId xmlns:a16="http://schemas.microsoft.com/office/drawing/2014/main" id="{75BD72E6-E862-9A0D-5375-CC7DB3671936}"/>
              </a:ext>
            </a:extLst>
          </p:cNvPr>
          <p:cNvCxnSpPr/>
          <p:nvPr/>
        </p:nvCxnSpPr>
        <p:spPr>
          <a:xfrm rot="10800000" flipH="1">
            <a:off x="1671787" y="1530938"/>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131" name="Google Shape;131;g3001b1d2e2a_0_0">
            <a:extLst>
              <a:ext uri="{FF2B5EF4-FFF2-40B4-BE49-F238E27FC236}">
                <a16:creationId xmlns:a16="http://schemas.microsoft.com/office/drawing/2014/main" id="{8D884509-6858-161B-DE97-E2E693A1A579}"/>
              </a:ext>
            </a:extLst>
          </p:cNvPr>
          <p:cNvCxnSpPr/>
          <p:nvPr/>
        </p:nvCxnSpPr>
        <p:spPr>
          <a:xfrm flipH="1">
            <a:off x="1707613" y="1533525"/>
            <a:ext cx="432000" cy="600"/>
          </a:xfrm>
          <a:prstGeom prst="straightConnector1">
            <a:avLst/>
          </a:prstGeom>
          <a:noFill/>
          <a:ln w="9525" cap="flat" cmpd="sng">
            <a:solidFill>
              <a:schemeClr val="dk2"/>
            </a:solidFill>
            <a:prstDash val="solid"/>
            <a:round/>
            <a:headEnd type="stealth" w="med" len="med"/>
            <a:tailEnd type="none" w="med" len="med"/>
          </a:ln>
        </p:spPr>
      </p:cxnSp>
      <p:sp>
        <p:nvSpPr>
          <p:cNvPr id="132" name="Google Shape;132;g3001b1d2e2a_0_0">
            <a:extLst>
              <a:ext uri="{FF2B5EF4-FFF2-40B4-BE49-F238E27FC236}">
                <a16:creationId xmlns:a16="http://schemas.microsoft.com/office/drawing/2014/main" id="{3DF8D124-6B1B-33C9-0240-6D21B0BF0149}"/>
              </a:ext>
            </a:extLst>
          </p:cNvPr>
          <p:cNvSpPr/>
          <p:nvPr/>
        </p:nvSpPr>
        <p:spPr>
          <a:xfrm>
            <a:off x="1655638" y="126365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33" name="Google Shape;133;g3001b1d2e2a_0_0">
            <a:extLst>
              <a:ext uri="{FF2B5EF4-FFF2-40B4-BE49-F238E27FC236}">
                <a16:creationId xmlns:a16="http://schemas.microsoft.com/office/drawing/2014/main" id="{EB469095-0B7C-C482-D4AD-105708637603}"/>
              </a:ext>
            </a:extLst>
          </p:cNvPr>
          <p:cNvSpPr/>
          <p:nvPr/>
        </p:nvSpPr>
        <p:spPr>
          <a:xfrm>
            <a:off x="4532133" y="4175040"/>
            <a:ext cx="11790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L</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eakage current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34" name="Google Shape;134;g3001b1d2e2a_0_0">
            <a:extLst>
              <a:ext uri="{FF2B5EF4-FFF2-40B4-BE49-F238E27FC236}">
                <a16:creationId xmlns:a16="http://schemas.microsoft.com/office/drawing/2014/main" id="{E2FC6B5E-F06B-54BC-B49D-F381C5614939}"/>
              </a:ext>
            </a:extLst>
          </p:cNvPr>
          <p:cNvSpPr/>
          <p:nvPr/>
        </p:nvSpPr>
        <p:spPr>
          <a:xfrm>
            <a:off x="4861358" y="4634715"/>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5</a:t>
            </a:r>
            <a:endParaRPr kumimoji="0"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endParaRPr>
          </a:p>
        </p:txBody>
      </p:sp>
      <p:sp>
        <p:nvSpPr>
          <p:cNvPr id="135" name="Google Shape;135;g3001b1d2e2a_0_0">
            <a:extLst>
              <a:ext uri="{FF2B5EF4-FFF2-40B4-BE49-F238E27FC236}">
                <a16:creationId xmlns:a16="http://schemas.microsoft.com/office/drawing/2014/main" id="{A732E7AB-64D1-C1A5-ABDE-976B1A29E6B6}"/>
              </a:ext>
            </a:extLst>
          </p:cNvPr>
          <p:cNvSpPr/>
          <p:nvPr/>
        </p:nvSpPr>
        <p:spPr>
          <a:xfrm>
            <a:off x="4703158" y="339954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36" name="Google Shape;136;g3001b1d2e2a_0_0">
            <a:extLst>
              <a:ext uri="{FF2B5EF4-FFF2-40B4-BE49-F238E27FC236}">
                <a16:creationId xmlns:a16="http://schemas.microsoft.com/office/drawing/2014/main" id="{49E40571-6469-20DB-1759-C6473E855144}"/>
              </a:ext>
            </a:extLst>
          </p:cNvPr>
          <p:cNvCxnSpPr/>
          <p:nvPr/>
        </p:nvCxnSpPr>
        <p:spPr>
          <a:xfrm flipH="1">
            <a:off x="4770208" y="3666840"/>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37" name="Google Shape;137;g3001b1d2e2a_0_0">
            <a:extLst>
              <a:ext uri="{FF2B5EF4-FFF2-40B4-BE49-F238E27FC236}">
                <a16:creationId xmlns:a16="http://schemas.microsoft.com/office/drawing/2014/main" id="{E23E28D3-3AFF-BBC3-BAC1-D11CE26D1024}"/>
              </a:ext>
            </a:extLst>
          </p:cNvPr>
          <p:cNvCxnSpPr/>
          <p:nvPr/>
        </p:nvCxnSpPr>
        <p:spPr>
          <a:xfrm rot="10800000" flipH="1">
            <a:off x="5193758" y="3666840"/>
            <a:ext cx="3600" cy="432000"/>
          </a:xfrm>
          <a:prstGeom prst="straightConnector1">
            <a:avLst/>
          </a:prstGeom>
          <a:noFill/>
          <a:ln w="9525" cap="flat" cmpd="sng">
            <a:solidFill>
              <a:schemeClr val="dk2"/>
            </a:solidFill>
            <a:prstDash val="solid"/>
            <a:round/>
            <a:headEnd type="none" w="med" len="med"/>
            <a:tailEnd type="stealth" w="med" len="med"/>
          </a:ln>
        </p:spPr>
      </p:cxnSp>
      <p:pic>
        <p:nvPicPr>
          <p:cNvPr id="138" name="Google Shape;138;g3001b1d2e2a_0_0">
            <a:extLst>
              <a:ext uri="{FF2B5EF4-FFF2-40B4-BE49-F238E27FC236}">
                <a16:creationId xmlns:a16="http://schemas.microsoft.com/office/drawing/2014/main" id="{6A168FD7-B792-F970-0036-18BD734AA859}"/>
              </a:ext>
            </a:extLst>
          </p:cNvPr>
          <p:cNvPicPr preferRelativeResize="0"/>
          <p:nvPr/>
        </p:nvPicPr>
        <p:blipFill rotWithShape="1">
          <a:blip r:embed="rId3">
            <a:alphaModFix/>
          </a:blip>
          <a:srcRect l="19173" t="8934" r="19510" b="8876"/>
          <a:stretch/>
        </p:blipFill>
        <p:spPr>
          <a:xfrm>
            <a:off x="4593558" y="3561303"/>
            <a:ext cx="161300" cy="211674"/>
          </a:xfrm>
          <a:prstGeom prst="rect">
            <a:avLst/>
          </a:prstGeom>
          <a:noFill/>
          <a:ln>
            <a:noFill/>
          </a:ln>
        </p:spPr>
      </p:pic>
      <p:cxnSp>
        <p:nvCxnSpPr>
          <p:cNvPr id="155" name="Google Shape;155;g3001b1d2e2a_0_0">
            <a:extLst>
              <a:ext uri="{FF2B5EF4-FFF2-40B4-BE49-F238E27FC236}">
                <a16:creationId xmlns:a16="http://schemas.microsoft.com/office/drawing/2014/main" id="{EA720114-5C5E-D0E5-7032-0E2FDF64021B}"/>
              </a:ext>
            </a:extLst>
          </p:cNvPr>
          <p:cNvCxnSpPr>
            <a:cxnSpLocks/>
          </p:cNvCxnSpPr>
          <p:nvPr/>
        </p:nvCxnSpPr>
        <p:spPr>
          <a:xfrm>
            <a:off x="5773468" y="4424867"/>
            <a:ext cx="332400" cy="0"/>
          </a:xfrm>
          <a:prstGeom prst="straightConnector1">
            <a:avLst/>
          </a:prstGeom>
          <a:noFill/>
          <a:ln w="9525" cap="flat" cmpd="sng">
            <a:solidFill>
              <a:schemeClr val="dk2"/>
            </a:solidFill>
            <a:prstDash val="solid"/>
            <a:round/>
            <a:headEnd type="none" w="med" len="med"/>
            <a:tailEnd type="stealth" w="med" len="med"/>
          </a:ln>
        </p:spPr>
      </p:cxnSp>
      <p:sp>
        <p:nvSpPr>
          <p:cNvPr id="157" name="Google Shape;157;g3001b1d2e2a_0_0">
            <a:extLst>
              <a:ext uri="{FF2B5EF4-FFF2-40B4-BE49-F238E27FC236}">
                <a16:creationId xmlns:a16="http://schemas.microsoft.com/office/drawing/2014/main" id="{B8897B40-DF6C-A63C-392E-BE8E1BE124B9}"/>
              </a:ext>
            </a:extLst>
          </p:cNvPr>
          <p:cNvSpPr/>
          <p:nvPr/>
        </p:nvSpPr>
        <p:spPr>
          <a:xfrm>
            <a:off x="5701768" y="4424867"/>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62" name="Google Shape;162;g3001b1d2e2a_0_0">
            <a:extLst>
              <a:ext uri="{FF2B5EF4-FFF2-40B4-BE49-F238E27FC236}">
                <a16:creationId xmlns:a16="http://schemas.microsoft.com/office/drawing/2014/main" id="{084233EE-BE78-43C1-F4E5-B8233FCD2325}"/>
              </a:ext>
            </a:extLst>
          </p:cNvPr>
          <p:cNvSpPr/>
          <p:nvPr/>
        </p:nvSpPr>
        <p:spPr>
          <a:xfrm>
            <a:off x="6105818" y="4178717"/>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I-V curve measurement</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sp>
        <p:nvSpPr>
          <p:cNvPr id="167" name="Google Shape;167;g3001b1d2e2a_0_0">
            <a:extLst>
              <a:ext uri="{FF2B5EF4-FFF2-40B4-BE49-F238E27FC236}">
                <a16:creationId xmlns:a16="http://schemas.microsoft.com/office/drawing/2014/main" id="{D0D31E2B-C83B-8030-F1BE-266DC8E9B6B4}"/>
              </a:ext>
            </a:extLst>
          </p:cNvPr>
          <p:cNvSpPr/>
          <p:nvPr/>
        </p:nvSpPr>
        <p:spPr>
          <a:xfrm>
            <a:off x="6295681" y="4630067"/>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8</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168" name="Google Shape;168;g3001b1d2e2a_0_0">
            <a:extLst>
              <a:ext uri="{FF2B5EF4-FFF2-40B4-BE49-F238E27FC236}">
                <a16:creationId xmlns:a16="http://schemas.microsoft.com/office/drawing/2014/main" id="{7D7404D5-5B97-EF01-C1BB-CAB90387B5F4}"/>
              </a:ext>
            </a:extLst>
          </p:cNvPr>
          <p:cNvCxnSpPr>
            <a:cxnSpLocks/>
          </p:cNvCxnSpPr>
          <p:nvPr/>
        </p:nvCxnSpPr>
        <p:spPr>
          <a:xfrm>
            <a:off x="83075" y="3011325"/>
            <a:ext cx="7353694" cy="16491"/>
          </a:xfrm>
          <a:prstGeom prst="straightConnector1">
            <a:avLst/>
          </a:prstGeom>
          <a:noFill/>
          <a:ln w="9525" cap="flat" cmpd="sng">
            <a:solidFill>
              <a:schemeClr val="dk2"/>
            </a:solidFill>
            <a:prstDash val="solid"/>
            <a:round/>
            <a:headEnd type="none" w="med" len="med"/>
            <a:tailEnd type="none" w="med" len="med"/>
          </a:ln>
        </p:spPr>
      </p:cxnSp>
      <p:sp>
        <p:nvSpPr>
          <p:cNvPr id="172" name="Google Shape;172;g3001b1d2e2a_0_0">
            <a:extLst>
              <a:ext uri="{FF2B5EF4-FFF2-40B4-BE49-F238E27FC236}">
                <a16:creationId xmlns:a16="http://schemas.microsoft.com/office/drawing/2014/main" id="{CAA7627F-57A3-4E0B-0101-9C921C0978B5}"/>
              </a:ext>
            </a:extLst>
          </p:cNvPr>
          <p:cNvSpPr/>
          <p:nvPr/>
        </p:nvSpPr>
        <p:spPr>
          <a:xfrm rot="-5400000">
            <a:off x="2763013" y="161300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sp>
        <p:nvSpPr>
          <p:cNvPr id="174" name="Google Shape;174;g3001b1d2e2a_0_0">
            <a:extLst>
              <a:ext uri="{FF2B5EF4-FFF2-40B4-BE49-F238E27FC236}">
                <a16:creationId xmlns:a16="http://schemas.microsoft.com/office/drawing/2014/main" id="{B6109B13-F509-3D8A-0481-89C7D17D4A10}"/>
              </a:ext>
            </a:extLst>
          </p:cNvPr>
          <p:cNvSpPr/>
          <p:nvPr/>
        </p:nvSpPr>
        <p:spPr>
          <a:xfrm rot="-5400000">
            <a:off x="4882221" y="374889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sp>
        <p:nvSpPr>
          <p:cNvPr id="177" name="Google Shape;177;g3001b1d2e2a_0_0">
            <a:extLst>
              <a:ext uri="{FF2B5EF4-FFF2-40B4-BE49-F238E27FC236}">
                <a16:creationId xmlns:a16="http://schemas.microsoft.com/office/drawing/2014/main" id="{8B96EC26-57D0-87BE-94B8-A759CBBFE482}"/>
              </a:ext>
            </a:extLst>
          </p:cNvPr>
          <p:cNvSpPr/>
          <p:nvPr/>
        </p:nvSpPr>
        <p:spPr>
          <a:xfrm rot="-5400000">
            <a:off x="1364489" y="1607238"/>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9" name="Google Shape;179;g3001b1d2e2a_0_0">
            <a:extLst>
              <a:ext uri="{FF2B5EF4-FFF2-40B4-BE49-F238E27FC236}">
                <a16:creationId xmlns:a16="http://schemas.microsoft.com/office/drawing/2014/main" id="{7BEA9BEC-6728-7593-5379-163759ADFB08}"/>
              </a:ext>
            </a:extLst>
          </p:cNvPr>
          <p:cNvSpPr/>
          <p:nvPr/>
        </p:nvSpPr>
        <p:spPr>
          <a:xfrm>
            <a:off x="7117118" y="4418963"/>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pic>
        <p:nvPicPr>
          <p:cNvPr id="2" name="Google Shape;76;g3352278b359_0_0">
            <a:extLst>
              <a:ext uri="{FF2B5EF4-FFF2-40B4-BE49-F238E27FC236}">
                <a16:creationId xmlns:a16="http://schemas.microsoft.com/office/drawing/2014/main" id="{940A029D-BA13-82D7-B59A-CEDF5696ABBA}"/>
              </a:ext>
            </a:extLst>
          </p:cNvPr>
          <p:cNvPicPr preferRelativeResize="0"/>
          <p:nvPr/>
        </p:nvPicPr>
        <p:blipFill rotWithShape="1">
          <a:blip r:embed="rId4">
            <a:alphaModFix/>
          </a:blip>
          <a:srcRect/>
          <a:stretch/>
        </p:blipFill>
        <p:spPr>
          <a:xfrm>
            <a:off x="7075544" y="19348"/>
            <a:ext cx="1086249" cy="571249"/>
          </a:xfrm>
          <a:prstGeom prst="rect">
            <a:avLst/>
          </a:prstGeom>
          <a:noFill/>
          <a:ln>
            <a:noFill/>
          </a:ln>
        </p:spPr>
      </p:pic>
      <p:pic>
        <p:nvPicPr>
          <p:cNvPr id="3" name="Google Shape;77;g3352278b359_0_0">
            <a:extLst>
              <a:ext uri="{FF2B5EF4-FFF2-40B4-BE49-F238E27FC236}">
                <a16:creationId xmlns:a16="http://schemas.microsoft.com/office/drawing/2014/main" id="{C7D17DD6-A690-9D67-7A1A-19AA772F5FFA}"/>
              </a:ext>
            </a:extLst>
          </p:cNvPr>
          <p:cNvPicPr preferRelativeResize="0"/>
          <p:nvPr/>
        </p:nvPicPr>
        <p:blipFill rotWithShape="1">
          <a:blip r:embed="rId5">
            <a:alphaModFix/>
          </a:blip>
          <a:srcRect/>
          <a:stretch/>
        </p:blipFill>
        <p:spPr>
          <a:xfrm>
            <a:off x="8176347" y="58749"/>
            <a:ext cx="606402" cy="492426"/>
          </a:xfrm>
          <a:prstGeom prst="rect">
            <a:avLst/>
          </a:prstGeom>
          <a:noFill/>
          <a:ln>
            <a:noFill/>
          </a:ln>
        </p:spPr>
      </p:pic>
      <p:pic>
        <p:nvPicPr>
          <p:cNvPr id="4" name="Elemento grafico 3">
            <a:extLst>
              <a:ext uri="{FF2B5EF4-FFF2-40B4-BE49-F238E27FC236}">
                <a16:creationId xmlns:a16="http://schemas.microsoft.com/office/drawing/2014/main" id="{E158D619-E7B4-CCD1-6C9B-6120432A6A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sp>
        <p:nvSpPr>
          <p:cNvPr id="5" name="Google Shape;162;g3001b1d2e2a_0_0">
            <a:extLst>
              <a:ext uri="{FF2B5EF4-FFF2-40B4-BE49-F238E27FC236}">
                <a16:creationId xmlns:a16="http://schemas.microsoft.com/office/drawing/2014/main" id="{90FEA79B-129A-61B5-2DF4-2281EF376926}"/>
              </a:ext>
            </a:extLst>
          </p:cNvPr>
          <p:cNvSpPr/>
          <p:nvPr/>
        </p:nvSpPr>
        <p:spPr>
          <a:xfrm>
            <a:off x="7443022" y="4175647"/>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Monitoring / conditioning</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6" name="Google Shape;167;g3001b1d2e2a_0_0">
            <a:extLst>
              <a:ext uri="{FF2B5EF4-FFF2-40B4-BE49-F238E27FC236}">
                <a16:creationId xmlns:a16="http://schemas.microsoft.com/office/drawing/2014/main" id="{546EEBB3-73CB-1131-EF58-3871FC2F60CC}"/>
              </a:ext>
            </a:extLst>
          </p:cNvPr>
          <p:cNvSpPr/>
          <p:nvPr/>
        </p:nvSpPr>
        <p:spPr>
          <a:xfrm>
            <a:off x="7765880" y="4638392"/>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9</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7" name="Google Shape;155;g3001b1d2e2a_0_0">
            <a:extLst>
              <a:ext uri="{FF2B5EF4-FFF2-40B4-BE49-F238E27FC236}">
                <a16:creationId xmlns:a16="http://schemas.microsoft.com/office/drawing/2014/main" id="{56BC188C-2642-A63A-F429-CDC5C8B623C2}"/>
              </a:ext>
            </a:extLst>
          </p:cNvPr>
          <p:cNvCxnSpPr/>
          <p:nvPr/>
        </p:nvCxnSpPr>
        <p:spPr>
          <a:xfrm>
            <a:off x="7117118" y="4424867"/>
            <a:ext cx="332400" cy="0"/>
          </a:xfrm>
          <a:prstGeom prst="straightConnector1">
            <a:avLst/>
          </a:prstGeom>
          <a:noFill/>
          <a:ln w="9525" cap="flat" cmpd="sng">
            <a:solidFill>
              <a:schemeClr val="dk2"/>
            </a:solidFill>
            <a:prstDash val="solid"/>
            <a:round/>
            <a:headEnd type="none" w="med" len="med"/>
            <a:tailEnd type="stealth" w="med" len="med"/>
          </a:ln>
        </p:spPr>
      </p:cxnSp>
      <p:sp>
        <p:nvSpPr>
          <p:cNvPr id="8" name="Google Shape;157;g3001b1d2e2a_0_0">
            <a:extLst>
              <a:ext uri="{FF2B5EF4-FFF2-40B4-BE49-F238E27FC236}">
                <a16:creationId xmlns:a16="http://schemas.microsoft.com/office/drawing/2014/main" id="{0F840857-71F1-6047-A68F-965F2C338BBD}"/>
              </a:ext>
            </a:extLst>
          </p:cNvPr>
          <p:cNvSpPr/>
          <p:nvPr/>
        </p:nvSpPr>
        <p:spPr>
          <a:xfrm>
            <a:off x="7086937" y="4194563"/>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9" name="Connettore a gomito 18">
            <a:extLst>
              <a:ext uri="{FF2B5EF4-FFF2-40B4-BE49-F238E27FC236}">
                <a16:creationId xmlns:a16="http://schemas.microsoft.com/office/drawing/2014/main" id="{4EAFEC0E-D193-B861-717C-46AB6AAB7C94}"/>
              </a:ext>
            </a:extLst>
          </p:cNvPr>
          <p:cNvCxnSpPr>
            <a:cxnSpLocks/>
          </p:cNvCxnSpPr>
          <p:nvPr/>
        </p:nvCxnSpPr>
        <p:spPr>
          <a:xfrm rot="10800000">
            <a:off x="5917768" y="3412156"/>
            <a:ext cx="1681730" cy="754041"/>
          </a:xfrm>
          <a:prstGeom prst="bentConnector3">
            <a:avLst>
              <a:gd name="adj1" fmla="val 15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DD95BD62-8F59-086C-AA9F-AD764DC51965}"/>
              </a:ext>
            </a:extLst>
          </p:cNvPr>
          <p:cNvCxnSpPr>
            <a:cxnSpLocks/>
          </p:cNvCxnSpPr>
          <p:nvPr/>
        </p:nvCxnSpPr>
        <p:spPr>
          <a:xfrm>
            <a:off x="5911958" y="3419063"/>
            <a:ext cx="0" cy="1005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Google Shape;152;g3001b1d2e2a_0_0">
            <a:extLst>
              <a:ext uri="{FF2B5EF4-FFF2-40B4-BE49-F238E27FC236}">
                <a16:creationId xmlns:a16="http://schemas.microsoft.com/office/drawing/2014/main" id="{5690DEE6-2CAA-475F-265D-167465318EBC}"/>
              </a:ext>
            </a:extLst>
          </p:cNvPr>
          <p:cNvPicPr preferRelativeResize="0"/>
          <p:nvPr/>
        </p:nvPicPr>
        <p:blipFill rotWithShape="1">
          <a:blip r:embed="rId3">
            <a:alphaModFix/>
          </a:blip>
          <a:srcRect l="19173" t="8934" r="19510" b="8876"/>
          <a:stretch/>
        </p:blipFill>
        <p:spPr>
          <a:xfrm>
            <a:off x="7864030" y="3579226"/>
            <a:ext cx="161300" cy="211674"/>
          </a:xfrm>
          <a:prstGeom prst="rect">
            <a:avLst/>
          </a:prstGeom>
          <a:noFill/>
          <a:ln>
            <a:noFill/>
          </a:ln>
        </p:spPr>
      </p:pic>
      <p:cxnSp>
        <p:nvCxnSpPr>
          <p:cNvPr id="27" name="Google Shape;150;g3001b1d2e2a_0_0">
            <a:extLst>
              <a:ext uri="{FF2B5EF4-FFF2-40B4-BE49-F238E27FC236}">
                <a16:creationId xmlns:a16="http://schemas.microsoft.com/office/drawing/2014/main" id="{A234965A-5628-D5A3-8060-9F5F768F530C}"/>
              </a:ext>
            </a:extLst>
          </p:cNvPr>
          <p:cNvCxnSpPr>
            <a:cxnSpLocks/>
            <a:stCxn id="5" idx="0"/>
            <a:endCxn id="26" idx="2"/>
          </p:cNvCxnSpPr>
          <p:nvPr/>
        </p:nvCxnSpPr>
        <p:spPr>
          <a:xfrm flipH="1" flipV="1">
            <a:off x="7944680" y="3790900"/>
            <a:ext cx="3992" cy="384747"/>
          </a:xfrm>
          <a:prstGeom prst="straightConnector1">
            <a:avLst/>
          </a:prstGeom>
          <a:noFill/>
          <a:ln w="9525" cap="flat" cmpd="sng">
            <a:solidFill>
              <a:schemeClr val="dk2"/>
            </a:solidFill>
            <a:prstDash val="solid"/>
            <a:round/>
            <a:headEnd type="none" w="med" len="med"/>
            <a:tailEnd type="stealth" w="med" len="med"/>
          </a:ln>
        </p:spPr>
      </p:cxnSp>
      <p:sp>
        <p:nvSpPr>
          <p:cNvPr id="28" name="Google Shape;176;g3001b1d2e2a_0_0">
            <a:extLst>
              <a:ext uri="{FF2B5EF4-FFF2-40B4-BE49-F238E27FC236}">
                <a16:creationId xmlns:a16="http://schemas.microsoft.com/office/drawing/2014/main" id="{2B74A350-311D-FDA9-8F5E-BF20F2DBE4EF}"/>
              </a:ext>
            </a:extLst>
          </p:cNvPr>
          <p:cNvSpPr/>
          <p:nvPr/>
        </p:nvSpPr>
        <p:spPr>
          <a:xfrm rot="-5400000">
            <a:off x="7648493" y="384790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cxnSp>
        <p:nvCxnSpPr>
          <p:cNvPr id="34" name="Google Shape;155;g3001b1d2e2a_0_0">
            <a:extLst>
              <a:ext uri="{FF2B5EF4-FFF2-40B4-BE49-F238E27FC236}">
                <a16:creationId xmlns:a16="http://schemas.microsoft.com/office/drawing/2014/main" id="{3A1DDEE2-8348-6D3C-082E-07BE0B1E6758}"/>
              </a:ext>
            </a:extLst>
          </p:cNvPr>
          <p:cNvCxnSpPr/>
          <p:nvPr/>
        </p:nvCxnSpPr>
        <p:spPr>
          <a:xfrm>
            <a:off x="8462524" y="4424867"/>
            <a:ext cx="332400" cy="0"/>
          </a:xfrm>
          <a:prstGeom prst="straightConnector1">
            <a:avLst/>
          </a:prstGeom>
          <a:noFill/>
          <a:ln w="9525" cap="flat" cmpd="sng">
            <a:solidFill>
              <a:schemeClr val="dk2"/>
            </a:solidFill>
            <a:prstDash val="solid"/>
            <a:round/>
            <a:headEnd type="none" w="med" len="med"/>
            <a:tailEnd type="stealth" w="med" len="med"/>
          </a:ln>
        </p:spPr>
      </p:cxnSp>
      <p:sp>
        <p:nvSpPr>
          <p:cNvPr id="35" name="Google Shape;157;g3001b1d2e2a_0_0">
            <a:extLst>
              <a:ext uri="{FF2B5EF4-FFF2-40B4-BE49-F238E27FC236}">
                <a16:creationId xmlns:a16="http://schemas.microsoft.com/office/drawing/2014/main" id="{45FFDACF-D1FB-3D6B-12E3-C5F83066F627}"/>
              </a:ext>
            </a:extLst>
          </p:cNvPr>
          <p:cNvSpPr/>
          <p:nvPr/>
        </p:nvSpPr>
        <p:spPr>
          <a:xfrm>
            <a:off x="8432343" y="4194563"/>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5" name="Google Shape;132;g3001b1d2e2a_0_0">
            <a:extLst>
              <a:ext uri="{FF2B5EF4-FFF2-40B4-BE49-F238E27FC236}">
                <a16:creationId xmlns:a16="http://schemas.microsoft.com/office/drawing/2014/main" id="{C6F37FD4-3DE3-8B73-F421-DC6A26BDDF48}"/>
              </a:ext>
            </a:extLst>
          </p:cNvPr>
          <p:cNvSpPr/>
          <p:nvPr/>
        </p:nvSpPr>
        <p:spPr>
          <a:xfrm>
            <a:off x="7958830" y="3549183"/>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8" name="Google Shape;87;g3001b1d2e2a_0_0">
            <a:extLst>
              <a:ext uri="{FF2B5EF4-FFF2-40B4-BE49-F238E27FC236}">
                <a16:creationId xmlns:a16="http://schemas.microsoft.com/office/drawing/2014/main" id="{A1F82ED4-6D62-08F0-256C-3657BF79DE01}"/>
              </a:ext>
            </a:extLst>
          </p:cNvPr>
          <p:cNvSpPr/>
          <p:nvPr/>
        </p:nvSpPr>
        <p:spPr>
          <a:xfrm>
            <a:off x="73875" y="699598"/>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Materials tests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20" name="Google Shape;132;g3001b1d2e2a_0_0">
            <a:extLst>
              <a:ext uri="{FF2B5EF4-FFF2-40B4-BE49-F238E27FC236}">
                <a16:creationId xmlns:a16="http://schemas.microsoft.com/office/drawing/2014/main" id="{729575EE-BC18-087E-FCA0-1E86E639874B}"/>
              </a:ext>
            </a:extLst>
          </p:cNvPr>
          <p:cNvSpPr/>
          <p:nvPr/>
        </p:nvSpPr>
        <p:spPr>
          <a:xfrm>
            <a:off x="105294" y="1484812"/>
            <a:ext cx="684912"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production</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22" name="Google Shape;103;g3001b1d2e2a_0_0">
            <a:extLst>
              <a:ext uri="{FF2B5EF4-FFF2-40B4-BE49-F238E27FC236}">
                <a16:creationId xmlns:a16="http://schemas.microsoft.com/office/drawing/2014/main" id="{D589EFEA-DB92-B30A-F868-D51D4959CB36}"/>
              </a:ext>
            </a:extLst>
          </p:cNvPr>
          <p:cNvCxnSpPr>
            <a:cxnSpLocks/>
            <a:endCxn id="20" idx="0"/>
          </p:cNvCxnSpPr>
          <p:nvPr/>
        </p:nvCxnSpPr>
        <p:spPr>
          <a:xfrm>
            <a:off x="447750" y="1199713"/>
            <a:ext cx="0" cy="285099"/>
          </a:xfrm>
          <a:prstGeom prst="straightConnector1">
            <a:avLst/>
          </a:prstGeom>
          <a:noFill/>
          <a:ln w="9525" cap="flat" cmpd="sng">
            <a:solidFill>
              <a:schemeClr val="dk2"/>
            </a:solidFill>
            <a:prstDash val="solid"/>
            <a:round/>
            <a:headEnd type="none" w="med" len="med"/>
            <a:tailEnd type="stealth" w="med" len="med"/>
          </a:ln>
        </p:spPr>
      </p:cxnSp>
      <p:cxnSp>
        <p:nvCxnSpPr>
          <p:cNvPr id="24" name="Google Shape;103;g3001b1d2e2a_0_0">
            <a:extLst>
              <a:ext uri="{FF2B5EF4-FFF2-40B4-BE49-F238E27FC236}">
                <a16:creationId xmlns:a16="http://schemas.microsoft.com/office/drawing/2014/main" id="{46C2A298-5AFA-7D6D-D700-9A669E9EF536}"/>
              </a:ext>
            </a:extLst>
          </p:cNvPr>
          <p:cNvCxnSpPr>
            <a:cxnSpLocks/>
            <a:stCxn id="20" idx="2"/>
            <a:endCxn id="86" idx="0"/>
          </p:cNvCxnSpPr>
          <p:nvPr/>
        </p:nvCxnSpPr>
        <p:spPr>
          <a:xfrm>
            <a:off x="447750" y="1752712"/>
            <a:ext cx="0" cy="269713"/>
          </a:xfrm>
          <a:prstGeom prst="straightConnector1">
            <a:avLst/>
          </a:prstGeom>
          <a:noFill/>
          <a:ln w="9525" cap="flat" cmpd="sng">
            <a:solidFill>
              <a:schemeClr val="dk2"/>
            </a:solidFill>
            <a:prstDash val="solid"/>
            <a:round/>
            <a:headEnd type="none" w="med" len="med"/>
            <a:tailEnd type="stealth" w="med" len="med"/>
          </a:ln>
        </p:spPr>
      </p:cxnSp>
      <p:sp>
        <p:nvSpPr>
          <p:cNvPr id="32" name="Google Shape;243;g334a696a3dd_0_14">
            <a:extLst>
              <a:ext uri="{FF2B5EF4-FFF2-40B4-BE49-F238E27FC236}">
                <a16:creationId xmlns:a16="http://schemas.microsoft.com/office/drawing/2014/main" id="{A797B896-B71B-25B2-F17C-27588B269AD6}"/>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rgbClr val="168B80"/>
                </a:solidFill>
                <a:latin typeface="PT Sans Narrow"/>
                <a:ea typeface="PT Sans Narrow"/>
                <a:cs typeface="PT Sans Narrow"/>
                <a:sym typeface="PT Sans Narrow"/>
              </a:rPr>
              <a:t>9</a:t>
            </a:r>
            <a:endParaRPr sz="1000" b="0" i="0" u="none" strike="noStrike" cap="none" dirty="0">
              <a:solidFill>
                <a:srgbClr val="168B80"/>
              </a:solidFill>
              <a:latin typeface="PT Sans Narrow"/>
              <a:ea typeface="PT Sans Narrow"/>
              <a:cs typeface="PT Sans Narrow"/>
              <a:sym typeface="PT Sans Narrow"/>
            </a:endParaRPr>
          </a:p>
        </p:txBody>
      </p:sp>
      <p:cxnSp>
        <p:nvCxnSpPr>
          <p:cNvPr id="9" name="Google Shape;117;g3001b1d2e2a_0_0">
            <a:extLst>
              <a:ext uri="{FF2B5EF4-FFF2-40B4-BE49-F238E27FC236}">
                <a16:creationId xmlns:a16="http://schemas.microsoft.com/office/drawing/2014/main" id="{0A55A8D5-3345-6369-33FE-27BFD4399EB8}"/>
              </a:ext>
            </a:extLst>
          </p:cNvPr>
          <p:cNvCxnSpPr/>
          <p:nvPr/>
        </p:nvCxnSpPr>
        <p:spPr>
          <a:xfrm>
            <a:off x="6439844" y="2268575"/>
            <a:ext cx="332400" cy="0"/>
          </a:xfrm>
          <a:prstGeom prst="straightConnector1">
            <a:avLst/>
          </a:prstGeom>
          <a:noFill/>
          <a:ln w="9525" cap="flat" cmpd="sng">
            <a:solidFill>
              <a:schemeClr val="dk2"/>
            </a:solidFill>
            <a:prstDash val="solid"/>
            <a:round/>
            <a:headEnd type="none" w="med" len="med"/>
            <a:tailEnd type="stealth" w="med" len="med"/>
          </a:ln>
        </p:spPr>
      </p:cxnSp>
      <p:sp>
        <p:nvSpPr>
          <p:cNvPr id="10" name="Google Shape;119;g3001b1d2e2a_0_0">
            <a:extLst>
              <a:ext uri="{FF2B5EF4-FFF2-40B4-BE49-F238E27FC236}">
                <a16:creationId xmlns:a16="http://schemas.microsoft.com/office/drawing/2014/main" id="{D0F21503-0662-8A48-818A-1B30F317F71F}"/>
              </a:ext>
            </a:extLst>
          </p:cNvPr>
          <p:cNvSpPr/>
          <p:nvPr/>
        </p:nvSpPr>
        <p:spPr>
          <a:xfrm>
            <a:off x="6772244" y="2022425"/>
            <a:ext cx="12552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O</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verall dimension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1" name="Google Shape;120;g3001b1d2e2a_0_0">
            <a:extLst>
              <a:ext uri="{FF2B5EF4-FFF2-40B4-BE49-F238E27FC236}">
                <a16:creationId xmlns:a16="http://schemas.microsoft.com/office/drawing/2014/main" id="{5AE1B1AA-93ED-9C2E-19C4-2429F732222A}"/>
              </a:ext>
            </a:extLst>
          </p:cNvPr>
          <p:cNvSpPr/>
          <p:nvPr/>
        </p:nvSpPr>
        <p:spPr>
          <a:xfrm>
            <a:off x="6742269" y="250385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3</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2" name="Google Shape;121;g3001b1d2e2a_0_0">
            <a:extLst>
              <a:ext uri="{FF2B5EF4-FFF2-40B4-BE49-F238E27FC236}">
                <a16:creationId xmlns:a16="http://schemas.microsoft.com/office/drawing/2014/main" id="{70B1F688-4E78-3525-BDEF-DDD2D64945F2}"/>
              </a:ext>
            </a:extLst>
          </p:cNvPr>
          <p:cNvSpPr/>
          <p:nvPr/>
        </p:nvSpPr>
        <p:spPr>
          <a:xfrm>
            <a:off x="6937719" y="1246925"/>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13" name="Google Shape;122;g3001b1d2e2a_0_0">
            <a:extLst>
              <a:ext uri="{FF2B5EF4-FFF2-40B4-BE49-F238E27FC236}">
                <a16:creationId xmlns:a16="http://schemas.microsoft.com/office/drawing/2014/main" id="{FD03EE4D-0462-AE51-A788-7E017EC5DE59}"/>
              </a:ext>
            </a:extLst>
          </p:cNvPr>
          <p:cNvCxnSpPr/>
          <p:nvPr/>
        </p:nvCxnSpPr>
        <p:spPr>
          <a:xfrm flipH="1">
            <a:off x="7004769" y="1514225"/>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4" name="Google Shape;123;g3001b1d2e2a_0_0">
            <a:extLst>
              <a:ext uri="{FF2B5EF4-FFF2-40B4-BE49-F238E27FC236}">
                <a16:creationId xmlns:a16="http://schemas.microsoft.com/office/drawing/2014/main" id="{97CD0FAF-122F-4C73-0CA3-2DCE466E07F6}"/>
              </a:ext>
            </a:extLst>
          </p:cNvPr>
          <p:cNvCxnSpPr/>
          <p:nvPr/>
        </p:nvCxnSpPr>
        <p:spPr>
          <a:xfrm rot="10800000" flipH="1">
            <a:off x="7436769" y="1514225"/>
            <a:ext cx="3600" cy="432000"/>
          </a:xfrm>
          <a:prstGeom prst="straightConnector1">
            <a:avLst/>
          </a:prstGeom>
          <a:noFill/>
          <a:ln w="9525" cap="flat" cmpd="sng">
            <a:solidFill>
              <a:schemeClr val="dk2"/>
            </a:solidFill>
            <a:prstDash val="solid"/>
            <a:round/>
            <a:headEnd type="none" w="med" len="med"/>
            <a:tailEnd type="stealth" w="med" len="med"/>
          </a:ln>
        </p:spPr>
      </p:cxnSp>
      <p:pic>
        <p:nvPicPr>
          <p:cNvPr id="16" name="Google Shape;124;g3001b1d2e2a_0_0">
            <a:extLst>
              <a:ext uri="{FF2B5EF4-FFF2-40B4-BE49-F238E27FC236}">
                <a16:creationId xmlns:a16="http://schemas.microsoft.com/office/drawing/2014/main" id="{F8DCFE27-6339-B53D-8F5B-0BE6AEAC5A61}"/>
              </a:ext>
            </a:extLst>
          </p:cNvPr>
          <p:cNvPicPr preferRelativeResize="0"/>
          <p:nvPr/>
        </p:nvPicPr>
        <p:blipFill rotWithShape="1">
          <a:blip r:embed="rId3">
            <a:alphaModFix/>
          </a:blip>
          <a:srcRect l="19173" t="8934" r="19510" b="8876"/>
          <a:stretch/>
        </p:blipFill>
        <p:spPr>
          <a:xfrm>
            <a:off x="6815069" y="1407088"/>
            <a:ext cx="161300" cy="211674"/>
          </a:xfrm>
          <a:prstGeom prst="rect">
            <a:avLst/>
          </a:prstGeom>
          <a:noFill/>
          <a:ln>
            <a:noFill/>
          </a:ln>
        </p:spPr>
      </p:pic>
      <p:sp>
        <p:nvSpPr>
          <p:cNvPr id="17" name="Google Shape;173;g3001b1d2e2a_0_0">
            <a:extLst>
              <a:ext uri="{FF2B5EF4-FFF2-40B4-BE49-F238E27FC236}">
                <a16:creationId xmlns:a16="http://schemas.microsoft.com/office/drawing/2014/main" id="{79EFAD27-349B-85A2-D6DC-0FDC2592A22C}"/>
              </a:ext>
            </a:extLst>
          </p:cNvPr>
          <p:cNvSpPr/>
          <p:nvPr/>
        </p:nvSpPr>
        <p:spPr>
          <a:xfrm rot="-5400000">
            <a:off x="7123907" y="15962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sp>
        <p:nvSpPr>
          <p:cNvPr id="23" name="Google Shape;118;g3001b1d2e2a_0_0">
            <a:extLst>
              <a:ext uri="{FF2B5EF4-FFF2-40B4-BE49-F238E27FC236}">
                <a16:creationId xmlns:a16="http://schemas.microsoft.com/office/drawing/2014/main" id="{97E34AA4-AC77-11B7-C28D-1F353C68ED3D}"/>
              </a:ext>
            </a:extLst>
          </p:cNvPr>
          <p:cNvSpPr/>
          <p:nvPr/>
        </p:nvSpPr>
        <p:spPr>
          <a:xfrm>
            <a:off x="5299822" y="2022425"/>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PT Sans Narrow"/>
                <a:ea typeface="PT Sans Narrow"/>
                <a:cs typeface="PT Sans Narrow"/>
                <a:sym typeface="PT Sans Narrow"/>
              </a:rPr>
              <a:t>s</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ticker application</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25" name="Google Shape;117;g3001b1d2e2a_0_0">
            <a:extLst>
              <a:ext uri="{FF2B5EF4-FFF2-40B4-BE49-F238E27FC236}">
                <a16:creationId xmlns:a16="http://schemas.microsoft.com/office/drawing/2014/main" id="{B3DF7812-F647-178D-3B53-7356AAA8B005}"/>
              </a:ext>
            </a:extLst>
          </p:cNvPr>
          <p:cNvCxnSpPr/>
          <p:nvPr/>
        </p:nvCxnSpPr>
        <p:spPr>
          <a:xfrm>
            <a:off x="495690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29" name="Google Shape;169;g3001b1d2e2a_0_0">
            <a:extLst>
              <a:ext uri="{FF2B5EF4-FFF2-40B4-BE49-F238E27FC236}">
                <a16:creationId xmlns:a16="http://schemas.microsoft.com/office/drawing/2014/main" id="{C221D978-06C8-177D-2D0E-D74F71FC2D91}"/>
              </a:ext>
            </a:extLst>
          </p:cNvPr>
          <p:cNvCxnSpPr/>
          <p:nvPr/>
        </p:nvCxnSpPr>
        <p:spPr>
          <a:xfrm flipH="1">
            <a:off x="7436769" y="2536475"/>
            <a:ext cx="1800" cy="489600"/>
          </a:xfrm>
          <a:prstGeom prst="straightConnector1">
            <a:avLst/>
          </a:prstGeom>
          <a:noFill/>
          <a:ln w="9525" cap="flat" cmpd="sng">
            <a:solidFill>
              <a:schemeClr val="dk2"/>
            </a:solidFill>
            <a:prstDash val="solid"/>
            <a:round/>
            <a:headEnd type="none" w="med" len="med"/>
            <a:tailEnd type="stealth" w="med" len="med"/>
          </a:ln>
        </p:spPr>
      </p:cxnSp>
      <p:sp>
        <p:nvSpPr>
          <p:cNvPr id="33" name="Google Shape;129;g3001b1d2e2a_0_0">
            <a:extLst>
              <a:ext uri="{FF2B5EF4-FFF2-40B4-BE49-F238E27FC236}">
                <a16:creationId xmlns:a16="http://schemas.microsoft.com/office/drawing/2014/main" id="{A7B64C57-DADC-928F-C62B-E703F218AE38}"/>
              </a:ext>
            </a:extLst>
          </p:cNvPr>
          <p:cNvSpPr/>
          <p:nvPr/>
        </p:nvSpPr>
        <p:spPr>
          <a:xfrm>
            <a:off x="7414715" y="263903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36" name="Google Shape;170;g3001b1d2e2a_0_0">
            <a:extLst>
              <a:ext uri="{FF2B5EF4-FFF2-40B4-BE49-F238E27FC236}">
                <a16:creationId xmlns:a16="http://schemas.microsoft.com/office/drawing/2014/main" id="{09258860-651B-595D-0726-18510092754A}"/>
              </a:ext>
            </a:extLst>
          </p:cNvPr>
          <p:cNvCxnSpPr>
            <a:cxnSpLocks/>
          </p:cNvCxnSpPr>
          <p:nvPr/>
        </p:nvCxnSpPr>
        <p:spPr>
          <a:xfrm flipH="1">
            <a:off x="70248" y="3025175"/>
            <a:ext cx="5902" cy="1415176"/>
          </a:xfrm>
          <a:prstGeom prst="straightConnector1">
            <a:avLst/>
          </a:prstGeom>
          <a:noFill/>
          <a:ln w="9525" cap="flat" cmpd="sng">
            <a:solidFill>
              <a:schemeClr val="dk2"/>
            </a:solidFill>
            <a:prstDash val="solid"/>
            <a:round/>
            <a:headEnd type="none" w="med" len="med"/>
            <a:tailEnd type="stealth" w="med" len="med"/>
          </a:ln>
        </p:spPr>
      </p:cxnSp>
      <p:sp>
        <p:nvSpPr>
          <p:cNvPr id="37" name="Google Shape;101;g3001b1d2e2a_0_0">
            <a:extLst>
              <a:ext uri="{FF2B5EF4-FFF2-40B4-BE49-F238E27FC236}">
                <a16:creationId xmlns:a16="http://schemas.microsoft.com/office/drawing/2014/main" id="{9A93437A-ACE0-EA58-85FD-2228E0DF11AD}"/>
              </a:ext>
            </a:extLst>
          </p:cNvPr>
          <p:cNvSpPr/>
          <p:nvPr/>
        </p:nvSpPr>
        <p:spPr>
          <a:xfrm>
            <a:off x="387558" y="4194201"/>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oiling and polymerization</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38" name="Google Shape;102;g3001b1d2e2a_0_0">
            <a:extLst>
              <a:ext uri="{FF2B5EF4-FFF2-40B4-BE49-F238E27FC236}">
                <a16:creationId xmlns:a16="http://schemas.microsoft.com/office/drawing/2014/main" id="{44B175C7-B6C7-4BF3-7A92-314B935A2CA4}"/>
              </a:ext>
            </a:extLst>
          </p:cNvPr>
          <p:cNvCxnSpPr>
            <a:endCxn id="37" idx="1"/>
          </p:cNvCxnSpPr>
          <p:nvPr/>
        </p:nvCxnSpPr>
        <p:spPr>
          <a:xfrm>
            <a:off x="55208" y="4440351"/>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39" name="Google Shape;105;g3001b1d2e2a_0_0">
            <a:extLst>
              <a:ext uri="{FF2B5EF4-FFF2-40B4-BE49-F238E27FC236}">
                <a16:creationId xmlns:a16="http://schemas.microsoft.com/office/drawing/2014/main" id="{95B4CB59-F262-2A74-5D53-D4878169282D}"/>
              </a:ext>
            </a:extLst>
          </p:cNvPr>
          <p:cNvCxnSpPr/>
          <p:nvPr/>
        </p:nvCxnSpPr>
        <p:spPr>
          <a:xfrm rot="10800000" flipH="1">
            <a:off x="882258" y="3819514"/>
            <a:ext cx="900" cy="335700"/>
          </a:xfrm>
          <a:prstGeom prst="straightConnector1">
            <a:avLst/>
          </a:prstGeom>
          <a:noFill/>
          <a:ln w="9525" cap="flat" cmpd="sng">
            <a:solidFill>
              <a:schemeClr val="dk2"/>
            </a:solidFill>
            <a:prstDash val="solid"/>
            <a:round/>
            <a:headEnd type="none" w="med" len="med"/>
            <a:tailEnd type="stealth" w="med" len="med"/>
          </a:ln>
        </p:spPr>
      </p:cxnSp>
      <p:sp>
        <p:nvSpPr>
          <p:cNvPr id="40" name="Google Shape;107;g3001b1d2e2a_0_0">
            <a:extLst>
              <a:ext uri="{FF2B5EF4-FFF2-40B4-BE49-F238E27FC236}">
                <a16:creationId xmlns:a16="http://schemas.microsoft.com/office/drawing/2014/main" id="{FDAB7F8D-DD32-68BF-4F72-022559F8931E}"/>
              </a:ext>
            </a:extLst>
          </p:cNvPr>
          <p:cNvSpPr/>
          <p:nvPr/>
        </p:nvSpPr>
        <p:spPr>
          <a:xfrm>
            <a:off x="1849408" y="4259889"/>
            <a:ext cx="1011300" cy="3609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absence of linseed oil leaks </a:t>
            </a:r>
            <a:endParaRPr kumimoji="0"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41" name="Google Shape;109;g3001b1d2e2a_0_0">
            <a:extLst>
              <a:ext uri="{FF2B5EF4-FFF2-40B4-BE49-F238E27FC236}">
                <a16:creationId xmlns:a16="http://schemas.microsoft.com/office/drawing/2014/main" id="{CE74618C-5D89-B791-7DE3-502816AF7848}"/>
              </a:ext>
            </a:extLst>
          </p:cNvPr>
          <p:cNvCxnSpPr/>
          <p:nvPr/>
        </p:nvCxnSpPr>
        <p:spPr>
          <a:xfrm>
            <a:off x="2784508" y="4440351"/>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42" name="Google Shape;110;g3001b1d2e2a_0_0">
            <a:extLst>
              <a:ext uri="{FF2B5EF4-FFF2-40B4-BE49-F238E27FC236}">
                <a16:creationId xmlns:a16="http://schemas.microsoft.com/office/drawing/2014/main" id="{A560BCAA-5609-C3EC-9EF9-19A8326865C7}"/>
              </a:ext>
            </a:extLst>
          </p:cNvPr>
          <p:cNvCxnSpPr/>
          <p:nvPr/>
        </p:nvCxnSpPr>
        <p:spPr>
          <a:xfrm>
            <a:off x="1607058" y="4440351"/>
            <a:ext cx="332400" cy="0"/>
          </a:xfrm>
          <a:prstGeom prst="straightConnector1">
            <a:avLst/>
          </a:prstGeom>
          <a:noFill/>
          <a:ln w="9525" cap="flat" cmpd="sng">
            <a:solidFill>
              <a:schemeClr val="dk2"/>
            </a:solidFill>
            <a:prstDash val="solid"/>
            <a:round/>
            <a:headEnd type="none" w="med" len="med"/>
            <a:tailEnd type="stealth" w="med" len="med"/>
          </a:ln>
        </p:spPr>
      </p:cxnSp>
      <p:sp>
        <p:nvSpPr>
          <p:cNvPr id="43" name="Google Shape;111;g3001b1d2e2a_0_0">
            <a:extLst>
              <a:ext uri="{FF2B5EF4-FFF2-40B4-BE49-F238E27FC236}">
                <a16:creationId xmlns:a16="http://schemas.microsoft.com/office/drawing/2014/main" id="{C9C94228-14A9-27BA-17F1-55137C2F2EB6}"/>
              </a:ext>
            </a:extLst>
          </p:cNvPr>
          <p:cNvSpPr/>
          <p:nvPr/>
        </p:nvSpPr>
        <p:spPr>
          <a:xfrm>
            <a:off x="3116858" y="4194201"/>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Linseed oil coating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46" name="Google Shape;180;g3001b1d2e2a_0_0">
            <a:extLst>
              <a:ext uri="{FF2B5EF4-FFF2-40B4-BE49-F238E27FC236}">
                <a16:creationId xmlns:a16="http://schemas.microsoft.com/office/drawing/2014/main" id="{7E865837-4F2B-C644-F31C-E350106D5CEB}"/>
              </a:ext>
            </a:extLst>
          </p:cNvPr>
          <p:cNvSpPr/>
          <p:nvPr/>
        </p:nvSpPr>
        <p:spPr>
          <a:xfrm rot="-5400000">
            <a:off x="3277921" y="3857164"/>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cxnSp>
        <p:nvCxnSpPr>
          <p:cNvPr id="48" name="Google Shape;115;g3001b1d2e2a_0_0">
            <a:extLst>
              <a:ext uri="{FF2B5EF4-FFF2-40B4-BE49-F238E27FC236}">
                <a16:creationId xmlns:a16="http://schemas.microsoft.com/office/drawing/2014/main" id="{9172EC84-2F81-44D9-3635-C632E38FA959}"/>
              </a:ext>
            </a:extLst>
          </p:cNvPr>
          <p:cNvCxnSpPr/>
          <p:nvPr/>
        </p:nvCxnSpPr>
        <p:spPr>
          <a:xfrm rot="10800000" flipH="1">
            <a:off x="3572083" y="3839339"/>
            <a:ext cx="900" cy="335700"/>
          </a:xfrm>
          <a:prstGeom prst="straightConnector1">
            <a:avLst/>
          </a:prstGeom>
          <a:noFill/>
          <a:ln w="9525" cap="flat" cmpd="sng">
            <a:solidFill>
              <a:schemeClr val="dk2"/>
            </a:solidFill>
            <a:prstDash val="solid"/>
            <a:round/>
            <a:headEnd type="none" w="med" len="med"/>
            <a:tailEnd type="stealth" w="med" len="med"/>
          </a:ln>
        </p:spPr>
      </p:cxnSp>
      <p:sp>
        <p:nvSpPr>
          <p:cNvPr id="49" name="Google Shape;104;g3001b1d2e2a_0_0">
            <a:extLst>
              <a:ext uri="{FF2B5EF4-FFF2-40B4-BE49-F238E27FC236}">
                <a16:creationId xmlns:a16="http://schemas.microsoft.com/office/drawing/2014/main" id="{03BE8243-945F-B5F9-DF69-F8ED8DAA43F2}"/>
              </a:ext>
            </a:extLst>
          </p:cNvPr>
          <p:cNvSpPr/>
          <p:nvPr/>
        </p:nvSpPr>
        <p:spPr>
          <a:xfrm>
            <a:off x="1057295" y="3597426"/>
            <a:ext cx="1011300" cy="3609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presence of linseed oil leaks </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50" name="Google Shape;138;g3001b1d2e2a_0_0">
            <a:extLst>
              <a:ext uri="{FF2B5EF4-FFF2-40B4-BE49-F238E27FC236}">
                <a16:creationId xmlns:a16="http://schemas.microsoft.com/office/drawing/2014/main" id="{8CC7B107-A63C-6F04-8D4E-0F79C77D5BB2}"/>
              </a:ext>
            </a:extLst>
          </p:cNvPr>
          <p:cNvPicPr preferRelativeResize="0"/>
          <p:nvPr/>
        </p:nvPicPr>
        <p:blipFill rotWithShape="1">
          <a:blip r:embed="rId3">
            <a:alphaModFix/>
          </a:blip>
          <a:srcRect l="19173" t="8934" r="19510" b="8876"/>
          <a:stretch/>
        </p:blipFill>
        <p:spPr>
          <a:xfrm>
            <a:off x="2256822" y="3659673"/>
            <a:ext cx="161300" cy="211674"/>
          </a:xfrm>
          <a:prstGeom prst="rect">
            <a:avLst/>
          </a:prstGeom>
          <a:noFill/>
          <a:ln>
            <a:noFill/>
          </a:ln>
        </p:spPr>
      </p:pic>
      <p:cxnSp>
        <p:nvCxnSpPr>
          <p:cNvPr id="51" name="Google Shape;113;g3001b1d2e2a_0_0">
            <a:extLst>
              <a:ext uri="{FF2B5EF4-FFF2-40B4-BE49-F238E27FC236}">
                <a16:creationId xmlns:a16="http://schemas.microsoft.com/office/drawing/2014/main" id="{E3BF0A8F-8469-CF48-4039-F269847FFFB8}"/>
              </a:ext>
            </a:extLst>
          </p:cNvPr>
          <p:cNvCxnSpPr>
            <a:cxnSpLocks/>
          </p:cNvCxnSpPr>
          <p:nvPr/>
        </p:nvCxnSpPr>
        <p:spPr>
          <a:xfrm flipH="1" flipV="1">
            <a:off x="2533575" y="3782366"/>
            <a:ext cx="1041967" cy="6519"/>
          </a:xfrm>
          <a:prstGeom prst="straightConnector1">
            <a:avLst/>
          </a:prstGeom>
          <a:noFill/>
          <a:ln w="9525" cap="flat" cmpd="sng">
            <a:solidFill>
              <a:schemeClr val="dk2"/>
            </a:solidFill>
            <a:prstDash val="solid"/>
            <a:round/>
            <a:headEnd type="none" w="med" len="med"/>
            <a:tailEnd type="stealth" w="med" len="med"/>
          </a:ln>
        </p:spPr>
      </p:cxnSp>
      <p:cxnSp>
        <p:nvCxnSpPr>
          <p:cNvPr id="44" name="Google Shape;113;g3001b1d2e2a_0_0">
            <a:extLst>
              <a:ext uri="{FF2B5EF4-FFF2-40B4-BE49-F238E27FC236}">
                <a16:creationId xmlns:a16="http://schemas.microsoft.com/office/drawing/2014/main" id="{6B527F06-7785-97AA-F68D-1575F884771F}"/>
              </a:ext>
            </a:extLst>
          </p:cNvPr>
          <p:cNvCxnSpPr>
            <a:cxnSpLocks/>
          </p:cNvCxnSpPr>
          <p:nvPr/>
        </p:nvCxnSpPr>
        <p:spPr>
          <a:xfrm>
            <a:off x="882258" y="3790284"/>
            <a:ext cx="257842" cy="0"/>
          </a:xfrm>
          <a:prstGeom prst="straightConnector1">
            <a:avLst/>
          </a:prstGeom>
          <a:noFill/>
          <a:ln w="9525" cap="flat" cmpd="sng">
            <a:solidFill>
              <a:schemeClr val="dk2"/>
            </a:solidFill>
            <a:prstDash val="solid"/>
            <a:round/>
            <a:headEnd type="none" w="med" len="med"/>
            <a:tailEnd type="stealth" w="med" len="med"/>
          </a:ln>
        </p:spPr>
      </p:cxnSp>
      <p:cxnSp>
        <p:nvCxnSpPr>
          <p:cNvPr id="54" name="Google Shape;113;g3001b1d2e2a_0_0">
            <a:extLst>
              <a:ext uri="{FF2B5EF4-FFF2-40B4-BE49-F238E27FC236}">
                <a16:creationId xmlns:a16="http://schemas.microsoft.com/office/drawing/2014/main" id="{12E9FA79-077F-3C0A-8977-2BB53580B216}"/>
              </a:ext>
            </a:extLst>
          </p:cNvPr>
          <p:cNvCxnSpPr>
            <a:cxnSpLocks/>
          </p:cNvCxnSpPr>
          <p:nvPr/>
        </p:nvCxnSpPr>
        <p:spPr>
          <a:xfrm>
            <a:off x="1923613" y="3788814"/>
            <a:ext cx="257842" cy="0"/>
          </a:xfrm>
          <a:prstGeom prst="straightConnector1">
            <a:avLst/>
          </a:prstGeom>
          <a:noFill/>
          <a:ln w="9525" cap="flat" cmpd="sng">
            <a:solidFill>
              <a:schemeClr val="dk2"/>
            </a:solidFill>
            <a:prstDash val="solid"/>
            <a:round/>
            <a:headEnd type="none" w="med" len="med"/>
            <a:tailEnd type="stealth" w="med" len="med"/>
          </a:ln>
        </p:spPr>
      </p:cxnSp>
      <p:sp>
        <p:nvSpPr>
          <p:cNvPr id="55" name="Google Shape;135;g3001b1d2e2a_0_0">
            <a:extLst>
              <a:ext uri="{FF2B5EF4-FFF2-40B4-BE49-F238E27FC236}">
                <a16:creationId xmlns:a16="http://schemas.microsoft.com/office/drawing/2014/main" id="{E7AC3985-9267-84D2-7DC7-84D7D018A5C7}"/>
              </a:ext>
            </a:extLst>
          </p:cNvPr>
          <p:cNvSpPr/>
          <p:nvPr/>
        </p:nvSpPr>
        <p:spPr>
          <a:xfrm>
            <a:off x="2034525" y="3418701"/>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30" name="Google Shape;120;g3001b1d2e2a_0_0">
            <a:extLst>
              <a:ext uri="{FF2B5EF4-FFF2-40B4-BE49-F238E27FC236}">
                <a16:creationId xmlns:a16="http://schemas.microsoft.com/office/drawing/2014/main" id="{B2EF4263-CAC9-AA17-84CD-38616794881E}"/>
              </a:ext>
            </a:extLst>
          </p:cNvPr>
          <p:cNvSpPr/>
          <p:nvPr/>
        </p:nvSpPr>
        <p:spPr>
          <a:xfrm>
            <a:off x="3288308" y="4626201"/>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4</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31" name="CasellaDiTesto 30">
            <a:extLst>
              <a:ext uri="{FF2B5EF4-FFF2-40B4-BE49-F238E27FC236}">
                <a16:creationId xmlns:a16="http://schemas.microsoft.com/office/drawing/2014/main" id="{EBF6A78B-C05C-31B3-FAAA-62ED256EB539}"/>
              </a:ext>
            </a:extLst>
          </p:cNvPr>
          <p:cNvSpPr txBox="1"/>
          <p:nvPr/>
        </p:nvSpPr>
        <p:spPr>
          <a:xfrm>
            <a:off x="3495050" y="699598"/>
            <a:ext cx="2896318" cy="1169551"/>
          </a:xfrm>
          <a:prstGeom prst="rect">
            <a:avLst/>
          </a:prstGeom>
          <a:noFill/>
          <a:ln w="38100">
            <a:solidFill>
              <a:schemeClr val="accent1"/>
            </a:solidFill>
          </a:ln>
        </p:spPr>
        <p:txBody>
          <a:bodyPr wrap="square" rtlCol="0">
            <a:spAutoFit/>
          </a:bodyPr>
          <a:lstStyle/>
          <a:p>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An extensive </a:t>
            </a:r>
            <a:r>
              <a:rPr kumimoji="0" lang="en-US"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Quality Assurance</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a:t>
            </a:r>
            <a:r>
              <a:rPr kumimoji="0" lang="en-US"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Quality Control</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(QA/QC) program has been established to guarantee </a:t>
            </a:r>
            <a:r>
              <a:rPr kumimoji="0" lang="en-US"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high quality</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a:t>
            </a:r>
            <a:r>
              <a:rPr kumimoji="0" lang="en-US"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reliability</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of the </a:t>
            </a:r>
            <a:r>
              <a:rPr kumimoji="0" lang="en-US"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volume production </a:t>
            </a:r>
            <a:r>
              <a:rPr kumimoji="0" lang="en-US" sz="14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to meet the stringent requirements of ATLAS</a:t>
            </a:r>
            <a:endPar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Tree>
    <p:extLst>
      <p:ext uri="{BB962C8B-B14F-4D97-AF65-F5344CB8AC3E}">
        <p14:creationId xmlns:p14="http://schemas.microsoft.com/office/powerpoint/2010/main" val="54751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350b797a94_0_7"/>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Materials Acceptance Tests</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298" name="Google Shape;298;g3350b797a94_0_7"/>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299" name="Google Shape;299;g3350b797a94_0_7"/>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300" name="Google Shape;300;g3350b797a94_0_7"/>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10</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301" name="Google Shape;301;g3350b797a94_0_7"/>
          <p:cNvSpPr txBox="1"/>
          <p:nvPr/>
        </p:nvSpPr>
        <p:spPr>
          <a:xfrm>
            <a:off x="76200" y="616725"/>
            <a:ext cx="4964100" cy="3200846"/>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QA/QC step 1:</a:t>
            </a:r>
            <a:r>
              <a:rPr kumimoji="0" lang="it"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r>
              <a:rPr kumimoji="0" lang="it" sz="18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HPL production test</a:t>
            </a:r>
            <a:endParaRPr kumimoji="0" sz="18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30200" algn="l"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Visual inspection of surface, </a:t>
            </a:r>
            <a:r>
              <a:rPr kumimoji="0" lang="it" sz="16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volume</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resistivity meas., thickness meas.</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QA/QC step 2:</a:t>
            </a:r>
            <a:r>
              <a:rPr kumimoji="0" lang="it"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r>
              <a:rPr kumimoji="0" lang="it" sz="18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Electrode production test</a:t>
            </a:r>
            <a:endParaRPr kumimoji="0" sz="18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30200" algn="l"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Visual inspection and surface resistivity meas. of the graphite coating.</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30200" algn="l"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Test of absence of bubbles between the insulating PET foil and the graphite coating.</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302" name="Google Shape;302;g3350b797a94_0_7"/>
          <p:cNvSpPr txBox="1"/>
          <p:nvPr/>
        </p:nvSpPr>
        <p:spPr>
          <a:xfrm>
            <a:off x="7788000" y="827425"/>
            <a:ext cx="12690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it"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visual inspection</a:t>
            </a:r>
            <a:endParaRPr kumimoji="0"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endParaRPr>
          </a:p>
        </p:txBody>
      </p:sp>
      <p:sp>
        <p:nvSpPr>
          <p:cNvPr id="303" name="Google Shape;303;g3350b797a94_0_7"/>
          <p:cNvSpPr/>
          <p:nvPr/>
        </p:nvSpPr>
        <p:spPr>
          <a:xfrm rot="2971057">
            <a:off x="8202972" y="1239751"/>
            <a:ext cx="438992" cy="387710"/>
          </a:xfrm>
          <a:prstGeom prst="curvedDown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04" name="Google Shape;304;g3350b797a94_0_7"/>
          <p:cNvSpPr txBox="1"/>
          <p:nvPr/>
        </p:nvSpPr>
        <p:spPr>
          <a:xfrm>
            <a:off x="5218250" y="2418925"/>
            <a:ext cx="15330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it"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volume resistivity meas. </a:t>
            </a:r>
            <a:endParaRPr kumimoji="0"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endParaRPr>
          </a:p>
        </p:txBody>
      </p:sp>
      <p:sp>
        <p:nvSpPr>
          <p:cNvPr id="305" name="Google Shape;305;g3350b797a94_0_7"/>
          <p:cNvSpPr/>
          <p:nvPr/>
        </p:nvSpPr>
        <p:spPr>
          <a:xfrm rot="2417877">
            <a:off x="5788069" y="2738737"/>
            <a:ext cx="393344" cy="448466"/>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06" name="Google Shape;306;g3350b797a94_0_7"/>
          <p:cNvSpPr txBox="1"/>
          <p:nvPr/>
        </p:nvSpPr>
        <p:spPr>
          <a:xfrm>
            <a:off x="7513750" y="4152025"/>
            <a:ext cx="12690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it"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thickness meas.</a:t>
            </a:r>
            <a:endParaRPr kumimoji="0"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endParaRPr>
          </a:p>
        </p:txBody>
      </p:sp>
      <p:pic>
        <p:nvPicPr>
          <p:cNvPr id="307" name="Google Shape;307;g3350b797a94_0_7"/>
          <p:cNvPicPr preferRelativeResize="0"/>
          <p:nvPr/>
        </p:nvPicPr>
        <p:blipFill rotWithShape="1">
          <a:blip r:embed="rId5">
            <a:alphaModFix/>
          </a:blip>
          <a:srcRect/>
          <a:stretch/>
        </p:blipFill>
        <p:spPr>
          <a:xfrm>
            <a:off x="5195377" y="3342400"/>
            <a:ext cx="2246399" cy="1684799"/>
          </a:xfrm>
          <a:prstGeom prst="rect">
            <a:avLst/>
          </a:prstGeom>
          <a:noFill/>
          <a:ln w="9525" cap="flat" cmpd="sng">
            <a:solidFill>
              <a:srgbClr val="168B80"/>
            </a:solidFill>
            <a:prstDash val="dashDot"/>
            <a:round/>
            <a:headEnd type="none" w="sm" len="sm"/>
            <a:tailEnd type="none" w="sm" len="sm"/>
          </a:ln>
        </p:spPr>
      </p:pic>
      <p:pic>
        <p:nvPicPr>
          <p:cNvPr id="308" name="Google Shape;308;g3350b797a94_0_7"/>
          <p:cNvPicPr preferRelativeResize="0"/>
          <p:nvPr/>
        </p:nvPicPr>
        <p:blipFill rotWithShape="1">
          <a:blip r:embed="rId6">
            <a:alphaModFix/>
          </a:blip>
          <a:srcRect/>
          <a:stretch/>
        </p:blipFill>
        <p:spPr>
          <a:xfrm>
            <a:off x="6851050" y="1966575"/>
            <a:ext cx="2246400" cy="1684800"/>
          </a:xfrm>
          <a:prstGeom prst="rect">
            <a:avLst/>
          </a:prstGeom>
          <a:noFill/>
          <a:ln w="9525" cap="flat" cmpd="sng">
            <a:solidFill>
              <a:srgbClr val="168B80"/>
            </a:solidFill>
            <a:prstDash val="dashDot"/>
            <a:round/>
            <a:headEnd type="none" w="sm" len="sm"/>
            <a:tailEnd type="none" w="sm" len="sm"/>
          </a:ln>
        </p:spPr>
      </p:pic>
      <p:pic>
        <p:nvPicPr>
          <p:cNvPr id="309" name="Google Shape;309;g3350b797a94_0_7"/>
          <p:cNvPicPr preferRelativeResize="0"/>
          <p:nvPr/>
        </p:nvPicPr>
        <p:blipFill rotWithShape="1">
          <a:blip r:embed="rId7">
            <a:alphaModFix/>
          </a:blip>
          <a:srcRect/>
          <a:stretch/>
        </p:blipFill>
        <p:spPr>
          <a:xfrm>
            <a:off x="5485950" y="590600"/>
            <a:ext cx="2247550" cy="1685951"/>
          </a:xfrm>
          <a:prstGeom prst="rect">
            <a:avLst/>
          </a:prstGeom>
          <a:noFill/>
          <a:ln w="9525" cap="flat" cmpd="sng">
            <a:solidFill>
              <a:srgbClr val="168B80"/>
            </a:solidFill>
            <a:prstDash val="dashDot"/>
            <a:round/>
            <a:headEnd type="none" w="sm" len="sm"/>
            <a:tailEnd type="none" w="sm" len="sm"/>
          </a:ln>
        </p:spPr>
      </p:pic>
      <p:sp>
        <p:nvSpPr>
          <p:cNvPr id="310" name="Google Shape;310;g3350b797a94_0_7"/>
          <p:cNvSpPr/>
          <p:nvPr/>
        </p:nvSpPr>
        <p:spPr>
          <a:xfrm>
            <a:off x="6271875" y="1093550"/>
            <a:ext cx="711900" cy="492300"/>
          </a:xfrm>
          <a:prstGeom prst="ellipse">
            <a:avLst/>
          </a:prstGeom>
          <a:noFill/>
          <a:ln w="9525" cap="flat" cmpd="sng">
            <a:solidFill>
              <a:srgbClr val="FF0000"/>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pic>
        <p:nvPicPr>
          <p:cNvPr id="2" name="Elemento grafico 1">
            <a:extLst>
              <a:ext uri="{FF2B5EF4-FFF2-40B4-BE49-F238E27FC236}">
                <a16:creationId xmlns:a16="http://schemas.microsoft.com/office/drawing/2014/main" id="{66246103-9886-6533-8009-0C877444F0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633173DD-EE5B-8620-0856-4549DC929BDB}"/>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0B83F7A-100D-1DD1-6F4D-1B7D2433DC8F}"/>
              </a:ext>
            </a:extLst>
          </p:cNvPr>
          <p:cNvPicPr>
            <a:picLocks noChangeAspect="1"/>
          </p:cNvPicPr>
          <p:nvPr/>
        </p:nvPicPr>
        <p:blipFill>
          <a:blip r:embed="rId3"/>
          <a:stretch>
            <a:fillRect/>
          </a:stretch>
        </p:blipFill>
        <p:spPr>
          <a:xfrm>
            <a:off x="-2308" y="1597893"/>
            <a:ext cx="3545607" cy="3545607"/>
          </a:xfrm>
          <a:prstGeom prst="rect">
            <a:avLst/>
          </a:prstGeom>
        </p:spPr>
      </p:pic>
      <p:sp>
        <p:nvSpPr>
          <p:cNvPr id="297" name="Google Shape;297;g3350b797a94_0_7">
            <a:extLst>
              <a:ext uri="{FF2B5EF4-FFF2-40B4-BE49-F238E27FC236}">
                <a16:creationId xmlns:a16="http://schemas.microsoft.com/office/drawing/2014/main" id="{4A2760EA-16E0-9829-A323-E8DE27CB5D2E}"/>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Gas leak measurement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298" name="Google Shape;298;g3350b797a94_0_7">
            <a:extLst>
              <a:ext uri="{FF2B5EF4-FFF2-40B4-BE49-F238E27FC236}">
                <a16:creationId xmlns:a16="http://schemas.microsoft.com/office/drawing/2014/main" id="{F44C3C7F-4792-E5CB-916F-B24EE4559239}"/>
              </a:ext>
            </a:extLst>
          </p:cNvPr>
          <p:cNvPicPr preferRelativeResize="0"/>
          <p:nvPr/>
        </p:nvPicPr>
        <p:blipFill rotWithShape="1">
          <a:blip r:embed="rId4">
            <a:alphaModFix/>
          </a:blip>
          <a:srcRect/>
          <a:stretch/>
        </p:blipFill>
        <p:spPr>
          <a:xfrm>
            <a:off x="6975625" y="19348"/>
            <a:ext cx="1086249" cy="571249"/>
          </a:xfrm>
          <a:prstGeom prst="rect">
            <a:avLst/>
          </a:prstGeom>
          <a:noFill/>
          <a:ln>
            <a:noFill/>
          </a:ln>
        </p:spPr>
      </p:pic>
      <p:pic>
        <p:nvPicPr>
          <p:cNvPr id="299" name="Google Shape;299;g3350b797a94_0_7">
            <a:extLst>
              <a:ext uri="{FF2B5EF4-FFF2-40B4-BE49-F238E27FC236}">
                <a16:creationId xmlns:a16="http://schemas.microsoft.com/office/drawing/2014/main" id="{39DA0E6D-80DF-9CBF-AE15-352FD90AC682}"/>
              </a:ext>
            </a:extLst>
          </p:cNvPr>
          <p:cNvPicPr preferRelativeResize="0"/>
          <p:nvPr/>
        </p:nvPicPr>
        <p:blipFill rotWithShape="1">
          <a:blip r:embed="rId5">
            <a:alphaModFix/>
          </a:blip>
          <a:srcRect/>
          <a:stretch/>
        </p:blipFill>
        <p:spPr>
          <a:xfrm>
            <a:off x="8176347" y="58749"/>
            <a:ext cx="606402" cy="492426"/>
          </a:xfrm>
          <a:prstGeom prst="rect">
            <a:avLst/>
          </a:prstGeom>
          <a:noFill/>
          <a:ln>
            <a:noFill/>
          </a:ln>
        </p:spPr>
      </p:pic>
      <p:sp>
        <p:nvSpPr>
          <p:cNvPr id="300" name="Google Shape;300;g3350b797a94_0_7">
            <a:extLst>
              <a:ext uri="{FF2B5EF4-FFF2-40B4-BE49-F238E27FC236}">
                <a16:creationId xmlns:a16="http://schemas.microsoft.com/office/drawing/2014/main" id="{881571D3-C3CE-AB14-4B56-76672D3A216B}"/>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it"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11</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301" name="Google Shape;301;g3350b797a94_0_7">
            <a:extLst>
              <a:ext uri="{FF2B5EF4-FFF2-40B4-BE49-F238E27FC236}">
                <a16:creationId xmlns:a16="http://schemas.microsoft.com/office/drawing/2014/main" id="{571387F8-02D7-842E-11F6-DB8E45F7981A}"/>
              </a:ext>
            </a:extLst>
          </p:cNvPr>
          <p:cNvSpPr txBox="1"/>
          <p:nvPr/>
        </p:nvSpPr>
        <p:spPr>
          <a:xfrm>
            <a:off x="76200" y="616725"/>
            <a:ext cx="4964100" cy="1661963"/>
          </a:xfrm>
          <a:prstGeom prst="rect">
            <a:avLst/>
          </a:prstGeom>
          <a:noFill/>
          <a:ln>
            <a:noFill/>
          </a:ln>
        </p:spPr>
        <p:txBody>
          <a:bodyPr spcFirstLastPara="1" wrap="square" lIns="91425" tIns="91425" rIns="91425" bIns="91425" anchor="t" anchorCtr="0">
            <a:spAutoFit/>
          </a:bodyPr>
          <a:lstStyle/>
          <a:p>
            <a:pPr algn="just">
              <a:buSzPts val="1600"/>
              <a:defRPr/>
            </a:pPr>
            <a:r>
              <a:rPr lang="en-US" sz="1600" b="0" i="0" u="none" strike="noStrike" cap="none" dirty="0">
                <a:solidFill>
                  <a:srgbClr val="1155CC"/>
                </a:solidFill>
                <a:latin typeface="PT Sans Narrow"/>
                <a:ea typeface="PT Sans Narrow"/>
                <a:cs typeface="PT Sans Narrow"/>
                <a:sym typeface="PT Sans Narrow"/>
              </a:rPr>
              <a:t>Objective:</a:t>
            </a:r>
            <a:endPar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combined leak rate of the gas volume and gas system is measured by monitoring the drop of internal pressure in order to ensure that gas tightness requirements are met.</a:t>
            </a: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lang="en-US" sz="1600" dirty="0">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Google Shape;485;g336f59fd4d2_0_4">
            <a:extLst>
              <a:ext uri="{FF2B5EF4-FFF2-40B4-BE49-F238E27FC236}">
                <a16:creationId xmlns:a16="http://schemas.microsoft.com/office/drawing/2014/main" id="{A1F5919D-E7C5-BC9B-5A66-BFD3ED9EE72D}"/>
              </a:ext>
            </a:extLst>
          </p:cNvPr>
          <p:cNvPicPr preferRelativeResize="0"/>
          <p:nvPr/>
        </p:nvPicPr>
        <p:blipFill>
          <a:blip r:embed="rId6">
            <a:alphaModFix/>
          </a:blip>
          <a:stretch>
            <a:fillRect/>
          </a:stretch>
        </p:blipFill>
        <p:spPr>
          <a:xfrm>
            <a:off x="5040300" y="933870"/>
            <a:ext cx="3818771" cy="2113038"/>
          </a:xfrm>
          <a:prstGeom prst="rect">
            <a:avLst/>
          </a:prstGeom>
          <a:noFill/>
          <a:ln w="9525" cap="flat" cmpd="sng">
            <a:solidFill>
              <a:srgbClr val="168B80"/>
            </a:solidFill>
            <a:prstDash val="dashDot"/>
            <a:round/>
            <a:headEnd type="none" w="sm" len="sm"/>
            <a:tailEnd type="none" w="sm" len="sm"/>
          </a:ln>
        </p:spPr>
      </p:pic>
      <p:pic>
        <p:nvPicPr>
          <p:cNvPr id="3" name="Google Shape;486;g336f59fd4d2_0_4">
            <a:extLst>
              <a:ext uri="{FF2B5EF4-FFF2-40B4-BE49-F238E27FC236}">
                <a16:creationId xmlns:a16="http://schemas.microsoft.com/office/drawing/2014/main" id="{16DB7027-F762-11A5-8B6A-C89366C9DFE5}"/>
              </a:ext>
            </a:extLst>
          </p:cNvPr>
          <p:cNvPicPr preferRelativeResize="0"/>
          <p:nvPr/>
        </p:nvPicPr>
        <p:blipFill rotWithShape="1">
          <a:blip r:embed="rId7">
            <a:alphaModFix/>
          </a:blip>
          <a:srcRect r="18573" b="21666"/>
          <a:stretch/>
        </p:blipFill>
        <p:spPr>
          <a:xfrm>
            <a:off x="6611815" y="647748"/>
            <a:ext cx="2247255" cy="1304144"/>
          </a:xfrm>
          <a:prstGeom prst="rect">
            <a:avLst/>
          </a:prstGeom>
          <a:noFill/>
          <a:ln w="9525" cap="flat" cmpd="sng">
            <a:solidFill>
              <a:srgbClr val="DB0000"/>
            </a:solidFill>
            <a:prstDash val="dashDot"/>
            <a:round/>
            <a:headEnd type="none" w="sm" len="sm"/>
            <a:tailEnd type="none" w="sm" len="sm"/>
          </a:ln>
        </p:spPr>
      </p:pic>
      <p:pic>
        <p:nvPicPr>
          <p:cNvPr id="264" name="Elemento grafico 263">
            <a:extLst>
              <a:ext uri="{FF2B5EF4-FFF2-40B4-BE49-F238E27FC236}">
                <a16:creationId xmlns:a16="http://schemas.microsoft.com/office/drawing/2014/main" id="{79649D2E-6813-B914-B81E-78F68656E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mc:AlternateContent xmlns:mc="http://schemas.openxmlformats.org/markup-compatibility/2006" xmlns:a14="http://schemas.microsoft.com/office/drawing/2010/main">
        <mc:Choice Requires="a14">
          <p:sp>
            <p:nvSpPr>
              <p:cNvPr id="265" name="CasellaDiTesto 264">
                <a:extLst>
                  <a:ext uri="{FF2B5EF4-FFF2-40B4-BE49-F238E27FC236}">
                    <a16:creationId xmlns:a16="http://schemas.microsoft.com/office/drawing/2014/main" id="{DCC89868-EAD0-3CCE-D336-CF7332AAA3CB}"/>
                  </a:ext>
                </a:extLst>
              </p:cNvPr>
              <p:cNvSpPr txBox="1"/>
              <p:nvPr/>
            </p:nvSpPr>
            <p:spPr>
              <a:xfrm>
                <a:off x="3356094" y="3108650"/>
                <a:ext cx="5786656" cy="1815882"/>
              </a:xfrm>
              <a:prstGeom prst="rect">
                <a:avLst/>
              </a:prstGeom>
              <a:noFill/>
              <a:ln w="19050">
                <a:solidFill>
                  <a:srgbClr val="1155CC"/>
                </a:solidFill>
              </a:ln>
            </p:spPr>
            <p:txBody>
              <a:bodyPr wrap="square" rtlCol="0">
                <a:spAutoFit/>
              </a:bodyPr>
              <a:lstStyle/>
              <a:p>
                <a:pPr marL="285750" indent="-285750">
                  <a:buFont typeface="Courier New" panose="02070309020205020404" pitchFamily="49" charset="0"/>
                  <a:buChar char="o"/>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Chamber is over-pressurized at </a:t>
                </a:r>
                <a:r>
                  <a:rPr kumimoji="0" lang="en-US" sz="1400" b="0" i="0" u="none" strike="noStrike" kern="0" cap="none" spc="0" normalizeH="0" baseline="0" noProof="0" dirty="0">
                    <a:ln>
                      <a:noFill/>
                    </a:ln>
                    <a:solidFill>
                      <a:schemeClr val="accent3">
                        <a:lumMod val="75000"/>
                      </a:schemeClr>
                    </a:solidFill>
                    <a:effectLst/>
                    <a:uLnTx/>
                    <a:uFillTx/>
                    <a:latin typeface="PT Sans Narrow"/>
                    <a:ea typeface="PT Sans Narrow"/>
                    <a:cs typeface="PT Sans Narrow"/>
                    <a:sym typeface="PT Sans Narrow"/>
                  </a:rPr>
                  <a:t>3 mbar </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(3x operating overpressure for ATLAS RPCs).</a:t>
                </a:r>
              </a:p>
              <a:p>
                <a:pPr marL="285750" indent="-285750">
                  <a:buFont typeface="Courier New" panose="02070309020205020404" pitchFamily="49" charset="0"/>
                  <a:buChar char="o"/>
                </a:pPr>
                <a:endParaRPr lang="en-US" dirty="0">
                  <a:latin typeface="PT Sans Narrow"/>
                  <a:ea typeface="PT Sans Narrow"/>
                  <a:cs typeface="PT Sans Narrow"/>
                  <a:sym typeface="PT Sans Narrow"/>
                </a:endParaRPr>
              </a:p>
              <a:p>
                <a:pPr marL="285750" indent="-285750">
                  <a:buFont typeface="Courier New" panose="02070309020205020404" pitchFamily="49" charset="0"/>
                  <a:buChar char="o"/>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Monitor the drop over </a:t>
                </a:r>
                <a:r>
                  <a:rPr kumimoji="0" lang="en-US" sz="1400" b="0" i="0" u="none" strike="noStrike" kern="0" cap="none" spc="0" normalizeH="0" baseline="0" noProof="0" dirty="0">
                    <a:ln>
                      <a:noFill/>
                    </a:ln>
                    <a:solidFill>
                      <a:schemeClr val="accent3">
                        <a:lumMod val="75000"/>
                      </a:schemeClr>
                    </a:solidFill>
                    <a:effectLst/>
                    <a:uLnTx/>
                    <a:uFillTx/>
                    <a:latin typeface="PT Sans Narrow"/>
                    <a:ea typeface="PT Sans Narrow"/>
                    <a:cs typeface="PT Sans Narrow"/>
                    <a:sym typeface="PT Sans Narrow"/>
                  </a:rPr>
                  <a:t>10 minutes</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using a precision pressure gauge.</a:t>
                </a:r>
                <a:endParaRPr lang="en-US" dirty="0">
                  <a:latin typeface="PT Sans Narrow"/>
                  <a:ea typeface="PT Sans Narrow"/>
                  <a:cs typeface="PT Sans Narrow"/>
                  <a:sym typeface="PT Sans Narrow"/>
                </a:endParaRPr>
              </a:p>
              <a:p>
                <a:pPr marL="285750" indent="-285750">
                  <a:buFont typeface="Courier New" panose="02070309020205020404" pitchFamily="49" charset="0"/>
                  <a:buChar char="o"/>
                </a:pPr>
                <a:endPar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285750" indent="-285750">
                  <a:buFont typeface="Courier New" panose="02070309020205020404" pitchFamily="49" charset="0"/>
                  <a:buChar char="o"/>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Setup is completely automated, improving reliability and production efficiency.</a:t>
                </a:r>
              </a:p>
              <a:p>
                <a:pPr marL="285750" indent="-285750">
                  <a:buFont typeface="Courier New" panose="02070309020205020404" pitchFamily="49" charset="0"/>
                  <a:buChar char="o"/>
                </a:pPr>
                <a:endPar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285750" indent="-285750">
                  <a:buFont typeface="Courier New" panose="02070309020205020404" pitchFamily="49" charset="0"/>
                  <a:buChar char="o"/>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combined acceptance limit for the gas volume and system is a leak rate of </a:t>
                </a:r>
                <a14:m>
                  <m:oMath xmlns:m="http://schemas.openxmlformats.org/officeDocument/2006/math">
                    <m:r>
                      <a:rPr kumimoji="0" lang="en-US" sz="1400" b="0" i="1" u="none" strike="noStrike" kern="0" cap="none" spc="0" normalizeH="0" baseline="0" noProof="0" smtClean="0">
                        <a:ln>
                          <a:noFill/>
                        </a:ln>
                        <a:solidFill>
                          <a:schemeClr val="accent3">
                            <a:lumMod val="75000"/>
                          </a:schemeClr>
                        </a:solidFill>
                        <a:effectLst/>
                        <a:uLnTx/>
                        <a:uFillTx/>
                        <a:latin typeface="Cambria Math" panose="02040503050406030204" pitchFamily="18" charset="0"/>
                        <a:ea typeface="PT Sans Narrow"/>
                        <a:cs typeface="PT Sans Narrow"/>
                        <a:sym typeface="PT Sans Narrow"/>
                      </a:rPr>
                      <m:t>−9.7×</m:t>
                    </m:r>
                    <m:sSup>
                      <m:sSupPr>
                        <m:ctrlPr>
                          <a:rPr kumimoji="0" lang="en-US" sz="1400" b="0" i="1" u="none" strike="noStrike" kern="0" cap="none" spc="0" normalizeH="0" baseline="0" noProof="0" smtClean="0">
                            <a:ln>
                              <a:noFill/>
                            </a:ln>
                            <a:solidFill>
                              <a:schemeClr val="accent3">
                                <a:lumMod val="75000"/>
                              </a:schemeClr>
                            </a:solidFill>
                            <a:effectLst/>
                            <a:uLnTx/>
                            <a:uFillTx/>
                            <a:latin typeface="Cambria Math" panose="02040503050406030204" pitchFamily="18" charset="0"/>
                            <a:ea typeface="PT Sans Narrow"/>
                            <a:cs typeface="PT Sans Narrow"/>
                            <a:sym typeface="PT Sans Narrow"/>
                          </a:rPr>
                        </m:ctrlPr>
                      </m:sSupPr>
                      <m:e>
                        <m:r>
                          <a:rPr kumimoji="0" lang="en-US" sz="1400" b="0" i="1" u="none" strike="noStrike" kern="0" cap="none" spc="0" normalizeH="0" baseline="0" noProof="0" smtClean="0">
                            <a:ln>
                              <a:noFill/>
                            </a:ln>
                            <a:solidFill>
                              <a:schemeClr val="accent3">
                                <a:lumMod val="75000"/>
                              </a:schemeClr>
                            </a:solidFill>
                            <a:effectLst/>
                            <a:uLnTx/>
                            <a:uFillTx/>
                            <a:latin typeface="Cambria Math" panose="02040503050406030204" pitchFamily="18" charset="0"/>
                            <a:ea typeface="PT Sans Narrow"/>
                            <a:cs typeface="PT Sans Narrow"/>
                            <a:sym typeface="PT Sans Narrow"/>
                          </a:rPr>
                          <m:t>10</m:t>
                        </m:r>
                      </m:e>
                      <m:sup>
                        <m:r>
                          <a:rPr kumimoji="0" lang="en-US" sz="1400" b="0" i="1" u="none" strike="noStrike" kern="0" cap="none" spc="0" normalizeH="0" baseline="0" noProof="0" smtClean="0">
                            <a:ln>
                              <a:noFill/>
                            </a:ln>
                            <a:solidFill>
                              <a:schemeClr val="accent3">
                                <a:lumMod val="75000"/>
                              </a:schemeClr>
                            </a:solidFill>
                            <a:effectLst/>
                            <a:uLnTx/>
                            <a:uFillTx/>
                            <a:latin typeface="Cambria Math" panose="02040503050406030204" pitchFamily="18" charset="0"/>
                            <a:ea typeface="PT Sans Narrow"/>
                            <a:cs typeface="PT Sans Narrow"/>
                            <a:sym typeface="PT Sans Narrow"/>
                          </a:rPr>
                          <m:t>−4 </m:t>
                        </m:r>
                      </m:sup>
                    </m:sSup>
                  </m:oMath>
                </a14:m>
                <a:r>
                  <a:rPr lang="it" sz="1400" dirty="0">
                    <a:solidFill>
                      <a:schemeClr val="accent3">
                        <a:lumMod val="75000"/>
                      </a:schemeClr>
                    </a:solidFill>
                    <a:latin typeface="PT Sans Narrow"/>
                    <a:sym typeface="PT Sans Narrow"/>
                  </a:rPr>
                  <a:t>mbar × l / s</a:t>
                </a:r>
                <a:r>
                  <a:rPr lang="it" sz="1400" dirty="0">
                    <a:solidFill>
                      <a:schemeClr val="tx2">
                        <a:lumMod val="10000"/>
                      </a:schemeClr>
                    </a:solidFill>
                    <a:latin typeface="PT Sans Narrow"/>
                    <a:sym typeface="PT Sans Narrow"/>
                  </a:rPr>
                  <a:t>.</a:t>
                </a:r>
                <a:endPar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mc:Choice>
        <mc:Fallback xmlns="">
          <p:sp>
            <p:nvSpPr>
              <p:cNvPr id="265" name="CasellaDiTesto 264">
                <a:extLst>
                  <a:ext uri="{FF2B5EF4-FFF2-40B4-BE49-F238E27FC236}">
                    <a16:creationId xmlns:a16="http://schemas.microsoft.com/office/drawing/2014/main" id="{DCC89868-EAD0-3CCE-D336-CF7332AAA3CB}"/>
                  </a:ext>
                </a:extLst>
              </p:cNvPr>
              <p:cNvSpPr txBox="1">
                <a:spLocks noRot="1" noChangeAspect="1" noMove="1" noResize="1" noEditPoints="1" noAdjustHandles="1" noChangeArrowheads="1" noChangeShapeType="1" noTextEdit="1"/>
              </p:cNvSpPr>
              <p:nvPr/>
            </p:nvSpPr>
            <p:spPr>
              <a:xfrm>
                <a:off x="3356094" y="3108650"/>
                <a:ext cx="5786656" cy="1815882"/>
              </a:xfrm>
              <a:prstGeom prst="rect">
                <a:avLst/>
              </a:prstGeom>
              <a:blipFill>
                <a:blip r:embed="rId10"/>
                <a:stretch>
                  <a:fillRect l="-105" t="-332" b="-1661"/>
                </a:stretch>
              </a:blipFill>
              <a:ln w="19050">
                <a:solidFill>
                  <a:srgbClr val="1155CC"/>
                </a:solidFill>
              </a:ln>
            </p:spPr>
            <p:txBody>
              <a:bodyPr/>
              <a:lstStyle/>
              <a:p>
                <a:r>
                  <a:rPr lang="en-GB">
                    <a:noFill/>
                  </a:rPr>
                  <a:t> </a:t>
                </a:r>
              </a:p>
            </p:txBody>
          </p:sp>
        </mc:Fallback>
      </mc:AlternateContent>
      <p:sp>
        <p:nvSpPr>
          <p:cNvPr id="266" name="CasellaDiTesto 265">
            <a:extLst>
              <a:ext uri="{FF2B5EF4-FFF2-40B4-BE49-F238E27FC236}">
                <a16:creationId xmlns:a16="http://schemas.microsoft.com/office/drawing/2014/main" id="{2A709762-243B-F6D3-9549-B297B291E6E9}"/>
              </a:ext>
            </a:extLst>
          </p:cNvPr>
          <p:cNvSpPr txBox="1"/>
          <p:nvPr/>
        </p:nvSpPr>
        <p:spPr>
          <a:xfrm>
            <a:off x="3356094" y="2816978"/>
            <a:ext cx="1066176" cy="307777"/>
          </a:xfrm>
          <a:prstGeom prst="rect">
            <a:avLst/>
          </a:prstGeom>
          <a:noFill/>
        </p:spPr>
        <p:txBody>
          <a:bodyPr wrap="square" rtlCol="0">
            <a:spAutoFit/>
          </a:bodyPr>
          <a:lstStyle/>
          <a:p>
            <a:r>
              <a:rPr lang="en-US" sz="1400" b="0" i="0" u="none" strike="noStrike" cap="none" dirty="0">
                <a:solidFill>
                  <a:srgbClr val="1155CC"/>
                </a:solidFill>
                <a:latin typeface="PT Sans Narrow"/>
                <a:ea typeface="PT Sans Narrow"/>
                <a:cs typeface="PT Sans Narrow"/>
                <a:sym typeface="PT Sans Narrow"/>
              </a:rPr>
              <a:t>Methodology:</a:t>
            </a:r>
          </a:p>
        </p:txBody>
      </p:sp>
    </p:spTree>
    <p:extLst>
      <p:ext uri="{BB962C8B-B14F-4D97-AF65-F5344CB8AC3E}">
        <p14:creationId xmlns:p14="http://schemas.microsoft.com/office/powerpoint/2010/main" val="306523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350b797a94_0_21"/>
          <p:cNvSpPr txBox="1"/>
          <p:nvPr/>
        </p:nvSpPr>
        <p:spPr>
          <a:xfrm>
            <a:off x="0" y="868650"/>
            <a:ext cx="5604000" cy="38634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it"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Objective:</a:t>
            </a:r>
            <a:endParaRPr kumimoji="0"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Ensure gas volume integrity by detecting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popped-up spacers</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caused by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insufficient adhesive bonding</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or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improper handling</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during fabrication process.</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it"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Methodology:</a:t>
            </a:r>
            <a:endParaRPr kumimoji="0"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23850" algn="just" defTabSz="914400" rtl="0" eaLnBrk="1" fontAlgn="auto" latinLnBrk="0" hangingPunct="1">
              <a:lnSpc>
                <a:spcPct val="100000"/>
              </a:lnSpc>
              <a:spcBef>
                <a:spcPts val="0"/>
              </a:spcBef>
              <a:spcAft>
                <a:spcPts val="0"/>
              </a:spcAft>
              <a:buClr>
                <a:srgbClr val="000000"/>
              </a:buClr>
              <a:buSzPts val="1500"/>
              <a:buFont typeface="PT Sans Narrow"/>
              <a:buAutoNum type="arabicPeriod"/>
              <a:tabLst/>
              <a:defRPr/>
            </a:pPr>
            <a:r>
              <a:rPr kumimoji="0" lang="it" sz="1500" b="1"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Initial Test</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laser scan planarity test</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is conducted to assess the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flatness</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of the gas volume at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atmospheric pressure</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23850" algn="just" defTabSz="914400" rtl="0" eaLnBrk="1" fontAlgn="auto" latinLnBrk="0" hangingPunct="1">
              <a:lnSpc>
                <a:spcPct val="100000"/>
              </a:lnSpc>
              <a:spcBef>
                <a:spcPts val="0"/>
              </a:spcBef>
              <a:spcAft>
                <a:spcPts val="0"/>
              </a:spcAft>
              <a:buClr>
                <a:srgbClr val="000000"/>
              </a:buClr>
              <a:buSzPts val="1500"/>
              <a:buFont typeface="PT Sans Narrow"/>
              <a:buAutoNum type="arabicPeriod"/>
              <a:tabLst/>
              <a:defRPr/>
            </a:pPr>
            <a:r>
              <a:rPr kumimoji="0" lang="it" sz="1500" b="1"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Pressurized Test</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The gas volume is then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pressurized</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to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3 mbar above atmospheric pressure</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the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laser scan planarity test</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is repeated.</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it"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Analysis:</a:t>
            </a:r>
            <a:endParaRPr kumimoji="0"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Residuals </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are calculated by comparing the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laser scans</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atmospheric</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pressurized conditions</a:t>
            </a: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to identify any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discrepancies</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indicating </a:t>
            </a:r>
            <a:r>
              <a:rPr kumimoji="0" lang="it" sz="15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popped-up spacers</a:t>
            </a:r>
            <a:r>
              <a:rPr kumimoji="0" lang="it"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316" name="Google Shape;316;g3350b797a94_0_21"/>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it"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12</a:t>
            </a:r>
            <a:endParaRPr kumimoji="0" sz="1000" b="0" i="0" u="none" strike="noStrike" kern="0" cap="none" spc="0" normalizeH="0" baseline="0" noProof="0" dirty="0">
              <a:ln>
                <a:noFill/>
              </a:ln>
              <a:solidFill>
                <a:srgbClr val="168B80"/>
              </a:solidFill>
              <a:effectLst/>
              <a:uLnTx/>
              <a:uFillTx/>
              <a:latin typeface="Arial"/>
              <a:ea typeface="Arial"/>
              <a:cs typeface="Arial"/>
              <a:sym typeface="Arial"/>
            </a:endParaRPr>
          </a:p>
        </p:txBody>
      </p:sp>
      <p:sp>
        <p:nvSpPr>
          <p:cNvPr id="317" name="Google Shape;317;g3350b797a94_0_21"/>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Gas Gap Mechanical Rigidity Test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18" name="Google Shape;318;g3350b797a94_0_21"/>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319" name="Google Shape;319;g3350b797a94_0_21"/>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320" name="Google Shape;320;g3350b797a94_0_21"/>
          <p:cNvPicPr preferRelativeResize="0"/>
          <p:nvPr/>
        </p:nvPicPr>
        <p:blipFill>
          <a:blip r:embed="rId5">
            <a:alphaModFix/>
          </a:blip>
          <a:stretch>
            <a:fillRect/>
          </a:stretch>
        </p:blipFill>
        <p:spPr>
          <a:xfrm>
            <a:off x="5698700" y="742997"/>
            <a:ext cx="3369098" cy="2153393"/>
          </a:xfrm>
          <a:prstGeom prst="rect">
            <a:avLst/>
          </a:prstGeom>
          <a:noFill/>
          <a:ln>
            <a:noFill/>
          </a:ln>
        </p:spPr>
      </p:pic>
      <p:pic>
        <p:nvPicPr>
          <p:cNvPr id="321" name="Google Shape;321;g3350b797a94_0_21"/>
          <p:cNvPicPr preferRelativeResize="0"/>
          <p:nvPr/>
        </p:nvPicPr>
        <p:blipFill>
          <a:blip r:embed="rId6">
            <a:alphaModFix/>
          </a:blip>
          <a:stretch>
            <a:fillRect/>
          </a:stretch>
        </p:blipFill>
        <p:spPr>
          <a:xfrm>
            <a:off x="5521569" y="2909448"/>
            <a:ext cx="3483969" cy="2081651"/>
          </a:xfrm>
          <a:prstGeom prst="rect">
            <a:avLst/>
          </a:prstGeom>
          <a:noFill/>
          <a:ln>
            <a:noFill/>
          </a:ln>
        </p:spPr>
      </p:pic>
      <p:sp>
        <p:nvSpPr>
          <p:cNvPr id="2" name="Rettangolo con angoli arrotondati 1">
            <a:extLst>
              <a:ext uri="{FF2B5EF4-FFF2-40B4-BE49-F238E27FC236}">
                <a16:creationId xmlns:a16="http://schemas.microsoft.com/office/drawing/2014/main" id="{738600BB-94D7-ABB5-FA03-7EEE7B88F9EC}"/>
              </a:ext>
            </a:extLst>
          </p:cNvPr>
          <p:cNvSpPr/>
          <p:nvPr/>
        </p:nvSpPr>
        <p:spPr>
          <a:xfrm>
            <a:off x="6031523" y="742997"/>
            <a:ext cx="149469" cy="207054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ttangolo con angoli arrotondati 2">
            <a:extLst>
              <a:ext uri="{FF2B5EF4-FFF2-40B4-BE49-F238E27FC236}">
                <a16:creationId xmlns:a16="http://schemas.microsoft.com/office/drawing/2014/main" id="{1D5C5568-306E-8396-DD1D-1EAC138D44D1}"/>
              </a:ext>
            </a:extLst>
          </p:cNvPr>
          <p:cNvSpPr/>
          <p:nvPr/>
        </p:nvSpPr>
        <p:spPr>
          <a:xfrm>
            <a:off x="8342635" y="742997"/>
            <a:ext cx="149469" cy="207054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asellaDiTesto 3">
            <a:extLst>
              <a:ext uri="{FF2B5EF4-FFF2-40B4-BE49-F238E27FC236}">
                <a16:creationId xmlns:a16="http://schemas.microsoft.com/office/drawing/2014/main" id="{B54B6DE2-BDBE-E56B-0823-98CA51FCB6AF}"/>
              </a:ext>
            </a:extLst>
          </p:cNvPr>
          <p:cNvSpPr txBox="1"/>
          <p:nvPr/>
        </p:nvSpPr>
        <p:spPr>
          <a:xfrm>
            <a:off x="4765431" y="493198"/>
            <a:ext cx="995532" cy="307777"/>
          </a:xfrm>
          <a:prstGeom prst="rect">
            <a:avLst/>
          </a:prstGeom>
          <a:noFill/>
        </p:spPr>
        <p:txBody>
          <a:bodyPr wrap="square" rtlCol="0">
            <a:spAutoFit/>
          </a:bodyPr>
          <a:lstStyle/>
          <a:p>
            <a:r>
              <a:rPr lang="en-GB" dirty="0">
                <a:solidFill>
                  <a:srgbClr val="FF0000"/>
                </a:solidFill>
                <a:latin typeface="PT Sans Narrow" panose="020B0506020203020204" pitchFamily="34" charset="0"/>
              </a:rPr>
              <a:t>Gas channels</a:t>
            </a:r>
          </a:p>
        </p:txBody>
      </p:sp>
      <p:cxnSp>
        <p:nvCxnSpPr>
          <p:cNvPr id="6" name="Connettore a gomito 5">
            <a:extLst>
              <a:ext uri="{FF2B5EF4-FFF2-40B4-BE49-F238E27FC236}">
                <a16:creationId xmlns:a16="http://schemas.microsoft.com/office/drawing/2014/main" id="{026A2633-0420-0336-6677-BB0BC36E3F6F}"/>
              </a:ext>
            </a:extLst>
          </p:cNvPr>
          <p:cNvCxnSpPr>
            <a:cxnSpLocks/>
            <a:stCxn id="4" idx="2"/>
          </p:cNvCxnSpPr>
          <p:nvPr/>
        </p:nvCxnSpPr>
        <p:spPr>
          <a:xfrm rot="16200000" flipH="1">
            <a:off x="5531144" y="533027"/>
            <a:ext cx="218722" cy="754617"/>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a gomito 7">
            <a:extLst>
              <a:ext uri="{FF2B5EF4-FFF2-40B4-BE49-F238E27FC236}">
                <a16:creationId xmlns:a16="http://schemas.microsoft.com/office/drawing/2014/main" id="{C9862F45-4895-F033-6A47-A3F69490FB7D}"/>
              </a:ext>
            </a:extLst>
          </p:cNvPr>
          <p:cNvCxnSpPr>
            <a:cxnSpLocks/>
            <a:stCxn id="4" idx="3"/>
            <a:endCxn id="3" idx="0"/>
          </p:cNvCxnSpPr>
          <p:nvPr/>
        </p:nvCxnSpPr>
        <p:spPr>
          <a:xfrm>
            <a:off x="5760963" y="647087"/>
            <a:ext cx="2656407" cy="95910"/>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Elemento grafico 8">
            <a:extLst>
              <a:ext uri="{FF2B5EF4-FFF2-40B4-BE49-F238E27FC236}">
                <a16:creationId xmlns:a16="http://schemas.microsoft.com/office/drawing/2014/main" id="{5FC35C4B-0C38-CC02-4394-0A6D89ECB3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7364" y="135125"/>
            <a:ext cx="800700" cy="4160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33536ba2c96_0_885"/>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Mock-up gas volume opening</a:t>
            </a:r>
            <a:endParaRPr sz="2200" b="1" i="0" u="none" strike="noStrike" cap="none" dirty="0">
              <a:solidFill>
                <a:srgbClr val="1155CC"/>
              </a:solidFill>
              <a:latin typeface="PT Serif"/>
              <a:ea typeface="PT Serif"/>
              <a:cs typeface="PT Serif"/>
              <a:sym typeface="PT Serif"/>
            </a:endParaRPr>
          </a:p>
        </p:txBody>
      </p:sp>
      <p:pic>
        <p:nvPicPr>
          <p:cNvPr id="720" name="Google Shape;720;g33536ba2c96_0_885"/>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721" name="Google Shape;721;g33536ba2c96_0_885"/>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722" name="Google Shape;722;g33536ba2c96_0_885"/>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it" sz="1000" dirty="0">
                <a:solidFill>
                  <a:srgbClr val="168B80"/>
                </a:solidFill>
                <a:latin typeface="PT Sans Narrow"/>
                <a:ea typeface="PT Sans Narrow"/>
                <a:cs typeface="PT Sans Narrow"/>
                <a:sym typeface="PT Sans Narrow"/>
              </a:rPr>
              <a:t>13</a:t>
            </a:r>
            <a:endParaRPr sz="1000" b="0" i="0" u="none" strike="noStrike" cap="none" dirty="0">
              <a:solidFill>
                <a:srgbClr val="168B80"/>
              </a:solidFill>
              <a:latin typeface="PT Sans Narrow"/>
              <a:ea typeface="PT Sans Narrow"/>
              <a:cs typeface="PT Sans Narrow"/>
              <a:sym typeface="PT Sans Narrow"/>
            </a:endParaRPr>
          </a:p>
        </p:txBody>
      </p:sp>
      <p:sp>
        <p:nvSpPr>
          <p:cNvPr id="723" name="Google Shape;723;g33536ba2c96_0_885"/>
          <p:cNvSpPr txBox="1"/>
          <p:nvPr/>
        </p:nvSpPr>
        <p:spPr>
          <a:xfrm>
            <a:off x="0" y="540015"/>
            <a:ext cx="5655900" cy="4154953"/>
          </a:xfrm>
          <a:prstGeom prst="rect">
            <a:avLst/>
          </a:prstGeom>
          <a:noFill/>
          <a:ln>
            <a:noFill/>
          </a:ln>
        </p:spPr>
        <p:txBody>
          <a:bodyPr spcFirstLastPara="1" wrap="square" lIns="91425" tIns="91425" rIns="91425" bIns="91425" anchor="t" anchorCtr="0">
            <a:spAutoFit/>
          </a:bodyPr>
          <a:lstStyle/>
          <a:p>
            <a:pPr marL="116100" lvl="0" algn="l" rtl="0">
              <a:spcBef>
                <a:spcPts val="0"/>
              </a:spcBef>
              <a:spcAft>
                <a:spcPts val="0"/>
              </a:spcAft>
              <a:buClr>
                <a:srgbClr val="1155CC"/>
              </a:buClr>
              <a:buSzPts val="1800"/>
            </a:pPr>
            <a:r>
              <a:rPr lang="it" dirty="0">
                <a:solidFill>
                  <a:schemeClr val="tx2">
                    <a:lumMod val="10000"/>
                  </a:schemeClr>
                </a:solidFill>
                <a:latin typeface="PT Sans Narrow"/>
                <a:ea typeface="PT Sans Narrow"/>
                <a:cs typeface="PT Sans Narrow"/>
                <a:sym typeface="PT Sans Narrow"/>
              </a:rPr>
              <a:t>The mock-up is an </a:t>
            </a:r>
            <a:r>
              <a:rPr lang="it" dirty="0">
                <a:solidFill>
                  <a:schemeClr val="accent3">
                    <a:lumMod val="75000"/>
                  </a:schemeClr>
                </a:solidFill>
                <a:latin typeface="PT Sans Narrow"/>
                <a:ea typeface="PT Sans Narrow"/>
                <a:cs typeface="PT Sans Narrow"/>
                <a:sym typeface="PT Sans Narrow"/>
              </a:rPr>
              <a:t>accurate representation </a:t>
            </a:r>
            <a:r>
              <a:rPr lang="it" dirty="0">
                <a:solidFill>
                  <a:schemeClr val="tx2">
                    <a:lumMod val="10000"/>
                  </a:schemeClr>
                </a:solidFill>
                <a:latin typeface="PT Sans Narrow"/>
                <a:ea typeface="PT Sans Narrow"/>
                <a:cs typeface="PT Sans Narrow"/>
                <a:sym typeface="PT Sans Narrow"/>
              </a:rPr>
              <a:t>of the status of the full-scale volume, in terms of </a:t>
            </a:r>
            <a:r>
              <a:rPr lang="it" dirty="0">
                <a:solidFill>
                  <a:schemeClr val="accent3">
                    <a:lumMod val="75000"/>
                  </a:schemeClr>
                </a:solidFill>
                <a:latin typeface="PT Sans Narrow"/>
                <a:ea typeface="PT Sans Narrow"/>
                <a:cs typeface="PT Sans Narrow"/>
                <a:sym typeface="PT Sans Narrow"/>
              </a:rPr>
              <a:t>detector components</a:t>
            </a:r>
            <a:r>
              <a:rPr lang="it" dirty="0">
                <a:solidFill>
                  <a:schemeClr val="tx2">
                    <a:lumMod val="10000"/>
                  </a:schemeClr>
                </a:solidFill>
                <a:latin typeface="PT Sans Narrow"/>
                <a:ea typeface="PT Sans Narrow"/>
                <a:cs typeface="PT Sans Narrow"/>
                <a:sym typeface="PT Sans Narrow"/>
              </a:rPr>
              <a:t>, </a:t>
            </a:r>
            <a:r>
              <a:rPr lang="it" dirty="0">
                <a:solidFill>
                  <a:schemeClr val="accent3">
                    <a:lumMod val="75000"/>
                  </a:schemeClr>
                </a:solidFill>
                <a:latin typeface="PT Sans Narrow"/>
                <a:ea typeface="PT Sans Narrow"/>
                <a:cs typeface="PT Sans Narrow"/>
                <a:sym typeface="PT Sans Narrow"/>
              </a:rPr>
              <a:t>materials</a:t>
            </a:r>
            <a:r>
              <a:rPr lang="it" dirty="0">
                <a:solidFill>
                  <a:schemeClr val="tx2">
                    <a:lumMod val="10000"/>
                  </a:schemeClr>
                </a:solidFill>
                <a:latin typeface="PT Sans Narrow"/>
                <a:ea typeface="PT Sans Narrow"/>
                <a:cs typeface="PT Sans Narrow"/>
                <a:sym typeface="PT Sans Narrow"/>
              </a:rPr>
              <a:t>, and </a:t>
            </a:r>
            <a:r>
              <a:rPr lang="it" dirty="0">
                <a:solidFill>
                  <a:schemeClr val="accent3">
                    <a:lumMod val="75000"/>
                  </a:schemeClr>
                </a:solidFill>
                <a:latin typeface="PT Sans Narrow"/>
                <a:ea typeface="PT Sans Narrow"/>
                <a:cs typeface="PT Sans Narrow"/>
                <a:sym typeface="PT Sans Narrow"/>
              </a:rPr>
              <a:t>quality of the coating</a:t>
            </a:r>
            <a:r>
              <a:rPr lang="it" dirty="0">
                <a:solidFill>
                  <a:schemeClr val="tx2">
                    <a:lumMod val="10000"/>
                  </a:schemeClr>
                </a:solidFill>
                <a:latin typeface="PT Sans Narrow"/>
                <a:ea typeface="PT Sans Narrow"/>
                <a:cs typeface="PT Sans Narrow"/>
                <a:sym typeface="PT Sans Narrow"/>
              </a:rPr>
              <a:t>.</a:t>
            </a:r>
          </a:p>
          <a:p>
            <a:pPr marL="116100" lvl="0" algn="l" rtl="0">
              <a:spcBef>
                <a:spcPts val="0"/>
              </a:spcBef>
              <a:spcAft>
                <a:spcPts val="0"/>
              </a:spcAft>
              <a:buClr>
                <a:srgbClr val="1155CC"/>
              </a:buClr>
              <a:buSzPts val="1800"/>
            </a:pPr>
            <a:endParaRPr lang="it" dirty="0">
              <a:solidFill>
                <a:schemeClr val="tx2">
                  <a:lumMod val="10000"/>
                </a:schemeClr>
              </a:solidFill>
              <a:latin typeface="PT Sans Narrow"/>
              <a:ea typeface="PT Sans Narrow"/>
              <a:cs typeface="PT Sans Narrow"/>
              <a:sym typeface="PT Sans Narrow"/>
            </a:endParaRPr>
          </a:p>
          <a:p>
            <a:pPr marL="338400" lvl="0" indent="-222300" algn="l" rtl="0">
              <a:spcBef>
                <a:spcPts val="0"/>
              </a:spcBef>
              <a:spcAft>
                <a:spcPts val="0"/>
              </a:spcAft>
              <a:buClr>
                <a:srgbClr val="1155CC"/>
              </a:buClr>
              <a:buSzPts val="1800"/>
              <a:buFont typeface="PT Sans Narrow"/>
              <a:buChar char="○"/>
            </a:pPr>
            <a:r>
              <a:rPr lang="it" sz="1800" dirty="0">
                <a:solidFill>
                  <a:srgbClr val="168B80"/>
                </a:solidFill>
                <a:latin typeface="PT Sans Narrow"/>
                <a:ea typeface="PT Sans Narrow"/>
                <a:cs typeface="PT Sans Narrow"/>
                <a:sym typeface="PT Sans Narrow"/>
              </a:rPr>
              <a:t>Expected visual inspection results:</a:t>
            </a:r>
            <a:endParaRPr sz="1800" dirty="0">
              <a:solidFill>
                <a:srgbClr val="168B80"/>
              </a:solidFill>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The oil coating is applied uniformly across all surfaces.</a:t>
            </a:r>
            <a:endParaRPr dirty="0">
              <a:latin typeface="PT Sans Narrow"/>
              <a:ea typeface="PT Sans Narrow"/>
              <a:cs typeface="PT Sans Narrow"/>
              <a:sym typeface="PT Sans Narrow"/>
            </a:endParaRPr>
          </a:p>
          <a:p>
            <a:pPr marL="914400" lvl="0" indent="0" algn="l" rtl="0">
              <a:spcBef>
                <a:spcPts val="0"/>
              </a:spcBef>
              <a:spcAft>
                <a:spcPts val="0"/>
              </a:spcAft>
              <a:buNone/>
            </a:pPr>
            <a:endParaRPr sz="10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The </a:t>
            </a:r>
            <a:r>
              <a:rPr lang="it" sz="1600" dirty="0">
                <a:solidFill>
                  <a:schemeClr val="tx2">
                    <a:lumMod val="10000"/>
                  </a:schemeClr>
                </a:solidFill>
                <a:latin typeface="PT Sans Narrow"/>
                <a:ea typeface="PT Sans Narrow"/>
                <a:cs typeface="PT Sans Narrow"/>
                <a:sym typeface="PT Sans Narrow"/>
              </a:rPr>
              <a:t>linseed oil has fully polymerized </a:t>
            </a:r>
            <a:r>
              <a:rPr lang="it" sz="1600" dirty="0">
                <a:latin typeface="PT Sans Narrow"/>
                <a:ea typeface="PT Sans Narrow"/>
                <a:cs typeface="PT Sans Narrow"/>
                <a:sym typeface="PT Sans Narrow"/>
              </a:rPr>
              <a:t>on both HPL plates.</a:t>
            </a:r>
          </a:p>
          <a:p>
            <a:pPr marL="914400" lvl="1" indent="-330200" algn="l" rtl="0">
              <a:spcBef>
                <a:spcPts val="0"/>
              </a:spcBef>
              <a:spcAft>
                <a:spcPts val="0"/>
              </a:spcAft>
              <a:buSzPts val="1600"/>
              <a:buFont typeface="PT Sans Narrow"/>
              <a:buChar char="○"/>
            </a:pPr>
            <a:endParaRPr lang="it" sz="16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Minimal dust / debris should be present in the coating.</a:t>
            </a:r>
          </a:p>
          <a:p>
            <a:pPr marL="914400" lvl="0" indent="0" algn="l" rtl="0">
              <a:spcBef>
                <a:spcPts val="0"/>
              </a:spcBef>
              <a:spcAft>
                <a:spcPts val="0"/>
              </a:spcAft>
              <a:buNone/>
            </a:pPr>
            <a:endParaRPr sz="1600" dirty="0">
              <a:latin typeface="PT Sans Narrow"/>
              <a:ea typeface="PT Sans Narrow"/>
              <a:cs typeface="PT Sans Narrow"/>
              <a:sym typeface="PT Sans Narrow"/>
            </a:endParaRPr>
          </a:p>
          <a:p>
            <a:pPr marL="338400" lvl="0" indent="-222300" algn="l" rtl="0">
              <a:spcBef>
                <a:spcPts val="0"/>
              </a:spcBef>
              <a:spcAft>
                <a:spcPts val="0"/>
              </a:spcAft>
              <a:buClr>
                <a:srgbClr val="1155CC"/>
              </a:buClr>
              <a:buSzPts val="1800"/>
              <a:buFont typeface="PT Sans Narrow"/>
              <a:buChar char="○"/>
            </a:pPr>
            <a:r>
              <a:rPr lang="en-US" sz="1800" dirty="0">
                <a:solidFill>
                  <a:srgbClr val="168B80"/>
                </a:solidFill>
                <a:latin typeface="PT Sans Narrow"/>
                <a:ea typeface="PT Sans Narrow"/>
                <a:cs typeface="PT Sans Narrow"/>
                <a:sym typeface="PT Sans Narrow"/>
              </a:rPr>
              <a:t>Scratch resistance:</a:t>
            </a:r>
          </a:p>
          <a:p>
            <a:pPr marL="914400" lvl="1" indent="-330200" algn="l" rtl="0">
              <a:spcBef>
                <a:spcPts val="0"/>
              </a:spcBef>
              <a:spcAft>
                <a:spcPts val="0"/>
              </a:spcAft>
              <a:buSzPts val="1600"/>
              <a:buFont typeface="PT Sans Narrow"/>
              <a:buChar char="○"/>
            </a:pPr>
            <a:r>
              <a:rPr lang="en-US" sz="1600" dirty="0">
                <a:latin typeface="PT Sans Narrow"/>
                <a:ea typeface="PT Sans Narrow"/>
                <a:cs typeface="PT Sans Narrow"/>
                <a:sym typeface="PT Sans Narrow"/>
              </a:rPr>
              <a:t>A 10 mm blade, held at 45°, applying 1 N of force, scrapes the coating for a length of  100 mm.</a:t>
            </a:r>
          </a:p>
          <a:p>
            <a:pPr marL="914400" lvl="1" indent="-330200" algn="l" rtl="0">
              <a:spcBef>
                <a:spcPts val="0"/>
              </a:spcBef>
              <a:spcAft>
                <a:spcPts val="0"/>
              </a:spcAft>
              <a:buSzPts val="1600"/>
              <a:buFont typeface="PT Sans Narrow"/>
              <a:buChar char="○"/>
            </a:pPr>
            <a:endParaRPr lang="en-US" sz="16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en-US" sz="1600" dirty="0">
                <a:latin typeface="PT Sans Narrow"/>
                <a:ea typeface="PT Sans Narrow"/>
                <a:cs typeface="PT Sans Narrow"/>
                <a:sym typeface="PT Sans Narrow"/>
              </a:rPr>
              <a:t>No oil residue should be left on the blade, and no damage should be visible on the coating.</a:t>
            </a:r>
            <a:endParaRPr lang="en-US" dirty="0">
              <a:latin typeface="PT Sans Narrow"/>
              <a:ea typeface="PT Sans Narrow"/>
              <a:cs typeface="PT Sans Narrow"/>
              <a:sym typeface="PT Sans Narrow"/>
            </a:endParaRPr>
          </a:p>
          <a:p>
            <a:pPr marL="914400" lvl="0" indent="0" algn="l" rtl="0">
              <a:spcBef>
                <a:spcPts val="0"/>
              </a:spcBef>
              <a:spcAft>
                <a:spcPts val="0"/>
              </a:spcAft>
              <a:buNone/>
            </a:pPr>
            <a:endParaRPr lang="en-US" sz="1000" dirty="0">
              <a:latin typeface="PT Sans Narrow"/>
              <a:ea typeface="PT Sans Narrow"/>
              <a:cs typeface="PT Sans Narrow"/>
              <a:sym typeface="PT Sans Narrow"/>
            </a:endParaRPr>
          </a:p>
        </p:txBody>
      </p:sp>
      <p:pic>
        <p:nvPicPr>
          <p:cNvPr id="724" name="Google Shape;724;g33536ba2c96_0_885"/>
          <p:cNvPicPr preferRelativeResize="0"/>
          <p:nvPr/>
        </p:nvPicPr>
        <p:blipFill>
          <a:blip r:embed="rId5"/>
          <a:srcRect/>
          <a:stretch/>
        </p:blipFill>
        <p:spPr>
          <a:xfrm rot="5400000">
            <a:off x="5040323" y="1162326"/>
            <a:ext cx="4456427" cy="3388427"/>
          </a:xfrm>
          <a:prstGeom prst="rect">
            <a:avLst/>
          </a:prstGeom>
          <a:noFill/>
          <a:ln w="9525" cap="flat" cmpd="sng">
            <a:solidFill>
              <a:srgbClr val="168B80"/>
            </a:solidFill>
            <a:prstDash val="dashDot"/>
            <a:round/>
            <a:headEnd type="none" w="sm" len="sm"/>
            <a:tailEnd type="none" w="sm" len="sm"/>
          </a:ln>
        </p:spPr>
      </p:pic>
      <p:pic>
        <p:nvPicPr>
          <p:cNvPr id="2" name="Elemento grafico 1">
            <a:extLst>
              <a:ext uri="{FF2B5EF4-FFF2-40B4-BE49-F238E27FC236}">
                <a16:creationId xmlns:a16="http://schemas.microsoft.com/office/drawing/2014/main" id="{570FD6C3-68B9-6677-AECC-A83BC605E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3536ba2c96_0_640"/>
          <p:cNvSpPr txBox="1"/>
          <p:nvPr/>
        </p:nvSpPr>
        <p:spPr>
          <a:xfrm>
            <a:off x="-1250" y="1073601"/>
            <a:ext cx="5586600" cy="4108787"/>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it" sz="1500" b="0" i="0" u="none" strike="noStrike" cap="none" dirty="0">
                <a:solidFill>
                  <a:srgbClr val="1155CC"/>
                </a:solidFill>
                <a:latin typeface="PT Sans Narrow"/>
                <a:ea typeface="PT Sans Narrow"/>
                <a:cs typeface="PT Sans Narrow"/>
                <a:sym typeface="PT Sans Narrow"/>
              </a:rPr>
              <a:t>Methodology:</a:t>
            </a:r>
            <a:endParaRPr sz="1500" b="0" i="0" u="none" strike="noStrike" cap="none" dirty="0">
              <a:solidFill>
                <a:srgbClr val="1155CC"/>
              </a:solidFill>
              <a:latin typeface="PT Sans Narrow"/>
              <a:ea typeface="PT Sans Narrow"/>
              <a:cs typeface="PT Sans Narrow"/>
              <a:sym typeface="PT Sans Narrow"/>
            </a:endParaRPr>
          </a:p>
          <a:p>
            <a:pPr marL="457200" marR="0" lvl="0" indent="-311150" algn="just" rtl="0">
              <a:lnSpc>
                <a:spcPct val="100000"/>
              </a:lnSpc>
              <a:spcBef>
                <a:spcPts val="0"/>
              </a:spcBef>
              <a:spcAft>
                <a:spcPts val="0"/>
              </a:spcAft>
              <a:buClr>
                <a:srgbClr val="000000"/>
              </a:buClr>
              <a:buSzPts val="1300"/>
              <a:buFont typeface="PT Sans Narrow"/>
              <a:buAutoNum type="arabicPeriod"/>
            </a:pPr>
            <a:r>
              <a:rPr lang="it" sz="1300" b="0" i="0" u="none" strike="noStrike" cap="none" dirty="0">
                <a:solidFill>
                  <a:srgbClr val="000000"/>
                </a:solidFill>
                <a:latin typeface="PT Sans Narrow"/>
                <a:ea typeface="PT Sans Narrow"/>
                <a:cs typeface="PT Sans Narrow"/>
                <a:sym typeface="PT Sans Narrow"/>
              </a:rPr>
              <a:t>The </a:t>
            </a:r>
            <a:r>
              <a:rPr lang="it" sz="1300" b="0" i="0" u="none" strike="noStrike" cap="none" dirty="0">
                <a:solidFill>
                  <a:srgbClr val="168B80"/>
                </a:solidFill>
                <a:latin typeface="PT Sans Narrow"/>
                <a:ea typeface="PT Sans Narrow"/>
                <a:cs typeface="PT Sans Narrow"/>
                <a:sym typeface="PT Sans Narrow"/>
              </a:rPr>
              <a:t>HPL electrodes</a:t>
            </a:r>
            <a:r>
              <a:rPr lang="it" sz="1300" b="0" i="0" u="none" strike="noStrike" cap="none" dirty="0">
                <a:solidFill>
                  <a:srgbClr val="000000"/>
                </a:solidFill>
                <a:latin typeface="PT Sans Narrow"/>
                <a:ea typeface="PT Sans Narrow"/>
                <a:cs typeface="PT Sans Narrow"/>
                <a:sym typeface="PT Sans Narrow"/>
              </a:rPr>
              <a:t> are subjected to the same </a:t>
            </a:r>
            <a:r>
              <a:rPr lang="it" sz="1300" b="0" i="0" u="none" strike="noStrike" cap="none" dirty="0">
                <a:solidFill>
                  <a:srgbClr val="168B80"/>
                </a:solidFill>
                <a:latin typeface="PT Sans Narrow"/>
                <a:ea typeface="PT Sans Narrow"/>
                <a:cs typeface="PT Sans Narrow"/>
                <a:sym typeface="PT Sans Narrow"/>
              </a:rPr>
              <a:t>voltage</a:t>
            </a:r>
            <a:r>
              <a:rPr lang="it" sz="1300" b="0" i="0" u="none" strike="noStrike" cap="none" dirty="0">
                <a:solidFill>
                  <a:srgbClr val="000000"/>
                </a:solidFill>
                <a:latin typeface="PT Sans Narrow"/>
                <a:ea typeface="PT Sans Narrow"/>
                <a:cs typeface="PT Sans Narrow"/>
                <a:sym typeface="PT Sans Narrow"/>
              </a:rPr>
              <a:t>. This allows us to perform the test in air</a:t>
            </a:r>
            <a:endParaRPr sz="1300" b="0" i="0" u="none" strike="noStrike" cap="none" dirty="0">
              <a:solidFill>
                <a:srgbClr val="000000"/>
              </a:solidFill>
              <a:latin typeface="PT Sans Narrow"/>
              <a:ea typeface="PT Sans Narrow"/>
              <a:cs typeface="PT Sans Narrow"/>
              <a:sym typeface="PT Sans Narrow"/>
            </a:endParaRPr>
          </a:p>
          <a:p>
            <a:pPr marL="685800" marR="0" lvl="0" indent="-228600" algn="just" rtl="0">
              <a:lnSpc>
                <a:spcPct val="100000"/>
              </a:lnSpc>
              <a:spcBef>
                <a:spcPts val="0"/>
              </a:spcBef>
              <a:spcAft>
                <a:spcPts val="0"/>
              </a:spcAft>
              <a:buClr>
                <a:srgbClr val="000000"/>
              </a:buClr>
              <a:buSzPts val="300"/>
              <a:buFont typeface="+mj-lt"/>
              <a:buAutoNum type="arabicPeriod"/>
            </a:pPr>
            <a:endParaRPr sz="300" b="0" i="0" u="none" strike="noStrike" cap="none" dirty="0">
              <a:solidFill>
                <a:srgbClr val="000000"/>
              </a:solidFill>
              <a:latin typeface="PT Sans Narrow"/>
              <a:ea typeface="PT Sans Narrow"/>
              <a:cs typeface="PT Sans Narrow"/>
              <a:sym typeface="PT Sans Narrow"/>
            </a:endParaRPr>
          </a:p>
          <a:p>
            <a:pPr marL="457200" marR="0" lvl="0" indent="-311150" algn="just" rtl="0">
              <a:lnSpc>
                <a:spcPct val="100000"/>
              </a:lnSpc>
              <a:spcBef>
                <a:spcPts val="0"/>
              </a:spcBef>
              <a:spcAft>
                <a:spcPts val="0"/>
              </a:spcAft>
              <a:buClr>
                <a:srgbClr val="000000"/>
              </a:buClr>
              <a:buSzPts val="1300"/>
              <a:buFont typeface="PT Sans Narrow"/>
              <a:buAutoNum type="arabicPeriod"/>
            </a:pPr>
            <a:r>
              <a:rPr lang="it" sz="1300" b="0" i="0" u="none" strike="noStrike" cap="none" dirty="0">
                <a:solidFill>
                  <a:srgbClr val="000000"/>
                </a:solidFill>
                <a:latin typeface="PT Sans Narrow"/>
                <a:ea typeface="PT Sans Narrow"/>
                <a:cs typeface="PT Sans Narrow"/>
                <a:sym typeface="PT Sans Narrow"/>
              </a:rPr>
              <a:t>A </a:t>
            </a:r>
            <a:r>
              <a:rPr lang="it" sz="1300" b="0" i="0" u="none" strike="noStrike" cap="none" dirty="0">
                <a:solidFill>
                  <a:srgbClr val="168B80"/>
                </a:solidFill>
                <a:latin typeface="PT Sans Narrow"/>
                <a:ea typeface="PT Sans Narrow"/>
                <a:cs typeface="PT Sans Narrow"/>
                <a:sym typeface="PT Sans Narrow"/>
              </a:rPr>
              <a:t>copper-coated teflon bar</a:t>
            </a:r>
            <a:r>
              <a:rPr lang="it" sz="1300" b="0" i="0" u="none" strike="noStrike" cap="none" dirty="0">
                <a:solidFill>
                  <a:srgbClr val="000000"/>
                </a:solidFill>
                <a:latin typeface="PT Sans Narrow"/>
                <a:ea typeface="PT Sans Narrow"/>
                <a:cs typeface="PT Sans Narrow"/>
                <a:sym typeface="PT Sans Narrow"/>
              </a:rPr>
              <a:t>, grounded through a </a:t>
            </a:r>
            <a:r>
              <a:rPr lang="it" sz="1300" b="0" i="0" u="none" strike="noStrike" cap="none" dirty="0">
                <a:solidFill>
                  <a:srgbClr val="168B80"/>
                </a:solidFill>
                <a:latin typeface="PT Sans Narrow"/>
                <a:ea typeface="PT Sans Narrow"/>
                <a:cs typeface="PT Sans Narrow"/>
                <a:sym typeface="PT Sans Narrow"/>
              </a:rPr>
              <a:t>100 kΩ resistor</a:t>
            </a:r>
            <a:r>
              <a:rPr lang="it" sz="1300" b="0" i="0" u="none" strike="noStrike" cap="none" dirty="0">
                <a:solidFill>
                  <a:srgbClr val="000000"/>
                </a:solidFill>
                <a:latin typeface="PT Sans Narrow"/>
                <a:ea typeface="PT Sans Narrow"/>
                <a:cs typeface="PT Sans Narrow"/>
                <a:sym typeface="PT Sans Narrow"/>
              </a:rPr>
              <a:t>, is brought into contact with the </a:t>
            </a:r>
            <a:r>
              <a:rPr lang="it" sz="1300" b="0" i="0" u="none" strike="noStrike" cap="none" dirty="0">
                <a:solidFill>
                  <a:srgbClr val="168B80"/>
                </a:solidFill>
                <a:latin typeface="PT Sans Narrow"/>
                <a:ea typeface="PT Sans Narrow"/>
                <a:cs typeface="PT Sans Narrow"/>
                <a:sym typeface="PT Sans Narrow"/>
              </a:rPr>
              <a:t>long side </a:t>
            </a:r>
            <a:r>
              <a:rPr lang="it" sz="1300" b="0" i="0" u="none" strike="noStrike" cap="none" dirty="0">
                <a:solidFill>
                  <a:srgbClr val="000000"/>
                </a:solidFill>
                <a:latin typeface="PT Sans Narrow"/>
                <a:ea typeface="PT Sans Narrow"/>
                <a:cs typeface="PT Sans Narrow"/>
                <a:sym typeface="PT Sans Narrow"/>
              </a:rPr>
              <a:t>of the </a:t>
            </a:r>
            <a:r>
              <a:rPr lang="it" sz="1300" b="0" i="0" u="none" strike="noStrike" cap="none" dirty="0">
                <a:solidFill>
                  <a:srgbClr val="168B80"/>
                </a:solidFill>
                <a:latin typeface="PT Sans Narrow"/>
                <a:ea typeface="PT Sans Narrow"/>
                <a:cs typeface="PT Sans Narrow"/>
                <a:sym typeface="PT Sans Narrow"/>
              </a:rPr>
              <a:t>gas gap under test</a:t>
            </a:r>
            <a:r>
              <a:rPr lang="it" sz="1300" b="0" i="0" u="none" strike="noStrike" cap="none" dirty="0">
                <a:solidFill>
                  <a:srgbClr val="000000"/>
                </a:solidFill>
                <a:latin typeface="PT Sans Narrow"/>
                <a:ea typeface="PT Sans Narrow"/>
                <a:cs typeface="PT Sans Narrow"/>
                <a:sym typeface="PT Sans Narrow"/>
              </a:rPr>
              <a:t>. The presence of a layer of conductive rubber ensures a good electrical contact across the whole length.</a:t>
            </a:r>
            <a:endParaRPr sz="1300" b="0" i="0" u="none" strike="noStrike" cap="none" dirty="0">
              <a:solidFill>
                <a:srgbClr val="000000"/>
              </a:solidFill>
              <a:latin typeface="PT Sans Narrow"/>
              <a:ea typeface="PT Sans Narrow"/>
              <a:cs typeface="PT Sans Narrow"/>
              <a:sym typeface="PT Sans Narrow"/>
            </a:endParaRPr>
          </a:p>
          <a:p>
            <a:pPr marL="685800" marR="0" lvl="0" indent="-228600" algn="just" rtl="0">
              <a:lnSpc>
                <a:spcPct val="100000"/>
              </a:lnSpc>
              <a:spcBef>
                <a:spcPts val="0"/>
              </a:spcBef>
              <a:spcAft>
                <a:spcPts val="0"/>
              </a:spcAft>
              <a:buClr>
                <a:srgbClr val="000000"/>
              </a:buClr>
              <a:buSzPts val="300"/>
              <a:buFont typeface="+mj-lt"/>
              <a:buAutoNum type="arabicPeriod"/>
            </a:pPr>
            <a:endParaRPr sz="300" b="0" i="0" u="none" strike="noStrike" cap="none" dirty="0">
              <a:solidFill>
                <a:srgbClr val="000000"/>
              </a:solidFill>
              <a:latin typeface="PT Sans Narrow"/>
              <a:ea typeface="PT Sans Narrow"/>
              <a:cs typeface="PT Sans Narrow"/>
              <a:sym typeface="PT Sans Narrow"/>
            </a:endParaRPr>
          </a:p>
          <a:p>
            <a:pPr marL="457200" marR="0" lvl="0" indent="-311150" algn="just" rtl="0">
              <a:lnSpc>
                <a:spcPct val="100000"/>
              </a:lnSpc>
              <a:spcBef>
                <a:spcPts val="0"/>
              </a:spcBef>
              <a:spcAft>
                <a:spcPts val="0"/>
              </a:spcAft>
              <a:buClr>
                <a:srgbClr val="000000"/>
              </a:buClr>
              <a:buSzPts val="1300"/>
              <a:buFont typeface="PT Sans Narrow"/>
              <a:buAutoNum type="arabicPeriod"/>
            </a:pPr>
            <a:r>
              <a:rPr lang="it" sz="1300" b="0" i="0" u="none" strike="noStrike" cap="none" dirty="0">
                <a:solidFill>
                  <a:srgbClr val="000000"/>
                </a:solidFill>
                <a:latin typeface="PT Sans Narrow"/>
                <a:ea typeface="PT Sans Narrow"/>
                <a:cs typeface="PT Sans Narrow"/>
                <a:sym typeface="PT Sans Narrow"/>
              </a:rPr>
              <a:t>The </a:t>
            </a:r>
            <a:r>
              <a:rPr lang="it" sz="1300" b="0" i="0" u="none" strike="noStrike" cap="none" dirty="0">
                <a:solidFill>
                  <a:srgbClr val="168B80"/>
                </a:solidFill>
                <a:latin typeface="PT Sans Narrow"/>
                <a:ea typeface="PT Sans Narrow"/>
                <a:cs typeface="PT Sans Narrow"/>
                <a:sym typeface="PT Sans Narrow"/>
              </a:rPr>
              <a:t>leakage current</a:t>
            </a:r>
            <a:r>
              <a:rPr lang="it" sz="1300" b="0" i="0" u="none" strike="noStrike" cap="none" dirty="0">
                <a:solidFill>
                  <a:srgbClr val="000000"/>
                </a:solidFill>
                <a:latin typeface="PT Sans Narrow"/>
                <a:ea typeface="PT Sans Narrow"/>
                <a:cs typeface="PT Sans Narrow"/>
                <a:sym typeface="PT Sans Narrow"/>
              </a:rPr>
              <a:t> is monitored through the </a:t>
            </a:r>
            <a:r>
              <a:rPr lang="it" sz="1300" b="0" i="0" u="none" strike="noStrike" cap="none" dirty="0">
                <a:solidFill>
                  <a:srgbClr val="168B80"/>
                </a:solidFill>
                <a:latin typeface="PT Sans Narrow"/>
                <a:ea typeface="PT Sans Narrow"/>
                <a:cs typeface="PT Sans Narrow"/>
                <a:sym typeface="PT Sans Narrow"/>
              </a:rPr>
              <a:t>voltage drop</a:t>
            </a:r>
            <a:r>
              <a:rPr lang="it" sz="1300" b="0" i="0" u="none" strike="noStrike" cap="none" dirty="0">
                <a:solidFill>
                  <a:srgbClr val="000000"/>
                </a:solidFill>
                <a:latin typeface="PT Sans Narrow"/>
                <a:ea typeface="PT Sans Narrow"/>
                <a:cs typeface="PT Sans Narrow"/>
                <a:sym typeface="PT Sans Narrow"/>
              </a:rPr>
              <a:t> across the </a:t>
            </a:r>
            <a:r>
              <a:rPr lang="it" sz="1300" b="0" i="0" u="none" strike="noStrike" cap="none" dirty="0">
                <a:solidFill>
                  <a:srgbClr val="168B80"/>
                </a:solidFill>
                <a:latin typeface="PT Sans Narrow"/>
                <a:ea typeface="PT Sans Narrow"/>
                <a:cs typeface="PT Sans Narrow"/>
                <a:sym typeface="PT Sans Narrow"/>
              </a:rPr>
              <a:t>resistor</a:t>
            </a:r>
            <a:r>
              <a:rPr lang="it" sz="1300" b="0" i="0" u="none" strike="noStrike" cap="none" dirty="0">
                <a:solidFill>
                  <a:srgbClr val="000000"/>
                </a:solidFill>
                <a:latin typeface="PT Sans Narrow"/>
                <a:ea typeface="PT Sans Narrow"/>
                <a:cs typeface="PT Sans Narrow"/>
                <a:sym typeface="PT Sans Narrow"/>
              </a:rPr>
              <a:t>.</a:t>
            </a:r>
            <a:endParaRPr sz="1300" b="0" i="0" u="none" strike="noStrike" cap="none" dirty="0">
              <a:solidFill>
                <a:srgbClr val="000000"/>
              </a:solidFill>
              <a:latin typeface="PT Sans Narrow"/>
              <a:ea typeface="PT Sans Narrow"/>
              <a:cs typeface="PT Sans Narrow"/>
              <a:sym typeface="PT Sans Narrow"/>
            </a:endParaRPr>
          </a:p>
          <a:p>
            <a:pPr marL="45720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500"/>
              <a:buFont typeface="Arial"/>
              <a:buNone/>
            </a:pPr>
            <a:r>
              <a:rPr lang="it" sz="1500" b="0" i="0" u="none" strike="noStrike" cap="none" dirty="0">
                <a:solidFill>
                  <a:srgbClr val="1155CC"/>
                </a:solidFill>
                <a:latin typeface="PT Sans Narrow"/>
                <a:ea typeface="PT Sans Narrow"/>
                <a:cs typeface="PT Sans Narrow"/>
                <a:sym typeface="PT Sans Narrow"/>
              </a:rPr>
              <a:t>Analysis:</a:t>
            </a:r>
          </a:p>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dirty="0">
                <a:solidFill>
                  <a:srgbClr val="000000"/>
                </a:solidFill>
                <a:latin typeface="PT Sans Narrow"/>
                <a:ea typeface="PT Sans Narrow"/>
                <a:cs typeface="PT Sans Narrow"/>
                <a:sym typeface="PT Sans Narrow"/>
              </a:rPr>
              <a:t>The </a:t>
            </a:r>
            <a:r>
              <a:rPr lang="it" sz="1300" b="0" i="0" u="none" strike="noStrike" cap="none" dirty="0">
                <a:solidFill>
                  <a:srgbClr val="168B80"/>
                </a:solidFill>
                <a:latin typeface="PT Sans Narrow"/>
                <a:ea typeface="PT Sans Narrow"/>
                <a:cs typeface="PT Sans Narrow"/>
                <a:sym typeface="PT Sans Narrow"/>
              </a:rPr>
              <a:t>gas volume</a:t>
            </a:r>
            <a:r>
              <a:rPr lang="it" sz="1300" b="0" i="0" u="none" strike="noStrike" cap="none" dirty="0">
                <a:solidFill>
                  <a:srgbClr val="000000"/>
                </a:solidFill>
                <a:latin typeface="PT Sans Narrow"/>
                <a:ea typeface="PT Sans Narrow"/>
                <a:cs typeface="PT Sans Narrow"/>
                <a:sym typeface="PT Sans Narrow"/>
              </a:rPr>
              <a:t> passes the </a:t>
            </a:r>
            <a:r>
              <a:rPr lang="it" sz="1300" b="0" i="0" u="none" strike="noStrike" cap="none" dirty="0">
                <a:solidFill>
                  <a:schemeClr val="tx2">
                    <a:lumMod val="10000"/>
                  </a:schemeClr>
                </a:solidFill>
                <a:latin typeface="PT Sans Narrow"/>
                <a:ea typeface="PT Sans Narrow"/>
                <a:cs typeface="PT Sans Narrow"/>
                <a:sym typeface="PT Sans Narrow"/>
              </a:rPr>
              <a:t>test</a:t>
            </a:r>
            <a:r>
              <a:rPr lang="it" sz="1300" b="0" i="0" u="none" strike="noStrike" cap="none" dirty="0">
                <a:solidFill>
                  <a:srgbClr val="000000"/>
                </a:solidFill>
                <a:latin typeface="PT Sans Narrow"/>
                <a:ea typeface="PT Sans Narrow"/>
                <a:cs typeface="PT Sans Narrow"/>
                <a:sym typeface="PT Sans Narrow"/>
              </a:rPr>
              <a:t> if the </a:t>
            </a:r>
            <a:r>
              <a:rPr lang="it" sz="1300" b="0" i="0" u="none" strike="noStrike" cap="none" dirty="0">
                <a:solidFill>
                  <a:srgbClr val="168B80"/>
                </a:solidFill>
                <a:latin typeface="PT Sans Narrow"/>
                <a:ea typeface="PT Sans Narrow"/>
                <a:cs typeface="PT Sans Narrow"/>
                <a:sym typeface="PT Sans Narrow"/>
              </a:rPr>
              <a:t>leakage current</a:t>
            </a:r>
            <a:r>
              <a:rPr lang="it" sz="1300" b="0" i="0" u="none" strike="noStrike" cap="none" dirty="0">
                <a:solidFill>
                  <a:srgbClr val="000000"/>
                </a:solidFill>
                <a:latin typeface="PT Sans Narrow"/>
                <a:ea typeface="PT Sans Narrow"/>
                <a:cs typeface="PT Sans Narrow"/>
                <a:sym typeface="PT Sans Narrow"/>
              </a:rPr>
              <a:t> does not exceed </a:t>
            </a:r>
            <a:r>
              <a:rPr lang="it" sz="1300" b="0" i="0" u="none" strike="noStrike" cap="none" dirty="0">
                <a:solidFill>
                  <a:srgbClr val="168B80"/>
                </a:solidFill>
                <a:latin typeface="PT Sans Narrow"/>
                <a:ea typeface="PT Sans Narrow"/>
                <a:cs typeface="PT Sans Narrow"/>
                <a:sym typeface="PT Sans Narrow"/>
              </a:rPr>
              <a:t>200nA</a:t>
            </a:r>
            <a:r>
              <a:rPr lang="it" sz="1300" b="0" i="0" u="none" strike="noStrike" cap="none" dirty="0">
                <a:solidFill>
                  <a:srgbClr val="000000"/>
                </a:solidFill>
                <a:latin typeface="PT Sans Narrow"/>
                <a:ea typeface="PT Sans Narrow"/>
                <a:cs typeface="PT Sans Narrow"/>
                <a:sym typeface="PT Sans Narrow"/>
              </a:rPr>
              <a:t> at the maximum applied voltage of </a:t>
            </a:r>
            <a:r>
              <a:rPr lang="it" sz="1300" b="0" i="0" u="none" strike="noStrike" cap="none" dirty="0">
                <a:solidFill>
                  <a:srgbClr val="168B80"/>
                </a:solidFill>
                <a:latin typeface="PT Sans Narrow"/>
                <a:ea typeface="PT Sans Narrow"/>
                <a:cs typeface="PT Sans Narrow"/>
                <a:sym typeface="PT Sans Narrow"/>
              </a:rPr>
              <a:t>8 kV</a:t>
            </a:r>
            <a:r>
              <a:rPr lang="it" sz="1300" b="0" i="0" u="none" strike="noStrike" cap="none" dirty="0">
                <a:solidFill>
                  <a:srgbClr val="000000"/>
                </a:solidFill>
                <a:latin typeface="PT Sans Narrow"/>
                <a:ea typeface="PT Sans Narrow"/>
                <a:cs typeface="PT Sans Narrow"/>
                <a:sym typeface="PT Sans Narrow"/>
              </a:rPr>
              <a:t> on </a:t>
            </a:r>
            <a:r>
              <a:rPr lang="it" sz="1300" b="0" i="0" u="none" strike="noStrike" cap="none" dirty="0">
                <a:solidFill>
                  <a:srgbClr val="168B80"/>
                </a:solidFill>
                <a:latin typeface="PT Sans Narrow"/>
                <a:ea typeface="PT Sans Narrow"/>
                <a:cs typeface="PT Sans Narrow"/>
                <a:sym typeface="PT Sans Narrow"/>
              </a:rPr>
              <a:t>both HPL electrodes</a:t>
            </a:r>
            <a:r>
              <a:rPr lang="it" sz="1300" b="0" i="0" u="none" strike="noStrike" cap="none" dirty="0">
                <a:solidFill>
                  <a:srgbClr val="000000"/>
                </a:solidFill>
                <a:latin typeface="PT Sans Narrow"/>
                <a:ea typeface="PT Sans Narrow"/>
                <a:cs typeface="PT Sans Narrow"/>
                <a:sym typeface="PT Sans Narrow"/>
              </a:rPr>
              <a:t>.</a:t>
            </a:r>
            <a:endParaRPr sz="1300" b="0" i="0" u="none" strike="noStrike" cap="none" dirty="0">
              <a:solidFill>
                <a:srgbClr val="000000"/>
              </a:solidFill>
              <a:latin typeface="Arial"/>
              <a:ea typeface="Arial"/>
              <a:cs typeface="Arial"/>
              <a:sym typeface="Arial"/>
            </a:endParaRPr>
          </a:p>
        </p:txBody>
      </p:sp>
      <p:sp>
        <p:nvSpPr>
          <p:cNvPr id="358" name="Google Shape;358;g33536ba2c96_0_640"/>
          <p:cNvSpPr txBox="1"/>
          <p:nvPr/>
        </p:nvSpPr>
        <p:spPr>
          <a:xfrm>
            <a:off x="-1250" y="551175"/>
            <a:ext cx="9144000" cy="615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it" sz="1500" b="0" i="0" u="none" strike="noStrike" cap="none" dirty="0">
                <a:solidFill>
                  <a:srgbClr val="1155CC"/>
                </a:solidFill>
                <a:latin typeface="PT Sans Narrow"/>
                <a:ea typeface="PT Sans Narrow"/>
                <a:cs typeface="PT Sans Narrow"/>
                <a:sym typeface="PT Sans Narrow"/>
              </a:rPr>
              <a:t>Objective:</a:t>
            </a:r>
            <a:endParaRPr sz="1500" b="0" i="0" u="none" strike="noStrike" cap="none" dirty="0">
              <a:solidFill>
                <a:srgbClr val="1155CC"/>
              </a:solidFill>
              <a:latin typeface="PT Sans Narrow"/>
              <a:ea typeface="PT Sans Narrow"/>
              <a:cs typeface="PT Sans Narrow"/>
              <a:sym typeface="PT Sans Narrow"/>
            </a:endParaRPr>
          </a:p>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dirty="0">
                <a:solidFill>
                  <a:srgbClr val="000000"/>
                </a:solidFill>
                <a:latin typeface="PT Sans Narrow"/>
                <a:ea typeface="PT Sans Narrow"/>
                <a:cs typeface="PT Sans Narrow"/>
                <a:sym typeface="PT Sans Narrow"/>
              </a:rPr>
              <a:t>Measure the </a:t>
            </a:r>
            <a:r>
              <a:rPr lang="it" sz="1300" b="0" i="0" u="none" strike="noStrike" cap="none" dirty="0">
                <a:solidFill>
                  <a:srgbClr val="168B80"/>
                </a:solidFill>
                <a:latin typeface="PT Sans Narrow"/>
                <a:ea typeface="PT Sans Narrow"/>
                <a:cs typeface="PT Sans Narrow"/>
                <a:sym typeface="PT Sans Narrow"/>
              </a:rPr>
              <a:t>leakage current</a:t>
            </a:r>
            <a:r>
              <a:rPr lang="it" sz="1300" b="0" i="0" u="none" strike="noStrike" cap="none" dirty="0">
                <a:solidFill>
                  <a:srgbClr val="000000"/>
                </a:solidFill>
                <a:latin typeface="PT Sans Narrow"/>
                <a:ea typeface="PT Sans Narrow"/>
                <a:cs typeface="PT Sans Narrow"/>
                <a:sym typeface="PT Sans Narrow"/>
              </a:rPr>
              <a:t> within the </a:t>
            </a:r>
            <a:r>
              <a:rPr lang="it" sz="1300" b="0" i="0" u="none" strike="noStrike" cap="none" dirty="0">
                <a:solidFill>
                  <a:srgbClr val="168B80"/>
                </a:solidFill>
                <a:latin typeface="PT Sans Narrow"/>
                <a:ea typeface="PT Sans Narrow"/>
                <a:cs typeface="PT Sans Narrow"/>
                <a:sym typeface="PT Sans Narrow"/>
              </a:rPr>
              <a:t>HPL electrodes</a:t>
            </a:r>
            <a:r>
              <a:rPr lang="it" sz="1300" b="0" i="0" u="none" strike="noStrike" cap="none" dirty="0">
                <a:solidFill>
                  <a:srgbClr val="000000"/>
                </a:solidFill>
                <a:latin typeface="PT Sans Narrow"/>
                <a:ea typeface="PT Sans Narrow"/>
                <a:cs typeface="PT Sans Narrow"/>
                <a:sym typeface="PT Sans Narrow"/>
              </a:rPr>
              <a:t> of the gas volume to ensure proper </a:t>
            </a:r>
            <a:r>
              <a:rPr lang="it" sz="1300" b="0" i="0" u="none" strike="noStrike" cap="none" dirty="0">
                <a:solidFill>
                  <a:srgbClr val="168B80"/>
                </a:solidFill>
                <a:latin typeface="PT Sans Narrow"/>
                <a:ea typeface="PT Sans Narrow"/>
                <a:cs typeface="PT Sans Narrow"/>
                <a:sym typeface="PT Sans Narrow"/>
              </a:rPr>
              <a:t>insulation</a:t>
            </a:r>
            <a:r>
              <a:rPr lang="it" sz="1300" b="0" i="0" u="none" strike="noStrike" cap="none" dirty="0">
                <a:solidFill>
                  <a:srgbClr val="000000"/>
                </a:solidFill>
                <a:latin typeface="PT Sans Narrow"/>
                <a:ea typeface="PT Sans Narrow"/>
                <a:cs typeface="PT Sans Narrow"/>
                <a:sym typeface="PT Sans Narrow"/>
              </a:rPr>
              <a:t> and </a:t>
            </a:r>
            <a:r>
              <a:rPr lang="it" sz="1300" b="0" i="0" u="none" strike="noStrike" cap="none" dirty="0">
                <a:solidFill>
                  <a:srgbClr val="168B80"/>
                </a:solidFill>
                <a:latin typeface="PT Sans Narrow"/>
                <a:ea typeface="PT Sans Narrow"/>
                <a:cs typeface="PT Sans Narrow"/>
                <a:sym typeface="PT Sans Narrow"/>
              </a:rPr>
              <a:t>minimal leakage</a:t>
            </a:r>
            <a:r>
              <a:rPr lang="it" sz="1300" b="0" i="0" u="none" strike="noStrike" cap="none" dirty="0">
                <a:solidFill>
                  <a:srgbClr val="000000"/>
                </a:solidFill>
                <a:latin typeface="PT Sans Narrow"/>
                <a:ea typeface="PT Sans Narrow"/>
                <a:cs typeface="PT Sans Narrow"/>
                <a:sym typeface="PT Sans Narrow"/>
              </a:rPr>
              <a:t>.</a:t>
            </a:r>
            <a:endParaRPr sz="1500" b="0" i="0" u="none" strike="noStrike" cap="none" dirty="0">
              <a:solidFill>
                <a:srgbClr val="3C78D8"/>
              </a:solidFill>
              <a:latin typeface="PT Sans Narrow"/>
              <a:ea typeface="PT Sans Narrow"/>
              <a:cs typeface="PT Sans Narrow"/>
              <a:sym typeface="PT Sans Narrow"/>
            </a:endParaRPr>
          </a:p>
        </p:txBody>
      </p:sp>
      <p:sp>
        <p:nvSpPr>
          <p:cNvPr id="360" name="Google Shape;360;g33536ba2c96_0_640"/>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it" sz="1000" b="0" i="0" u="none" strike="noStrike" cap="none" dirty="0">
                <a:solidFill>
                  <a:srgbClr val="168B80"/>
                </a:solidFill>
                <a:latin typeface="PT Sans Narrow"/>
                <a:ea typeface="PT Sans Narrow"/>
                <a:cs typeface="PT Sans Narrow"/>
                <a:sym typeface="PT Sans Narrow"/>
              </a:rPr>
              <a:t>14</a:t>
            </a:r>
            <a:endParaRPr sz="1000" b="0" i="0" u="none" strike="noStrike" cap="none" dirty="0">
              <a:solidFill>
                <a:srgbClr val="168B80"/>
              </a:solidFill>
              <a:latin typeface="Arial"/>
              <a:ea typeface="Arial"/>
              <a:cs typeface="Arial"/>
              <a:sym typeface="Arial"/>
            </a:endParaRPr>
          </a:p>
        </p:txBody>
      </p:sp>
      <p:pic>
        <p:nvPicPr>
          <p:cNvPr id="361" name="Google Shape;361;g33536ba2c96_0_640"/>
          <p:cNvPicPr preferRelativeResize="0"/>
          <p:nvPr/>
        </p:nvPicPr>
        <p:blipFill rotWithShape="1">
          <a:blip r:embed="rId3">
            <a:alphaModFix/>
          </a:blip>
          <a:srcRect/>
          <a:stretch/>
        </p:blipFill>
        <p:spPr>
          <a:xfrm>
            <a:off x="5515429" y="1480457"/>
            <a:ext cx="3628571" cy="3527918"/>
          </a:xfrm>
          <a:prstGeom prst="rect">
            <a:avLst/>
          </a:prstGeom>
          <a:noFill/>
          <a:ln>
            <a:noFill/>
          </a:ln>
        </p:spPr>
      </p:pic>
      <p:sp>
        <p:nvSpPr>
          <p:cNvPr id="362" name="Google Shape;362;g33536ba2c96_0_640"/>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200" b="1" dirty="0">
                <a:solidFill>
                  <a:srgbClr val="1155CC"/>
                </a:solidFill>
                <a:latin typeface="PT Serif"/>
                <a:ea typeface="PT Serif"/>
                <a:cs typeface="PT Serif"/>
                <a:sym typeface="PT Serif"/>
              </a:rPr>
              <a:t>Leakage Current Measurement</a:t>
            </a:r>
            <a:endParaRPr sz="2200" b="1" dirty="0">
              <a:solidFill>
                <a:srgbClr val="1155CC"/>
              </a:solidFill>
              <a:latin typeface="PT Serif"/>
              <a:ea typeface="PT Serif"/>
              <a:cs typeface="PT Serif"/>
              <a:sym typeface="PT Serif"/>
            </a:endParaRPr>
          </a:p>
        </p:txBody>
      </p:sp>
      <p:pic>
        <p:nvPicPr>
          <p:cNvPr id="363" name="Google Shape;363;g33536ba2c96_0_640"/>
          <p:cNvPicPr preferRelativeResize="0"/>
          <p:nvPr/>
        </p:nvPicPr>
        <p:blipFill>
          <a:blip r:embed="rId4">
            <a:alphaModFix/>
          </a:blip>
          <a:stretch>
            <a:fillRect/>
          </a:stretch>
        </p:blipFill>
        <p:spPr>
          <a:xfrm>
            <a:off x="6975625" y="19348"/>
            <a:ext cx="1086249" cy="571249"/>
          </a:xfrm>
          <a:prstGeom prst="rect">
            <a:avLst/>
          </a:prstGeom>
          <a:noFill/>
          <a:ln>
            <a:noFill/>
          </a:ln>
        </p:spPr>
      </p:pic>
      <p:pic>
        <p:nvPicPr>
          <p:cNvPr id="364" name="Google Shape;364;g33536ba2c96_0_640"/>
          <p:cNvPicPr preferRelativeResize="0"/>
          <p:nvPr/>
        </p:nvPicPr>
        <p:blipFill rotWithShape="1">
          <a:blip r:embed="rId5">
            <a:alphaModFix/>
          </a:blip>
          <a:srcRect/>
          <a:stretch/>
        </p:blipFill>
        <p:spPr>
          <a:xfrm>
            <a:off x="8176347" y="58749"/>
            <a:ext cx="606402" cy="492426"/>
          </a:xfrm>
          <a:prstGeom prst="rect">
            <a:avLst/>
          </a:prstGeom>
          <a:noFill/>
          <a:ln>
            <a:noFill/>
          </a:ln>
        </p:spPr>
      </p:pic>
      <p:pic>
        <p:nvPicPr>
          <p:cNvPr id="2" name="Elemento grafico 1">
            <a:extLst>
              <a:ext uri="{FF2B5EF4-FFF2-40B4-BE49-F238E27FC236}">
                <a16:creationId xmlns:a16="http://schemas.microsoft.com/office/drawing/2014/main" id="{8367FDCD-C339-CBF3-A098-783F390D11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pic>
        <p:nvPicPr>
          <p:cNvPr id="4" name="Immagine 3">
            <a:extLst>
              <a:ext uri="{FF2B5EF4-FFF2-40B4-BE49-F238E27FC236}">
                <a16:creationId xmlns:a16="http://schemas.microsoft.com/office/drawing/2014/main" id="{EDA29B7B-221E-F1AE-5584-125B769F5630}"/>
              </a:ext>
            </a:extLst>
          </p:cNvPr>
          <p:cNvPicPr>
            <a:picLocks noChangeAspect="1"/>
          </p:cNvPicPr>
          <p:nvPr/>
        </p:nvPicPr>
        <p:blipFill>
          <a:blip r:embed="rId8"/>
          <a:stretch>
            <a:fillRect/>
          </a:stretch>
        </p:blipFill>
        <p:spPr>
          <a:xfrm>
            <a:off x="2158095" y="2688968"/>
            <a:ext cx="3681076" cy="1988539"/>
          </a:xfrm>
          <a:prstGeom prst="rect">
            <a:avLst/>
          </a:prstGeom>
        </p:spPr>
      </p:pic>
      <p:pic>
        <p:nvPicPr>
          <p:cNvPr id="6" name="Immagine 5">
            <a:extLst>
              <a:ext uri="{FF2B5EF4-FFF2-40B4-BE49-F238E27FC236}">
                <a16:creationId xmlns:a16="http://schemas.microsoft.com/office/drawing/2014/main" id="{5AB28A1B-2776-0451-AFB4-583E01019CE2}"/>
              </a:ext>
            </a:extLst>
          </p:cNvPr>
          <p:cNvPicPr>
            <a:picLocks noChangeAspect="1"/>
          </p:cNvPicPr>
          <p:nvPr/>
        </p:nvPicPr>
        <p:blipFill>
          <a:blip r:embed="rId9"/>
          <a:stretch>
            <a:fillRect/>
          </a:stretch>
        </p:blipFill>
        <p:spPr>
          <a:xfrm>
            <a:off x="516342" y="2812441"/>
            <a:ext cx="1288485" cy="978140"/>
          </a:xfrm>
          <a:prstGeom prst="rect">
            <a:avLst/>
          </a:prstGeom>
        </p:spPr>
      </p:pic>
      <p:sp>
        <p:nvSpPr>
          <p:cNvPr id="7" name="Google Shape;934;p22">
            <a:extLst>
              <a:ext uri="{FF2B5EF4-FFF2-40B4-BE49-F238E27FC236}">
                <a16:creationId xmlns:a16="http://schemas.microsoft.com/office/drawing/2014/main" id="{3529A764-5C6C-C524-E4A5-E5B288D21AF2}"/>
              </a:ext>
            </a:extLst>
          </p:cNvPr>
          <p:cNvSpPr txBox="1"/>
          <p:nvPr/>
        </p:nvSpPr>
        <p:spPr>
          <a:xfrm>
            <a:off x="695941" y="4107016"/>
            <a:ext cx="1546098"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000" dirty="0">
                <a:solidFill>
                  <a:schemeClr val="tx2">
                    <a:lumMod val="10000"/>
                  </a:schemeClr>
                </a:solidFill>
                <a:latin typeface="PT Sans Narrow"/>
                <a:ea typeface="PT Sans Narrow"/>
                <a:cs typeface="PT Sans Narrow"/>
                <a:sym typeface="PT Sans Narrow"/>
              </a:rPr>
              <a:t>High Voltage Power Supply Module - CAEN Mod. R1470ET </a:t>
            </a:r>
            <a:endParaRPr sz="1000" dirty="0">
              <a:solidFill>
                <a:schemeClr val="tx2">
                  <a:lumMod val="10000"/>
                </a:schemeClr>
              </a:solidFill>
              <a:latin typeface="PT Sans Narrow"/>
              <a:ea typeface="PT Sans Narrow"/>
              <a:cs typeface="PT Sans Narrow"/>
              <a:sym typeface="PT Sans Narrow"/>
            </a:endParaRPr>
          </a:p>
        </p:txBody>
      </p:sp>
      <p:sp>
        <p:nvSpPr>
          <p:cNvPr id="8" name="Google Shape;964;p22">
            <a:extLst>
              <a:ext uri="{FF2B5EF4-FFF2-40B4-BE49-F238E27FC236}">
                <a16:creationId xmlns:a16="http://schemas.microsoft.com/office/drawing/2014/main" id="{1E80F569-3C63-3EC9-05C4-6613455DC8A5}"/>
              </a:ext>
            </a:extLst>
          </p:cNvPr>
          <p:cNvSpPr txBox="1"/>
          <p:nvPr/>
        </p:nvSpPr>
        <p:spPr>
          <a:xfrm>
            <a:off x="370042" y="3275539"/>
            <a:ext cx="19938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latin typeface="PT Sans Narrow"/>
                <a:ea typeface="PT Sans Narrow"/>
                <a:cs typeface="PT Sans Narrow"/>
                <a:sym typeface="PT Sans Narrow"/>
              </a:rPr>
              <a:t>Teflon</a:t>
            </a:r>
            <a:endParaRPr dirty="0">
              <a:latin typeface="PT Sans Narrow"/>
              <a:ea typeface="PT Sans Narrow"/>
              <a:cs typeface="PT Sans Narrow"/>
              <a:sym typeface="PT Sans Narrow"/>
            </a:endParaRPr>
          </a:p>
          <a:p>
            <a:pPr marL="0" lvl="0" indent="0" algn="l" rtl="0">
              <a:spcBef>
                <a:spcPts val="0"/>
              </a:spcBef>
              <a:spcAft>
                <a:spcPts val="0"/>
              </a:spcAft>
              <a:buNone/>
            </a:pPr>
            <a:r>
              <a:rPr lang="it" dirty="0">
                <a:latin typeface="PT Sans Narrow"/>
                <a:ea typeface="PT Sans Narrow"/>
                <a:cs typeface="PT Sans Narrow"/>
                <a:sym typeface="PT Sans Narrow"/>
              </a:rPr>
              <a:t>        Copper</a:t>
            </a:r>
          </a:p>
          <a:p>
            <a:pPr marL="0" lvl="0" indent="0" algn="l" rtl="0">
              <a:spcBef>
                <a:spcPts val="0"/>
              </a:spcBef>
              <a:spcAft>
                <a:spcPts val="0"/>
              </a:spcAft>
              <a:buNone/>
            </a:pPr>
            <a:r>
              <a:rPr lang="it" dirty="0">
                <a:latin typeface="PT Sans Narrow"/>
                <a:ea typeface="PT Sans Narrow"/>
                <a:cs typeface="PT Sans Narrow"/>
                <a:sym typeface="PT Sans Narrow"/>
              </a:rPr>
              <a:t>         Conductive Rubber</a:t>
            </a:r>
            <a:endParaRPr dirty="0">
              <a:latin typeface="PT Sans Narrow"/>
              <a:ea typeface="PT Sans Narrow"/>
              <a:cs typeface="PT Sans Narrow"/>
              <a:sym typeface="PT Sans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3536ba2c96_0_651"/>
          <p:cNvSpPr txBox="1"/>
          <p:nvPr/>
        </p:nvSpPr>
        <p:spPr>
          <a:xfrm>
            <a:off x="0" y="648400"/>
            <a:ext cx="8839200" cy="10773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Objective:</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Characterize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volume</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by evaluating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current flow</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through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gap</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under different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voltages</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with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standard ATLAS RPC gas mixture</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(94.7% C</a:t>
            </a:r>
            <a:r>
              <a:rPr kumimoji="0" lang="it" sz="1400" b="0" i="0" u="none" strike="noStrike" kern="0" cap="none" spc="0" normalizeH="0" baseline="-25000" noProof="0" dirty="0">
                <a:ln>
                  <a:noFill/>
                </a:ln>
                <a:solidFill>
                  <a:srgbClr val="000000"/>
                </a:solidFill>
                <a:effectLst/>
                <a:uLnTx/>
                <a:uFillTx/>
                <a:latin typeface="PT Sans Narrow"/>
                <a:ea typeface="PT Sans Narrow"/>
                <a:cs typeface="PT Sans Narrow"/>
                <a:sym typeface="PT Sans Narrow"/>
              </a:rPr>
              <a:t>2</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H</a:t>
            </a:r>
            <a:r>
              <a:rPr kumimoji="0" lang="it" sz="1400" b="0" i="0" u="none" strike="noStrike" kern="0" cap="none" spc="0" normalizeH="0" baseline="-25000" noProof="0" dirty="0">
                <a:ln>
                  <a:noFill/>
                </a:ln>
                <a:solidFill>
                  <a:srgbClr val="000000"/>
                </a:solidFill>
                <a:effectLst/>
                <a:uLnTx/>
                <a:uFillTx/>
                <a:latin typeface="PT Sans Narrow"/>
                <a:ea typeface="PT Sans Narrow"/>
                <a:cs typeface="PT Sans Narrow"/>
                <a:sym typeface="PT Sans Narrow"/>
              </a:rPr>
              <a:t>2</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F</a:t>
            </a:r>
            <a:r>
              <a:rPr kumimoji="0" lang="it" sz="1400" b="0" i="0" u="none" strike="noStrike" kern="0" cap="none" spc="0" normalizeH="0" baseline="-25000" noProof="0" dirty="0">
                <a:ln>
                  <a:noFill/>
                </a:ln>
                <a:solidFill>
                  <a:srgbClr val="000000"/>
                </a:solidFill>
                <a:effectLst/>
                <a:uLnTx/>
                <a:uFillTx/>
                <a:latin typeface="PT Sans Narrow"/>
                <a:ea typeface="PT Sans Narrow"/>
                <a:cs typeface="PT Sans Narrow"/>
                <a:sym typeface="PT Sans Narrow"/>
              </a:rPr>
              <a:t>4</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 5% i-C</a:t>
            </a:r>
            <a:r>
              <a:rPr kumimoji="0" lang="it" sz="1400" b="0" i="0" u="none" strike="noStrike" kern="0" cap="none" spc="0" normalizeH="0" baseline="-25000" noProof="0" dirty="0">
                <a:ln>
                  <a:noFill/>
                </a:ln>
                <a:solidFill>
                  <a:srgbClr val="000000"/>
                </a:solidFill>
                <a:effectLst/>
                <a:uLnTx/>
                <a:uFillTx/>
                <a:latin typeface="PT Sans Narrow"/>
                <a:ea typeface="PT Sans Narrow"/>
                <a:cs typeface="PT Sans Narrow"/>
                <a:sym typeface="PT Sans Narrow"/>
              </a:rPr>
              <a:t>4</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H</a:t>
            </a:r>
            <a:r>
              <a:rPr kumimoji="0" lang="it" sz="1400" b="0" i="0" u="none" strike="noStrike" kern="0" cap="none" spc="0" normalizeH="0" baseline="-25000" noProof="0" dirty="0">
                <a:ln>
                  <a:noFill/>
                </a:ln>
                <a:solidFill>
                  <a:srgbClr val="000000"/>
                </a:solidFill>
                <a:effectLst/>
                <a:uLnTx/>
                <a:uFillTx/>
                <a:latin typeface="PT Sans Narrow"/>
                <a:ea typeface="PT Sans Narrow"/>
                <a:cs typeface="PT Sans Narrow"/>
                <a:sym typeface="PT Sans Narrow"/>
              </a:rPr>
              <a:t>10</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 0.3% SF</a:t>
            </a:r>
            <a:r>
              <a:rPr kumimoji="0" lang="it" sz="1400" b="0" i="0" u="none" strike="noStrike" kern="0" cap="none" spc="0" normalizeH="0" baseline="-25000" noProof="0" dirty="0">
                <a:ln>
                  <a:noFill/>
                </a:ln>
                <a:solidFill>
                  <a:srgbClr val="000000"/>
                </a:solidFill>
                <a:effectLst/>
                <a:uLnTx/>
                <a:uFillTx/>
                <a:latin typeface="PT Sans Narrow"/>
                <a:ea typeface="PT Sans Narrow"/>
                <a:cs typeface="PT Sans Narrow"/>
                <a:sym typeface="PT Sans Narrow"/>
              </a:rPr>
              <a:t>6</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370" name="Google Shape;370;g33536ba2c96_0_651"/>
          <p:cNvSpPr txBox="1"/>
          <p:nvPr/>
        </p:nvSpPr>
        <p:spPr>
          <a:xfrm>
            <a:off x="0" y="1340050"/>
            <a:ext cx="5586600" cy="37557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Methodology:</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voltage scan</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is conducted by gradually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increasing </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applied voltage</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in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200 V increments</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up to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4 kV</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followed by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100 V increments</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up to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6.2 kV</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current</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flowing through the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gas gap</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is measured via a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100 kΩ resistor</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connected in series with the device.</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applied voltage V</a:t>
            </a:r>
            <a:r>
              <a:rPr kumimoji="0" lang="it" sz="1400" b="0" i="0" u="none" strike="noStrike" kern="0" cap="none" spc="0" normalizeH="0" baseline="-25000" noProof="0">
                <a:ln>
                  <a:noFill/>
                </a:ln>
                <a:solidFill>
                  <a:srgbClr val="168B80"/>
                </a:solidFill>
                <a:effectLst/>
                <a:uLnTx/>
                <a:uFillTx/>
                <a:latin typeface="PT Sans Narrow"/>
                <a:ea typeface="PT Sans Narrow"/>
                <a:cs typeface="PT Sans Narrow"/>
                <a:sym typeface="PT Sans Narrow"/>
              </a:rPr>
              <a:t>app</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is rescaled to calculate the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effective voltage V</a:t>
            </a:r>
            <a:r>
              <a:rPr kumimoji="0" lang="it" sz="1400" b="0" i="0" u="none" strike="noStrike" kern="0" cap="none" spc="0" normalizeH="0" baseline="-25000" noProof="0">
                <a:ln>
                  <a:noFill/>
                </a:ln>
                <a:solidFill>
                  <a:srgbClr val="168B80"/>
                </a:solidFill>
                <a:effectLst/>
                <a:uLnTx/>
                <a:uFillTx/>
                <a:latin typeface="PT Sans Narrow"/>
                <a:ea typeface="PT Sans Narrow"/>
                <a:cs typeface="PT Sans Narrow"/>
                <a:sym typeface="PT Sans Narrow"/>
              </a:rPr>
              <a:t>eff</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using the equation:  V</a:t>
            </a:r>
            <a:r>
              <a:rPr kumimoji="0" lang="it" sz="1400" b="0" i="0" u="none" strike="noStrike" kern="0" cap="none" spc="0" normalizeH="0" baseline="-25000" noProof="0">
                <a:ln>
                  <a:noFill/>
                </a:ln>
                <a:solidFill>
                  <a:srgbClr val="000000"/>
                </a:solidFill>
                <a:effectLst/>
                <a:uLnTx/>
                <a:uFillTx/>
                <a:latin typeface="PT Sans Narrow"/>
                <a:ea typeface="PT Sans Narrow"/>
                <a:cs typeface="PT Sans Narrow"/>
                <a:sym typeface="PT Sans Narrow"/>
              </a:rPr>
              <a:t>eff</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 V</a:t>
            </a:r>
            <a:r>
              <a:rPr kumimoji="0" lang="it" sz="1400" b="0" i="0" u="none" strike="noStrike" kern="0" cap="none" spc="0" normalizeH="0" baseline="-25000" noProof="0">
                <a:ln>
                  <a:noFill/>
                </a:ln>
                <a:solidFill>
                  <a:srgbClr val="000000"/>
                </a:solidFill>
                <a:effectLst/>
                <a:uLnTx/>
                <a:uFillTx/>
                <a:latin typeface="PT Sans Narrow"/>
                <a:ea typeface="PT Sans Narrow"/>
                <a:cs typeface="PT Sans Narrow"/>
                <a:sym typeface="PT Sans Narrow"/>
              </a:rPr>
              <a:t>app</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 (P</a:t>
            </a:r>
            <a:r>
              <a:rPr kumimoji="0" lang="it" sz="1400" b="0" i="0" u="none" strike="noStrike" kern="0" cap="none" spc="0" normalizeH="0" baseline="-25000" noProof="0">
                <a:ln>
                  <a:noFill/>
                </a:ln>
                <a:solidFill>
                  <a:srgbClr val="000000"/>
                </a:solidFill>
                <a:effectLst/>
                <a:uLnTx/>
                <a:uFillTx/>
                <a:latin typeface="PT Sans Narrow"/>
                <a:ea typeface="PT Sans Narrow"/>
                <a:cs typeface="PT Sans Narrow"/>
                <a:sym typeface="PT Sans Narrow"/>
              </a:rPr>
              <a:t>0</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 P) × (T / T</a:t>
            </a:r>
            <a:r>
              <a:rPr kumimoji="0" lang="it" sz="1400" b="0" i="0" u="none" strike="noStrike" kern="0" cap="none" spc="0" normalizeH="0" baseline="-25000" noProof="0">
                <a:ln>
                  <a:noFill/>
                </a:ln>
                <a:solidFill>
                  <a:srgbClr val="000000"/>
                </a:solidFill>
                <a:effectLst/>
                <a:uLnTx/>
                <a:uFillTx/>
                <a:latin typeface="PT Sans Narrow"/>
                <a:ea typeface="PT Sans Narrow"/>
                <a:cs typeface="PT Sans Narrow"/>
                <a:sym typeface="PT Sans Narrow"/>
              </a:rPr>
              <a:t>0</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where P</a:t>
            </a:r>
            <a:r>
              <a:rPr kumimoji="0" lang="it" sz="1400" b="0" i="0" u="none" strike="noStrike" kern="0" cap="none" spc="0" normalizeH="0" baseline="-25000" noProof="0">
                <a:ln>
                  <a:noFill/>
                </a:ln>
                <a:solidFill>
                  <a:srgbClr val="000000"/>
                </a:solidFill>
                <a:effectLst/>
                <a:uLnTx/>
                <a:uFillTx/>
                <a:latin typeface="PT Sans Narrow"/>
                <a:ea typeface="PT Sans Narrow"/>
                <a:cs typeface="PT Sans Narrow"/>
                <a:sym typeface="PT Sans Narrow"/>
              </a:rPr>
              <a:t>0</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=1010 mbar and T</a:t>
            </a:r>
            <a:r>
              <a:rPr kumimoji="0" lang="it" sz="1400" b="0" i="0" u="none" strike="noStrike" kern="0" cap="none" spc="0" normalizeH="0" baseline="-25000" noProof="0">
                <a:ln>
                  <a:noFill/>
                </a:ln>
                <a:solidFill>
                  <a:srgbClr val="000000"/>
                </a:solidFill>
                <a:effectLst/>
                <a:uLnTx/>
                <a:uFillTx/>
                <a:latin typeface="PT Sans Narrow"/>
                <a:ea typeface="PT Sans Narrow"/>
                <a:cs typeface="PT Sans Narrow"/>
                <a:sym typeface="PT Sans Narrow"/>
              </a:rPr>
              <a:t>0</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=293 K.</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Analysis:</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Acceptance Limits:</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11150" algn="just" defTabSz="914400" rtl="0" eaLnBrk="1" fontAlgn="auto" latinLnBrk="0" hangingPunct="1">
              <a:lnSpc>
                <a:spcPct val="100000"/>
              </a:lnSpc>
              <a:spcBef>
                <a:spcPts val="0"/>
              </a:spcBef>
              <a:spcAft>
                <a:spcPts val="0"/>
              </a:spcAft>
              <a:buClr>
                <a:srgbClr val="000000"/>
              </a:buClr>
              <a:buSzPts val="1300"/>
              <a:buFont typeface="PT Sans Narrow"/>
              <a:buAutoNum type="arabicPeriod"/>
              <a:tabLst/>
              <a:defRPr/>
            </a:pP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Maximum current</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of </a:t>
            </a: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3 µA</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at </a:t>
            </a: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6.1 kV</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after subtracting </a:t>
            </a: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ohmic contribution</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11150" algn="just" defTabSz="914400" rtl="0" eaLnBrk="1" fontAlgn="auto" latinLnBrk="0" hangingPunct="1">
              <a:lnSpc>
                <a:spcPct val="100000"/>
              </a:lnSpc>
              <a:spcBef>
                <a:spcPts val="0"/>
              </a:spcBef>
              <a:spcAft>
                <a:spcPts val="0"/>
              </a:spcAft>
              <a:buClr>
                <a:srgbClr val="000000"/>
              </a:buClr>
              <a:buSzPts val="1300"/>
              <a:buFont typeface="PT Sans Narrow"/>
              <a:buAutoNum type="arabicPeriod"/>
              <a:tabLst/>
              <a:defRPr/>
            </a:pP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Maximum current</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of </a:t>
            </a: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1 µA</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at </a:t>
            </a:r>
            <a:r>
              <a:rPr kumimoji="0" lang="it" sz="13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3.5 kV</a:t>
            </a: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Ohmic contribution</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is determined using a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linear fit </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in the range </a:t>
            </a:r>
            <a:r>
              <a:rPr kumimoji="0" lang="it" sz="14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[0, 3] kV</a:t>
            </a:r>
            <a:r>
              <a:rPr kumimoji="0" lang="it" sz="14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1" name="Google Shape;371;g33536ba2c96_0_651"/>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it"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15</a:t>
            </a:r>
            <a:endParaRPr kumimoji="0" sz="1000" b="0" i="0" u="none" strike="noStrike" kern="0" cap="none" spc="0" normalizeH="0" baseline="0" noProof="0" dirty="0">
              <a:ln>
                <a:noFill/>
              </a:ln>
              <a:solidFill>
                <a:srgbClr val="168B80"/>
              </a:solidFill>
              <a:effectLst/>
              <a:uLnTx/>
              <a:uFillTx/>
              <a:latin typeface="Arial"/>
              <a:ea typeface="Arial"/>
              <a:cs typeface="Arial"/>
              <a:sym typeface="Arial"/>
            </a:endParaRPr>
          </a:p>
        </p:txBody>
      </p:sp>
      <p:pic>
        <p:nvPicPr>
          <p:cNvPr id="372" name="Google Shape;372;g33536ba2c96_0_651"/>
          <p:cNvPicPr preferRelativeResize="0"/>
          <p:nvPr/>
        </p:nvPicPr>
        <p:blipFill rotWithShape="1">
          <a:blip r:embed="rId3">
            <a:alphaModFix/>
          </a:blip>
          <a:srcRect/>
          <a:stretch/>
        </p:blipFill>
        <p:spPr>
          <a:xfrm>
            <a:off x="5586600" y="1489900"/>
            <a:ext cx="3456000" cy="3456000"/>
          </a:xfrm>
          <a:prstGeom prst="rect">
            <a:avLst/>
          </a:prstGeom>
          <a:noFill/>
          <a:ln>
            <a:noFill/>
          </a:ln>
        </p:spPr>
      </p:pic>
      <p:sp>
        <p:nvSpPr>
          <p:cNvPr id="373" name="Google Shape;373;g33536ba2c96_0_651"/>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Volt-Amperometric Characteristic Test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74" name="Google Shape;374;g33536ba2c96_0_651"/>
          <p:cNvPicPr preferRelativeResize="0"/>
          <p:nvPr/>
        </p:nvPicPr>
        <p:blipFill>
          <a:blip r:embed="rId4">
            <a:alphaModFix/>
          </a:blip>
          <a:stretch>
            <a:fillRect/>
          </a:stretch>
        </p:blipFill>
        <p:spPr>
          <a:xfrm>
            <a:off x="6975625" y="19348"/>
            <a:ext cx="1086249" cy="571249"/>
          </a:xfrm>
          <a:prstGeom prst="rect">
            <a:avLst/>
          </a:prstGeom>
          <a:noFill/>
          <a:ln>
            <a:noFill/>
          </a:ln>
        </p:spPr>
      </p:pic>
      <p:pic>
        <p:nvPicPr>
          <p:cNvPr id="375" name="Google Shape;375;g33536ba2c96_0_651"/>
          <p:cNvPicPr preferRelativeResize="0"/>
          <p:nvPr/>
        </p:nvPicPr>
        <p:blipFill rotWithShape="1">
          <a:blip r:embed="rId5">
            <a:alphaModFix/>
          </a:blip>
          <a:srcRect/>
          <a:stretch/>
        </p:blipFill>
        <p:spPr>
          <a:xfrm>
            <a:off x="8176347" y="58749"/>
            <a:ext cx="606402" cy="492426"/>
          </a:xfrm>
          <a:prstGeom prst="rect">
            <a:avLst/>
          </a:prstGeom>
          <a:noFill/>
          <a:ln>
            <a:noFill/>
          </a:ln>
        </p:spPr>
      </p:pic>
      <p:pic>
        <p:nvPicPr>
          <p:cNvPr id="2" name="Elemento grafico 1">
            <a:extLst>
              <a:ext uri="{FF2B5EF4-FFF2-40B4-BE49-F238E27FC236}">
                <a16:creationId xmlns:a16="http://schemas.microsoft.com/office/drawing/2014/main" id="{3C604DA9-B0CB-4C11-009A-641762F6AC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3536ba2c96_0_724"/>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it"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16</a:t>
            </a:r>
            <a:endParaRPr kumimoji="0" sz="1000" b="0" i="0" u="none" strike="noStrike" kern="0" cap="none" spc="0" normalizeH="0" baseline="0" noProof="0" dirty="0">
              <a:ln>
                <a:noFill/>
              </a:ln>
              <a:solidFill>
                <a:srgbClr val="168B80"/>
              </a:solidFill>
              <a:effectLst/>
              <a:uLnTx/>
              <a:uFillTx/>
              <a:latin typeface="Arial"/>
              <a:ea typeface="Arial"/>
              <a:cs typeface="Arial"/>
              <a:sym typeface="Arial"/>
            </a:endParaRPr>
          </a:p>
        </p:txBody>
      </p:sp>
      <p:sp>
        <p:nvSpPr>
          <p:cNvPr id="381" name="Google Shape;381;g33536ba2c96_0_724"/>
          <p:cNvSpPr txBox="1"/>
          <p:nvPr/>
        </p:nvSpPr>
        <p:spPr>
          <a:xfrm>
            <a:off x="226287" y="6840"/>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Long-Term Stability Test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82" name="Google Shape;382;g33536ba2c96_0_724"/>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383" name="Google Shape;383;g33536ba2c96_0_724"/>
          <p:cNvPicPr preferRelativeResize="0"/>
          <p:nvPr/>
        </p:nvPicPr>
        <p:blipFill rotWithShape="1">
          <a:blip r:embed="rId4">
            <a:alphaModFix/>
          </a:blip>
          <a:srcRect/>
          <a:stretch/>
        </p:blipFill>
        <p:spPr>
          <a:xfrm>
            <a:off x="8176347" y="58749"/>
            <a:ext cx="606402" cy="492426"/>
          </a:xfrm>
          <a:prstGeom prst="rect">
            <a:avLst/>
          </a:prstGeom>
          <a:noFill/>
          <a:ln>
            <a:noFill/>
          </a:ln>
        </p:spPr>
      </p:pic>
      <p:grpSp>
        <p:nvGrpSpPr>
          <p:cNvPr id="3" name="Gruppo 2">
            <a:extLst>
              <a:ext uri="{FF2B5EF4-FFF2-40B4-BE49-F238E27FC236}">
                <a16:creationId xmlns:a16="http://schemas.microsoft.com/office/drawing/2014/main" id="{98740CD0-C707-E542-068E-D87DEEE56164}"/>
              </a:ext>
            </a:extLst>
          </p:cNvPr>
          <p:cNvGrpSpPr/>
          <p:nvPr/>
        </p:nvGrpSpPr>
        <p:grpSpPr>
          <a:xfrm>
            <a:off x="5171127" y="2826084"/>
            <a:ext cx="3972873" cy="2310576"/>
            <a:chOff x="434150" y="2975288"/>
            <a:chExt cx="3561925" cy="2059500"/>
          </a:xfrm>
        </p:grpSpPr>
        <p:pic>
          <p:nvPicPr>
            <p:cNvPr id="385" name="Google Shape;385;g33536ba2c96_0_724"/>
            <p:cNvPicPr preferRelativeResize="0"/>
            <p:nvPr/>
          </p:nvPicPr>
          <p:blipFill>
            <a:blip r:embed="rId5">
              <a:alphaModFix/>
            </a:blip>
            <a:stretch>
              <a:fillRect/>
            </a:stretch>
          </p:blipFill>
          <p:spPr>
            <a:xfrm>
              <a:off x="2921100" y="3324250"/>
              <a:ext cx="225750" cy="213575"/>
            </a:xfrm>
            <a:prstGeom prst="rect">
              <a:avLst/>
            </a:prstGeom>
            <a:noFill/>
            <a:ln>
              <a:noFill/>
            </a:ln>
          </p:spPr>
        </p:pic>
        <p:cxnSp>
          <p:nvCxnSpPr>
            <p:cNvPr id="386" name="Google Shape;386;g33536ba2c96_0_724"/>
            <p:cNvCxnSpPr/>
            <p:nvPr/>
          </p:nvCxnSpPr>
          <p:spPr>
            <a:xfrm rot="10800000" flipH="1">
              <a:off x="778373" y="4452488"/>
              <a:ext cx="478500" cy="125100"/>
            </a:xfrm>
            <a:prstGeom prst="bentConnector3">
              <a:avLst>
                <a:gd name="adj1" fmla="val 50000"/>
              </a:avLst>
            </a:prstGeom>
            <a:noFill/>
            <a:ln w="9525" cap="flat" cmpd="sng">
              <a:solidFill>
                <a:srgbClr val="DB0000"/>
              </a:solidFill>
              <a:prstDash val="solid"/>
              <a:round/>
              <a:headEnd type="none" w="med" len="med"/>
              <a:tailEnd type="none" w="med" len="med"/>
            </a:ln>
          </p:spPr>
        </p:cxnSp>
        <p:grpSp>
          <p:nvGrpSpPr>
            <p:cNvPr id="387" name="Google Shape;387;g33536ba2c96_0_724"/>
            <p:cNvGrpSpPr/>
            <p:nvPr/>
          </p:nvGrpSpPr>
          <p:grpSpPr>
            <a:xfrm rot="-1081419">
              <a:off x="1026745" y="3655626"/>
              <a:ext cx="1274661" cy="742177"/>
              <a:chOff x="5957454" y="3488353"/>
              <a:chExt cx="1274700" cy="742200"/>
            </a:xfrm>
          </p:grpSpPr>
          <p:sp>
            <p:nvSpPr>
              <p:cNvPr id="388" name="Google Shape;388;g33536ba2c96_0_724"/>
              <p:cNvSpPr/>
              <p:nvPr/>
            </p:nvSpPr>
            <p:spPr>
              <a:xfrm>
                <a:off x="5957454" y="3488353"/>
                <a:ext cx="1274700" cy="742200"/>
              </a:xfrm>
              <a:prstGeom prst="rect">
                <a:avLst/>
              </a:prstGeom>
              <a:solidFill>
                <a:srgbClr val="9800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980000"/>
                  </a:solidFill>
                  <a:effectLst/>
                  <a:uLnTx/>
                  <a:uFillTx/>
                  <a:latin typeface="Roboto"/>
                  <a:ea typeface="Roboto"/>
                  <a:cs typeface="Roboto"/>
                  <a:sym typeface="Roboto"/>
                </a:endParaRPr>
              </a:p>
            </p:txBody>
          </p:sp>
          <p:sp>
            <p:nvSpPr>
              <p:cNvPr id="389" name="Google Shape;389;g33536ba2c96_0_724"/>
              <p:cNvSpPr/>
              <p:nvPr/>
            </p:nvSpPr>
            <p:spPr>
              <a:xfrm>
                <a:off x="5979800" y="3507400"/>
                <a:ext cx="1230000" cy="704100"/>
              </a:xfrm>
              <a:prstGeom prst="roundRect">
                <a:avLst>
                  <a:gd name="adj" fmla="val 16667"/>
                </a:avLst>
              </a:prstGeom>
              <a:gradFill>
                <a:gsLst>
                  <a:gs pos="0">
                    <a:srgbClr val="4D4D4D"/>
                  </a:gs>
                  <a:gs pos="100000">
                    <a:srgbClr val="000000"/>
                  </a:gs>
                </a:gsLst>
                <a:path path="circle">
                  <a:fillToRect l="50000" t="50000" r="50000" b="50000"/>
                </a:path>
                <a:tileRect/>
              </a:gra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cxnSp>
          <p:nvCxnSpPr>
            <p:cNvPr id="390" name="Google Shape;390;g33536ba2c96_0_724"/>
            <p:cNvCxnSpPr/>
            <p:nvPr/>
          </p:nvCxnSpPr>
          <p:spPr>
            <a:xfrm rot="10800000" flipH="1">
              <a:off x="2073773" y="3461888"/>
              <a:ext cx="478500" cy="1251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391" name="Google Shape;391;g33536ba2c96_0_724"/>
            <p:cNvCxnSpPr/>
            <p:nvPr/>
          </p:nvCxnSpPr>
          <p:spPr>
            <a:xfrm rot="10800000" flipH="1">
              <a:off x="2552273" y="3333663"/>
              <a:ext cx="478500" cy="125100"/>
            </a:xfrm>
            <a:prstGeom prst="bentConnector3">
              <a:avLst>
                <a:gd name="adj1" fmla="val 66348"/>
              </a:avLst>
            </a:prstGeom>
            <a:noFill/>
            <a:ln w="9525" cap="flat" cmpd="sng">
              <a:solidFill>
                <a:srgbClr val="000000"/>
              </a:solidFill>
              <a:prstDash val="solid"/>
              <a:round/>
              <a:headEnd type="none" w="med" len="med"/>
              <a:tailEnd type="none" w="med" len="med"/>
            </a:ln>
          </p:spPr>
        </p:cxnSp>
        <p:pic>
          <p:nvPicPr>
            <p:cNvPr id="392" name="Google Shape;392;g33536ba2c96_0_724"/>
            <p:cNvPicPr preferRelativeResize="0"/>
            <p:nvPr/>
          </p:nvPicPr>
          <p:blipFill rotWithShape="1">
            <a:blip r:embed="rId6">
              <a:alphaModFix/>
            </a:blip>
            <a:srcRect l="15866" r="16240"/>
            <a:stretch/>
          </p:blipFill>
          <p:spPr>
            <a:xfrm rot="5400000">
              <a:off x="2442862" y="3298113"/>
              <a:ext cx="232475" cy="303600"/>
            </a:xfrm>
            <a:prstGeom prst="rect">
              <a:avLst/>
            </a:prstGeom>
            <a:noFill/>
            <a:ln>
              <a:noFill/>
            </a:ln>
          </p:spPr>
        </p:pic>
        <p:pic>
          <p:nvPicPr>
            <p:cNvPr id="393" name="Google Shape;393;g33536ba2c96_0_724"/>
            <p:cNvPicPr preferRelativeResize="0"/>
            <p:nvPr/>
          </p:nvPicPr>
          <p:blipFill>
            <a:blip r:embed="rId5">
              <a:alphaModFix/>
            </a:blip>
            <a:stretch>
              <a:fillRect/>
            </a:stretch>
          </p:blipFill>
          <p:spPr>
            <a:xfrm>
              <a:off x="3149700" y="3552850"/>
              <a:ext cx="225750" cy="213575"/>
            </a:xfrm>
            <a:prstGeom prst="rect">
              <a:avLst/>
            </a:prstGeom>
            <a:noFill/>
            <a:ln>
              <a:noFill/>
            </a:ln>
          </p:spPr>
        </p:pic>
        <p:cxnSp>
          <p:nvCxnSpPr>
            <p:cNvPr id="394" name="Google Shape;394;g33536ba2c96_0_724"/>
            <p:cNvCxnSpPr/>
            <p:nvPr/>
          </p:nvCxnSpPr>
          <p:spPr>
            <a:xfrm rot="10800000" flipH="1">
              <a:off x="1006973" y="4681088"/>
              <a:ext cx="478500" cy="125100"/>
            </a:xfrm>
            <a:prstGeom prst="bentConnector3">
              <a:avLst>
                <a:gd name="adj1" fmla="val 50000"/>
              </a:avLst>
            </a:prstGeom>
            <a:noFill/>
            <a:ln w="9525" cap="flat" cmpd="sng">
              <a:solidFill>
                <a:srgbClr val="DB0000"/>
              </a:solidFill>
              <a:prstDash val="solid"/>
              <a:round/>
              <a:headEnd type="none" w="med" len="med"/>
              <a:tailEnd type="none" w="med" len="med"/>
            </a:ln>
          </p:spPr>
        </p:cxnSp>
        <p:grpSp>
          <p:nvGrpSpPr>
            <p:cNvPr id="395" name="Google Shape;395;g33536ba2c96_0_724"/>
            <p:cNvGrpSpPr/>
            <p:nvPr/>
          </p:nvGrpSpPr>
          <p:grpSpPr>
            <a:xfrm rot="-1081419">
              <a:off x="1255345" y="3884226"/>
              <a:ext cx="1274661" cy="742177"/>
              <a:chOff x="5957454" y="3488353"/>
              <a:chExt cx="1274700" cy="742200"/>
            </a:xfrm>
          </p:grpSpPr>
          <p:sp>
            <p:nvSpPr>
              <p:cNvPr id="396" name="Google Shape;396;g33536ba2c96_0_724"/>
              <p:cNvSpPr/>
              <p:nvPr/>
            </p:nvSpPr>
            <p:spPr>
              <a:xfrm>
                <a:off x="5957454" y="3488353"/>
                <a:ext cx="1274700" cy="742200"/>
              </a:xfrm>
              <a:prstGeom prst="rect">
                <a:avLst/>
              </a:prstGeom>
              <a:solidFill>
                <a:srgbClr val="9800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980000"/>
                  </a:solidFill>
                  <a:effectLst/>
                  <a:uLnTx/>
                  <a:uFillTx/>
                  <a:latin typeface="Roboto"/>
                  <a:ea typeface="Roboto"/>
                  <a:cs typeface="Roboto"/>
                  <a:sym typeface="Roboto"/>
                </a:endParaRPr>
              </a:p>
            </p:txBody>
          </p:sp>
          <p:sp>
            <p:nvSpPr>
              <p:cNvPr id="397" name="Google Shape;397;g33536ba2c96_0_724"/>
              <p:cNvSpPr/>
              <p:nvPr/>
            </p:nvSpPr>
            <p:spPr>
              <a:xfrm>
                <a:off x="5979800" y="3507400"/>
                <a:ext cx="1230000" cy="704100"/>
              </a:xfrm>
              <a:prstGeom prst="roundRect">
                <a:avLst>
                  <a:gd name="adj" fmla="val 16667"/>
                </a:avLst>
              </a:prstGeom>
              <a:gradFill>
                <a:gsLst>
                  <a:gs pos="0">
                    <a:srgbClr val="4D4D4D"/>
                  </a:gs>
                  <a:gs pos="100000">
                    <a:srgbClr val="000000"/>
                  </a:gs>
                </a:gsLst>
                <a:path path="circle">
                  <a:fillToRect l="50000" t="50000" r="50000" b="50000"/>
                </a:path>
                <a:tileRect/>
              </a:gra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cxnSp>
          <p:nvCxnSpPr>
            <p:cNvPr id="398" name="Google Shape;398;g33536ba2c96_0_724"/>
            <p:cNvCxnSpPr/>
            <p:nvPr/>
          </p:nvCxnSpPr>
          <p:spPr>
            <a:xfrm rot="10800000" flipH="1">
              <a:off x="2302373" y="3690488"/>
              <a:ext cx="478500" cy="1251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399" name="Google Shape;399;g33536ba2c96_0_724"/>
            <p:cNvCxnSpPr/>
            <p:nvPr/>
          </p:nvCxnSpPr>
          <p:spPr>
            <a:xfrm rot="10800000" flipH="1">
              <a:off x="2780873" y="3562263"/>
              <a:ext cx="478500" cy="125100"/>
            </a:xfrm>
            <a:prstGeom prst="bentConnector3">
              <a:avLst>
                <a:gd name="adj1" fmla="val 66348"/>
              </a:avLst>
            </a:prstGeom>
            <a:noFill/>
            <a:ln w="9525" cap="flat" cmpd="sng">
              <a:solidFill>
                <a:srgbClr val="000000"/>
              </a:solidFill>
              <a:prstDash val="solid"/>
              <a:round/>
              <a:headEnd type="none" w="med" len="med"/>
              <a:tailEnd type="none" w="med" len="med"/>
            </a:ln>
          </p:spPr>
        </p:cxnSp>
        <p:pic>
          <p:nvPicPr>
            <p:cNvPr id="400" name="Google Shape;400;g33536ba2c96_0_724"/>
            <p:cNvPicPr preferRelativeResize="0"/>
            <p:nvPr/>
          </p:nvPicPr>
          <p:blipFill rotWithShape="1">
            <a:blip r:embed="rId6">
              <a:alphaModFix/>
            </a:blip>
            <a:srcRect l="15866" r="16240"/>
            <a:stretch/>
          </p:blipFill>
          <p:spPr>
            <a:xfrm rot="5400000">
              <a:off x="2671462" y="3526713"/>
              <a:ext cx="232475" cy="303600"/>
            </a:xfrm>
            <a:prstGeom prst="rect">
              <a:avLst/>
            </a:prstGeom>
            <a:noFill/>
            <a:ln>
              <a:noFill/>
            </a:ln>
          </p:spPr>
        </p:pic>
        <p:pic>
          <p:nvPicPr>
            <p:cNvPr id="401" name="Google Shape;401;g33536ba2c96_0_724"/>
            <p:cNvPicPr preferRelativeResize="0"/>
            <p:nvPr/>
          </p:nvPicPr>
          <p:blipFill>
            <a:blip r:embed="rId5">
              <a:alphaModFix/>
            </a:blip>
            <a:stretch>
              <a:fillRect/>
            </a:stretch>
          </p:blipFill>
          <p:spPr>
            <a:xfrm>
              <a:off x="3378300" y="3781450"/>
              <a:ext cx="225750" cy="213575"/>
            </a:xfrm>
            <a:prstGeom prst="rect">
              <a:avLst/>
            </a:prstGeom>
            <a:noFill/>
            <a:ln>
              <a:noFill/>
            </a:ln>
          </p:spPr>
        </p:pic>
        <p:cxnSp>
          <p:nvCxnSpPr>
            <p:cNvPr id="402" name="Google Shape;402;g33536ba2c96_0_724"/>
            <p:cNvCxnSpPr/>
            <p:nvPr/>
          </p:nvCxnSpPr>
          <p:spPr>
            <a:xfrm rot="10800000" flipH="1">
              <a:off x="1235573" y="4909688"/>
              <a:ext cx="478500" cy="125100"/>
            </a:xfrm>
            <a:prstGeom prst="bentConnector3">
              <a:avLst>
                <a:gd name="adj1" fmla="val 50000"/>
              </a:avLst>
            </a:prstGeom>
            <a:noFill/>
            <a:ln w="9525" cap="flat" cmpd="sng">
              <a:solidFill>
                <a:srgbClr val="DB0000"/>
              </a:solidFill>
              <a:prstDash val="solid"/>
              <a:round/>
              <a:headEnd type="none" w="med" len="med"/>
              <a:tailEnd type="none" w="med" len="med"/>
            </a:ln>
          </p:spPr>
        </p:cxnSp>
        <p:grpSp>
          <p:nvGrpSpPr>
            <p:cNvPr id="403" name="Google Shape;403;g33536ba2c96_0_724"/>
            <p:cNvGrpSpPr/>
            <p:nvPr/>
          </p:nvGrpSpPr>
          <p:grpSpPr>
            <a:xfrm rot="-1081419">
              <a:off x="1483945" y="4112826"/>
              <a:ext cx="1274661" cy="742177"/>
              <a:chOff x="5957454" y="3488353"/>
              <a:chExt cx="1274700" cy="742200"/>
            </a:xfrm>
          </p:grpSpPr>
          <p:sp>
            <p:nvSpPr>
              <p:cNvPr id="404" name="Google Shape;404;g33536ba2c96_0_724"/>
              <p:cNvSpPr/>
              <p:nvPr/>
            </p:nvSpPr>
            <p:spPr>
              <a:xfrm>
                <a:off x="5957454" y="3488353"/>
                <a:ext cx="1274700" cy="742200"/>
              </a:xfrm>
              <a:prstGeom prst="rect">
                <a:avLst/>
              </a:prstGeom>
              <a:solidFill>
                <a:srgbClr val="9800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980000"/>
                  </a:solidFill>
                  <a:effectLst/>
                  <a:uLnTx/>
                  <a:uFillTx/>
                  <a:latin typeface="Roboto"/>
                  <a:ea typeface="Roboto"/>
                  <a:cs typeface="Roboto"/>
                  <a:sym typeface="Roboto"/>
                </a:endParaRPr>
              </a:p>
            </p:txBody>
          </p:sp>
          <p:sp>
            <p:nvSpPr>
              <p:cNvPr id="405" name="Google Shape;405;g33536ba2c96_0_724"/>
              <p:cNvSpPr/>
              <p:nvPr/>
            </p:nvSpPr>
            <p:spPr>
              <a:xfrm>
                <a:off x="5979800" y="3507400"/>
                <a:ext cx="1230000" cy="704100"/>
              </a:xfrm>
              <a:prstGeom prst="roundRect">
                <a:avLst>
                  <a:gd name="adj" fmla="val 16667"/>
                </a:avLst>
              </a:prstGeom>
              <a:gradFill>
                <a:gsLst>
                  <a:gs pos="0">
                    <a:srgbClr val="4D4D4D"/>
                  </a:gs>
                  <a:gs pos="100000">
                    <a:srgbClr val="000000"/>
                  </a:gs>
                </a:gsLst>
                <a:path path="circle">
                  <a:fillToRect l="50000" t="50000" r="50000" b="50000"/>
                </a:path>
                <a:tileRect/>
              </a:gra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cxnSp>
          <p:nvCxnSpPr>
            <p:cNvPr id="406" name="Google Shape;406;g33536ba2c96_0_724"/>
            <p:cNvCxnSpPr/>
            <p:nvPr/>
          </p:nvCxnSpPr>
          <p:spPr>
            <a:xfrm rot="10800000" flipH="1">
              <a:off x="2530973" y="3919088"/>
              <a:ext cx="478500" cy="1251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407" name="Google Shape;407;g33536ba2c96_0_724"/>
            <p:cNvCxnSpPr/>
            <p:nvPr/>
          </p:nvCxnSpPr>
          <p:spPr>
            <a:xfrm rot="10800000" flipH="1">
              <a:off x="3009473" y="3790863"/>
              <a:ext cx="478500" cy="125100"/>
            </a:xfrm>
            <a:prstGeom prst="bentConnector3">
              <a:avLst>
                <a:gd name="adj1" fmla="val 66348"/>
              </a:avLst>
            </a:prstGeom>
            <a:noFill/>
            <a:ln w="9525" cap="flat" cmpd="sng">
              <a:solidFill>
                <a:srgbClr val="000000"/>
              </a:solidFill>
              <a:prstDash val="solid"/>
              <a:round/>
              <a:headEnd type="none" w="med" len="med"/>
              <a:tailEnd type="none" w="med" len="med"/>
            </a:ln>
          </p:spPr>
        </p:cxnSp>
        <p:pic>
          <p:nvPicPr>
            <p:cNvPr id="408" name="Google Shape;408;g33536ba2c96_0_724"/>
            <p:cNvPicPr preferRelativeResize="0"/>
            <p:nvPr/>
          </p:nvPicPr>
          <p:blipFill rotWithShape="1">
            <a:blip r:embed="rId6">
              <a:alphaModFix/>
            </a:blip>
            <a:srcRect l="15866" r="16240"/>
            <a:stretch/>
          </p:blipFill>
          <p:spPr>
            <a:xfrm rot="5400000">
              <a:off x="2900062" y="3755313"/>
              <a:ext cx="232475" cy="303600"/>
            </a:xfrm>
            <a:prstGeom prst="rect">
              <a:avLst/>
            </a:prstGeom>
            <a:noFill/>
            <a:ln>
              <a:noFill/>
            </a:ln>
          </p:spPr>
        </p:pic>
        <p:sp>
          <p:nvSpPr>
            <p:cNvPr id="409" name="Google Shape;409;g33536ba2c96_0_724"/>
            <p:cNvSpPr txBox="1"/>
            <p:nvPr/>
          </p:nvSpPr>
          <p:spPr>
            <a:xfrm>
              <a:off x="434150" y="4361150"/>
              <a:ext cx="634800" cy="292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HV PS CH-1</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410" name="Google Shape;410;g33536ba2c96_0_724"/>
            <p:cNvSpPr txBox="1"/>
            <p:nvPr/>
          </p:nvSpPr>
          <p:spPr>
            <a:xfrm>
              <a:off x="586550" y="4589750"/>
              <a:ext cx="634800" cy="292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HV PS CH-2</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411" name="Google Shape;411;g33536ba2c96_0_724"/>
            <p:cNvSpPr txBox="1"/>
            <p:nvPr/>
          </p:nvSpPr>
          <p:spPr>
            <a:xfrm>
              <a:off x="815150" y="4742150"/>
              <a:ext cx="634800" cy="292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HV PS CH-3</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412" name="Google Shape;412;g33536ba2c96_0_724"/>
            <p:cNvCxnSpPr/>
            <p:nvPr/>
          </p:nvCxnSpPr>
          <p:spPr>
            <a:xfrm>
              <a:off x="2476325" y="3224925"/>
              <a:ext cx="0" cy="156600"/>
            </a:xfrm>
            <a:prstGeom prst="straightConnector1">
              <a:avLst/>
            </a:prstGeom>
            <a:noFill/>
            <a:ln w="9525" cap="flat" cmpd="sng">
              <a:solidFill>
                <a:srgbClr val="004065"/>
              </a:solidFill>
              <a:prstDash val="solid"/>
              <a:round/>
              <a:headEnd type="none" w="med" len="med"/>
              <a:tailEnd type="none" w="med" len="med"/>
            </a:ln>
          </p:spPr>
        </p:cxnSp>
        <p:cxnSp>
          <p:nvCxnSpPr>
            <p:cNvPr id="413" name="Google Shape;413;g33536ba2c96_0_724"/>
            <p:cNvCxnSpPr/>
            <p:nvPr/>
          </p:nvCxnSpPr>
          <p:spPr>
            <a:xfrm>
              <a:off x="2635900" y="3224925"/>
              <a:ext cx="0" cy="156600"/>
            </a:xfrm>
            <a:prstGeom prst="straightConnector1">
              <a:avLst/>
            </a:prstGeom>
            <a:noFill/>
            <a:ln w="9525" cap="flat" cmpd="sng">
              <a:solidFill>
                <a:srgbClr val="004065"/>
              </a:solidFill>
              <a:prstDash val="solid"/>
              <a:round/>
              <a:headEnd type="none" w="med" len="med"/>
              <a:tailEnd type="none" w="med" len="med"/>
            </a:ln>
          </p:spPr>
        </p:cxnSp>
        <p:sp>
          <p:nvSpPr>
            <p:cNvPr id="414" name="Google Shape;414;g33536ba2c96_0_724"/>
            <p:cNvSpPr txBox="1"/>
            <p:nvPr/>
          </p:nvSpPr>
          <p:spPr>
            <a:xfrm>
              <a:off x="2276200" y="2975288"/>
              <a:ext cx="565800" cy="2925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0000FF"/>
                  </a:solidFill>
                  <a:effectLst/>
                  <a:uLnTx/>
                  <a:uFillTx/>
                  <a:latin typeface="PT Sans Narrow"/>
                  <a:ea typeface="PT Sans Narrow"/>
                  <a:cs typeface="PT Sans Narrow"/>
                  <a:sym typeface="PT Sans Narrow"/>
                </a:rPr>
                <a:t>ADC CH-1 </a:t>
              </a:r>
              <a:endParaRPr kumimoji="0" sz="700" b="0" i="0" u="none" strike="noStrike" kern="0" cap="none" spc="0" normalizeH="0" baseline="0" noProof="0" dirty="0">
                <a:ln>
                  <a:noFill/>
                </a:ln>
                <a:solidFill>
                  <a:srgbClr val="0000FF"/>
                </a:solidFill>
                <a:effectLst/>
                <a:uLnTx/>
                <a:uFillTx/>
                <a:latin typeface="Arial"/>
                <a:cs typeface="Arial"/>
                <a:sym typeface="Arial"/>
              </a:endParaRPr>
            </a:p>
          </p:txBody>
        </p:sp>
        <p:pic>
          <p:nvPicPr>
            <p:cNvPr id="415" name="Google Shape;415;g33536ba2c96_0_724"/>
            <p:cNvPicPr preferRelativeResize="0"/>
            <p:nvPr/>
          </p:nvPicPr>
          <p:blipFill>
            <a:blip r:embed="rId7">
              <a:alphaModFix/>
            </a:blip>
            <a:stretch>
              <a:fillRect/>
            </a:stretch>
          </p:blipFill>
          <p:spPr>
            <a:xfrm>
              <a:off x="3055297" y="4312050"/>
              <a:ext cx="871752" cy="571250"/>
            </a:xfrm>
            <a:prstGeom prst="rect">
              <a:avLst/>
            </a:prstGeom>
            <a:noFill/>
            <a:ln>
              <a:noFill/>
            </a:ln>
          </p:spPr>
        </p:pic>
        <p:sp>
          <p:nvSpPr>
            <p:cNvPr id="416" name="Google Shape;416;g33536ba2c96_0_724"/>
            <p:cNvSpPr txBox="1"/>
            <p:nvPr/>
          </p:nvSpPr>
          <p:spPr>
            <a:xfrm>
              <a:off x="2986275" y="4126850"/>
              <a:ext cx="1009800" cy="276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Bosch BME 280 Sensor</a:t>
              </a:r>
              <a:endParaRPr kumimoji="0" sz="6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17" name="Google Shape;417;g33536ba2c96_0_724"/>
          <p:cNvSpPr txBox="1"/>
          <p:nvPr/>
        </p:nvSpPr>
        <p:spPr>
          <a:xfrm>
            <a:off x="-19468" y="392867"/>
            <a:ext cx="5853342" cy="2708403"/>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Objective:</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Ensure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long-term gas volume stability</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by continuously monitoring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gap current</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over time with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standard ATLAS RPC gas mixture</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Methodology:</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gap current </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is continuously monitored over time at applied voltages of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5.0 kV</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5.4 kV</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5.8 kV</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with each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con</a:t>
            </a:r>
            <a:r>
              <a:rPr lang="it" dirty="0">
                <a:solidFill>
                  <a:srgbClr val="168B80"/>
                </a:solidFill>
                <a:latin typeface="PT Sans Narrow"/>
                <a:sym typeface="PT Sans Narrow"/>
              </a:rPr>
              <a:t>ditionin</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 step</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lasting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48 hours</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endParaRPr kumimoji="0" lang="it" sz="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r>
              <a:rPr lang="it" dirty="0">
                <a:solidFill>
                  <a:srgbClr val="168B80"/>
                </a:solidFill>
                <a:latin typeface="PT Sans Narrow"/>
                <a:sym typeface="PT Sans Narrow"/>
              </a:rPr>
              <a:t>Real-time voltage correction </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to compensate for environmental parameters.</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82600" marR="0" lvl="0" indent="-342900" algn="just" defTabSz="914400" rtl="0" eaLnBrk="1" fontAlgn="auto" latinLnBrk="0" hangingPunct="1">
              <a:lnSpc>
                <a:spcPct val="100000"/>
              </a:lnSpc>
              <a:spcBef>
                <a:spcPts val="0"/>
              </a:spcBef>
              <a:spcAft>
                <a:spcPts val="0"/>
              </a:spcAft>
              <a:buClr>
                <a:srgbClr val="000000"/>
              </a:buClr>
              <a:buSzPts val="1400"/>
              <a:buFont typeface="+mj-lt"/>
              <a:buAutoNum type="arabicPeriod" startAt="3"/>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volt-amperometric characteristic curves</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are measured at both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beginning</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end</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of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conditioning period</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419" name="Google Shape;419;g33536ba2c96_0_724"/>
          <p:cNvPicPr preferRelativeResize="0"/>
          <p:nvPr/>
        </p:nvPicPr>
        <p:blipFill>
          <a:blip r:embed="rId8">
            <a:alphaModFix/>
          </a:blip>
          <a:stretch>
            <a:fillRect/>
          </a:stretch>
        </p:blipFill>
        <p:spPr>
          <a:xfrm>
            <a:off x="6005800" y="511296"/>
            <a:ext cx="3136951" cy="2824824"/>
          </a:xfrm>
          <a:prstGeom prst="rect">
            <a:avLst/>
          </a:prstGeom>
          <a:noFill/>
          <a:ln>
            <a:noFill/>
          </a:ln>
        </p:spPr>
      </p:pic>
      <p:pic>
        <p:nvPicPr>
          <p:cNvPr id="2" name="Elemento grafico 1">
            <a:extLst>
              <a:ext uri="{FF2B5EF4-FFF2-40B4-BE49-F238E27FC236}">
                <a16:creationId xmlns:a16="http://schemas.microsoft.com/office/drawing/2014/main" id="{589180D7-E83D-64B4-F490-2FD3D0A6B7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7364" y="135125"/>
            <a:ext cx="800700" cy="416050"/>
          </a:xfrm>
          <a:prstGeom prst="rect">
            <a:avLst/>
          </a:prstGeom>
        </p:spPr>
      </p:pic>
      <p:pic>
        <p:nvPicPr>
          <p:cNvPr id="7" name="Immagine 6">
            <a:extLst>
              <a:ext uri="{FF2B5EF4-FFF2-40B4-BE49-F238E27FC236}">
                <a16:creationId xmlns:a16="http://schemas.microsoft.com/office/drawing/2014/main" id="{BFC9916A-2A9B-1824-DFE4-C66A6E39AACA}"/>
              </a:ext>
            </a:extLst>
          </p:cNvPr>
          <p:cNvPicPr>
            <a:picLocks noChangeAspect="1"/>
          </p:cNvPicPr>
          <p:nvPr/>
        </p:nvPicPr>
        <p:blipFill>
          <a:blip r:embed="rId11"/>
          <a:stretch>
            <a:fillRect/>
          </a:stretch>
        </p:blipFill>
        <p:spPr>
          <a:xfrm>
            <a:off x="-1" y="2871188"/>
            <a:ext cx="4732254" cy="22143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275803728f_0_9"/>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it"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17</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108" name="Google Shape;108;g3275803728f_0_9"/>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QA/QC summary</a:t>
            </a:r>
            <a:endParaRPr kumimoji="0" sz="2200" b="0"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109" name="Google Shape;109;g3275803728f_0_9"/>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110" name="Google Shape;110;g3275803728f_0_9"/>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2" name="Elemento grafico 1">
            <a:extLst>
              <a:ext uri="{FF2B5EF4-FFF2-40B4-BE49-F238E27FC236}">
                <a16:creationId xmlns:a16="http://schemas.microsoft.com/office/drawing/2014/main" id="{A7717D6E-2641-DEAB-BD82-EC0D6B93D9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7364" y="135125"/>
            <a:ext cx="800700" cy="416050"/>
          </a:xfrm>
          <a:prstGeom prst="rect">
            <a:avLst/>
          </a:prstGeom>
        </p:spPr>
      </p:pic>
      <p:grpSp>
        <p:nvGrpSpPr>
          <p:cNvPr id="45" name="Gruppo 44">
            <a:extLst>
              <a:ext uri="{FF2B5EF4-FFF2-40B4-BE49-F238E27FC236}">
                <a16:creationId xmlns:a16="http://schemas.microsoft.com/office/drawing/2014/main" id="{AB4B790D-9087-7B69-C9CB-3AF0B998E07E}"/>
              </a:ext>
            </a:extLst>
          </p:cNvPr>
          <p:cNvGrpSpPr/>
          <p:nvPr/>
        </p:nvGrpSpPr>
        <p:grpSpPr>
          <a:xfrm>
            <a:off x="55208" y="551175"/>
            <a:ext cx="9087542" cy="4355117"/>
            <a:chOff x="55208" y="699598"/>
            <a:chExt cx="8809135" cy="4206694"/>
          </a:xfrm>
        </p:grpSpPr>
        <p:sp>
          <p:nvSpPr>
            <p:cNvPr id="86" name="Google Shape;86;g3001b1d2e2a_0_0">
              <a:extLst>
                <a:ext uri="{FF2B5EF4-FFF2-40B4-BE49-F238E27FC236}">
                  <a16:creationId xmlns:a16="http://schemas.microsoft.com/office/drawing/2014/main" id="{1805F917-BDA4-20FB-AA5F-688A8B8D806E}"/>
                </a:ext>
              </a:extLst>
            </p:cNvPr>
            <p:cNvSpPr/>
            <p:nvPr/>
          </p:nvSpPr>
          <p:spPr>
            <a:xfrm>
              <a:off x="87750" y="2022425"/>
              <a:ext cx="7200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volume</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sp>
          <p:nvSpPr>
            <p:cNvPr id="87" name="Google Shape;87;g3001b1d2e2a_0_0">
              <a:extLst>
                <a:ext uri="{FF2B5EF4-FFF2-40B4-BE49-F238E27FC236}">
                  <a16:creationId xmlns:a16="http://schemas.microsoft.com/office/drawing/2014/main" id="{025ABAB4-D4A3-5231-5FED-CA2E37E7EB74}"/>
                </a:ext>
              </a:extLst>
            </p:cNvPr>
            <p:cNvSpPr/>
            <p:nvPr/>
          </p:nvSpPr>
          <p:spPr>
            <a:xfrm>
              <a:off x="114010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G</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as leak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8" name="Google Shape;88;g3001b1d2e2a_0_0">
              <a:extLst>
                <a:ext uri="{FF2B5EF4-FFF2-40B4-BE49-F238E27FC236}">
                  <a16:creationId xmlns:a16="http://schemas.microsoft.com/office/drawing/2014/main" id="{B59336D4-BF78-95EB-E8ED-442496DD83FF}"/>
                </a:ext>
              </a:extLst>
            </p:cNvPr>
            <p:cNvSpPr/>
            <p:nvPr/>
          </p:nvSpPr>
          <p:spPr>
            <a:xfrm>
              <a:off x="248375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M</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echanical rigidity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9" name="Google Shape;89;g3001b1d2e2a_0_0">
              <a:extLst>
                <a:ext uri="{FF2B5EF4-FFF2-40B4-BE49-F238E27FC236}">
                  <a16:creationId xmlns:a16="http://schemas.microsoft.com/office/drawing/2014/main" id="{F8C1628D-4A4A-53E4-20D6-72BF7E92F7D2}"/>
                </a:ext>
              </a:extLst>
            </p:cNvPr>
            <p:cNvSpPr/>
            <p:nvPr/>
          </p:nvSpPr>
          <p:spPr>
            <a:xfrm>
              <a:off x="2546875" y="126365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94" name="Google Shape;94;g3001b1d2e2a_0_0">
              <a:extLst>
                <a:ext uri="{FF2B5EF4-FFF2-40B4-BE49-F238E27FC236}">
                  <a16:creationId xmlns:a16="http://schemas.microsoft.com/office/drawing/2014/main" id="{0488F473-480A-37A6-3837-4C2548864254}"/>
                </a:ext>
              </a:extLst>
            </p:cNvPr>
            <p:cNvCxnSpPr/>
            <p:nvPr/>
          </p:nvCxnSpPr>
          <p:spPr>
            <a:xfrm flipH="1">
              <a:off x="2613925" y="1530950"/>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95" name="Google Shape;95;g3001b1d2e2a_0_0">
              <a:extLst>
                <a:ext uri="{FF2B5EF4-FFF2-40B4-BE49-F238E27FC236}">
                  <a16:creationId xmlns:a16="http://schemas.microsoft.com/office/drawing/2014/main" id="{42DCE9D2-DB46-6603-D36D-690E68500FCD}"/>
                </a:ext>
              </a:extLst>
            </p:cNvPr>
            <p:cNvCxnSpPr/>
            <p:nvPr/>
          </p:nvCxnSpPr>
          <p:spPr>
            <a:xfrm rot="10800000" flipH="1">
              <a:off x="3045925" y="1530950"/>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96" name="Google Shape;96;g3001b1d2e2a_0_0">
              <a:extLst>
                <a:ext uri="{FF2B5EF4-FFF2-40B4-BE49-F238E27FC236}">
                  <a16:creationId xmlns:a16="http://schemas.microsoft.com/office/drawing/2014/main" id="{F60BA9A3-DF82-B7B4-F743-A7CF79AA0138}"/>
                </a:ext>
              </a:extLst>
            </p:cNvPr>
            <p:cNvCxnSpPr>
              <a:stCxn id="86" idx="3"/>
              <a:endCxn id="87" idx="1"/>
            </p:cNvCxnSpPr>
            <p:nvPr/>
          </p:nvCxnSpPr>
          <p:spPr>
            <a:xfrm>
              <a:off x="80775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97" name="Google Shape;97;g3001b1d2e2a_0_0">
              <a:extLst>
                <a:ext uri="{FF2B5EF4-FFF2-40B4-BE49-F238E27FC236}">
                  <a16:creationId xmlns:a16="http://schemas.microsoft.com/office/drawing/2014/main" id="{3F48D059-8DA5-92B2-F5A5-44CC3D20FFCA}"/>
                </a:ext>
              </a:extLst>
            </p:cNvPr>
            <p:cNvCxnSpPr>
              <a:stCxn id="87" idx="3"/>
              <a:endCxn id="88" idx="1"/>
            </p:cNvCxnSpPr>
            <p:nvPr/>
          </p:nvCxnSpPr>
          <p:spPr>
            <a:xfrm>
              <a:off x="2151400" y="2268575"/>
              <a:ext cx="332400" cy="0"/>
            </a:xfrm>
            <a:prstGeom prst="straightConnector1">
              <a:avLst/>
            </a:prstGeom>
            <a:noFill/>
            <a:ln w="9525" cap="flat" cmpd="sng">
              <a:solidFill>
                <a:schemeClr val="dk2"/>
              </a:solidFill>
              <a:prstDash val="solid"/>
              <a:round/>
              <a:headEnd type="none" w="med" len="med"/>
              <a:tailEnd type="stealth" w="med" len="med"/>
            </a:ln>
          </p:spPr>
        </p:cxnSp>
        <p:pic>
          <p:nvPicPr>
            <p:cNvPr id="98" name="Google Shape;98;g3001b1d2e2a_0_0">
              <a:extLst>
                <a:ext uri="{FF2B5EF4-FFF2-40B4-BE49-F238E27FC236}">
                  <a16:creationId xmlns:a16="http://schemas.microsoft.com/office/drawing/2014/main" id="{291131B0-E2CA-E7B7-A0F8-C10C72E8FD44}"/>
                </a:ext>
              </a:extLst>
            </p:cNvPr>
            <p:cNvPicPr preferRelativeResize="0"/>
            <p:nvPr/>
          </p:nvPicPr>
          <p:blipFill rotWithShape="1">
            <a:blip r:embed="rId7">
              <a:alphaModFix/>
            </a:blip>
            <a:srcRect l="19173" t="8934" r="19510" b="8876"/>
            <a:stretch/>
          </p:blipFill>
          <p:spPr>
            <a:xfrm>
              <a:off x="2297594" y="1419351"/>
              <a:ext cx="161300" cy="211674"/>
            </a:xfrm>
            <a:prstGeom prst="rect">
              <a:avLst/>
            </a:prstGeom>
            <a:noFill/>
            <a:ln>
              <a:noFill/>
            </a:ln>
          </p:spPr>
        </p:pic>
        <p:sp>
          <p:nvSpPr>
            <p:cNvPr id="99" name="Google Shape;99;g3001b1d2e2a_0_0">
              <a:extLst>
                <a:ext uri="{FF2B5EF4-FFF2-40B4-BE49-F238E27FC236}">
                  <a16:creationId xmlns:a16="http://schemas.microsoft.com/office/drawing/2014/main" id="{59F2F008-3575-D252-3E2A-B2A568512F8B}"/>
                </a:ext>
              </a:extLst>
            </p:cNvPr>
            <p:cNvSpPr/>
            <p:nvPr/>
          </p:nvSpPr>
          <p:spPr>
            <a:xfrm>
              <a:off x="131155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1</a:t>
              </a:r>
              <a:endParaRPr kumimoji="0"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endParaRPr>
            </a:p>
          </p:txBody>
        </p:sp>
        <p:sp>
          <p:nvSpPr>
            <p:cNvPr id="100" name="Google Shape;100;g3001b1d2e2a_0_0">
              <a:extLst>
                <a:ext uri="{FF2B5EF4-FFF2-40B4-BE49-F238E27FC236}">
                  <a16:creationId xmlns:a16="http://schemas.microsoft.com/office/drawing/2014/main" id="{EB8FB891-1E93-613A-C8A5-433C827DD7DE}"/>
                </a:ext>
              </a:extLst>
            </p:cNvPr>
            <p:cNvSpPr/>
            <p:nvPr/>
          </p:nvSpPr>
          <p:spPr>
            <a:xfrm>
              <a:off x="265520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2</a:t>
              </a:r>
              <a:endParaRPr kumimoji="0"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endParaRPr>
            </a:p>
          </p:txBody>
        </p:sp>
        <p:cxnSp>
          <p:nvCxnSpPr>
            <p:cNvPr id="102" name="Google Shape;102;g3001b1d2e2a_0_0">
              <a:extLst>
                <a:ext uri="{FF2B5EF4-FFF2-40B4-BE49-F238E27FC236}">
                  <a16:creationId xmlns:a16="http://schemas.microsoft.com/office/drawing/2014/main" id="{85F3E283-5A80-FA3A-90F9-C6C27D8503DD}"/>
                </a:ext>
              </a:extLst>
            </p:cNvPr>
            <p:cNvCxnSpPr>
              <a:cxnSpLocks/>
              <a:stCxn id="88" idx="3"/>
            </p:cNvCxnSpPr>
            <p:nvPr/>
          </p:nvCxnSpPr>
          <p:spPr>
            <a:xfrm>
              <a:off x="3495050" y="2268575"/>
              <a:ext cx="332400" cy="0"/>
            </a:xfrm>
            <a:prstGeom prst="straightConnector1">
              <a:avLst/>
            </a:prstGeom>
            <a:noFill/>
            <a:ln w="9525" cap="flat" cmpd="sng">
              <a:solidFill>
                <a:schemeClr val="dk2"/>
              </a:solidFill>
              <a:prstDash val="solid"/>
              <a:round/>
              <a:headEnd type="none" w="med" len="med"/>
              <a:tailEnd type="stealth" w="med" len="med"/>
            </a:ln>
          </p:spPr>
        </p:cxnSp>
        <p:sp>
          <p:nvSpPr>
            <p:cNvPr id="118" name="Google Shape;118;g3001b1d2e2a_0_0">
              <a:extLst>
                <a:ext uri="{FF2B5EF4-FFF2-40B4-BE49-F238E27FC236}">
                  <a16:creationId xmlns:a16="http://schemas.microsoft.com/office/drawing/2014/main" id="{74B43626-DA0C-F135-8AC7-733857F9A94A}"/>
                </a:ext>
              </a:extLst>
            </p:cNvPr>
            <p:cNvSpPr/>
            <p:nvPr/>
          </p:nvSpPr>
          <p:spPr>
            <a:xfrm>
              <a:off x="3827400" y="2022425"/>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hot melt glue application</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sp>
          <p:nvSpPr>
            <p:cNvPr id="125" name="Google Shape;125;g3001b1d2e2a_0_0">
              <a:extLst>
                <a:ext uri="{FF2B5EF4-FFF2-40B4-BE49-F238E27FC236}">
                  <a16:creationId xmlns:a16="http://schemas.microsoft.com/office/drawing/2014/main" id="{2B040AC0-22EA-7F91-64C9-1116D0140531}"/>
                </a:ext>
              </a:extLst>
            </p:cNvPr>
            <p:cNvSpPr/>
            <p:nvPr/>
          </p:nvSpPr>
          <p:spPr>
            <a:xfrm>
              <a:off x="2101575"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endParaRPr>
            </a:p>
          </p:txBody>
        </p:sp>
        <p:sp>
          <p:nvSpPr>
            <p:cNvPr id="126" name="Google Shape;126;g3001b1d2e2a_0_0">
              <a:extLst>
                <a:ext uri="{FF2B5EF4-FFF2-40B4-BE49-F238E27FC236}">
                  <a16:creationId xmlns:a16="http://schemas.microsoft.com/office/drawing/2014/main" id="{DD2F93C5-8A11-441C-1A75-15BC804EEFA7}"/>
                </a:ext>
              </a:extLst>
            </p:cNvPr>
            <p:cNvSpPr/>
            <p:nvPr/>
          </p:nvSpPr>
          <p:spPr>
            <a:xfrm>
              <a:off x="3423350"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endParaRPr>
            </a:p>
          </p:txBody>
        </p:sp>
        <p:cxnSp>
          <p:nvCxnSpPr>
            <p:cNvPr id="128" name="Google Shape;128;g3001b1d2e2a_0_0">
              <a:extLst>
                <a:ext uri="{FF2B5EF4-FFF2-40B4-BE49-F238E27FC236}">
                  <a16:creationId xmlns:a16="http://schemas.microsoft.com/office/drawing/2014/main" id="{ECBD87CA-B712-DFDA-A216-0F75E8D88A53}"/>
                </a:ext>
              </a:extLst>
            </p:cNvPr>
            <p:cNvCxnSpPr/>
            <p:nvPr/>
          </p:nvCxnSpPr>
          <p:spPr>
            <a:xfrm>
              <a:off x="4177958" y="4421190"/>
              <a:ext cx="332400" cy="0"/>
            </a:xfrm>
            <a:prstGeom prst="straightConnector1">
              <a:avLst/>
            </a:prstGeom>
            <a:noFill/>
            <a:ln w="9525" cap="flat" cmpd="sng">
              <a:solidFill>
                <a:schemeClr val="dk2"/>
              </a:solidFill>
              <a:prstDash val="solid"/>
              <a:round/>
              <a:headEnd type="none" w="med" len="med"/>
              <a:tailEnd type="stealth" w="med" len="med"/>
            </a:ln>
          </p:spPr>
        </p:cxnSp>
        <p:sp>
          <p:nvSpPr>
            <p:cNvPr id="129" name="Google Shape;129;g3001b1d2e2a_0_0">
              <a:extLst>
                <a:ext uri="{FF2B5EF4-FFF2-40B4-BE49-F238E27FC236}">
                  <a16:creationId xmlns:a16="http://schemas.microsoft.com/office/drawing/2014/main" id="{5FD1CC41-01EE-1F5A-1CC3-6DF8B1BDF00B}"/>
                </a:ext>
              </a:extLst>
            </p:cNvPr>
            <p:cNvSpPr/>
            <p:nvPr/>
          </p:nvSpPr>
          <p:spPr>
            <a:xfrm>
              <a:off x="4128158" y="442119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30" name="Google Shape;130;g3001b1d2e2a_0_0">
              <a:extLst>
                <a:ext uri="{FF2B5EF4-FFF2-40B4-BE49-F238E27FC236}">
                  <a16:creationId xmlns:a16="http://schemas.microsoft.com/office/drawing/2014/main" id="{E8C86D13-9C80-5C1D-4CB9-CA450FF5C0A2}"/>
                </a:ext>
              </a:extLst>
            </p:cNvPr>
            <p:cNvCxnSpPr/>
            <p:nvPr/>
          </p:nvCxnSpPr>
          <p:spPr>
            <a:xfrm rot="10800000" flipH="1">
              <a:off x="1671787" y="1530938"/>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131" name="Google Shape;131;g3001b1d2e2a_0_0">
              <a:extLst>
                <a:ext uri="{FF2B5EF4-FFF2-40B4-BE49-F238E27FC236}">
                  <a16:creationId xmlns:a16="http://schemas.microsoft.com/office/drawing/2014/main" id="{9D1C1214-1B11-737B-947B-9A2195960195}"/>
                </a:ext>
              </a:extLst>
            </p:cNvPr>
            <p:cNvCxnSpPr/>
            <p:nvPr/>
          </p:nvCxnSpPr>
          <p:spPr>
            <a:xfrm flipH="1">
              <a:off x="1707613" y="1533525"/>
              <a:ext cx="432000" cy="600"/>
            </a:xfrm>
            <a:prstGeom prst="straightConnector1">
              <a:avLst/>
            </a:prstGeom>
            <a:noFill/>
            <a:ln w="9525" cap="flat" cmpd="sng">
              <a:solidFill>
                <a:schemeClr val="dk2"/>
              </a:solidFill>
              <a:prstDash val="solid"/>
              <a:round/>
              <a:headEnd type="stealth" w="med" len="med"/>
              <a:tailEnd type="none" w="med" len="med"/>
            </a:ln>
          </p:spPr>
        </p:cxnSp>
        <p:sp>
          <p:nvSpPr>
            <p:cNvPr id="132" name="Google Shape;132;g3001b1d2e2a_0_0">
              <a:extLst>
                <a:ext uri="{FF2B5EF4-FFF2-40B4-BE49-F238E27FC236}">
                  <a16:creationId xmlns:a16="http://schemas.microsoft.com/office/drawing/2014/main" id="{E556FB01-2977-2EA8-9F11-AA27F13BBDD5}"/>
                </a:ext>
              </a:extLst>
            </p:cNvPr>
            <p:cNvSpPr/>
            <p:nvPr/>
          </p:nvSpPr>
          <p:spPr>
            <a:xfrm>
              <a:off x="1655638" y="126365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33" name="Google Shape;133;g3001b1d2e2a_0_0">
              <a:extLst>
                <a:ext uri="{FF2B5EF4-FFF2-40B4-BE49-F238E27FC236}">
                  <a16:creationId xmlns:a16="http://schemas.microsoft.com/office/drawing/2014/main" id="{5424471F-A132-5335-741B-8D6D6CDC7751}"/>
                </a:ext>
              </a:extLst>
            </p:cNvPr>
            <p:cNvSpPr/>
            <p:nvPr/>
          </p:nvSpPr>
          <p:spPr>
            <a:xfrm>
              <a:off x="4532133" y="4175040"/>
              <a:ext cx="11790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L</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eakage current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34" name="Google Shape;134;g3001b1d2e2a_0_0">
              <a:extLst>
                <a:ext uri="{FF2B5EF4-FFF2-40B4-BE49-F238E27FC236}">
                  <a16:creationId xmlns:a16="http://schemas.microsoft.com/office/drawing/2014/main" id="{4F9E4F79-26D6-181B-AD8C-8B2BDAC76698}"/>
                </a:ext>
              </a:extLst>
            </p:cNvPr>
            <p:cNvSpPr/>
            <p:nvPr/>
          </p:nvSpPr>
          <p:spPr>
            <a:xfrm>
              <a:off x="4861358" y="4634715"/>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5</a:t>
              </a:r>
              <a:endParaRPr kumimoji="0"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endParaRPr>
            </a:p>
          </p:txBody>
        </p:sp>
        <p:sp>
          <p:nvSpPr>
            <p:cNvPr id="135" name="Google Shape;135;g3001b1d2e2a_0_0">
              <a:extLst>
                <a:ext uri="{FF2B5EF4-FFF2-40B4-BE49-F238E27FC236}">
                  <a16:creationId xmlns:a16="http://schemas.microsoft.com/office/drawing/2014/main" id="{2FD5F587-9207-0AC1-EC80-108BEF91B4AA}"/>
                </a:ext>
              </a:extLst>
            </p:cNvPr>
            <p:cNvSpPr/>
            <p:nvPr/>
          </p:nvSpPr>
          <p:spPr>
            <a:xfrm>
              <a:off x="4703158" y="339954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36" name="Google Shape;136;g3001b1d2e2a_0_0">
              <a:extLst>
                <a:ext uri="{FF2B5EF4-FFF2-40B4-BE49-F238E27FC236}">
                  <a16:creationId xmlns:a16="http://schemas.microsoft.com/office/drawing/2014/main" id="{77046708-D267-8723-F2E7-0DD3B150D4E1}"/>
                </a:ext>
              </a:extLst>
            </p:cNvPr>
            <p:cNvCxnSpPr/>
            <p:nvPr/>
          </p:nvCxnSpPr>
          <p:spPr>
            <a:xfrm flipH="1">
              <a:off x="4770208" y="3666840"/>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37" name="Google Shape;137;g3001b1d2e2a_0_0">
              <a:extLst>
                <a:ext uri="{FF2B5EF4-FFF2-40B4-BE49-F238E27FC236}">
                  <a16:creationId xmlns:a16="http://schemas.microsoft.com/office/drawing/2014/main" id="{FC492DAD-916E-B99C-A1D3-A2EDB3E6964D}"/>
                </a:ext>
              </a:extLst>
            </p:cNvPr>
            <p:cNvCxnSpPr/>
            <p:nvPr/>
          </p:nvCxnSpPr>
          <p:spPr>
            <a:xfrm rot="10800000" flipH="1">
              <a:off x="5193758" y="3666840"/>
              <a:ext cx="3600" cy="432000"/>
            </a:xfrm>
            <a:prstGeom prst="straightConnector1">
              <a:avLst/>
            </a:prstGeom>
            <a:noFill/>
            <a:ln w="9525" cap="flat" cmpd="sng">
              <a:solidFill>
                <a:schemeClr val="dk2"/>
              </a:solidFill>
              <a:prstDash val="solid"/>
              <a:round/>
              <a:headEnd type="none" w="med" len="med"/>
              <a:tailEnd type="stealth" w="med" len="med"/>
            </a:ln>
          </p:spPr>
        </p:cxnSp>
        <p:pic>
          <p:nvPicPr>
            <p:cNvPr id="138" name="Google Shape;138;g3001b1d2e2a_0_0">
              <a:extLst>
                <a:ext uri="{FF2B5EF4-FFF2-40B4-BE49-F238E27FC236}">
                  <a16:creationId xmlns:a16="http://schemas.microsoft.com/office/drawing/2014/main" id="{CD900328-55B8-C12F-192B-AC6073DA4D3E}"/>
                </a:ext>
              </a:extLst>
            </p:cNvPr>
            <p:cNvPicPr preferRelativeResize="0"/>
            <p:nvPr/>
          </p:nvPicPr>
          <p:blipFill rotWithShape="1">
            <a:blip r:embed="rId7">
              <a:alphaModFix/>
            </a:blip>
            <a:srcRect l="19173" t="8934" r="19510" b="8876"/>
            <a:stretch/>
          </p:blipFill>
          <p:spPr>
            <a:xfrm>
              <a:off x="4593558" y="3561303"/>
              <a:ext cx="161300" cy="211674"/>
            </a:xfrm>
            <a:prstGeom prst="rect">
              <a:avLst/>
            </a:prstGeom>
            <a:noFill/>
            <a:ln>
              <a:noFill/>
            </a:ln>
          </p:spPr>
        </p:pic>
        <p:cxnSp>
          <p:nvCxnSpPr>
            <p:cNvPr id="155" name="Google Shape;155;g3001b1d2e2a_0_0">
              <a:extLst>
                <a:ext uri="{FF2B5EF4-FFF2-40B4-BE49-F238E27FC236}">
                  <a16:creationId xmlns:a16="http://schemas.microsoft.com/office/drawing/2014/main" id="{AF036AC1-06C9-F97D-25D6-042940734256}"/>
                </a:ext>
              </a:extLst>
            </p:cNvPr>
            <p:cNvCxnSpPr>
              <a:cxnSpLocks/>
            </p:cNvCxnSpPr>
            <p:nvPr/>
          </p:nvCxnSpPr>
          <p:spPr>
            <a:xfrm>
              <a:off x="5773468" y="4424867"/>
              <a:ext cx="332400" cy="0"/>
            </a:xfrm>
            <a:prstGeom prst="straightConnector1">
              <a:avLst/>
            </a:prstGeom>
            <a:noFill/>
            <a:ln w="9525" cap="flat" cmpd="sng">
              <a:solidFill>
                <a:schemeClr val="dk2"/>
              </a:solidFill>
              <a:prstDash val="solid"/>
              <a:round/>
              <a:headEnd type="none" w="med" len="med"/>
              <a:tailEnd type="stealth" w="med" len="med"/>
            </a:ln>
          </p:spPr>
        </p:cxnSp>
        <p:sp>
          <p:nvSpPr>
            <p:cNvPr id="157" name="Google Shape;157;g3001b1d2e2a_0_0">
              <a:extLst>
                <a:ext uri="{FF2B5EF4-FFF2-40B4-BE49-F238E27FC236}">
                  <a16:creationId xmlns:a16="http://schemas.microsoft.com/office/drawing/2014/main" id="{E35F4007-CA67-114C-A9AC-DF68DA2F9667}"/>
                </a:ext>
              </a:extLst>
            </p:cNvPr>
            <p:cNvSpPr/>
            <p:nvPr/>
          </p:nvSpPr>
          <p:spPr>
            <a:xfrm>
              <a:off x="5701768" y="4424867"/>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62" name="Google Shape;162;g3001b1d2e2a_0_0">
              <a:extLst>
                <a:ext uri="{FF2B5EF4-FFF2-40B4-BE49-F238E27FC236}">
                  <a16:creationId xmlns:a16="http://schemas.microsoft.com/office/drawing/2014/main" id="{B2E66342-467A-2CAC-AB40-C1AE31CB1C13}"/>
                </a:ext>
              </a:extLst>
            </p:cNvPr>
            <p:cNvSpPr/>
            <p:nvPr/>
          </p:nvSpPr>
          <p:spPr>
            <a:xfrm>
              <a:off x="6105818" y="4178717"/>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I-V curve measurement</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sp>
          <p:nvSpPr>
            <p:cNvPr id="167" name="Google Shape;167;g3001b1d2e2a_0_0">
              <a:extLst>
                <a:ext uri="{FF2B5EF4-FFF2-40B4-BE49-F238E27FC236}">
                  <a16:creationId xmlns:a16="http://schemas.microsoft.com/office/drawing/2014/main" id="{BB906F63-C35E-ADF4-CE3B-0CCF87DC9D0C}"/>
                </a:ext>
              </a:extLst>
            </p:cNvPr>
            <p:cNvSpPr/>
            <p:nvPr/>
          </p:nvSpPr>
          <p:spPr>
            <a:xfrm>
              <a:off x="6295681" y="4630067"/>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8</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168" name="Google Shape;168;g3001b1d2e2a_0_0">
              <a:extLst>
                <a:ext uri="{FF2B5EF4-FFF2-40B4-BE49-F238E27FC236}">
                  <a16:creationId xmlns:a16="http://schemas.microsoft.com/office/drawing/2014/main" id="{2FCD2DCE-D725-BC3F-9153-9F6033615DBB}"/>
                </a:ext>
              </a:extLst>
            </p:cNvPr>
            <p:cNvCxnSpPr>
              <a:cxnSpLocks/>
            </p:cNvCxnSpPr>
            <p:nvPr/>
          </p:nvCxnSpPr>
          <p:spPr>
            <a:xfrm>
              <a:off x="83075" y="3011325"/>
              <a:ext cx="7353694" cy="16491"/>
            </a:xfrm>
            <a:prstGeom prst="straightConnector1">
              <a:avLst/>
            </a:prstGeom>
            <a:noFill/>
            <a:ln w="9525" cap="flat" cmpd="sng">
              <a:solidFill>
                <a:schemeClr val="dk2"/>
              </a:solidFill>
              <a:prstDash val="solid"/>
              <a:round/>
              <a:headEnd type="none" w="med" len="med"/>
              <a:tailEnd type="none" w="med" len="med"/>
            </a:ln>
          </p:spPr>
        </p:cxnSp>
        <p:sp>
          <p:nvSpPr>
            <p:cNvPr id="172" name="Google Shape;172;g3001b1d2e2a_0_0">
              <a:extLst>
                <a:ext uri="{FF2B5EF4-FFF2-40B4-BE49-F238E27FC236}">
                  <a16:creationId xmlns:a16="http://schemas.microsoft.com/office/drawing/2014/main" id="{F43956D0-ED37-4C11-D594-B4B727BA0660}"/>
                </a:ext>
              </a:extLst>
            </p:cNvPr>
            <p:cNvSpPr/>
            <p:nvPr/>
          </p:nvSpPr>
          <p:spPr>
            <a:xfrm rot="-5400000">
              <a:off x="2763013" y="161300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sp>
          <p:nvSpPr>
            <p:cNvPr id="174" name="Google Shape;174;g3001b1d2e2a_0_0">
              <a:extLst>
                <a:ext uri="{FF2B5EF4-FFF2-40B4-BE49-F238E27FC236}">
                  <a16:creationId xmlns:a16="http://schemas.microsoft.com/office/drawing/2014/main" id="{5E7B7D9F-3D01-6A79-3961-74E2EFBF3BE2}"/>
                </a:ext>
              </a:extLst>
            </p:cNvPr>
            <p:cNvSpPr/>
            <p:nvPr/>
          </p:nvSpPr>
          <p:spPr>
            <a:xfrm rot="-5400000">
              <a:off x="4882221" y="374889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sp>
          <p:nvSpPr>
            <p:cNvPr id="177" name="Google Shape;177;g3001b1d2e2a_0_0">
              <a:extLst>
                <a:ext uri="{FF2B5EF4-FFF2-40B4-BE49-F238E27FC236}">
                  <a16:creationId xmlns:a16="http://schemas.microsoft.com/office/drawing/2014/main" id="{F15F910D-787A-582E-5D18-2E1F2EE74A4C}"/>
                </a:ext>
              </a:extLst>
            </p:cNvPr>
            <p:cNvSpPr/>
            <p:nvPr/>
          </p:nvSpPr>
          <p:spPr>
            <a:xfrm rot="-5400000">
              <a:off x="1364489" y="1607238"/>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9" name="Google Shape;179;g3001b1d2e2a_0_0">
              <a:extLst>
                <a:ext uri="{FF2B5EF4-FFF2-40B4-BE49-F238E27FC236}">
                  <a16:creationId xmlns:a16="http://schemas.microsoft.com/office/drawing/2014/main" id="{76404201-83C7-EF27-F65C-B808D09AD8A5}"/>
                </a:ext>
              </a:extLst>
            </p:cNvPr>
            <p:cNvSpPr/>
            <p:nvPr/>
          </p:nvSpPr>
          <p:spPr>
            <a:xfrm>
              <a:off x="7117118" y="4418963"/>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5" name="Google Shape;162;g3001b1d2e2a_0_0">
              <a:extLst>
                <a:ext uri="{FF2B5EF4-FFF2-40B4-BE49-F238E27FC236}">
                  <a16:creationId xmlns:a16="http://schemas.microsoft.com/office/drawing/2014/main" id="{9E6FB4A7-2A5D-32B4-E397-F7310500B80A}"/>
                </a:ext>
              </a:extLst>
            </p:cNvPr>
            <p:cNvSpPr/>
            <p:nvPr/>
          </p:nvSpPr>
          <p:spPr>
            <a:xfrm>
              <a:off x="7443022" y="4175647"/>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Monitoring / conditioning</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6" name="Google Shape;167;g3001b1d2e2a_0_0">
              <a:extLst>
                <a:ext uri="{FF2B5EF4-FFF2-40B4-BE49-F238E27FC236}">
                  <a16:creationId xmlns:a16="http://schemas.microsoft.com/office/drawing/2014/main" id="{6AF2409B-5DD6-CA78-25B6-30FA1738654E}"/>
                </a:ext>
              </a:extLst>
            </p:cNvPr>
            <p:cNvSpPr/>
            <p:nvPr/>
          </p:nvSpPr>
          <p:spPr>
            <a:xfrm>
              <a:off x="7765880" y="4638392"/>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9</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7" name="Google Shape;155;g3001b1d2e2a_0_0">
              <a:extLst>
                <a:ext uri="{FF2B5EF4-FFF2-40B4-BE49-F238E27FC236}">
                  <a16:creationId xmlns:a16="http://schemas.microsoft.com/office/drawing/2014/main" id="{4F8A2070-FA5B-7DE5-BD08-B5858ACB95F1}"/>
                </a:ext>
              </a:extLst>
            </p:cNvPr>
            <p:cNvCxnSpPr/>
            <p:nvPr/>
          </p:nvCxnSpPr>
          <p:spPr>
            <a:xfrm>
              <a:off x="7117118" y="4424867"/>
              <a:ext cx="332400" cy="0"/>
            </a:xfrm>
            <a:prstGeom prst="straightConnector1">
              <a:avLst/>
            </a:prstGeom>
            <a:noFill/>
            <a:ln w="9525" cap="flat" cmpd="sng">
              <a:solidFill>
                <a:schemeClr val="dk2"/>
              </a:solidFill>
              <a:prstDash val="solid"/>
              <a:round/>
              <a:headEnd type="none" w="med" len="med"/>
              <a:tailEnd type="stealth" w="med" len="med"/>
            </a:ln>
          </p:spPr>
        </p:cxnSp>
        <p:sp>
          <p:nvSpPr>
            <p:cNvPr id="8" name="Google Shape;157;g3001b1d2e2a_0_0">
              <a:extLst>
                <a:ext uri="{FF2B5EF4-FFF2-40B4-BE49-F238E27FC236}">
                  <a16:creationId xmlns:a16="http://schemas.microsoft.com/office/drawing/2014/main" id="{510D7E0F-B806-AFB4-9B21-719532FA2CF7}"/>
                </a:ext>
              </a:extLst>
            </p:cNvPr>
            <p:cNvSpPr/>
            <p:nvPr/>
          </p:nvSpPr>
          <p:spPr>
            <a:xfrm>
              <a:off x="7086937" y="4194563"/>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9" name="Connettore a gomito 18">
              <a:extLst>
                <a:ext uri="{FF2B5EF4-FFF2-40B4-BE49-F238E27FC236}">
                  <a16:creationId xmlns:a16="http://schemas.microsoft.com/office/drawing/2014/main" id="{EA5D289F-1851-7659-A183-A26D9A1DF8AC}"/>
                </a:ext>
              </a:extLst>
            </p:cNvPr>
            <p:cNvCxnSpPr>
              <a:cxnSpLocks/>
            </p:cNvCxnSpPr>
            <p:nvPr/>
          </p:nvCxnSpPr>
          <p:spPr>
            <a:xfrm rot="10800000">
              <a:off x="5917768" y="3412156"/>
              <a:ext cx="1681730" cy="754041"/>
            </a:xfrm>
            <a:prstGeom prst="bentConnector3">
              <a:avLst>
                <a:gd name="adj1" fmla="val 15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515E8FE7-0C68-D670-3C46-12040C745100}"/>
                </a:ext>
              </a:extLst>
            </p:cNvPr>
            <p:cNvCxnSpPr>
              <a:cxnSpLocks/>
            </p:cNvCxnSpPr>
            <p:nvPr/>
          </p:nvCxnSpPr>
          <p:spPr>
            <a:xfrm>
              <a:off x="5911958" y="3419063"/>
              <a:ext cx="0" cy="1005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Google Shape;152;g3001b1d2e2a_0_0">
              <a:extLst>
                <a:ext uri="{FF2B5EF4-FFF2-40B4-BE49-F238E27FC236}">
                  <a16:creationId xmlns:a16="http://schemas.microsoft.com/office/drawing/2014/main" id="{C7D31124-E95D-6BDA-85B3-53B9988D44A5}"/>
                </a:ext>
              </a:extLst>
            </p:cNvPr>
            <p:cNvPicPr preferRelativeResize="0"/>
            <p:nvPr/>
          </p:nvPicPr>
          <p:blipFill rotWithShape="1">
            <a:blip r:embed="rId7">
              <a:alphaModFix/>
            </a:blip>
            <a:srcRect l="19173" t="8934" r="19510" b="8876"/>
            <a:stretch/>
          </p:blipFill>
          <p:spPr>
            <a:xfrm>
              <a:off x="7864030" y="3579226"/>
              <a:ext cx="161300" cy="211674"/>
            </a:xfrm>
            <a:prstGeom prst="rect">
              <a:avLst/>
            </a:prstGeom>
            <a:noFill/>
            <a:ln>
              <a:noFill/>
            </a:ln>
          </p:spPr>
        </p:pic>
        <p:cxnSp>
          <p:nvCxnSpPr>
            <p:cNvPr id="27" name="Google Shape;150;g3001b1d2e2a_0_0">
              <a:extLst>
                <a:ext uri="{FF2B5EF4-FFF2-40B4-BE49-F238E27FC236}">
                  <a16:creationId xmlns:a16="http://schemas.microsoft.com/office/drawing/2014/main" id="{059DDA69-F7C1-AF91-CB09-8377F649DD9E}"/>
                </a:ext>
              </a:extLst>
            </p:cNvPr>
            <p:cNvCxnSpPr>
              <a:cxnSpLocks/>
              <a:stCxn id="5" idx="0"/>
              <a:endCxn id="26" idx="2"/>
            </p:cNvCxnSpPr>
            <p:nvPr/>
          </p:nvCxnSpPr>
          <p:spPr>
            <a:xfrm flipH="1" flipV="1">
              <a:off x="7944680" y="3790900"/>
              <a:ext cx="3992" cy="384747"/>
            </a:xfrm>
            <a:prstGeom prst="straightConnector1">
              <a:avLst/>
            </a:prstGeom>
            <a:noFill/>
            <a:ln w="9525" cap="flat" cmpd="sng">
              <a:solidFill>
                <a:schemeClr val="dk2"/>
              </a:solidFill>
              <a:prstDash val="solid"/>
              <a:round/>
              <a:headEnd type="none" w="med" len="med"/>
              <a:tailEnd type="stealth" w="med" len="med"/>
            </a:ln>
          </p:spPr>
        </p:cxnSp>
        <p:sp>
          <p:nvSpPr>
            <p:cNvPr id="28" name="Google Shape;176;g3001b1d2e2a_0_0">
              <a:extLst>
                <a:ext uri="{FF2B5EF4-FFF2-40B4-BE49-F238E27FC236}">
                  <a16:creationId xmlns:a16="http://schemas.microsoft.com/office/drawing/2014/main" id="{A9A3BDFB-4C4A-C2FF-2031-36CF4C295BFC}"/>
                </a:ext>
              </a:extLst>
            </p:cNvPr>
            <p:cNvSpPr/>
            <p:nvPr/>
          </p:nvSpPr>
          <p:spPr>
            <a:xfrm rot="-5400000">
              <a:off x="7648493" y="384790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cxnSp>
          <p:nvCxnSpPr>
            <p:cNvPr id="34" name="Google Shape;155;g3001b1d2e2a_0_0">
              <a:extLst>
                <a:ext uri="{FF2B5EF4-FFF2-40B4-BE49-F238E27FC236}">
                  <a16:creationId xmlns:a16="http://schemas.microsoft.com/office/drawing/2014/main" id="{4ECC8E06-8FEA-8EE5-9AD0-7166BE404DE1}"/>
                </a:ext>
              </a:extLst>
            </p:cNvPr>
            <p:cNvCxnSpPr/>
            <p:nvPr/>
          </p:nvCxnSpPr>
          <p:spPr>
            <a:xfrm>
              <a:off x="8462524" y="4424867"/>
              <a:ext cx="332400" cy="0"/>
            </a:xfrm>
            <a:prstGeom prst="straightConnector1">
              <a:avLst/>
            </a:prstGeom>
            <a:noFill/>
            <a:ln w="9525" cap="flat" cmpd="sng">
              <a:solidFill>
                <a:schemeClr val="dk2"/>
              </a:solidFill>
              <a:prstDash val="solid"/>
              <a:round/>
              <a:headEnd type="none" w="med" len="med"/>
              <a:tailEnd type="stealth" w="med" len="med"/>
            </a:ln>
          </p:spPr>
        </p:cxnSp>
        <p:sp>
          <p:nvSpPr>
            <p:cNvPr id="35" name="Google Shape;157;g3001b1d2e2a_0_0">
              <a:extLst>
                <a:ext uri="{FF2B5EF4-FFF2-40B4-BE49-F238E27FC236}">
                  <a16:creationId xmlns:a16="http://schemas.microsoft.com/office/drawing/2014/main" id="{65E5BAB3-6795-2004-A04A-BB656FCA6962}"/>
                </a:ext>
              </a:extLst>
            </p:cNvPr>
            <p:cNvSpPr/>
            <p:nvPr/>
          </p:nvSpPr>
          <p:spPr>
            <a:xfrm>
              <a:off x="8432343" y="4194563"/>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5" name="Google Shape;132;g3001b1d2e2a_0_0">
              <a:extLst>
                <a:ext uri="{FF2B5EF4-FFF2-40B4-BE49-F238E27FC236}">
                  <a16:creationId xmlns:a16="http://schemas.microsoft.com/office/drawing/2014/main" id="{F0BDC1B8-0702-5DB0-0CA0-1A93FF126AEF}"/>
                </a:ext>
              </a:extLst>
            </p:cNvPr>
            <p:cNvSpPr/>
            <p:nvPr/>
          </p:nvSpPr>
          <p:spPr>
            <a:xfrm>
              <a:off x="7958830" y="3549183"/>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8" name="Google Shape;87;g3001b1d2e2a_0_0">
              <a:extLst>
                <a:ext uri="{FF2B5EF4-FFF2-40B4-BE49-F238E27FC236}">
                  <a16:creationId xmlns:a16="http://schemas.microsoft.com/office/drawing/2014/main" id="{3310AC1A-15B4-241F-6CF5-DB4EAA7F20F3}"/>
                </a:ext>
              </a:extLst>
            </p:cNvPr>
            <p:cNvSpPr/>
            <p:nvPr/>
          </p:nvSpPr>
          <p:spPr>
            <a:xfrm>
              <a:off x="73875" y="699598"/>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Materials tests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20" name="Google Shape;132;g3001b1d2e2a_0_0">
              <a:extLst>
                <a:ext uri="{FF2B5EF4-FFF2-40B4-BE49-F238E27FC236}">
                  <a16:creationId xmlns:a16="http://schemas.microsoft.com/office/drawing/2014/main" id="{17DCCA4E-81A7-FA94-753E-13D440EFC197}"/>
                </a:ext>
              </a:extLst>
            </p:cNvPr>
            <p:cNvSpPr/>
            <p:nvPr/>
          </p:nvSpPr>
          <p:spPr>
            <a:xfrm>
              <a:off x="105294" y="1484812"/>
              <a:ext cx="684912"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production</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22" name="Google Shape;103;g3001b1d2e2a_0_0">
              <a:extLst>
                <a:ext uri="{FF2B5EF4-FFF2-40B4-BE49-F238E27FC236}">
                  <a16:creationId xmlns:a16="http://schemas.microsoft.com/office/drawing/2014/main" id="{519F79A7-EA60-F38F-696F-C1BB9376726D}"/>
                </a:ext>
              </a:extLst>
            </p:cNvPr>
            <p:cNvCxnSpPr>
              <a:cxnSpLocks/>
              <a:endCxn id="20" idx="0"/>
            </p:cNvCxnSpPr>
            <p:nvPr/>
          </p:nvCxnSpPr>
          <p:spPr>
            <a:xfrm>
              <a:off x="447750" y="1199713"/>
              <a:ext cx="0" cy="285099"/>
            </a:xfrm>
            <a:prstGeom prst="straightConnector1">
              <a:avLst/>
            </a:prstGeom>
            <a:noFill/>
            <a:ln w="9525" cap="flat" cmpd="sng">
              <a:solidFill>
                <a:schemeClr val="dk2"/>
              </a:solidFill>
              <a:prstDash val="solid"/>
              <a:round/>
              <a:headEnd type="none" w="med" len="med"/>
              <a:tailEnd type="stealth" w="med" len="med"/>
            </a:ln>
          </p:spPr>
        </p:cxnSp>
        <p:cxnSp>
          <p:nvCxnSpPr>
            <p:cNvPr id="24" name="Google Shape;103;g3001b1d2e2a_0_0">
              <a:extLst>
                <a:ext uri="{FF2B5EF4-FFF2-40B4-BE49-F238E27FC236}">
                  <a16:creationId xmlns:a16="http://schemas.microsoft.com/office/drawing/2014/main" id="{D45E7461-1AF9-1A7A-94B8-301C57066A7A}"/>
                </a:ext>
              </a:extLst>
            </p:cNvPr>
            <p:cNvCxnSpPr>
              <a:cxnSpLocks/>
              <a:stCxn id="20" idx="2"/>
              <a:endCxn id="86" idx="0"/>
            </p:cNvCxnSpPr>
            <p:nvPr/>
          </p:nvCxnSpPr>
          <p:spPr>
            <a:xfrm>
              <a:off x="447750" y="1752712"/>
              <a:ext cx="0" cy="269713"/>
            </a:xfrm>
            <a:prstGeom prst="straightConnector1">
              <a:avLst/>
            </a:prstGeom>
            <a:noFill/>
            <a:ln w="9525" cap="flat" cmpd="sng">
              <a:solidFill>
                <a:schemeClr val="dk2"/>
              </a:solidFill>
              <a:prstDash val="solid"/>
              <a:round/>
              <a:headEnd type="none" w="med" len="med"/>
              <a:tailEnd type="stealth" w="med" len="med"/>
            </a:ln>
          </p:spPr>
        </p:cxnSp>
        <p:cxnSp>
          <p:nvCxnSpPr>
            <p:cNvPr id="9" name="Google Shape;117;g3001b1d2e2a_0_0">
              <a:extLst>
                <a:ext uri="{FF2B5EF4-FFF2-40B4-BE49-F238E27FC236}">
                  <a16:creationId xmlns:a16="http://schemas.microsoft.com/office/drawing/2014/main" id="{76A35BF6-4874-21CD-2296-69EFE77978B9}"/>
                </a:ext>
              </a:extLst>
            </p:cNvPr>
            <p:cNvCxnSpPr/>
            <p:nvPr/>
          </p:nvCxnSpPr>
          <p:spPr>
            <a:xfrm>
              <a:off x="6439844" y="2268575"/>
              <a:ext cx="332400" cy="0"/>
            </a:xfrm>
            <a:prstGeom prst="straightConnector1">
              <a:avLst/>
            </a:prstGeom>
            <a:noFill/>
            <a:ln w="9525" cap="flat" cmpd="sng">
              <a:solidFill>
                <a:schemeClr val="dk2"/>
              </a:solidFill>
              <a:prstDash val="solid"/>
              <a:round/>
              <a:headEnd type="none" w="med" len="med"/>
              <a:tailEnd type="stealth" w="med" len="med"/>
            </a:ln>
          </p:spPr>
        </p:cxnSp>
        <p:sp>
          <p:nvSpPr>
            <p:cNvPr id="10" name="Google Shape;119;g3001b1d2e2a_0_0">
              <a:extLst>
                <a:ext uri="{FF2B5EF4-FFF2-40B4-BE49-F238E27FC236}">
                  <a16:creationId xmlns:a16="http://schemas.microsoft.com/office/drawing/2014/main" id="{0EB7C8EC-0706-C036-3992-86975F01103C}"/>
                </a:ext>
              </a:extLst>
            </p:cNvPr>
            <p:cNvSpPr/>
            <p:nvPr/>
          </p:nvSpPr>
          <p:spPr>
            <a:xfrm>
              <a:off x="6772244" y="2022425"/>
              <a:ext cx="12552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O</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verall dimension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1" name="Google Shape;120;g3001b1d2e2a_0_0">
              <a:extLst>
                <a:ext uri="{FF2B5EF4-FFF2-40B4-BE49-F238E27FC236}">
                  <a16:creationId xmlns:a16="http://schemas.microsoft.com/office/drawing/2014/main" id="{9F29ECF8-9CF5-97FD-345D-259BF8F12E67}"/>
                </a:ext>
              </a:extLst>
            </p:cNvPr>
            <p:cNvSpPr/>
            <p:nvPr/>
          </p:nvSpPr>
          <p:spPr>
            <a:xfrm>
              <a:off x="6742269" y="250385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3</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2" name="Google Shape;121;g3001b1d2e2a_0_0">
              <a:extLst>
                <a:ext uri="{FF2B5EF4-FFF2-40B4-BE49-F238E27FC236}">
                  <a16:creationId xmlns:a16="http://schemas.microsoft.com/office/drawing/2014/main" id="{BA461DF0-A0F6-3483-830C-9BDEA618AA4E}"/>
                </a:ext>
              </a:extLst>
            </p:cNvPr>
            <p:cNvSpPr/>
            <p:nvPr/>
          </p:nvSpPr>
          <p:spPr>
            <a:xfrm>
              <a:off x="6937719" y="1246925"/>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13" name="Google Shape;122;g3001b1d2e2a_0_0">
              <a:extLst>
                <a:ext uri="{FF2B5EF4-FFF2-40B4-BE49-F238E27FC236}">
                  <a16:creationId xmlns:a16="http://schemas.microsoft.com/office/drawing/2014/main" id="{75919441-136E-369E-16EF-51A8F301611A}"/>
                </a:ext>
              </a:extLst>
            </p:cNvPr>
            <p:cNvCxnSpPr/>
            <p:nvPr/>
          </p:nvCxnSpPr>
          <p:spPr>
            <a:xfrm flipH="1">
              <a:off x="7004769" y="1514225"/>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4" name="Google Shape;123;g3001b1d2e2a_0_0">
              <a:extLst>
                <a:ext uri="{FF2B5EF4-FFF2-40B4-BE49-F238E27FC236}">
                  <a16:creationId xmlns:a16="http://schemas.microsoft.com/office/drawing/2014/main" id="{6A08CDAF-F815-7828-1D3B-B8C57386E070}"/>
                </a:ext>
              </a:extLst>
            </p:cNvPr>
            <p:cNvCxnSpPr/>
            <p:nvPr/>
          </p:nvCxnSpPr>
          <p:spPr>
            <a:xfrm rot="10800000" flipH="1">
              <a:off x="7436769" y="1514225"/>
              <a:ext cx="3600" cy="432000"/>
            </a:xfrm>
            <a:prstGeom prst="straightConnector1">
              <a:avLst/>
            </a:prstGeom>
            <a:noFill/>
            <a:ln w="9525" cap="flat" cmpd="sng">
              <a:solidFill>
                <a:schemeClr val="dk2"/>
              </a:solidFill>
              <a:prstDash val="solid"/>
              <a:round/>
              <a:headEnd type="none" w="med" len="med"/>
              <a:tailEnd type="stealth" w="med" len="med"/>
            </a:ln>
          </p:spPr>
        </p:cxnSp>
        <p:pic>
          <p:nvPicPr>
            <p:cNvPr id="16" name="Google Shape;124;g3001b1d2e2a_0_0">
              <a:extLst>
                <a:ext uri="{FF2B5EF4-FFF2-40B4-BE49-F238E27FC236}">
                  <a16:creationId xmlns:a16="http://schemas.microsoft.com/office/drawing/2014/main" id="{2496E869-EE75-10B7-9494-3499373BE8A7}"/>
                </a:ext>
              </a:extLst>
            </p:cNvPr>
            <p:cNvPicPr preferRelativeResize="0"/>
            <p:nvPr/>
          </p:nvPicPr>
          <p:blipFill rotWithShape="1">
            <a:blip r:embed="rId7">
              <a:alphaModFix/>
            </a:blip>
            <a:srcRect l="19173" t="8934" r="19510" b="8876"/>
            <a:stretch/>
          </p:blipFill>
          <p:spPr>
            <a:xfrm>
              <a:off x="6815069" y="1407088"/>
              <a:ext cx="161300" cy="211674"/>
            </a:xfrm>
            <a:prstGeom prst="rect">
              <a:avLst/>
            </a:prstGeom>
            <a:noFill/>
            <a:ln>
              <a:noFill/>
            </a:ln>
          </p:spPr>
        </p:pic>
        <p:sp>
          <p:nvSpPr>
            <p:cNvPr id="17" name="Google Shape;173;g3001b1d2e2a_0_0">
              <a:extLst>
                <a:ext uri="{FF2B5EF4-FFF2-40B4-BE49-F238E27FC236}">
                  <a16:creationId xmlns:a16="http://schemas.microsoft.com/office/drawing/2014/main" id="{BC61417E-39C2-3997-DF12-52102A9907F4}"/>
                </a:ext>
              </a:extLst>
            </p:cNvPr>
            <p:cNvSpPr/>
            <p:nvPr/>
          </p:nvSpPr>
          <p:spPr>
            <a:xfrm rot="-5400000">
              <a:off x="7123907" y="15962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sp>
          <p:nvSpPr>
            <p:cNvPr id="23" name="Google Shape;118;g3001b1d2e2a_0_0">
              <a:extLst>
                <a:ext uri="{FF2B5EF4-FFF2-40B4-BE49-F238E27FC236}">
                  <a16:creationId xmlns:a16="http://schemas.microsoft.com/office/drawing/2014/main" id="{7E118BD9-121A-E75D-18D7-E665F45C0458}"/>
                </a:ext>
              </a:extLst>
            </p:cNvPr>
            <p:cNvSpPr/>
            <p:nvPr/>
          </p:nvSpPr>
          <p:spPr>
            <a:xfrm>
              <a:off x="5299822" y="2022425"/>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PT Sans Narrow"/>
                  <a:ea typeface="PT Sans Narrow"/>
                  <a:cs typeface="PT Sans Narrow"/>
                  <a:sym typeface="PT Sans Narrow"/>
                </a:rPr>
                <a:t>s</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ticker application</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25" name="Google Shape;117;g3001b1d2e2a_0_0">
              <a:extLst>
                <a:ext uri="{FF2B5EF4-FFF2-40B4-BE49-F238E27FC236}">
                  <a16:creationId xmlns:a16="http://schemas.microsoft.com/office/drawing/2014/main" id="{659452C6-AFB5-871F-1898-A1C455E549F0}"/>
                </a:ext>
              </a:extLst>
            </p:cNvPr>
            <p:cNvCxnSpPr/>
            <p:nvPr/>
          </p:nvCxnSpPr>
          <p:spPr>
            <a:xfrm>
              <a:off x="495690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29" name="Google Shape;169;g3001b1d2e2a_0_0">
              <a:extLst>
                <a:ext uri="{FF2B5EF4-FFF2-40B4-BE49-F238E27FC236}">
                  <a16:creationId xmlns:a16="http://schemas.microsoft.com/office/drawing/2014/main" id="{E85D767A-E789-6263-AB41-1A43571CEE96}"/>
                </a:ext>
              </a:extLst>
            </p:cNvPr>
            <p:cNvCxnSpPr/>
            <p:nvPr/>
          </p:nvCxnSpPr>
          <p:spPr>
            <a:xfrm flipH="1">
              <a:off x="7436769" y="2536475"/>
              <a:ext cx="1800" cy="489600"/>
            </a:xfrm>
            <a:prstGeom prst="straightConnector1">
              <a:avLst/>
            </a:prstGeom>
            <a:noFill/>
            <a:ln w="9525" cap="flat" cmpd="sng">
              <a:solidFill>
                <a:schemeClr val="dk2"/>
              </a:solidFill>
              <a:prstDash val="solid"/>
              <a:round/>
              <a:headEnd type="none" w="med" len="med"/>
              <a:tailEnd type="stealth" w="med" len="med"/>
            </a:ln>
          </p:spPr>
        </p:cxnSp>
        <p:sp>
          <p:nvSpPr>
            <p:cNvPr id="33" name="Google Shape;129;g3001b1d2e2a_0_0">
              <a:extLst>
                <a:ext uri="{FF2B5EF4-FFF2-40B4-BE49-F238E27FC236}">
                  <a16:creationId xmlns:a16="http://schemas.microsoft.com/office/drawing/2014/main" id="{F0C7761F-AF88-2635-1F53-6A5F4035CDF2}"/>
                </a:ext>
              </a:extLst>
            </p:cNvPr>
            <p:cNvSpPr/>
            <p:nvPr/>
          </p:nvSpPr>
          <p:spPr>
            <a:xfrm>
              <a:off x="7414715" y="263903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36" name="Google Shape;170;g3001b1d2e2a_0_0">
              <a:extLst>
                <a:ext uri="{FF2B5EF4-FFF2-40B4-BE49-F238E27FC236}">
                  <a16:creationId xmlns:a16="http://schemas.microsoft.com/office/drawing/2014/main" id="{817FD0F0-8511-A13D-09B7-D4BF9DD145DF}"/>
                </a:ext>
              </a:extLst>
            </p:cNvPr>
            <p:cNvCxnSpPr>
              <a:cxnSpLocks/>
            </p:cNvCxnSpPr>
            <p:nvPr/>
          </p:nvCxnSpPr>
          <p:spPr>
            <a:xfrm flipH="1">
              <a:off x="70248" y="3025175"/>
              <a:ext cx="5902" cy="1415176"/>
            </a:xfrm>
            <a:prstGeom prst="straightConnector1">
              <a:avLst/>
            </a:prstGeom>
            <a:noFill/>
            <a:ln w="9525" cap="flat" cmpd="sng">
              <a:solidFill>
                <a:schemeClr val="dk2"/>
              </a:solidFill>
              <a:prstDash val="solid"/>
              <a:round/>
              <a:headEnd type="none" w="med" len="med"/>
              <a:tailEnd type="stealth" w="med" len="med"/>
            </a:ln>
          </p:spPr>
        </p:cxnSp>
        <p:sp>
          <p:nvSpPr>
            <p:cNvPr id="37" name="Google Shape;101;g3001b1d2e2a_0_0">
              <a:extLst>
                <a:ext uri="{FF2B5EF4-FFF2-40B4-BE49-F238E27FC236}">
                  <a16:creationId xmlns:a16="http://schemas.microsoft.com/office/drawing/2014/main" id="{D6F4B9DD-B0CD-A673-D178-D874BF3C5247}"/>
                </a:ext>
              </a:extLst>
            </p:cNvPr>
            <p:cNvSpPr/>
            <p:nvPr/>
          </p:nvSpPr>
          <p:spPr>
            <a:xfrm>
              <a:off x="387558" y="4194201"/>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oiling and polymerization</a:t>
              </a:r>
              <a:endParaRPr kumimoji="0"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38" name="Google Shape;102;g3001b1d2e2a_0_0">
              <a:extLst>
                <a:ext uri="{FF2B5EF4-FFF2-40B4-BE49-F238E27FC236}">
                  <a16:creationId xmlns:a16="http://schemas.microsoft.com/office/drawing/2014/main" id="{1F6D7457-E8A6-FF83-349C-7A925CD8F72B}"/>
                </a:ext>
              </a:extLst>
            </p:cNvPr>
            <p:cNvCxnSpPr>
              <a:endCxn id="37" idx="1"/>
            </p:cNvCxnSpPr>
            <p:nvPr/>
          </p:nvCxnSpPr>
          <p:spPr>
            <a:xfrm>
              <a:off x="55208" y="4440351"/>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39" name="Google Shape;105;g3001b1d2e2a_0_0">
              <a:extLst>
                <a:ext uri="{FF2B5EF4-FFF2-40B4-BE49-F238E27FC236}">
                  <a16:creationId xmlns:a16="http://schemas.microsoft.com/office/drawing/2014/main" id="{D4CDFC55-A23B-A728-4134-E45FD5FAA245}"/>
                </a:ext>
              </a:extLst>
            </p:cNvPr>
            <p:cNvCxnSpPr/>
            <p:nvPr/>
          </p:nvCxnSpPr>
          <p:spPr>
            <a:xfrm rot="10800000" flipH="1">
              <a:off x="882258" y="3819514"/>
              <a:ext cx="900" cy="335700"/>
            </a:xfrm>
            <a:prstGeom prst="straightConnector1">
              <a:avLst/>
            </a:prstGeom>
            <a:noFill/>
            <a:ln w="9525" cap="flat" cmpd="sng">
              <a:solidFill>
                <a:schemeClr val="dk2"/>
              </a:solidFill>
              <a:prstDash val="solid"/>
              <a:round/>
              <a:headEnd type="none" w="med" len="med"/>
              <a:tailEnd type="stealth" w="med" len="med"/>
            </a:ln>
          </p:spPr>
        </p:cxnSp>
        <p:sp>
          <p:nvSpPr>
            <p:cNvPr id="40" name="Google Shape;107;g3001b1d2e2a_0_0">
              <a:extLst>
                <a:ext uri="{FF2B5EF4-FFF2-40B4-BE49-F238E27FC236}">
                  <a16:creationId xmlns:a16="http://schemas.microsoft.com/office/drawing/2014/main" id="{DDCE7A31-7DF9-7953-D762-C09F8A76A133}"/>
                </a:ext>
              </a:extLst>
            </p:cNvPr>
            <p:cNvSpPr/>
            <p:nvPr/>
          </p:nvSpPr>
          <p:spPr>
            <a:xfrm>
              <a:off x="1849408" y="4259889"/>
              <a:ext cx="1011300" cy="3609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absence of linseed oil leaks </a:t>
              </a:r>
              <a:endParaRPr kumimoji="0"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cxnSp>
          <p:nvCxnSpPr>
            <p:cNvPr id="41" name="Google Shape;109;g3001b1d2e2a_0_0">
              <a:extLst>
                <a:ext uri="{FF2B5EF4-FFF2-40B4-BE49-F238E27FC236}">
                  <a16:creationId xmlns:a16="http://schemas.microsoft.com/office/drawing/2014/main" id="{1A560CB3-CF0D-3DC2-9208-B89C261A2409}"/>
                </a:ext>
              </a:extLst>
            </p:cNvPr>
            <p:cNvCxnSpPr/>
            <p:nvPr/>
          </p:nvCxnSpPr>
          <p:spPr>
            <a:xfrm>
              <a:off x="2784508" y="4440351"/>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42" name="Google Shape;110;g3001b1d2e2a_0_0">
              <a:extLst>
                <a:ext uri="{FF2B5EF4-FFF2-40B4-BE49-F238E27FC236}">
                  <a16:creationId xmlns:a16="http://schemas.microsoft.com/office/drawing/2014/main" id="{A0EA9EBB-6255-B9AA-21E2-37F73B1D8EAC}"/>
                </a:ext>
              </a:extLst>
            </p:cNvPr>
            <p:cNvCxnSpPr/>
            <p:nvPr/>
          </p:nvCxnSpPr>
          <p:spPr>
            <a:xfrm>
              <a:off x="1607058" y="4440351"/>
              <a:ext cx="332400" cy="0"/>
            </a:xfrm>
            <a:prstGeom prst="straightConnector1">
              <a:avLst/>
            </a:prstGeom>
            <a:noFill/>
            <a:ln w="9525" cap="flat" cmpd="sng">
              <a:solidFill>
                <a:schemeClr val="dk2"/>
              </a:solidFill>
              <a:prstDash val="solid"/>
              <a:round/>
              <a:headEnd type="none" w="med" len="med"/>
              <a:tailEnd type="stealth" w="med" len="med"/>
            </a:ln>
          </p:spPr>
        </p:cxnSp>
        <p:sp>
          <p:nvSpPr>
            <p:cNvPr id="43" name="Google Shape;111;g3001b1d2e2a_0_0">
              <a:extLst>
                <a:ext uri="{FF2B5EF4-FFF2-40B4-BE49-F238E27FC236}">
                  <a16:creationId xmlns:a16="http://schemas.microsoft.com/office/drawing/2014/main" id="{6793BA56-B9D3-9455-8535-1B2E96AA67E1}"/>
                </a:ext>
              </a:extLst>
            </p:cNvPr>
            <p:cNvSpPr/>
            <p:nvPr/>
          </p:nvSpPr>
          <p:spPr>
            <a:xfrm>
              <a:off x="3116858" y="4194201"/>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 sz="1300" dirty="0">
                  <a:latin typeface="PT Sans Narrow"/>
                  <a:ea typeface="PT Sans Narrow"/>
                  <a:cs typeface="PT Sans Narrow"/>
                  <a:sym typeface="PT Sans Narrow"/>
                </a:rPr>
                <a:t>L</a:t>
              </a: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inseed oil coating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46" name="Google Shape;180;g3001b1d2e2a_0_0">
              <a:extLst>
                <a:ext uri="{FF2B5EF4-FFF2-40B4-BE49-F238E27FC236}">
                  <a16:creationId xmlns:a16="http://schemas.microsoft.com/office/drawing/2014/main" id="{27692078-148F-C174-4E44-A53EF4DF2048}"/>
                </a:ext>
              </a:extLst>
            </p:cNvPr>
            <p:cNvSpPr/>
            <p:nvPr/>
          </p:nvSpPr>
          <p:spPr>
            <a:xfrm rot="-5400000">
              <a:off x="3277921" y="3857164"/>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endParaRPr>
            </a:p>
          </p:txBody>
        </p:sp>
        <p:cxnSp>
          <p:nvCxnSpPr>
            <p:cNvPr id="48" name="Google Shape;115;g3001b1d2e2a_0_0">
              <a:extLst>
                <a:ext uri="{FF2B5EF4-FFF2-40B4-BE49-F238E27FC236}">
                  <a16:creationId xmlns:a16="http://schemas.microsoft.com/office/drawing/2014/main" id="{2D07EDBF-5482-80B9-2BB9-67E9B2D93845}"/>
                </a:ext>
              </a:extLst>
            </p:cNvPr>
            <p:cNvCxnSpPr/>
            <p:nvPr/>
          </p:nvCxnSpPr>
          <p:spPr>
            <a:xfrm rot="10800000" flipH="1">
              <a:off x="3572083" y="3839339"/>
              <a:ext cx="900" cy="335700"/>
            </a:xfrm>
            <a:prstGeom prst="straightConnector1">
              <a:avLst/>
            </a:prstGeom>
            <a:noFill/>
            <a:ln w="9525" cap="flat" cmpd="sng">
              <a:solidFill>
                <a:schemeClr val="dk2"/>
              </a:solidFill>
              <a:prstDash val="solid"/>
              <a:round/>
              <a:headEnd type="none" w="med" len="med"/>
              <a:tailEnd type="stealth" w="med" len="med"/>
            </a:ln>
          </p:spPr>
        </p:cxnSp>
        <p:sp>
          <p:nvSpPr>
            <p:cNvPr id="49" name="Google Shape;104;g3001b1d2e2a_0_0">
              <a:extLst>
                <a:ext uri="{FF2B5EF4-FFF2-40B4-BE49-F238E27FC236}">
                  <a16:creationId xmlns:a16="http://schemas.microsoft.com/office/drawing/2014/main" id="{D3EB73E3-DE53-5F2B-46CE-7F0C85D2F21E}"/>
                </a:ext>
              </a:extLst>
            </p:cNvPr>
            <p:cNvSpPr/>
            <p:nvPr/>
          </p:nvSpPr>
          <p:spPr>
            <a:xfrm>
              <a:off x="1057295" y="3597426"/>
              <a:ext cx="1011300" cy="3609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presence of linseed oil leaks </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50" name="Google Shape;138;g3001b1d2e2a_0_0">
              <a:extLst>
                <a:ext uri="{FF2B5EF4-FFF2-40B4-BE49-F238E27FC236}">
                  <a16:creationId xmlns:a16="http://schemas.microsoft.com/office/drawing/2014/main" id="{B9D2D2B1-CC87-2E9A-EEED-3AA357548A84}"/>
                </a:ext>
              </a:extLst>
            </p:cNvPr>
            <p:cNvPicPr preferRelativeResize="0"/>
            <p:nvPr/>
          </p:nvPicPr>
          <p:blipFill rotWithShape="1">
            <a:blip r:embed="rId7">
              <a:alphaModFix/>
            </a:blip>
            <a:srcRect l="19173" t="8934" r="19510" b="8876"/>
            <a:stretch/>
          </p:blipFill>
          <p:spPr>
            <a:xfrm>
              <a:off x="2256822" y="3659673"/>
              <a:ext cx="161300" cy="211674"/>
            </a:xfrm>
            <a:prstGeom prst="rect">
              <a:avLst/>
            </a:prstGeom>
            <a:noFill/>
            <a:ln>
              <a:noFill/>
            </a:ln>
          </p:spPr>
        </p:pic>
        <p:cxnSp>
          <p:nvCxnSpPr>
            <p:cNvPr id="51" name="Google Shape;113;g3001b1d2e2a_0_0">
              <a:extLst>
                <a:ext uri="{FF2B5EF4-FFF2-40B4-BE49-F238E27FC236}">
                  <a16:creationId xmlns:a16="http://schemas.microsoft.com/office/drawing/2014/main" id="{C58A7C65-A167-E12C-4BB6-31ABDA831A43}"/>
                </a:ext>
              </a:extLst>
            </p:cNvPr>
            <p:cNvCxnSpPr>
              <a:cxnSpLocks/>
            </p:cNvCxnSpPr>
            <p:nvPr/>
          </p:nvCxnSpPr>
          <p:spPr>
            <a:xfrm flipH="1" flipV="1">
              <a:off x="2533575" y="3782366"/>
              <a:ext cx="1041967" cy="6519"/>
            </a:xfrm>
            <a:prstGeom prst="straightConnector1">
              <a:avLst/>
            </a:prstGeom>
            <a:noFill/>
            <a:ln w="9525" cap="flat" cmpd="sng">
              <a:solidFill>
                <a:schemeClr val="dk2"/>
              </a:solidFill>
              <a:prstDash val="solid"/>
              <a:round/>
              <a:headEnd type="none" w="med" len="med"/>
              <a:tailEnd type="stealth" w="med" len="med"/>
            </a:ln>
          </p:spPr>
        </p:cxnSp>
        <p:cxnSp>
          <p:nvCxnSpPr>
            <p:cNvPr id="44" name="Google Shape;113;g3001b1d2e2a_0_0">
              <a:extLst>
                <a:ext uri="{FF2B5EF4-FFF2-40B4-BE49-F238E27FC236}">
                  <a16:creationId xmlns:a16="http://schemas.microsoft.com/office/drawing/2014/main" id="{CB9E3430-B9BE-72A3-488C-E8A0B88E6DA2}"/>
                </a:ext>
              </a:extLst>
            </p:cNvPr>
            <p:cNvCxnSpPr>
              <a:cxnSpLocks/>
            </p:cNvCxnSpPr>
            <p:nvPr/>
          </p:nvCxnSpPr>
          <p:spPr>
            <a:xfrm>
              <a:off x="882258" y="3790284"/>
              <a:ext cx="257842" cy="0"/>
            </a:xfrm>
            <a:prstGeom prst="straightConnector1">
              <a:avLst/>
            </a:prstGeom>
            <a:noFill/>
            <a:ln w="9525" cap="flat" cmpd="sng">
              <a:solidFill>
                <a:schemeClr val="dk2"/>
              </a:solidFill>
              <a:prstDash val="solid"/>
              <a:round/>
              <a:headEnd type="none" w="med" len="med"/>
              <a:tailEnd type="stealth" w="med" len="med"/>
            </a:ln>
          </p:spPr>
        </p:cxnSp>
        <p:cxnSp>
          <p:nvCxnSpPr>
            <p:cNvPr id="54" name="Google Shape;113;g3001b1d2e2a_0_0">
              <a:extLst>
                <a:ext uri="{FF2B5EF4-FFF2-40B4-BE49-F238E27FC236}">
                  <a16:creationId xmlns:a16="http://schemas.microsoft.com/office/drawing/2014/main" id="{407A3868-EA75-9BD7-B0C2-B37C09F52850}"/>
                </a:ext>
              </a:extLst>
            </p:cNvPr>
            <p:cNvCxnSpPr>
              <a:cxnSpLocks/>
            </p:cNvCxnSpPr>
            <p:nvPr/>
          </p:nvCxnSpPr>
          <p:spPr>
            <a:xfrm>
              <a:off x="1923613" y="3788814"/>
              <a:ext cx="257842" cy="0"/>
            </a:xfrm>
            <a:prstGeom prst="straightConnector1">
              <a:avLst/>
            </a:prstGeom>
            <a:noFill/>
            <a:ln w="9525" cap="flat" cmpd="sng">
              <a:solidFill>
                <a:schemeClr val="dk2"/>
              </a:solidFill>
              <a:prstDash val="solid"/>
              <a:round/>
              <a:headEnd type="none" w="med" len="med"/>
              <a:tailEnd type="stealth" w="med" len="med"/>
            </a:ln>
          </p:spPr>
        </p:cxnSp>
        <p:sp>
          <p:nvSpPr>
            <p:cNvPr id="55" name="Google Shape;135;g3001b1d2e2a_0_0">
              <a:extLst>
                <a:ext uri="{FF2B5EF4-FFF2-40B4-BE49-F238E27FC236}">
                  <a16:creationId xmlns:a16="http://schemas.microsoft.com/office/drawing/2014/main" id="{1EF59EDB-E4F0-6C38-B89B-28CFD6F53775}"/>
                </a:ext>
              </a:extLst>
            </p:cNvPr>
            <p:cNvSpPr/>
            <p:nvPr/>
          </p:nvSpPr>
          <p:spPr>
            <a:xfrm>
              <a:off x="2034525" y="3418701"/>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30" name="Google Shape;120;g3001b1d2e2a_0_0">
              <a:extLst>
                <a:ext uri="{FF2B5EF4-FFF2-40B4-BE49-F238E27FC236}">
                  <a16:creationId xmlns:a16="http://schemas.microsoft.com/office/drawing/2014/main" id="{B6156799-8818-0BD5-CF39-CD2F255B5110}"/>
                </a:ext>
              </a:extLst>
            </p:cNvPr>
            <p:cNvSpPr/>
            <p:nvPr/>
          </p:nvSpPr>
          <p:spPr>
            <a:xfrm>
              <a:off x="3288308" y="4626201"/>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4</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35F20867-A1F5-BCFB-28D6-85D00D6054C4}"/>
            </a:ext>
          </a:extLst>
        </p:cNvPr>
        <p:cNvGrpSpPr/>
        <p:nvPr/>
      </p:nvGrpSpPr>
      <p:grpSpPr>
        <a:xfrm>
          <a:off x="0" y="0"/>
          <a:ext cx="0" cy="0"/>
          <a:chOff x="0" y="0"/>
          <a:chExt cx="0" cy="0"/>
        </a:xfrm>
      </p:grpSpPr>
      <p:pic>
        <p:nvPicPr>
          <p:cNvPr id="113" name="Google Shape;113;g3275803728f_0_9">
            <a:extLst>
              <a:ext uri="{FF2B5EF4-FFF2-40B4-BE49-F238E27FC236}">
                <a16:creationId xmlns:a16="http://schemas.microsoft.com/office/drawing/2014/main" id="{DFC98B20-B520-3ABB-2EEC-6C9D6A3EED0A}"/>
              </a:ext>
            </a:extLst>
          </p:cNvPr>
          <p:cNvPicPr preferRelativeResize="0"/>
          <p:nvPr/>
        </p:nvPicPr>
        <p:blipFill>
          <a:blip r:embed="rId3">
            <a:alphaModFix/>
          </a:blip>
          <a:stretch>
            <a:fillRect/>
          </a:stretch>
        </p:blipFill>
        <p:spPr>
          <a:xfrm>
            <a:off x="242050" y="2130800"/>
            <a:ext cx="2880000" cy="2880000"/>
          </a:xfrm>
          <a:prstGeom prst="rect">
            <a:avLst/>
          </a:prstGeom>
          <a:noFill/>
          <a:ln>
            <a:noFill/>
          </a:ln>
        </p:spPr>
      </p:pic>
      <p:pic>
        <p:nvPicPr>
          <p:cNvPr id="111" name="Google Shape;111;g3275803728f_0_9">
            <a:extLst>
              <a:ext uri="{FF2B5EF4-FFF2-40B4-BE49-F238E27FC236}">
                <a16:creationId xmlns:a16="http://schemas.microsoft.com/office/drawing/2014/main" id="{CE6341F1-53C6-D224-1CDB-6D1F7F73A00C}"/>
              </a:ext>
            </a:extLst>
          </p:cNvPr>
          <p:cNvPicPr preferRelativeResize="0"/>
          <p:nvPr/>
        </p:nvPicPr>
        <p:blipFill>
          <a:blip r:embed="rId4"/>
          <a:srcRect/>
          <a:stretch/>
        </p:blipFill>
        <p:spPr>
          <a:xfrm>
            <a:off x="6186550" y="2130800"/>
            <a:ext cx="2880000" cy="2880000"/>
          </a:xfrm>
          <a:prstGeom prst="rect">
            <a:avLst/>
          </a:prstGeom>
          <a:noFill/>
          <a:ln>
            <a:noFill/>
          </a:ln>
        </p:spPr>
      </p:pic>
      <p:pic>
        <p:nvPicPr>
          <p:cNvPr id="112" name="Google Shape;112;g3275803728f_0_9">
            <a:extLst>
              <a:ext uri="{FF2B5EF4-FFF2-40B4-BE49-F238E27FC236}">
                <a16:creationId xmlns:a16="http://schemas.microsoft.com/office/drawing/2014/main" id="{B86AA822-11DF-8A3B-FC16-C1DE109BFAF1}"/>
              </a:ext>
            </a:extLst>
          </p:cNvPr>
          <p:cNvPicPr preferRelativeResize="0"/>
          <p:nvPr/>
        </p:nvPicPr>
        <p:blipFill>
          <a:blip r:embed="rId5">
            <a:alphaModFix/>
          </a:blip>
          <a:stretch>
            <a:fillRect/>
          </a:stretch>
        </p:blipFill>
        <p:spPr>
          <a:xfrm>
            <a:off x="3165000" y="2130800"/>
            <a:ext cx="2880000" cy="2880000"/>
          </a:xfrm>
          <a:prstGeom prst="rect">
            <a:avLst/>
          </a:prstGeom>
          <a:noFill/>
          <a:ln>
            <a:noFill/>
          </a:ln>
        </p:spPr>
      </p:pic>
      <p:sp>
        <p:nvSpPr>
          <p:cNvPr id="103" name="Google Shape;103;g3275803728f_0_9">
            <a:extLst>
              <a:ext uri="{FF2B5EF4-FFF2-40B4-BE49-F238E27FC236}">
                <a16:creationId xmlns:a16="http://schemas.microsoft.com/office/drawing/2014/main" id="{0E4E3736-7C16-6304-649E-BE7346C79CB3}"/>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it"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18</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104" name="Google Shape;104;g3275803728f_0_9">
            <a:extLst>
              <a:ext uri="{FF2B5EF4-FFF2-40B4-BE49-F238E27FC236}">
                <a16:creationId xmlns:a16="http://schemas.microsoft.com/office/drawing/2014/main" id="{4A5A04D5-F6A0-9A03-D27F-A1C7CF13E3D9}"/>
              </a:ext>
            </a:extLst>
          </p:cNvPr>
          <p:cNvSpPr txBox="1"/>
          <p:nvPr/>
        </p:nvSpPr>
        <p:spPr>
          <a:xfrm>
            <a:off x="199100" y="4768446"/>
            <a:ext cx="2513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Gas tightness measurement</a:t>
            </a:r>
            <a:endParaRPr kumimoji="0"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05" name="Google Shape;105;g3275803728f_0_9">
            <a:extLst>
              <a:ext uri="{FF2B5EF4-FFF2-40B4-BE49-F238E27FC236}">
                <a16:creationId xmlns:a16="http://schemas.microsoft.com/office/drawing/2014/main" id="{D7CA7011-16CB-E512-4CD1-E63184E4ADDC}"/>
              </a:ext>
            </a:extLst>
          </p:cNvPr>
          <p:cNvSpPr txBox="1"/>
          <p:nvPr/>
        </p:nvSpPr>
        <p:spPr>
          <a:xfrm>
            <a:off x="3263600" y="4823725"/>
            <a:ext cx="2513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Leakage current measurement</a:t>
            </a:r>
            <a:endParaRPr kumimoji="0"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06" name="Google Shape;106;g3275803728f_0_9">
            <a:extLst>
              <a:ext uri="{FF2B5EF4-FFF2-40B4-BE49-F238E27FC236}">
                <a16:creationId xmlns:a16="http://schemas.microsoft.com/office/drawing/2014/main" id="{38A3A92A-82C4-FC7A-0851-342761DCB5A5}"/>
              </a:ext>
            </a:extLst>
          </p:cNvPr>
          <p:cNvSpPr txBox="1"/>
          <p:nvPr/>
        </p:nvSpPr>
        <p:spPr>
          <a:xfrm>
            <a:off x="6328100" y="4823725"/>
            <a:ext cx="2513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Volt-Amperometric characteristic test</a:t>
            </a:r>
            <a:endParaRPr kumimoji="0"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07" name="Google Shape;107;g3275803728f_0_9">
            <a:extLst>
              <a:ext uri="{FF2B5EF4-FFF2-40B4-BE49-F238E27FC236}">
                <a16:creationId xmlns:a16="http://schemas.microsoft.com/office/drawing/2014/main" id="{CCA96B74-286A-E5DF-89C6-A80B573BBA5C}"/>
              </a:ext>
            </a:extLst>
          </p:cNvPr>
          <p:cNvSpPr txBox="1"/>
          <p:nvPr/>
        </p:nvSpPr>
        <p:spPr>
          <a:xfrm>
            <a:off x="-144400" y="521748"/>
            <a:ext cx="8985600" cy="1569630"/>
          </a:xfrm>
          <a:prstGeom prst="rect">
            <a:avLst/>
          </a:prstGeom>
          <a:noFill/>
          <a:ln>
            <a:noFill/>
          </a:ln>
        </p:spPr>
        <p:txBody>
          <a:bodyPr spcFirstLastPara="1" wrap="square" lIns="91425" tIns="91425" rIns="91425" bIns="91425" anchor="t" anchorCtr="0">
            <a:spAutoFit/>
          </a:bodyPr>
          <a:lstStyle/>
          <a:p>
            <a:pPr marL="457200" marR="0" lvl="0" indent="-330200" algn="just"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To date, six real-scale RPC gas volume have been successfully assembled: two at MIRION, two at PTS, and two at MPI.</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30200" algn="just"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All real-scale gas volumes produced by MPI and German companies fully meet the stringent acceptance requirements.</a:t>
            </a:r>
          </a:p>
          <a:p>
            <a:pPr marL="457200" marR="0" lvl="0" indent="-330200" algn="just"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lang="it" sz="1600" dirty="0">
                <a:latin typeface="PT Sans Narrow"/>
                <a:ea typeface="PT Sans Narrow"/>
                <a:cs typeface="PT Sans Narrow"/>
                <a:sym typeface="PT Sans Narrow"/>
              </a:rPr>
              <a:t>QA/QC tests have been, where possible, automated, with plans to build independent test stands, fully integrated with the required equipment, on track to be completed before the start of production in the Summer of 2025.</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30200" algn="just"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 real-scale gas volume from each production site has been selected for final longevity certification at CERN.</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08" name="Google Shape;108;g3275803728f_0_9">
            <a:extLst>
              <a:ext uri="{FF2B5EF4-FFF2-40B4-BE49-F238E27FC236}">
                <a16:creationId xmlns:a16="http://schemas.microsoft.com/office/drawing/2014/main" id="{E8A8A9DB-2CB7-1C52-FE5A-BEF2EDF71AA8}"/>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QA/QC results summary</a:t>
            </a:r>
            <a:endParaRPr kumimoji="0" sz="2200" b="0"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109" name="Google Shape;109;g3275803728f_0_9">
            <a:extLst>
              <a:ext uri="{FF2B5EF4-FFF2-40B4-BE49-F238E27FC236}">
                <a16:creationId xmlns:a16="http://schemas.microsoft.com/office/drawing/2014/main" id="{363FD2B2-6535-B0C7-AD77-4F99C38912E8}"/>
              </a:ext>
            </a:extLst>
          </p:cNvPr>
          <p:cNvPicPr preferRelativeResize="0"/>
          <p:nvPr/>
        </p:nvPicPr>
        <p:blipFill>
          <a:blip r:embed="rId6">
            <a:alphaModFix/>
          </a:blip>
          <a:stretch>
            <a:fillRect/>
          </a:stretch>
        </p:blipFill>
        <p:spPr>
          <a:xfrm>
            <a:off x="6975625" y="19348"/>
            <a:ext cx="1086249" cy="571249"/>
          </a:xfrm>
          <a:prstGeom prst="rect">
            <a:avLst/>
          </a:prstGeom>
          <a:noFill/>
          <a:ln>
            <a:noFill/>
          </a:ln>
        </p:spPr>
      </p:pic>
      <p:pic>
        <p:nvPicPr>
          <p:cNvPr id="110" name="Google Shape;110;g3275803728f_0_9">
            <a:extLst>
              <a:ext uri="{FF2B5EF4-FFF2-40B4-BE49-F238E27FC236}">
                <a16:creationId xmlns:a16="http://schemas.microsoft.com/office/drawing/2014/main" id="{07BD19C4-896F-E0A9-2946-AFBC77E3B109}"/>
              </a:ext>
            </a:extLst>
          </p:cNvPr>
          <p:cNvPicPr preferRelativeResize="0"/>
          <p:nvPr/>
        </p:nvPicPr>
        <p:blipFill rotWithShape="1">
          <a:blip r:embed="rId7">
            <a:alphaModFix/>
          </a:blip>
          <a:srcRect/>
          <a:stretch/>
        </p:blipFill>
        <p:spPr>
          <a:xfrm>
            <a:off x="8176347" y="58749"/>
            <a:ext cx="606402" cy="492426"/>
          </a:xfrm>
          <a:prstGeom prst="rect">
            <a:avLst/>
          </a:prstGeom>
          <a:noFill/>
          <a:ln>
            <a:noFill/>
          </a:ln>
        </p:spPr>
      </p:pic>
      <p:pic>
        <p:nvPicPr>
          <p:cNvPr id="2" name="Elemento grafico 1">
            <a:extLst>
              <a:ext uri="{FF2B5EF4-FFF2-40B4-BE49-F238E27FC236}">
                <a16:creationId xmlns:a16="http://schemas.microsoft.com/office/drawing/2014/main" id="{BFE057AE-AD62-243A-7A73-E84284FE5E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347982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B4AF63C7-7726-0B50-71C1-C0D6B6A3F449}"/>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FA618BA6-5EDF-4056-5C32-6DE57EF03F90}"/>
              </a:ext>
            </a:extLst>
          </p:cNvPr>
          <p:cNvPicPr>
            <a:picLocks noChangeAspect="1"/>
          </p:cNvPicPr>
          <p:nvPr/>
        </p:nvPicPr>
        <p:blipFill>
          <a:blip r:embed="rId3"/>
          <a:srcRect r="32900"/>
          <a:stretch/>
        </p:blipFill>
        <p:spPr>
          <a:xfrm>
            <a:off x="6001657" y="612379"/>
            <a:ext cx="2982819" cy="2721878"/>
          </a:xfrm>
          <a:prstGeom prst="rect">
            <a:avLst/>
          </a:prstGeom>
        </p:spPr>
      </p:pic>
      <p:sp>
        <p:nvSpPr>
          <p:cNvPr id="75" name="Google Shape;75;g324cb8b47b0_0_147">
            <a:extLst>
              <a:ext uri="{FF2B5EF4-FFF2-40B4-BE49-F238E27FC236}">
                <a16:creationId xmlns:a16="http://schemas.microsoft.com/office/drawing/2014/main" id="{7CF80789-17E9-42D7-9C0A-026461F1295D}"/>
              </a:ext>
            </a:extLst>
          </p:cNvPr>
          <p:cNvSpPr txBox="1"/>
          <p:nvPr/>
        </p:nvSpPr>
        <p:spPr>
          <a:xfrm>
            <a:off x="101275" y="4701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RPCs for the ATLAS Muon System Upgrade</a:t>
            </a:r>
            <a:endParaRPr sz="2200" b="1" i="0" u="none" strike="noStrike" cap="none" dirty="0">
              <a:solidFill>
                <a:srgbClr val="1155CC"/>
              </a:solidFill>
              <a:latin typeface="PT Serif"/>
              <a:ea typeface="PT Serif"/>
              <a:cs typeface="PT Serif"/>
              <a:sym typeface="PT Serif"/>
            </a:endParaRPr>
          </a:p>
        </p:txBody>
      </p:sp>
      <p:pic>
        <p:nvPicPr>
          <p:cNvPr id="76" name="Google Shape;76;g324cb8b47b0_0_147">
            <a:extLst>
              <a:ext uri="{FF2B5EF4-FFF2-40B4-BE49-F238E27FC236}">
                <a16:creationId xmlns:a16="http://schemas.microsoft.com/office/drawing/2014/main" id="{AFB4F656-9243-B5D7-3F0A-778C757E81C1}"/>
              </a:ext>
            </a:extLst>
          </p:cNvPr>
          <p:cNvPicPr preferRelativeResize="0"/>
          <p:nvPr/>
        </p:nvPicPr>
        <p:blipFill>
          <a:blip r:embed="rId4">
            <a:alphaModFix/>
          </a:blip>
          <a:stretch>
            <a:fillRect/>
          </a:stretch>
        </p:blipFill>
        <p:spPr>
          <a:xfrm>
            <a:off x="6975625" y="19348"/>
            <a:ext cx="1086249" cy="571249"/>
          </a:xfrm>
          <a:prstGeom prst="rect">
            <a:avLst/>
          </a:prstGeom>
          <a:noFill/>
          <a:ln>
            <a:noFill/>
          </a:ln>
        </p:spPr>
      </p:pic>
      <p:pic>
        <p:nvPicPr>
          <p:cNvPr id="77" name="Google Shape;77;g324cb8b47b0_0_147">
            <a:extLst>
              <a:ext uri="{FF2B5EF4-FFF2-40B4-BE49-F238E27FC236}">
                <a16:creationId xmlns:a16="http://schemas.microsoft.com/office/drawing/2014/main" id="{C31399F1-BE99-BFC0-4C1A-58DD4274F557}"/>
              </a:ext>
            </a:extLst>
          </p:cNvPr>
          <p:cNvPicPr preferRelativeResize="0"/>
          <p:nvPr/>
        </p:nvPicPr>
        <p:blipFill rotWithShape="1">
          <a:blip r:embed="rId5">
            <a:alphaModFix/>
          </a:blip>
          <a:srcRect/>
          <a:stretch/>
        </p:blipFill>
        <p:spPr>
          <a:xfrm>
            <a:off x="8176347" y="58749"/>
            <a:ext cx="606402" cy="492426"/>
          </a:xfrm>
          <a:prstGeom prst="rect">
            <a:avLst/>
          </a:prstGeom>
          <a:noFill/>
          <a:ln>
            <a:noFill/>
          </a:ln>
        </p:spPr>
      </p:pic>
      <p:sp>
        <p:nvSpPr>
          <p:cNvPr id="78" name="Google Shape;78;g324cb8b47b0_0_147">
            <a:extLst>
              <a:ext uri="{FF2B5EF4-FFF2-40B4-BE49-F238E27FC236}">
                <a16:creationId xmlns:a16="http://schemas.microsoft.com/office/drawing/2014/main" id="{11CFAF03-F7F5-7E8B-A62F-493792C5CBAA}"/>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rgbClr val="168B80"/>
                </a:solidFill>
                <a:latin typeface="PT Sans Narrow"/>
                <a:ea typeface="PT Sans Narrow"/>
                <a:cs typeface="PT Sans Narrow"/>
                <a:sym typeface="PT Sans Narrow"/>
              </a:rPr>
              <a:t>1</a:t>
            </a:r>
            <a:endParaRPr sz="1000" b="0" i="0" u="none" strike="noStrike" cap="none" dirty="0">
              <a:solidFill>
                <a:srgbClr val="168B80"/>
              </a:solidFill>
              <a:latin typeface="PT Sans Narrow"/>
              <a:ea typeface="PT Sans Narrow"/>
              <a:cs typeface="PT Sans Narrow"/>
              <a:sym typeface="PT Sans Narrow"/>
            </a:endParaRPr>
          </a:p>
        </p:txBody>
      </p:sp>
      <p:sp>
        <p:nvSpPr>
          <p:cNvPr id="79" name="Google Shape;79;g324cb8b47b0_0_147">
            <a:extLst>
              <a:ext uri="{FF2B5EF4-FFF2-40B4-BE49-F238E27FC236}">
                <a16:creationId xmlns:a16="http://schemas.microsoft.com/office/drawing/2014/main" id="{399DED43-72B8-83AD-13D2-017CC0085A15}"/>
              </a:ext>
            </a:extLst>
          </p:cNvPr>
          <p:cNvSpPr txBox="1"/>
          <p:nvPr/>
        </p:nvSpPr>
        <p:spPr>
          <a:xfrm>
            <a:off x="18175" y="714575"/>
            <a:ext cx="5419800" cy="272379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dirty="0">
                <a:latin typeface="PT Sans Narrow"/>
                <a:ea typeface="PT Sans Narrow"/>
                <a:cs typeface="PT Sans Narrow"/>
                <a:sym typeface="PT Sans Narrow"/>
              </a:rPr>
              <a:t>Installation of </a:t>
            </a:r>
            <a:r>
              <a:rPr lang="it" sz="1600" dirty="0">
                <a:solidFill>
                  <a:srgbClr val="1155CC"/>
                </a:solidFill>
                <a:latin typeface="PT Sans Narrow"/>
                <a:ea typeface="PT Sans Narrow"/>
                <a:cs typeface="PT Sans Narrow"/>
                <a:sym typeface="PT Sans Narrow"/>
              </a:rPr>
              <a:t>~1000 1mm-gap RPCs</a:t>
            </a:r>
            <a:r>
              <a:rPr lang="it" sz="1600" dirty="0">
                <a:latin typeface="PT Sans Narrow"/>
                <a:ea typeface="PT Sans Narrow"/>
                <a:cs typeface="PT Sans Narrow"/>
                <a:sym typeface="PT Sans Narrow"/>
              </a:rPr>
              <a:t> in the inner layer of the barrel to maximize the efficiency and geometrical acceptance of the muon trigger.</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0" lvl="0" indent="0" algn="l" rtl="0">
              <a:spcBef>
                <a:spcPts val="0"/>
              </a:spcBef>
              <a:spcAft>
                <a:spcPts val="0"/>
              </a:spcAft>
              <a:buNone/>
            </a:pPr>
            <a:r>
              <a:rPr lang="it" sz="1600" dirty="0">
                <a:latin typeface="PT Sans Narrow"/>
                <a:ea typeface="PT Sans Narrow"/>
                <a:cs typeface="PT Sans Narrow"/>
                <a:sym typeface="PT Sans Narrow"/>
              </a:rPr>
              <a:t>Challenges:</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5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Very tight space constraints:</a:t>
            </a:r>
            <a:endParaRPr sz="1800" dirty="0">
              <a:solidFill>
                <a:srgbClr val="1155CC"/>
              </a:solidFill>
              <a:latin typeface="PT Sans Narrow"/>
              <a:ea typeface="PT Sans Narrow"/>
              <a:cs typeface="PT Sans Narrow"/>
              <a:sym typeface="PT Sans Narrow"/>
            </a:endParaRPr>
          </a:p>
          <a:p>
            <a:pPr marL="457200" lvl="0" indent="0" algn="l" rtl="0">
              <a:spcBef>
                <a:spcPts val="0"/>
              </a:spcBef>
              <a:spcAft>
                <a:spcPts val="0"/>
              </a:spcAft>
              <a:buNone/>
            </a:pPr>
            <a:r>
              <a:rPr lang="it" sz="1600" dirty="0">
                <a:latin typeface="PT Sans Narrow"/>
                <a:ea typeface="PT Sans Narrow"/>
                <a:cs typeface="PT Sans Narrow"/>
                <a:sym typeface="PT Sans Narrow"/>
              </a:rPr>
              <a:t>only </a:t>
            </a:r>
            <a:r>
              <a:rPr lang="it" sz="1600" dirty="0">
                <a:solidFill>
                  <a:srgbClr val="168B80"/>
                </a:solidFill>
                <a:latin typeface="PT Sans Narrow"/>
                <a:ea typeface="PT Sans Narrow"/>
                <a:cs typeface="PT Sans Narrow"/>
                <a:sym typeface="PT Sans Narrow"/>
              </a:rPr>
              <a:t>60 mm in radial space available</a:t>
            </a:r>
            <a:r>
              <a:rPr lang="it" sz="1600" dirty="0">
                <a:latin typeface="PT Sans Narrow"/>
                <a:ea typeface="PT Sans Narrow"/>
                <a:cs typeface="PT Sans Narrow"/>
                <a:sym typeface="PT Sans Narrow"/>
              </a:rPr>
              <a:t> for the system.</a:t>
            </a:r>
            <a:endParaRPr sz="16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Higher rate capability:</a:t>
            </a:r>
            <a:endParaRPr sz="1800" dirty="0">
              <a:solidFill>
                <a:srgbClr val="1155CC"/>
              </a:solidFill>
              <a:latin typeface="PT Sans Narrow"/>
              <a:ea typeface="PT Sans Narrow"/>
              <a:cs typeface="PT Sans Narrow"/>
              <a:sym typeface="PT Sans Narrow"/>
            </a:endParaRPr>
          </a:p>
          <a:p>
            <a:pPr marL="457200" lvl="0" indent="0" algn="l" rtl="0">
              <a:spcBef>
                <a:spcPts val="0"/>
              </a:spcBef>
              <a:spcAft>
                <a:spcPts val="0"/>
              </a:spcAft>
              <a:buNone/>
            </a:pPr>
            <a:r>
              <a:rPr lang="it" sz="1600" dirty="0">
                <a:latin typeface="PT Sans Narrow"/>
                <a:ea typeface="PT Sans Narrow"/>
                <a:cs typeface="PT Sans Narrow"/>
                <a:sym typeface="PT Sans Narrow"/>
              </a:rPr>
              <a:t>make up for loss in efficiency of legacy RPC system.</a:t>
            </a:r>
            <a:endParaRPr sz="16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Required longevity:</a:t>
            </a:r>
            <a:endParaRPr sz="1800" dirty="0">
              <a:solidFill>
                <a:srgbClr val="1155CC"/>
              </a:solidFill>
              <a:latin typeface="PT Sans Narrow"/>
              <a:ea typeface="PT Sans Narrow"/>
              <a:cs typeface="PT Sans Narrow"/>
              <a:sym typeface="PT Sans Narrow"/>
            </a:endParaRPr>
          </a:p>
          <a:p>
            <a:pPr marL="0" lvl="0" indent="457200" algn="l" rtl="0">
              <a:spcBef>
                <a:spcPts val="0"/>
              </a:spcBef>
              <a:spcAft>
                <a:spcPts val="0"/>
              </a:spcAft>
              <a:buNone/>
            </a:pPr>
            <a:r>
              <a:rPr lang="it" sz="1600" dirty="0">
                <a:solidFill>
                  <a:srgbClr val="168B80"/>
                </a:solidFill>
                <a:latin typeface="PT Sans Narrow"/>
                <a:ea typeface="PT Sans Narrow"/>
                <a:cs typeface="PT Sans Narrow"/>
                <a:sym typeface="PT Sans Narrow"/>
              </a:rPr>
              <a:t>&gt;10 years</a:t>
            </a:r>
            <a:r>
              <a:rPr lang="it" sz="1600" dirty="0">
                <a:latin typeface="PT Sans Narrow"/>
                <a:ea typeface="PT Sans Narrow"/>
                <a:cs typeface="PT Sans Narrow"/>
                <a:sym typeface="PT Sans Narrow"/>
              </a:rPr>
              <a:t> of operation at HL-LHC till 2040.</a:t>
            </a:r>
            <a:endParaRPr sz="1600" dirty="0">
              <a:latin typeface="PT Sans Narrow"/>
              <a:ea typeface="PT Sans Narrow"/>
              <a:cs typeface="PT Sans Narrow"/>
              <a:sym typeface="PT Sans Narrow"/>
            </a:endParaRPr>
          </a:p>
        </p:txBody>
      </p:sp>
      <p:pic>
        <p:nvPicPr>
          <p:cNvPr id="4" name="Elemento grafico 3">
            <a:extLst>
              <a:ext uri="{FF2B5EF4-FFF2-40B4-BE49-F238E27FC236}">
                <a16:creationId xmlns:a16="http://schemas.microsoft.com/office/drawing/2014/main" id="{3AC6B72A-1433-52A0-32B4-E2CEA094E6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60452" y="135125"/>
            <a:ext cx="800700" cy="416050"/>
          </a:xfrm>
          <a:prstGeom prst="rect">
            <a:avLst/>
          </a:prstGeom>
        </p:spPr>
      </p:pic>
      <p:grpSp>
        <p:nvGrpSpPr>
          <p:cNvPr id="5" name="Google Shape;80;g3352278b359_0_0">
            <a:extLst>
              <a:ext uri="{FF2B5EF4-FFF2-40B4-BE49-F238E27FC236}">
                <a16:creationId xmlns:a16="http://schemas.microsoft.com/office/drawing/2014/main" id="{243645F1-64E1-FE94-14C5-74059523EFCA}"/>
              </a:ext>
            </a:extLst>
          </p:cNvPr>
          <p:cNvGrpSpPr/>
          <p:nvPr/>
        </p:nvGrpSpPr>
        <p:grpSpPr>
          <a:xfrm>
            <a:off x="866813" y="4202735"/>
            <a:ext cx="7410374" cy="961000"/>
            <a:chOff x="866654" y="2443671"/>
            <a:chExt cx="7410374" cy="961000"/>
          </a:xfrm>
        </p:grpSpPr>
        <p:pic>
          <p:nvPicPr>
            <p:cNvPr id="6" name="Google Shape;81;g3352278b359_0_0">
              <a:extLst>
                <a:ext uri="{FF2B5EF4-FFF2-40B4-BE49-F238E27FC236}">
                  <a16:creationId xmlns:a16="http://schemas.microsoft.com/office/drawing/2014/main" id="{E33790C1-7113-F396-41E6-8E731802F9DE}"/>
                </a:ext>
              </a:extLst>
            </p:cNvPr>
            <p:cNvPicPr preferRelativeResize="0"/>
            <p:nvPr/>
          </p:nvPicPr>
          <p:blipFill>
            <a:blip r:embed="rId8">
              <a:alphaModFix/>
            </a:blip>
            <a:stretch>
              <a:fillRect/>
            </a:stretch>
          </p:blipFill>
          <p:spPr>
            <a:xfrm>
              <a:off x="3300511" y="2605076"/>
              <a:ext cx="2334726" cy="638200"/>
            </a:xfrm>
            <a:prstGeom prst="rect">
              <a:avLst/>
            </a:prstGeom>
            <a:noFill/>
            <a:ln>
              <a:noFill/>
            </a:ln>
          </p:spPr>
        </p:pic>
        <p:pic>
          <p:nvPicPr>
            <p:cNvPr id="7" name="Google Shape;82;g3352278b359_0_0">
              <a:extLst>
                <a:ext uri="{FF2B5EF4-FFF2-40B4-BE49-F238E27FC236}">
                  <a16:creationId xmlns:a16="http://schemas.microsoft.com/office/drawing/2014/main" id="{A4DA5FDA-967B-5135-06D4-57FCF2599299}"/>
                </a:ext>
              </a:extLst>
            </p:cNvPr>
            <p:cNvPicPr preferRelativeResize="0"/>
            <p:nvPr/>
          </p:nvPicPr>
          <p:blipFill>
            <a:blip r:embed="rId9">
              <a:alphaModFix/>
            </a:blip>
            <a:stretch>
              <a:fillRect/>
            </a:stretch>
          </p:blipFill>
          <p:spPr>
            <a:xfrm>
              <a:off x="6623752" y="2697948"/>
              <a:ext cx="1653275" cy="452450"/>
            </a:xfrm>
            <a:prstGeom prst="rect">
              <a:avLst/>
            </a:prstGeom>
            <a:noFill/>
            <a:ln>
              <a:noFill/>
            </a:ln>
          </p:spPr>
        </p:pic>
        <p:pic>
          <p:nvPicPr>
            <p:cNvPr id="8" name="Google Shape;83;g3352278b359_0_0">
              <a:extLst>
                <a:ext uri="{FF2B5EF4-FFF2-40B4-BE49-F238E27FC236}">
                  <a16:creationId xmlns:a16="http://schemas.microsoft.com/office/drawing/2014/main" id="{398990D8-89FE-B514-6C7C-119738DC0B5A}"/>
                </a:ext>
              </a:extLst>
            </p:cNvPr>
            <p:cNvPicPr preferRelativeResize="0"/>
            <p:nvPr/>
          </p:nvPicPr>
          <p:blipFill>
            <a:blip r:embed="rId10">
              <a:alphaModFix/>
            </a:blip>
            <a:stretch>
              <a:fillRect/>
            </a:stretch>
          </p:blipFill>
          <p:spPr>
            <a:xfrm>
              <a:off x="866654" y="2443671"/>
              <a:ext cx="1445325" cy="961000"/>
            </a:xfrm>
            <a:prstGeom prst="rect">
              <a:avLst/>
            </a:prstGeom>
            <a:noFill/>
            <a:ln>
              <a:noFill/>
            </a:ln>
          </p:spPr>
        </p:pic>
      </p:grpSp>
      <p:sp>
        <p:nvSpPr>
          <p:cNvPr id="9" name="CasellaDiTesto 8">
            <a:extLst>
              <a:ext uri="{FF2B5EF4-FFF2-40B4-BE49-F238E27FC236}">
                <a16:creationId xmlns:a16="http://schemas.microsoft.com/office/drawing/2014/main" id="{1DB9C61A-6DC9-1053-DB47-B2B735D70EB1}"/>
              </a:ext>
            </a:extLst>
          </p:cNvPr>
          <p:cNvSpPr txBox="1"/>
          <p:nvPr/>
        </p:nvSpPr>
        <p:spPr>
          <a:xfrm>
            <a:off x="3715658" y="3358886"/>
            <a:ext cx="4658268" cy="923330"/>
          </a:xfrm>
          <a:prstGeom prst="rect">
            <a:avLst/>
          </a:prstGeom>
          <a:noFill/>
          <a:ln w="38100">
            <a:solidFill>
              <a:srgbClr val="FF0000"/>
            </a:solidFill>
          </a:ln>
        </p:spPr>
        <p:txBody>
          <a:bodyPr wrap="square" rtlCol="0">
            <a:spAutoFit/>
          </a:bodyPr>
          <a:lstStyle/>
          <a:p>
            <a:r>
              <a:rPr lang="en-GB" sz="1800" dirty="0">
                <a:latin typeface="PT Sans Narrow" panose="020B0506020203020204" pitchFamily="34" charset="0"/>
              </a:rPr>
              <a:t>New production and certification facilities for </a:t>
            </a:r>
            <a:r>
              <a:rPr lang="it" sz="1800" dirty="0">
                <a:latin typeface="PT Sans Narrow"/>
                <a:ea typeface="PT Sans Narrow"/>
                <a:cs typeface="PT Sans Narrow"/>
                <a:sym typeface="PT Sans Narrow"/>
              </a:rPr>
              <a:t>~300/1000 thin-gap RPCs have been established at MPI, with technology transfer to German industry partners.</a:t>
            </a:r>
            <a:endParaRPr lang="en-GB" sz="1800" dirty="0">
              <a:latin typeface="PT Sans Narrow" panose="020B0506020203020204" pitchFamily="34" charset="0"/>
            </a:endParaRPr>
          </a:p>
        </p:txBody>
      </p:sp>
    </p:spTree>
    <p:extLst>
      <p:ext uri="{BB962C8B-B14F-4D97-AF65-F5344CB8AC3E}">
        <p14:creationId xmlns:p14="http://schemas.microsoft.com/office/powerpoint/2010/main" val="767946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6D75B98B-FB2C-253D-EE1D-757701EF2A92}"/>
            </a:ext>
          </a:extLst>
        </p:cNvPr>
        <p:cNvGrpSpPr/>
        <p:nvPr/>
      </p:nvGrpSpPr>
      <p:grpSpPr>
        <a:xfrm>
          <a:off x="0" y="0"/>
          <a:ext cx="0" cy="0"/>
          <a:chOff x="0" y="0"/>
          <a:chExt cx="0" cy="0"/>
        </a:xfrm>
      </p:grpSpPr>
      <p:sp>
        <p:nvSpPr>
          <p:cNvPr id="75" name="Google Shape;75;g2d857d14280_1_65">
            <a:extLst>
              <a:ext uri="{FF2B5EF4-FFF2-40B4-BE49-F238E27FC236}">
                <a16:creationId xmlns:a16="http://schemas.microsoft.com/office/drawing/2014/main" id="{D4F91078-AF20-C0F6-4325-B0FD5424ECB9}"/>
              </a:ext>
            </a:extLst>
          </p:cNvPr>
          <p:cNvSpPr txBox="1"/>
          <p:nvPr/>
        </p:nvSpPr>
        <p:spPr>
          <a:xfrm>
            <a:off x="276308" y="2202433"/>
            <a:ext cx="8470500" cy="738633"/>
          </a:xfrm>
          <a:prstGeom prst="rect">
            <a:avLst/>
          </a:prstGeom>
          <a:solidFill>
            <a:schemeClr val="dk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3600" b="1" i="0" u="none" strike="noStrike" kern="0" cap="none" spc="0" normalizeH="0" baseline="0" noProof="0" dirty="0">
                <a:ln>
                  <a:noFill/>
                </a:ln>
                <a:solidFill>
                  <a:srgbClr val="1155CC"/>
                </a:solidFill>
                <a:effectLst/>
                <a:uLnTx/>
                <a:uFillTx/>
                <a:latin typeface="PT Serif"/>
                <a:ea typeface="PT Serif"/>
                <a:cs typeface="PT Serif"/>
                <a:sym typeface="PT Serif"/>
              </a:rPr>
              <a:t>Thank you for your attention</a:t>
            </a:r>
            <a:endParaRPr kumimoji="0" sz="36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76" name="Google Shape;76;g2d857d14280_1_65">
            <a:extLst>
              <a:ext uri="{FF2B5EF4-FFF2-40B4-BE49-F238E27FC236}">
                <a16:creationId xmlns:a16="http://schemas.microsoft.com/office/drawing/2014/main" id="{5588C98C-AFCF-3F32-FDCC-6D51968FC1B3}"/>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20</a:t>
            </a:fld>
            <a:endParaRPr kumimoji="0" sz="10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77" name="Google Shape;77;g2d857d14280_1_65">
            <a:extLst>
              <a:ext uri="{FF2B5EF4-FFF2-40B4-BE49-F238E27FC236}">
                <a16:creationId xmlns:a16="http://schemas.microsoft.com/office/drawing/2014/main" id="{C6A40659-19D6-2C72-DE6B-12AC9662850A}"/>
              </a:ext>
            </a:extLst>
          </p:cNvPr>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78" name="Google Shape;78;g2d857d14280_1_65">
            <a:extLst>
              <a:ext uri="{FF2B5EF4-FFF2-40B4-BE49-F238E27FC236}">
                <a16:creationId xmlns:a16="http://schemas.microsoft.com/office/drawing/2014/main" id="{C2479EFC-04EC-6BAF-FE6E-CE939B5D6006}"/>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2" name="Elemento grafico 1">
            <a:extLst>
              <a:ext uri="{FF2B5EF4-FFF2-40B4-BE49-F238E27FC236}">
                <a16:creationId xmlns:a16="http://schemas.microsoft.com/office/drawing/2014/main" id="{819B8134-FAF8-EB64-E69E-0EFEAF7A7A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0452" y="135125"/>
            <a:ext cx="800700" cy="416050"/>
          </a:xfrm>
          <a:prstGeom prst="rect">
            <a:avLst/>
          </a:prstGeom>
        </p:spPr>
      </p:pic>
    </p:spTree>
    <p:extLst>
      <p:ext uri="{BB962C8B-B14F-4D97-AF65-F5344CB8AC3E}">
        <p14:creationId xmlns:p14="http://schemas.microsoft.com/office/powerpoint/2010/main" val="2070317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8D8FB73C-214A-4402-507A-9CDFCA52DE96}"/>
            </a:ext>
          </a:extLst>
        </p:cNvPr>
        <p:cNvGrpSpPr/>
        <p:nvPr/>
      </p:nvGrpSpPr>
      <p:grpSpPr>
        <a:xfrm>
          <a:off x="0" y="0"/>
          <a:ext cx="0" cy="0"/>
          <a:chOff x="0" y="0"/>
          <a:chExt cx="0" cy="0"/>
        </a:xfrm>
      </p:grpSpPr>
      <p:sp>
        <p:nvSpPr>
          <p:cNvPr id="75" name="Google Shape;75;g2d857d14280_1_65">
            <a:extLst>
              <a:ext uri="{FF2B5EF4-FFF2-40B4-BE49-F238E27FC236}">
                <a16:creationId xmlns:a16="http://schemas.microsoft.com/office/drawing/2014/main" id="{A3492D7C-DCD8-BE62-E61B-5334F4F01539}"/>
              </a:ext>
            </a:extLst>
          </p:cNvPr>
          <p:cNvSpPr txBox="1"/>
          <p:nvPr/>
        </p:nvSpPr>
        <p:spPr>
          <a:xfrm>
            <a:off x="276308" y="2202433"/>
            <a:ext cx="8470500" cy="738633"/>
          </a:xfrm>
          <a:prstGeom prst="rect">
            <a:avLst/>
          </a:prstGeom>
          <a:solidFill>
            <a:schemeClr val="dk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3600" b="1" i="0" u="none" strike="noStrike" kern="0" cap="none" spc="0" normalizeH="0" baseline="0" noProof="0" dirty="0">
                <a:ln>
                  <a:noFill/>
                </a:ln>
                <a:solidFill>
                  <a:srgbClr val="1155CC"/>
                </a:solidFill>
                <a:effectLst/>
                <a:uLnTx/>
                <a:uFillTx/>
                <a:latin typeface="PT Serif"/>
                <a:ea typeface="PT Serif"/>
                <a:cs typeface="PT Serif"/>
                <a:sym typeface="PT Serif"/>
              </a:rPr>
              <a:t>Extras</a:t>
            </a:r>
            <a:endParaRPr kumimoji="0" sz="36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76" name="Google Shape;76;g2d857d14280_1_65">
            <a:extLst>
              <a:ext uri="{FF2B5EF4-FFF2-40B4-BE49-F238E27FC236}">
                <a16:creationId xmlns:a16="http://schemas.microsoft.com/office/drawing/2014/main" id="{977B3ED0-43D1-D122-DB9A-7101ECD4739D}"/>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21</a:t>
            </a:fld>
            <a:endParaRPr kumimoji="0" sz="10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77" name="Google Shape;77;g2d857d14280_1_65">
            <a:extLst>
              <a:ext uri="{FF2B5EF4-FFF2-40B4-BE49-F238E27FC236}">
                <a16:creationId xmlns:a16="http://schemas.microsoft.com/office/drawing/2014/main" id="{C7FD65E7-1E69-B9C9-A7BE-A3C44F82E683}"/>
              </a:ext>
            </a:extLst>
          </p:cNvPr>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78" name="Google Shape;78;g2d857d14280_1_65">
            <a:extLst>
              <a:ext uri="{FF2B5EF4-FFF2-40B4-BE49-F238E27FC236}">
                <a16:creationId xmlns:a16="http://schemas.microsoft.com/office/drawing/2014/main" id="{9857C826-380A-3C54-C181-912098A1C7A1}"/>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2" name="Elemento grafico 1">
            <a:extLst>
              <a:ext uri="{FF2B5EF4-FFF2-40B4-BE49-F238E27FC236}">
                <a16:creationId xmlns:a16="http://schemas.microsoft.com/office/drawing/2014/main" id="{7002FDFB-4BEE-5D64-E864-1C75B1DB9F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0452" y="135125"/>
            <a:ext cx="800700" cy="416050"/>
          </a:xfrm>
          <a:prstGeom prst="rect">
            <a:avLst/>
          </a:prstGeom>
        </p:spPr>
      </p:pic>
    </p:spTree>
    <p:extLst>
      <p:ext uri="{BB962C8B-B14F-4D97-AF65-F5344CB8AC3E}">
        <p14:creationId xmlns:p14="http://schemas.microsoft.com/office/powerpoint/2010/main" val="1711355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64FC7928-608F-7E5F-66D7-6B56B5545F6B}"/>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5855C88-0F21-33D8-D7E7-79AFFB04D4FA}"/>
              </a:ext>
            </a:extLst>
          </p:cNvPr>
          <p:cNvPicPr>
            <a:picLocks noChangeAspect="1"/>
          </p:cNvPicPr>
          <p:nvPr/>
        </p:nvPicPr>
        <p:blipFill>
          <a:blip r:embed="rId3"/>
          <a:srcRect r="32900"/>
          <a:stretch/>
        </p:blipFill>
        <p:spPr>
          <a:xfrm>
            <a:off x="6241588" y="397449"/>
            <a:ext cx="2756735" cy="2515572"/>
          </a:xfrm>
          <a:prstGeom prst="rect">
            <a:avLst/>
          </a:prstGeom>
        </p:spPr>
      </p:pic>
      <p:sp>
        <p:nvSpPr>
          <p:cNvPr id="75" name="Google Shape;75;g324cb8b47b0_0_147">
            <a:extLst>
              <a:ext uri="{FF2B5EF4-FFF2-40B4-BE49-F238E27FC236}">
                <a16:creationId xmlns:a16="http://schemas.microsoft.com/office/drawing/2014/main" id="{DABEB0AC-C815-82FE-DD45-67AE4686CD70}"/>
              </a:ext>
            </a:extLst>
          </p:cNvPr>
          <p:cNvSpPr txBox="1"/>
          <p:nvPr/>
        </p:nvSpPr>
        <p:spPr>
          <a:xfrm>
            <a:off x="101275" y="4701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RPCs for the ATLAS Muon System Upgrade</a:t>
            </a:r>
            <a:endParaRPr sz="2200" b="1" i="0" u="none" strike="noStrike" cap="none" dirty="0">
              <a:solidFill>
                <a:srgbClr val="1155CC"/>
              </a:solidFill>
              <a:latin typeface="PT Serif"/>
              <a:ea typeface="PT Serif"/>
              <a:cs typeface="PT Serif"/>
              <a:sym typeface="PT Serif"/>
            </a:endParaRPr>
          </a:p>
        </p:txBody>
      </p:sp>
      <p:pic>
        <p:nvPicPr>
          <p:cNvPr id="76" name="Google Shape;76;g324cb8b47b0_0_147">
            <a:extLst>
              <a:ext uri="{FF2B5EF4-FFF2-40B4-BE49-F238E27FC236}">
                <a16:creationId xmlns:a16="http://schemas.microsoft.com/office/drawing/2014/main" id="{15F2ED89-11CA-B019-CD1F-1FB6880771A3}"/>
              </a:ext>
            </a:extLst>
          </p:cNvPr>
          <p:cNvPicPr preferRelativeResize="0"/>
          <p:nvPr/>
        </p:nvPicPr>
        <p:blipFill>
          <a:blip r:embed="rId4">
            <a:alphaModFix/>
          </a:blip>
          <a:stretch>
            <a:fillRect/>
          </a:stretch>
        </p:blipFill>
        <p:spPr>
          <a:xfrm>
            <a:off x="6975625" y="19348"/>
            <a:ext cx="1086249" cy="571249"/>
          </a:xfrm>
          <a:prstGeom prst="rect">
            <a:avLst/>
          </a:prstGeom>
          <a:noFill/>
          <a:ln>
            <a:noFill/>
          </a:ln>
        </p:spPr>
      </p:pic>
      <p:pic>
        <p:nvPicPr>
          <p:cNvPr id="77" name="Google Shape;77;g324cb8b47b0_0_147">
            <a:extLst>
              <a:ext uri="{FF2B5EF4-FFF2-40B4-BE49-F238E27FC236}">
                <a16:creationId xmlns:a16="http://schemas.microsoft.com/office/drawing/2014/main" id="{B3F2DF4D-C228-D2E6-5312-9D5F1DDD5DC8}"/>
              </a:ext>
            </a:extLst>
          </p:cNvPr>
          <p:cNvPicPr preferRelativeResize="0"/>
          <p:nvPr/>
        </p:nvPicPr>
        <p:blipFill rotWithShape="1">
          <a:blip r:embed="rId5">
            <a:alphaModFix/>
          </a:blip>
          <a:srcRect/>
          <a:stretch/>
        </p:blipFill>
        <p:spPr>
          <a:xfrm>
            <a:off x="8176347" y="58749"/>
            <a:ext cx="606402" cy="492426"/>
          </a:xfrm>
          <a:prstGeom prst="rect">
            <a:avLst/>
          </a:prstGeom>
          <a:noFill/>
          <a:ln>
            <a:noFill/>
          </a:ln>
        </p:spPr>
      </p:pic>
      <p:sp>
        <p:nvSpPr>
          <p:cNvPr id="79" name="Google Shape;79;g324cb8b47b0_0_147">
            <a:extLst>
              <a:ext uri="{FF2B5EF4-FFF2-40B4-BE49-F238E27FC236}">
                <a16:creationId xmlns:a16="http://schemas.microsoft.com/office/drawing/2014/main" id="{7E620A55-7E6F-574D-E126-1C1BB8B76F17}"/>
              </a:ext>
            </a:extLst>
          </p:cNvPr>
          <p:cNvSpPr txBox="1"/>
          <p:nvPr/>
        </p:nvSpPr>
        <p:spPr>
          <a:xfrm>
            <a:off x="18175" y="714575"/>
            <a:ext cx="5419800" cy="32162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dirty="0">
                <a:latin typeface="PT Sans Narrow"/>
                <a:ea typeface="PT Sans Narrow"/>
                <a:cs typeface="PT Sans Narrow"/>
                <a:sym typeface="PT Sans Narrow"/>
              </a:rPr>
              <a:t>Installation of </a:t>
            </a:r>
            <a:r>
              <a:rPr lang="it" sz="1600" dirty="0">
                <a:solidFill>
                  <a:srgbClr val="1155CC"/>
                </a:solidFill>
                <a:latin typeface="PT Sans Narrow"/>
                <a:ea typeface="PT Sans Narrow"/>
                <a:cs typeface="PT Sans Narrow"/>
                <a:sym typeface="PT Sans Narrow"/>
              </a:rPr>
              <a:t>~1000 1mm-gap RPCs</a:t>
            </a:r>
            <a:r>
              <a:rPr lang="it" sz="1600" dirty="0">
                <a:latin typeface="PT Sans Narrow"/>
                <a:ea typeface="PT Sans Narrow"/>
                <a:cs typeface="PT Sans Narrow"/>
                <a:sym typeface="PT Sans Narrow"/>
              </a:rPr>
              <a:t> in the inner layer of the to maximize the efficiency and geometrical acceptance of the muon trigger.</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0" lvl="0" indent="0" algn="l" rtl="0">
              <a:spcBef>
                <a:spcPts val="0"/>
              </a:spcBef>
              <a:spcAft>
                <a:spcPts val="0"/>
              </a:spcAft>
              <a:buNone/>
            </a:pPr>
            <a:r>
              <a:rPr lang="it" sz="1600" dirty="0">
                <a:latin typeface="PT Sans Narrow"/>
                <a:ea typeface="PT Sans Narrow"/>
                <a:cs typeface="PT Sans Narrow"/>
                <a:sym typeface="PT Sans Narrow"/>
              </a:rPr>
              <a:t>Challenges:</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5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Very tight space constraints:</a:t>
            </a:r>
            <a:endParaRPr sz="1800" dirty="0">
              <a:solidFill>
                <a:srgbClr val="1155CC"/>
              </a:solidFill>
              <a:latin typeface="PT Sans Narrow"/>
              <a:ea typeface="PT Sans Narrow"/>
              <a:cs typeface="PT Sans Narrow"/>
              <a:sym typeface="PT Sans Narrow"/>
            </a:endParaRPr>
          </a:p>
          <a:p>
            <a:pPr marL="457200" lvl="0" indent="0" algn="l" rtl="0">
              <a:spcBef>
                <a:spcPts val="0"/>
              </a:spcBef>
              <a:spcAft>
                <a:spcPts val="0"/>
              </a:spcAft>
              <a:buNone/>
            </a:pPr>
            <a:r>
              <a:rPr lang="it" sz="1600" dirty="0">
                <a:latin typeface="PT Sans Narrow"/>
                <a:ea typeface="PT Sans Narrow"/>
                <a:cs typeface="PT Sans Narrow"/>
                <a:sym typeface="PT Sans Narrow"/>
              </a:rPr>
              <a:t>only </a:t>
            </a:r>
            <a:r>
              <a:rPr lang="it" sz="1600" dirty="0">
                <a:solidFill>
                  <a:srgbClr val="168B80"/>
                </a:solidFill>
                <a:latin typeface="PT Sans Narrow"/>
                <a:ea typeface="PT Sans Narrow"/>
                <a:cs typeface="PT Sans Narrow"/>
                <a:sym typeface="PT Sans Narrow"/>
              </a:rPr>
              <a:t>60 mm in radial space available</a:t>
            </a:r>
            <a:r>
              <a:rPr lang="it" sz="1600" dirty="0">
                <a:latin typeface="PT Sans Narrow"/>
                <a:ea typeface="PT Sans Narrow"/>
                <a:cs typeface="PT Sans Narrow"/>
                <a:sym typeface="PT Sans Narrow"/>
              </a:rPr>
              <a:t> for the system.</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6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Higher rate capability:</a:t>
            </a:r>
            <a:endParaRPr sz="1800" dirty="0">
              <a:solidFill>
                <a:srgbClr val="1155CC"/>
              </a:solidFill>
              <a:latin typeface="PT Sans Narrow"/>
              <a:ea typeface="PT Sans Narrow"/>
              <a:cs typeface="PT Sans Narrow"/>
              <a:sym typeface="PT Sans Narrow"/>
            </a:endParaRPr>
          </a:p>
          <a:p>
            <a:pPr marL="457200" lvl="0" indent="0" algn="l" rtl="0">
              <a:spcBef>
                <a:spcPts val="0"/>
              </a:spcBef>
              <a:spcAft>
                <a:spcPts val="0"/>
              </a:spcAft>
              <a:buNone/>
            </a:pPr>
            <a:r>
              <a:rPr lang="it" sz="1600" dirty="0">
                <a:latin typeface="PT Sans Narrow"/>
                <a:ea typeface="PT Sans Narrow"/>
                <a:cs typeface="PT Sans Narrow"/>
                <a:sym typeface="PT Sans Narrow"/>
              </a:rPr>
              <a:t>make up for loss in efficiency of legacy RPC system.</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6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Required longevity:</a:t>
            </a:r>
            <a:endParaRPr sz="1800" dirty="0">
              <a:solidFill>
                <a:srgbClr val="1155CC"/>
              </a:solidFill>
              <a:latin typeface="PT Sans Narrow"/>
              <a:ea typeface="PT Sans Narrow"/>
              <a:cs typeface="PT Sans Narrow"/>
              <a:sym typeface="PT Sans Narrow"/>
            </a:endParaRPr>
          </a:p>
          <a:p>
            <a:pPr marL="0" lvl="0" indent="457200" algn="l" rtl="0">
              <a:spcBef>
                <a:spcPts val="0"/>
              </a:spcBef>
              <a:spcAft>
                <a:spcPts val="0"/>
              </a:spcAft>
              <a:buNone/>
            </a:pPr>
            <a:r>
              <a:rPr lang="it" sz="1600" dirty="0">
                <a:solidFill>
                  <a:srgbClr val="168B80"/>
                </a:solidFill>
                <a:latin typeface="PT Sans Narrow"/>
                <a:ea typeface="PT Sans Narrow"/>
                <a:cs typeface="PT Sans Narrow"/>
                <a:sym typeface="PT Sans Narrow"/>
              </a:rPr>
              <a:t>&gt;10 years</a:t>
            </a:r>
            <a:r>
              <a:rPr lang="it" sz="1600" dirty="0">
                <a:latin typeface="PT Sans Narrow"/>
                <a:ea typeface="PT Sans Narrow"/>
                <a:cs typeface="PT Sans Narrow"/>
                <a:sym typeface="PT Sans Narrow"/>
              </a:rPr>
              <a:t> of operation at HL-LHC till 2040.</a:t>
            </a:r>
            <a:endParaRPr sz="1600" dirty="0">
              <a:latin typeface="PT Sans Narrow"/>
              <a:ea typeface="PT Sans Narrow"/>
              <a:cs typeface="PT Sans Narrow"/>
              <a:sym typeface="PT Sans Narrow"/>
            </a:endParaRPr>
          </a:p>
        </p:txBody>
      </p:sp>
      <p:sp>
        <p:nvSpPr>
          <p:cNvPr id="80" name="Google Shape;80;g324cb8b47b0_0_147">
            <a:extLst>
              <a:ext uri="{FF2B5EF4-FFF2-40B4-BE49-F238E27FC236}">
                <a16:creationId xmlns:a16="http://schemas.microsoft.com/office/drawing/2014/main" id="{AC29BB62-95F3-0B16-28E0-5C5C9B4F4588}"/>
              </a:ext>
            </a:extLst>
          </p:cNvPr>
          <p:cNvSpPr txBox="1"/>
          <p:nvPr/>
        </p:nvSpPr>
        <p:spPr>
          <a:xfrm>
            <a:off x="101275" y="4256275"/>
            <a:ext cx="5253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a:latin typeface="PT Sans Narrow"/>
                <a:ea typeface="PT Sans Narrow"/>
                <a:cs typeface="PT Sans Narrow"/>
                <a:sym typeface="PT Sans Narrow"/>
              </a:rPr>
              <a:t>The challenge is to build a new generation of 1mm-gap RPCs</a:t>
            </a:r>
            <a:endParaRPr sz="1800">
              <a:latin typeface="PT Sans Narrow"/>
              <a:ea typeface="PT Sans Narrow"/>
              <a:cs typeface="PT Sans Narrow"/>
              <a:sym typeface="PT Sans Narrow"/>
            </a:endParaRPr>
          </a:p>
          <a:p>
            <a:pPr marL="0" lvl="0" indent="0" algn="ctr" rtl="0">
              <a:spcBef>
                <a:spcPts val="0"/>
              </a:spcBef>
              <a:spcAft>
                <a:spcPts val="0"/>
              </a:spcAft>
              <a:buNone/>
            </a:pPr>
            <a:r>
              <a:rPr lang="it" sz="1800">
                <a:latin typeface="PT Sans Narrow"/>
                <a:ea typeface="PT Sans Narrow"/>
                <a:cs typeface="PT Sans Narrow"/>
                <a:sym typeface="PT Sans Narrow"/>
              </a:rPr>
              <a:t>with </a:t>
            </a:r>
            <a:r>
              <a:rPr lang="it" sz="1800">
                <a:solidFill>
                  <a:srgbClr val="1155CC"/>
                </a:solidFill>
                <a:latin typeface="PT Sans Narrow"/>
                <a:ea typeface="PT Sans Narrow"/>
                <a:cs typeface="PT Sans Narrow"/>
                <a:sym typeface="PT Sans Narrow"/>
              </a:rPr>
              <a:t>higher rate capability</a:t>
            </a:r>
            <a:r>
              <a:rPr lang="it" sz="1800">
                <a:latin typeface="PT Sans Narrow"/>
                <a:ea typeface="PT Sans Narrow"/>
                <a:cs typeface="PT Sans Narrow"/>
                <a:sym typeface="PT Sans Narrow"/>
              </a:rPr>
              <a:t> and </a:t>
            </a:r>
            <a:r>
              <a:rPr lang="it" sz="1800">
                <a:solidFill>
                  <a:srgbClr val="1155CC"/>
                </a:solidFill>
                <a:latin typeface="PT Sans Narrow"/>
                <a:ea typeface="PT Sans Narrow"/>
                <a:cs typeface="PT Sans Narrow"/>
                <a:sym typeface="PT Sans Narrow"/>
              </a:rPr>
              <a:t>longevity</a:t>
            </a:r>
            <a:r>
              <a:rPr lang="it" sz="1800">
                <a:latin typeface="PT Sans Narrow"/>
                <a:ea typeface="PT Sans Narrow"/>
                <a:cs typeface="PT Sans Narrow"/>
                <a:sym typeface="PT Sans Narrow"/>
              </a:rPr>
              <a:t>.</a:t>
            </a:r>
            <a:endParaRPr sz="1800"/>
          </a:p>
        </p:txBody>
      </p:sp>
      <p:grpSp>
        <p:nvGrpSpPr>
          <p:cNvPr id="81" name="Google Shape;81;g324cb8b47b0_0_147">
            <a:extLst>
              <a:ext uri="{FF2B5EF4-FFF2-40B4-BE49-F238E27FC236}">
                <a16:creationId xmlns:a16="http://schemas.microsoft.com/office/drawing/2014/main" id="{FA7D1022-C7AA-2A97-160D-574BA65F7D68}"/>
              </a:ext>
            </a:extLst>
          </p:cNvPr>
          <p:cNvGrpSpPr/>
          <p:nvPr/>
        </p:nvGrpSpPr>
        <p:grpSpPr>
          <a:xfrm>
            <a:off x="6114089" y="2832215"/>
            <a:ext cx="3011736" cy="2291937"/>
            <a:chOff x="5457088" y="2353025"/>
            <a:chExt cx="3593100" cy="2720401"/>
          </a:xfrm>
        </p:grpSpPr>
        <p:pic>
          <p:nvPicPr>
            <p:cNvPr id="82" name="Google Shape;82;g324cb8b47b0_0_147">
              <a:extLst>
                <a:ext uri="{FF2B5EF4-FFF2-40B4-BE49-F238E27FC236}">
                  <a16:creationId xmlns:a16="http://schemas.microsoft.com/office/drawing/2014/main" id="{09C26BEC-9CD6-E9B5-6074-EFFF2EEE01F9}"/>
                </a:ext>
              </a:extLst>
            </p:cNvPr>
            <p:cNvPicPr preferRelativeResize="0"/>
            <p:nvPr/>
          </p:nvPicPr>
          <p:blipFill rotWithShape="1">
            <a:blip r:embed="rId6">
              <a:alphaModFix/>
            </a:blip>
            <a:srcRect b="52428"/>
            <a:stretch/>
          </p:blipFill>
          <p:spPr>
            <a:xfrm>
              <a:off x="5549375" y="2629900"/>
              <a:ext cx="3408525" cy="2443525"/>
            </a:xfrm>
            <a:prstGeom prst="rect">
              <a:avLst/>
            </a:prstGeom>
            <a:noFill/>
            <a:ln>
              <a:noFill/>
            </a:ln>
          </p:spPr>
        </p:pic>
        <p:sp>
          <p:nvSpPr>
            <p:cNvPr id="83" name="Google Shape;83;g324cb8b47b0_0_147">
              <a:extLst>
                <a:ext uri="{FF2B5EF4-FFF2-40B4-BE49-F238E27FC236}">
                  <a16:creationId xmlns:a16="http://schemas.microsoft.com/office/drawing/2014/main" id="{6689ABD0-FD1E-04CE-9B54-70506D87C557}"/>
                </a:ext>
              </a:extLst>
            </p:cNvPr>
            <p:cNvSpPr txBox="1"/>
            <p:nvPr/>
          </p:nvSpPr>
          <p:spPr>
            <a:xfrm>
              <a:off x="5457088" y="2353025"/>
              <a:ext cx="3593100" cy="36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800">
                  <a:solidFill>
                    <a:srgbClr val="FF0000"/>
                  </a:solidFill>
                </a:rPr>
                <a:t>efficiency drops due to the uninstrumented detector regions</a:t>
              </a:r>
              <a:endParaRPr sz="800">
                <a:solidFill>
                  <a:srgbClr val="FF0000"/>
                </a:solidFill>
              </a:endParaRPr>
            </a:p>
          </p:txBody>
        </p:sp>
        <p:cxnSp>
          <p:nvCxnSpPr>
            <p:cNvPr id="84" name="Google Shape;84;g324cb8b47b0_0_147">
              <a:extLst>
                <a:ext uri="{FF2B5EF4-FFF2-40B4-BE49-F238E27FC236}">
                  <a16:creationId xmlns:a16="http://schemas.microsoft.com/office/drawing/2014/main" id="{FA6D85BF-F80E-F074-624A-E80BF02EEC02}"/>
                </a:ext>
              </a:extLst>
            </p:cNvPr>
            <p:cNvCxnSpPr/>
            <p:nvPr/>
          </p:nvCxnSpPr>
          <p:spPr>
            <a:xfrm>
              <a:off x="5945700" y="2622300"/>
              <a:ext cx="13500" cy="1894200"/>
            </a:xfrm>
            <a:prstGeom prst="straightConnector1">
              <a:avLst/>
            </a:prstGeom>
            <a:noFill/>
            <a:ln w="9525" cap="flat" cmpd="sng">
              <a:solidFill>
                <a:srgbClr val="FF0000"/>
              </a:solidFill>
              <a:prstDash val="solid"/>
              <a:round/>
              <a:headEnd type="none" w="med" len="med"/>
              <a:tailEnd type="stealth" w="med" len="med"/>
            </a:ln>
          </p:spPr>
        </p:cxnSp>
        <p:cxnSp>
          <p:nvCxnSpPr>
            <p:cNvPr id="85" name="Google Shape;85;g324cb8b47b0_0_147">
              <a:extLst>
                <a:ext uri="{FF2B5EF4-FFF2-40B4-BE49-F238E27FC236}">
                  <a16:creationId xmlns:a16="http://schemas.microsoft.com/office/drawing/2014/main" id="{E1FD6F8F-4E26-9E80-8504-B15F19C985EA}"/>
                </a:ext>
              </a:extLst>
            </p:cNvPr>
            <p:cNvCxnSpPr/>
            <p:nvPr/>
          </p:nvCxnSpPr>
          <p:spPr>
            <a:xfrm>
              <a:off x="8819025" y="2622300"/>
              <a:ext cx="13500" cy="1894200"/>
            </a:xfrm>
            <a:prstGeom prst="straightConnector1">
              <a:avLst/>
            </a:prstGeom>
            <a:noFill/>
            <a:ln w="9525" cap="flat" cmpd="sng">
              <a:solidFill>
                <a:srgbClr val="FF0000"/>
              </a:solidFill>
              <a:prstDash val="solid"/>
              <a:round/>
              <a:headEnd type="none" w="med" len="med"/>
              <a:tailEnd type="stealth" w="med" len="med"/>
            </a:ln>
          </p:spPr>
        </p:cxnSp>
        <p:cxnSp>
          <p:nvCxnSpPr>
            <p:cNvPr id="86" name="Google Shape;86;g324cb8b47b0_0_147">
              <a:extLst>
                <a:ext uri="{FF2B5EF4-FFF2-40B4-BE49-F238E27FC236}">
                  <a16:creationId xmlns:a16="http://schemas.microsoft.com/office/drawing/2014/main" id="{6FF2B407-0692-9C98-C587-C02B1C364502}"/>
                </a:ext>
              </a:extLst>
            </p:cNvPr>
            <p:cNvCxnSpPr/>
            <p:nvPr/>
          </p:nvCxnSpPr>
          <p:spPr>
            <a:xfrm>
              <a:off x="7382363" y="2622300"/>
              <a:ext cx="12600" cy="1348200"/>
            </a:xfrm>
            <a:prstGeom prst="straightConnector1">
              <a:avLst/>
            </a:prstGeom>
            <a:noFill/>
            <a:ln w="9525" cap="flat" cmpd="sng">
              <a:solidFill>
                <a:srgbClr val="FF0000"/>
              </a:solidFill>
              <a:prstDash val="solid"/>
              <a:round/>
              <a:headEnd type="none" w="med" len="med"/>
              <a:tailEnd type="stealth" w="med" len="med"/>
            </a:ln>
          </p:spPr>
        </p:cxnSp>
        <p:cxnSp>
          <p:nvCxnSpPr>
            <p:cNvPr id="87" name="Google Shape;87;g324cb8b47b0_0_147">
              <a:extLst>
                <a:ext uri="{FF2B5EF4-FFF2-40B4-BE49-F238E27FC236}">
                  <a16:creationId xmlns:a16="http://schemas.microsoft.com/office/drawing/2014/main" id="{EA503B23-C2EF-73F5-8953-6258B8D0D339}"/>
                </a:ext>
              </a:extLst>
            </p:cNvPr>
            <p:cNvCxnSpPr/>
            <p:nvPr/>
          </p:nvCxnSpPr>
          <p:spPr>
            <a:xfrm>
              <a:off x="7986413" y="2629900"/>
              <a:ext cx="1800" cy="1125900"/>
            </a:xfrm>
            <a:prstGeom prst="straightConnector1">
              <a:avLst/>
            </a:prstGeom>
            <a:noFill/>
            <a:ln w="9525" cap="flat" cmpd="sng">
              <a:solidFill>
                <a:srgbClr val="FF0000"/>
              </a:solidFill>
              <a:prstDash val="solid"/>
              <a:round/>
              <a:headEnd type="none" w="med" len="med"/>
              <a:tailEnd type="stealth" w="med" len="med"/>
            </a:ln>
          </p:spPr>
        </p:cxnSp>
        <p:cxnSp>
          <p:nvCxnSpPr>
            <p:cNvPr id="88" name="Google Shape;88;g324cb8b47b0_0_147">
              <a:extLst>
                <a:ext uri="{FF2B5EF4-FFF2-40B4-BE49-F238E27FC236}">
                  <a16:creationId xmlns:a16="http://schemas.microsoft.com/office/drawing/2014/main" id="{DF22E774-7188-47C5-2FE5-A81A22C0652C}"/>
                </a:ext>
              </a:extLst>
            </p:cNvPr>
            <p:cNvCxnSpPr/>
            <p:nvPr/>
          </p:nvCxnSpPr>
          <p:spPr>
            <a:xfrm>
              <a:off x="6789113" y="2629900"/>
              <a:ext cx="1800" cy="1125900"/>
            </a:xfrm>
            <a:prstGeom prst="straightConnector1">
              <a:avLst/>
            </a:prstGeom>
            <a:noFill/>
            <a:ln w="9525" cap="flat" cmpd="sng">
              <a:solidFill>
                <a:srgbClr val="FF0000"/>
              </a:solidFill>
              <a:prstDash val="solid"/>
              <a:round/>
              <a:headEnd type="none" w="med" len="med"/>
              <a:tailEnd type="stealth" w="med" len="med"/>
            </a:ln>
          </p:spPr>
        </p:cxnSp>
        <p:cxnSp>
          <p:nvCxnSpPr>
            <p:cNvPr id="89" name="Google Shape;89;g324cb8b47b0_0_147">
              <a:extLst>
                <a:ext uri="{FF2B5EF4-FFF2-40B4-BE49-F238E27FC236}">
                  <a16:creationId xmlns:a16="http://schemas.microsoft.com/office/drawing/2014/main" id="{65DBD8AD-3FC2-E313-BD8A-AC8B7816D008}"/>
                </a:ext>
              </a:extLst>
            </p:cNvPr>
            <p:cNvCxnSpPr/>
            <p:nvPr/>
          </p:nvCxnSpPr>
          <p:spPr>
            <a:xfrm>
              <a:off x="8478638" y="2629900"/>
              <a:ext cx="3600" cy="1300200"/>
            </a:xfrm>
            <a:prstGeom prst="straightConnector1">
              <a:avLst/>
            </a:prstGeom>
            <a:noFill/>
            <a:ln w="9525" cap="flat" cmpd="sng">
              <a:solidFill>
                <a:srgbClr val="FF0000"/>
              </a:solidFill>
              <a:prstDash val="solid"/>
              <a:round/>
              <a:headEnd type="none" w="med" len="med"/>
              <a:tailEnd type="stealth" w="med" len="med"/>
            </a:ln>
          </p:spPr>
        </p:cxnSp>
        <p:cxnSp>
          <p:nvCxnSpPr>
            <p:cNvPr id="90" name="Google Shape;90;g324cb8b47b0_0_147">
              <a:extLst>
                <a:ext uri="{FF2B5EF4-FFF2-40B4-BE49-F238E27FC236}">
                  <a16:creationId xmlns:a16="http://schemas.microsoft.com/office/drawing/2014/main" id="{A4E2FC3D-C375-9E72-3828-C6CD1975CD30}"/>
                </a:ext>
              </a:extLst>
            </p:cNvPr>
            <p:cNvCxnSpPr/>
            <p:nvPr/>
          </p:nvCxnSpPr>
          <p:spPr>
            <a:xfrm>
              <a:off x="6295088" y="2629900"/>
              <a:ext cx="3600" cy="1300200"/>
            </a:xfrm>
            <a:prstGeom prst="straightConnector1">
              <a:avLst/>
            </a:prstGeom>
            <a:noFill/>
            <a:ln w="9525" cap="flat" cmpd="sng">
              <a:solidFill>
                <a:srgbClr val="FF0000"/>
              </a:solidFill>
              <a:prstDash val="solid"/>
              <a:round/>
              <a:headEnd type="none" w="med" len="med"/>
              <a:tailEnd type="stealth" w="med" len="med"/>
            </a:ln>
          </p:spPr>
        </p:cxnSp>
      </p:grpSp>
      <p:pic>
        <p:nvPicPr>
          <p:cNvPr id="4" name="Elemento grafico 3">
            <a:extLst>
              <a:ext uri="{FF2B5EF4-FFF2-40B4-BE49-F238E27FC236}">
                <a16:creationId xmlns:a16="http://schemas.microsoft.com/office/drawing/2014/main" id="{31A601D7-487A-8CB1-345A-00F317BC49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0452" y="135125"/>
            <a:ext cx="800700" cy="416050"/>
          </a:xfrm>
          <a:prstGeom prst="rect">
            <a:avLst/>
          </a:prstGeom>
        </p:spPr>
      </p:pic>
    </p:spTree>
    <p:extLst>
      <p:ext uri="{BB962C8B-B14F-4D97-AF65-F5344CB8AC3E}">
        <p14:creationId xmlns:p14="http://schemas.microsoft.com/office/powerpoint/2010/main" val="3167292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EEDFFC86-88A2-8A26-8DDF-056DC2B1E58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E92132D2-E7E8-8B59-03F7-8B8B08195968}"/>
              </a:ext>
            </a:extLst>
          </p:cNvPr>
          <p:cNvPicPr>
            <a:picLocks noChangeAspect="1"/>
          </p:cNvPicPr>
          <p:nvPr/>
        </p:nvPicPr>
        <p:blipFill>
          <a:blip r:embed="rId3"/>
          <a:srcRect r="32900"/>
          <a:stretch/>
        </p:blipFill>
        <p:spPr>
          <a:xfrm>
            <a:off x="6241588" y="397449"/>
            <a:ext cx="2756735" cy="2515572"/>
          </a:xfrm>
          <a:prstGeom prst="rect">
            <a:avLst/>
          </a:prstGeom>
        </p:spPr>
      </p:pic>
      <p:sp>
        <p:nvSpPr>
          <p:cNvPr id="75" name="Google Shape;75;g324cb8b47b0_0_147">
            <a:extLst>
              <a:ext uri="{FF2B5EF4-FFF2-40B4-BE49-F238E27FC236}">
                <a16:creationId xmlns:a16="http://schemas.microsoft.com/office/drawing/2014/main" id="{03C9B51F-6E9A-8F53-16EC-4E55BAC63C26}"/>
              </a:ext>
            </a:extLst>
          </p:cNvPr>
          <p:cNvSpPr txBox="1"/>
          <p:nvPr/>
        </p:nvSpPr>
        <p:spPr>
          <a:xfrm>
            <a:off x="101275" y="4701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RPCs for the ATLAS Muon System Upgrade</a:t>
            </a:r>
            <a:endParaRPr sz="2200" b="1" i="0" u="none" strike="noStrike" cap="none" dirty="0">
              <a:solidFill>
                <a:srgbClr val="1155CC"/>
              </a:solidFill>
              <a:latin typeface="PT Serif"/>
              <a:ea typeface="PT Serif"/>
              <a:cs typeface="PT Serif"/>
              <a:sym typeface="PT Serif"/>
            </a:endParaRPr>
          </a:p>
        </p:txBody>
      </p:sp>
      <p:pic>
        <p:nvPicPr>
          <p:cNvPr id="76" name="Google Shape;76;g324cb8b47b0_0_147">
            <a:extLst>
              <a:ext uri="{FF2B5EF4-FFF2-40B4-BE49-F238E27FC236}">
                <a16:creationId xmlns:a16="http://schemas.microsoft.com/office/drawing/2014/main" id="{88D2C848-6878-8468-ADB8-B374218A75DD}"/>
              </a:ext>
            </a:extLst>
          </p:cNvPr>
          <p:cNvPicPr preferRelativeResize="0"/>
          <p:nvPr/>
        </p:nvPicPr>
        <p:blipFill>
          <a:blip r:embed="rId4">
            <a:alphaModFix/>
          </a:blip>
          <a:stretch>
            <a:fillRect/>
          </a:stretch>
        </p:blipFill>
        <p:spPr>
          <a:xfrm>
            <a:off x="6975625" y="19348"/>
            <a:ext cx="1086249" cy="571249"/>
          </a:xfrm>
          <a:prstGeom prst="rect">
            <a:avLst/>
          </a:prstGeom>
          <a:noFill/>
          <a:ln>
            <a:noFill/>
          </a:ln>
        </p:spPr>
      </p:pic>
      <p:pic>
        <p:nvPicPr>
          <p:cNvPr id="77" name="Google Shape;77;g324cb8b47b0_0_147">
            <a:extLst>
              <a:ext uri="{FF2B5EF4-FFF2-40B4-BE49-F238E27FC236}">
                <a16:creationId xmlns:a16="http://schemas.microsoft.com/office/drawing/2014/main" id="{62D09E24-AC02-E6C9-2EA5-214C87823522}"/>
              </a:ext>
            </a:extLst>
          </p:cNvPr>
          <p:cNvPicPr preferRelativeResize="0"/>
          <p:nvPr/>
        </p:nvPicPr>
        <p:blipFill rotWithShape="1">
          <a:blip r:embed="rId5">
            <a:alphaModFix/>
          </a:blip>
          <a:srcRect/>
          <a:stretch/>
        </p:blipFill>
        <p:spPr>
          <a:xfrm>
            <a:off x="8176347" y="58749"/>
            <a:ext cx="606402" cy="492426"/>
          </a:xfrm>
          <a:prstGeom prst="rect">
            <a:avLst/>
          </a:prstGeom>
          <a:noFill/>
          <a:ln>
            <a:noFill/>
          </a:ln>
        </p:spPr>
      </p:pic>
      <p:sp>
        <p:nvSpPr>
          <p:cNvPr id="79" name="Google Shape;79;g324cb8b47b0_0_147">
            <a:extLst>
              <a:ext uri="{FF2B5EF4-FFF2-40B4-BE49-F238E27FC236}">
                <a16:creationId xmlns:a16="http://schemas.microsoft.com/office/drawing/2014/main" id="{CAEEBD55-73AA-4AFB-DB92-A6F64AF104C8}"/>
              </a:ext>
            </a:extLst>
          </p:cNvPr>
          <p:cNvSpPr txBox="1"/>
          <p:nvPr/>
        </p:nvSpPr>
        <p:spPr>
          <a:xfrm>
            <a:off x="18175" y="714575"/>
            <a:ext cx="5419800" cy="32162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dirty="0">
                <a:latin typeface="PT Sans Narrow"/>
                <a:ea typeface="PT Sans Narrow"/>
                <a:cs typeface="PT Sans Narrow"/>
                <a:sym typeface="PT Sans Narrow"/>
              </a:rPr>
              <a:t>Installation of </a:t>
            </a:r>
            <a:r>
              <a:rPr lang="it" sz="1600" dirty="0">
                <a:solidFill>
                  <a:srgbClr val="1155CC"/>
                </a:solidFill>
                <a:latin typeface="PT Sans Narrow"/>
                <a:ea typeface="PT Sans Narrow"/>
                <a:cs typeface="PT Sans Narrow"/>
                <a:sym typeface="PT Sans Narrow"/>
              </a:rPr>
              <a:t>~1000 1mm-gap RPCs</a:t>
            </a:r>
            <a:r>
              <a:rPr lang="it" sz="1600" dirty="0">
                <a:latin typeface="PT Sans Narrow"/>
                <a:ea typeface="PT Sans Narrow"/>
                <a:cs typeface="PT Sans Narrow"/>
                <a:sym typeface="PT Sans Narrow"/>
              </a:rPr>
              <a:t> in the inner layer of the to maximize the efficiency and geometrical acceptance of the muon trigger.</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0" lvl="0" indent="0" algn="l" rtl="0">
              <a:spcBef>
                <a:spcPts val="0"/>
              </a:spcBef>
              <a:spcAft>
                <a:spcPts val="0"/>
              </a:spcAft>
              <a:buNone/>
            </a:pPr>
            <a:r>
              <a:rPr lang="it" sz="1600" dirty="0">
                <a:latin typeface="PT Sans Narrow"/>
                <a:ea typeface="PT Sans Narrow"/>
                <a:cs typeface="PT Sans Narrow"/>
                <a:sym typeface="PT Sans Narrow"/>
              </a:rPr>
              <a:t>Challenges:</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5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Very tight space constraints:</a:t>
            </a:r>
            <a:endParaRPr sz="1800" dirty="0">
              <a:solidFill>
                <a:srgbClr val="1155CC"/>
              </a:solidFill>
              <a:latin typeface="PT Sans Narrow"/>
              <a:ea typeface="PT Sans Narrow"/>
              <a:cs typeface="PT Sans Narrow"/>
              <a:sym typeface="PT Sans Narrow"/>
            </a:endParaRPr>
          </a:p>
          <a:p>
            <a:pPr marL="457200" lvl="0" indent="0" algn="l" rtl="0">
              <a:spcBef>
                <a:spcPts val="0"/>
              </a:spcBef>
              <a:spcAft>
                <a:spcPts val="0"/>
              </a:spcAft>
              <a:buNone/>
            </a:pPr>
            <a:r>
              <a:rPr lang="it" sz="1600" dirty="0">
                <a:latin typeface="PT Sans Narrow"/>
                <a:ea typeface="PT Sans Narrow"/>
                <a:cs typeface="PT Sans Narrow"/>
                <a:sym typeface="PT Sans Narrow"/>
              </a:rPr>
              <a:t>only </a:t>
            </a:r>
            <a:r>
              <a:rPr lang="it" sz="1600" dirty="0">
                <a:solidFill>
                  <a:srgbClr val="168B80"/>
                </a:solidFill>
                <a:latin typeface="PT Sans Narrow"/>
                <a:ea typeface="PT Sans Narrow"/>
                <a:cs typeface="PT Sans Narrow"/>
                <a:sym typeface="PT Sans Narrow"/>
              </a:rPr>
              <a:t>60 mm in radial space available</a:t>
            </a:r>
            <a:r>
              <a:rPr lang="it" sz="1600" dirty="0">
                <a:latin typeface="PT Sans Narrow"/>
                <a:ea typeface="PT Sans Narrow"/>
                <a:cs typeface="PT Sans Narrow"/>
                <a:sym typeface="PT Sans Narrow"/>
              </a:rPr>
              <a:t> for the system.</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6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Higher rate capability:</a:t>
            </a:r>
            <a:endParaRPr sz="1800" dirty="0">
              <a:solidFill>
                <a:srgbClr val="1155CC"/>
              </a:solidFill>
              <a:latin typeface="PT Sans Narrow"/>
              <a:ea typeface="PT Sans Narrow"/>
              <a:cs typeface="PT Sans Narrow"/>
              <a:sym typeface="PT Sans Narrow"/>
            </a:endParaRPr>
          </a:p>
          <a:p>
            <a:pPr marL="457200" lvl="0" indent="0" algn="l" rtl="0">
              <a:spcBef>
                <a:spcPts val="0"/>
              </a:spcBef>
              <a:spcAft>
                <a:spcPts val="0"/>
              </a:spcAft>
              <a:buNone/>
            </a:pPr>
            <a:r>
              <a:rPr lang="it" sz="1600" dirty="0">
                <a:latin typeface="PT Sans Narrow"/>
                <a:ea typeface="PT Sans Narrow"/>
                <a:cs typeface="PT Sans Narrow"/>
                <a:sym typeface="PT Sans Narrow"/>
              </a:rPr>
              <a:t>make up for loss in efficiency of legacy RPC system.</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6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dirty="0">
                <a:solidFill>
                  <a:srgbClr val="1155CC"/>
                </a:solidFill>
                <a:latin typeface="PT Sans Narrow"/>
                <a:ea typeface="PT Sans Narrow"/>
                <a:cs typeface="PT Sans Narrow"/>
                <a:sym typeface="PT Sans Narrow"/>
              </a:rPr>
              <a:t>Required longevity:</a:t>
            </a:r>
            <a:endParaRPr sz="1800" dirty="0">
              <a:solidFill>
                <a:srgbClr val="1155CC"/>
              </a:solidFill>
              <a:latin typeface="PT Sans Narrow"/>
              <a:ea typeface="PT Sans Narrow"/>
              <a:cs typeface="PT Sans Narrow"/>
              <a:sym typeface="PT Sans Narrow"/>
            </a:endParaRPr>
          </a:p>
          <a:p>
            <a:pPr marL="0" lvl="0" indent="457200" algn="l" rtl="0">
              <a:spcBef>
                <a:spcPts val="0"/>
              </a:spcBef>
              <a:spcAft>
                <a:spcPts val="0"/>
              </a:spcAft>
              <a:buNone/>
            </a:pPr>
            <a:r>
              <a:rPr lang="it" sz="1600" dirty="0">
                <a:solidFill>
                  <a:srgbClr val="168B80"/>
                </a:solidFill>
                <a:latin typeface="PT Sans Narrow"/>
                <a:ea typeface="PT Sans Narrow"/>
                <a:cs typeface="PT Sans Narrow"/>
                <a:sym typeface="PT Sans Narrow"/>
              </a:rPr>
              <a:t>&gt;10 years</a:t>
            </a:r>
            <a:r>
              <a:rPr lang="it" sz="1600" dirty="0">
                <a:latin typeface="PT Sans Narrow"/>
                <a:ea typeface="PT Sans Narrow"/>
                <a:cs typeface="PT Sans Narrow"/>
                <a:sym typeface="PT Sans Narrow"/>
              </a:rPr>
              <a:t> of operation at HL-LHC till 2040.</a:t>
            </a:r>
            <a:endParaRPr sz="1600" dirty="0">
              <a:latin typeface="PT Sans Narrow"/>
              <a:ea typeface="PT Sans Narrow"/>
              <a:cs typeface="PT Sans Narrow"/>
              <a:sym typeface="PT Sans Narrow"/>
            </a:endParaRPr>
          </a:p>
        </p:txBody>
      </p:sp>
      <p:sp>
        <p:nvSpPr>
          <p:cNvPr id="80" name="Google Shape;80;g324cb8b47b0_0_147">
            <a:extLst>
              <a:ext uri="{FF2B5EF4-FFF2-40B4-BE49-F238E27FC236}">
                <a16:creationId xmlns:a16="http://schemas.microsoft.com/office/drawing/2014/main" id="{DA0169A2-D97F-3B53-249E-FBA347234388}"/>
              </a:ext>
            </a:extLst>
          </p:cNvPr>
          <p:cNvSpPr txBox="1"/>
          <p:nvPr/>
        </p:nvSpPr>
        <p:spPr>
          <a:xfrm>
            <a:off x="101275" y="4256275"/>
            <a:ext cx="5253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a:latin typeface="PT Sans Narrow"/>
                <a:ea typeface="PT Sans Narrow"/>
                <a:cs typeface="PT Sans Narrow"/>
                <a:sym typeface="PT Sans Narrow"/>
              </a:rPr>
              <a:t>The challenge is to build a new generation of 1mm-gap RPCs</a:t>
            </a:r>
            <a:endParaRPr sz="1800">
              <a:latin typeface="PT Sans Narrow"/>
              <a:ea typeface="PT Sans Narrow"/>
              <a:cs typeface="PT Sans Narrow"/>
              <a:sym typeface="PT Sans Narrow"/>
            </a:endParaRPr>
          </a:p>
          <a:p>
            <a:pPr marL="0" lvl="0" indent="0" algn="ctr" rtl="0">
              <a:spcBef>
                <a:spcPts val="0"/>
              </a:spcBef>
              <a:spcAft>
                <a:spcPts val="0"/>
              </a:spcAft>
              <a:buNone/>
            </a:pPr>
            <a:r>
              <a:rPr lang="it" sz="1800">
                <a:latin typeface="PT Sans Narrow"/>
                <a:ea typeface="PT Sans Narrow"/>
                <a:cs typeface="PT Sans Narrow"/>
                <a:sym typeface="PT Sans Narrow"/>
              </a:rPr>
              <a:t>with </a:t>
            </a:r>
            <a:r>
              <a:rPr lang="it" sz="1800">
                <a:solidFill>
                  <a:srgbClr val="1155CC"/>
                </a:solidFill>
                <a:latin typeface="PT Sans Narrow"/>
                <a:ea typeface="PT Sans Narrow"/>
                <a:cs typeface="PT Sans Narrow"/>
                <a:sym typeface="PT Sans Narrow"/>
              </a:rPr>
              <a:t>higher rate capability</a:t>
            </a:r>
            <a:r>
              <a:rPr lang="it" sz="1800">
                <a:latin typeface="PT Sans Narrow"/>
                <a:ea typeface="PT Sans Narrow"/>
                <a:cs typeface="PT Sans Narrow"/>
                <a:sym typeface="PT Sans Narrow"/>
              </a:rPr>
              <a:t> and </a:t>
            </a:r>
            <a:r>
              <a:rPr lang="it" sz="1800">
                <a:solidFill>
                  <a:srgbClr val="1155CC"/>
                </a:solidFill>
                <a:latin typeface="PT Sans Narrow"/>
                <a:ea typeface="PT Sans Narrow"/>
                <a:cs typeface="PT Sans Narrow"/>
                <a:sym typeface="PT Sans Narrow"/>
              </a:rPr>
              <a:t>longevity</a:t>
            </a:r>
            <a:r>
              <a:rPr lang="it" sz="1800">
                <a:latin typeface="PT Sans Narrow"/>
                <a:ea typeface="PT Sans Narrow"/>
                <a:cs typeface="PT Sans Narrow"/>
                <a:sym typeface="PT Sans Narrow"/>
              </a:rPr>
              <a:t>.</a:t>
            </a:r>
            <a:endParaRPr sz="1800"/>
          </a:p>
        </p:txBody>
      </p:sp>
      <p:pic>
        <p:nvPicPr>
          <p:cNvPr id="4" name="Elemento grafico 3">
            <a:extLst>
              <a:ext uri="{FF2B5EF4-FFF2-40B4-BE49-F238E27FC236}">
                <a16:creationId xmlns:a16="http://schemas.microsoft.com/office/drawing/2014/main" id="{F1DAD3FD-DD6B-4353-5862-D53673DB04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60452" y="135125"/>
            <a:ext cx="800700" cy="416050"/>
          </a:xfrm>
          <a:prstGeom prst="rect">
            <a:avLst/>
          </a:prstGeom>
        </p:spPr>
      </p:pic>
      <p:pic>
        <p:nvPicPr>
          <p:cNvPr id="2" name="Immagine 1">
            <a:extLst>
              <a:ext uri="{FF2B5EF4-FFF2-40B4-BE49-F238E27FC236}">
                <a16:creationId xmlns:a16="http://schemas.microsoft.com/office/drawing/2014/main" id="{F536EF98-8822-06CE-4A72-E14EDD80F441}"/>
              </a:ext>
            </a:extLst>
          </p:cNvPr>
          <p:cNvPicPr>
            <a:picLocks noChangeAspect="1"/>
          </p:cNvPicPr>
          <p:nvPr/>
        </p:nvPicPr>
        <p:blipFill>
          <a:blip r:embed="rId8"/>
          <a:stretch>
            <a:fillRect/>
          </a:stretch>
        </p:blipFill>
        <p:spPr>
          <a:xfrm>
            <a:off x="5961185" y="2889424"/>
            <a:ext cx="3182815" cy="2254076"/>
          </a:xfrm>
          <a:prstGeom prst="rect">
            <a:avLst/>
          </a:prstGeom>
        </p:spPr>
      </p:pic>
    </p:spTree>
    <p:extLst>
      <p:ext uri="{BB962C8B-B14F-4D97-AF65-F5344CB8AC3E}">
        <p14:creationId xmlns:p14="http://schemas.microsoft.com/office/powerpoint/2010/main" val="1098658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EF7C8D3D-880C-8544-10C3-9B0039175F70}"/>
            </a:ext>
          </a:extLst>
        </p:cNvPr>
        <p:cNvGrpSpPr/>
        <p:nvPr/>
      </p:nvGrpSpPr>
      <p:grpSpPr>
        <a:xfrm>
          <a:off x="0" y="0"/>
          <a:ext cx="0" cy="0"/>
          <a:chOff x="0" y="0"/>
          <a:chExt cx="0" cy="0"/>
        </a:xfrm>
      </p:grpSpPr>
      <p:sp>
        <p:nvSpPr>
          <p:cNvPr id="75" name="Google Shape;75;g3352278b359_0_0">
            <a:extLst>
              <a:ext uri="{FF2B5EF4-FFF2-40B4-BE49-F238E27FC236}">
                <a16:creationId xmlns:a16="http://schemas.microsoft.com/office/drawing/2014/main" id="{B870D2FC-6D27-3415-D465-19B5486033FF}"/>
              </a:ext>
            </a:extLst>
          </p:cNvPr>
          <p:cNvSpPr txBox="1"/>
          <p:nvPr/>
        </p:nvSpPr>
        <p:spPr>
          <a:xfrm>
            <a:off x="156586" y="153741"/>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Establishing New RPC Production Facilities</a:t>
            </a:r>
            <a:endParaRPr sz="2200" b="1" i="0" u="none" strike="noStrike" cap="none" dirty="0">
              <a:solidFill>
                <a:srgbClr val="1155CC"/>
              </a:solidFill>
              <a:latin typeface="PT Serif"/>
              <a:ea typeface="PT Serif"/>
              <a:cs typeface="PT Serif"/>
              <a:sym typeface="PT Serif"/>
            </a:endParaRPr>
          </a:p>
        </p:txBody>
      </p:sp>
      <p:pic>
        <p:nvPicPr>
          <p:cNvPr id="76" name="Google Shape;76;g3352278b359_0_0">
            <a:extLst>
              <a:ext uri="{FF2B5EF4-FFF2-40B4-BE49-F238E27FC236}">
                <a16:creationId xmlns:a16="http://schemas.microsoft.com/office/drawing/2014/main" id="{2991BE52-B7F7-A35F-A208-0E1B5B71C88B}"/>
              </a:ext>
            </a:extLst>
          </p:cNvPr>
          <p:cNvPicPr preferRelativeResize="0"/>
          <p:nvPr/>
        </p:nvPicPr>
        <p:blipFill rotWithShape="1">
          <a:blip r:embed="rId3">
            <a:alphaModFix/>
          </a:blip>
          <a:srcRect/>
          <a:stretch/>
        </p:blipFill>
        <p:spPr>
          <a:xfrm>
            <a:off x="7075544" y="19348"/>
            <a:ext cx="1086249" cy="571249"/>
          </a:xfrm>
          <a:prstGeom prst="rect">
            <a:avLst/>
          </a:prstGeom>
          <a:noFill/>
          <a:ln>
            <a:noFill/>
          </a:ln>
        </p:spPr>
      </p:pic>
      <p:pic>
        <p:nvPicPr>
          <p:cNvPr id="77" name="Google Shape;77;g3352278b359_0_0">
            <a:extLst>
              <a:ext uri="{FF2B5EF4-FFF2-40B4-BE49-F238E27FC236}">
                <a16:creationId xmlns:a16="http://schemas.microsoft.com/office/drawing/2014/main" id="{1D34B3D5-510C-651F-FBFF-3F7A90B1FA69}"/>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79" name="Google Shape;79;g3352278b359_0_0">
            <a:extLst>
              <a:ext uri="{FF2B5EF4-FFF2-40B4-BE49-F238E27FC236}">
                <a16:creationId xmlns:a16="http://schemas.microsoft.com/office/drawing/2014/main" id="{03602C49-4A58-C656-B6F9-1ADCBC1676A2}"/>
              </a:ext>
            </a:extLst>
          </p:cNvPr>
          <p:cNvSpPr txBox="1"/>
          <p:nvPr/>
        </p:nvSpPr>
        <p:spPr>
          <a:xfrm>
            <a:off x="-26714" y="815291"/>
            <a:ext cx="8837100" cy="3077735"/>
          </a:xfrm>
          <a:prstGeom prst="rect">
            <a:avLst/>
          </a:prstGeom>
          <a:noFill/>
          <a:ln>
            <a:noFill/>
          </a:ln>
        </p:spPr>
        <p:txBody>
          <a:bodyPr spcFirstLastPara="1" wrap="square" lIns="91425" tIns="91425" rIns="91425" bIns="91425" anchor="t" anchorCtr="0">
            <a:spAutoFit/>
          </a:bodyPr>
          <a:lstStyle/>
          <a:p>
            <a:pPr marL="457200" lvl="0" indent="0" algn="just" rtl="0">
              <a:spcBef>
                <a:spcPts val="0"/>
              </a:spcBef>
              <a:spcAft>
                <a:spcPts val="0"/>
              </a:spcAft>
              <a:buNone/>
            </a:pPr>
            <a:endParaRPr sz="800" dirty="0">
              <a:latin typeface="PT Sans Narrow"/>
              <a:ea typeface="PT Sans Narrow"/>
              <a:cs typeface="PT Sans Narrow"/>
              <a:sym typeface="PT Sans Narrow"/>
            </a:endParaRPr>
          </a:p>
          <a:p>
            <a:pPr marL="457200" lvl="0" indent="-323850" algn="just" rtl="0">
              <a:spcBef>
                <a:spcPts val="0"/>
              </a:spcBef>
              <a:spcAft>
                <a:spcPts val="0"/>
              </a:spcAft>
              <a:buClr>
                <a:srgbClr val="1155CC"/>
              </a:buClr>
              <a:buSzPts val="1500"/>
              <a:buFont typeface="PT Sans Narrow"/>
              <a:buChar char="○"/>
            </a:pPr>
            <a:r>
              <a:rPr lang="it" sz="1800" dirty="0">
                <a:latin typeface="PT Sans Narrow"/>
                <a:ea typeface="PT Sans Narrow"/>
                <a:cs typeface="PT Sans Narrow"/>
                <a:sym typeface="PT Sans Narrow"/>
              </a:rPr>
              <a:t>The MPI team leads the industrialization of 1mm-gap RPC detector technology for the ATLAS Muon Spectrometer upgrade, preparing for the HL-LHC era and future collider projects.</a:t>
            </a:r>
            <a:endParaRPr sz="1800" dirty="0">
              <a:latin typeface="PT Sans Narrow"/>
              <a:ea typeface="PT Sans Narrow"/>
              <a:cs typeface="PT Sans Narrow"/>
              <a:sym typeface="PT Sans Narrow"/>
            </a:endParaRPr>
          </a:p>
          <a:p>
            <a:pPr marL="0" lvl="0" indent="0" algn="just" rtl="0">
              <a:spcBef>
                <a:spcPts val="0"/>
              </a:spcBef>
              <a:spcAft>
                <a:spcPts val="0"/>
              </a:spcAft>
              <a:buNone/>
            </a:pPr>
            <a:endParaRPr sz="1800" dirty="0">
              <a:latin typeface="PT Sans Narrow"/>
              <a:ea typeface="PT Sans Narrow"/>
              <a:cs typeface="PT Sans Narrow"/>
              <a:sym typeface="PT Sans Narrow"/>
            </a:endParaRPr>
          </a:p>
          <a:p>
            <a:pPr marL="457200" lvl="0" indent="-323850" algn="just" rtl="0">
              <a:spcBef>
                <a:spcPts val="0"/>
              </a:spcBef>
              <a:spcAft>
                <a:spcPts val="0"/>
              </a:spcAft>
              <a:buClr>
                <a:srgbClr val="1155CC"/>
              </a:buClr>
              <a:buSzPts val="1500"/>
              <a:buFont typeface="PT Sans Narrow"/>
              <a:buChar char="○"/>
            </a:pPr>
            <a:r>
              <a:rPr lang="it" sz="1800" dirty="0">
                <a:latin typeface="PT Sans Narrow"/>
                <a:ea typeface="PT Sans Narrow"/>
                <a:cs typeface="PT Sans Narrow"/>
                <a:sym typeface="PT Sans Narrow"/>
              </a:rPr>
              <a:t>~300/1000 RPCs required for the ATLAS Muon Spectrometer upgrade will be produced at the MPI in collaboration with industrial partners.</a:t>
            </a:r>
            <a:endParaRPr sz="1800" dirty="0">
              <a:latin typeface="PT Sans Narrow"/>
              <a:ea typeface="PT Sans Narrow"/>
              <a:cs typeface="PT Sans Narrow"/>
              <a:sym typeface="PT Sans Narrow"/>
            </a:endParaRPr>
          </a:p>
          <a:p>
            <a:pPr marL="0" lvl="0" indent="0" algn="just" rtl="0">
              <a:spcBef>
                <a:spcPts val="0"/>
              </a:spcBef>
              <a:spcAft>
                <a:spcPts val="0"/>
              </a:spcAft>
              <a:buNone/>
            </a:pPr>
            <a:endParaRPr sz="1800" dirty="0">
              <a:latin typeface="PT Sans Narrow"/>
              <a:ea typeface="PT Sans Narrow"/>
              <a:cs typeface="PT Sans Narrow"/>
              <a:sym typeface="PT Sans Narrow"/>
            </a:endParaRPr>
          </a:p>
          <a:p>
            <a:pPr marL="457200" lvl="0" indent="-323850" algn="just" rtl="0">
              <a:spcBef>
                <a:spcPts val="0"/>
              </a:spcBef>
              <a:spcAft>
                <a:spcPts val="0"/>
              </a:spcAft>
              <a:buClr>
                <a:srgbClr val="1155CC"/>
              </a:buClr>
              <a:buSzPts val="1500"/>
              <a:buFont typeface="PT Sans Narrow"/>
              <a:buChar char="○"/>
            </a:pPr>
            <a:r>
              <a:rPr lang="it" sz="1800" dirty="0">
                <a:latin typeface="PT Sans Narrow"/>
                <a:ea typeface="PT Sans Narrow"/>
                <a:cs typeface="PT Sans Narrow"/>
                <a:sym typeface="PT Sans Narrow"/>
              </a:rPr>
              <a:t>Successful technology transfer to industrial manufacturers has enabled large-scale RPC production that meets the stringent ATLAS standards.</a:t>
            </a:r>
            <a:endParaRPr sz="1800" dirty="0">
              <a:latin typeface="PT Sans Narrow"/>
              <a:ea typeface="PT Sans Narrow"/>
              <a:cs typeface="PT Sans Narrow"/>
              <a:sym typeface="PT Sans Narrow"/>
            </a:endParaRPr>
          </a:p>
          <a:p>
            <a:pPr marL="457200" lvl="0" indent="0" algn="just" rtl="0">
              <a:spcBef>
                <a:spcPts val="0"/>
              </a:spcBef>
              <a:spcAft>
                <a:spcPts val="0"/>
              </a:spcAft>
              <a:buNone/>
            </a:pPr>
            <a:endParaRPr sz="1800" dirty="0">
              <a:latin typeface="PT Sans Narrow"/>
              <a:ea typeface="PT Sans Narrow"/>
              <a:cs typeface="PT Sans Narrow"/>
              <a:sym typeface="PT Sans Narrow"/>
            </a:endParaRPr>
          </a:p>
          <a:p>
            <a:pPr marL="457200" lvl="0" indent="-330200" algn="just" rtl="0">
              <a:spcBef>
                <a:spcPts val="0"/>
              </a:spcBef>
              <a:spcAft>
                <a:spcPts val="0"/>
              </a:spcAft>
              <a:buClr>
                <a:srgbClr val="1155CC"/>
              </a:buClr>
              <a:buSzPts val="1600"/>
              <a:buFont typeface="PT Sans Narrow"/>
              <a:buChar char="○"/>
            </a:pPr>
            <a:r>
              <a:rPr lang="it" sz="1800" dirty="0">
                <a:latin typeface="PT Sans Narrow"/>
                <a:ea typeface="PT Sans Narrow"/>
                <a:cs typeface="PT Sans Narrow"/>
                <a:sym typeface="PT Sans Narrow"/>
              </a:rPr>
              <a:t>Dedicated facilities for the construction and certification of 1mm-gap RPCs have been established at:</a:t>
            </a:r>
            <a:endParaRPr sz="1800" dirty="0">
              <a:latin typeface="PT Sans Narrow"/>
              <a:ea typeface="PT Sans Narrow"/>
              <a:cs typeface="PT Sans Narrow"/>
              <a:sym typeface="PT Sans Narrow"/>
            </a:endParaRPr>
          </a:p>
        </p:txBody>
      </p:sp>
      <p:grpSp>
        <p:nvGrpSpPr>
          <p:cNvPr id="80" name="Google Shape;80;g3352278b359_0_0">
            <a:extLst>
              <a:ext uri="{FF2B5EF4-FFF2-40B4-BE49-F238E27FC236}">
                <a16:creationId xmlns:a16="http://schemas.microsoft.com/office/drawing/2014/main" id="{5830C1A1-74BA-DE15-FECA-228787752F6A}"/>
              </a:ext>
            </a:extLst>
          </p:cNvPr>
          <p:cNvGrpSpPr/>
          <p:nvPr/>
        </p:nvGrpSpPr>
        <p:grpSpPr>
          <a:xfrm>
            <a:off x="790616" y="4008321"/>
            <a:ext cx="7410374" cy="961000"/>
            <a:chOff x="866654" y="2443671"/>
            <a:chExt cx="7410374" cy="961000"/>
          </a:xfrm>
        </p:grpSpPr>
        <p:pic>
          <p:nvPicPr>
            <p:cNvPr id="81" name="Google Shape;81;g3352278b359_0_0">
              <a:extLst>
                <a:ext uri="{FF2B5EF4-FFF2-40B4-BE49-F238E27FC236}">
                  <a16:creationId xmlns:a16="http://schemas.microsoft.com/office/drawing/2014/main" id="{C30EA5BE-676C-8170-DE05-D98E7F874AFD}"/>
                </a:ext>
              </a:extLst>
            </p:cNvPr>
            <p:cNvPicPr preferRelativeResize="0"/>
            <p:nvPr/>
          </p:nvPicPr>
          <p:blipFill>
            <a:blip r:embed="rId5">
              <a:alphaModFix/>
            </a:blip>
            <a:stretch>
              <a:fillRect/>
            </a:stretch>
          </p:blipFill>
          <p:spPr>
            <a:xfrm>
              <a:off x="3300511" y="2605076"/>
              <a:ext cx="2334726" cy="638200"/>
            </a:xfrm>
            <a:prstGeom prst="rect">
              <a:avLst/>
            </a:prstGeom>
            <a:noFill/>
            <a:ln>
              <a:noFill/>
            </a:ln>
          </p:spPr>
        </p:pic>
        <p:pic>
          <p:nvPicPr>
            <p:cNvPr id="82" name="Google Shape;82;g3352278b359_0_0">
              <a:extLst>
                <a:ext uri="{FF2B5EF4-FFF2-40B4-BE49-F238E27FC236}">
                  <a16:creationId xmlns:a16="http://schemas.microsoft.com/office/drawing/2014/main" id="{99D69C8E-A115-8F00-BD6F-60388B17747C}"/>
                </a:ext>
              </a:extLst>
            </p:cNvPr>
            <p:cNvPicPr preferRelativeResize="0"/>
            <p:nvPr/>
          </p:nvPicPr>
          <p:blipFill>
            <a:blip r:embed="rId6">
              <a:alphaModFix/>
            </a:blip>
            <a:stretch>
              <a:fillRect/>
            </a:stretch>
          </p:blipFill>
          <p:spPr>
            <a:xfrm>
              <a:off x="6623752" y="2697948"/>
              <a:ext cx="1653275" cy="452450"/>
            </a:xfrm>
            <a:prstGeom prst="rect">
              <a:avLst/>
            </a:prstGeom>
            <a:noFill/>
            <a:ln>
              <a:noFill/>
            </a:ln>
          </p:spPr>
        </p:pic>
        <p:pic>
          <p:nvPicPr>
            <p:cNvPr id="83" name="Google Shape;83;g3352278b359_0_0">
              <a:extLst>
                <a:ext uri="{FF2B5EF4-FFF2-40B4-BE49-F238E27FC236}">
                  <a16:creationId xmlns:a16="http://schemas.microsoft.com/office/drawing/2014/main" id="{CDC541D3-43EB-63B8-7734-661DCAAA1F0C}"/>
                </a:ext>
              </a:extLst>
            </p:cNvPr>
            <p:cNvPicPr preferRelativeResize="0"/>
            <p:nvPr/>
          </p:nvPicPr>
          <p:blipFill>
            <a:blip r:embed="rId7">
              <a:alphaModFix/>
            </a:blip>
            <a:stretch>
              <a:fillRect/>
            </a:stretch>
          </p:blipFill>
          <p:spPr>
            <a:xfrm>
              <a:off x="866654" y="2443671"/>
              <a:ext cx="1445325" cy="961000"/>
            </a:xfrm>
            <a:prstGeom prst="rect">
              <a:avLst/>
            </a:prstGeom>
            <a:noFill/>
            <a:ln>
              <a:noFill/>
            </a:ln>
          </p:spPr>
        </p:pic>
      </p:grpSp>
      <p:pic>
        <p:nvPicPr>
          <p:cNvPr id="2" name="Elemento grafico 1">
            <a:extLst>
              <a:ext uri="{FF2B5EF4-FFF2-40B4-BE49-F238E27FC236}">
                <a16:creationId xmlns:a16="http://schemas.microsoft.com/office/drawing/2014/main" id="{3135D00E-2E7B-083E-2AC8-1AC123DF6F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704210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3001b1d2e2a_0_0"/>
          <p:cNvSpPr txBox="1"/>
          <p:nvPr/>
        </p:nvSpPr>
        <p:spPr>
          <a:xfrm>
            <a:off x="240075" y="138992"/>
            <a:ext cx="8470500" cy="523190"/>
          </a:xfrm>
          <a:prstGeom prst="rect">
            <a:avLst/>
          </a:prstGeom>
          <a:solidFill>
            <a:schemeClr val="dk1"/>
          </a:solidFill>
          <a:ln>
            <a:noFill/>
          </a:ln>
        </p:spPr>
        <p:txBody>
          <a:bodyPr spcFirstLastPara="1" wrap="square" lIns="91425" tIns="91425" rIns="91425" bIns="91425" anchor="t" anchorCtr="0">
            <a:spAutoFit/>
          </a:bodyPr>
          <a:lstStyle/>
          <a:p>
            <a:pPr defTabSz="914400" eaLnBrk="1" fontAlgn="auto" latinLnBrk="0" hangingPunct="1">
              <a:buSzPts val="2500"/>
              <a:tabLst/>
              <a:defRPr/>
            </a:pPr>
            <a:r>
              <a:rPr lang="it" sz="2200" b="1" dirty="0">
                <a:solidFill>
                  <a:srgbClr val="1155CC"/>
                </a:solidFill>
                <a:latin typeface="PT Serif"/>
                <a:sym typeface="PT Sans Narrow"/>
              </a:rPr>
              <a:t>Quality Control Flowchart (pre-production)</a:t>
            </a:r>
            <a:endParaRPr sz="2200" b="1" dirty="0">
              <a:solidFill>
                <a:srgbClr val="1155CC"/>
              </a:solidFill>
              <a:latin typeface="PT Serif"/>
              <a:sym typeface="PT Sans Narrow"/>
            </a:endParaRPr>
          </a:p>
        </p:txBody>
      </p:sp>
      <p:sp>
        <p:nvSpPr>
          <p:cNvPr id="86" name="Google Shape;86;g3001b1d2e2a_0_0"/>
          <p:cNvSpPr/>
          <p:nvPr/>
        </p:nvSpPr>
        <p:spPr>
          <a:xfrm>
            <a:off x="87750" y="2022425"/>
            <a:ext cx="7200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volume</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7" name="Google Shape;87;g3001b1d2e2a_0_0"/>
          <p:cNvSpPr/>
          <p:nvPr/>
        </p:nvSpPr>
        <p:spPr>
          <a:xfrm>
            <a:off x="114010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leak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8" name="Google Shape;88;g3001b1d2e2a_0_0"/>
          <p:cNvSpPr/>
          <p:nvPr/>
        </p:nvSpPr>
        <p:spPr>
          <a:xfrm>
            <a:off x="248375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mechanical rigidity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89" name="Google Shape;89;g3001b1d2e2a_0_0"/>
          <p:cNvSpPr/>
          <p:nvPr/>
        </p:nvSpPr>
        <p:spPr>
          <a:xfrm>
            <a:off x="2546875" y="126365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90" name="Google Shape;90;g3001b1d2e2a_0_0"/>
          <p:cNvSpPr/>
          <p:nvPr/>
        </p:nvSpPr>
        <p:spPr>
          <a:xfrm>
            <a:off x="632925" y="1350800"/>
            <a:ext cx="668400" cy="3609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leak repair</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91" name="Google Shape;91;g3001b1d2e2a_0_0"/>
          <p:cNvCxnSpPr/>
          <p:nvPr/>
        </p:nvCxnSpPr>
        <p:spPr>
          <a:xfrm flipH="1">
            <a:off x="1301325" y="1530950"/>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92" name="Google Shape;92;g3001b1d2e2a_0_0"/>
          <p:cNvCxnSpPr/>
          <p:nvPr/>
        </p:nvCxnSpPr>
        <p:spPr>
          <a:xfrm flipH="1">
            <a:off x="970475" y="1774138"/>
            <a:ext cx="6900" cy="432000"/>
          </a:xfrm>
          <a:prstGeom prst="straightConnector1">
            <a:avLst/>
          </a:prstGeom>
          <a:noFill/>
          <a:ln w="9525" cap="flat" cmpd="sng">
            <a:solidFill>
              <a:schemeClr val="dk2"/>
            </a:solidFill>
            <a:prstDash val="solid"/>
            <a:round/>
            <a:headEnd type="none" w="med" len="med"/>
            <a:tailEnd type="stealth" w="med" len="med"/>
          </a:ln>
        </p:spPr>
      </p:cxnSp>
      <p:cxnSp>
        <p:nvCxnSpPr>
          <p:cNvPr id="93" name="Google Shape;93;g3001b1d2e2a_0_0"/>
          <p:cNvCxnSpPr/>
          <p:nvPr/>
        </p:nvCxnSpPr>
        <p:spPr>
          <a:xfrm rot="10800000" flipH="1">
            <a:off x="1733325" y="1530950"/>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94" name="Google Shape;94;g3001b1d2e2a_0_0"/>
          <p:cNvCxnSpPr/>
          <p:nvPr/>
        </p:nvCxnSpPr>
        <p:spPr>
          <a:xfrm flipH="1">
            <a:off x="2613925" y="1530950"/>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95" name="Google Shape;95;g3001b1d2e2a_0_0"/>
          <p:cNvCxnSpPr/>
          <p:nvPr/>
        </p:nvCxnSpPr>
        <p:spPr>
          <a:xfrm rot="10800000" flipH="1">
            <a:off x="3045925" y="1530950"/>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96" name="Google Shape;96;g3001b1d2e2a_0_0"/>
          <p:cNvCxnSpPr>
            <a:stCxn id="86" idx="3"/>
            <a:endCxn id="87" idx="1"/>
          </p:cNvCxnSpPr>
          <p:nvPr/>
        </p:nvCxnSpPr>
        <p:spPr>
          <a:xfrm>
            <a:off x="80775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97" name="Google Shape;97;g3001b1d2e2a_0_0"/>
          <p:cNvCxnSpPr>
            <a:stCxn id="87" idx="3"/>
            <a:endCxn id="88" idx="1"/>
          </p:cNvCxnSpPr>
          <p:nvPr/>
        </p:nvCxnSpPr>
        <p:spPr>
          <a:xfrm>
            <a:off x="2151400" y="2268575"/>
            <a:ext cx="332400" cy="0"/>
          </a:xfrm>
          <a:prstGeom prst="straightConnector1">
            <a:avLst/>
          </a:prstGeom>
          <a:noFill/>
          <a:ln w="9525" cap="flat" cmpd="sng">
            <a:solidFill>
              <a:schemeClr val="dk2"/>
            </a:solidFill>
            <a:prstDash val="solid"/>
            <a:round/>
            <a:headEnd type="none" w="med" len="med"/>
            <a:tailEnd type="stealth" w="med" len="med"/>
          </a:ln>
        </p:spPr>
      </p:cxnSp>
      <p:pic>
        <p:nvPicPr>
          <p:cNvPr id="98" name="Google Shape;98;g3001b1d2e2a_0_0"/>
          <p:cNvPicPr preferRelativeResize="0"/>
          <p:nvPr/>
        </p:nvPicPr>
        <p:blipFill rotWithShape="1">
          <a:blip r:embed="rId3">
            <a:alphaModFix/>
          </a:blip>
          <a:srcRect l="19173" t="8934" r="19510" b="8876"/>
          <a:stretch/>
        </p:blipFill>
        <p:spPr>
          <a:xfrm>
            <a:off x="2405263" y="1425413"/>
            <a:ext cx="161300" cy="211674"/>
          </a:xfrm>
          <a:prstGeom prst="rect">
            <a:avLst/>
          </a:prstGeom>
          <a:noFill/>
          <a:ln>
            <a:noFill/>
          </a:ln>
        </p:spPr>
      </p:pic>
      <p:sp>
        <p:nvSpPr>
          <p:cNvPr id="99" name="Google Shape;99;g3001b1d2e2a_0_0"/>
          <p:cNvSpPr/>
          <p:nvPr/>
        </p:nvSpPr>
        <p:spPr>
          <a:xfrm>
            <a:off x="131155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1</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00" name="Google Shape;100;g3001b1d2e2a_0_0"/>
          <p:cNvSpPr/>
          <p:nvPr/>
        </p:nvSpPr>
        <p:spPr>
          <a:xfrm>
            <a:off x="265520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2</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01" name="Google Shape;101;g3001b1d2e2a_0_0"/>
          <p:cNvSpPr/>
          <p:nvPr/>
        </p:nvSpPr>
        <p:spPr>
          <a:xfrm>
            <a:off x="3827400" y="2022425"/>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oiling and polymerization</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02" name="Google Shape;102;g3001b1d2e2a_0_0"/>
          <p:cNvCxnSpPr>
            <a:stCxn id="88" idx="3"/>
            <a:endCxn id="101" idx="1"/>
          </p:cNvCxnSpPr>
          <p:nvPr/>
        </p:nvCxnSpPr>
        <p:spPr>
          <a:xfrm>
            <a:off x="349505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103" name="Google Shape;103;g3001b1d2e2a_0_0"/>
          <p:cNvCxnSpPr/>
          <p:nvPr/>
        </p:nvCxnSpPr>
        <p:spPr>
          <a:xfrm flipH="1">
            <a:off x="963675" y="864025"/>
            <a:ext cx="6900" cy="432000"/>
          </a:xfrm>
          <a:prstGeom prst="straightConnector1">
            <a:avLst/>
          </a:prstGeom>
          <a:noFill/>
          <a:ln w="9525" cap="flat" cmpd="sng">
            <a:solidFill>
              <a:schemeClr val="dk2"/>
            </a:solidFill>
            <a:prstDash val="solid"/>
            <a:round/>
            <a:headEnd type="none" w="med" len="med"/>
            <a:tailEnd type="stealth" w="med" len="med"/>
          </a:ln>
        </p:spPr>
      </p:cxnSp>
      <p:sp>
        <p:nvSpPr>
          <p:cNvPr id="104" name="Google Shape;104;g3001b1d2e2a_0_0"/>
          <p:cNvSpPr/>
          <p:nvPr/>
        </p:nvSpPr>
        <p:spPr>
          <a:xfrm>
            <a:off x="3817350" y="1247863"/>
            <a:ext cx="1011300" cy="3609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presence of linseed oil leaks </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05" name="Google Shape;105;g3001b1d2e2a_0_0"/>
          <p:cNvCxnSpPr/>
          <p:nvPr/>
        </p:nvCxnSpPr>
        <p:spPr>
          <a:xfrm rot="10800000" flipH="1">
            <a:off x="4322100" y="1647738"/>
            <a:ext cx="900" cy="335700"/>
          </a:xfrm>
          <a:prstGeom prst="straightConnector1">
            <a:avLst/>
          </a:prstGeom>
          <a:noFill/>
          <a:ln w="9525" cap="flat" cmpd="sng">
            <a:solidFill>
              <a:schemeClr val="dk2"/>
            </a:solidFill>
            <a:prstDash val="solid"/>
            <a:round/>
            <a:headEnd type="none" w="med" len="med"/>
            <a:tailEnd type="stealth" w="med" len="med"/>
          </a:ln>
        </p:spPr>
      </p:cxnSp>
      <p:cxnSp>
        <p:nvCxnSpPr>
          <p:cNvPr id="106" name="Google Shape;106;g3001b1d2e2a_0_0"/>
          <p:cNvCxnSpPr/>
          <p:nvPr/>
        </p:nvCxnSpPr>
        <p:spPr>
          <a:xfrm rot="10800000">
            <a:off x="970475" y="870150"/>
            <a:ext cx="3342600" cy="3600"/>
          </a:xfrm>
          <a:prstGeom prst="straightConnector1">
            <a:avLst/>
          </a:prstGeom>
          <a:noFill/>
          <a:ln w="9525" cap="flat" cmpd="sng">
            <a:solidFill>
              <a:schemeClr val="dk2"/>
            </a:solidFill>
            <a:prstDash val="solid"/>
            <a:round/>
            <a:headEnd type="none" w="med" len="med"/>
            <a:tailEnd type="stealth" w="med" len="med"/>
          </a:ln>
        </p:spPr>
      </p:cxnSp>
      <p:sp>
        <p:nvSpPr>
          <p:cNvPr id="107" name="Google Shape;107;g3001b1d2e2a_0_0"/>
          <p:cNvSpPr/>
          <p:nvPr/>
        </p:nvSpPr>
        <p:spPr>
          <a:xfrm>
            <a:off x="5289250" y="2088113"/>
            <a:ext cx="1011300" cy="3609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absence of linseed oil leaks </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08" name="Google Shape;108;g3001b1d2e2a_0_0"/>
          <p:cNvCxnSpPr/>
          <p:nvPr/>
        </p:nvCxnSpPr>
        <p:spPr>
          <a:xfrm rot="10800000" flipH="1">
            <a:off x="4322100" y="864013"/>
            <a:ext cx="900" cy="335700"/>
          </a:xfrm>
          <a:prstGeom prst="straightConnector1">
            <a:avLst/>
          </a:prstGeom>
          <a:noFill/>
          <a:ln w="9525" cap="flat" cmpd="sng">
            <a:solidFill>
              <a:schemeClr val="dk2"/>
            </a:solidFill>
            <a:prstDash val="solid"/>
            <a:round/>
            <a:headEnd type="none" w="med" len="med"/>
            <a:tailEnd type="stealth" w="med" len="med"/>
          </a:ln>
        </p:spPr>
      </p:cxnSp>
      <p:cxnSp>
        <p:nvCxnSpPr>
          <p:cNvPr id="109" name="Google Shape;109;g3001b1d2e2a_0_0"/>
          <p:cNvCxnSpPr/>
          <p:nvPr/>
        </p:nvCxnSpPr>
        <p:spPr>
          <a:xfrm>
            <a:off x="622435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110" name="Google Shape;110;g3001b1d2e2a_0_0"/>
          <p:cNvCxnSpPr/>
          <p:nvPr/>
        </p:nvCxnSpPr>
        <p:spPr>
          <a:xfrm>
            <a:off x="5046900" y="2268575"/>
            <a:ext cx="332400" cy="0"/>
          </a:xfrm>
          <a:prstGeom prst="straightConnector1">
            <a:avLst/>
          </a:prstGeom>
          <a:noFill/>
          <a:ln w="9525" cap="flat" cmpd="sng">
            <a:solidFill>
              <a:schemeClr val="dk2"/>
            </a:solidFill>
            <a:prstDash val="solid"/>
            <a:round/>
            <a:headEnd type="none" w="med" len="med"/>
            <a:tailEnd type="stealth" w="med" len="med"/>
          </a:ln>
        </p:spPr>
      </p:cxnSp>
      <p:sp>
        <p:nvSpPr>
          <p:cNvPr id="111" name="Google Shape;111;g3001b1d2e2a_0_0"/>
          <p:cNvSpPr/>
          <p:nvPr/>
        </p:nvSpPr>
        <p:spPr>
          <a:xfrm>
            <a:off x="6556700" y="2022425"/>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linseed oil coating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12" name="Google Shape;112;g3001b1d2e2a_0_0"/>
          <p:cNvSpPr/>
          <p:nvPr/>
        </p:nvSpPr>
        <p:spPr>
          <a:xfrm>
            <a:off x="6728150" y="248210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3</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113" name="Google Shape;113;g3001b1d2e2a_0_0"/>
          <p:cNvCxnSpPr/>
          <p:nvPr/>
        </p:nvCxnSpPr>
        <p:spPr>
          <a:xfrm rot="10800000">
            <a:off x="4523725" y="1644800"/>
            <a:ext cx="2489100" cy="3600"/>
          </a:xfrm>
          <a:prstGeom prst="straightConnector1">
            <a:avLst/>
          </a:prstGeom>
          <a:noFill/>
          <a:ln w="9525" cap="flat" cmpd="sng">
            <a:solidFill>
              <a:schemeClr val="dk2"/>
            </a:solidFill>
            <a:prstDash val="solid"/>
            <a:round/>
            <a:headEnd type="none" w="med" len="med"/>
            <a:tailEnd type="stealth" w="med" len="med"/>
          </a:ln>
        </p:spPr>
      </p:cxnSp>
      <p:cxnSp>
        <p:nvCxnSpPr>
          <p:cNvPr id="114" name="Google Shape;114;g3001b1d2e2a_0_0"/>
          <p:cNvCxnSpPr/>
          <p:nvPr/>
        </p:nvCxnSpPr>
        <p:spPr>
          <a:xfrm rot="10800000" flipH="1">
            <a:off x="4522950" y="1647738"/>
            <a:ext cx="900" cy="335700"/>
          </a:xfrm>
          <a:prstGeom prst="straightConnector1">
            <a:avLst/>
          </a:prstGeom>
          <a:noFill/>
          <a:ln w="9525" cap="flat" cmpd="sng">
            <a:solidFill>
              <a:schemeClr val="dk2"/>
            </a:solidFill>
            <a:prstDash val="solid"/>
            <a:round/>
            <a:headEnd type="stealth" w="med" len="med"/>
            <a:tailEnd type="none" w="med" len="med"/>
          </a:ln>
        </p:spPr>
      </p:cxnSp>
      <p:cxnSp>
        <p:nvCxnSpPr>
          <p:cNvPr id="115" name="Google Shape;115;g3001b1d2e2a_0_0"/>
          <p:cNvCxnSpPr/>
          <p:nvPr/>
        </p:nvCxnSpPr>
        <p:spPr>
          <a:xfrm rot="10800000" flipH="1">
            <a:off x="7012825" y="1647738"/>
            <a:ext cx="900" cy="335700"/>
          </a:xfrm>
          <a:prstGeom prst="straightConnector1">
            <a:avLst/>
          </a:prstGeom>
          <a:noFill/>
          <a:ln w="9525" cap="flat" cmpd="sng">
            <a:solidFill>
              <a:schemeClr val="dk2"/>
            </a:solidFill>
            <a:prstDash val="solid"/>
            <a:round/>
            <a:headEnd type="none" w="med" len="med"/>
            <a:tailEnd type="stealth" w="med" len="med"/>
          </a:ln>
        </p:spPr>
      </p:cxnSp>
      <p:cxnSp>
        <p:nvCxnSpPr>
          <p:cNvPr id="116" name="Google Shape;116;g3001b1d2e2a_0_0"/>
          <p:cNvCxnSpPr/>
          <p:nvPr/>
        </p:nvCxnSpPr>
        <p:spPr>
          <a:xfrm>
            <a:off x="7568000" y="2268575"/>
            <a:ext cx="332400" cy="0"/>
          </a:xfrm>
          <a:prstGeom prst="straightConnector1">
            <a:avLst/>
          </a:prstGeom>
          <a:noFill/>
          <a:ln w="9525" cap="flat" cmpd="sng">
            <a:solidFill>
              <a:schemeClr val="dk2"/>
            </a:solidFill>
            <a:prstDash val="solid"/>
            <a:round/>
            <a:headEnd type="none" w="med" len="med"/>
            <a:tailEnd type="stealth" w="med" len="med"/>
          </a:ln>
        </p:spPr>
      </p:cxnSp>
      <p:cxnSp>
        <p:nvCxnSpPr>
          <p:cNvPr id="117" name="Google Shape;117;g3001b1d2e2a_0_0"/>
          <p:cNvCxnSpPr/>
          <p:nvPr/>
        </p:nvCxnSpPr>
        <p:spPr>
          <a:xfrm>
            <a:off x="73875" y="4496025"/>
            <a:ext cx="332400" cy="0"/>
          </a:xfrm>
          <a:prstGeom prst="straightConnector1">
            <a:avLst/>
          </a:prstGeom>
          <a:noFill/>
          <a:ln w="9525" cap="flat" cmpd="sng">
            <a:solidFill>
              <a:schemeClr val="dk2"/>
            </a:solidFill>
            <a:prstDash val="solid"/>
            <a:round/>
            <a:headEnd type="none" w="med" len="med"/>
            <a:tailEnd type="stealth" w="med" len="med"/>
          </a:ln>
        </p:spPr>
      </p:cxnSp>
      <p:sp>
        <p:nvSpPr>
          <p:cNvPr id="118" name="Google Shape;118;g3001b1d2e2a_0_0"/>
          <p:cNvSpPr/>
          <p:nvPr/>
        </p:nvSpPr>
        <p:spPr>
          <a:xfrm>
            <a:off x="7894400" y="2022425"/>
            <a:ext cx="1129500" cy="4923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hot melt glue application</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19" name="Google Shape;119;g3001b1d2e2a_0_0"/>
          <p:cNvSpPr/>
          <p:nvPr/>
        </p:nvSpPr>
        <p:spPr>
          <a:xfrm>
            <a:off x="406275" y="4249875"/>
            <a:ext cx="12552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overall dimension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20" name="Google Shape;120;g3001b1d2e2a_0_0"/>
          <p:cNvSpPr/>
          <p:nvPr/>
        </p:nvSpPr>
        <p:spPr>
          <a:xfrm>
            <a:off x="757275" y="4709538"/>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4</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21" name="Google Shape;121;g3001b1d2e2a_0_0"/>
          <p:cNvSpPr/>
          <p:nvPr/>
        </p:nvSpPr>
        <p:spPr>
          <a:xfrm>
            <a:off x="571750" y="3474375"/>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22" name="Google Shape;122;g3001b1d2e2a_0_0"/>
          <p:cNvCxnSpPr/>
          <p:nvPr/>
        </p:nvCxnSpPr>
        <p:spPr>
          <a:xfrm flipH="1">
            <a:off x="638800" y="3741675"/>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23" name="Google Shape;123;g3001b1d2e2a_0_0"/>
          <p:cNvCxnSpPr/>
          <p:nvPr/>
        </p:nvCxnSpPr>
        <p:spPr>
          <a:xfrm rot="10800000" flipH="1">
            <a:off x="1070800" y="3741675"/>
            <a:ext cx="3600" cy="432000"/>
          </a:xfrm>
          <a:prstGeom prst="straightConnector1">
            <a:avLst/>
          </a:prstGeom>
          <a:noFill/>
          <a:ln w="9525" cap="flat" cmpd="sng">
            <a:solidFill>
              <a:schemeClr val="dk2"/>
            </a:solidFill>
            <a:prstDash val="solid"/>
            <a:round/>
            <a:headEnd type="none" w="med" len="med"/>
            <a:tailEnd type="stealth" w="med" len="med"/>
          </a:ln>
        </p:spPr>
      </p:cxnSp>
      <p:pic>
        <p:nvPicPr>
          <p:cNvPr id="124" name="Google Shape;124;g3001b1d2e2a_0_0"/>
          <p:cNvPicPr preferRelativeResize="0"/>
          <p:nvPr/>
        </p:nvPicPr>
        <p:blipFill rotWithShape="1">
          <a:blip r:embed="rId3">
            <a:alphaModFix/>
          </a:blip>
          <a:srcRect l="19173" t="8934" r="19510" b="8876"/>
          <a:stretch/>
        </p:blipFill>
        <p:spPr>
          <a:xfrm>
            <a:off x="449100" y="3634538"/>
            <a:ext cx="161300" cy="211674"/>
          </a:xfrm>
          <a:prstGeom prst="rect">
            <a:avLst/>
          </a:prstGeom>
          <a:noFill/>
          <a:ln>
            <a:noFill/>
          </a:ln>
        </p:spPr>
      </p:pic>
      <p:sp>
        <p:nvSpPr>
          <p:cNvPr id="125" name="Google Shape;125;g3001b1d2e2a_0_0"/>
          <p:cNvSpPr/>
          <p:nvPr/>
        </p:nvSpPr>
        <p:spPr>
          <a:xfrm>
            <a:off x="2101575"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26" name="Google Shape;126;g3001b1d2e2a_0_0"/>
          <p:cNvSpPr/>
          <p:nvPr/>
        </p:nvSpPr>
        <p:spPr>
          <a:xfrm>
            <a:off x="3423350"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27" name="Google Shape;127;g3001b1d2e2a_0_0"/>
          <p:cNvSpPr/>
          <p:nvPr/>
        </p:nvSpPr>
        <p:spPr>
          <a:xfrm>
            <a:off x="7518200" y="22685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28" name="Google Shape;128;g3001b1d2e2a_0_0"/>
          <p:cNvCxnSpPr/>
          <p:nvPr/>
        </p:nvCxnSpPr>
        <p:spPr>
          <a:xfrm>
            <a:off x="1660025" y="4496025"/>
            <a:ext cx="332400" cy="0"/>
          </a:xfrm>
          <a:prstGeom prst="straightConnector1">
            <a:avLst/>
          </a:prstGeom>
          <a:noFill/>
          <a:ln w="9525" cap="flat" cmpd="sng">
            <a:solidFill>
              <a:schemeClr val="dk2"/>
            </a:solidFill>
            <a:prstDash val="solid"/>
            <a:round/>
            <a:headEnd type="none" w="med" len="med"/>
            <a:tailEnd type="stealth" w="med" len="med"/>
          </a:ln>
        </p:spPr>
      </p:cxnSp>
      <p:sp>
        <p:nvSpPr>
          <p:cNvPr id="129" name="Google Shape;129;g3001b1d2e2a_0_0"/>
          <p:cNvSpPr/>
          <p:nvPr/>
        </p:nvSpPr>
        <p:spPr>
          <a:xfrm>
            <a:off x="1610225" y="449602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30" name="Google Shape;130;g3001b1d2e2a_0_0"/>
          <p:cNvCxnSpPr/>
          <p:nvPr/>
        </p:nvCxnSpPr>
        <p:spPr>
          <a:xfrm rot="10800000" flipH="1">
            <a:off x="1922300" y="1530950"/>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131" name="Google Shape;131;g3001b1d2e2a_0_0"/>
          <p:cNvCxnSpPr/>
          <p:nvPr/>
        </p:nvCxnSpPr>
        <p:spPr>
          <a:xfrm flipH="1">
            <a:off x="1925900" y="1530950"/>
            <a:ext cx="432000" cy="600"/>
          </a:xfrm>
          <a:prstGeom prst="straightConnector1">
            <a:avLst/>
          </a:prstGeom>
          <a:noFill/>
          <a:ln w="9525" cap="flat" cmpd="sng">
            <a:solidFill>
              <a:schemeClr val="dk2"/>
            </a:solidFill>
            <a:prstDash val="solid"/>
            <a:round/>
            <a:headEnd type="stealth" w="med" len="med"/>
            <a:tailEnd type="none" w="med" len="med"/>
          </a:ln>
        </p:spPr>
      </p:cxnSp>
      <p:sp>
        <p:nvSpPr>
          <p:cNvPr id="132" name="Google Shape;132;g3001b1d2e2a_0_0"/>
          <p:cNvSpPr/>
          <p:nvPr/>
        </p:nvSpPr>
        <p:spPr>
          <a:xfrm>
            <a:off x="1857050" y="1263650"/>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33" name="Google Shape;133;g3001b1d2e2a_0_0"/>
          <p:cNvSpPr/>
          <p:nvPr/>
        </p:nvSpPr>
        <p:spPr>
          <a:xfrm>
            <a:off x="2014200" y="4249875"/>
            <a:ext cx="11790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leakage current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34" name="Google Shape;134;g3001b1d2e2a_0_0"/>
          <p:cNvSpPr/>
          <p:nvPr/>
        </p:nvSpPr>
        <p:spPr>
          <a:xfrm>
            <a:off x="2343425" y="4709550"/>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5</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35" name="Google Shape;135;g3001b1d2e2a_0_0"/>
          <p:cNvSpPr/>
          <p:nvPr/>
        </p:nvSpPr>
        <p:spPr>
          <a:xfrm>
            <a:off x="2185225" y="3474375"/>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36" name="Google Shape;136;g3001b1d2e2a_0_0"/>
          <p:cNvCxnSpPr/>
          <p:nvPr/>
        </p:nvCxnSpPr>
        <p:spPr>
          <a:xfrm flipH="1">
            <a:off x="2252275" y="3741675"/>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37" name="Google Shape;137;g3001b1d2e2a_0_0"/>
          <p:cNvCxnSpPr/>
          <p:nvPr/>
        </p:nvCxnSpPr>
        <p:spPr>
          <a:xfrm rot="10800000" flipH="1">
            <a:off x="2675825" y="3741675"/>
            <a:ext cx="3600" cy="432000"/>
          </a:xfrm>
          <a:prstGeom prst="straightConnector1">
            <a:avLst/>
          </a:prstGeom>
          <a:noFill/>
          <a:ln w="9525" cap="flat" cmpd="sng">
            <a:solidFill>
              <a:schemeClr val="dk2"/>
            </a:solidFill>
            <a:prstDash val="solid"/>
            <a:round/>
            <a:headEnd type="none" w="med" len="med"/>
            <a:tailEnd type="stealth" w="med" len="med"/>
          </a:ln>
        </p:spPr>
      </p:cxnSp>
      <p:pic>
        <p:nvPicPr>
          <p:cNvPr id="138" name="Google Shape;138;g3001b1d2e2a_0_0"/>
          <p:cNvPicPr preferRelativeResize="0"/>
          <p:nvPr/>
        </p:nvPicPr>
        <p:blipFill rotWithShape="1">
          <a:blip r:embed="rId3">
            <a:alphaModFix/>
          </a:blip>
          <a:srcRect l="19173" t="8934" r="19510" b="8876"/>
          <a:stretch/>
        </p:blipFill>
        <p:spPr>
          <a:xfrm>
            <a:off x="2075625" y="3636138"/>
            <a:ext cx="161300" cy="211674"/>
          </a:xfrm>
          <a:prstGeom prst="rect">
            <a:avLst/>
          </a:prstGeom>
          <a:noFill/>
          <a:ln>
            <a:noFill/>
          </a:ln>
        </p:spPr>
      </p:pic>
      <p:sp>
        <p:nvSpPr>
          <p:cNvPr id="140" name="Google Shape;140;g3001b1d2e2a_0_0"/>
          <p:cNvSpPr/>
          <p:nvPr/>
        </p:nvSpPr>
        <p:spPr>
          <a:xfrm>
            <a:off x="3142688" y="450435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42" name="Google Shape;142;g3001b1d2e2a_0_0"/>
          <p:cNvSpPr/>
          <p:nvPr/>
        </p:nvSpPr>
        <p:spPr>
          <a:xfrm>
            <a:off x="3547038" y="4234029"/>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leak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43" name="Google Shape;143;g3001b1d2e2a_0_0"/>
          <p:cNvSpPr/>
          <p:nvPr/>
        </p:nvSpPr>
        <p:spPr>
          <a:xfrm>
            <a:off x="4890688" y="4234029"/>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mechanical rigidity test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44" name="Google Shape;144;g3001b1d2e2a_0_0"/>
          <p:cNvSpPr/>
          <p:nvPr/>
        </p:nvSpPr>
        <p:spPr>
          <a:xfrm>
            <a:off x="4953813" y="3475254"/>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45" name="Google Shape;145;g3001b1d2e2a_0_0"/>
          <p:cNvSpPr/>
          <p:nvPr/>
        </p:nvSpPr>
        <p:spPr>
          <a:xfrm>
            <a:off x="3039863" y="3562404"/>
            <a:ext cx="668400" cy="360900"/>
          </a:xfrm>
          <a:prstGeom prst="roundRect">
            <a:avLst>
              <a:gd name="adj" fmla="val 16667"/>
            </a:avLst>
          </a:prstGeom>
          <a:solidFill>
            <a:schemeClr val="dk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gas leak repair</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46" name="Google Shape;146;g3001b1d2e2a_0_0"/>
          <p:cNvCxnSpPr/>
          <p:nvPr/>
        </p:nvCxnSpPr>
        <p:spPr>
          <a:xfrm flipH="1">
            <a:off x="3708263" y="3742554"/>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47" name="Google Shape;147;g3001b1d2e2a_0_0"/>
          <p:cNvCxnSpPr/>
          <p:nvPr/>
        </p:nvCxnSpPr>
        <p:spPr>
          <a:xfrm flipH="1">
            <a:off x="3377413" y="3985742"/>
            <a:ext cx="6900" cy="432000"/>
          </a:xfrm>
          <a:prstGeom prst="straightConnector1">
            <a:avLst/>
          </a:prstGeom>
          <a:noFill/>
          <a:ln w="9525" cap="flat" cmpd="sng">
            <a:solidFill>
              <a:schemeClr val="dk2"/>
            </a:solidFill>
            <a:prstDash val="solid"/>
            <a:round/>
            <a:headEnd type="none" w="med" len="med"/>
            <a:tailEnd type="stealth" w="med" len="med"/>
          </a:ln>
        </p:spPr>
      </p:cxnSp>
      <p:cxnSp>
        <p:nvCxnSpPr>
          <p:cNvPr id="148" name="Google Shape;148;g3001b1d2e2a_0_0"/>
          <p:cNvCxnSpPr/>
          <p:nvPr/>
        </p:nvCxnSpPr>
        <p:spPr>
          <a:xfrm rot="10800000" flipH="1">
            <a:off x="4140263" y="3742554"/>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149" name="Google Shape;149;g3001b1d2e2a_0_0"/>
          <p:cNvCxnSpPr/>
          <p:nvPr/>
        </p:nvCxnSpPr>
        <p:spPr>
          <a:xfrm flipH="1">
            <a:off x="5020863" y="3742554"/>
            <a:ext cx="432000" cy="600"/>
          </a:xfrm>
          <a:prstGeom prst="straightConnector1">
            <a:avLst/>
          </a:prstGeom>
          <a:noFill/>
          <a:ln w="9525" cap="flat" cmpd="sng">
            <a:solidFill>
              <a:schemeClr val="dk2"/>
            </a:solidFill>
            <a:prstDash val="solid"/>
            <a:round/>
            <a:headEnd type="none" w="med" len="med"/>
            <a:tailEnd type="stealth" w="med" len="med"/>
          </a:ln>
        </p:spPr>
      </p:cxnSp>
      <p:cxnSp>
        <p:nvCxnSpPr>
          <p:cNvPr id="150" name="Google Shape;150;g3001b1d2e2a_0_0"/>
          <p:cNvCxnSpPr/>
          <p:nvPr/>
        </p:nvCxnSpPr>
        <p:spPr>
          <a:xfrm rot="10800000" flipH="1">
            <a:off x="5452863" y="3742554"/>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151" name="Google Shape;151;g3001b1d2e2a_0_0"/>
          <p:cNvCxnSpPr>
            <a:stCxn id="142" idx="3"/>
            <a:endCxn id="143" idx="1"/>
          </p:cNvCxnSpPr>
          <p:nvPr/>
        </p:nvCxnSpPr>
        <p:spPr>
          <a:xfrm>
            <a:off x="4558338" y="4480179"/>
            <a:ext cx="332400" cy="0"/>
          </a:xfrm>
          <a:prstGeom prst="straightConnector1">
            <a:avLst/>
          </a:prstGeom>
          <a:noFill/>
          <a:ln w="9525" cap="flat" cmpd="sng">
            <a:solidFill>
              <a:schemeClr val="dk2"/>
            </a:solidFill>
            <a:prstDash val="solid"/>
            <a:round/>
            <a:headEnd type="none" w="med" len="med"/>
            <a:tailEnd type="stealth" w="med" len="med"/>
          </a:ln>
        </p:spPr>
      </p:cxnSp>
      <p:pic>
        <p:nvPicPr>
          <p:cNvPr id="152" name="Google Shape;152;g3001b1d2e2a_0_0"/>
          <p:cNvPicPr preferRelativeResize="0"/>
          <p:nvPr/>
        </p:nvPicPr>
        <p:blipFill rotWithShape="1">
          <a:blip r:embed="rId3">
            <a:alphaModFix/>
          </a:blip>
          <a:srcRect l="19173" t="8934" r="19510" b="8876"/>
          <a:stretch/>
        </p:blipFill>
        <p:spPr>
          <a:xfrm>
            <a:off x="4812201" y="3637017"/>
            <a:ext cx="161300" cy="211674"/>
          </a:xfrm>
          <a:prstGeom prst="rect">
            <a:avLst/>
          </a:prstGeom>
          <a:noFill/>
          <a:ln>
            <a:noFill/>
          </a:ln>
        </p:spPr>
      </p:pic>
      <p:sp>
        <p:nvSpPr>
          <p:cNvPr id="153" name="Google Shape;153;g3001b1d2e2a_0_0"/>
          <p:cNvSpPr/>
          <p:nvPr/>
        </p:nvSpPr>
        <p:spPr>
          <a:xfrm>
            <a:off x="3718488" y="4693704"/>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6</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sp>
        <p:nvSpPr>
          <p:cNvPr id="154" name="Google Shape;154;g3001b1d2e2a_0_0"/>
          <p:cNvSpPr/>
          <p:nvPr/>
        </p:nvSpPr>
        <p:spPr>
          <a:xfrm>
            <a:off x="5062138" y="4693704"/>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3C78D8"/>
                </a:solidFill>
                <a:effectLst/>
                <a:uLnTx/>
                <a:uFillTx/>
                <a:latin typeface="PT Sans Narrow"/>
                <a:ea typeface="PT Sans Narrow"/>
                <a:cs typeface="PT Sans Narrow"/>
                <a:sym typeface="PT Sans Narrow"/>
              </a:rPr>
              <a:t>QC step 7</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155" name="Google Shape;155;g3001b1d2e2a_0_0"/>
          <p:cNvCxnSpPr>
            <a:stCxn id="143" idx="3"/>
          </p:cNvCxnSpPr>
          <p:nvPr/>
        </p:nvCxnSpPr>
        <p:spPr>
          <a:xfrm>
            <a:off x="5901988" y="4480179"/>
            <a:ext cx="332400" cy="0"/>
          </a:xfrm>
          <a:prstGeom prst="straightConnector1">
            <a:avLst/>
          </a:prstGeom>
          <a:noFill/>
          <a:ln w="9525" cap="flat" cmpd="sng">
            <a:solidFill>
              <a:schemeClr val="dk2"/>
            </a:solidFill>
            <a:prstDash val="solid"/>
            <a:round/>
            <a:headEnd type="none" w="med" len="med"/>
            <a:tailEnd type="stealth" w="med" len="med"/>
          </a:ln>
        </p:spPr>
      </p:cxnSp>
      <p:sp>
        <p:nvSpPr>
          <p:cNvPr id="156" name="Google Shape;156;g3001b1d2e2a_0_0"/>
          <p:cNvSpPr/>
          <p:nvPr/>
        </p:nvSpPr>
        <p:spPr>
          <a:xfrm>
            <a:off x="4508513" y="4480179"/>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
        <p:nvSpPr>
          <p:cNvPr id="157" name="Google Shape;157;g3001b1d2e2a_0_0"/>
          <p:cNvSpPr/>
          <p:nvPr/>
        </p:nvSpPr>
        <p:spPr>
          <a:xfrm>
            <a:off x="5830288" y="4480179"/>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58" name="Google Shape;158;g3001b1d2e2a_0_0"/>
          <p:cNvCxnSpPr/>
          <p:nvPr/>
        </p:nvCxnSpPr>
        <p:spPr>
          <a:xfrm rot="10800000" flipH="1">
            <a:off x="4329238" y="3742554"/>
            <a:ext cx="3600" cy="432000"/>
          </a:xfrm>
          <a:prstGeom prst="straightConnector1">
            <a:avLst/>
          </a:prstGeom>
          <a:noFill/>
          <a:ln w="9525" cap="flat" cmpd="sng">
            <a:solidFill>
              <a:schemeClr val="dk2"/>
            </a:solidFill>
            <a:prstDash val="solid"/>
            <a:round/>
            <a:headEnd type="none" w="med" len="med"/>
            <a:tailEnd type="stealth" w="med" len="med"/>
          </a:ln>
        </p:spPr>
      </p:cxnSp>
      <p:cxnSp>
        <p:nvCxnSpPr>
          <p:cNvPr id="159" name="Google Shape;159;g3001b1d2e2a_0_0"/>
          <p:cNvCxnSpPr/>
          <p:nvPr/>
        </p:nvCxnSpPr>
        <p:spPr>
          <a:xfrm flipH="1">
            <a:off x="4332838" y="3742554"/>
            <a:ext cx="432000" cy="600"/>
          </a:xfrm>
          <a:prstGeom prst="straightConnector1">
            <a:avLst/>
          </a:prstGeom>
          <a:noFill/>
          <a:ln w="9525" cap="flat" cmpd="sng">
            <a:solidFill>
              <a:schemeClr val="dk2"/>
            </a:solidFill>
            <a:prstDash val="solid"/>
            <a:round/>
            <a:headEnd type="stealth" w="med" len="med"/>
            <a:tailEnd type="none" w="med" len="med"/>
          </a:ln>
        </p:spPr>
      </p:cxnSp>
      <p:sp>
        <p:nvSpPr>
          <p:cNvPr id="160" name="Google Shape;160;g3001b1d2e2a_0_0"/>
          <p:cNvSpPr/>
          <p:nvPr/>
        </p:nvSpPr>
        <p:spPr>
          <a:xfrm>
            <a:off x="4263988" y="3475254"/>
            <a:ext cx="5661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rejected</a:t>
            </a: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cxnSp>
        <p:nvCxnSpPr>
          <p:cNvPr id="161" name="Google Shape;161;g3001b1d2e2a_0_0"/>
          <p:cNvCxnSpPr/>
          <p:nvPr/>
        </p:nvCxnSpPr>
        <p:spPr>
          <a:xfrm>
            <a:off x="3188088" y="4480179"/>
            <a:ext cx="332400" cy="0"/>
          </a:xfrm>
          <a:prstGeom prst="straightConnector1">
            <a:avLst/>
          </a:prstGeom>
          <a:noFill/>
          <a:ln w="9525" cap="flat" cmpd="sng">
            <a:solidFill>
              <a:schemeClr val="dk2"/>
            </a:solidFill>
            <a:prstDash val="solid"/>
            <a:round/>
            <a:headEnd type="none" w="med" len="med"/>
            <a:tailEnd type="stealth" w="med" len="med"/>
          </a:ln>
        </p:spPr>
      </p:cxnSp>
      <p:sp>
        <p:nvSpPr>
          <p:cNvPr id="162" name="Google Shape;162;g3001b1d2e2a_0_0"/>
          <p:cNvSpPr/>
          <p:nvPr/>
        </p:nvSpPr>
        <p:spPr>
          <a:xfrm>
            <a:off x="6234338" y="4234029"/>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I-V curve measurement</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67" name="Google Shape;167;g3001b1d2e2a_0_0"/>
          <p:cNvSpPr/>
          <p:nvPr/>
        </p:nvSpPr>
        <p:spPr>
          <a:xfrm>
            <a:off x="6424201" y="4685379"/>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8</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168" name="Google Shape;168;g3001b1d2e2a_0_0"/>
          <p:cNvCxnSpPr/>
          <p:nvPr/>
        </p:nvCxnSpPr>
        <p:spPr>
          <a:xfrm>
            <a:off x="83075" y="3011325"/>
            <a:ext cx="8382600" cy="81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g3001b1d2e2a_0_0"/>
          <p:cNvCxnSpPr>
            <a:stCxn id="118" idx="2"/>
          </p:cNvCxnSpPr>
          <p:nvPr/>
        </p:nvCxnSpPr>
        <p:spPr>
          <a:xfrm flipH="1">
            <a:off x="8457350" y="2514725"/>
            <a:ext cx="1800" cy="489600"/>
          </a:xfrm>
          <a:prstGeom prst="straightConnector1">
            <a:avLst/>
          </a:prstGeom>
          <a:noFill/>
          <a:ln w="9525" cap="flat" cmpd="sng">
            <a:solidFill>
              <a:schemeClr val="dk2"/>
            </a:solidFill>
            <a:prstDash val="solid"/>
            <a:round/>
            <a:headEnd type="none" w="med" len="med"/>
            <a:tailEnd type="stealth" w="med" len="med"/>
          </a:ln>
        </p:spPr>
      </p:cxnSp>
      <p:cxnSp>
        <p:nvCxnSpPr>
          <p:cNvPr id="170" name="Google Shape;170;g3001b1d2e2a_0_0"/>
          <p:cNvCxnSpPr/>
          <p:nvPr/>
        </p:nvCxnSpPr>
        <p:spPr>
          <a:xfrm>
            <a:off x="76150" y="3025175"/>
            <a:ext cx="3600" cy="1445700"/>
          </a:xfrm>
          <a:prstGeom prst="straightConnector1">
            <a:avLst/>
          </a:prstGeom>
          <a:noFill/>
          <a:ln w="9525" cap="flat" cmpd="sng">
            <a:solidFill>
              <a:schemeClr val="dk2"/>
            </a:solidFill>
            <a:prstDash val="solid"/>
            <a:round/>
            <a:headEnd type="none" w="med" len="med"/>
            <a:tailEnd type="stealth" w="med" len="med"/>
          </a:ln>
        </p:spPr>
      </p:cxnSp>
      <p:sp>
        <p:nvSpPr>
          <p:cNvPr id="171" name="Google Shape;171;g3001b1d2e2a_0_0"/>
          <p:cNvSpPr/>
          <p:nvPr/>
        </p:nvSpPr>
        <p:spPr>
          <a:xfrm rot="-5400000">
            <a:off x="1423388" y="161300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2" name="Google Shape;172;g3001b1d2e2a_0_0"/>
          <p:cNvSpPr/>
          <p:nvPr/>
        </p:nvSpPr>
        <p:spPr>
          <a:xfrm rot="-5400000">
            <a:off x="2763013" y="1613000"/>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3" name="Google Shape;173;g3001b1d2e2a_0_0"/>
          <p:cNvSpPr/>
          <p:nvPr/>
        </p:nvSpPr>
        <p:spPr>
          <a:xfrm rot="-5400000">
            <a:off x="757938" y="382372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4" name="Google Shape;174;g3001b1d2e2a_0_0"/>
          <p:cNvSpPr/>
          <p:nvPr/>
        </p:nvSpPr>
        <p:spPr>
          <a:xfrm rot="-5400000">
            <a:off x="2364288" y="382372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5" name="Google Shape;175;g3001b1d2e2a_0_0"/>
          <p:cNvSpPr/>
          <p:nvPr/>
        </p:nvSpPr>
        <p:spPr>
          <a:xfrm rot="-5400000">
            <a:off x="3836688" y="3824604"/>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6" name="Google Shape;176;g3001b1d2e2a_0_0"/>
          <p:cNvSpPr/>
          <p:nvPr/>
        </p:nvSpPr>
        <p:spPr>
          <a:xfrm rot="-5400000">
            <a:off x="5160276" y="3799554"/>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7" name="Google Shape;177;g3001b1d2e2a_0_0"/>
          <p:cNvSpPr/>
          <p:nvPr/>
        </p:nvSpPr>
        <p:spPr>
          <a:xfrm rot="-5400000">
            <a:off x="1789688" y="1612988"/>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8" name="Google Shape;178;g3001b1d2e2a_0_0"/>
          <p:cNvSpPr/>
          <p:nvPr/>
        </p:nvSpPr>
        <p:spPr>
          <a:xfrm rot="-5400000">
            <a:off x="4202576" y="3824592"/>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79" name="Google Shape;179;g3001b1d2e2a_0_0"/>
          <p:cNvSpPr/>
          <p:nvPr/>
        </p:nvSpPr>
        <p:spPr>
          <a:xfrm>
            <a:off x="7245638" y="44742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80" name="Google Shape;180;g3001b1d2e2a_0_0"/>
          <p:cNvSpPr/>
          <p:nvPr/>
        </p:nvSpPr>
        <p:spPr>
          <a:xfrm rot="-5400000">
            <a:off x="6717763" y="1685388"/>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sp>
        <p:nvSpPr>
          <p:cNvPr id="181" name="Google Shape;181;g3001b1d2e2a_0_0"/>
          <p:cNvSpPr/>
          <p:nvPr/>
        </p:nvSpPr>
        <p:spPr>
          <a:xfrm>
            <a:off x="6342350" y="2551475"/>
            <a:ext cx="1440000" cy="4923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1" u="none" strike="noStrike" kern="0" cap="none" spc="0" normalizeH="0" baseline="0" noProof="0">
                <a:ln>
                  <a:noFill/>
                </a:ln>
                <a:solidFill>
                  <a:srgbClr val="E69138"/>
                </a:solidFill>
                <a:effectLst/>
                <a:uLnTx/>
                <a:uFillTx/>
                <a:latin typeface="PT Sans Narrow"/>
                <a:ea typeface="PT Sans Narrow"/>
                <a:cs typeface="PT Sans Narrow"/>
                <a:sym typeface="PT Sans Narrow"/>
              </a:rPr>
              <a:t>mock-up gas volume</a:t>
            </a:r>
            <a:endParaRPr kumimoji="0" sz="1000" b="0" i="1" u="none" strike="noStrike" kern="0" cap="none" spc="0" normalizeH="0" baseline="0" noProof="0" dirty="0">
              <a:ln>
                <a:noFill/>
              </a:ln>
              <a:solidFill>
                <a:srgbClr val="E69138"/>
              </a:solidFill>
              <a:effectLst/>
              <a:uLnTx/>
              <a:uFillTx/>
              <a:latin typeface="PT Sans Narrow"/>
              <a:ea typeface="PT Sans Narrow"/>
              <a:cs typeface="PT Sans Narrow"/>
              <a:sym typeface="PT Sans Narrow"/>
            </a:endParaRPr>
          </a:p>
        </p:txBody>
      </p:sp>
      <p:pic>
        <p:nvPicPr>
          <p:cNvPr id="2" name="Google Shape;76;g3352278b359_0_0">
            <a:extLst>
              <a:ext uri="{FF2B5EF4-FFF2-40B4-BE49-F238E27FC236}">
                <a16:creationId xmlns:a16="http://schemas.microsoft.com/office/drawing/2014/main" id="{4C65BE45-8A61-82AE-14F0-A931F2C080EA}"/>
              </a:ext>
            </a:extLst>
          </p:cNvPr>
          <p:cNvPicPr preferRelativeResize="0"/>
          <p:nvPr/>
        </p:nvPicPr>
        <p:blipFill rotWithShape="1">
          <a:blip r:embed="rId4">
            <a:alphaModFix/>
          </a:blip>
          <a:srcRect/>
          <a:stretch/>
        </p:blipFill>
        <p:spPr>
          <a:xfrm>
            <a:off x="7075544" y="19348"/>
            <a:ext cx="1086249" cy="571249"/>
          </a:xfrm>
          <a:prstGeom prst="rect">
            <a:avLst/>
          </a:prstGeom>
          <a:noFill/>
          <a:ln>
            <a:noFill/>
          </a:ln>
        </p:spPr>
      </p:pic>
      <p:pic>
        <p:nvPicPr>
          <p:cNvPr id="3" name="Google Shape;77;g3352278b359_0_0">
            <a:extLst>
              <a:ext uri="{FF2B5EF4-FFF2-40B4-BE49-F238E27FC236}">
                <a16:creationId xmlns:a16="http://schemas.microsoft.com/office/drawing/2014/main" id="{08B3CD47-D54E-B0FD-7DD9-4C9A799BA361}"/>
              </a:ext>
            </a:extLst>
          </p:cNvPr>
          <p:cNvPicPr preferRelativeResize="0"/>
          <p:nvPr/>
        </p:nvPicPr>
        <p:blipFill rotWithShape="1">
          <a:blip r:embed="rId5">
            <a:alphaModFix/>
          </a:blip>
          <a:srcRect/>
          <a:stretch/>
        </p:blipFill>
        <p:spPr>
          <a:xfrm>
            <a:off x="8176347" y="58749"/>
            <a:ext cx="606402" cy="492426"/>
          </a:xfrm>
          <a:prstGeom prst="rect">
            <a:avLst/>
          </a:prstGeom>
          <a:noFill/>
          <a:ln>
            <a:noFill/>
          </a:ln>
        </p:spPr>
      </p:pic>
      <p:pic>
        <p:nvPicPr>
          <p:cNvPr id="4" name="Elemento grafico 3">
            <a:extLst>
              <a:ext uri="{FF2B5EF4-FFF2-40B4-BE49-F238E27FC236}">
                <a16:creationId xmlns:a16="http://schemas.microsoft.com/office/drawing/2014/main" id="{CAD6B135-B712-A3B5-05D4-0F075FD1C7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sp>
        <p:nvSpPr>
          <p:cNvPr id="5" name="Google Shape;162;g3001b1d2e2a_0_0">
            <a:extLst>
              <a:ext uri="{FF2B5EF4-FFF2-40B4-BE49-F238E27FC236}">
                <a16:creationId xmlns:a16="http://schemas.microsoft.com/office/drawing/2014/main" id="{3048A3F2-FFE7-1529-C33D-4B68ECB795E2}"/>
              </a:ext>
            </a:extLst>
          </p:cNvPr>
          <p:cNvSpPr/>
          <p:nvPr/>
        </p:nvSpPr>
        <p:spPr>
          <a:xfrm>
            <a:off x="7571542" y="4230959"/>
            <a:ext cx="1011300" cy="49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Monitoring / conditioning</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6" name="Google Shape;167;g3001b1d2e2a_0_0">
            <a:extLst>
              <a:ext uri="{FF2B5EF4-FFF2-40B4-BE49-F238E27FC236}">
                <a16:creationId xmlns:a16="http://schemas.microsoft.com/office/drawing/2014/main" id="{0803E816-64DA-D07C-8819-45EA12A7902C}"/>
              </a:ext>
            </a:extLst>
          </p:cNvPr>
          <p:cNvSpPr/>
          <p:nvPr/>
        </p:nvSpPr>
        <p:spPr>
          <a:xfrm>
            <a:off x="7894400" y="4693704"/>
            <a:ext cx="6684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rPr>
              <a:t>QC step 9</a:t>
            </a:r>
            <a:endParaRPr kumimoji="0" sz="1000" b="0" i="0" u="none" strike="noStrike" kern="0" cap="none" spc="0" normalizeH="0" baseline="0" noProof="0" dirty="0">
              <a:ln>
                <a:noFill/>
              </a:ln>
              <a:solidFill>
                <a:srgbClr val="3C78D8"/>
              </a:solidFill>
              <a:effectLst/>
              <a:uLnTx/>
              <a:uFillTx/>
              <a:latin typeface="PT Sans Narrow"/>
              <a:ea typeface="PT Sans Narrow"/>
              <a:cs typeface="PT Sans Narrow"/>
              <a:sym typeface="PT Sans Narrow"/>
            </a:endParaRPr>
          </a:p>
        </p:txBody>
      </p:sp>
      <p:cxnSp>
        <p:nvCxnSpPr>
          <p:cNvPr id="7" name="Google Shape;155;g3001b1d2e2a_0_0">
            <a:extLst>
              <a:ext uri="{FF2B5EF4-FFF2-40B4-BE49-F238E27FC236}">
                <a16:creationId xmlns:a16="http://schemas.microsoft.com/office/drawing/2014/main" id="{8B524B41-F1F4-FF4F-67D8-283B24A8D2EB}"/>
              </a:ext>
            </a:extLst>
          </p:cNvPr>
          <p:cNvCxnSpPr/>
          <p:nvPr/>
        </p:nvCxnSpPr>
        <p:spPr>
          <a:xfrm>
            <a:off x="7245638" y="4480179"/>
            <a:ext cx="332400" cy="0"/>
          </a:xfrm>
          <a:prstGeom prst="straightConnector1">
            <a:avLst/>
          </a:prstGeom>
          <a:noFill/>
          <a:ln w="9525" cap="flat" cmpd="sng">
            <a:solidFill>
              <a:schemeClr val="dk2"/>
            </a:solidFill>
            <a:prstDash val="solid"/>
            <a:round/>
            <a:headEnd type="none" w="med" len="med"/>
            <a:tailEnd type="stealth" w="med" len="med"/>
          </a:ln>
        </p:spPr>
      </p:cxnSp>
      <p:sp>
        <p:nvSpPr>
          <p:cNvPr id="8" name="Google Shape;157;g3001b1d2e2a_0_0">
            <a:extLst>
              <a:ext uri="{FF2B5EF4-FFF2-40B4-BE49-F238E27FC236}">
                <a16:creationId xmlns:a16="http://schemas.microsoft.com/office/drawing/2014/main" id="{C50C727C-28EA-35FB-94A6-02E21F91CC1C}"/>
              </a:ext>
            </a:extLst>
          </p:cNvPr>
          <p:cNvSpPr/>
          <p:nvPr/>
        </p:nvSpPr>
        <p:spPr>
          <a:xfrm>
            <a:off x="7215457" y="42498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cxnSp>
        <p:nvCxnSpPr>
          <p:cNvPr id="19" name="Connettore a gomito 18">
            <a:extLst>
              <a:ext uri="{FF2B5EF4-FFF2-40B4-BE49-F238E27FC236}">
                <a16:creationId xmlns:a16="http://schemas.microsoft.com/office/drawing/2014/main" id="{A0A339C0-0695-CF76-0147-E60DCEA4D26F}"/>
              </a:ext>
            </a:extLst>
          </p:cNvPr>
          <p:cNvCxnSpPr>
            <a:cxnSpLocks/>
          </p:cNvCxnSpPr>
          <p:nvPr/>
        </p:nvCxnSpPr>
        <p:spPr>
          <a:xfrm rot="10800000">
            <a:off x="6046288" y="3467468"/>
            <a:ext cx="1681730" cy="754041"/>
          </a:xfrm>
          <a:prstGeom prst="bentConnector3">
            <a:avLst>
              <a:gd name="adj1" fmla="val 15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22DB5F03-0852-91BD-3AB5-DD9D56203498}"/>
              </a:ext>
            </a:extLst>
          </p:cNvPr>
          <p:cNvCxnSpPr>
            <a:cxnSpLocks/>
          </p:cNvCxnSpPr>
          <p:nvPr/>
        </p:nvCxnSpPr>
        <p:spPr>
          <a:xfrm>
            <a:off x="6040478" y="3474375"/>
            <a:ext cx="0" cy="1005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Google Shape;152;g3001b1d2e2a_0_0">
            <a:extLst>
              <a:ext uri="{FF2B5EF4-FFF2-40B4-BE49-F238E27FC236}">
                <a16:creationId xmlns:a16="http://schemas.microsoft.com/office/drawing/2014/main" id="{10735DA0-FB20-FF58-1D02-51068D102CD2}"/>
              </a:ext>
            </a:extLst>
          </p:cNvPr>
          <p:cNvPicPr preferRelativeResize="0"/>
          <p:nvPr/>
        </p:nvPicPr>
        <p:blipFill rotWithShape="1">
          <a:blip r:embed="rId3">
            <a:alphaModFix/>
          </a:blip>
          <a:srcRect l="19173" t="8934" r="19510" b="8876"/>
          <a:stretch/>
        </p:blipFill>
        <p:spPr>
          <a:xfrm>
            <a:off x="7992550" y="3634538"/>
            <a:ext cx="161300" cy="211674"/>
          </a:xfrm>
          <a:prstGeom prst="rect">
            <a:avLst/>
          </a:prstGeom>
          <a:noFill/>
          <a:ln>
            <a:noFill/>
          </a:ln>
        </p:spPr>
      </p:pic>
      <p:cxnSp>
        <p:nvCxnSpPr>
          <p:cNvPr id="27" name="Google Shape;150;g3001b1d2e2a_0_0">
            <a:extLst>
              <a:ext uri="{FF2B5EF4-FFF2-40B4-BE49-F238E27FC236}">
                <a16:creationId xmlns:a16="http://schemas.microsoft.com/office/drawing/2014/main" id="{DA164957-BC32-89FD-3878-AD4104E0A4EC}"/>
              </a:ext>
            </a:extLst>
          </p:cNvPr>
          <p:cNvCxnSpPr>
            <a:cxnSpLocks/>
            <a:stCxn id="5" idx="0"/>
            <a:endCxn id="26" idx="2"/>
          </p:cNvCxnSpPr>
          <p:nvPr/>
        </p:nvCxnSpPr>
        <p:spPr>
          <a:xfrm flipH="1" flipV="1">
            <a:off x="8073200" y="3846212"/>
            <a:ext cx="3992" cy="384747"/>
          </a:xfrm>
          <a:prstGeom prst="straightConnector1">
            <a:avLst/>
          </a:prstGeom>
          <a:noFill/>
          <a:ln w="9525" cap="flat" cmpd="sng">
            <a:solidFill>
              <a:schemeClr val="dk2"/>
            </a:solidFill>
            <a:prstDash val="solid"/>
            <a:round/>
            <a:headEnd type="none" w="med" len="med"/>
            <a:tailEnd type="stealth" w="med" len="med"/>
          </a:ln>
        </p:spPr>
      </p:cxnSp>
      <p:sp>
        <p:nvSpPr>
          <p:cNvPr id="28" name="Google Shape;176;g3001b1d2e2a_0_0">
            <a:extLst>
              <a:ext uri="{FF2B5EF4-FFF2-40B4-BE49-F238E27FC236}">
                <a16:creationId xmlns:a16="http://schemas.microsoft.com/office/drawing/2014/main" id="{D6C1CDCB-D401-AB50-87E6-152DFE6464D0}"/>
              </a:ext>
            </a:extLst>
          </p:cNvPr>
          <p:cNvSpPr/>
          <p:nvPr/>
        </p:nvSpPr>
        <p:spPr>
          <a:xfrm rot="-5400000">
            <a:off x="7777013" y="3903212"/>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rPr>
              <a:t>FAIL</a:t>
            </a:r>
            <a:endParaRPr kumimoji="0" sz="800" b="0" i="0" u="none" strike="noStrike" kern="0" cap="none" spc="0" normalizeH="0" baseline="0" noProof="0" dirty="0">
              <a:ln>
                <a:noFill/>
              </a:ln>
              <a:solidFill>
                <a:srgbClr val="CC0000"/>
              </a:solidFill>
              <a:effectLst/>
              <a:uLnTx/>
              <a:uFillTx/>
              <a:latin typeface="PT Sans Narrow"/>
              <a:ea typeface="PT Sans Narrow"/>
              <a:cs typeface="PT Sans Narrow"/>
              <a:sym typeface="PT Sans Narrow"/>
            </a:endParaRPr>
          </a:p>
        </p:txBody>
      </p:sp>
      <p:cxnSp>
        <p:nvCxnSpPr>
          <p:cNvPr id="34" name="Google Shape;155;g3001b1d2e2a_0_0">
            <a:extLst>
              <a:ext uri="{FF2B5EF4-FFF2-40B4-BE49-F238E27FC236}">
                <a16:creationId xmlns:a16="http://schemas.microsoft.com/office/drawing/2014/main" id="{115A51E5-08A1-B90C-BFCA-BE9089C2761C}"/>
              </a:ext>
            </a:extLst>
          </p:cNvPr>
          <p:cNvCxnSpPr/>
          <p:nvPr/>
        </p:nvCxnSpPr>
        <p:spPr>
          <a:xfrm>
            <a:off x="8591044" y="4480179"/>
            <a:ext cx="332400" cy="0"/>
          </a:xfrm>
          <a:prstGeom prst="straightConnector1">
            <a:avLst/>
          </a:prstGeom>
          <a:noFill/>
          <a:ln w="9525" cap="flat" cmpd="sng">
            <a:solidFill>
              <a:schemeClr val="dk2"/>
            </a:solidFill>
            <a:prstDash val="solid"/>
            <a:round/>
            <a:headEnd type="none" w="med" len="med"/>
            <a:tailEnd type="stealth" w="med" len="med"/>
          </a:ln>
        </p:spPr>
      </p:cxnSp>
      <p:sp>
        <p:nvSpPr>
          <p:cNvPr id="35" name="Google Shape;157;g3001b1d2e2a_0_0">
            <a:extLst>
              <a:ext uri="{FF2B5EF4-FFF2-40B4-BE49-F238E27FC236}">
                <a16:creationId xmlns:a16="http://schemas.microsoft.com/office/drawing/2014/main" id="{8F56695C-D179-9908-F2EA-3C1E4EE16C91}"/>
              </a:ext>
            </a:extLst>
          </p:cNvPr>
          <p:cNvSpPr/>
          <p:nvPr/>
        </p:nvSpPr>
        <p:spPr>
          <a:xfrm>
            <a:off x="8560863" y="4249875"/>
            <a:ext cx="432000" cy="2679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rPr>
              <a:t>PASS</a:t>
            </a:r>
            <a:endParaRPr kumimoji="0" sz="800" b="0" i="0" u="none" strike="noStrike" kern="0" cap="none" spc="0" normalizeH="0" baseline="0" noProof="0" dirty="0">
              <a:ln>
                <a:noFill/>
              </a:ln>
              <a:solidFill>
                <a:srgbClr val="6AA84F"/>
              </a:solidFill>
              <a:effectLst/>
              <a:uLnTx/>
              <a:uFillTx/>
              <a:latin typeface="PT Sans Narrow"/>
              <a:ea typeface="PT Sans Narrow"/>
              <a:cs typeface="PT Sans Narrow"/>
              <a:sym typeface="PT Sans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g337755ef6c3_0_4"/>
          <p:cNvSpPr txBox="1"/>
          <p:nvPr/>
        </p:nvSpPr>
        <p:spPr>
          <a:xfrm>
            <a:off x="54224" y="57976"/>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200" b="1" dirty="0">
                <a:solidFill>
                  <a:srgbClr val="1155CC"/>
                </a:solidFill>
                <a:latin typeface="PT Serif"/>
                <a:ea typeface="PT Serif"/>
                <a:cs typeface="PT Serif"/>
                <a:sym typeface="PT Serif"/>
              </a:rPr>
              <a:t>Long-Term Partnership with Industry</a:t>
            </a:r>
            <a:endParaRPr sz="2200" b="1" dirty="0">
              <a:solidFill>
                <a:srgbClr val="1155CC"/>
              </a:solidFill>
              <a:latin typeface="PT Serif"/>
              <a:ea typeface="PT Serif"/>
              <a:cs typeface="PT Serif"/>
              <a:sym typeface="PT Serif"/>
            </a:endParaRPr>
          </a:p>
        </p:txBody>
      </p:sp>
      <p:pic>
        <p:nvPicPr>
          <p:cNvPr id="144" name="Google Shape;144;g337755ef6c3_0_4"/>
          <p:cNvPicPr preferRelativeResize="0"/>
          <p:nvPr/>
        </p:nvPicPr>
        <p:blipFill>
          <a:blip r:embed="rId3">
            <a:alphaModFix/>
          </a:blip>
          <a:stretch>
            <a:fillRect/>
          </a:stretch>
        </p:blipFill>
        <p:spPr>
          <a:xfrm>
            <a:off x="7024363" y="17068"/>
            <a:ext cx="1086249" cy="571249"/>
          </a:xfrm>
          <a:prstGeom prst="rect">
            <a:avLst/>
          </a:prstGeom>
          <a:noFill/>
          <a:ln>
            <a:noFill/>
          </a:ln>
        </p:spPr>
      </p:pic>
      <p:pic>
        <p:nvPicPr>
          <p:cNvPr id="145" name="Google Shape;145;g337755ef6c3_0_4"/>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46" name="Google Shape;146;g337755ef6c3_0_4"/>
          <p:cNvSpPr txBox="1"/>
          <p:nvPr/>
        </p:nvSpPr>
        <p:spPr>
          <a:xfrm>
            <a:off x="175275" y="1048650"/>
            <a:ext cx="4334700" cy="2893800"/>
          </a:xfrm>
          <a:prstGeom prst="rect">
            <a:avLst/>
          </a:prstGeom>
          <a:noFill/>
          <a:ln>
            <a:noFill/>
          </a:ln>
        </p:spPr>
        <p:txBody>
          <a:bodyPr spcFirstLastPara="1" wrap="square" lIns="91425" tIns="91425" rIns="91425" bIns="91425" anchor="t" anchorCtr="0">
            <a:spAutoFit/>
          </a:bodyPr>
          <a:lstStyle/>
          <a:p>
            <a:pPr marL="457200" lvl="0" indent="-330200" algn="just"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Multiple prototype iterations produced at MPI to validate and refine manufacturing steps.</a:t>
            </a:r>
            <a:endParaRPr sz="1600" dirty="0">
              <a:latin typeface="PT Sans Narrow"/>
              <a:ea typeface="PT Sans Narrow"/>
              <a:cs typeface="PT Sans Narrow"/>
              <a:sym typeface="PT Sans Narrow"/>
            </a:endParaRPr>
          </a:p>
          <a:p>
            <a:pPr marL="457200" lvl="0" indent="0" algn="just" rtl="0">
              <a:spcBef>
                <a:spcPts val="0"/>
              </a:spcBef>
              <a:spcAft>
                <a:spcPts val="0"/>
              </a:spcAft>
              <a:buNone/>
            </a:pPr>
            <a:endParaRPr sz="1600" dirty="0">
              <a:latin typeface="PT Sans Narrow"/>
              <a:ea typeface="PT Sans Narrow"/>
              <a:cs typeface="PT Sans Narrow"/>
              <a:sym typeface="PT Sans Narrow"/>
            </a:endParaRPr>
          </a:p>
          <a:p>
            <a:pPr marL="457200" lvl="0" indent="-330200" algn="just"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Lessons learned integrated back into processes, ensuring robust and reliable production workflows.</a:t>
            </a:r>
            <a:endParaRPr sz="1600" dirty="0">
              <a:latin typeface="PT Sans Narrow"/>
              <a:ea typeface="PT Sans Narrow"/>
              <a:cs typeface="PT Sans Narrow"/>
              <a:sym typeface="PT Sans Narrow"/>
            </a:endParaRPr>
          </a:p>
          <a:p>
            <a:pPr marL="0" lvl="0" indent="0" algn="just" rtl="0">
              <a:spcBef>
                <a:spcPts val="0"/>
              </a:spcBef>
              <a:spcAft>
                <a:spcPts val="0"/>
              </a:spcAft>
              <a:buNone/>
            </a:pPr>
            <a:endParaRPr sz="1600" dirty="0">
              <a:latin typeface="PT Sans Narrow"/>
              <a:ea typeface="PT Sans Narrow"/>
              <a:cs typeface="PT Sans Narrow"/>
              <a:sym typeface="PT Sans Narrow"/>
            </a:endParaRPr>
          </a:p>
          <a:p>
            <a:pPr marL="457200" lvl="0" indent="-330200" algn="just"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Implementation of rigorous industrial-level quality assurance and control measures.</a:t>
            </a:r>
            <a:endParaRPr sz="1600" dirty="0">
              <a:latin typeface="PT Sans Narrow"/>
              <a:ea typeface="PT Sans Narrow"/>
              <a:cs typeface="PT Sans Narrow"/>
              <a:sym typeface="PT Sans Narrow"/>
            </a:endParaRPr>
          </a:p>
          <a:p>
            <a:pPr marL="0" lvl="0" indent="0" algn="just" rtl="0">
              <a:spcBef>
                <a:spcPts val="0"/>
              </a:spcBef>
              <a:spcAft>
                <a:spcPts val="0"/>
              </a:spcAft>
              <a:buNone/>
            </a:pPr>
            <a:endParaRPr sz="1600" dirty="0">
              <a:latin typeface="PT Sans Narrow"/>
              <a:ea typeface="PT Sans Narrow"/>
              <a:cs typeface="PT Sans Narrow"/>
              <a:sym typeface="PT Sans Narrow"/>
            </a:endParaRPr>
          </a:p>
          <a:p>
            <a:pPr marL="457200" lvl="0" indent="-330200" algn="just"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Extensive collaboration with industry to gradually mature production capabilities.</a:t>
            </a:r>
            <a:endParaRPr sz="1600" dirty="0">
              <a:latin typeface="PT Sans Narrow"/>
              <a:ea typeface="PT Sans Narrow"/>
              <a:cs typeface="PT Sans Narrow"/>
              <a:sym typeface="PT Sans Narrow"/>
            </a:endParaRPr>
          </a:p>
        </p:txBody>
      </p:sp>
      <p:pic>
        <p:nvPicPr>
          <p:cNvPr id="147" name="Google Shape;147;g337755ef6c3_0_4"/>
          <p:cNvPicPr preferRelativeResize="0"/>
          <p:nvPr/>
        </p:nvPicPr>
        <p:blipFill>
          <a:blip r:embed="rId5">
            <a:alphaModFix/>
          </a:blip>
          <a:stretch>
            <a:fillRect/>
          </a:stretch>
        </p:blipFill>
        <p:spPr>
          <a:xfrm>
            <a:off x="4884825" y="1051100"/>
            <a:ext cx="4133450" cy="3238710"/>
          </a:xfrm>
          <a:prstGeom prst="rect">
            <a:avLst/>
          </a:prstGeom>
          <a:noFill/>
          <a:ln w="9525" cap="flat" cmpd="sng">
            <a:solidFill>
              <a:srgbClr val="168B80"/>
            </a:solidFill>
            <a:prstDash val="dashDot"/>
            <a:round/>
            <a:headEnd type="none" w="sm" len="sm"/>
            <a:tailEnd type="none" w="sm" len="sm"/>
          </a:ln>
        </p:spPr>
      </p:pic>
      <p:grpSp>
        <p:nvGrpSpPr>
          <p:cNvPr id="148" name="Google Shape;148;g337755ef6c3_0_4"/>
          <p:cNvGrpSpPr/>
          <p:nvPr/>
        </p:nvGrpSpPr>
        <p:grpSpPr>
          <a:xfrm>
            <a:off x="5043332" y="4329952"/>
            <a:ext cx="3886007" cy="889752"/>
            <a:chOff x="4573475" y="4341525"/>
            <a:chExt cx="4361400" cy="955798"/>
          </a:xfrm>
        </p:grpSpPr>
        <p:sp>
          <p:nvSpPr>
            <p:cNvPr id="149" name="Google Shape;149;g337755ef6c3_0_4"/>
            <p:cNvSpPr/>
            <p:nvPr/>
          </p:nvSpPr>
          <p:spPr>
            <a:xfrm>
              <a:off x="4573475" y="4341525"/>
              <a:ext cx="4361400" cy="225300"/>
            </a:xfrm>
            <a:prstGeom prst="stripedRightArrow">
              <a:avLst>
                <a:gd name="adj1" fmla="val 64692"/>
                <a:gd name="adj2" fmla="val 6473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a:ea typeface="Roboto"/>
                <a:cs typeface="Roboto"/>
                <a:sym typeface="Roboto"/>
              </a:endParaRPr>
            </a:p>
          </p:txBody>
        </p:sp>
        <p:sp>
          <p:nvSpPr>
            <p:cNvPr id="150" name="Google Shape;150;g337755ef6c3_0_4"/>
            <p:cNvSpPr txBox="1"/>
            <p:nvPr/>
          </p:nvSpPr>
          <p:spPr>
            <a:xfrm rot="-684369">
              <a:off x="7547282" y="4566396"/>
              <a:ext cx="1086152" cy="6295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latin typeface="PT Sans Narrow"/>
                  <a:ea typeface="PT Sans Narrow"/>
                  <a:cs typeface="PT Sans Narrow"/>
                  <a:sym typeface="PT Sans Narrow"/>
                </a:rPr>
                <a:t>2024 -2025</a:t>
              </a:r>
              <a:endParaRPr sz="1200" dirty="0">
                <a:latin typeface="PT Sans Narrow"/>
                <a:ea typeface="PT Sans Narrow"/>
                <a:cs typeface="PT Sans Narrow"/>
                <a:sym typeface="PT Sans Narrow"/>
              </a:endParaRPr>
            </a:p>
            <a:p>
              <a:pPr marL="0" lvl="0" indent="0" algn="ctr" rtl="0">
                <a:spcBef>
                  <a:spcPts val="0"/>
                </a:spcBef>
                <a:spcAft>
                  <a:spcPts val="0"/>
                </a:spcAft>
                <a:buNone/>
              </a:pPr>
              <a:r>
                <a:rPr lang="it">
                  <a:solidFill>
                    <a:srgbClr val="1155CC"/>
                  </a:solidFill>
                  <a:latin typeface="PT Sans Narrow"/>
                  <a:ea typeface="PT Sans Narrow"/>
                  <a:cs typeface="PT Sans Narrow"/>
                  <a:sym typeface="PT Sans Narrow"/>
                </a:rPr>
                <a:t>2 × 1 m</a:t>
              </a:r>
              <a:r>
                <a:rPr lang="it" baseline="30000">
                  <a:solidFill>
                    <a:srgbClr val="1155CC"/>
                  </a:solidFill>
                  <a:latin typeface="PT Sans Narrow"/>
                  <a:ea typeface="PT Sans Narrow"/>
                  <a:cs typeface="PT Sans Narrow"/>
                  <a:sym typeface="PT Sans Narrow"/>
                </a:rPr>
                <a:t>2</a:t>
              </a:r>
              <a:endParaRPr baseline="30000" dirty="0">
                <a:solidFill>
                  <a:srgbClr val="1155CC"/>
                </a:solidFill>
                <a:latin typeface="PT Sans Narrow"/>
                <a:ea typeface="PT Sans Narrow"/>
                <a:cs typeface="PT Sans Narrow"/>
                <a:sym typeface="PT Sans Narrow"/>
              </a:endParaRPr>
            </a:p>
          </p:txBody>
        </p:sp>
        <p:cxnSp>
          <p:nvCxnSpPr>
            <p:cNvPr id="151" name="Google Shape;151;g337755ef6c3_0_4"/>
            <p:cNvCxnSpPr/>
            <p:nvPr/>
          </p:nvCxnSpPr>
          <p:spPr>
            <a:xfrm rot="10800000">
              <a:off x="8082875" y="4467400"/>
              <a:ext cx="6300" cy="139200"/>
            </a:xfrm>
            <a:prstGeom prst="straightConnector1">
              <a:avLst/>
            </a:prstGeom>
            <a:noFill/>
            <a:ln w="19050" cap="flat" cmpd="sng">
              <a:solidFill>
                <a:schemeClr val="dk2"/>
              </a:solidFill>
              <a:prstDash val="solid"/>
              <a:round/>
              <a:headEnd type="none" w="med" len="med"/>
              <a:tailEnd type="none" w="med" len="med"/>
            </a:ln>
          </p:spPr>
        </p:cxnSp>
        <p:sp>
          <p:nvSpPr>
            <p:cNvPr id="152" name="Google Shape;152;g337755ef6c3_0_4"/>
            <p:cNvSpPr txBox="1"/>
            <p:nvPr/>
          </p:nvSpPr>
          <p:spPr>
            <a:xfrm rot="-664820">
              <a:off x="6365982" y="4566492"/>
              <a:ext cx="1086453" cy="62942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latin typeface="PT Sans Narrow"/>
                  <a:ea typeface="PT Sans Narrow"/>
                  <a:cs typeface="PT Sans Narrow"/>
                  <a:sym typeface="PT Sans Narrow"/>
                </a:rPr>
                <a:t>2022 -2023</a:t>
              </a:r>
              <a:endParaRPr sz="1200" dirty="0">
                <a:latin typeface="PT Sans Narrow"/>
                <a:ea typeface="PT Sans Narrow"/>
                <a:cs typeface="PT Sans Narrow"/>
                <a:sym typeface="PT Sans Narrow"/>
              </a:endParaRPr>
            </a:p>
            <a:p>
              <a:pPr marL="0" lvl="0" indent="0" algn="ctr" rtl="0">
                <a:spcBef>
                  <a:spcPts val="0"/>
                </a:spcBef>
                <a:spcAft>
                  <a:spcPts val="0"/>
                </a:spcAft>
                <a:buNone/>
              </a:pPr>
              <a:r>
                <a:rPr lang="it">
                  <a:solidFill>
                    <a:srgbClr val="1155CC"/>
                  </a:solidFill>
                  <a:latin typeface="PT Sans Narrow"/>
                  <a:ea typeface="PT Sans Narrow"/>
                  <a:cs typeface="PT Sans Narrow"/>
                  <a:sym typeface="PT Sans Narrow"/>
                </a:rPr>
                <a:t>50 × 40 cm</a:t>
              </a:r>
              <a:r>
                <a:rPr lang="it" baseline="30000">
                  <a:solidFill>
                    <a:srgbClr val="1155CC"/>
                  </a:solidFill>
                  <a:latin typeface="PT Sans Narrow"/>
                  <a:ea typeface="PT Sans Narrow"/>
                  <a:cs typeface="PT Sans Narrow"/>
                  <a:sym typeface="PT Sans Narrow"/>
                </a:rPr>
                <a:t>2</a:t>
              </a:r>
              <a:endParaRPr baseline="30000" dirty="0">
                <a:solidFill>
                  <a:srgbClr val="1155CC"/>
                </a:solidFill>
                <a:latin typeface="PT Sans Narrow"/>
                <a:ea typeface="PT Sans Narrow"/>
                <a:cs typeface="PT Sans Narrow"/>
                <a:sym typeface="PT Sans Narrow"/>
              </a:endParaRPr>
            </a:p>
          </p:txBody>
        </p:sp>
        <p:cxnSp>
          <p:nvCxnSpPr>
            <p:cNvPr id="153" name="Google Shape;153;g337755ef6c3_0_4"/>
            <p:cNvCxnSpPr/>
            <p:nvPr/>
          </p:nvCxnSpPr>
          <p:spPr>
            <a:xfrm rot="10800000">
              <a:off x="6901775" y="4467400"/>
              <a:ext cx="6300" cy="139200"/>
            </a:xfrm>
            <a:prstGeom prst="straightConnector1">
              <a:avLst/>
            </a:prstGeom>
            <a:noFill/>
            <a:ln w="19050" cap="flat" cmpd="sng">
              <a:solidFill>
                <a:schemeClr val="dk2"/>
              </a:solidFill>
              <a:prstDash val="solid"/>
              <a:round/>
              <a:headEnd type="none" w="med" len="med"/>
              <a:tailEnd type="none" w="med" len="med"/>
            </a:ln>
          </p:spPr>
        </p:cxnSp>
        <p:sp>
          <p:nvSpPr>
            <p:cNvPr id="154" name="Google Shape;154;g337755ef6c3_0_4"/>
            <p:cNvSpPr txBox="1"/>
            <p:nvPr/>
          </p:nvSpPr>
          <p:spPr>
            <a:xfrm rot="-685299">
              <a:off x="5184990" y="4566456"/>
              <a:ext cx="1086211" cy="6295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latin typeface="PT Sans Narrow"/>
                  <a:ea typeface="PT Sans Narrow"/>
                  <a:cs typeface="PT Sans Narrow"/>
                  <a:sym typeface="PT Sans Narrow"/>
                </a:rPr>
                <a:t>2019 -2021</a:t>
              </a:r>
              <a:endParaRPr sz="1200" dirty="0">
                <a:latin typeface="PT Sans Narrow"/>
                <a:ea typeface="PT Sans Narrow"/>
                <a:cs typeface="PT Sans Narrow"/>
                <a:sym typeface="PT Sans Narrow"/>
              </a:endParaRPr>
            </a:p>
            <a:p>
              <a:pPr marL="0" lvl="0" indent="0" algn="ctr" rtl="0">
                <a:spcBef>
                  <a:spcPts val="0"/>
                </a:spcBef>
                <a:spcAft>
                  <a:spcPts val="0"/>
                </a:spcAft>
                <a:buNone/>
              </a:pPr>
              <a:r>
                <a:rPr lang="it">
                  <a:solidFill>
                    <a:srgbClr val="1155CC"/>
                  </a:solidFill>
                  <a:latin typeface="PT Sans Narrow"/>
                  <a:ea typeface="PT Sans Narrow"/>
                  <a:cs typeface="PT Sans Narrow"/>
                  <a:sym typeface="PT Sans Narrow"/>
                </a:rPr>
                <a:t>10 × 10 cm</a:t>
              </a:r>
              <a:r>
                <a:rPr lang="it" baseline="30000">
                  <a:solidFill>
                    <a:srgbClr val="1155CC"/>
                  </a:solidFill>
                  <a:latin typeface="PT Sans Narrow"/>
                  <a:ea typeface="PT Sans Narrow"/>
                  <a:cs typeface="PT Sans Narrow"/>
                  <a:sym typeface="PT Sans Narrow"/>
                </a:rPr>
                <a:t>2</a:t>
              </a:r>
              <a:endParaRPr baseline="30000" dirty="0">
                <a:solidFill>
                  <a:srgbClr val="1155CC"/>
                </a:solidFill>
                <a:latin typeface="PT Sans Narrow"/>
                <a:ea typeface="PT Sans Narrow"/>
                <a:cs typeface="PT Sans Narrow"/>
                <a:sym typeface="PT Sans Narrow"/>
              </a:endParaRPr>
            </a:p>
          </p:txBody>
        </p:sp>
        <p:cxnSp>
          <p:nvCxnSpPr>
            <p:cNvPr id="155" name="Google Shape;155;g337755ef6c3_0_4"/>
            <p:cNvCxnSpPr/>
            <p:nvPr/>
          </p:nvCxnSpPr>
          <p:spPr>
            <a:xfrm rot="10800000">
              <a:off x="5720675" y="4467400"/>
              <a:ext cx="6300" cy="139200"/>
            </a:xfrm>
            <a:prstGeom prst="straightConnector1">
              <a:avLst/>
            </a:prstGeom>
            <a:noFill/>
            <a:ln w="19050" cap="flat" cmpd="sng">
              <a:solidFill>
                <a:schemeClr val="dk2"/>
              </a:solidFill>
              <a:prstDash val="solid"/>
              <a:round/>
              <a:headEnd type="none" w="med" len="med"/>
              <a:tailEnd type="none" w="med" len="med"/>
            </a:ln>
          </p:spPr>
        </p:cxnSp>
      </p:grpSp>
      <p:sp>
        <p:nvSpPr>
          <p:cNvPr id="156" name="Google Shape;156;g337755ef6c3_0_4"/>
          <p:cNvSpPr txBox="1"/>
          <p:nvPr/>
        </p:nvSpPr>
        <p:spPr>
          <a:xfrm>
            <a:off x="0" y="608388"/>
            <a:ext cx="9144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500" dirty="0">
                <a:latin typeface="PT Sans Narrow"/>
                <a:ea typeface="PT Sans Narrow"/>
                <a:cs typeface="PT Sans Narrow"/>
                <a:sym typeface="PT Sans Narrow"/>
              </a:rPr>
              <a:t>A fully established production site at MPI, enabling reliable and scalable manufacturing of PRC detectors in partnership with industry.</a:t>
            </a:r>
            <a:endParaRPr sz="1300" dirty="0"/>
          </a:p>
        </p:txBody>
      </p:sp>
      <p:sp>
        <p:nvSpPr>
          <p:cNvPr id="157" name="Google Shape;157;g337755ef6c3_0_4"/>
          <p:cNvSpPr txBox="1"/>
          <p:nvPr/>
        </p:nvSpPr>
        <p:spPr>
          <a:xfrm>
            <a:off x="31300" y="3998350"/>
            <a:ext cx="4834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latin typeface="PT Sans Narrow"/>
                <a:ea typeface="PT Sans Narrow"/>
                <a:cs typeface="PT Sans Narrow"/>
                <a:sym typeface="PT Sans Narrow"/>
              </a:rPr>
              <a:t>Deep understanding of RPC technology leading to improvements in detector design, prioritizing on reliable manufacturing, rigorous QA/QC, and backed by dedicated in-house engineering expertise.</a:t>
            </a:r>
            <a:endParaRPr sz="1600" dirty="0">
              <a:latin typeface="PT Sans Narrow"/>
              <a:ea typeface="PT Sans Narrow"/>
              <a:cs typeface="PT Sans Narrow"/>
              <a:sym typeface="PT Sans Narrow"/>
            </a:endParaRPr>
          </a:p>
        </p:txBody>
      </p:sp>
      <p:sp>
        <p:nvSpPr>
          <p:cNvPr id="158" name="Google Shape;158;g337755ef6c3_0_4"/>
          <p:cNvSpPr/>
          <p:nvPr/>
        </p:nvSpPr>
        <p:spPr>
          <a:xfrm>
            <a:off x="175275" y="1481500"/>
            <a:ext cx="187800" cy="3387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a:ea typeface="Roboto"/>
              <a:cs typeface="Roboto"/>
              <a:sym typeface="Roboto"/>
            </a:endParaRPr>
          </a:p>
        </p:txBody>
      </p:sp>
      <p:sp>
        <p:nvSpPr>
          <p:cNvPr id="159" name="Google Shape;159;g337755ef6c3_0_4"/>
          <p:cNvSpPr/>
          <p:nvPr/>
        </p:nvSpPr>
        <p:spPr>
          <a:xfrm>
            <a:off x="175275" y="2204163"/>
            <a:ext cx="187800" cy="3387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a:ea typeface="Roboto"/>
              <a:cs typeface="Roboto"/>
              <a:sym typeface="Roboto"/>
            </a:endParaRPr>
          </a:p>
        </p:txBody>
      </p:sp>
      <p:sp>
        <p:nvSpPr>
          <p:cNvPr id="160" name="Google Shape;160;g337755ef6c3_0_4"/>
          <p:cNvSpPr/>
          <p:nvPr/>
        </p:nvSpPr>
        <p:spPr>
          <a:xfrm>
            <a:off x="175275" y="2989450"/>
            <a:ext cx="187800" cy="3387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a:ea typeface="Roboto"/>
              <a:cs typeface="Roboto"/>
              <a:sym typeface="Roboto"/>
            </a:endParaRPr>
          </a:p>
        </p:txBody>
      </p:sp>
      <p:pic>
        <p:nvPicPr>
          <p:cNvPr id="2" name="Elemento grafico 1">
            <a:extLst>
              <a:ext uri="{FF2B5EF4-FFF2-40B4-BE49-F238E27FC236}">
                <a16:creationId xmlns:a16="http://schemas.microsoft.com/office/drawing/2014/main" id="{D6DA0F00-A863-09D4-907C-5151C85949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57928" y="135125"/>
            <a:ext cx="800700" cy="4160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350A31F7-71B2-2182-4AB5-C25802B71C34}"/>
            </a:ext>
          </a:extLst>
        </p:cNvPr>
        <p:cNvGrpSpPr/>
        <p:nvPr/>
      </p:nvGrpSpPr>
      <p:grpSpPr>
        <a:xfrm>
          <a:off x="0" y="0"/>
          <a:ext cx="0" cy="0"/>
          <a:chOff x="0" y="0"/>
          <a:chExt cx="0" cy="0"/>
        </a:xfrm>
      </p:grpSpPr>
      <p:sp>
        <p:nvSpPr>
          <p:cNvPr id="165" name="Google Shape;165;g33536ba2c96_0_981">
            <a:extLst>
              <a:ext uri="{FF2B5EF4-FFF2-40B4-BE49-F238E27FC236}">
                <a16:creationId xmlns:a16="http://schemas.microsoft.com/office/drawing/2014/main" id="{74A676FC-1E37-41BF-FCB6-3B3902907ED5}"/>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a:extLst>
              <a:ext uri="{FF2B5EF4-FFF2-40B4-BE49-F238E27FC236}">
                <a16:creationId xmlns:a16="http://schemas.microsoft.com/office/drawing/2014/main" id="{225F15E3-96E7-278B-F0E0-75BEDAD894AD}"/>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27</a:t>
            </a:fld>
            <a:endParaRPr kumimoji="0" sz="10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167" name="Google Shape;167;g33536ba2c96_0_981">
            <a:extLst>
              <a:ext uri="{FF2B5EF4-FFF2-40B4-BE49-F238E27FC236}">
                <a16:creationId xmlns:a16="http://schemas.microsoft.com/office/drawing/2014/main" id="{DFACE980-5FF3-C1BF-9AE8-CB621096CBF4}"/>
              </a:ext>
            </a:extLst>
          </p:cNvPr>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a:extLst>
              <a:ext uri="{FF2B5EF4-FFF2-40B4-BE49-F238E27FC236}">
                <a16:creationId xmlns:a16="http://schemas.microsoft.com/office/drawing/2014/main" id="{7905EA20-EED9-63D6-CDC4-78707F58FF99}"/>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170" name="Google Shape;170;g33536ba2c96_0_981">
            <a:extLst>
              <a:ext uri="{FF2B5EF4-FFF2-40B4-BE49-F238E27FC236}">
                <a16:creationId xmlns:a16="http://schemas.microsoft.com/office/drawing/2014/main" id="{B8442933-54D2-E63B-B558-563CF5044241}"/>
              </a:ext>
            </a:extLst>
          </p:cNvPr>
          <p:cNvPicPr preferRelativeResize="0"/>
          <p:nvPr/>
        </p:nvPicPr>
        <p:blipFill>
          <a:blip r:embed="rId5">
            <a:alphaModFix/>
          </a:blip>
          <a:stretch>
            <a:fillRect/>
          </a:stretch>
        </p:blipFill>
        <p:spPr>
          <a:xfrm>
            <a:off x="6734646" y="3334200"/>
            <a:ext cx="2304000" cy="1634399"/>
          </a:xfrm>
          <a:prstGeom prst="rect">
            <a:avLst/>
          </a:prstGeom>
          <a:noFill/>
          <a:ln w="9525" cap="flat" cmpd="sng">
            <a:solidFill>
              <a:srgbClr val="168B80"/>
            </a:solidFill>
            <a:prstDash val="dashDot"/>
            <a:round/>
            <a:headEnd type="none" w="sm" len="sm"/>
            <a:tailEnd type="none" w="sm" len="sm"/>
          </a:ln>
        </p:spPr>
      </p:pic>
      <p:grpSp>
        <p:nvGrpSpPr>
          <p:cNvPr id="171" name="Google Shape;171;g33536ba2c96_0_981">
            <a:extLst>
              <a:ext uri="{FF2B5EF4-FFF2-40B4-BE49-F238E27FC236}">
                <a16:creationId xmlns:a16="http://schemas.microsoft.com/office/drawing/2014/main" id="{08666576-6C9F-153A-298B-0492634F3E47}"/>
              </a:ext>
            </a:extLst>
          </p:cNvPr>
          <p:cNvGrpSpPr/>
          <p:nvPr/>
        </p:nvGrpSpPr>
        <p:grpSpPr>
          <a:xfrm>
            <a:off x="4778325" y="944425"/>
            <a:ext cx="3952724" cy="2053626"/>
            <a:chOff x="4854525" y="792025"/>
            <a:chExt cx="3952724" cy="2053626"/>
          </a:xfrm>
        </p:grpSpPr>
        <p:pic>
          <p:nvPicPr>
            <p:cNvPr id="172" name="Google Shape;172;g33536ba2c96_0_981">
              <a:extLst>
                <a:ext uri="{FF2B5EF4-FFF2-40B4-BE49-F238E27FC236}">
                  <a16:creationId xmlns:a16="http://schemas.microsoft.com/office/drawing/2014/main" id="{9737BB04-BD97-FEAF-0544-96ADBE38E28F}"/>
                </a:ext>
              </a:extLst>
            </p:cNvPr>
            <p:cNvPicPr preferRelativeResize="0"/>
            <p:nvPr/>
          </p:nvPicPr>
          <p:blipFill rotWithShape="1">
            <a:blip r:embed="rId6">
              <a:alphaModFix/>
            </a:blip>
            <a:srcRect b="5159"/>
            <a:stretch/>
          </p:blipFill>
          <p:spPr>
            <a:xfrm>
              <a:off x="4854525" y="792025"/>
              <a:ext cx="3952724" cy="2053626"/>
            </a:xfrm>
            <a:prstGeom prst="rect">
              <a:avLst/>
            </a:prstGeom>
            <a:noFill/>
            <a:ln w="9525" cap="flat" cmpd="sng">
              <a:solidFill>
                <a:srgbClr val="168B80"/>
              </a:solidFill>
              <a:prstDash val="dashDot"/>
              <a:round/>
              <a:headEnd type="none" w="sm" len="sm"/>
              <a:tailEnd type="none" w="sm" len="sm"/>
            </a:ln>
          </p:spPr>
        </p:pic>
        <p:sp>
          <p:nvSpPr>
            <p:cNvPr id="173" name="Google Shape;173;g33536ba2c96_0_981">
              <a:extLst>
                <a:ext uri="{FF2B5EF4-FFF2-40B4-BE49-F238E27FC236}">
                  <a16:creationId xmlns:a16="http://schemas.microsoft.com/office/drawing/2014/main" id="{5083A7B0-90A1-C928-4A72-4547C988DD8A}"/>
                </a:ext>
              </a:extLst>
            </p:cNvPr>
            <p:cNvSpPr txBox="1"/>
            <p:nvPr/>
          </p:nvSpPr>
          <p:spPr>
            <a:xfrm>
              <a:off x="5235319" y="1363150"/>
              <a:ext cx="1442100" cy="538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triple graphite layer edge</a:t>
              </a:r>
              <a:endParaRPr kumimoji="0" sz="900" b="0" i="0" u="none" strike="noStrike" kern="0" cap="none" spc="0" normalizeH="0" baseline="0" noProof="0" dirty="0">
                <a:ln>
                  <a:noFill/>
                </a:ln>
                <a:solidFill>
                  <a:srgbClr val="FFFFFF"/>
                </a:solidFill>
                <a:effectLst/>
                <a:uLnTx/>
                <a:uFillTx/>
                <a:latin typeface="PT Sans Narrow"/>
                <a:ea typeface="PT Sans Narrow"/>
                <a:cs typeface="PT Sans Narrow"/>
                <a:sym typeface="PT Sans Narrow"/>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it" sz="7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lower resistivity (&lt;20 kΩ/◻) on edge to improve the high voltage distribution.</a:t>
              </a:r>
              <a:endParaRPr kumimoji="0" sz="700" b="0" i="0" u="none" strike="noStrike" kern="0" cap="none" spc="0" normalizeH="0" baseline="0" noProof="0" dirty="0">
                <a:ln>
                  <a:noFill/>
                </a:ln>
                <a:solidFill>
                  <a:srgbClr val="FFFFFF"/>
                </a:solidFill>
                <a:effectLst/>
                <a:uLnTx/>
                <a:uFillTx/>
                <a:latin typeface="PT Sans Narrow"/>
                <a:ea typeface="PT Sans Narrow"/>
                <a:cs typeface="PT Sans Narrow"/>
                <a:sym typeface="PT Sans Narrow"/>
              </a:endParaRPr>
            </a:p>
          </p:txBody>
        </p:sp>
        <p:cxnSp>
          <p:nvCxnSpPr>
            <p:cNvPr id="174" name="Google Shape;174;g33536ba2c96_0_981">
              <a:extLst>
                <a:ext uri="{FF2B5EF4-FFF2-40B4-BE49-F238E27FC236}">
                  <a16:creationId xmlns:a16="http://schemas.microsoft.com/office/drawing/2014/main" id="{84B26BA2-25DF-E7DB-EAE0-F26EAE9FD736}"/>
                </a:ext>
              </a:extLst>
            </p:cNvPr>
            <p:cNvCxnSpPr>
              <a:stCxn id="173" idx="2"/>
            </p:cNvCxnSpPr>
            <p:nvPr/>
          </p:nvCxnSpPr>
          <p:spPr>
            <a:xfrm flipH="1">
              <a:off x="5079769" y="1901950"/>
              <a:ext cx="876600" cy="601500"/>
            </a:xfrm>
            <a:prstGeom prst="straightConnector1">
              <a:avLst/>
            </a:prstGeom>
            <a:noFill/>
            <a:ln w="9525" cap="flat" cmpd="sng">
              <a:solidFill>
                <a:srgbClr val="FF0000"/>
              </a:solidFill>
              <a:prstDash val="solid"/>
              <a:round/>
              <a:headEnd type="none" w="sm" len="sm"/>
              <a:tailEnd type="stealth" w="med" len="med"/>
            </a:ln>
          </p:spPr>
        </p:cxnSp>
        <p:cxnSp>
          <p:nvCxnSpPr>
            <p:cNvPr id="175" name="Google Shape;175;g33536ba2c96_0_981">
              <a:extLst>
                <a:ext uri="{FF2B5EF4-FFF2-40B4-BE49-F238E27FC236}">
                  <a16:creationId xmlns:a16="http://schemas.microsoft.com/office/drawing/2014/main" id="{A7E3F670-51D0-1BB9-2178-D9BB49250614}"/>
                </a:ext>
              </a:extLst>
            </p:cNvPr>
            <p:cNvCxnSpPr>
              <a:stCxn id="173" idx="2"/>
            </p:cNvCxnSpPr>
            <p:nvPr/>
          </p:nvCxnSpPr>
          <p:spPr>
            <a:xfrm>
              <a:off x="5956369" y="1901950"/>
              <a:ext cx="1007700" cy="287400"/>
            </a:xfrm>
            <a:prstGeom prst="straightConnector1">
              <a:avLst/>
            </a:prstGeom>
            <a:noFill/>
            <a:ln w="9525" cap="flat" cmpd="sng">
              <a:solidFill>
                <a:srgbClr val="FF0000"/>
              </a:solidFill>
              <a:prstDash val="solid"/>
              <a:round/>
              <a:headEnd type="none" w="sm" len="sm"/>
              <a:tailEnd type="stealth" w="med" len="med"/>
            </a:ln>
          </p:spPr>
        </p:cxnSp>
        <p:sp>
          <p:nvSpPr>
            <p:cNvPr id="176" name="Google Shape;176;g33536ba2c96_0_981">
              <a:extLst>
                <a:ext uri="{FF2B5EF4-FFF2-40B4-BE49-F238E27FC236}">
                  <a16:creationId xmlns:a16="http://schemas.microsoft.com/office/drawing/2014/main" id="{583D9D58-5130-1CD1-5D84-525F054AFEBA}"/>
                </a:ext>
              </a:extLst>
            </p:cNvPr>
            <p:cNvSpPr txBox="1"/>
            <p:nvPr/>
          </p:nvSpPr>
          <p:spPr>
            <a:xfrm>
              <a:off x="6907494" y="1297075"/>
              <a:ext cx="1442100" cy="569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graphite coating</a:t>
              </a:r>
              <a:endParaRPr kumimoji="0" sz="900" b="0" i="0" u="none" strike="noStrike" kern="0" cap="none" spc="0" normalizeH="0" baseline="0" noProof="0" dirty="0">
                <a:ln>
                  <a:noFill/>
                </a:ln>
                <a:solidFill>
                  <a:srgbClr val="FFFFFF"/>
                </a:solidFill>
                <a:effectLst/>
                <a:uLnTx/>
                <a:uFillTx/>
                <a:latin typeface="PT Sans Narrow"/>
                <a:ea typeface="PT Sans Narrow"/>
                <a:cs typeface="PT Sans Narrow"/>
                <a:sym typeface="PT Sans Narrow"/>
              </a:endParaRPr>
            </a:p>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(ρ</a:t>
              </a:r>
              <a:r>
                <a:rPr kumimoji="0" lang="it" sz="900" b="0" i="0" u="none" strike="noStrike" kern="0" cap="none" spc="0" normalizeH="0" baseline="-25000" noProof="0">
                  <a:ln>
                    <a:noFill/>
                  </a:ln>
                  <a:solidFill>
                    <a:srgbClr val="FFFFFF"/>
                  </a:solidFill>
                  <a:effectLst/>
                  <a:uLnTx/>
                  <a:uFillTx/>
                  <a:latin typeface="PT Sans Narrow"/>
                  <a:ea typeface="PT Sans Narrow"/>
                  <a:cs typeface="PT Sans Narrow"/>
                  <a:sym typeface="PT Sans Narrow"/>
                </a:rPr>
                <a:t>s</a:t>
              </a:r>
              <a:r>
                <a:rPr kumimoji="0" lang="it" sz="7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 350 kΩ/◻</a:t>
              </a: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a:t>
              </a:r>
              <a:b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br>
              <a:endParaRPr kumimoji="0" sz="700" b="0" i="0" u="none" strike="noStrike" kern="0" cap="none" spc="0" normalizeH="0" baseline="0" noProof="0" dirty="0">
                <a:ln>
                  <a:noFill/>
                </a:ln>
                <a:solidFill>
                  <a:srgbClr val="FFFFFF"/>
                </a:solidFill>
                <a:effectLst/>
                <a:uLnTx/>
                <a:uFillTx/>
                <a:latin typeface="PT Sans Narrow"/>
                <a:ea typeface="PT Sans Narrow"/>
                <a:cs typeface="PT Sans Narrow"/>
                <a:sym typeface="PT Sans Narrow"/>
              </a:endParaRPr>
            </a:p>
          </p:txBody>
        </p:sp>
      </p:grpSp>
      <p:sp>
        <p:nvSpPr>
          <p:cNvPr id="177" name="Google Shape;177;g33536ba2c96_0_981">
            <a:extLst>
              <a:ext uri="{FF2B5EF4-FFF2-40B4-BE49-F238E27FC236}">
                <a16:creationId xmlns:a16="http://schemas.microsoft.com/office/drawing/2014/main" id="{7E4FD7EC-FA3C-E84A-41B4-92BA1C9E8A95}"/>
              </a:ext>
            </a:extLst>
          </p:cNvPr>
          <p:cNvSpPr txBox="1"/>
          <p:nvPr/>
        </p:nvSpPr>
        <p:spPr>
          <a:xfrm>
            <a:off x="5780438" y="652088"/>
            <a:ext cx="19485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it"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graphite coating of the HPL electrodes</a:t>
            </a:r>
            <a:endParaRPr kumimoji="0" sz="10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78" name="Google Shape;178;g33536ba2c96_0_981">
            <a:extLst>
              <a:ext uri="{FF2B5EF4-FFF2-40B4-BE49-F238E27FC236}">
                <a16:creationId xmlns:a16="http://schemas.microsoft.com/office/drawing/2014/main" id="{3C8383E0-9A5C-39E1-07D0-A2442F29358D}"/>
              </a:ext>
            </a:extLst>
          </p:cNvPr>
          <p:cNvSpPr txBox="1"/>
          <p:nvPr/>
        </p:nvSpPr>
        <p:spPr>
          <a:xfrm>
            <a:off x="4550176" y="3026050"/>
            <a:ext cx="19485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it"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laminating press machine</a:t>
            </a:r>
            <a:endParaRPr kumimoji="0" sz="10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79" name="Google Shape;179;g33536ba2c96_0_981">
            <a:extLst>
              <a:ext uri="{FF2B5EF4-FFF2-40B4-BE49-F238E27FC236}">
                <a16:creationId xmlns:a16="http://schemas.microsoft.com/office/drawing/2014/main" id="{8983ACA3-029B-A95F-7130-B42FAF3D6609}"/>
              </a:ext>
            </a:extLst>
          </p:cNvPr>
          <p:cNvSpPr txBox="1"/>
          <p:nvPr/>
        </p:nvSpPr>
        <p:spPr>
          <a:xfrm>
            <a:off x="6912388" y="3026050"/>
            <a:ext cx="19485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it"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HPL electrode after lamination</a:t>
            </a:r>
            <a:endParaRPr kumimoji="0" sz="10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pic>
        <p:nvPicPr>
          <p:cNvPr id="180" name="Google Shape;180;g33536ba2c96_0_981">
            <a:extLst>
              <a:ext uri="{FF2B5EF4-FFF2-40B4-BE49-F238E27FC236}">
                <a16:creationId xmlns:a16="http://schemas.microsoft.com/office/drawing/2014/main" id="{D4FC7C96-9DC6-7DC2-A8E6-B2F76ABB508D}"/>
              </a:ext>
            </a:extLst>
          </p:cNvPr>
          <p:cNvPicPr preferRelativeResize="0"/>
          <p:nvPr/>
        </p:nvPicPr>
        <p:blipFill>
          <a:blip r:embed="rId7">
            <a:alphaModFix/>
          </a:blip>
          <a:stretch>
            <a:fillRect/>
          </a:stretch>
        </p:blipFill>
        <p:spPr>
          <a:xfrm>
            <a:off x="4372438" y="3334200"/>
            <a:ext cx="2303998" cy="1634401"/>
          </a:xfrm>
          <a:prstGeom prst="rect">
            <a:avLst/>
          </a:prstGeom>
          <a:noFill/>
          <a:ln w="9525" cap="flat" cmpd="sng">
            <a:solidFill>
              <a:srgbClr val="168B80"/>
            </a:solidFill>
            <a:prstDash val="dashDot"/>
            <a:round/>
            <a:headEnd type="none" w="sm" len="sm"/>
            <a:tailEnd type="none" w="sm" len="sm"/>
          </a:ln>
        </p:spPr>
      </p:pic>
      <p:sp>
        <p:nvSpPr>
          <p:cNvPr id="181" name="Google Shape;181;g33536ba2c96_0_981">
            <a:extLst>
              <a:ext uri="{FF2B5EF4-FFF2-40B4-BE49-F238E27FC236}">
                <a16:creationId xmlns:a16="http://schemas.microsoft.com/office/drawing/2014/main" id="{3A721E9F-FD28-CF11-FD66-C2D749C14240}"/>
              </a:ext>
            </a:extLst>
          </p:cNvPr>
          <p:cNvSpPr txBox="1"/>
          <p:nvPr/>
        </p:nvSpPr>
        <p:spPr>
          <a:xfrm>
            <a:off x="-12375" y="575900"/>
            <a:ext cx="4326600" cy="44022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PT Sans Narrow"/>
              <a:buChar char="○"/>
              <a:tabLst/>
              <a:defRPr/>
            </a:pPr>
            <a:r>
              <a:rPr kumimoji="0" lang="it"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Production step 1: </a:t>
            </a:r>
            <a:r>
              <a:rPr kumimoji="0" lang="it" sz="18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HPL electrode production</a:t>
            </a:r>
            <a:endParaRPr kumimoji="0" sz="18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30200" algn="just" defTabSz="914400" rtl="0" eaLnBrk="1" fontAlgn="auto" latinLnBrk="0" hangingPunct="1">
              <a:lnSpc>
                <a:spcPct val="100000"/>
              </a:lnSpc>
              <a:spcBef>
                <a:spcPts val="0"/>
              </a:spcBef>
              <a:spcAft>
                <a:spcPts val="0"/>
              </a:spcAft>
              <a:buClr>
                <a:srgbClr val="000000"/>
              </a:buClr>
              <a:buSzPts val="1600"/>
              <a:buFont typeface="PT Sans Narrow"/>
              <a:buAutoNum type="arabicPeriod"/>
              <a:tabLst/>
              <a:defRPr/>
            </a:pP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Graphite coating</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on surface of the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HPL electrodes</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using a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silk-screen technique</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in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industry</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04800" algn="just" defTabSz="914400" rtl="0" eaLnBrk="1" fontAlgn="auto" latinLnBrk="0" hangingPunct="1">
              <a:lnSpc>
                <a:spcPct val="100000"/>
              </a:lnSpc>
              <a:spcBef>
                <a:spcPts val="0"/>
              </a:spcBef>
              <a:spcAft>
                <a:spcPts val="0"/>
              </a:spcAft>
              <a:buClr>
                <a:srgbClr val="000000"/>
              </a:buClr>
              <a:buSzPts val="1200"/>
              <a:buFont typeface="PT Sans Narrow"/>
              <a:buChar char="○"/>
              <a:tabLst/>
              <a:defRPr/>
            </a:pPr>
            <a:r>
              <a:rPr kumimoji="0" lang="it"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Mesh size: 90 threads/cm and drying process at 105 °C for 1h.</a:t>
            </a: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69900" marR="0" lvl="0" indent="-342900" algn="just" defTabSz="914400" rtl="0" eaLnBrk="1" fontAlgn="auto" latinLnBrk="0" hangingPunct="1">
              <a:lnSpc>
                <a:spcPct val="100000"/>
              </a:lnSpc>
              <a:spcBef>
                <a:spcPts val="0"/>
              </a:spcBef>
              <a:spcAft>
                <a:spcPts val="0"/>
              </a:spcAft>
              <a:buClr>
                <a:srgbClr val="000000"/>
              </a:buClr>
              <a:buSzPts val="1600"/>
              <a:buFont typeface="+mj-lt"/>
              <a:buAutoNum type="arabicPeriod" startAt="2"/>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Installation of the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high-voltage</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ground contact</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04800" algn="just" defTabSz="914400" rtl="0" eaLnBrk="1" fontAlgn="auto" latinLnBrk="0" hangingPunct="1">
              <a:lnSpc>
                <a:spcPct val="100000"/>
              </a:lnSpc>
              <a:spcBef>
                <a:spcPts val="0"/>
              </a:spcBef>
              <a:spcAft>
                <a:spcPts val="0"/>
              </a:spcAft>
              <a:buClr>
                <a:srgbClr val="000000"/>
              </a:buClr>
              <a:buSzPts val="1200"/>
              <a:buFont typeface="PT Sans Narrow"/>
              <a:buChar char="○"/>
              <a:tabLst/>
              <a:defRPr/>
            </a:pPr>
            <a:r>
              <a:rPr kumimoji="0" lang="it"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Epoxy silver glue: E-Solder® 3025; curing time: 24-36 h at 25 °C. </a:t>
            </a: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69900" marR="0" lvl="0" indent="-342900" algn="just" defTabSz="914400" rtl="0" eaLnBrk="1" fontAlgn="auto" latinLnBrk="0" hangingPunct="1">
              <a:lnSpc>
                <a:spcPct val="100000"/>
              </a:lnSpc>
              <a:spcBef>
                <a:spcPts val="0"/>
              </a:spcBef>
              <a:spcAft>
                <a:spcPts val="0"/>
              </a:spcAft>
              <a:buClr>
                <a:srgbClr val="000000"/>
              </a:buClr>
              <a:buSzPts val="1600"/>
              <a:buFont typeface="+mj-lt"/>
              <a:buAutoNum type="arabicPeriod" startAt="3"/>
              <a:tabLst/>
              <a:defRPr/>
            </a:pP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Laminating</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of the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insulating Polyethylene Terephthalate (PET) film</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onto the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HPL electrodes</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04800" algn="just" defTabSz="914400" rtl="0" eaLnBrk="1" fontAlgn="auto" latinLnBrk="0" hangingPunct="1">
              <a:lnSpc>
                <a:spcPct val="100000"/>
              </a:lnSpc>
              <a:spcBef>
                <a:spcPts val="0"/>
              </a:spcBef>
              <a:spcAft>
                <a:spcPts val="0"/>
              </a:spcAft>
              <a:buClr>
                <a:srgbClr val="000000"/>
              </a:buClr>
              <a:buSzPts val="1200"/>
              <a:buFont typeface="PT Sans Narrow"/>
              <a:buChar char="○"/>
              <a:tabLst/>
              <a:defRPr/>
            </a:pPr>
            <a:r>
              <a:rPr kumimoji="0" lang="it"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Laminating Perfex gloss PET-EVA foil (190 µm PET + 80 µm EVA).</a:t>
            </a: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04800" algn="just" defTabSz="914400" rtl="0" eaLnBrk="1" fontAlgn="auto" latinLnBrk="0" hangingPunct="1">
              <a:lnSpc>
                <a:spcPct val="100000"/>
              </a:lnSpc>
              <a:spcBef>
                <a:spcPts val="0"/>
              </a:spcBef>
              <a:spcAft>
                <a:spcPts val="0"/>
              </a:spcAft>
              <a:buClr>
                <a:srgbClr val="000000"/>
              </a:buClr>
              <a:buSzPts val="1200"/>
              <a:buFont typeface="PT Sans Narrow"/>
              <a:buChar char="○"/>
              <a:tabLst/>
              <a:defRPr/>
            </a:pPr>
            <a:r>
              <a:rPr kumimoji="0" lang="it"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Roll lamination at 105 °C under pressure at ~3 m/min.</a:t>
            </a: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F1D49EA2-43BB-4BCB-A2C9-E05142725D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116549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05E942BF-5BAD-DE3B-130F-FEC8E93EBE5F}"/>
            </a:ext>
          </a:extLst>
        </p:cNvPr>
        <p:cNvGrpSpPr/>
        <p:nvPr/>
      </p:nvGrpSpPr>
      <p:grpSpPr>
        <a:xfrm>
          <a:off x="0" y="0"/>
          <a:ext cx="0" cy="0"/>
          <a:chOff x="0" y="0"/>
          <a:chExt cx="0" cy="0"/>
        </a:xfrm>
      </p:grpSpPr>
      <p:sp>
        <p:nvSpPr>
          <p:cNvPr id="186" name="Google Shape;186;g334436ad411_0_1">
            <a:extLst>
              <a:ext uri="{FF2B5EF4-FFF2-40B4-BE49-F238E27FC236}">
                <a16:creationId xmlns:a16="http://schemas.microsoft.com/office/drawing/2014/main" id="{F103CD4A-9DDA-3450-1011-2506D7EFEE76}"/>
              </a:ext>
            </a:extLst>
          </p:cNvPr>
          <p:cNvSpPr txBox="1"/>
          <p:nvPr/>
        </p:nvSpPr>
        <p:spPr>
          <a:xfrm>
            <a:off x="119873" y="58749"/>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Assembly Procedure</a:t>
            </a:r>
            <a:endParaRPr sz="2200" b="1" i="0" u="none" strike="noStrike" cap="none" dirty="0">
              <a:solidFill>
                <a:srgbClr val="1155CC"/>
              </a:solidFill>
              <a:latin typeface="PT Serif"/>
              <a:ea typeface="PT Serif"/>
              <a:cs typeface="PT Serif"/>
              <a:sym typeface="PT Serif"/>
            </a:endParaRPr>
          </a:p>
        </p:txBody>
      </p:sp>
      <p:sp>
        <p:nvSpPr>
          <p:cNvPr id="187" name="Google Shape;187;g334436ad411_0_1">
            <a:extLst>
              <a:ext uri="{FF2B5EF4-FFF2-40B4-BE49-F238E27FC236}">
                <a16:creationId xmlns:a16="http://schemas.microsoft.com/office/drawing/2014/main" id="{FEDA4CD6-BC11-E3CC-9D76-33085A7B2B3F}"/>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it"/>
              <a:t>28</a:t>
            </a:fld>
            <a:endParaRPr dirty="0"/>
          </a:p>
        </p:txBody>
      </p:sp>
      <p:pic>
        <p:nvPicPr>
          <p:cNvPr id="188" name="Google Shape;188;g334436ad411_0_1">
            <a:extLst>
              <a:ext uri="{FF2B5EF4-FFF2-40B4-BE49-F238E27FC236}">
                <a16:creationId xmlns:a16="http://schemas.microsoft.com/office/drawing/2014/main" id="{6FEB89C3-3054-A804-990F-93814C7A75E3}"/>
              </a:ext>
            </a:extLst>
          </p:cNvPr>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189" name="Google Shape;189;g334436ad411_0_1">
            <a:extLst>
              <a:ext uri="{FF2B5EF4-FFF2-40B4-BE49-F238E27FC236}">
                <a16:creationId xmlns:a16="http://schemas.microsoft.com/office/drawing/2014/main" id="{664A202D-F515-4634-F200-8CDFC57676D2}"/>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90" name="Google Shape;190;g334436ad411_0_1">
            <a:extLst>
              <a:ext uri="{FF2B5EF4-FFF2-40B4-BE49-F238E27FC236}">
                <a16:creationId xmlns:a16="http://schemas.microsoft.com/office/drawing/2014/main" id="{14146479-367F-727C-5A61-43EBFCC12249}"/>
              </a:ext>
            </a:extLst>
          </p:cNvPr>
          <p:cNvSpPr txBox="1"/>
          <p:nvPr/>
        </p:nvSpPr>
        <p:spPr>
          <a:xfrm>
            <a:off x="0" y="625575"/>
            <a:ext cx="4092000" cy="4525200"/>
          </a:xfrm>
          <a:prstGeom prst="rect">
            <a:avLst/>
          </a:prstGeom>
          <a:noFill/>
          <a:ln>
            <a:noFill/>
          </a:ln>
        </p:spPr>
        <p:txBody>
          <a:bodyPr spcFirstLastPara="1" wrap="square" lIns="91425" tIns="91425" rIns="91425" bIns="91425" anchor="t" anchorCtr="0">
            <a:spAutoFit/>
          </a:bodyPr>
          <a:lstStyle/>
          <a:p>
            <a:pPr marL="457200" lvl="0" indent="-342900" algn="just" rtl="0">
              <a:spcBef>
                <a:spcPts val="0"/>
              </a:spcBef>
              <a:spcAft>
                <a:spcPts val="0"/>
              </a:spcAft>
              <a:buClr>
                <a:srgbClr val="1155CC"/>
              </a:buClr>
              <a:buSzPts val="1800"/>
              <a:buFont typeface="PT Sans Narrow"/>
              <a:buChar char="○"/>
            </a:pPr>
            <a:r>
              <a:rPr lang="it" sz="1800" dirty="0">
                <a:latin typeface="PT Sans Narrow"/>
                <a:ea typeface="PT Sans Narrow"/>
                <a:cs typeface="PT Sans Narrow"/>
                <a:sym typeface="PT Sans Narrow"/>
              </a:rPr>
              <a:t>Production step 2: </a:t>
            </a:r>
            <a:r>
              <a:rPr lang="it" sz="1800" dirty="0">
                <a:solidFill>
                  <a:srgbClr val="1155CC"/>
                </a:solidFill>
                <a:latin typeface="PT Sans Narrow"/>
                <a:ea typeface="PT Sans Narrow"/>
                <a:cs typeface="PT Sans Narrow"/>
                <a:sym typeface="PT Sans Narrow"/>
              </a:rPr>
              <a:t>Gas gap production</a:t>
            </a:r>
            <a:endParaRPr sz="1800" dirty="0">
              <a:solidFill>
                <a:srgbClr val="1155CC"/>
              </a:solidFill>
              <a:latin typeface="PT Sans Narrow"/>
              <a:ea typeface="PT Sans Narrow"/>
              <a:cs typeface="PT Sans Narrow"/>
              <a:sym typeface="PT Sans Narrow"/>
            </a:endParaRPr>
          </a:p>
          <a:p>
            <a:pPr marL="0" lvl="0" indent="0" algn="just" rtl="0">
              <a:spcBef>
                <a:spcPts val="0"/>
              </a:spcBef>
              <a:spcAft>
                <a:spcPts val="0"/>
              </a:spcAft>
              <a:buNone/>
            </a:pPr>
            <a:endParaRPr sz="1600" dirty="0">
              <a:latin typeface="PT Sans Narrow"/>
              <a:ea typeface="PT Sans Narrow"/>
              <a:cs typeface="PT Sans Narrow"/>
              <a:sym typeface="PT Sans Narrow"/>
            </a:endParaRPr>
          </a:p>
          <a:p>
            <a:pPr marL="0" lvl="0" indent="0" algn="just" rtl="0">
              <a:spcBef>
                <a:spcPts val="0"/>
              </a:spcBef>
              <a:spcAft>
                <a:spcPts val="0"/>
              </a:spcAft>
              <a:buNone/>
            </a:pPr>
            <a:r>
              <a:rPr lang="it" sz="1600" dirty="0">
                <a:latin typeface="PT Sans Narrow"/>
                <a:ea typeface="PT Sans Narrow"/>
                <a:cs typeface="PT Sans Narrow"/>
                <a:sym typeface="PT Sans Narrow"/>
              </a:rPr>
              <a:t>Component Preparation</a:t>
            </a:r>
            <a:endParaRPr sz="1600" dirty="0">
              <a:latin typeface="PT Sans Narrow"/>
              <a:ea typeface="PT Sans Narrow"/>
              <a:cs typeface="PT Sans Narrow"/>
              <a:sym typeface="PT Sans Narrow"/>
            </a:endParaRPr>
          </a:p>
          <a:p>
            <a:pPr marL="0" lvl="0" indent="0" algn="just" rtl="0">
              <a:spcBef>
                <a:spcPts val="0"/>
              </a:spcBef>
              <a:spcAft>
                <a:spcPts val="0"/>
              </a:spcAft>
              <a:buNone/>
            </a:pPr>
            <a:endParaRPr sz="500" dirty="0">
              <a:latin typeface="PT Sans Narrow"/>
              <a:ea typeface="PT Sans Narrow"/>
              <a:cs typeface="PT Sans Narrow"/>
              <a:sym typeface="PT Sans Narrow"/>
            </a:endParaRPr>
          </a:p>
          <a:p>
            <a:pPr marL="457200" lvl="0" indent="-317500" algn="just" rtl="0">
              <a:spcBef>
                <a:spcPts val="0"/>
              </a:spcBef>
              <a:spcAft>
                <a:spcPts val="0"/>
              </a:spcAft>
              <a:buSzPts val="1400"/>
              <a:buFont typeface="PT Sans Narrow"/>
              <a:buAutoNum type="arabicPeriod"/>
            </a:pPr>
            <a:r>
              <a:rPr lang="it" dirty="0">
                <a:latin typeface="PT Sans Narrow"/>
                <a:ea typeface="PT Sans Narrow"/>
                <a:cs typeface="PT Sans Narrow"/>
                <a:sym typeface="PT Sans Narrow"/>
              </a:rPr>
              <a:t>Thoroughly cleaning of the </a:t>
            </a:r>
            <a:r>
              <a:rPr lang="it" dirty="0">
                <a:solidFill>
                  <a:srgbClr val="168B80"/>
                </a:solidFill>
                <a:latin typeface="PT Sans Narrow"/>
                <a:ea typeface="PT Sans Narrow"/>
                <a:cs typeface="PT Sans Narrow"/>
                <a:sym typeface="PT Sans Narrow"/>
              </a:rPr>
              <a:t>polycarbonate spacers</a:t>
            </a:r>
            <a:r>
              <a:rPr lang="it" dirty="0">
                <a:latin typeface="PT Sans Narrow"/>
                <a:ea typeface="PT Sans Narrow"/>
                <a:cs typeface="PT Sans Narrow"/>
                <a:sym typeface="PT Sans Narrow"/>
              </a:rPr>
              <a:t> and </a:t>
            </a:r>
            <a:r>
              <a:rPr lang="it" dirty="0">
                <a:solidFill>
                  <a:srgbClr val="168B80"/>
                </a:solidFill>
                <a:latin typeface="PT Sans Narrow"/>
                <a:ea typeface="PT Sans Narrow"/>
                <a:cs typeface="PT Sans Narrow"/>
                <a:sym typeface="PT Sans Narrow"/>
              </a:rPr>
              <a:t>lateral profiles</a:t>
            </a:r>
            <a:r>
              <a:rPr lang="it" dirty="0">
                <a:latin typeface="PT Sans Narrow"/>
                <a:ea typeface="PT Sans Narrow"/>
                <a:cs typeface="PT Sans Narrow"/>
                <a:sym typeface="PT Sans Narrow"/>
              </a:rPr>
              <a:t> with </a:t>
            </a:r>
            <a:r>
              <a:rPr lang="it" dirty="0">
                <a:solidFill>
                  <a:srgbClr val="168B80"/>
                </a:solidFill>
                <a:latin typeface="PT Sans Narrow"/>
                <a:ea typeface="PT Sans Narrow"/>
                <a:cs typeface="PT Sans Narrow"/>
                <a:sym typeface="PT Sans Narrow"/>
              </a:rPr>
              <a:t>isopropanol</a:t>
            </a:r>
            <a:r>
              <a:rPr lang="it" dirty="0">
                <a:latin typeface="PT Sans Narrow"/>
                <a:ea typeface="PT Sans Narrow"/>
                <a:cs typeface="PT Sans Narrow"/>
                <a:sym typeface="PT Sans Narrow"/>
              </a:rPr>
              <a:t>.</a:t>
            </a:r>
            <a:endParaRPr dirty="0">
              <a:latin typeface="PT Sans Narrow"/>
              <a:ea typeface="PT Sans Narrow"/>
              <a:cs typeface="PT Sans Narrow"/>
              <a:sym typeface="PT Sans Narrow"/>
            </a:endParaRPr>
          </a:p>
          <a:p>
            <a:pPr marL="0" lvl="0" indent="0" algn="just" rtl="0">
              <a:spcBef>
                <a:spcPts val="0"/>
              </a:spcBef>
              <a:spcAft>
                <a:spcPts val="0"/>
              </a:spcAft>
              <a:buNone/>
            </a:pPr>
            <a:endParaRPr sz="1000" dirty="0">
              <a:latin typeface="PT Sans Narrow"/>
              <a:ea typeface="PT Sans Narrow"/>
              <a:cs typeface="PT Sans Narrow"/>
              <a:sym typeface="PT Sans Narrow"/>
            </a:endParaRPr>
          </a:p>
          <a:p>
            <a:pPr marL="482600" lvl="0" indent="-342900" algn="just" rtl="0">
              <a:spcBef>
                <a:spcPts val="0"/>
              </a:spcBef>
              <a:spcAft>
                <a:spcPts val="0"/>
              </a:spcAft>
              <a:buSzPts val="1400"/>
              <a:buFont typeface="+mj-lt"/>
              <a:buAutoNum type="arabicPeriod" startAt="2"/>
            </a:pPr>
            <a:r>
              <a:rPr lang="it" dirty="0">
                <a:latin typeface="PT Sans Narrow"/>
                <a:ea typeface="PT Sans Narrow"/>
                <a:cs typeface="PT Sans Narrow"/>
                <a:sym typeface="PT Sans Narrow"/>
              </a:rPr>
              <a:t>Placing components onto a </a:t>
            </a:r>
            <a:r>
              <a:rPr lang="it" dirty="0">
                <a:solidFill>
                  <a:srgbClr val="168B80"/>
                </a:solidFill>
                <a:latin typeface="PT Sans Narrow"/>
                <a:ea typeface="PT Sans Narrow"/>
                <a:cs typeface="PT Sans Narrow"/>
                <a:sym typeface="PT Sans Narrow"/>
              </a:rPr>
              <a:t>Teflon gluing jig</a:t>
            </a:r>
            <a:r>
              <a:rPr lang="it" dirty="0">
                <a:latin typeface="PT Sans Narrow"/>
                <a:ea typeface="PT Sans Narrow"/>
                <a:cs typeface="PT Sans Narrow"/>
                <a:sym typeface="PT Sans Narrow"/>
              </a:rPr>
              <a:t>, secured by a </a:t>
            </a:r>
            <a:r>
              <a:rPr lang="it" dirty="0">
                <a:solidFill>
                  <a:srgbClr val="168B80"/>
                </a:solidFill>
                <a:latin typeface="PT Sans Narrow"/>
                <a:ea typeface="PT Sans Narrow"/>
                <a:cs typeface="PT Sans Narrow"/>
                <a:sym typeface="PT Sans Narrow"/>
              </a:rPr>
              <a:t>vacuum system</a:t>
            </a:r>
            <a:r>
              <a:rPr lang="it" dirty="0">
                <a:latin typeface="PT Sans Narrow"/>
                <a:ea typeface="PT Sans Narrow"/>
                <a:cs typeface="PT Sans Narrow"/>
                <a:sym typeface="PT Sans Narrow"/>
              </a:rPr>
              <a:t> during adhesive application</a:t>
            </a:r>
            <a:endParaRPr dirty="0">
              <a:latin typeface="PT Sans Narrow"/>
              <a:ea typeface="PT Sans Narrow"/>
              <a:cs typeface="PT Sans Narrow"/>
              <a:sym typeface="PT Sans Narrow"/>
            </a:endParaRPr>
          </a:p>
          <a:p>
            <a:pPr marL="0" lvl="0" indent="0" algn="just" rtl="0">
              <a:spcBef>
                <a:spcPts val="0"/>
              </a:spcBef>
              <a:spcAft>
                <a:spcPts val="0"/>
              </a:spcAft>
              <a:buNone/>
            </a:pPr>
            <a:endParaRPr dirty="0">
              <a:latin typeface="PT Sans Narrow"/>
              <a:ea typeface="PT Sans Narrow"/>
              <a:cs typeface="PT Sans Narrow"/>
              <a:sym typeface="PT Sans Narrow"/>
            </a:endParaRPr>
          </a:p>
          <a:p>
            <a:pPr marL="0" lvl="0" indent="0" algn="just" rtl="0">
              <a:spcBef>
                <a:spcPts val="0"/>
              </a:spcBef>
              <a:spcAft>
                <a:spcPts val="0"/>
              </a:spcAft>
              <a:buNone/>
            </a:pPr>
            <a:r>
              <a:rPr lang="it" sz="1600" dirty="0">
                <a:latin typeface="PT Sans Narrow"/>
                <a:ea typeface="PT Sans Narrow"/>
                <a:cs typeface="PT Sans Narrow"/>
                <a:sym typeface="PT Sans Narrow"/>
              </a:rPr>
              <a:t>Adhesive Application</a:t>
            </a:r>
            <a:endParaRPr sz="1600" dirty="0">
              <a:latin typeface="PT Sans Narrow"/>
              <a:ea typeface="PT Sans Narrow"/>
              <a:cs typeface="PT Sans Narrow"/>
              <a:sym typeface="PT Sans Narrow"/>
            </a:endParaRPr>
          </a:p>
          <a:p>
            <a:pPr marL="0" lvl="0" indent="0" algn="just" rtl="0">
              <a:spcBef>
                <a:spcPts val="0"/>
              </a:spcBef>
              <a:spcAft>
                <a:spcPts val="0"/>
              </a:spcAft>
              <a:buNone/>
            </a:pPr>
            <a:endParaRPr sz="500" dirty="0">
              <a:latin typeface="PT Sans Narrow"/>
              <a:ea typeface="PT Sans Narrow"/>
              <a:cs typeface="PT Sans Narrow"/>
              <a:sym typeface="PT Sans Narrow"/>
            </a:endParaRPr>
          </a:p>
          <a:p>
            <a:pPr marL="457200" lvl="0" indent="-317500" algn="just" rtl="0">
              <a:spcBef>
                <a:spcPts val="0"/>
              </a:spcBef>
              <a:spcAft>
                <a:spcPts val="0"/>
              </a:spcAft>
              <a:buSzPts val="1400"/>
              <a:buFont typeface="PT Sans Narrow"/>
              <a:buAutoNum type="arabicPeriod" startAt="3"/>
            </a:pPr>
            <a:r>
              <a:rPr lang="it" dirty="0">
                <a:latin typeface="PT Sans Narrow"/>
                <a:ea typeface="PT Sans Narrow"/>
                <a:cs typeface="PT Sans Narrow"/>
                <a:sym typeface="PT Sans Narrow"/>
              </a:rPr>
              <a:t>Using an </a:t>
            </a:r>
            <a:r>
              <a:rPr lang="it" dirty="0">
                <a:solidFill>
                  <a:srgbClr val="168B80"/>
                </a:solidFill>
                <a:latin typeface="PT Sans Narrow"/>
                <a:ea typeface="PT Sans Narrow"/>
                <a:cs typeface="PT Sans Narrow"/>
                <a:sym typeface="PT Sans Narrow"/>
              </a:rPr>
              <a:t>automated gluing dispenser</a:t>
            </a:r>
            <a:r>
              <a:rPr lang="it" dirty="0">
                <a:latin typeface="PT Sans Narrow"/>
                <a:ea typeface="PT Sans Narrow"/>
                <a:cs typeface="PT Sans Narrow"/>
                <a:sym typeface="PT Sans Narrow"/>
              </a:rPr>
              <a:t> integrated with an </a:t>
            </a:r>
            <a:r>
              <a:rPr lang="it" dirty="0">
                <a:solidFill>
                  <a:srgbClr val="168B80"/>
                </a:solidFill>
                <a:latin typeface="PT Sans Narrow"/>
                <a:ea typeface="PT Sans Narrow"/>
                <a:cs typeface="PT Sans Narrow"/>
                <a:sym typeface="PT Sans Narrow"/>
              </a:rPr>
              <a:t>X-Y-Z robot</a:t>
            </a:r>
            <a:r>
              <a:rPr lang="it" dirty="0">
                <a:latin typeface="PT Sans Narrow"/>
                <a:ea typeface="PT Sans Narrow"/>
                <a:cs typeface="PT Sans Narrow"/>
                <a:sym typeface="PT Sans Narrow"/>
              </a:rPr>
              <a:t> for precise </a:t>
            </a:r>
            <a:r>
              <a:rPr lang="it" dirty="0">
                <a:solidFill>
                  <a:srgbClr val="168B80"/>
                </a:solidFill>
                <a:latin typeface="PT Sans Narrow"/>
                <a:ea typeface="PT Sans Narrow"/>
                <a:cs typeface="PT Sans Narrow"/>
                <a:sym typeface="PT Sans Narrow"/>
              </a:rPr>
              <a:t>epoxy glue</a:t>
            </a:r>
            <a:r>
              <a:rPr lang="it" baseline="30000" dirty="0">
                <a:latin typeface="PT Sans Narrow"/>
                <a:ea typeface="PT Sans Narrow"/>
                <a:cs typeface="PT Sans Narrow"/>
                <a:sym typeface="PT Sans Narrow"/>
              </a:rPr>
              <a:t>1</a:t>
            </a:r>
            <a:r>
              <a:rPr lang="it" dirty="0">
                <a:latin typeface="PT Sans Narrow"/>
                <a:ea typeface="PT Sans Narrow"/>
                <a:cs typeface="PT Sans Narrow"/>
                <a:sym typeface="PT Sans Narrow"/>
              </a:rPr>
              <a:t> deposition.</a:t>
            </a:r>
            <a:endParaRPr dirty="0">
              <a:latin typeface="PT Sans Narrow"/>
              <a:ea typeface="PT Sans Narrow"/>
              <a:cs typeface="PT Sans Narrow"/>
              <a:sym typeface="PT Sans Narrow"/>
            </a:endParaRPr>
          </a:p>
          <a:p>
            <a:pPr marL="0" lvl="0" indent="0" algn="just" rtl="0">
              <a:spcBef>
                <a:spcPts val="0"/>
              </a:spcBef>
              <a:spcAft>
                <a:spcPts val="0"/>
              </a:spcAft>
              <a:buNone/>
            </a:pPr>
            <a:endParaRPr sz="1000" dirty="0">
              <a:latin typeface="PT Sans Narrow"/>
              <a:ea typeface="PT Sans Narrow"/>
              <a:cs typeface="PT Sans Narrow"/>
              <a:sym typeface="PT Sans Narrow"/>
            </a:endParaRPr>
          </a:p>
          <a:p>
            <a:pPr marL="482600" lvl="0" indent="-342900" algn="just" rtl="0">
              <a:spcBef>
                <a:spcPts val="0"/>
              </a:spcBef>
              <a:spcAft>
                <a:spcPts val="0"/>
              </a:spcAft>
              <a:buSzPts val="1400"/>
              <a:buFont typeface="+mj-lt"/>
              <a:buAutoNum type="arabicPeriod" startAt="4"/>
            </a:pPr>
            <a:r>
              <a:rPr lang="it" dirty="0">
                <a:latin typeface="PT Sans Narrow"/>
                <a:ea typeface="PT Sans Narrow"/>
                <a:cs typeface="PT Sans Narrow"/>
                <a:sym typeface="PT Sans Narrow"/>
              </a:rPr>
              <a:t>Employing </a:t>
            </a:r>
            <a:r>
              <a:rPr lang="it" dirty="0">
                <a:solidFill>
                  <a:srgbClr val="168B80"/>
                </a:solidFill>
                <a:latin typeface="PT Sans Narrow"/>
                <a:ea typeface="PT Sans Narrow"/>
                <a:cs typeface="PT Sans Narrow"/>
                <a:sym typeface="PT Sans Narrow"/>
              </a:rPr>
              <a:t>dynamic dispensing parameters</a:t>
            </a:r>
            <a:r>
              <a:rPr lang="it" dirty="0">
                <a:latin typeface="PT Sans Narrow"/>
                <a:ea typeface="PT Sans Narrow"/>
                <a:cs typeface="PT Sans Narrow"/>
                <a:sym typeface="PT Sans Narrow"/>
              </a:rPr>
              <a:t> to account for variations in </a:t>
            </a:r>
            <a:r>
              <a:rPr lang="it" dirty="0">
                <a:solidFill>
                  <a:srgbClr val="168B80"/>
                </a:solidFill>
                <a:latin typeface="PT Sans Narrow"/>
                <a:ea typeface="PT Sans Narrow"/>
                <a:cs typeface="PT Sans Narrow"/>
                <a:sym typeface="PT Sans Narrow"/>
              </a:rPr>
              <a:t>epoxy glue viscosity</a:t>
            </a:r>
            <a:r>
              <a:rPr lang="it" dirty="0">
                <a:latin typeface="PT Sans Narrow"/>
                <a:ea typeface="PT Sans Narrow"/>
                <a:cs typeface="PT Sans Narrow"/>
                <a:sym typeface="PT Sans Narrow"/>
              </a:rPr>
              <a:t> over time.</a:t>
            </a:r>
            <a:endParaRPr dirty="0">
              <a:latin typeface="PT Sans Narrow"/>
              <a:ea typeface="PT Sans Narrow"/>
              <a:cs typeface="PT Sans Narrow"/>
              <a:sym typeface="PT Sans Narrow"/>
            </a:endParaRPr>
          </a:p>
          <a:p>
            <a:pPr marL="0" lvl="0" indent="0" algn="just" rtl="0">
              <a:spcBef>
                <a:spcPts val="0"/>
              </a:spcBef>
              <a:spcAft>
                <a:spcPts val="0"/>
              </a:spcAft>
              <a:buNone/>
            </a:pPr>
            <a:endParaRPr sz="1000" dirty="0">
              <a:latin typeface="PT Sans Narrow"/>
              <a:ea typeface="PT Sans Narrow"/>
              <a:cs typeface="PT Sans Narrow"/>
              <a:sym typeface="PT Sans Narrow"/>
            </a:endParaRPr>
          </a:p>
          <a:p>
            <a:pPr marL="482600" lvl="0" indent="-342900" algn="just" rtl="0">
              <a:spcBef>
                <a:spcPts val="0"/>
              </a:spcBef>
              <a:spcAft>
                <a:spcPts val="0"/>
              </a:spcAft>
              <a:buSzPts val="1400"/>
              <a:buFont typeface="+mj-lt"/>
              <a:buAutoNum type="arabicPeriod" startAt="5"/>
            </a:pPr>
            <a:r>
              <a:rPr lang="it" dirty="0">
                <a:latin typeface="PT Sans Narrow"/>
                <a:ea typeface="PT Sans Narrow"/>
                <a:cs typeface="PT Sans Narrow"/>
                <a:sym typeface="PT Sans Narrow"/>
              </a:rPr>
              <a:t>Continuously monitoring </a:t>
            </a:r>
            <a:r>
              <a:rPr lang="it" dirty="0">
                <a:solidFill>
                  <a:srgbClr val="168B80"/>
                </a:solidFill>
                <a:latin typeface="PT Sans Narrow"/>
                <a:ea typeface="PT Sans Narrow"/>
                <a:cs typeface="PT Sans Narrow"/>
                <a:sym typeface="PT Sans Narrow"/>
              </a:rPr>
              <a:t>room temperature</a:t>
            </a:r>
            <a:r>
              <a:rPr lang="it" dirty="0">
                <a:latin typeface="PT Sans Narrow"/>
                <a:ea typeface="PT Sans Narrow"/>
                <a:cs typeface="PT Sans Narrow"/>
                <a:sym typeface="PT Sans Narrow"/>
              </a:rPr>
              <a:t> and </a:t>
            </a:r>
            <a:r>
              <a:rPr lang="it" dirty="0">
                <a:solidFill>
                  <a:srgbClr val="168B80"/>
                </a:solidFill>
                <a:latin typeface="PT Sans Narrow"/>
                <a:ea typeface="PT Sans Narrow"/>
                <a:cs typeface="PT Sans Narrow"/>
                <a:sym typeface="PT Sans Narrow"/>
              </a:rPr>
              <a:t>relative humidity</a:t>
            </a:r>
            <a:r>
              <a:rPr lang="it" dirty="0">
                <a:latin typeface="PT Sans Narrow"/>
                <a:ea typeface="PT Sans Narrow"/>
                <a:cs typeface="PT Sans Narrow"/>
                <a:sym typeface="PT Sans Narrow"/>
              </a:rPr>
              <a:t> to ensure consistent bonding quality.</a:t>
            </a:r>
            <a:endParaRPr dirty="0">
              <a:latin typeface="PT Sans Narrow"/>
              <a:ea typeface="PT Sans Narrow"/>
              <a:cs typeface="PT Sans Narrow"/>
              <a:sym typeface="PT Sans Narrow"/>
            </a:endParaRPr>
          </a:p>
          <a:p>
            <a:pPr marL="0" lvl="0" indent="0" algn="just" rtl="0">
              <a:spcBef>
                <a:spcPts val="0"/>
              </a:spcBef>
              <a:spcAft>
                <a:spcPts val="0"/>
              </a:spcAft>
              <a:buNone/>
            </a:pPr>
            <a:endParaRPr dirty="0">
              <a:latin typeface="PT Sans Narrow"/>
              <a:ea typeface="PT Sans Narrow"/>
              <a:cs typeface="PT Sans Narrow"/>
              <a:sym typeface="PT Sans Narrow"/>
            </a:endParaRPr>
          </a:p>
          <a:p>
            <a:pPr marL="0" lvl="0" indent="0" algn="just" rtl="0">
              <a:spcBef>
                <a:spcPts val="0"/>
              </a:spcBef>
              <a:spcAft>
                <a:spcPts val="0"/>
              </a:spcAft>
              <a:buNone/>
            </a:pPr>
            <a:r>
              <a:rPr lang="it" sz="800" baseline="30000" dirty="0">
                <a:latin typeface="PT Sans Narrow"/>
                <a:ea typeface="PT Sans Narrow"/>
                <a:cs typeface="PT Sans Narrow"/>
                <a:sym typeface="PT Sans Narrow"/>
              </a:rPr>
              <a:t>1 </a:t>
            </a:r>
            <a:r>
              <a:rPr lang="it" sz="800" dirty="0">
                <a:latin typeface="PT Sans Narrow"/>
                <a:ea typeface="PT Sans Narrow"/>
                <a:cs typeface="PT Sans Narrow"/>
                <a:sym typeface="PT Sans Narrow"/>
              </a:rPr>
              <a:t>epoxy glue: 3M™ Scotch-Weld™ DP460 [</a:t>
            </a:r>
            <a:r>
              <a:rPr lang="it" sz="800" u="sng" dirty="0">
                <a:solidFill>
                  <a:srgbClr val="1155CC"/>
                </a:solidFill>
                <a:latin typeface="PT Sans Narrow"/>
                <a:ea typeface="PT Sans Narrow"/>
                <a:cs typeface="PT Sans Narrow"/>
                <a:sym typeface="PT Sans Narrow"/>
                <a:hlinkClick r:id="rId5">
                  <a:extLst>
                    <a:ext uri="{A12FA001-AC4F-418D-AE19-62706E023703}">
                      <ahyp:hlinkClr xmlns:ahyp="http://schemas.microsoft.com/office/drawing/2018/hyperlinkcolor" val="tx"/>
                    </a:ext>
                  </a:extLst>
                </a:hlinkClick>
              </a:rPr>
              <a:t>LINK</a:t>
            </a:r>
            <a:r>
              <a:rPr lang="it" sz="800" dirty="0">
                <a:latin typeface="PT Sans Narrow"/>
                <a:ea typeface="PT Sans Narrow"/>
                <a:cs typeface="PT Sans Narrow"/>
                <a:sym typeface="PT Sans Narrow"/>
              </a:rPr>
              <a:t>]</a:t>
            </a:r>
            <a:endParaRPr sz="800" dirty="0">
              <a:latin typeface="PT Sans Narrow"/>
              <a:ea typeface="PT Sans Narrow"/>
              <a:cs typeface="PT Sans Narrow"/>
              <a:sym typeface="PT Sans Narrow"/>
            </a:endParaRPr>
          </a:p>
        </p:txBody>
      </p:sp>
      <p:pic>
        <p:nvPicPr>
          <p:cNvPr id="193" name="Google Shape;193;g334436ad411_0_1">
            <a:extLst>
              <a:ext uri="{FF2B5EF4-FFF2-40B4-BE49-F238E27FC236}">
                <a16:creationId xmlns:a16="http://schemas.microsoft.com/office/drawing/2014/main" id="{E9526FD1-1B68-9783-5A7E-F255E6BB282B}"/>
              </a:ext>
            </a:extLst>
          </p:cNvPr>
          <p:cNvPicPr preferRelativeResize="0"/>
          <p:nvPr/>
        </p:nvPicPr>
        <p:blipFill>
          <a:blip r:embed="rId6">
            <a:alphaModFix/>
          </a:blip>
          <a:stretch>
            <a:fillRect/>
          </a:stretch>
        </p:blipFill>
        <p:spPr>
          <a:xfrm>
            <a:off x="5336353" y="593000"/>
            <a:ext cx="3124563" cy="2268645"/>
          </a:xfrm>
          <a:prstGeom prst="rect">
            <a:avLst/>
          </a:prstGeom>
          <a:noFill/>
          <a:ln w="9525" cap="flat" cmpd="sng">
            <a:solidFill>
              <a:srgbClr val="168B80"/>
            </a:solidFill>
            <a:prstDash val="dashDot"/>
            <a:round/>
            <a:headEnd type="none" w="sm" len="sm"/>
            <a:tailEnd type="none" w="sm" len="sm"/>
          </a:ln>
        </p:spPr>
      </p:pic>
      <p:pic>
        <p:nvPicPr>
          <p:cNvPr id="197" name="Google Shape;197;g334436ad411_0_1" title="20240626_153559.mp4">
            <a:hlinkClick r:id="rId7"/>
            <a:extLst>
              <a:ext uri="{FF2B5EF4-FFF2-40B4-BE49-F238E27FC236}">
                <a16:creationId xmlns:a16="http://schemas.microsoft.com/office/drawing/2014/main" id="{92D0A5BC-B0A4-8C92-D840-F395D1DC0288}"/>
              </a:ext>
            </a:extLst>
          </p:cNvPr>
          <p:cNvPicPr preferRelativeResize="0"/>
          <p:nvPr/>
        </p:nvPicPr>
        <p:blipFill rotWithShape="1">
          <a:blip r:embed="rId8">
            <a:alphaModFix/>
          </a:blip>
          <a:srcRect/>
          <a:stretch/>
        </p:blipFill>
        <p:spPr>
          <a:xfrm>
            <a:off x="5347895" y="2985999"/>
            <a:ext cx="3124563" cy="2070818"/>
          </a:xfrm>
          <a:prstGeom prst="rect">
            <a:avLst/>
          </a:prstGeom>
          <a:noFill/>
          <a:ln w="9525" cap="flat" cmpd="sng">
            <a:solidFill>
              <a:srgbClr val="168B80"/>
            </a:solidFill>
            <a:prstDash val="dashDot"/>
            <a:round/>
            <a:headEnd type="none" w="sm" len="sm"/>
            <a:tailEnd type="none" w="sm" len="sm"/>
          </a:ln>
        </p:spPr>
      </p:pic>
      <p:pic>
        <p:nvPicPr>
          <p:cNvPr id="2" name="Elemento grafico 1">
            <a:extLst>
              <a:ext uri="{FF2B5EF4-FFF2-40B4-BE49-F238E27FC236}">
                <a16:creationId xmlns:a16="http://schemas.microsoft.com/office/drawing/2014/main" id="{00093CC0-5E80-B56B-15C2-0329D166B9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1405826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FCF2CE7C-AD7F-0964-DB03-446090EC5DF5}"/>
            </a:ext>
          </a:extLst>
        </p:cNvPr>
        <p:cNvGrpSpPr/>
        <p:nvPr/>
      </p:nvGrpSpPr>
      <p:grpSpPr>
        <a:xfrm>
          <a:off x="0" y="0"/>
          <a:ext cx="0" cy="0"/>
          <a:chOff x="0" y="0"/>
          <a:chExt cx="0" cy="0"/>
        </a:xfrm>
      </p:grpSpPr>
      <p:sp>
        <p:nvSpPr>
          <p:cNvPr id="222" name="Google Shape;222;g334436ad411_0_19">
            <a:extLst>
              <a:ext uri="{FF2B5EF4-FFF2-40B4-BE49-F238E27FC236}">
                <a16:creationId xmlns:a16="http://schemas.microsoft.com/office/drawing/2014/main" id="{4260BE28-5FCC-57CE-F78A-24A32BCF0D14}"/>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Assembly Procedure</a:t>
            </a:r>
            <a:endParaRPr sz="2200" b="1" i="0" u="none" strike="noStrike" cap="none" dirty="0">
              <a:solidFill>
                <a:srgbClr val="1155CC"/>
              </a:solidFill>
              <a:latin typeface="PT Serif"/>
              <a:ea typeface="PT Serif"/>
              <a:cs typeface="PT Serif"/>
              <a:sym typeface="PT Serif"/>
            </a:endParaRPr>
          </a:p>
        </p:txBody>
      </p:sp>
      <p:sp>
        <p:nvSpPr>
          <p:cNvPr id="223" name="Google Shape;223;g334436ad411_0_19">
            <a:extLst>
              <a:ext uri="{FF2B5EF4-FFF2-40B4-BE49-F238E27FC236}">
                <a16:creationId xmlns:a16="http://schemas.microsoft.com/office/drawing/2014/main" id="{FF3053A0-CEBD-B923-5A68-BD66B3BAAAE5}"/>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it"/>
              <a:t>29</a:t>
            </a:fld>
            <a:endParaRPr dirty="0"/>
          </a:p>
        </p:txBody>
      </p:sp>
      <p:pic>
        <p:nvPicPr>
          <p:cNvPr id="224" name="Google Shape;224;g334436ad411_0_19">
            <a:extLst>
              <a:ext uri="{FF2B5EF4-FFF2-40B4-BE49-F238E27FC236}">
                <a16:creationId xmlns:a16="http://schemas.microsoft.com/office/drawing/2014/main" id="{0A1800C2-A1A0-3016-C105-08B01CBDF560}"/>
              </a:ext>
            </a:extLst>
          </p:cNvPr>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225" name="Google Shape;225;g334436ad411_0_19">
            <a:extLst>
              <a:ext uri="{FF2B5EF4-FFF2-40B4-BE49-F238E27FC236}">
                <a16:creationId xmlns:a16="http://schemas.microsoft.com/office/drawing/2014/main" id="{388632B5-8671-4AA2-576F-F49137D351D6}"/>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227" name="Google Shape;227;g334436ad411_0_19">
            <a:extLst>
              <a:ext uri="{FF2B5EF4-FFF2-40B4-BE49-F238E27FC236}">
                <a16:creationId xmlns:a16="http://schemas.microsoft.com/office/drawing/2014/main" id="{C5B1BECA-EC9A-350C-73B3-548A5E0EFC7D}"/>
              </a:ext>
            </a:extLst>
          </p:cNvPr>
          <p:cNvSpPr txBox="1"/>
          <p:nvPr/>
        </p:nvSpPr>
        <p:spPr>
          <a:xfrm>
            <a:off x="3000" y="625575"/>
            <a:ext cx="4349700" cy="4446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3C78D8"/>
              </a:buClr>
              <a:buSzPts val="1800"/>
              <a:buFont typeface="PT Sans Narrow"/>
              <a:buChar char="○"/>
            </a:pPr>
            <a:r>
              <a:rPr lang="it" sz="1800">
                <a:latin typeface="PT Sans Narrow"/>
                <a:ea typeface="PT Sans Narrow"/>
                <a:cs typeface="PT Sans Narrow"/>
                <a:sym typeface="PT Sans Narrow"/>
              </a:rPr>
              <a:t>Production step 2: </a:t>
            </a:r>
            <a:r>
              <a:rPr lang="it" sz="1800">
                <a:solidFill>
                  <a:srgbClr val="1155CC"/>
                </a:solidFill>
                <a:latin typeface="PT Sans Narrow"/>
                <a:ea typeface="PT Sans Narrow"/>
                <a:cs typeface="PT Sans Narrow"/>
                <a:sym typeface="PT Sans Narrow"/>
              </a:rPr>
              <a:t>Gas gap production</a:t>
            </a:r>
            <a:endParaRPr sz="18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200" dirty="0">
              <a:latin typeface="PT Sans Narrow"/>
              <a:ea typeface="PT Sans Narrow"/>
              <a:cs typeface="PT Sans Narrow"/>
              <a:sym typeface="PT Sans Narrow"/>
            </a:endParaRPr>
          </a:p>
          <a:p>
            <a:pPr marL="0" lvl="0" indent="0" algn="just" rtl="0">
              <a:spcBef>
                <a:spcPts val="0"/>
              </a:spcBef>
              <a:spcAft>
                <a:spcPts val="0"/>
              </a:spcAft>
              <a:buNone/>
            </a:pPr>
            <a:r>
              <a:rPr lang="it" sz="1600">
                <a:latin typeface="PT Sans Narrow"/>
                <a:ea typeface="PT Sans Narrow"/>
                <a:cs typeface="PT Sans Narrow"/>
                <a:sym typeface="PT Sans Narrow"/>
              </a:rPr>
              <a:t>Adhesive Application</a:t>
            </a:r>
            <a:endParaRPr sz="1600" dirty="0">
              <a:latin typeface="PT Sans Narrow"/>
              <a:ea typeface="PT Sans Narrow"/>
              <a:cs typeface="PT Sans Narrow"/>
              <a:sym typeface="PT Sans Narrow"/>
            </a:endParaRPr>
          </a:p>
          <a:p>
            <a:pPr marL="0" lvl="0" indent="0" algn="just" rtl="0">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a:pPr>
            <a:r>
              <a:rPr lang="it">
                <a:latin typeface="PT Sans Narrow"/>
                <a:ea typeface="PT Sans Narrow"/>
                <a:cs typeface="PT Sans Narrow"/>
                <a:sym typeface="PT Sans Narrow"/>
              </a:rPr>
              <a:t>Applying </a:t>
            </a:r>
            <a:r>
              <a:rPr lang="it">
                <a:solidFill>
                  <a:srgbClr val="168B80"/>
                </a:solidFill>
                <a:latin typeface="PT Sans Narrow"/>
                <a:ea typeface="PT Sans Narrow"/>
                <a:cs typeface="PT Sans Narrow"/>
                <a:sym typeface="PT Sans Narrow"/>
              </a:rPr>
              <a:t>epoxy glue</a:t>
            </a:r>
            <a:r>
              <a:rPr lang="it">
                <a:latin typeface="PT Sans Narrow"/>
                <a:ea typeface="PT Sans Narrow"/>
                <a:cs typeface="PT Sans Narrow"/>
                <a:sym typeface="PT Sans Narrow"/>
              </a:rPr>
              <a:t> on the </a:t>
            </a:r>
            <a:r>
              <a:rPr lang="it">
                <a:solidFill>
                  <a:srgbClr val="168B80"/>
                </a:solidFill>
                <a:latin typeface="PT Sans Narrow"/>
                <a:ea typeface="PT Sans Narrow"/>
                <a:cs typeface="PT Sans Narrow"/>
                <a:sym typeface="PT Sans Narrow"/>
              </a:rPr>
              <a:t>polycarbonate parts</a:t>
            </a:r>
            <a:r>
              <a:rPr lang="it">
                <a:latin typeface="PT Sans Narrow"/>
                <a:ea typeface="PT Sans Narrow"/>
                <a:cs typeface="PT Sans Narrow"/>
                <a:sym typeface="PT Sans Narrow"/>
              </a:rPr>
              <a:t> already </a:t>
            </a:r>
            <a:r>
              <a:rPr lang="it">
                <a:solidFill>
                  <a:srgbClr val="168B80"/>
                </a:solidFill>
                <a:latin typeface="PT Sans Narrow"/>
                <a:ea typeface="PT Sans Narrow"/>
                <a:cs typeface="PT Sans Narrow"/>
                <a:sym typeface="PT Sans Narrow"/>
              </a:rPr>
              <a:t>bonded</a:t>
            </a:r>
            <a:r>
              <a:rPr lang="it">
                <a:latin typeface="PT Sans Narrow"/>
                <a:ea typeface="PT Sans Narrow"/>
                <a:cs typeface="PT Sans Narrow"/>
                <a:sym typeface="PT Sans Narrow"/>
              </a:rPr>
              <a:t> to the first </a:t>
            </a:r>
            <a:r>
              <a:rPr lang="it">
                <a:solidFill>
                  <a:srgbClr val="168B80"/>
                </a:solidFill>
                <a:latin typeface="PT Sans Narrow"/>
                <a:ea typeface="PT Sans Narrow"/>
                <a:cs typeface="PT Sans Narrow"/>
                <a:sym typeface="PT Sans Narrow"/>
              </a:rPr>
              <a:t>HPL electrode</a:t>
            </a:r>
            <a:r>
              <a:rPr lang="it">
                <a:latin typeface="PT Sans Narrow"/>
                <a:ea typeface="PT Sans Narrow"/>
                <a:cs typeface="PT Sans Narrow"/>
                <a:sym typeface="PT Sans Narrow"/>
              </a:rPr>
              <a:t>.</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000" dirty="0">
              <a:latin typeface="PT Sans Narrow"/>
              <a:ea typeface="PT Sans Narrow"/>
              <a:cs typeface="PT Sans Narrow"/>
              <a:sym typeface="PT Sans Narrow"/>
            </a:endParaRPr>
          </a:p>
          <a:p>
            <a:pPr marL="0" lvl="0" indent="0" algn="l" rtl="0">
              <a:lnSpc>
                <a:spcPct val="115000"/>
              </a:lnSpc>
              <a:spcBef>
                <a:spcPts val="0"/>
              </a:spcBef>
              <a:spcAft>
                <a:spcPts val="0"/>
              </a:spcAft>
              <a:buNone/>
            </a:pPr>
            <a:r>
              <a:rPr lang="it" sz="1600">
                <a:latin typeface="PT Sans Narrow"/>
                <a:ea typeface="PT Sans Narrow"/>
                <a:cs typeface="PT Sans Narrow"/>
                <a:sym typeface="PT Sans Narrow"/>
              </a:rPr>
              <a:t>Electrode Placement</a:t>
            </a:r>
            <a:endParaRPr sz="16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startAt="2"/>
            </a:pPr>
            <a:r>
              <a:rPr lang="it">
                <a:latin typeface="PT Sans Narrow"/>
                <a:ea typeface="PT Sans Narrow"/>
                <a:cs typeface="PT Sans Narrow"/>
                <a:sym typeface="PT Sans Narrow"/>
              </a:rPr>
              <a:t>Carefully </a:t>
            </a:r>
            <a:r>
              <a:rPr lang="it">
                <a:solidFill>
                  <a:srgbClr val="168B80"/>
                </a:solidFill>
                <a:latin typeface="PT Sans Narrow"/>
                <a:ea typeface="PT Sans Narrow"/>
                <a:cs typeface="PT Sans Narrow"/>
                <a:sym typeface="PT Sans Narrow"/>
              </a:rPr>
              <a:t>positioning</a:t>
            </a:r>
            <a:r>
              <a:rPr lang="it">
                <a:latin typeface="PT Sans Narrow"/>
                <a:ea typeface="PT Sans Narrow"/>
                <a:cs typeface="PT Sans Narrow"/>
                <a:sym typeface="PT Sans Narrow"/>
              </a:rPr>
              <a:t> and </a:t>
            </a:r>
            <a:r>
              <a:rPr lang="it">
                <a:solidFill>
                  <a:srgbClr val="168B80"/>
                </a:solidFill>
                <a:latin typeface="PT Sans Narrow"/>
                <a:ea typeface="PT Sans Narrow"/>
                <a:cs typeface="PT Sans Narrow"/>
                <a:sym typeface="PT Sans Narrow"/>
              </a:rPr>
              <a:t>aligning</a:t>
            </a:r>
            <a:r>
              <a:rPr lang="it">
                <a:latin typeface="PT Sans Narrow"/>
                <a:ea typeface="PT Sans Narrow"/>
                <a:cs typeface="PT Sans Narrow"/>
                <a:sym typeface="PT Sans Narrow"/>
              </a:rPr>
              <a:t> the second </a:t>
            </a:r>
            <a:r>
              <a:rPr lang="it">
                <a:solidFill>
                  <a:srgbClr val="168B80"/>
                </a:solidFill>
                <a:latin typeface="PT Sans Narrow"/>
                <a:ea typeface="PT Sans Narrow"/>
                <a:cs typeface="PT Sans Narrow"/>
                <a:sym typeface="PT Sans Narrow"/>
              </a:rPr>
              <a:t>HPL electrode</a:t>
            </a:r>
            <a:r>
              <a:rPr lang="it">
                <a:latin typeface="PT Sans Narrow"/>
                <a:ea typeface="PT Sans Narrow"/>
                <a:cs typeface="PT Sans Narrow"/>
                <a:sym typeface="PT Sans Narrow"/>
              </a:rPr>
              <a:t> on the </a:t>
            </a:r>
            <a:r>
              <a:rPr lang="it">
                <a:solidFill>
                  <a:srgbClr val="168B80"/>
                </a:solidFill>
                <a:latin typeface="PT Sans Narrow"/>
                <a:ea typeface="PT Sans Narrow"/>
                <a:cs typeface="PT Sans Narrow"/>
                <a:sym typeface="PT Sans Narrow"/>
              </a:rPr>
              <a:t>first electrode</a:t>
            </a:r>
            <a:r>
              <a:rPr lang="it">
                <a:latin typeface="PT Sans Narrow"/>
                <a:ea typeface="PT Sans Narrow"/>
                <a:cs typeface="PT Sans Narrow"/>
                <a:sym typeface="PT Sans Narrow"/>
              </a:rPr>
              <a:t> to form the gas gap.</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000" dirty="0">
              <a:latin typeface="PT Sans Narrow"/>
              <a:ea typeface="PT Sans Narrow"/>
              <a:cs typeface="PT Sans Narrow"/>
              <a:sym typeface="PT Sans Narrow"/>
            </a:endParaRPr>
          </a:p>
          <a:p>
            <a:pPr marL="0" lvl="0" indent="0" algn="l" rtl="0">
              <a:lnSpc>
                <a:spcPct val="115000"/>
              </a:lnSpc>
              <a:spcBef>
                <a:spcPts val="0"/>
              </a:spcBef>
              <a:spcAft>
                <a:spcPts val="0"/>
              </a:spcAft>
              <a:buNone/>
            </a:pPr>
            <a:r>
              <a:rPr lang="it" sz="1600">
                <a:latin typeface="PT Sans Narrow"/>
                <a:ea typeface="PT Sans Narrow"/>
                <a:cs typeface="PT Sans Narrow"/>
                <a:sym typeface="PT Sans Narrow"/>
              </a:rPr>
              <a:t>Vacuum Bagging</a:t>
            </a:r>
            <a:endParaRPr sz="16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startAt="3"/>
            </a:pPr>
            <a:r>
              <a:rPr lang="it">
                <a:latin typeface="PT Sans Narrow"/>
                <a:ea typeface="PT Sans Narrow"/>
                <a:cs typeface="PT Sans Narrow"/>
                <a:sym typeface="PT Sans Narrow"/>
              </a:rPr>
              <a:t>Installing the </a:t>
            </a:r>
            <a:r>
              <a:rPr lang="it">
                <a:solidFill>
                  <a:srgbClr val="168B80"/>
                </a:solidFill>
                <a:latin typeface="PT Sans Narrow"/>
                <a:ea typeface="PT Sans Narrow"/>
                <a:cs typeface="PT Sans Narrow"/>
                <a:sym typeface="PT Sans Narrow"/>
              </a:rPr>
              <a:t>vacuum bagging system</a:t>
            </a:r>
            <a:r>
              <a:rPr lang="it">
                <a:latin typeface="PT Sans Narrow"/>
                <a:ea typeface="PT Sans Narrow"/>
                <a:cs typeface="PT Sans Narrow"/>
                <a:sym typeface="PT Sans Narrow"/>
              </a:rPr>
              <a:t> to ensure a </a:t>
            </a:r>
            <a:r>
              <a:rPr lang="it">
                <a:solidFill>
                  <a:srgbClr val="168B80"/>
                </a:solidFill>
                <a:latin typeface="PT Sans Narrow"/>
                <a:ea typeface="PT Sans Narrow"/>
                <a:cs typeface="PT Sans Narrow"/>
                <a:sym typeface="PT Sans Narrow"/>
              </a:rPr>
              <a:t>secure</a:t>
            </a:r>
            <a:r>
              <a:rPr lang="it">
                <a:latin typeface="PT Sans Narrow"/>
                <a:ea typeface="PT Sans Narrow"/>
                <a:cs typeface="PT Sans Narrow"/>
                <a:sym typeface="PT Sans Narrow"/>
              </a:rPr>
              <a:t> and </a:t>
            </a:r>
            <a:r>
              <a:rPr lang="it">
                <a:solidFill>
                  <a:srgbClr val="168B80"/>
                </a:solidFill>
                <a:latin typeface="PT Sans Narrow"/>
                <a:ea typeface="PT Sans Narrow"/>
                <a:cs typeface="PT Sans Narrow"/>
                <a:sym typeface="PT Sans Narrow"/>
              </a:rPr>
              <a:t>uniform</a:t>
            </a:r>
            <a:r>
              <a:rPr lang="it">
                <a:latin typeface="PT Sans Narrow"/>
                <a:ea typeface="PT Sans Narrow"/>
                <a:cs typeface="PT Sans Narrow"/>
                <a:sym typeface="PT Sans Narrow"/>
              </a:rPr>
              <a:t> hold during the </a:t>
            </a:r>
            <a:r>
              <a:rPr lang="it">
                <a:solidFill>
                  <a:srgbClr val="168B80"/>
                </a:solidFill>
                <a:latin typeface="PT Sans Narrow"/>
                <a:ea typeface="PT Sans Narrow"/>
                <a:cs typeface="PT Sans Narrow"/>
                <a:sym typeface="PT Sans Narrow"/>
              </a:rPr>
              <a:t>epoxy curing</a:t>
            </a:r>
            <a:r>
              <a:rPr lang="it">
                <a:latin typeface="PT Sans Narrow"/>
                <a:ea typeface="PT Sans Narrow"/>
                <a:cs typeface="PT Sans Narrow"/>
                <a:sym typeface="PT Sans Narrow"/>
              </a:rPr>
              <a:t> process.</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000" dirty="0">
              <a:latin typeface="PT Sans Narrow"/>
              <a:ea typeface="PT Sans Narrow"/>
              <a:cs typeface="PT Sans Narrow"/>
              <a:sym typeface="PT Sans Narrow"/>
            </a:endParaRPr>
          </a:p>
          <a:p>
            <a:pPr marL="0" lvl="0" indent="0" algn="l" rtl="0">
              <a:lnSpc>
                <a:spcPct val="115000"/>
              </a:lnSpc>
              <a:spcBef>
                <a:spcPts val="0"/>
              </a:spcBef>
              <a:spcAft>
                <a:spcPts val="0"/>
              </a:spcAft>
              <a:buNone/>
            </a:pPr>
            <a:r>
              <a:rPr lang="it" sz="1600">
                <a:latin typeface="PT Sans Narrow"/>
                <a:ea typeface="PT Sans Narrow"/>
                <a:cs typeface="PT Sans Narrow"/>
                <a:sym typeface="PT Sans Narrow"/>
              </a:rPr>
              <a:t>Curing Process</a:t>
            </a:r>
            <a:endParaRPr sz="16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startAt="4"/>
            </a:pPr>
            <a:r>
              <a:rPr lang="it">
                <a:solidFill>
                  <a:srgbClr val="168B80"/>
                </a:solidFill>
                <a:latin typeface="PT Sans Narrow"/>
                <a:ea typeface="PT Sans Narrow"/>
                <a:cs typeface="PT Sans Narrow"/>
                <a:sym typeface="PT Sans Narrow"/>
              </a:rPr>
              <a:t>Curing</a:t>
            </a:r>
            <a:r>
              <a:rPr lang="it">
                <a:latin typeface="PT Sans Narrow"/>
                <a:ea typeface="PT Sans Narrow"/>
                <a:cs typeface="PT Sans Narrow"/>
                <a:sym typeface="PT Sans Narrow"/>
              </a:rPr>
              <a:t> the </a:t>
            </a:r>
            <a:r>
              <a:rPr lang="it">
                <a:solidFill>
                  <a:srgbClr val="168B80"/>
                </a:solidFill>
                <a:latin typeface="PT Sans Narrow"/>
                <a:ea typeface="PT Sans Narrow"/>
                <a:cs typeface="PT Sans Narrow"/>
                <a:sym typeface="PT Sans Narrow"/>
              </a:rPr>
              <a:t>epoxy glue</a:t>
            </a:r>
            <a:r>
              <a:rPr lang="it">
                <a:latin typeface="PT Sans Narrow"/>
                <a:ea typeface="PT Sans Narrow"/>
                <a:cs typeface="PT Sans Narrow"/>
                <a:sym typeface="PT Sans Narrow"/>
              </a:rPr>
              <a:t> for </a:t>
            </a:r>
            <a:r>
              <a:rPr lang="it">
                <a:solidFill>
                  <a:srgbClr val="168B80"/>
                </a:solidFill>
                <a:latin typeface="PT Sans Narrow"/>
                <a:ea typeface="PT Sans Narrow"/>
                <a:cs typeface="PT Sans Narrow"/>
                <a:sym typeface="PT Sans Narrow"/>
              </a:rPr>
              <a:t>7 hours</a:t>
            </a:r>
            <a:r>
              <a:rPr lang="it">
                <a:latin typeface="PT Sans Narrow"/>
                <a:ea typeface="PT Sans Narrow"/>
                <a:cs typeface="PT Sans Narrow"/>
                <a:sym typeface="PT Sans Narrow"/>
              </a:rPr>
              <a:t> at </a:t>
            </a:r>
            <a:r>
              <a:rPr lang="it">
                <a:solidFill>
                  <a:srgbClr val="168B80"/>
                </a:solidFill>
                <a:latin typeface="PT Sans Narrow"/>
                <a:ea typeface="PT Sans Narrow"/>
                <a:cs typeface="PT Sans Narrow"/>
                <a:sym typeface="PT Sans Narrow"/>
              </a:rPr>
              <a:t>20–25 °C</a:t>
            </a:r>
            <a:r>
              <a:rPr lang="it">
                <a:latin typeface="PT Sans Narrow"/>
                <a:ea typeface="PT Sans Narrow"/>
                <a:cs typeface="PT Sans Narrow"/>
                <a:sym typeface="PT Sans Narrow"/>
              </a:rPr>
              <a:t>; maintaining a </a:t>
            </a:r>
            <a:r>
              <a:rPr lang="it">
                <a:solidFill>
                  <a:srgbClr val="168B80"/>
                </a:solidFill>
                <a:latin typeface="PT Sans Narrow"/>
                <a:ea typeface="PT Sans Narrow"/>
                <a:cs typeface="PT Sans Narrow"/>
                <a:sym typeface="PT Sans Narrow"/>
              </a:rPr>
              <a:t>vacuum level</a:t>
            </a:r>
            <a:r>
              <a:rPr lang="it">
                <a:latin typeface="PT Sans Narrow"/>
                <a:ea typeface="PT Sans Narrow"/>
                <a:cs typeface="PT Sans Narrow"/>
                <a:sym typeface="PT Sans Narrow"/>
              </a:rPr>
              <a:t> of </a:t>
            </a:r>
            <a:r>
              <a:rPr lang="it">
                <a:solidFill>
                  <a:srgbClr val="168B80"/>
                </a:solidFill>
                <a:latin typeface="PT Sans Narrow"/>
                <a:ea typeface="PT Sans Narrow"/>
                <a:cs typeface="PT Sans Narrow"/>
                <a:sym typeface="PT Sans Narrow"/>
              </a:rPr>
              <a:t>−200 mbar</a:t>
            </a:r>
            <a:r>
              <a:rPr lang="it">
                <a:latin typeface="PT Sans Narrow"/>
                <a:ea typeface="PT Sans Narrow"/>
                <a:cs typeface="PT Sans Narrow"/>
                <a:sym typeface="PT Sans Narrow"/>
              </a:rPr>
              <a:t> (i.e. ~ 100 N on each spacer).</a:t>
            </a:r>
            <a:endParaRPr sz="1600" dirty="0">
              <a:latin typeface="PT Sans Narrow"/>
              <a:ea typeface="PT Sans Narrow"/>
              <a:cs typeface="PT Sans Narrow"/>
              <a:sym typeface="PT Sans Narrow"/>
            </a:endParaRPr>
          </a:p>
        </p:txBody>
      </p:sp>
      <p:pic>
        <p:nvPicPr>
          <p:cNvPr id="228" name="Google Shape;228;g334436ad411_0_19">
            <a:extLst>
              <a:ext uri="{FF2B5EF4-FFF2-40B4-BE49-F238E27FC236}">
                <a16:creationId xmlns:a16="http://schemas.microsoft.com/office/drawing/2014/main" id="{D9412E23-A9BF-82CA-1D1A-D707A1AD8CCA}"/>
              </a:ext>
            </a:extLst>
          </p:cNvPr>
          <p:cNvPicPr preferRelativeResize="0"/>
          <p:nvPr/>
        </p:nvPicPr>
        <p:blipFill>
          <a:blip r:embed="rId5">
            <a:alphaModFix/>
          </a:blip>
          <a:stretch>
            <a:fillRect/>
          </a:stretch>
        </p:blipFill>
        <p:spPr>
          <a:xfrm>
            <a:off x="6592113" y="3143825"/>
            <a:ext cx="2520001" cy="1890000"/>
          </a:xfrm>
          <a:prstGeom prst="rect">
            <a:avLst/>
          </a:prstGeom>
          <a:noFill/>
          <a:ln w="9525" cap="flat" cmpd="sng">
            <a:solidFill>
              <a:srgbClr val="168B80"/>
            </a:solidFill>
            <a:prstDash val="dashDot"/>
            <a:round/>
            <a:headEnd type="none" w="sm" len="sm"/>
            <a:tailEnd type="none" w="sm" len="sm"/>
          </a:ln>
        </p:spPr>
      </p:pic>
      <p:pic>
        <p:nvPicPr>
          <p:cNvPr id="229" name="Google Shape;229;g334436ad411_0_19">
            <a:extLst>
              <a:ext uri="{FF2B5EF4-FFF2-40B4-BE49-F238E27FC236}">
                <a16:creationId xmlns:a16="http://schemas.microsoft.com/office/drawing/2014/main" id="{DEA88AD6-2A12-7B5E-9B60-46610BBFDA54}"/>
              </a:ext>
            </a:extLst>
          </p:cNvPr>
          <p:cNvPicPr preferRelativeResize="0"/>
          <p:nvPr/>
        </p:nvPicPr>
        <p:blipFill>
          <a:blip r:embed="rId6">
            <a:alphaModFix/>
          </a:blip>
          <a:stretch>
            <a:fillRect/>
          </a:stretch>
        </p:blipFill>
        <p:spPr>
          <a:xfrm>
            <a:off x="4380255" y="2111644"/>
            <a:ext cx="2520001" cy="1890000"/>
          </a:xfrm>
          <a:prstGeom prst="rect">
            <a:avLst/>
          </a:prstGeom>
          <a:noFill/>
          <a:ln w="9525" cap="flat" cmpd="sng">
            <a:solidFill>
              <a:srgbClr val="168B80"/>
            </a:solidFill>
            <a:prstDash val="dashDot"/>
            <a:round/>
            <a:headEnd type="none" w="sm" len="sm"/>
            <a:tailEnd type="none" w="sm" len="sm"/>
          </a:ln>
        </p:spPr>
      </p:pic>
      <p:pic>
        <p:nvPicPr>
          <p:cNvPr id="230" name="Google Shape;230;g334436ad411_0_19">
            <a:extLst>
              <a:ext uri="{FF2B5EF4-FFF2-40B4-BE49-F238E27FC236}">
                <a16:creationId xmlns:a16="http://schemas.microsoft.com/office/drawing/2014/main" id="{0D81B475-349A-65F8-9EA7-CBD3D997C499}"/>
              </a:ext>
            </a:extLst>
          </p:cNvPr>
          <p:cNvPicPr preferRelativeResize="0"/>
          <p:nvPr/>
        </p:nvPicPr>
        <p:blipFill>
          <a:blip r:embed="rId7">
            <a:alphaModFix/>
          </a:blip>
          <a:stretch>
            <a:fillRect/>
          </a:stretch>
        </p:blipFill>
        <p:spPr>
          <a:xfrm>
            <a:off x="6592125" y="870975"/>
            <a:ext cx="2520001" cy="1890000"/>
          </a:xfrm>
          <a:prstGeom prst="rect">
            <a:avLst/>
          </a:prstGeom>
          <a:noFill/>
          <a:ln w="9525" cap="flat" cmpd="sng">
            <a:solidFill>
              <a:srgbClr val="168B80"/>
            </a:solidFill>
            <a:prstDash val="dashDot"/>
            <a:round/>
            <a:headEnd type="none" w="sm" len="sm"/>
            <a:tailEnd type="none" w="sm" len="sm"/>
          </a:ln>
        </p:spPr>
      </p:pic>
      <p:sp>
        <p:nvSpPr>
          <p:cNvPr id="231" name="Google Shape;231;g334436ad411_0_19">
            <a:extLst>
              <a:ext uri="{FF2B5EF4-FFF2-40B4-BE49-F238E27FC236}">
                <a16:creationId xmlns:a16="http://schemas.microsoft.com/office/drawing/2014/main" id="{BB86B182-50BF-D87E-7563-7B2765C1B873}"/>
              </a:ext>
            </a:extLst>
          </p:cNvPr>
          <p:cNvSpPr/>
          <p:nvPr/>
        </p:nvSpPr>
        <p:spPr>
          <a:xfrm rot="1633766">
            <a:off x="5858797" y="1502971"/>
            <a:ext cx="393396" cy="448407"/>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Roboto"/>
              <a:ea typeface="Roboto"/>
              <a:cs typeface="Roboto"/>
              <a:sym typeface="Roboto"/>
            </a:endParaRPr>
          </a:p>
        </p:txBody>
      </p:sp>
      <p:sp>
        <p:nvSpPr>
          <p:cNvPr id="232" name="Google Shape;232;g334436ad411_0_19">
            <a:extLst>
              <a:ext uri="{FF2B5EF4-FFF2-40B4-BE49-F238E27FC236}">
                <a16:creationId xmlns:a16="http://schemas.microsoft.com/office/drawing/2014/main" id="{AB0388FD-C76A-D5CE-89E8-FFC5C8B26C6E}"/>
              </a:ext>
            </a:extLst>
          </p:cNvPr>
          <p:cNvSpPr/>
          <p:nvPr/>
        </p:nvSpPr>
        <p:spPr>
          <a:xfrm rot="-1982358">
            <a:off x="5868702" y="4250553"/>
            <a:ext cx="373615" cy="463814"/>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Roboto"/>
              <a:ea typeface="Roboto"/>
              <a:cs typeface="Roboto"/>
              <a:sym typeface="Roboto"/>
            </a:endParaRPr>
          </a:p>
        </p:txBody>
      </p:sp>
      <p:sp>
        <p:nvSpPr>
          <p:cNvPr id="233" name="Google Shape;233;g334436ad411_0_19">
            <a:extLst>
              <a:ext uri="{FF2B5EF4-FFF2-40B4-BE49-F238E27FC236}">
                <a16:creationId xmlns:a16="http://schemas.microsoft.com/office/drawing/2014/main" id="{3E39DCB7-D607-2C51-7613-8958D62B255F}"/>
              </a:ext>
            </a:extLst>
          </p:cNvPr>
          <p:cNvSpPr txBox="1"/>
          <p:nvPr/>
        </p:nvSpPr>
        <p:spPr>
          <a:xfrm>
            <a:off x="6248375" y="3694000"/>
            <a:ext cx="663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it" sz="800" b="0" i="0" u="none" strike="noStrike" cap="none">
                <a:solidFill>
                  <a:srgbClr val="FFFF00"/>
                </a:solidFill>
                <a:latin typeface="PT Sans Narrow"/>
                <a:ea typeface="PT Sans Narrow"/>
                <a:cs typeface="PT Sans Narrow"/>
                <a:sym typeface="PT Sans Narrow"/>
              </a:rPr>
              <a:t>step 2.7</a:t>
            </a:r>
            <a:endParaRPr sz="800" b="0" i="0" u="none" strike="noStrike" cap="none" dirty="0">
              <a:solidFill>
                <a:srgbClr val="FFFF00"/>
              </a:solidFill>
              <a:latin typeface="Arial"/>
              <a:ea typeface="Arial"/>
              <a:cs typeface="Arial"/>
              <a:sym typeface="Arial"/>
            </a:endParaRPr>
          </a:p>
        </p:txBody>
      </p:sp>
      <p:sp>
        <p:nvSpPr>
          <p:cNvPr id="234" name="Google Shape;234;g334436ad411_0_19">
            <a:extLst>
              <a:ext uri="{FF2B5EF4-FFF2-40B4-BE49-F238E27FC236}">
                <a16:creationId xmlns:a16="http://schemas.microsoft.com/office/drawing/2014/main" id="{53C40FC6-0CA9-08C1-2B23-5471A5A8532D}"/>
              </a:ext>
            </a:extLst>
          </p:cNvPr>
          <p:cNvSpPr txBox="1"/>
          <p:nvPr/>
        </p:nvSpPr>
        <p:spPr>
          <a:xfrm>
            <a:off x="8338775" y="4715775"/>
            <a:ext cx="663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it" sz="800" b="0" i="0" u="none" strike="noStrike" cap="none">
                <a:solidFill>
                  <a:srgbClr val="FFFF00"/>
                </a:solidFill>
                <a:latin typeface="PT Sans Narrow"/>
                <a:ea typeface="PT Sans Narrow"/>
                <a:cs typeface="PT Sans Narrow"/>
                <a:sym typeface="PT Sans Narrow"/>
              </a:rPr>
              <a:t>step 2.8</a:t>
            </a:r>
            <a:endParaRPr sz="800" b="0" i="0" u="none" strike="noStrike" cap="none" dirty="0">
              <a:solidFill>
                <a:srgbClr val="FFFF00"/>
              </a:solidFill>
              <a:latin typeface="Arial"/>
              <a:ea typeface="Arial"/>
              <a:cs typeface="Arial"/>
              <a:sym typeface="Arial"/>
            </a:endParaRPr>
          </a:p>
        </p:txBody>
      </p:sp>
      <p:sp>
        <p:nvSpPr>
          <p:cNvPr id="235" name="Google Shape;235;g334436ad411_0_19">
            <a:extLst>
              <a:ext uri="{FF2B5EF4-FFF2-40B4-BE49-F238E27FC236}">
                <a16:creationId xmlns:a16="http://schemas.microsoft.com/office/drawing/2014/main" id="{99D1B79A-02F2-865A-D39D-6A645261E23C}"/>
              </a:ext>
            </a:extLst>
          </p:cNvPr>
          <p:cNvSpPr txBox="1"/>
          <p:nvPr/>
        </p:nvSpPr>
        <p:spPr>
          <a:xfrm>
            <a:off x="8338775" y="2455500"/>
            <a:ext cx="663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it" sz="800" b="0" i="0" u="none" strike="noStrike" cap="none">
                <a:solidFill>
                  <a:srgbClr val="FFFF00"/>
                </a:solidFill>
                <a:latin typeface="PT Sans Narrow"/>
                <a:ea typeface="PT Sans Narrow"/>
                <a:cs typeface="PT Sans Narrow"/>
                <a:sym typeface="PT Sans Narrow"/>
              </a:rPr>
              <a:t>step 2.6</a:t>
            </a:r>
            <a:endParaRPr sz="800" b="0" i="0" u="none" strike="noStrike" cap="none" dirty="0">
              <a:solidFill>
                <a:srgbClr val="FFFF00"/>
              </a:solidFill>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E53A4DC8-BF94-FD59-07F9-3F94D7268C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2339697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24cb8b47b0_0_101"/>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New generation of ATLAS 1mm-gap RPCs</a:t>
            </a:r>
            <a:endParaRPr sz="2200" b="1" i="0" u="none" strike="noStrike" cap="none" dirty="0">
              <a:solidFill>
                <a:srgbClr val="1155CC"/>
              </a:solidFill>
              <a:latin typeface="PT Serif"/>
              <a:ea typeface="PT Serif"/>
              <a:cs typeface="PT Serif"/>
              <a:sym typeface="PT Serif"/>
            </a:endParaRPr>
          </a:p>
        </p:txBody>
      </p:sp>
      <p:pic>
        <p:nvPicPr>
          <p:cNvPr id="97" name="Google Shape;97;g324cb8b47b0_0_101"/>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98" name="Google Shape;98;g324cb8b47b0_0_101"/>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00" name="Google Shape;100;g324cb8b47b0_0_101"/>
          <p:cNvSpPr txBox="1"/>
          <p:nvPr/>
        </p:nvSpPr>
        <p:spPr>
          <a:xfrm>
            <a:off x="79050" y="2676950"/>
            <a:ext cx="8985900" cy="238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latin typeface="PT Sans Narrow"/>
                <a:ea typeface="PT Sans Narrow"/>
                <a:cs typeface="PT Sans Narrow"/>
                <a:sym typeface="PT Sans Narrow"/>
              </a:rPr>
              <a:t>Solutions:</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5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a:solidFill>
                  <a:srgbClr val="1155CC"/>
                </a:solidFill>
                <a:latin typeface="PT Sans Narrow"/>
                <a:ea typeface="PT Sans Narrow"/>
                <a:cs typeface="PT Sans Narrow"/>
                <a:sym typeface="PT Sans Narrow"/>
              </a:rPr>
              <a:t>Reduced bakelite thickness:</a:t>
            </a:r>
            <a:endParaRPr sz="1800" dirty="0">
              <a:solidFill>
                <a:srgbClr val="1155CC"/>
              </a:solidFill>
              <a:latin typeface="PT Sans Narrow"/>
              <a:ea typeface="PT Sans Narrow"/>
              <a:cs typeface="PT Sans Narrow"/>
              <a:sym typeface="PT Sans Narrow"/>
            </a:endParaRPr>
          </a:p>
          <a:p>
            <a:pPr marL="914400" lvl="1" indent="-330200" algn="l"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Less voltage loss in bakelite → improve the rate capability, larger induced signals.</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a:solidFill>
                  <a:srgbClr val="1155CC"/>
                </a:solidFill>
                <a:latin typeface="PT Sans Narrow"/>
                <a:ea typeface="PT Sans Narrow"/>
                <a:cs typeface="PT Sans Narrow"/>
                <a:sym typeface="PT Sans Narrow"/>
              </a:rPr>
              <a:t>Reduced gap size:</a:t>
            </a:r>
            <a:endParaRPr sz="1800" dirty="0">
              <a:solidFill>
                <a:srgbClr val="1155CC"/>
              </a:solidFill>
              <a:latin typeface="PT Sans Narrow"/>
              <a:ea typeface="PT Sans Narrow"/>
              <a:cs typeface="PT Sans Narrow"/>
              <a:sym typeface="PT Sans Narrow"/>
            </a:endParaRPr>
          </a:p>
          <a:p>
            <a:pPr marL="914400" lvl="1" indent="-330200" algn="l"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Less charge produced per event → improve longevity, rate capability.</a:t>
            </a:r>
            <a:endParaRPr sz="1600"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it" sz="1800">
                <a:solidFill>
                  <a:srgbClr val="1155CC"/>
                </a:solidFill>
                <a:latin typeface="PT Sans Narrow"/>
                <a:ea typeface="PT Sans Narrow"/>
                <a:cs typeface="PT Sans Narrow"/>
                <a:sym typeface="PT Sans Narrow"/>
              </a:rPr>
              <a:t>New generation FE electronic:</a:t>
            </a:r>
            <a:endParaRPr sz="1800" dirty="0">
              <a:solidFill>
                <a:srgbClr val="1155CC"/>
              </a:solidFill>
              <a:latin typeface="PT Sans Narrow"/>
              <a:ea typeface="PT Sans Narrow"/>
              <a:cs typeface="PT Sans Narrow"/>
              <a:sym typeface="PT Sans Narrow"/>
            </a:endParaRPr>
          </a:p>
          <a:p>
            <a:pPr marL="914400" lvl="1" indent="-330200" algn="l" rtl="0">
              <a:spcBef>
                <a:spcPts val="0"/>
              </a:spcBef>
              <a:spcAft>
                <a:spcPts val="0"/>
              </a:spcAft>
              <a:buClr>
                <a:srgbClr val="1155CC"/>
              </a:buClr>
              <a:buSzPts val="1600"/>
              <a:buFont typeface="PT Sans Narrow"/>
              <a:buChar char="○"/>
            </a:pPr>
            <a:r>
              <a:rPr lang="it" sz="1600">
                <a:latin typeface="PT Sans Narrow"/>
                <a:ea typeface="PT Sans Narrow"/>
                <a:cs typeface="PT Sans Narrow"/>
                <a:sym typeface="PT Sans Narrow"/>
              </a:rPr>
              <a:t>Very low-noise and very sensitive front-end electronics to compensate the lost gas amplification.</a:t>
            </a:r>
            <a:endParaRPr sz="1600" dirty="0">
              <a:latin typeface="PT Sans Narrow"/>
              <a:ea typeface="PT Sans Narrow"/>
              <a:cs typeface="PT Sans Narrow"/>
              <a:sym typeface="PT Sans Narrow"/>
            </a:endParaRPr>
          </a:p>
        </p:txBody>
      </p:sp>
      <p:sp>
        <p:nvSpPr>
          <p:cNvPr id="101" name="Google Shape;101;g324cb8b47b0_0_101"/>
          <p:cNvSpPr txBox="1"/>
          <p:nvPr/>
        </p:nvSpPr>
        <p:spPr>
          <a:xfrm>
            <a:off x="4967350" y="847324"/>
            <a:ext cx="4009736" cy="1877407"/>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PT Sans Narrow"/>
              <a:buChar char="➢"/>
            </a:pPr>
            <a:r>
              <a:rPr lang="it" sz="1600" dirty="0">
                <a:solidFill>
                  <a:srgbClr val="168B80"/>
                </a:solidFill>
                <a:latin typeface="PT Sans Narrow"/>
                <a:ea typeface="PT Sans Narrow"/>
                <a:cs typeface="PT Sans Narrow"/>
                <a:sym typeface="PT Sans Narrow"/>
              </a:rPr>
              <a:t>Electrode material:</a:t>
            </a:r>
            <a:endParaRPr sz="1600" dirty="0">
              <a:solidFill>
                <a:srgbClr val="168B80"/>
              </a:solidFill>
              <a:latin typeface="PT Sans Narrow"/>
              <a:ea typeface="PT Sans Narrow"/>
              <a:cs typeface="PT Sans Narrow"/>
              <a:sym typeface="PT Sans Narrow"/>
            </a:endParaRPr>
          </a:p>
          <a:p>
            <a:pPr marL="457200" lvl="0" indent="0" algn="l" rtl="0">
              <a:spcBef>
                <a:spcPts val="0"/>
              </a:spcBef>
              <a:spcAft>
                <a:spcPts val="0"/>
              </a:spcAft>
              <a:buNone/>
            </a:pPr>
            <a:r>
              <a:rPr lang="it" dirty="0">
                <a:latin typeface="PT Sans Narrow"/>
                <a:ea typeface="PT Sans Narrow"/>
                <a:cs typeface="PT Sans Narrow"/>
                <a:sym typeface="PT Sans Narrow"/>
              </a:rPr>
              <a:t>phenolic high-pressure laminate (ρ</a:t>
            </a:r>
            <a:r>
              <a:rPr lang="it" baseline="-25000" dirty="0">
                <a:latin typeface="PT Sans Narrow"/>
                <a:ea typeface="PT Sans Narrow"/>
                <a:cs typeface="PT Sans Narrow"/>
                <a:sym typeface="PT Sans Narrow"/>
              </a:rPr>
              <a:t>V</a:t>
            </a:r>
            <a:r>
              <a:rPr lang="it" dirty="0">
                <a:latin typeface="PT Sans Narrow"/>
                <a:ea typeface="PT Sans Narrow"/>
                <a:cs typeface="PT Sans Narrow"/>
                <a:sym typeface="PT Sans Narrow"/>
              </a:rPr>
              <a:t> = 10</a:t>
            </a:r>
            <a:r>
              <a:rPr lang="it" baseline="30000" dirty="0">
                <a:latin typeface="PT Sans Narrow"/>
                <a:ea typeface="PT Sans Narrow"/>
                <a:cs typeface="PT Sans Narrow"/>
                <a:sym typeface="PT Sans Narrow"/>
              </a:rPr>
              <a:t>10</a:t>
            </a:r>
            <a:r>
              <a:rPr lang="it" dirty="0">
                <a:latin typeface="PT Sans Narrow"/>
                <a:ea typeface="PT Sans Narrow"/>
                <a:cs typeface="PT Sans Narrow"/>
                <a:sym typeface="PT Sans Narrow"/>
              </a:rPr>
              <a:t> Ω × cm)</a:t>
            </a:r>
            <a:endParaRPr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457200" lvl="0" indent="-330200" algn="l" rtl="0">
              <a:spcBef>
                <a:spcPts val="0"/>
              </a:spcBef>
              <a:spcAft>
                <a:spcPts val="0"/>
              </a:spcAft>
              <a:buSzPts val="1600"/>
              <a:buFont typeface="PT Sans Narrow"/>
              <a:buChar char="➢"/>
            </a:pPr>
            <a:r>
              <a:rPr lang="it" sz="1600" dirty="0">
                <a:solidFill>
                  <a:srgbClr val="168B80"/>
                </a:solidFill>
                <a:latin typeface="PT Sans Narrow"/>
                <a:ea typeface="PT Sans Narrow"/>
                <a:cs typeface="PT Sans Narrow"/>
                <a:sym typeface="PT Sans Narrow"/>
              </a:rPr>
              <a:t>Gas mixture:</a:t>
            </a:r>
            <a:endParaRPr sz="1600" dirty="0">
              <a:solidFill>
                <a:srgbClr val="168B80"/>
              </a:solidFill>
              <a:latin typeface="PT Sans Narrow"/>
              <a:ea typeface="PT Sans Narrow"/>
              <a:cs typeface="PT Sans Narrow"/>
              <a:sym typeface="PT Sans Narrow"/>
            </a:endParaRPr>
          </a:p>
          <a:p>
            <a:pPr marL="0" lvl="0" indent="457200" algn="l" rtl="0">
              <a:spcBef>
                <a:spcPts val="0"/>
              </a:spcBef>
              <a:spcAft>
                <a:spcPts val="0"/>
              </a:spcAft>
              <a:buNone/>
            </a:pPr>
            <a:r>
              <a:rPr lang="it" dirty="0">
                <a:latin typeface="PT Sans Narrow"/>
                <a:ea typeface="PT Sans Narrow"/>
                <a:cs typeface="PT Sans Narrow"/>
                <a:sym typeface="PT Sans Narrow"/>
              </a:rPr>
              <a:t>C</a:t>
            </a:r>
            <a:r>
              <a:rPr lang="it" baseline="-25000" dirty="0">
                <a:latin typeface="PT Sans Narrow"/>
                <a:ea typeface="PT Sans Narrow"/>
                <a:cs typeface="PT Sans Narrow"/>
                <a:sym typeface="PT Sans Narrow"/>
              </a:rPr>
              <a:t>2</a:t>
            </a:r>
            <a:r>
              <a:rPr lang="it" dirty="0">
                <a:latin typeface="PT Sans Narrow"/>
                <a:ea typeface="PT Sans Narrow"/>
                <a:cs typeface="PT Sans Narrow"/>
                <a:sym typeface="PT Sans Narrow"/>
              </a:rPr>
              <a:t>H</a:t>
            </a:r>
            <a:r>
              <a:rPr lang="it" baseline="-25000" dirty="0">
                <a:latin typeface="PT Sans Narrow"/>
                <a:ea typeface="PT Sans Narrow"/>
                <a:cs typeface="PT Sans Narrow"/>
                <a:sym typeface="PT Sans Narrow"/>
              </a:rPr>
              <a:t>2</a:t>
            </a:r>
            <a:r>
              <a:rPr lang="it" dirty="0">
                <a:latin typeface="PT Sans Narrow"/>
                <a:ea typeface="PT Sans Narrow"/>
                <a:cs typeface="PT Sans Narrow"/>
                <a:sym typeface="PT Sans Narrow"/>
              </a:rPr>
              <a:t>F</a:t>
            </a:r>
            <a:r>
              <a:rPr lang="it" baseline="-25000" dirty="0">
                <a:latin typeface="PT Sans Narrow"/>
                <a:ea typeface="PT Sans Narrow"/>
                <a:cs typeface="PT Sans Narrow"/>
                <a:sym typeface="PT Sans Narrow"/>
              </a:rPr>
              <a:t>4</a:t>
            </a:r>
            <a:r>
              <a:rPr lang="it" dirty="0">
                <a:latin typeface="PT Sans Narrow"/>
                <a:ea typeface="PT Sans Narrow"/>
                <a:cs typeface="PT Sans Narrow"/>
                <a:sym typeface="PT Sans Narrow"/>
              </a:rPr>
              <a:t> / iso-C</a:t>
            </a:r>
            <a:r>
              <a:rPr lang="it" baseline="-25000" dirty="0">
                <a:latin typeface="PT Sans Narrow"/>
                <a:ea typeface="PT Sans Narrow"/>
                <a:cs typeface="PT Sans Narrow"/>
                <a:sym typeface="PT Sans Narrow"/>
              </a:rPr>
              <a:t>4</a:t>
            </a:r>
            <a:r>
              <a:rPr lang="it" dirty="0">
                <a:latin typeface="PT Sans Narrow"/>
                <a:ea typeface="PT Sans Narrow"/>
                <a:cs typeface="PT Sans Narrow"/>
                <a:sym typeface="PT Sans Narrow"/>
              </a:rPr>
              <a:t>H</a:t>
            </a:r>
            <a:r>
              <a:rPr lang="it" baseline="-25000" dirty="0">
                <a:latin typeface="PT Sans Narrow"/>
                <a:ea typeface="PT Sans Narrow"/>
                <a:cs typeface="PT Sans Narrow"/>
                <a:sym typeface="PT Sans Narrow"/>
              </a:rPr>
              <a:t>10</a:t>
            </a:r>
            <a:r>
              <a:rPr lang="it" dirty="0">
                <a:latin typeface="PT Sans Narrow"/>
                <a:ea typeface="PT Sans Narrow"/>
                <a:cs typeface="PT Sans Narrow"/>
                <a:sym typeface="PT Sans Narrow"/>
              </a:rPr>
              <a:t> / SF</a:t>
            </a:r>
            <a:r>
              <a:rPr lang="it" baseline="-25000" dirty="0">
                <a:latin typeface="PT Sans Narrow"/>
                <a:ea typeface="PT Sans Narrow"/>
                <a:cs typeface="PT Sans Narrow"/>
                <a:sym typeface="PT Sans Narrow"/>
              </a:rPr>
              <a:t>6</a:t>
            </a:r>
            <a:r>
              <a:rPr lang="it" dirty="0">
                <a:latin typeface="PT Sans Narrow"/>
                <a:ea typeface="PT Sans Narrow"/>
                <a:cs typeface="PT Sans Narrow"/>
                <a:sym typeface="PT Sans Narrow"/>
              </a:rPr>
              <a:t> (94.7 / 5 / 0.3)</a:t>
            </a:r>
            <a:endParaRPr dirty="0">
              <a:latin typeface="PT Sans Narrow"/>
              <a:ea typeface="PT Sans Narrow"/>
              <a:cs typeface="PT Sans Narrow"/>
              <a:sym typeface="PT Sans Narrow"/>
            </a:endParaRPr>
          </a:p>
          <a:p>
            <a:pPr marL="0" lvl="0" indent="0" algn="l" rtl="0">
              <a:spcBef>
                <a:spcPts val="0"/>
              </a:spcBef>
              <a:spcAft>
                <a:spcPts val="0"/>
              </a:spcAft>
              <a:buNone/>
            </a:pPr>
            <a:endParaRPr sz="1000" dirty="0">
              <a:latin typeface="PT Sans Narrow"/>
              <a:ea typeface="PT Sans Narrow"/>
              <a:cs typeface="PT Sans Narrow"/>
              <a:sym typeface="PT Sans Narrow"/>
            </a:endParaRPr>
          </a:p>
          <a:p>
            <a:pPr marL="457200" lvl="0" indent="-330200" algn="l" rtl="0">
              <a:spcBef>
                <a:spcPts val="0"/>
              </a:spcBef>
              <a:spcAft>
                <a:spcPts val="0"/>
              </a:spcAft>
              <a:buSzPts val="1600"/>
              <a:buFont typeface="PT Sans Narrow"/>
              <a:buChar char="➢"/>
            </a:pPr>
            <a:r>
              <a:rPr lang="it" sz="1600" dirty="0">
                <a:solidFill>
                  <a:srgbClr val="168B80"/>
                </a:solidFill>
                <a:latin typeface="PT Sans Narrow"/>
                <a:ea typeface="PT Sans Narrow"/>
                <a:cs typeface="PT Sans Narrow"/>
                <a:sym typeface="PT Sans Narrow"/>
              </a:rPr>
              <a:t>Rate capability and longevity:</a:t>
            </a:r>
            <a:endParaRPr sz="1600" dirty="0">
              <a:solidFill>
                <a:srgbClr val="168B80"/>
              </a:solidFill>
              <a:latin typeface="PT Sans Narrow"/>
              <a:ea typeface="PT Sans Narrow"/>
              <a:cs typeface="PT Sans Narrow"/>
              <a:sym typeface="PT Sans Narrow"/>
            </a:endParaRPr>
          </a:p>
          <a:p>
            <a:pPr marL="0" lvl="0" indent="457200" algn="l" rtl="0">
              <a:spcBef>
                <a:spcPts val="0"/>
              </a:spcBef>
              <a:spcAft>
                <a:spcPts val="0"/>
              </a:spcAft>
              <a:buNone/>
            </a:pPr>
            <a:r>
              <a:rPr lang="it" dirty="0">
                <a:latin typeface="PT Sans Narrow"/>
                <a:ea typeface="PT Sans Narrow"/>
                <a:cs typeface="PT Sans Narrow"/>
                <a:sym typeface="PT Sans Narrow"/>
              </a:rPr>
              <a:t>up to 1 kHz/cm</a:t>
            </a:r>
            <a:r>
              <a:rPr lang="it" baseline="30000" dirty="0">
                <a:latin typeface="PT Sans Narrow"/>
                <a:ea typeface="PT Sans Narrow"/>
                <a:cs typeface="PT Sans Narrow"/>
                <a:sym typeface="PT Sans Narrow"/>
              </a:rPr>
              <a:t>2</a:t>
            </a:r>
            <a:r>
              <a:rPr lang="it" dirty="0">
                <a:latin typeface="PT Sans Narrow"/>
                <a:ea typeface="PT Sans Narrow"/>
                <a:cs typeface="PT Sans Narrow"/>
                <a:sym typeface="PT Sans Narrow"/>
              </a:rPr>
              <a:t> for 10 years of HL-LHC</a:t>
            </a:r>
            <a:endParaRPr dirty="0">
              <a:latin typeface="PT Sans Narrow"/>
              <a:ea typeface="PT Sans Narrow"/>
              <a:cs typeface="PT Sans Narrow"/>
              <a:sym typeface="PT Sans Narrow"/>
            </a:endParaRPr>
          </a:p>
        </p:txBody>
      </p:sp>
      <p:grpSp>
        <p:nvGrpSpPr>
          <p:cNvPr id="102" name="Google Shape;102;g324cb8b47b0_0_101"/>
          <p:cNvGrpSpPr/>
          <p:nvPr/>
        </p:nvGrpSpPr>
        <p:grpSpPr>
          <a:xfrm>
            <a:off x="1" y="478971"/>
            <a:ext cx="5152570" cy="2197979"/>
            <a:chOff x="175675" y="581175"/>
            <a:chExt cx="4704925" cy="1961713"/>
          </a:xfrm>
        </p:grpSpPr>
        <p:pic>
          <p:nvPicPr>
            <p:cNvPr id="103" name="Google Shape;103;g324cb8b47b0_0_101"/>
            <p:cNvPicPr preferRelativeResize="0"/>
            <p:nvPr/>
          </p:nvPicPr>
          <p:blipFill>
            <a:blip r:embed="rId5">
              <a:alphaModFix/>
            </a:blip>
            <a:stretch>
              <a:fillRect/>
            </a:stretch>
          </p:blipFill>
          <p:spPr>
            <a:xfrm>
              <a:off x="175675" y="877063"/>
              <a:ext cx="4704925" cy="1665825"/>
            </a:xfrm>
            <a:prstGeom prst="rect">
              <a:avLst/>
            </a:prstGeom>
            <a:noFill/>
            <a:ln>
              <a:noFill/>
            </a:ln>
          </p:spPr>
        </p:pic>
        <p:sp>
          <p:nvSpPr>
            <p:cNvPr id="104" name="Google Shape;104;g324cb8b47b0_0_101"/>
            <p:cNvSpPr txBox="1"/>
            <p:nvPr/>
          </p:nvSpPr>
          <p:spPr>
            <a:xfrm>
              <a:off x="1402150" y="581175"/>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100">
                  <a:solidFill>
                    <a:srgbClr val="1155CC"/>
                  </a:solidFill>
                  <a:latin typeface="PT Serif"/>
                  <a:ea typeface="PT Serif"/>
                  <a:cs typeface="PT Serif"/>
                  <a:sym typeface="PT Serif"/>
                </a:rPr>
                <a:t>schematic drawing of RPC singlet</a:t>
              </a:r>
              <a:endParaRPr sz="1100" dirty="0">
                <a:solidFill>
                  <a:srgbClr val="1155CC"/>
                </a:solidFill>
                <a:latin typeface="PT Serif"/>
                <a:ea typeface="PT Serif"/>
                <a:cs typeface="PT Serif"/>
                <a:sym typeface="PT Serif"/>
              </a:endParaRPr>
            </a:p>
          </p:txBody>
        </p:sp>
      </p:grpSp>
      <p:pic>
        <p:nvPicPr>
          <p:cNvPr id="2" name="Elemento grafico 1">
            <a:extLst>
              <a:ext uri="{FF2B5EF4-FFF2-40B4-BE49-F238E27FC236}">
                <a16:creationId xmlns:a16="http://schemas.microsoft.com/office/drawing/2014/main" id="{1F88E1CB-33B9-16F5-73C3-23E7B06A82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60452" y="135125"/>
            <a:ext cx="800700" cy="416050"/>
          </a:xfrm>
          <a:prstGeom prst="rect">
            <a:avLst/>
          </a:prstGeom>
        </p:spPr>
      </p:pic>
      <p:sp>
        <p:nvSpPr>
          <p:cNvPr id="3" name="Google Shape;78;g324cb8b47b0_0_147">
            <a:extLst>
              <a:ext uri="{FF2B5EF4-FFF2-40B4-BE49-F238E27FC236}">
                <a16:creationId xmlns:a16="http://schemas.microsoft.com/office/drawing/2014/main" id="{55B1AE23-32E2-63AC-2522-BAC8C8BE2075}"/>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dirty="0">
                <a:solidFill>
                  <a:srgbClr val="168B80"/>
                </a:solidFill>
                <a:latin typeface="PT Sans Narrow"/>
                <a:ea typeface="PT Sans Narrow"/>
                <a:cs typeface="PT Sans Narrow"/>
                <a:sym typeface="PT Sans Narrow"/>
              </a:rPr>
              <a:t>2</a:t>
            </a:r>
            <a:endParaRPr sz="1000" b="0" i="0" u="none" strike="noStrike" cap="none" dirty="0">
              <a:solidFill>
                <a:srgbClr val="168B80"/>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331315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DA14D09F-D209-D5AC-6C8E-E1E2CDE7CBB6}"/>
            </a:ext>
          </a:extLst>
        </p:cNvPr>
        <p:cNvGrpSpPr/>
        <p:nvPr/>
      </p:nvGrpSpPr>
      <p:grpSpPr>
        <a:xfrm>
          <a:off x="0" y="0"/>
          <a:ext cx="0" cy="0"/>
          <a:chOff x="0" y="0"/>
          <a:chExt cx="0" cy="0"/>
        </a:xfrm>
      </p:grpSpPr>
      <p:sp>
        <p:nvSpPr>
          <p:cNvPr id="240" name="Google Shape;240;g334a696a3dd_0_14">
            <a:extLst>
              <a:ext uri="{FF2B5EF4-FFF2-40B4-BE49-F238E27FC236}">
                <a16:creationId xmlns:a16="http://schemas.microsoft.com/office/drawing/2014/main" id="{D439BF13-C45E-ADA5-80A3-A6B48CF71070}"/>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Assembly Procedure</a:t>
            </a:r>
            <a:endParaRPr sz="2200" b="1" i="0" u="none" strike="noStrike" cap="none" dirty="0">
              <a:solidFill>
                <a:srgbClr val="1155CC"/>
              </a:solidFill>
              <a:latin typeface="PT Serif"/>
              <a:ea typeface="PT Serif"/>
              <a:cs typeface="PT Serif"/>
              <a:sym typeface="PT Serif"/>
            </a:endParaRPr>
          </a:p>
        </p:txBody>
      </p:sp>
      <p:pic>
        <p:nvPicPr>
          <p:cNvPr id="241" name="Google Shape;241;g334a696a3dd_0_14">
            <a:extLst>
              <a:ext uri="{FF2B5EF4-FFF2-40B4-BE49-F238E27FC236}">
                <a16:creationId xmlns:a16="http://schemas.microsoft.com/office/drawing/2014/main" id="{F3118580-3ECE-FA12-3E54-5DE8638352A2}"/>
              </a:ext>
            </a:extLst>
          </p:cNvPr>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242" name="Google Shape;242;g334a696a3dd_0_14">
            <a:extLst>
              <a:ext uri="{FF2B5EF4-FFF2-40B4-BE49-F238E27FC236}">
                <a16:creationId xmlns:a16="http://schemas.microsoft.com/office/drawing/2014/main" id="{AD042157-F383-D189-F9C0-11213420314E}"/>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244" name="Google Shape;244;g334a696a3dd_0_14">
            <a:extLst>
              <a:ext uri="{FF2B5EF4-FFF2-40B4-BE49-F238E27FC236}">
                <a16:creationId xmlns:a16="http://schemas.microsoft.com/office/drawing/2014/main" id="{F0ACF189-A518-4F37-522B-6CB5DAFD531F}"/>
              </a:ext>
            </a:extLst>
          </p:cNvPr>
          <p:cNvSpPr txBox="1"/>
          <p:nvPr/>
        </p:nvSpPr>
        <p:spPr>
          <a:xfrm>
            <a:off x="3000" y="625575"/>
            <a:ext cx="4349700" cy="4533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3C78D8"/>
              </a:buClr>
              <a:buSzPts val="1800"/>
              <a:buFont typeface="PT Sans Narrow"/>
              <a:buChar char="○"/>
            </a:pPr>
            <a:r>
              <a:rPr lang="it" sz="1800">
                <a:latin typeface="PT Sans Narrow"/>
                <a:ea typeface="PT Sans Narrow"/>
                <a:cs typeface="PT Sans Narrow"/>
                <a:sym typeface="PT Sans Narrow"/>
              </a:rPr>
              <a:t>Production Step 2: </a:t>
            </a:r>
            <a:r>
              <a:rPr lang="it" sz="1800">
                <a:solidFill>
                  <a:srgbClr val="1155CC"/>
                </a:solidFill>
                <a:latin typeface="PT Sans Narrow"/>
                <a:ea typeface="PT Sans Narrow"/>
                <a:cs typeface="PT Sans Narrow"/>
                <a:sym typeface="PT Sans Narrow"/>
              </a:rPr>
              <a:t>Gas gap production</a:t>
            </a:r>
            <a:endParaRPr sz="1800" dirty="0">
              <a:solidFill>
                <a:srgbClr val="1155CC"/>
              </a:solidFill>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r>
              <a:rPr lang="it" sz="1600">
                <a:latin typeface="PT Sans Narrow"/>
                <a:ea typeface="PT Sans Narrow"/>
                <a:cs typeface="PT Sans Narrow"/>
                <a:sym typeface="PT Sans Narrow"/>
              </a:rPr>
              <a:t>Gas Pipes Installation</a:t>
            </a:r>
            <a:endParaRPr sz="16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a:pPr>
            <a:r>
              <a:rPr lang="it">
                <a:latin typeface="PT Sans Narrow"/>
                <a:ea typeface="PT Sans Narrow"/>
                <a:cs typeface="PT Sans Narrow"/>
                <a:sym typeface="PT Sans Narrow"/>
              </a:rPr>
              <a:t>Installing and gluing the </a:t>
            </a:r>
            <a:r>
              <a:rPr lang="it">
                <a:solidFill>
                  <a:srgbClr val="168B80"/>
                </a:solidFill>
                <a:latin typeface="PT Sans Narrow"/>
                <a:ea typeface="PT Sans Narrow"/>
                <a:cs typeface="PT Sans Narrow"/>
                <a:sym typeface="PT Sans Narrow"/>
              </a:rPr>
              <a:t>3 mm-diameter gas pipes</a:t>
            </a:r>
            <a:r>
              <a:rPr lang="it">
                <a:latin typeface="PT Sans Narrow"/>
                <a:ea typeface="PT Sans Narrow"/>
                <a:cs typeface="PT Sans Narrow"/>
                <a:sym typeface="PT Sans Narrow"/>
              </a:rPr>
              <a:t> into the polycarbonate </a:t>
            </a:r>
            <a:r>
              <a:rPr lang="it">
                <a:solidFill>
                  <a:srgbClr val="168B80"/>
                </a:solidFill>
                <a:latin typeface="PT Sans Narrow"/>
                <a:ea typeface="PT Sans Narrow"/>
                <a:cs typeface="PT Sans Narrow"/>
                <a:sym typeface="PT Sans Narrow"/>
              </a:rPr>
              <a:t>lateral profile holes</a:t>
            </a:r>
            <a:r>
              <a:rPr lang="it">
                <a:latin typeface="PT Sans Narrow"/>
                <a:ea typeface="PT Sans Narrow"/>
                <a:cs typeface="PT Sans Narrow"/>
                <a:sym typeface="PT Sans Narrow"/>
              </a:rPr>
              <a:t> along the short edges.</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200" dirty="0">
              <a:latin typeface="PT Sans Narrow"/>
              <a:ea typeface="PT Sans Narrow"/>
              <a:cs typeface="PT Sans Narrow"/>
              <a:sym typeface="PT Sans Narrow"/>
            </a:endParaRPr>
          </a:p>
          <a:p>
            <a:pPr marL="0" lvl="0" indent="0" algn="l" rtl="0">
              <a:lnSpc>
                <a:spcPct val="115000"/>
              </a:lnSpc>
              <a:spcBef>
                <a:spcPts val="0"/>
              </a:spcBef>
              <a:spcAft>
                <a:spcPts val="0"/>
              </a:spcAft>
              <a:buNone/>
            </a:pPr>
            <a:r>
              <a:rPr lang="it" sz="1600">
                <a:latin typeface="PT Sans Narrow"/>
                <a:ea typeface="PT Sans Narrow"/>
                <a:cs typeface="PT Sans Narrow"/>
                <a:sym typeface="PT Sans Narrow"/>
              </a:rPr>
              <a:t>Edge Sealing</a:t>
            </a:r>
            <a:endParaRPr sz="16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startAt="2"/>
            </a:pPr>
            <a:r>
              <a:rPr lang="it">
                <a:latin typeface="PT Sans Narrow"/>
                <a:ea typeface="PT Sans Narrow"/>
                <a:cs typeface="PT Sans Narrow"/>
                <a:sym typeface="PT Sans Narrow"/>
              </a:rPr>
              <a:t>Filling and sealing the </a:t>
            </a:r>
            <a:r>
              <a:rPr lang="it">
                <a:solidFill>
                  <a:srgbClr val="168B80"/>
                </a:solidFill>
                <a:latin typeface="PT Sans Narrow"/>
                <a:ea typeface="PT Sans Narrow"/>
                <a:cs typeface="PT Sans Narrow"/>
                <a:sym typeface="PT Sans Narrow"/>
              </a:rPr>
              <a:t>long edges</a:t>
            </a:r>
            <a:r>
              <a:rPr lang="it">
                <a:latin typeface="PT Sans Narrow"/>
                <a:ea typeface="PT Sans Narrow"/>
                <a:cs typeface="PT Sans Narrow"/>
                <a:sym typeface="PT Sans Narrow"/>
              </a:rPr>
              <a:t> of the gas volume with the </a:t>
            </a:r>
            <a:r>
              <a:rPr lang="it">
                <a:solidFill>
                  <a:srgbClr val="168B80"/>
                </a:solidFill>
                <a:latin typeface="PT Sans Narrow"/>
                <a:ea typeface="PT Sans Narrow"/>
                <a:cs typeface="PT Sans Narrow"/>
                <a:sym typeface="PT Sans Narrow"/>
              </a:rPr>
              <a:t>Ethylene Vinyl Acetate (EVA)</a:t>
            </a:r>
            <a:r>
              <a:rPr lang="it">
                <a:latin typeface="PT Sans Narrow"/>
                <a:ea typeface="PT Sans Narrow"/>
                <a:cs typeface="PT Sans Narrow"/>
                <a:sym typeface="PT Sans Narrow"/>
              </a:rPr>
              <a:t> </a:t>
            </a:r>
            <a:r>
              <a:rPr lang="it">
                <a:solidFill>
                  <a:srgbClr val="168B80"/>
                </a:solidFill>
                <a:latin typeface="PT Sans Narrow"/>
                <a:ea typeface="PT Sans Narrow"/>
                <a:cs typeface="PT Sans Narrow"/>
                <a:sym typeface="PT Sans Narrow"/>
              </a:rPr>
              <a:t>hot-melt glue</a:t>
            </a:r>
            <a:r>
              <a:rPr lang="it" baseline="30000">
                <a:latin typeface="PT Sans Narrow"/>
                <a:ea typeface="PT Sans Narrow"/>
                <a:cs typeface="PT Sans Narrow"/>
                <a:sym typeface="PT Sans Narrow"/>
              </a:rPr>
              <a:t>2</a:t>
            </a:r>
            <a:r>
              <a:rPr lang="it">
                <a:latin typeface="PT Sans Narrow"/>
                <a:ea typeface="PT Sans Narrow"/>
                <a:cs typeface="PT Sans Narrow"/>
                <a:sym typeface="PT Sans Narrow"/>
              </a:rPr>
              <a:t>.</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200" dirty="0">
              <a:latin typeface="PT Sans Narrow"/>
              <a:ea typeface="PT Sans Narrow"/>
              <a:cs typeface="PT Sans Narrow"/>
              <a:sym typeface="PT Sans Narrow"/>
            </a:endParaRPr>
          </a:p>
          <a:p>
            <a:pPr marL="0" lvl="0" indent="0" algn="l" rtl="0">
              <a:lnSpc>
                <a:spcPct val="115000"/>
              </a:lnSpc>
              <a:spcBef>
                <a:spcPts val="0"/>
              </a:spcBef>
              <a:spcAft>
                <a:spcPts val="0"/>
              </a:spcAft>
              <a:buNone/>
            </a:pPr>
            <a:r>
              <a:rPr lang="it" sz="1600">
                <a:latin typeface="PT Sans Narrow"/>
                <a:ea typeface="PT Sans Narrow"/>
                <a:cs typeface="PT Sans Narrow"/>
                <a:sym typeface="PT Sans Narrow"/>
              </a:rPr>
              <a:t>Spacer Indicators</a:t>
            </a:r>
            <a:endParaRPr sz="1600"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2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startAt="3"/>
            </a:pPr>
            <a:r>
              <a:rPr lang="it">
                <a:latin typeface="PT Sans Narrow"/>
                <a:ea typeface="PT Sans Narrow"/>
                <a:cs typeface="PT Sans Narrow"/>
                <a:sym typeface="PT Sans Narrow"/>
              </a:rPr>
              <a:t>Attaching </a:t>
            </a:r>
            <a:r>
              <a:rPr lang="it">
                <a:solidFill>
                  <a:srgbClr val="168B80"/>
                </a:solidFill>
                <a:latin typeface="PT Sans Narrow"/>
                <a:ea typeface="PT Sans Narrow"/>
                <a:cs typeface="PT Sans Narrow"/>
                <a:sym typeface="PT Sans Narrow"/>
              </a:rPr>
              <a:t>0.10 mm thick paper stickers</a:t>
            </a:r>
            <a:r>
              <a:rPr lang="it">
                <a:latin typeface="PT Sans Narrow"/>
                <a:ea typeface="PT Sans Narrow"/>
                <a:cs typeface="PT Sans Narrow"/>
                <a:sym typeface="PT Sans Narrow"/>
              </a:rPr>
              <a:t> on both gas gap surfaces to </a:t>
            </a:r>
            <a:r>
              <a:rPr lang="it">
                <a:solidFill>
                  <a:srgbClr val="168B80"/>
                </a:solidFill>
                <a:latin typeface="PT Sans Narrow"/>
                <a:ea typeface="PT Sans Narrow"/>
                <a:cs typeface="PT Sans Narrow"/>
                <a:sym typeface="PT Sans Narrow"/>
              </a:rPr>
              <a:t>mark spacer positions</a:t>
            </a:r>
            <a:r>
              <a:rPr lang="it">
                <a:latin typeface="PT Sans Narrow"/>
                <a:ea typeface="PT Sans Narrow"/>
                <a:cs typeface="PT Sans Narrow"/>
                <a:sym typeface="PT Sans Narrow"/>
              </a:rPr>
              <a:t>.</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1000" dirty="0">
              <a:latin typeface="PT Sans Narrow"/>
              <a:ea typeface="PT Sans Narrow"/>
              <a:cs typeface="PT Sans Narrow"/>
              <a:sym typeface="PT Sans Narrow"/>
            </a:endParaRPr>
          </a:p>
          <a:p>
            <a:pPr marL="457200" lvl="0" indent="-317500" algn="l" rtl="0">
              <a:lnSpc>
                <a:spcPct val="115000"/>
              </a:lnSpc>
              <a:spcBef>
                <a:spcPts val="0"/>
              </a:spcBef>
              <a:spcAft>
                <a:spcPts val="0"/>
              </a:spcAft>
              <a:buSzPts val="1400"/>
              <a:buFont typeface="PT Sans Narrow"/>
              <a:buAutoNum type="arabicPeriod" startAt="3"/>
            </a:pPr>
            <a:r>
              <a:rPr lang="it">
                <a:latin typeface="PT Sans Narrow"/>
                <a:ea typeface="PT Sans Narrow"/>
                <a:cs typeface="PT Sans Narrow"/>
                <a:sym typeface="PT Sans Narrow"/>
              </a:rPr>
              <a:t>Fully </a:t>
            </a:r>
            <a:r>
              <a:rPr lang="it">
                <a:solidFill>
                  <a:srgbClr val="168B80"/>
                </a:solidFill>
                <a:latin typeface="PT Sans Narrow"/>
                <a:ea typeface="PT Sans Narrow"/>
                <a:cs typeface="PT Sans Narrow"/>
                <a:sym typeface="PT Sans Narrow"/>
              </a:rPr>
              <a:t>automated sticker application</a:t>
            </a:r>
            <a:r>
              <a:rPr lang="it">
                <a:latin typeface="PT Sans Narrow"/>
                <a:ea typeface="PT Sans Narrow"/>
                <a:cs typeface="PT Sans Narrow"/>
                <a:sym typeface="PT Sans Narrow"/>
              </a:rPr>
              <a:t> ensures accurate and consistent placement.</a:t>
            </a:r>
            <a:endParaRPr dirty="0">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sz="600" dirty="0">
              <a:latin typeface="PT Sans Narrow"/>
              <a:ea typeface="PT Sans Narrow"/>
              <a:cs typeface="PT Sans Narrow"/>
              <a:sym typeface="PT Sans Narrow"/>
            </a:endParaRPr>
          </a:p>
          <a:p>
            <a:pPr marL="0" lvl="0" indent="0" algn="just" rtl="0">
              <a:spcBef>
                <a:spcPts val="0"/>
              </a:spcBef>
              <a:spcAft>
                <a:spcPts val="0"/>
              </a:spcAft>
              <a:buNone/>
            </a:pPr>
            <a:r>
              <a:rPr lang="it" sz="800" baseline="30000">
                <a:latin typeface="PT Sans Narrow"/>
                <a:ea typeface="PT Sans Narrow"/>
                <a:cs typeface="PT Sans Narrow"/>
                <a:sym typeface="PT Sans Narrow"/>
              </a:rPr>
              <a:t>2 </a:t>
            </a:r>
            <a:r>
              <a:rPr lang="it" sz="800">
                <a:latin typeface="PT Sans Narrow"/>
                <a:ea typeface="PT Sans Narrow"/>
                <a:cs typeface="PT Sans Narrow"/>
                <a:sym typeface="PT Sans Narrow"/>
              </a:rPr>
              <a:t>EVA hot-melt glue: Technicoll® 9310 [</a:t>
            </a:r>
            <a:r>
              <a:rPr lang="it" sz="800" u="sng">
                <a:solidFill>
                  <a:srgbClr val="1155CC"/>
                </a:solidFill>
                <a:latin typeface="PT Sans Narrow"/>
                <a:ea typeface="PT Sans Narrow"/>
                <a:cs typeface="PT Sans Narrow"/>
                <a:sym typeface="PT Sans Narrow"/>
                <a:hlinkClick r:id="rId5">
                  <a:extLst>
                    <a:ext uri="{A12FA001-AC4F-418D-AE19-62706E023703}">
                      <ahyp:hlinkClr xmlns:ahyp="http://schemas.microsoft.com/office/drawing/2018/hyperlinkcolor" val="tx"/>
                    </a:ext>
                  </a:extLst>
                </a:hlinkClick>
              </a:rPr>
              <a:t>LINK</a:t>
            </a:r>
            <a:r>
              <a:rPr lang="it" sz="800">
                <a:latin typeface="PT Sans Narrow"/>
                <a:ea typeface="PT Sans Narrow"/>
                <a:cs typeface="PT Sans Narrow"/>
                <a:sym typeface="PT Sans Narrow"/>
              </a:rPr>
              <a:t>]</a:t>
            </a:r>
            <a:endParaRPr dirty="0">
              <a:latin typeface="PT Sans Narrow"/>
              <a:ea typeface="PT Sans Narrow"/>
              <a:cs typeface="PT Sans Narrow"/>
              <a:sym typeface="PT Sans Narrow"/>
            </a:endParaRPr>
          </a:p>
        </p:txBody>
      </p:sp>
      <p:pic>
        <p:nvPicPr>
          <p:cNvPr id="245" name="Google Shape;245;g334a696a3dd_0_14">
            <a:extLst>
              <a:ext uri="{FF2B5EF4-FFF2-40B4-BE49-F238E27FC236}">
                <a16:creationId xmlns:a16="http://schemas.microsoft.com/office/drawing/2014/main" id="{D77B6693-1AA4-B34B-0019-B60361FB6886}"/>
              </a:ext>
            </a:extLst>
          </p:cNvPr>
          <p:cNvPicPr preferRelativeResize="0"/>
          <p:nvPr/>
        </p:nvPicPr>
        <p:blipFill rotWithShape="1">
          <a:blip r:embed="rId6">
            <a:alphaModFix/>
          </a:blip>
          <a:srcRect/>
          <a:stretch/>
        </p:blipFill>
        <p:spPr>
          <a:xfrm>
            <a:off x="6592113" y="3143825"/>
            <a:ext cx="2520001" cy="1890000"/>
          </a:xfrm>
          <a:prstGeom prst="rect">
            <a:avLst/>
          </a:prstGeom>
          <a:noFill/>
          <a:ln w="9525" cap="flat" cmpd="sng">
            <a:solidFill>
              <a:srgbClr val="168B80"/>
            </a:solidFill>
            <a:prstDash val="dashDot"/>
            <a:round/>
            <a:headEnd type="none" w="sm" len="sm"/>
            <a:tailEnd type="none" w="sm" len="sm"/>
          </a:ln>
        </p:spPr>
      </p:pic>
      <p:pic>
        <p:nvPicPr>
          <p:cNvPr id="246" name="Google Shape;246;g334a696a3dd_0_14">
            <a:extLst>
              <a:ext uri="{FF2B5EF4-FFF2-40B4-BE49-F238E27FC236}">
                <a16:creationId xmlns:a16="http://schemas.microsoft.com/office/drawing/2014/main" id="{D56BD55C-4B04-5683-1B7E-FE0A80AF3910}"/>
              </a:ext>
            </a:extLst>
          </p:cNvPr>
          <p:cNvPicPr preferRelativeResize="0"/>
          <p:nvPr/>
        </p:nvPicPr>
        <p:blipFill>
          <a:blip r:embed="rId7">
            <a:alphaModFix/>
          </a:blip>
          <a:stretch>
            <a:fillRect/>
          </a:stretch>
        </p:blipFill>
        <p:spPr>
          <a:xfrm>
            <a:off x="6592125" y="871225"/>
            <a:ext cx="2520001" cy="1872119"/>
          </a:xfrm>
          <a:prstGeom prst="rect">
            <a:avLst/>
          </a:prstGeom>
          <a:noFill/>
          <a:ln w="9525" cap="flat" cmpd="sng">
            <a:solidFill>
              <a:srgbClr val="168B80"/>
            </a:solidFill>
            <a:prstDash val="dashDot"/>
            <a:round/>
            <a:headEnd type="none" w="sm" len="sm"/>
            <a:tailEnd type="none" w="sm" len="sm"/>
          </a:ln>
        </p:spPr>
      </p:pic>
      <p:sp>
        <p:nvSpPr>
          <p:cNvPr id="247" name="Google Shape;247;g334a696a3dd_0_14">
            <a:extLst>
              <a:ext uri="{FF2B5EF4-FFF2-40B4-BE49-F238E27FC236}">
                <a16:creationId xmlns:a16="http://schemas.microsoft.com/office/drawing/2014/main" id="{3F465231-2C46-8E74-C7D5-ED1F6D6B9ACB}"/>
              </a:ext>
            </a:extLst>
          </p:cNvPr>
          <p:cNvSpPr/>
          <p:nvPr/>
        </p:nvSpPr>
        <p:spPr>
          <a:xfrm rot="1633766">
            <a:off x="5858797" y="1502971"/>
            <a:ext cx="393396" cy="448407"/>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Roboto"/>
              <a:ea typeface="Roboto"/>
              <a:cs typeface="Roboto"/>
              <a:sym typeface="Roboto"/>
            </a:endParaRPr>
          </a:p>
        </p:txBody>
      </p:sp>
      <p:sp>
        <p:nvSpPr>
          <p:cNvPr id="248" name="Google Shape;248;g334a696a3dd_0_14">
            <a:extLst>
              <a:ext uri="{FF2B5EF4-FFF2-40B4-BE49-F238E27FC236}">
                <a16:creationId xmlns:a16="http://schemas.microsoft.com/office/drawing/2014/main" id="{6AB4B7E8-FDFD-2709-42F8-318883F5B7C2}"/>
              </a:ext>
            </a:extLst>
          </p:cNvPr>
          <p:cNvSpPr/>
          <p:nvPr/>
        </p:nvSpPr>
        <p:spPr>
          <a:xfrm rot="-1982358">
            <a:off x="5868702" y="4250553"/>
            <a:ext cx="373615" cy="463814"/>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Roboto"/>
              <a:ea typeface="Roboto"/>
              <a:cs typeface="Roboto"/>
              <a:sym typeface="Roboto"/>
            </a:endParaRPr>
          </a:p>
        </p:txBody>
      </p:sp>
      <p:sp>
        <p:nvSpPr>
          <p:cNvPr id="249" name="Google Shape;249;g334a696a3dd_0_14">
            <a:extLst>
              <a:ext uri="{FF2B5EF4-FFF2-40B4-BE49-F238E27FC236}">
                <a16:creationId xmlns:a16="http://schemas.microsoft.com/office/drawing/2014/main" id="{E5B96EDE-6329-D138-BD67-AFE9F8689D39}"/>
              </a:ext>
            </a:extLst>
          </p:cNvPr>
          <p:cNvSpPr txBox="1"/>
          <p:nvPr/>
        </p:nvSpPr>
        <p:spPr>
          <a:xfrm>
            <a:off x="8338775" y="2455500"/>
            <a:ext cx="663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it" sz="800" b="0" i="0" u="none" strike="noStrike" cap="none">
                <a:solidFill>
                  <a:srgbClr val="FFFF00"/>
                </a:solidFill>
                <a:latin typeface="PT Sans Narrow"/>
                <a:ea typeface="PT Sans Narrow"/>
                <a:cs typeface="PT Sans Narrow"/>
                <a:sym typeface="PT Sans Narrow"/>
              </a:rPr>
              <a:t>step 2.9</a:t>
            </a:r>
            <a:endParaRPr sz="800" b="0" i="0" u="none" strike="noStrike" cap="none" dirty="0">
              <a:solidFill>
                <a:srgbClr val="FFFF00"/>
              </a:solidFill>
              <a:latin typeface="PT Sans Narrow"/>
              <a:ea typeface="PT Sans Narrow"/>
              <a:cs typeface="PT Sans Narrow"/>
              <a:sym typeface="PT Sans Narrow"/>
            </a:endParaRPr>
          </a:p>
        </p:txBody>
      </p:sp>
      <p:sp>
        <p:nvSpPr>
          <p:cNvPr id="250" name="Google Shape;250;g334a696a3dd_0_14">
            <a:extLst>
              <a:ext uri="{FF2B5EF4-FFF2-40B4-BE49-F238E27FC236}">
                <a16:creationId xmlns:a16="http://schemas.microsoft.com/office/drawing/2014/main" id="{9FDEF942-382B-32BC-C4FB-989889ACB6FB}"/>
              </a:ext>
            </a:extLst>
          </p:cNvPr>
          <p:cNvSpPr txBox="1"/>
          <p:nvPr/>
        </p:nvSpPr>
        <p:spPr>
          <a:xfrm>
            <a:off x="6095975" y="3694000"/>
            <a:ext cx="663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it" sz="800" b="0" i="0" u="none" strike="noStrike" cap="none">
                <a:solidFill>
                  <a:srgbClr val="FFFF00"/>
                </a:solidFill>
                <a:latin typeface="PT Sans Narrow"/>
                <a:ea typeface="PT Sans Narrow"/>
                <a:cs typeface="PT Sans Narrow"/>
                <a:sym typeface="PT Sans Narrow"/>
              </a:rPr>
              <a:t>step 2.10</a:t>
            </a:r>
            <a:endParaRPr sz="800" b="0" i="0" u="none" strike="noStrike" cap="none" dirty="0">
              <a:solidFill>
                <a:srgbClr val="FFFF00"/>
              </a:solidFill>
              <a:latin typeface="Arial"/>
              <a:ea typeface="Arial"/>
              <a:cs typeface="Arial"/>
              <a:sym typeface="Arial"/>
            </a:endParaRPr>
          </a:p>
        </p:txBody>
      </p:sp>
      <p:sp>
        <p:nvSpPr>
          <p:cNvPr id="251" name="Google Shape;251;g334a696a3dd_0_14">
            <a:extLst>
              <a:ext uri="{FF2B5EF4-FFF2-40B4-BE49-F238E27FC236}">
                <a16:creationId xmlns:a16="http://schemas.microsoft.com/office/drawing/2014/main" id="{0817DBCE-82DE-667E-E4E0-EC9FAF7C8102}"/>
              </a:ext>
            </a:extLst>
          </p:cNvPr>
          <p:cNvSpPr txBox="1"/>
          <p:nvPr/>
        </p:nvSpPr>
        <p:spPr>
          <a:xfrm>
            <a:off x="8338775" y="4715775"/>
            <a:ext cx="6633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it" sz="800" b="0" i="0" u="none" strike="noStrike" cap="none">
                <a:solidFill>
                  <a:srgbClr val="FFFF00"/>
                </a:solidFill>
                <a:latin typeface="PT Sans Narrow"/>
                <a:ea typeface="PT Sans Narrow"/>
                <a:cs typeface="PT Sans Narrow"/>
                <a:sym typeface="PT Sans Narrow"/>
              </a:rPr>
              <a:t>step 2.11</a:t>
            </a:r>
            <a:endParaRPr sz="800" b="0" i="0" u="none" strike="noStrike" cap="none" dirty="0">
              <a:solidFill>
                <a:srgbClr val="FFFF00"/>
              </a:solidFill>
              <a:latin typeface="Arial"/>
              <a:ea typeface="Arial"/>
              <a:cs typeface="Arial"/>
              <a:sym typeface="Arial"/>
            </a:endParaRPr>
          </a:p>
        </p:txBody>
      </p:sp>
      <p:pic>
        <p:nvPicPr>
          <p:cNvPr id="252" name="Google Shape;252;g334a696a3dd_0_14">
            <a:extLst>
              <a:ext uri="{FF2B5EF4-FFF2-40B4-BE49-F238E27FC236}">
                <a16:creationId xmlns:a16="http://schemas.microsoft.com/office/drawing/2014/main" id="{622CDFBA-676A-F01F-7D57-A9C7FADDED22}"/>
              </a:ext>
            </a:extLst>
          </p:cNvPr>
          <p:cNvPicPr preferRelativeResize="0"/>
          <p:nvPr/>
        </p:nvPicPr>
        <p:blipFill>
          <a:blip r:embed="rId8">
            <a:alphaModFix/>
          </a:blip>
          <a:stretch>
            <a:fillRect/>
          </a:stretch>
        </p:blipFill>
        <p:spPr>
          <a:xfrm>
            <a:off x="4380238" y="2079688"/>
            <a:ext cx="2520001" cy="1890000"/>
          </a:xfrm>
          <a:prstGeom prst="rect">
            <a:avLst/>
          </a:prstGeom>
          <a:noFill/>
          <a:ln w="9525" cap="flat" cmpd="sng">
            <a:solidFill>
              <a:srgbClr val="168B80"/>
            </a:solidFill>
            <a:prstDash val="dashDot"/>
            <a:round/>
            <a:headEnd type="none" w="sm" len="sm"/>
            <a:tailEnd type="none" w="sm" len="sm"/>
          </a:ln>
        </p:spPr>
      </p:pic>
      <p:pic>
        <p:nvPicPr>
          <p:cNvPr id="2" name="Elemento grafico 1">
            <a:extLst>
              <a:ext uri="{FF2B5EF4-FFF2-40B4-BE49-F238E27FC236}">
                <a16:creationId xmlns:a16="http://schemas.microsoft.com/office/drawing/2014/main" id="{EE2AD271-DA84-7DE0-7551-308EACF8CD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2475453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02740E43-D81F-A6B2-A1DA-D334922B2B2E}"/>
            </a:ext>
          </a:extLst>
        </p:cNvPr>
        <p:cNvGrpSpPr/>
        <p:nvPr/>
      </p:nvGrpSpPr>
      <p:grpSpPr>
        <a:xfrm>
          <a:off x="0" y="0"/>
          <a:ext cx="0" cy="0"/>
          <a:chOff x="0" y="0"/>
          <a:chExt cx="0" cy="0"/>
        </a:xfrm>
      </p:grpSpPr>
      <p:sp>
        <p:nvSpPr>
          <p:cNvPr id="297" name="Google Shape;297;g3350b797a94_0_7">
            <a:extLst>
              <a:ext uri="{FF2B5EF4-FFF2-40B4-BE49-F238E27FC236}">
                <a16:creationId xmlns:a16="http://schemas.microsoft.com/office/drawing/2014/main" id="{D3BF2BB5-3FB4-9E9F-8F1F-00B83048D288}"/>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Gas leak measurement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298" name="Google Shape;298;g3350b797a94_0_7">
            <a:extLst>
              <a:ext uri="{FF2B5EF4-FFF2-40B4-BE49-F238E27FC236}">
                <a16:creationId xmlns:a16="http://schemas.microsoft.com/office/drawing/2014/main" id="{B0272EE2-4514-0A7C-9232-F4C85E5D14F4}"/>
              </a:ext>
            </a:extLst>
          </p:cNvPr>
          <p:cNvPicPr preferRelativeResize="0"/>
          <p:nvPr/>
        </p:nvPicPr>
        <p:blipFill rotWithShape="1">
          <a:blip r:embed="rId3">
            <a:alphaModFix/>
          </a:blip>
          <a:srcRect/>
          <a:stretch/>
        </p:blipFill>
        <p:spPr>
          <a:xfrm>
            <a:off x="6975625" y="19348"/>
            <a:ext cx="1086249" cy="571249"/>
          </a:xfrm>
          <a:prstGeom prst="rect">
            <a:avLst/>
          </a:prstGeom>
          <a:noFill/>
          <a:ln>
            <a:noFill/>
          </a:ln>
        </p:spPr>
      </p:pic>
      <p:pic>
        <p:nvPicPr>
          <p:cNvPr id="299" name="Google Shape;299;g3350b797a94_0_7">
            <a:extLst>
              <a:ext uri="{FF2B5EF4-FFF2-40B4-BE49-F238E27FC236}">
                <a16:creationId xmlns:a16="http://schemas.microsoft.com/office/drawing/2014/main" id="{21D0F49C-9452-4A29-945D-09F95CE3FA25}"/>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301" name="Google Shape;301;g3350b797a94_0_7">
            <a:extLst>
              <a:ext uri="{FF2B5EF4-FFF2-40B4-BE49-F238E27FC236}">
                <a16:creationId xmlns:a16="http://schemas.microsoft.com/office/drawing/2014/main" id="{AA2B494A-89D5-FAB8-46EE-1C52BC08296C}"/>
              </a:ext>
            </a:extLst>
          </p:cNvPr>
          <p:cNvSpPr txBox="1"/>
          <p:nvPr/>
        </p:nvSpPr>
        <p:spPr>
          <a:xfrm>
            <a:off x="76200" y="616725"/>
            <a:ext cx="4964100" cy="1661963"/>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Objective:</a:t>
            </a:r>
            <a:endPar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combined leak rate of the gas volume and gas system is measured by monitoring the drop of internal pressure in order to ensure that gas tightness requirements are met.</a:t>
            </a: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Google Shape;485;g336f59fd4d2_0_4">
            <a:extLst>
              <a:ext uri="{FF2B5EF4-FFF2-40B4-BE49-F238E27FC236}">
                <a16:creationId xmlns:a16="http://schemas.microsoft.com/office/drawing/2014/main" id="{AEB8FD3C-F754-4629-7E46-52AE7EA8DF8E}"/>
              </a:ext>
            </a:extLst>
          </p:cNvPr>
          <p:cNvPicPr preferRelativeResize="0"/>
          <p:nvPr/>
        </p:nvPicPr>
        <p:blipFill>
          <a:blip r:embed="rId5">
            <a:alphaModFix/>
          </a:blip>
          <a:stretch>
            <a:fillRect/>
          </a:stretch>
        </p:blipFill>
        <p:spPr>
          <a:xfrm>
            <a:off x="5040300" y="995612"/>
            <a:ext cx="3818771" cy="2113038"/>
          </a:xfrm>
          <a:prstGeom prst="rect">
            <a:avLst/>
          </a:prstGeom>
          <a:noFill/>
          <a:ln w="9525" cap="flat" cmpd="sng">
            <a:solidFill>
              <a:srgbClr val="168B80"/>
            </a:solidFill>
            <a:prstDash val="dashDot"/>
            <a:round/>
            <a:headEnd type="none" w="sm" len="sm"/>
            <a:tailEnd type="none" w="sm" len="sm"/>
          </a:ln>
        </p:spPr>
      </p:pic>
      <p:pic>
        <p:nvPicPr>
          <p:cNvPr id="3" name="Google Shape;486;g336f59fd4d2_0_4">
            <a:extLst>
              <a:ext uri="{FF2B5EF4-FFF2-40B4-BE49-F238E27FC236}">
                <a16:creationId xmlns:a16="http://schemas.microsoft.com/office/drawing/2014/main" id="{8DDD78E2-B89D-D686-CF88-4D639069004C}"/>
              </a:ext>
            </a:extLst>
          </p:cNvPr>
          <p:cNvPicPr preferRelativeResize="0"/>
          <p:nvPr/>
        </p:nvPicPr>
        <p:blipFill rotWithShape="1">
          <a:blip r:embed="rId6">
            <a:alphaModFix/>
          </a:blip>
          <a:srcRect r="18573" b="21666"/>
          <a:stretch/>
        </p:blipFill>
        <p:spPr>
          <a:xfrm>
            <a:off x="6611815" y="647748"/>
            <a:ext cx="2247255" cy="1304144"/>
          </a:xfrm>
          <a:prstGeom prst="rect">
            <a:avLst/>
          </a:prstGeom>
          <a:noFill/>
          <a:ln w="9525" cap="flat" cmpd="sng">
            <a:solidFill>
              <a:srgbClr val="DB0000"/>
            </a:solidFill>
            <a:prstDash val="dashDot"/>
            <a:round/>
            <a:headEnd type="none" w="sm" len="sm"/>
            <a:tailEnd type="none" w="sm" len="sm"/>
          </a:ln>
        </p:spPr>
      </p:pic>
      <p:pic>
        <p:nvPicPr>
          <p:cNvPr id="263" name="Immagine 262">
            <a:extLst>
              <a:ext uri="{FF2B5EF4-FFF2-40B4-BE49-F238E27FC236}">
                <a16:creationId xmlns:a16="http://schemas.microsoft.com/office/drawing/2014/main" id="{701965D5-95E8-F02B-1D27-2911CD7C4881}"/>
              </a:ext>
            </a:extLst>
          </p:cNvPr>
          <p:cNvPicPr>
            <a:picLocks noChangeAspect="1"/>
          </p:cNvPicPr>
          <p:nvPr/>
        </p:nvPicPr>
        <p:blipFill>
          <a:blip r:embed="rId7"/>
          <a:stretch>
            <a:fillRect/>
          </a:stretch>
        </p:blipFill>
        <p:spPr>
          <a:xfrm>
            <a:off x="14078" y="1821796"/>
            <a:ext cx="5585426" cy="3321703"/>
          </a:xfrm>
          <a:prstGeom prst="rect">
            <a:avLst/>
          </a:prstGeom>
        </p:spPr>
      </p:pic>
      <p:pic>
        <p:nvPicPr>
          <p:cNvPr id="264" name="Elemento grafico 263">
            <a:extLst>
              <a:ext uri="{FF2B5EF4-FFF2-40B4-BE49-F238E27FC236}">
                <a16:creationId xmlns:a16="http://schemas.microsoft.com/office/drawing/2014/main" id="{4D708C45-2DA4-6DF9-06E2-88FBF1599F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
        <p:nvSpPr>
          <p:cNvPr id="265" name="CasellaDiTesto 264">
            <a:extLst>
              <a:ext uri="{FF2B5EF4-FFF2-40B4-BE49-F238E27FC236}">
                <a16:creationId xmlns:a16="http://schemas.microsoft.com/office/drawing/2014/main" id="{C06D4CB5-61EB-2C7D-7992-3709E566D7CD}"/>
              </a:ext>
            </a:extLst>
          </p:cNvPr>
          <p:cNvSpPr txBox="1"/>
          <p:nvPr/>
        </p:nvSpPr>
        <p:spPr>
          <a:xfrm>
            <a:off x="5599504" y="3108650"/>
            <a:ext cx="3368650" cy="2031325"/>
          </a:xfrm>
          <a:prstGeom prst="rect">
            <a:avLst/>
          </a:prstGeom>
          <a:noFill/>
          <a:ln w="19050">
            <a:solidFill>
              <a:srgbClr val="1155CC"/>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Chamber is pressurized at </a:t>
            </a:r>
            <a:r>
              <a:rPr kumimoji="0" lang="en-US" sz="1400" b="0" i="0" u="none" strike="noStrike" kern="0" cap="none" spc="0" normalizeH="0" baseline="0" noProof="0" dirty="0">
                <a:ln>
                  <a:noFill/>
                </a:ln>
                <a:solidFill>
                  <a:srgbClr val="009688">
                    <a:lumMod val="75000"/>
                  </a:srgbClr>
                </a:solidFill>
                <a:effectLst/>
                <a:uLnTx/>
                <a:uFillTx/>
                <a:latin typeface="PT Sans Narrow"/>
                <a:ea typeface="PT Sans Narrow"/>
                <a:cs typeface="PT Sans Narrow"/>
                <a:sym typeface="PT Sans Narrow"/>
              </a:rPr>
              <a:t>3 mbar overpressure </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(3x operating pressure for ATLAS RPCs).</a:t>
            </a:r>
          </a:p>
          <a:p>
            <a:pPr marL="285750" marR="0" lvl="0"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Monitor the drop over </a:t>
            </a:r>
            <a:r>
              <a:rPr kumimoji="0" lang="en-US" sz="1400" b="0" i="0" u="none" strike="noStrike" kern="0" cap="none" spc="0" normalizeH="0" baseline="0" noProof="0" dirty="0">
                <a:ln>
                  <a:noFill/>
                </a:ln>
                <a:solidFill>
                  <a:srgbClr val="009688">
                    <a:lumMod val="75000"/>
                  </a:srgbClr>
                </a:solidFill>
                <a:effectLst/>
                <a:uLnTx/>
                <a:uFillTx/>
                <a:latin typeface="PT Sans Narrow"/>
                <a:ea typeface="PT Sans Narrow"/>
                <a:cs typeface="PT Sans Narrow"/>
                <a:sym typeface="PT Sans Narrow"/>
              </a:rPr>
              <a:t>10 minutes</a:t>
            </a: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using a precision pressure gauge.</a:t>
            </a:r>
          </a:p>
          <a:p>
            <a:pPr marL="285750" marR="0" lvl="0"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Setup is completely automated, in order to improve reliability and production efficiency.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6" name="CasellaDiTesto 265">
            <a:extLst>
              <a:ext uri="{FF2B5EF4-FFF2-40B4-BE49-F238E27FC236}">
                <a16:creationId xmlns:a16="http://schemas.microsoft.com/office/drawing/2014/main" id="{7D9772C1-E15B-13EA-FDC6-C1DF8FE1D061}"/>
              </a:ext>
            </a:extLst>
          </p:cNvPr>
          <p:cNvSpPr txBox="1"/>
          <p:nvPr/>
        </p:nvSpPr>
        <p:spPr>
          <a:xfrm>
            <a:off x="4495800" y="3970423"/>
            <a:ext cx="1066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Methodology:</a:t>
            </a:r>
          </a:p>
        </p:txBody>
      </p:sp>
    </p:spTree>
    <p:extLst>
      <p:ext uri="{BB962C8B-B14F-4D97-AF65-F5344CB8AC3E}">
        <p14:creationId xmlns:p14="http://schemas.microsoft.com/office/powerpoint/2010/main" val="2080941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BC846D9-7B2F-B50F-02E2-63DACE485BFB}"/>
            </a:ext>
          </a:extLst>
        </p:cNvPr>
        <p:cNvGrpSpPr/>
        <p:nvPr/>
      </p:nvGrpSpPr>
      <p:grpSpPr>
        <a:xfrm>
          <a:off x="0" y="0"/>
          <a:ext cx="0" cy="0"/>
          <a:chOff x="0" y="0"/>
          <a:chExt cx="0" cy="0"/>
        </a:xfrm>
      </p:grpSpPr>
      <p:sp>
        <p:nvSpPr>
          <p:cNvPr id="315" name="Google Shape;315;g3350b797a94_0_21">
            <a:extLst>
              <a:ext uri="{FF2B5EF4-FFF2-40B4-BE49-F238E27FC236}">
                <a16:creationId xmlns:a16="http://schemas.microsoft.com/office/drawing/2014/main" id="{431B9D56-9516-87ED-895C-8205EE670CFD}"/>
              </a:ext>
            </a:extLst>
          </p:cNvPr>
          <p:cNvSpPr txBox="1"/>
          <p:nvPr/>
        </p:nvSpPr>
        <p:spPr>
          <a:xfrm>
            <a:off x="0" y="868650"/>
            <a:ext cx="5604000" cy="38634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it" sz="17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Objective:</a:t>
            </a:r>
            <a:endParaRPr kumimoji="0"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Ensure gas volume integrity by detecting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popped-up spacers</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caused by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insufficient adhesive bonding</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or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improper handling</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during fabrication process.</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it" sz="17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Methodology:</a:t>
            </a:r>
            <a:endParaRPr kumimoji="0"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23850" algn="just" defTabSz="914400" rtl="0" eaLnBrk="1" fontAlgn="auto" latinLnBrk="0" hangingPunct="1">
              <a:lnSpc>
                <a:spcPct val="100000"/>
              </a:lnSpc>
              <a:spcBef>
                <a:spcPts val="0"/>
              </a:spcBef>
              <a:spcAft>
                <a:spcPts val="0"/>
              </a:spcAft>
              <a:buClr>
                <a:srgbClr val="000000"/>
              </a:buClr>
              <a:buSzPts val="1500"/>
              <a:buFont typeface="PT Sans Narrow"/>
              <a:buAutoNum type="arabicPeriod"/>
              <a:tabLst/>
              <a:defRPr/>
            </a:pPr>
            <a:r>
              <a:rPr kumimoji="0" lang="it" sz="1500" b="1" i="0" u="none" strike="noStrike" kern="0" cap="none" spc="0" normalizeH="0" baseline="0" noProof="0">
                <a:ln>
                  <a:noFill/>
                </a:ln>
                <a:solidFill>
                  <a:srgbClr val="000000"/>
                </a:solidFill>
                <a:effectLst/>
                <a:uLnTx/>
                <a:uFillTx/>
                <a:latin typeface="PT Sans Narrow"/>
                <a:ea typeface="PT Sans Narrow"/>
                <a:cs typeface="PT Sans Narrow"/>
                <a:sym typeface="PT Sans Narrow"/>
              </a:rPr>
              <a:t>Initial Test</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laser scan planarity test</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is conducted to assess the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flatness</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of the gas volume at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atmospheric pressure</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23850" algn="just" defTabSz="914400" rtl="0" eaLnBrk="1" fontAlgn="auto" latinLnBrk="0" hangingPunct="1">
              <a:lnSpc>
                <a:spcPct val="100000"/>
              </a:lnSpc>
              <a:spcBef>
                <a:spcPts val="0"/>
              </a:spcBef>
              <a:spcAft>
                <a:spcPts val="0"/>
              </a:spcAft>
              <a:buClr>
                <a:srgbClr val="000000"/>
              </a:buClr>
              <a:buSzPts val="1500"/>
              <a:buFont typeface="PT Sans Narrow"/>
              <a:buAutoNum type="arabicPeriod"/>
              <a:tabLst/>
              <a:defRPr/>
            </a:pPr>
            <a:r>
              <a:rPr kumimoji="0" lang="it" sz="1500" b="1" i="0" u="none" strike="noStrike" kern="0" cap="none" spc="0" normalizeH="0" baseline="0" noProof="0">
                <a:ln>
                  <a:noFill/>
                </a:ln>
                <a:solidFill>
                  <a:srgbClr val="000000"/>
                </a:solidFill>
                <a:effectLst/>
                <a:uLnTx/>
                <a:uFillTx/>
                <a:latin typeface="PT Sans Narrow"/>
                <a:ea typeface="PT Sans Narrow"/>
                <a:cs typeface="PT Sans Narrow"/>
                <a:sym typeface="PT Sans Narrow"/>
              </a:rPr>
              <a:t>Pressurized Test</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The gas volume is then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pressurized</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to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3 mbar above atmospheric pressure</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and the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laser scan planarity test</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is repeated.</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it" sz="17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Analysis:</a:t>
            </a:r>
            <a:endParaRPr kumimoji="0" sz="17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Residuals </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are calculated by comparing the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laser scans</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at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atmospheric</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and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pressurized conditions</a:t>
            </a:r>
            <a:r>
              <a:rPr kumimoji="0" lang="it" sz="17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to identify any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discrepancies</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indicating </a:t>
            </a: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popped-up spacers</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a:t>
            </a:r>
            <a:endParaRPr kumimoji="0"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317" name="Google Shape;317;g3350b797a94_0_21">
            <a:extLst>
              <a:ext uri="{FF2B5EF4-FFF2-40B4-BE49-F238E27FC236}">
                <a16:creationId xmlns:a16="http://schemas.microsoft.com/office/drawing/2014/main" id="{1E346762-248F-0D21-1A73-B37E5A69525A}"/>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Gas Gap Mechanical Rigidity Test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18" name="Google Shape;318;g3350b797a94_0_21">
            <a:extLst>
              <a:ext uri="{FF2B5EF4-FFF2-40B4-BE49-F238E27FC236}">
                <a16:creationId xmlns:a16="http://schemas.microsoft.com/office/drawing/2014/main" id="{AF584F22-D54A-72B1-7914-BE0AE45B5DAA}"/>
              </a:ext>
            </a:extLst>
          </p:cNvPr>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319" name="Google Shape;319;g3350b797a94_0_21">
            <a:extLst>
              <a:ext uri="{FF2B5EF4-FFF2-40B4-BE49-F238E27FC236}">
                <a16:creationId xmlns:a16="http://schemas.microsoft.com/office/drawing/2014/main" id="{F97E8FC6-3253-AD22-BF38-621EDA28CB7D}"/>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320" name="Google Shape;320;g3350b797a94_0_21">
            <a:extLst>
              <a:ext uri="{FF2B5EF4-FFF2-40B4-BE49-F238E27FC236}">
                <a16:creationId xmlns:a16="http://schemas.microsoft.com/office/drawing/2014/main" id="{A965FC7A-A0D9-BAAD-4052-68F16D99709A}"/>
              </a:ext>
            </a:extLst>
          </p:cNvPr>
          <p:cNvPicPr preferRelativeResize="0"/>
          <p:nvPr/>
        </p:nvPicPr>
        <p:blipFill>
          <a:blip r:embed="rId5"/>
          <a:srcRect l="8313" t="8213" r="15746" b="6918"/>
          <a:stretch/>
        </p:blipFill>
        <p:spPr>
          <a:xfrm>
            <a:off x="5697415" y="863768"/>
            <a:ext cx="3308123" cy="2006257"/>
          </a:xfrm>
          <a:prstGeom prst="rect">
            <a:avLst/>
          </a:prstGeom>
          <a:noFill/>
          <a:ln>
            <a:noFill/>
          </a:ln>
        </p:spPr>
      </p:pic>
      <p:pic>
        <p:nvPicPr>
          <p:cNvPr id="321" name="Google Shape;321;g3350b797a94_0_21">
            <a:extLst>
              <a:ext uri="{FF2B5EF4-FFF2-40B4-BE49-F238E27FC236}">
                <a16:creationId xmlns:a16="http://schemas.microsoft.com/office/drawing/2014/main" id="{E5D76A67-0840-6AA4-EA8A-71F3613EF73D}"/>
              </a:ext>
            </a:extLst>
          </p:cNvPr>
          <p:cNvPicPr preferRelativeResize="0"/>
          <p:nvPr/>
        </p:nvPicPr>
        <p:blipFill>
          <a:blip r:embed="rId6">
            <a:alphaModFix/>
          </a:blip>
          <a:stretch>
            <a:fillRect/>
          </a:stretch>
        </p:blipFill>
        <p:spPr>
          <a:xfrm>
            <a:off x="5521569" y="2909448"/>
            <a:ext cx="3483969" cy="2081651"/>
          </a:xfrm>
          <a:prstGeom prst="rect">
            <a:avLst/>
          </a:prstGeom>
          <a:noFill/>
          <a:ln>
            <a:noFill/>
          </a:ln>
        </p:spPr>
      </p:pic>
      <p:pic>
        <p:nvPicPr>
          <p:cNvPr id="9" name="Elemento grafico 8">
            <a:extLst>
              <a:ext uri="{FF2B5EF4-FFF2-40B4-BE49-F238E27FC236}">
                <a16:creationId xmlns:a16="http://schemas.microsoft.com/office/drawing/2014/main" id="{BE788EF1-9CA1-36BF-B4DB-FAF45CE335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3883193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8">
          <a:extLst>
            <a:ext uri="{FF2B5EF4-FFF2-40B4-BE49-F238E27FC236}">
              <a16:creationId xmlns:a16="http://schemas.microsoft.com/office/drawing/2014/main" id="{F828768A-AD1C-69F0-A747-4E437606EE03}"/>
            </a:ext>
          </a:extLst>
        </p:cNvPr>
        <p:cNvGrpSpPr/>
        <p:nvPr/>
      </p:nvGrpSpPr>
      <p:grpSpPr>
        <a:xfrm>
          <a:off x="0" y="0"/>
          <a:ext cx="0" cy="0"/>
          <a:chOff x="0" y="0"/>
          <a:chExt cx="0" cy="0"/>
        </a:xfrm>
      </p:grpSpPr>
      <p:sp>
        <p:nvSpPr>
          <p:cNvPr id="719" name="Google Shape;719;g33536ba2c96_0_885">
            <a:extLst>
              <a:ext uri="{FF2B5EF4-FFF2-40B4-BE49-F238E27FC236}">
                <a16:creationId xmlns:a16="http://schemas.microsoft.com/office/drawing/2014/main" id="{3AA4FD5E-D4DD-6D20-EDC4-D37E01CB9ADA}"/>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Mock-up gas volume opening</a:t>
            </a:r>
            <a:endParaRPr sz="2200" b="1" i="0" u="none" strike="noStrike" cap="none" dirty="0">
              <a:solidFill>
                <a:srgbClr val="1155CC"/>
              </a:solidFill>
              <a:latin typeface="PT Serif"/>
              <a:ea typeface="PT Serif"/>
              <a:cs typeface="PT Serif"/>
              <a:sym typeface="PT Serif"/>
            </a:endParaRPr>
          </a:p>
        </p:txBody>
      </p:sp>
      <p:pic>
        <p:nvPicPr>
          <p:cNvPr id="720" name="Google Shape;720;g33536ba2c96_0_885">
            <a:extLst>
              <a:ext uri="{FF2B5EF4-FFF2-40B4-BE49-F238E27FC236}">
                <a16:creationId xmlns:a16="http://schemas.microsoft.com/office/drawing/2014/main" id="{02B49E48-DF82-18E0-165D-6379053829CC}"/>
              </a:ext>
            </a:extLst>
          </p:cNvPr>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721" name="Google Shape;721;g33536ba2c96_0_885">
            <a:extLst>
              <a:ext uri="{FF2B5EF4-FFF2-40B4-BE49-F238E27FC236}">
                <a16:creationId xmlns:a16="http://schemas.microsoft.com/office/drawing/2014/main" id="{3F047696-41AD-E7C5-2F53-E151A342747C}"/>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723" name="Google Shape;723;g33536ba2c96_0_885">
            <a:extLst>
              <a:ext uri="{FF2B5EF4-FFF2-40B4-BE49-F238E27FC236}">
                <a16:creationId xmlns:a16="http://schemas.microsoft.com/office/drawing/2014/main" id="{8C11732D-655A-B1B8-DEED-338A9EB8211C}"/>
              </a:ext>
            </a:extLst>
          </p:cNvPr>
          <p:cNvSpPr txBox="1"/>
          <p:nvPr/>
        </p:nvSpPr>
        <p:spPr>
          <a:xfrm>
            <a:off x="0" y="540015"/>
            <a:ext cx="5655900" cy="4154953"/>
          </a:xfrm>
          <a:prstGeom prst="rect">
            <a:avLst/>
          </a:prstGeom>
          <a:noFill/>
          <a:ln>
            <a:noFill/>
          </a:ln>
        </p:spPr>
        <p:txBody>
          <a:bodyPr spcFirstLastPara="1" wrap="square" lIns="91425" tIns="91425" rIns="91425" bIns="91425" anchor="t" anchorCtr="0">
            <a:spAutoFit/>
          </a:bodyPr>
          <a:lstStyle/>
          <a:p>
            <a:pPr marL="116100" lvl="0" algn="l" rtl="0">
              <a:spcBef>
                <a:spcPts val="0"/>
              </a:spcBef>
              <a:spcAft>
                <a:spcPts val="0"/>
              </a:spcAft>
              <a:buClr>
                <a:srgbClr val="1155CC"/>
              </a:buClr>
              <a:buSzPts val="1800"/>
            </a:pPr>
            <a:r>
              <a:rPr lang="it" dirty="0">
                <a:solidFill>
                  <a:schemeClr val="tx2">
                    <a:lumMod val="10000"/>
                  </a:schemeClr>
                </a:solidFill>
                <a:latin typeface="PT Sans Narrow"/>
                <a:ea typeface="PT Sans Narrow"/>
                <a:cs typeface="PT Sans Narrow"/>
                <a:sym typeface="PT Sans Narrow"/>
              </a:rPr>
              <a:t>The mock-up is an </a:t>
            </a:r>
            <a:r>
              <a:rPr lang="it" dirty="0">
                <a:solidFill>
                  <a:schemeClr val="accent3">
                    <a:lumMod val="75000"/>
                  </a:schemeClr>
                </a:solidFill>
                <a:latin typeface="PT Sans Narrow"/>
                <a:ea typeface="PT Sans Narrow"/>
                <a:cs typeface="PT Sans Narrow"/>
                <a:sym typeface="PT Sans Narrow"/>
              </a:rPr>
              <a:t>accurate representation </a:t>
            </a:r>
            <a:r>
              <a:rPr lang="it" dirty="0">
                <a:solidFill>
                  <a:schemeClr val="tx2">
                    <a:lumMod val="10000"/>
                  </a:schemeClr>
                </a:solidFill>
                <a:latin typeface="PT Sans Narrow"/>
                <a:ea typeface="PT Sans Narrow"/>
                <a:cs typeface="PT Sans Narrow"/>
                <a:sym typeface="PT Sans Narrow"/>
              </a:rPr>
              <a:t>of the status of the full-scale volume, in terms of </a:t>
            </a:r>
            <a:r>
              <a:rPr lang="it" dirty="0">
                <a:solidFill>
                  <a:schemeClr val="accent3">
                    <a:lumMod val="75000"/>
                  </a:schemeClr>
                </a:solidFill>
                <a:latin typeface="PT Sans Narrow"/>
                <a:ea typeface="PT Sans Narrow"/>
                <a:cs typeface="PT Sans Narrow"/>
                <a:sym typeface="PT Sans Narrow"/>
              </a:rPr>
              <a:t>detector components</a:t>
            </a:r>
            <a:r>
              <a:rPr lang="it" dirty="0">
                <a:solidFill>
                  <a:schemeClr val="tx2">
                    <a:lumMod val="10000"/>
                  </a:schemeClr>
                </a:solidFill>
                <a:latin typeface="PT Sans Narrow"/>
                <a:ea typeface="PT Sans Narrow"/>
                <a:cs typeface="PT Sans Narrow"/>
                <a:sym typeface="PT Sans Narrow"/>
              </a:rPr>
              <a:t>, </a:t>
            </a:r>
            <a:r>
              <a:rPr lang="it" dirty="0">
                <a:solidFill>
                  <a:schemeClr val="accent3">
                    <a:lumMod val="75000"/>
                  </a:schemeClr>
                </a:solidFill>
                <a:latin typeface="PT Sans Narrow"/>
                <a:ea typeface="PT Sans Narrow"/>
                <a:cs typeface="PT Sans Narrow"/>
                <a:sym typeface="PT Sans Narrow"/>
              </a:rPr>
              <a:t>materials</a:t>
            </a:r>
            <a:r>
              <a:rPr lang="it" dirty="0">
                <a:solidFill>
                  <a:schemeClr val="tx2">
                    <a:lumMod val="10000"/>
                  </a:schemeClr>
                </a:solidFill>
                <a:latin typeface="PT Sans Narrow"/>
                <a:ea typeface="PT Sans Narrow"/>
                <a:cs typeface="PT Sans Narrow"/>
                <a:sym typeface="PT Sans Narrow"/>
              </a:rPr>
              <a:t>, and </a:t>
            </a:r>
            <a:r>
              <a:rPr lang="it" dirty="0">
                <a:solidFill>
                  <a:schemeClr val="accent3">
                    <a:lumMod val="75000"/>
                  </a:schemeClr>
                </a:solidFill>
                <a:latin typeface="PT Sans Narrow"/>
                <a:ea typeface="PT Sans Narrow"/>
                <a:cs typeface="PT Sans Narrow"/>
                <a:sym typeface="PT Sans Narrow"/>
              </a:rPr>
              <a:t>quality of the coating</a:t>
            </a:r>
            <a:r>
              <a:rPr lang="it" dirty="0">
                <a:solidFill>
                  <a:schemeClr val="tx2">
                    <a:lumMod val="10000"/>
                  </a:schemeClr>
                </a:solidFill>
                <a:latin typeface="PT Sans Narrow"/>
                <a:ea typeface="PT Sans Narrow"/>
                <a:cs typeface="PT Sans Narrow"/>
                <a:sym typeface="PT Sans Narrow"/>
              </a:rPr>
              <a:t>.</a:t>
            </a:r>
          </a:p>
          <a:p>
            <a:pPr marL="116100" lvl="0" algn="l" rtl="0">
              <a:spcBef>
                <a:spcPts val="0"/>
              </a:spcBef>
              <a:spcAft>
                <a:spcPts val="0"/>
              </a:spcAft>
              <a:buClr>
                <a:srgbClr val="1155CC"/>
              </a:buClr>
              <a:buSzPts val="1800"/>
            </a:pPr>
            <a:endParaRPr lang="it" dirty="0">
              <a:solidFill>
                <a:schemeClr val="tx2">
                  <a:lumMod val="10000"/>
                </a:schemeClr>
              </a:solidFill>
              <a:latin typeface="PT Sans Narrow"/>
              <a:ea typeface="PT Sans Narrow"/>
              <a:cs typeface="PT Sans Narrow"/>
              <a:sym typeface="PT Sans Narrow"/>
            </a:endParaRPr>
          </a:p>
          <a:p>
            <a:pPr marL="338400" lvl="0" indent="-222300" algn="l" rtl="0">
              <a:spcBef>
                <a:spcPts val="0"/>
              </a:spcBef>
              <a:spcAft>
                <a:spcPts val="0"/>
              </a:spcAft>
              <a:buClr>
                <a:srgbClr val="1155CC"/>
              </a:buClr>
              <a:buSzPts val="1800"/>
              <a:buFont typeface="PT Sans Narrow"/>
              <a:buChar char="○"/>
            </a:pPr>
            <a:r>
              <a:rPr lang="it" sz="1800" dirty="0">
                <a:solidFill>
                  <a:srgbClr val="168B80"/>
                </a:solidFill>
                <a:latin typeface="PT Sans Narrow"/>
                <a:ea typeface="PT Sans Narrow"/>
                <a:cs typeface="PT Sans Narrow"/>
                <a:sym typeface="PT Sans Narrow"/>
              </a:rPr>
              <a:t>Expected visual inspection results:</a:t>
            </a:r>
            <a:endParaRPr sz="1800" dirty="0">
              <a:solidFill>
                <a:srgbClr val="168B80"/>
              </a:solidFill>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The oil coating is applied uniformly across all surfaces.</a:t>
            </a:r>
            <a:endParaRPr dirty="0">
              <a:latin typeface="PT Sans Narrow"/>
              <a:ea typeface="PT Sans Narrow"/>
              <a:cs typeface="PT Sans Narrow"/>
              <a:sym typeface="PT Sans Narrow"/>
            </a:endParaRPr>
          </a:p>
          <a:p>
            <a:pPr marL="914400" lvl="0" indent="0" algn="l" rtl="0">
              <a:spcBef>
                <a:spcPts val="0"/>
              </a:spcBef>
              <a:spcAft>
                <a:spcPts val="0"/>
              </a:spcAft>
              <a:buNone/>
            </a:pPr>
            <a:endParaRPr sz="10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The </a:t>
            </a:r>
            <a:r>
              <a:rPr lang="it" sz="1600" dirty="0">
                <a:solidFill>
                  <a:schemeClr val="tx2">
                    <a:lumMod val="10000"/>
                  </a:schemeClr>
                </a:solidFill>
                <a:latin typeface="PT Sans Narrow"/>
                <a:ea typeface="PT Sans Narrow"/>
                <a:cs typeface="PT Sans Narrow"/>
                <a:sym typeface="PT Sans Narrow"/>
              </a:rPr>
              <a:t>linseed oil has fully polymerized </a:t>
            </a:r>
            <a:r>
              <a:rPr lang="it" sz="1600" dirty="0">
                <a:latin typeface="PT Sans Narrow"/>
                <a:ea typeface="PT Sans Narrow"/>
                <a:cs typeface="PT Sans Narrow"/>
                <a:sym typeface="PT Sans Narrow"/>
              </a:rPr>
              <a:t>on both HPL plates.</a:t>
            </a:r>
          </a:p>
          <a:p>
            <a:pPr marL="914400" lvl="1" indent="-330200" algn="l" rtl="0">
              <a:spcBef>
                <a:spcPts val="0"/>
              </a:spcBef>
              <a:spcAft>
                <a:spcPts val="0"/>
              </a:spcAft>
              <a:buSzPts val="1600"/>
              <a:buFont typeface="PT Sans Narrow"/>
              <a:buChar char="○"/>
            </a:pPr>
            <a:endParaRPr lang="it" sz="16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Minimal dust / debris should be present in the coating.</a:t>
            </a:r>
          </a:p>
          <a:p>
            <a:pPr marL="914400" lvl="0" indent="0" algn="l" rtl="0">
              <a:spcBef>
                <a:spcPts val="0"/>
              </a:spcBef>
              <a:spcAft>
                <a:spcPts val="0"/>
              </a:spcAft>
              <a:buNone/>
            </a:pPr>
            <a:endParaRPr sz="1600" dirty="0">
              <a:latin typeface="PT Sans Narrow"/>
              <a:ea typeface="PT Sans Narrow"/>
              <a:cs typeface="PT Sans Narrow"/>
              <a:sym typeface="PT Sans Narrow"/>
            </a:endParaRPr>
          </a:p>
          <a:p>
            <a:pPr marL="338400" lvl="0" indent="-222300" algn="l" rtl="0">
              <a:spcBef>
                <a:spcPts val="0"/>
              </a:spcBef>
              <a:spcAft>
                <a:spcPts val="0"/>
              </a:spcAft>
              <a:buClr>
                <a:srgbClr val="1155CC"/>
              </a:buClr>
              <a:buSzPts val="1800"/>
              <a:buFont typeface="PT Sans Narrow"/>
              <a:buChar char="○"/>
            </a:pPr>
            <a:r>
              <a:rPr lang="en-US" sz="1800" dirty="0">
                <a:solidFill>
                  <a:srgbClr val="168B80"/>
                </a:solidFill>
                <a:latin typeface="PT Sans Narrow"/>
                <a:ea typeface="PT Sans Narrow"/>
                <a:cs typeface="PT Sans Narrow"/>
                <a:sym typeface="PT Sans Narrow"/>
              </a:rPr>
              <a:t>Scratch resistance:</a:t>
            </a:r>
          </a:p>
          <a:p>
            <a:pPr marL="914400" lvl="1" indent="-330200" algn="l" rtl="0">
              <a:spcBef>
                <a:spcPts val="0"/>
              </a:spcBef>
              <a:spcAft>
                <a:spcPts val="0"/>
              </a:spcAft>
              <a:buSzPts val="1600"/>
              <a:buFont typeface="PT Sans Narrow"/>
              <a:buChar char="○"/>
            </a:pPr>
            <a:r>
              <a:rPr lang="en-US" sz="1600" dirty="0">
                <a:latin typeface="PT Sans Narrow"/>
                <a:ea typeface="PT Sans Narrow"/>
                <a:cs typeface="PT Sans Narrow"/>
                <a:sym typeface="PT Sans Narrow"/>
              </a:rPr>
              <a:t>A 10 mm blade, held at 45°, applying 1 N of force, scrapes the coating for a length of  100 mm.</a:t>
            </a:r>
          </a:p>
          <a:p>
            <a:pPr marL="914400" lvl="1" indent="-330200" algn="l" rtl="0">
              <a:spcBef>
                <a:spcPts val="0"/>
              </a:spcBef>
              <a:spcAft>
                <a:spcPts val="0"/>
              </a:spcAft>
              <a:buSzPts val="1600"/>
              <a:buFont typeface="PT Sans Narrow"/>
              <a:buChar char="○"/>
            </a:pPr>
            <a:endParaRPr lang="en-US" sz="16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en-US" sz="1600" dirty="0">
                <a:latin typeface="PT Sans Narrow"/>
                <a:ea typeface="PT Sans Narrow"/>
                <a:cs typeface="PT Sans Narrow"/>
                <a:sym typeface="PT Sans Narrow"/>
              </a:rPr>
              <a:t>No oil residue should be left on the blade, and no damage should be visible on the coating.</a:t>
            </a:r>
            <a:endParaRPr lang="en-US" dirty="0">
              <a:latin typeface="PT Sans Narrow"/>
              <a:ea typeface="PT Sans Narrow"/>
              <a:cs typeface="PT Sans Narrow"/>
              <a:sym typeface="PT Sans Narrow"/>
            </a:endParaRPr>
          </a:p>
          <a:p>
            <a:pPr marL="914400" lvl="0" indent="0" algn="l" rtl="0">
              <a:spcBef>
                <a:spcPts val="0"/>
              </a:spcBef>
              <a:spcAft>
                <a:spcPts val="0"/>
              </a:spcAft>
              <a:buNone/>
            </a:pPr>
            <a:endParaRPr lang="en-US" sz="1000" dirty="0">
              <a:latin typeface="PT Sans Narrow"/>
              <a:ea typeface="PT Sans Narrow"/>
              <a:cs typeface="PT Sans Narrow"/>
              <a:sym typeface="PT Sans Narrow"/>
            </a:endParaRPr>
          </a:p>
        </p:txBody>
      </p:sp>
      <p:pic>
        <p:nvPicPr>
          <p:cNvPr id="724" name="Google Shape;724;g33536ba2c96_0_885">
            <a:extLst>
              <a:ext uri="{FF2B5EF4-FFF2-40B4-BE49-F238E27FC236}">
                <a16:creationId xmlns:a16="http://schemas.microsoft.com/office/drawing/2014/main" id="{B847E8B0-2E3B-606D-F4A9-D119986BCBFE}"/>
              </a:ext>
            </a:extLst>
          </p:cNvPr>
          <p:cNvPicPr preferRelativeResize="0"/>
          <p:nvPr/>
        </p:nvPicPr>
        <p:blipFill>
          <a:blip r:embed="rId5"/>
          <a:srcRect l="6765" t="8882" r="4601"/>
          <a:stretch/>
        </p:blipFill>
        <p:spPr>
          <a:xfrm rot="5400000">
            <a:off x="5192224" y="1207477"/>
            <a:ext cx="4350050" cy="3251745"/>
          </a:xfrm>
          <a:prstGeom prst="rect">
            <a:avLst/>
          </a:prstGeom>
          <a:noFill/>
          <a:ln w="9525" cap="flat" cmpd="sng">
            <a:solidFill>
              <a:srgbClr val="168B80"/>
            </a:solidFill>
            <a:prstDash val="dashDot"/>
            <a:round/>
            <a:headEnd type="none" w="sm" len="sm"/>
            <a:tailEnd type="none" w="sm" len="sm"/>
          </a:ln>
        </p:spPr>
      </p:pic>
      <p:pic>
        <p:nvPicPr>
          <p:cNvPr id="2" name="Elemento grafico 1">
            <a:extLst>
              <a:ext uri="{FF2B5EF4-FFF2-40B4-BE49-F238E27FC236}">
                <a16:creationId xmlns:a16="http://schemas.microsoft.com/office/drawing/2014/main" id="{1CA2CF26-E653-6D3F-2DEB-FC0A59741B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31339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8">
          <a:extLst>
            <a:ext uri="{FF2B5EF4-FFF2-40B4-BE49-F238E27FC236}">
              <a16:creationId xmlns:a16="http://schemas.microsoft.com/office/drawing/2014/main" id="{A8D55ED5-4087-D57F-BC64-9BD0695152C9}"/>
            </a:ext>
          </a:extLst>
        </p:cNvPr>
        <p:cNvGrpSpPr/>
        <p:nvPr/>
      </p:nvGrpSpPr>
      <p:grpSpPr>
        <a:xfrm>
          <a:off x="0" y="0"/>
          <a:ext cx="0" cy="0"/>
          <a:chOff x="0" y="0"/>
          <a:chExt cx="0" cy="0"/>
        </a:xfrm>
      </p:grpSpPr>
      <p:sp>
        <p:nvSpPr>
          <p:cNvPr id="719" name="Google Shape;719;g33536ba2c96_0_885">
            <a:extLst>
              <a:ext uri="{FF2B5EF4-FFF2-40B4-BE49-F238E27FC236}">
                <a16:creationId xmlns:a16="http://schemas.microsoft.com/office/drawing/2014/main" id="{3E4F2F53-BE64-F281-84AE-0BB093614300}"/>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2500"/>
              <a:buFont typeface="Arial"/>
              <a:buNone/>
            </a:pPr>
            <a:r>
              <a:rPr lang="it" sz="2200" b="1" dirty="0">
                <a:solidFill>
                  <a:srgbClr val="1155CC"/>
                </a:solidFill>
                <a:latin typeface="PT Serif"/>
                <a:ea typeface="PT Serif"/>
                <a:cs typeface="PT Serif"/>
                <a:sym typeface="PT Serif"/>
              </a:rPr>
              <a:t>Mock-up gas volume opening</a:t>
            </a:r>
            <a:endParaRPr sz="2200" b="1" i="0" u="none" strike="noStrike" cap="none" dirty="0">
              <a:solidFill>
                <a:srgbClr val="1155CC"/>
              </a:solidFill>
              <a:latin typeface="PT Serif"/>
              <a:ea typeface="PT Serif"/>
              <a:cs typeface="PT Serif"/>
              <a:sym typeface="PT Serif"/>
            </a:endParaRPr>
          </a:p>
        </p:txBody>
      </p:sp>
      <p:pic>
        <p:nvPicPr>
          <p:cNvPr id="720" name="Google Shape;720;g33536ba2c96_0_885">
            <a:extLst>
              <a:ext uri="{FF2B5EF4-FFF2-40B4-BE49-F238E27FC236}">
                <a16:creationId xmlns:a16="http://schemas.microsoft.com/office/drawing/2014/main" id="{5AF82F14-F245-7019-F819-80DA4B292A22}"/>
              </a:ext>
            </a:extLst>
          </p:cNvPr>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721" name="Google Shape;721;g33536ba2c96_0_885">
            <a:extLst>
              <a:ext uri="{FF2B5EF4-FFF2-40B4-BE49-F238E27FC236}">
                <a16:creationId xmlns:a16="http://schemas.microsoft.com/office/drawing/2014/main" id="{690714D5-E61F-8250-5F1F-0B3329F8720E}"/>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723" name="Google Shape;723;g33536ba2c96_0_885">
            <a:extLst>
              <a:ext uri="{FF2B5EF4-FFF2-40B4-BE49-F238E27FC236}">
                <a16:creationId xmlns:a16="http://schemas.microsoft.com/office/drawing/2014/main" id="{DA69F373-E449-BC20-F05E-E2F13C30AE04}"/>
              </a:ext>
            </a:extLst>
          </p:cNvPr>
          <p:cNvSpPr txBox="1"/>
          <p:nvPr/>
        </p:nvSpPr>
        <p:spPr>
          <a:xfrm>
            <a:off x="0" y="540015"/>
            <a:ext cx="5655900" cy="4154953"/>
          </a:xfrm>
          <a:prstGeom prst="rect">
            <a:avLst/>
          </a:prstGeom>
          <a:noFill/>
          <a:ln>
            <a:noFill/>
          </a:ln>
        </p:spPr>
        <p:txBody>
          <a:bodyPr spcFirstLastPara="1" wrap="square" lIns="91425" tIns="91425" rIns="91425" bIns="91425" anchor="t" anchorCtr="0">
            <a:spAutoFit/>
          </a:bodyPr>
          <a:lstStyle/>
          <a:p>
            <a:pPr marL="116100" lvl="0" algn="l" rtl="0">
              <a:spcBef>
                <a:spcPts val="0"/>
              </a:spcBef>
              <a:spcAft>
                <a:spcPts val="0"/>
              </a:spcAft>
              <a:buClr>
                <a:srgbClr val="1155CC"/>
              </a:buClr>
              <a:buSzPts val="1800"/>
            </a:pPr>
            <a:r>
              <a:rPr lang="it" dirty="0">
                <a:solidFill>
                  <a:schemeClr val="tx2">
                    <a:lumMod val="10000"/>
                  </a:schemeClr>
                </a:solidFill>
                <a:latin typeface="PT Sans Narrow"/>
                <a:ea typeface="PT Sans Narrow"/>
                <a:cs typeface="PT Sans Narrow"/>
                <a:sym typeface="PT Sans Narrow"/>
              </a:rPr>
              <a:t>The mock-up is an </a:t>
            </a:r>
            <a:r>
              <a:rPr lang="it" dirty="0">
                <a:solidFill>
                  <a:schemeClr val="accent3">
                    <a:lumMod val="75000"/>
                  </a:schemeClr>
                </a:solidFill>
                <a:latin typeface="PT Sans Narrow"/>
                <a:ea typeface="PT Sans Narrow"/>
                <a:cs typeface="PT Sans Narrow"/>
                <a:sym typeface="PT Sans Narrow"/>
              </a:rPr>
              <a:t>accurate representation </a:t>
            </a:r>
            <a:r>
              <a:rPr lang="it" dirty="0">
                <a:solidFill>
                  <a:schemeClr val="tx2">
                    <a:lumMod val="10000"/>
                  </a:schemeClr>
                </a:solidFill>
                <a:latin typeface="PT Sans Narrow"/>
                <a:ea typeface="PT Sans Narrow"/>
                <a:cs typeface="PT Sans Narrow"/>
                <a:sym typeface="PT Sans Narrow"/>
              </a:rPr>
              <a:t>of the status of the full-scale volume, in terms of </a:t>
            </a:r>
            <a:r>
              <a:rPr lang="it" dirty="0">
                <a:solidFill>
                  <a:schemeClr val="accent3">
                    <a:lumMod val="75000"/>
                  </a:schemeClr>
                </a:solidFill>
                <a:latin typeface="PT Sans Narrow"/>
                <a:ea typeface="PT Sans Narrow"/>
                <a:cs typeface="PT Sans Narrow"/>
                <a:sym typeface="PT Sans Narrow"/>
              </a:rPr>
              <a:t>detector components</a:t>
            </a:r>
            <a:r>
              <a:rPr lang="it" dirty="0">
                <a:solidFill>
                  <a:schemeClr val="tx2">
                    <a:lumMod val="10000"/>
                  </a:schemeClr>
                </a:solidFill>
                <a:latin typeface="PT Sans Narrow"/>
                <a:ea typeface="PT Sans Narrow"/>
                <a:cs typeface="PT Sans Narrow"/>
                <a:sym typeface="PT Sans Narrow"/>
              </a:rPr>
              <a:t>, </a:t>
            </a:r>
            <a:r>
              <a:rPr lang="it" dirty="0">
                <a:solidFill>
                  <a:schemeClr val="accent3">
                    <a:lumMod val="75000"/>
                  </a:schemeClr>
                </a:solidFill>
                <a:latin typeface="PT Sans Narrow"/>
                <a:ea typeface="PT Sans Narrow"/>
                <a:cs typeface="PT Sans Narrow"/>
                <a:sym typeface="PT Sans Narrow"/>
              </a:rPr>
              <a:t>materials</a:t>
            </a:r>
            <a:r>
              <a:rPr lang="it" dirty="0">
                <a:solidFill>
                  <a:schemeClr val="tx2">
                    <a:lumMod val="10000"/>
                  </a:schemeClr>
                </a:solidFill>
                <a:latin typeface="PT Sans Narrow"/>
                <a:ea typeface="PT Sans Narrow"/>
                <a:cs typeface="PT Sans Narrow"/>
                <a:sym typeface="PT Sans Narrow"/>
              </a:rPr>
              <a:t>, and </a:t>
            </a:r>
            <a:r>
              <a:rPr lang="it" dirty="0">
                <a:solidFill>
                  <a:schemeClr val="accent3">
                    <a:lumMod val="75000"/>
                  </a:schemeClr>
                </a:solidFill>
                <a:latin typeface="PT Sans Narrow"/>
                <a:ea typeface="PT Sans Narrow"/>
                <a:cs typeface="PT Sans Narrow"/>
                <a:sym typeface="PT Sans Narrow"/>
              </a:rPr>
              <a:t>quality of the coating</a:t>
            </a:r>
            <a:r>
              <a:rPr lang="it" dirty="0">
                <a:solidFill>
                  <a:schemeClr val="tx2">
                    <a:lumMod val="10000"/>
                  </a:schemeClr>
                </a:solidFill>
                <a:latin typeface="PT Sans Narrow"/>
                <a:ea typeface="PT Sans Narrow"/>
                <a:cs typeface="PT Sans Narrow"/>
                <a:sym typeface="PT Sans Narrow"/>
              </a:rPr>
              <a:t>.</a:t>
            </a:r>
          </a:p>
          <a:p>
            <a:pPr marL="116100" lvl="0" algn="l" rtl="0">
              <a:spcBef>
                <a:spcPts val="0"/>
              </a:spcBef>
              <a:spcAft>
                <a:spcPts val="0"/>
              </a:spcAft>
              <a:buClr>
                <a:srgbClr val="1155CC"/>
              </a:buClr>
              <a:buSzPts val="1800"/>
            </a:pPr>
            <a:endParaRPr lang="it" dirty="0">
              <a:solidFill>
                <a:schemeClr val="tx2">
                  <a:lumMod val="10000"/>
                </a:schemeClr>
              </a:solidFill>
              <a:latin typeface="PT Sans Narrow"/>
              <a:ea typeface="PT Sans Narrow"/>
              <a:cs typeface="PT Sans Narrow"/>
              <a:sym typeface="PT Sans Narrow"/>
            </a:endParaRPr>
          </a:p>
          <a:p>
            <a:pPr marL="338400" lvl="0" indent="-222300" algn="l" rtl="0">
              <a:spcBef>
                <a:spcPts val="0"/>
              </a:spcBef>
              <a:spcAft>
                <a:spcPts val="0"/>
              </a:spcAft>
              <a:buClr>
                <a:srgbClr val="1155CC"/>
              </a:buClr>
              <a:buSzPts val="1800"/>
              <a:buFont typeface="PT Sans Narrow"/>
              <a:buChar char="○"/>
            </a:pPr>
            <a:r>
              <a:rPr lang="it" sz="1800" dirty="0">
                <a:solidFill>
                  <a:srgbClr val="168B80"/>
                </a:solidFill>
                <a:latin typeface="PT Sans Narrow"/>
                <a:ea typeface="PT Sans Narrow"/>
                <a:cs typeface="PT Sans Narrow"/>
                <a:sym typeface="PT Sans Narrow"/>
              </a:rPr>
              <a:t>Expected visual inspection results:</a:t>
            </a:r>
            <a:endParaRPr sz="1800" dirty="0">
              <a:solidFill>
                <a:srgbClr val="168B80"/>
              </a:solidFill>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The oil coating is applied uniformly across all surfaces.</a:t>
            </a:r>
            <a:endParaRPr dirty="0">
              <a:latin typeface="PT Sans Narrow"/>
              <a:ea typeface="PT Sans Narrow"/>
              <a:cs typeface="PT Sans Narrow"/>
              <a:sym typeface="PT Sans Narrow"/>
            </a:endParaRPr>
          </a:p>
          <a:p>
            <a:pPr marL="914400" lvl="0" indent="0" algn="l" rtl="0">
              <a:spcBef>
                <a:spcPts val="0"/>
              </a:spcBef>
              <a:spcAft>
                <a:spcPts val="0"/>
              </a:spcAft>
              <a:buNone/>
            </a:pPr>
            <a:endParaRPr sz="10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The </a:t>
            </a:r>
            <a:r>
              <a:rPr lang="it" sz="1600" dirty="0">
                <a:solidFill>
                  <a:schemeClr val="tx2">
                    <a:lumMod val="10000"/>
                  </a:schemeClr>
                </a:solidFill>
                <a:latin typeface="PT Sans Narrow"/>
                <a:ea typeface="PT Sans Narrow"/>
                <a:cs typeface="PT Sans Narrow"/>
                <a:sym typeface="PT Sans Narrow"/>
              </a:rPr>
              <a:t>linseed oil has fully polymerized </a:t>
            </a:r>
            <a:r>
              <a:rPr lang="it" sz="1600" dirty="0">
                <a:latin typeface="PT Sans Narrow"/>
                <a:ea typeface="PT Sans Narrow"/>
                <a:cs typeface="PT Sans Narrow"/>
                <a:sym typeface="PT Sans Narrow"/>
              </a:rPr>
              <a:t>on both HPL plates.</a:t>
            </a:r>
          </a:p>
          <a:p>
            <a:pPr marL="914400" lvl="1" indent="-330200" algn="l" rtl="0">
              <a:spcBef>
                <a:spcPts val="0"/>
              </a:spcBef>
              <a:spcAft>
                <a:spcPts val="0"/>
              </a:spcAft>
              <a:buSzPts val="1600"/>
              <a:buFont typeface="PT Sans Narrow"/>
              <a:buChar char="○"/>
            </a:pPr>
            <a:endParaRPr lang="it" sz="16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it" sz="1600" dirty="0">
                <a:latin typeface="PT Sans Narrow"/>
                <a:ea typeface="PT Sans Narrow"/>
                <a:cs typeface="PT Sans Narrow"/>
                <a:sym typeface="PT Sans Narrow"/>
              </a:rPr>
              <a:t>Minimal dust / debris should be present in the coating.</a:t>
            </a:r>
          </a:p>
          <a:p>
            <a:pPr marL="914400" lvl="0" indent="0" algn="l" rtl="0">
              <a:spcBef>
                <a:spcPts val="0"/>
              </a:spcBef>
              <a:spcAft>
                <a:spcPts val="0"/>
              </a:spcAft>
              <a:buNone/>
            </a:pPr>
            <a:endParaRPr sz="1600" dirty="0">
              <a:latin typeface="PT Sans Narrow"/>
              <a:ea typeface="PT Sans Narrow"/>
              <a:cs typeface="PT Sans Narrow"/>
              <a:sym typeface="PT Sans Narrow"/>
            </a:endParaRPr>
          </a:p>
          <a:p>
            <a:pPr marL="338400" lvl="0" indent="-222300" algn="l" rtl="0">
              <a:spcBef>
                <a:spcPts val="0"/>
              </a:spcBef>
              <a:spcAft>
                <a:spcPts val="0"/>
              </a:spcAft>
              <a:buClr>
                <a:srgbClr val="1155CC"/>
              </a:buClr>
              <a:buSzPts val="1800"/>
              <a:buFont typeface="PT Sans Narrow"/>
              <a:buChar char="○"/>
            </a:pPr>
            <a:r>
              <a:rPr lang="en-US" sz="1800" dirty="0">
                <a:solidFill>
                  <a:srgbClr val="168B80"/>
                </a:solidFill>
                <a:latin typeface="PT Sans Narrow"/>
                <a:ea typeface="PT Sans Narrow"/>
                <a:cs typeface="PT Sans Narrow"/>
                <a:sym typeface="PT Sans Narrow"/>
              </a:rPr>
              <a:t>Scratch resistance:</a:t>
            </a:r>
          </a:p>
          <a:p>
            <a:pPr marL="914400" lvl="1" indent="-330200" algn="l" rtl="0">
              <a:spcBef>
                <a:spcPts val="0"/>
              </a:spcBef>
              <a:spcAft>
                <a:spcPts val="0"/>
              </a:spcAft>
              <a:buSzPts val="1600"/>
              <a:buFont typeface="PT Sans Narrow"/>
              <a:buChar char="○"/>
            </a:pPr>
            <a:r>
              <a:rPr lang="en-US" sz="1600" dirty="0">
                <a:latin typeface="PT Sans Narrow"/>
                <a:ea typeface="PT Sans Narrow"/>
                <a:cs typeface="PT Sans Narrow"/>
                <a:sym typeface="PT Sans Narrow"/>
              </a:rPr>
              <a:t>A 10 mm blade, held at 45°, applying 1 N of force, scrapes the coating for a length of  100 mm.</a:t>
            </a:r>
          </a:p>
          <a:p>
            <a:pPr marL="914400" lvl="1" indent="-330200" algn="l" rtl="0">
              <a:spcBef>
                <a:spcPts val="0"/>
              </a:spcBef>
              <a:spcAft>
                <a:spcPts val="0"/>
              </a:spcAft>
              <a:buSzPts val="1600"/>
              <a:buFont typeface="PT Sans Narrow"/>
              <a:buChar char="○"/>
            </a:pPr>
            <a:endParaRPr lang="en-US" sz="1600" dirty="0">
              <a:latin typeface="PT Sans Narrow"/>
              <a:ea typeface="PT Sans Narrow"/>
              <a:cs typeface="PT Sans Narrow"/>
              <a:sym typeface="PT Sans Narrow"/>
            </a:endParaRPr>
          </a:p>
          <a:p>
            <a:pPr marL="914400" lvl="1" indent="-330200" algn="l" rtl="0">
              <a:spcBef>
                <a:spcPts val="0"/>
              </a:spcBef>
              <a:spcAft>
                <a:spcPts val="0"/>
              </a:spcAft>
              <a:buSzPts val="1600"/>
              <a:buFont typeface="PT Sans Narrow"/>
              <a:buChar char="○"/>
            </a:pPr>
            <a:r>
              <a:rPr lang="en-US" sz="1600" dirty="0">
                <a:latin typeface="PT Sans Narrow"/>
                <a:ea typeface="PT Sans Narrow"/>
                <a:cs typeface="PT Sans Narrow"/>
                <a:sym typeface="PT Sans Narrow"/>
              </a:rPr>
              <a:t>No oil residue should be left on the blade, and no damage should be visible on the coating.</a:t>
            </a:r>
            <a:endParaRPr lang="en-US" dirty="0">
              <a:latin typeface="PT Sans Narrow"/>
              <a:ea typeface="PT Sans Narrow"/>
              <a:cs typeface="PT Sans Narrow"/>
              <a:sym typeface="PT Sans Narrow"/>
            </a:endParaRPr>
          </a:p>
          <a:p>
            <a:pPr marL="914400" lvl="0" indent="0" algn="l" rtl="0">
              <a:spcBef>
                <a:spcPts val="0"/>
              </a:spcBef>
              <a:spcAft>
                <a:spcPts val="0"/>
              </a:spcAft>
              <a:buNone/>
            </a:pPr>
            <a:endParaRPr lang="en-US" sz="1000" dirty="0">
              <a:latin typeface="PT Sans Narrow"/>
              <a:ea typeface="PT Sans Narrow"/>
              <a:cs typeface="PT Sans Narrow"/>
              <a:sym typeface="PT Sans Narrow"/>
            </a:endParaRPr>
          </a:p>
        </p:txBody>
      </p:sp>
      <p:pic>
        <p:nvPicPr>
          <p:cNvPr id="724" name="Google Shape;724;g33536ba2c96_0_885">
            <a:extLst>
              <a:ext uri="{FF2B5EF4-FFF2-40B4-BE49-F238E27FC236}">
                <a16:creationId xmlns:a16="http://schemas.microsoft.com/office/drawing/2014/main" id="{E3E56D6B-A5DF-B9DA-04B3-549A159DFF37}"/>
              </a:ext>
            </a:extLst>
          </p:cNvPr>
          <p:cNvPicPr preferRelativeResize="0"/>
          <p:nvPr/>
        </p:nvPicPr>
        <p:blipFill>
          <a:blip r:embed="rId5">
            <a:alphaModFix/>
          </a:blip>
          <a:stretch>
            <a:fillRect/>
          </a:stretch>
        </p:blipFill>
        <p:spPr>
          <a:xfrm>
            <a:off x="5742550" y="625588"/>
            <a:ext cx="3307449" cy="4409924"/>
          </a:xfrm>
          <a:prstGeom prst="rect">
            <a:avLst/>
          </a:prstGeom>
          <a:noFill/>
          <a:ln w="9525" cap="flat" cmpd="sng">
            <a:solidFill>
              <a:srgbClr val="168B80"/>
            </a:solidFill>
            <a:prstDash val="dashDot"/>
            <a:round/>
            <a:headEnd type="none" w="sm" len="sm"/>
            <a:tailEnd type="none" w="sm" len="sm"/>
          </a:ln>
        </p:spPr>
      </p:pic>
      <p:pic>
        <p:nvPicPr>
          <p:cNvPr id="2" name="Elemento grafico 1">
            <a:extLst>
              <a:ext uri="{FF2B5EF4-FFF2-40B4-BE49-F238E27FC236}">
                <a16:creationId xmlns:a16="http://schemas.microsoft.com/office/drawing/2014/main" id="{513CAC9E-78AE-0B4C-B29F-D66F9B4180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sp>
        <p:nvSpPr>
          <p:cNvPr id="3" name="CasellaDiTesto 2">
            <a:extLst>
              <a:ext uri="{FF2B5EF4-FFF2-40B4-BE49-F238E27FC236}">
                <a16:creationId xmlns:a16="http://schemas.microsoft.com/office/drawing/2014/main" id="{93306124-3E20-0292-A2A0-374C4A55747A}"/>
              </a:ext>
            </a:extLst>
          </p:cNvPr>
          <p:cNvSpPr txBox="1"/>
          <p:nvPr/>
        </p:nvSpPr>
        <p:spPr>
          <a:xfrm>
            <a:off x="6138357" y="3677043"/>
            <a:ext cx="2760784" cy="307777"/>
          </a:xfrm>
          <a:prstGeom prst="rect">
            <a:avLst/>
          </a:prstGeom>
          <a:solidFill>
            <a:schemeClr val="tx1"/>
          </a:solidFill>
          <a:ln w="28575">
            <a:solidFill>
              <a:srgbClr val="FF0000"/>
            </a:solidFill>
          </a:ln>
        </p:spPr>
        <p:txBody>
          <a:bodyPr wrap="square" rtlCol="0">
            <a:spAutoFit/>
          </a:bodyPr>
          <a:lstStyle/>
          <a:p>
            <a:r>
              <a:rPr lang="en-GB" dirty="0">
                <a:latin typeface="PT Sans Narrow" panose="020B0506020203020204" pitchFamily="34" charset="0"/>
              </a:rPr>
              <a:t>Halos are commonly seen around spacers.</a:t>
            </a:r>
          </a:p>
        </p:txBody>
      </p:sp>
    </p:spTree>
    <p:extLst>
      <p:ext uri="{BB962C8B-B14F-4D97-AF65-F5344CB8AC3E}">
        <p14:creationId xmlns:p14="http://schemas.microsoft.com/office/powerpoint/2010/main" val="367902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32cabae880d_0_41"/>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Mock-up gas volume opening</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48" name="Google Shape;348;g32cabae880d_0_41"/>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349" name="Google Shape;349;g32cabae880d_0_41"/>
          <p:cNvPicPr preferRelativeResize="0"/>
          <p:nvPr/>
        </p:nvPicPr>
        <p:blipFill rotWithShape="1">
          <a:blip r:embed="rId4">
            <a:alphaModFix/>
          </a:blip>
          <a:srcRect/>
          <a:stretch/>
        </p:blipFill>
        <p:spPr>
          <a:xfrm>
            <a:off x="8176347" y="58749"/>
            <a:ext cx="606402" cy="492426"/>
          </a:xfrm>
          <a:prstGeom prst="rect">
            <a:avLst/>
          </a:prstGeom>
          <a:noFill/>
          <a:ln>
            <a:noFill/>
          </a:ln>
        </p:spPr>
      </p:pic>
      <p:grpSp>
        <p:nvGrpSpPr>
          <p:cNvPr id="351" name="Google Shape;351;g32cabae880d_0_41"/>
          <p:cNvGrpSpPr/>
          <p:nvPr/>
        </p:nvGrpSpPr>
        <p:grpSpPr>
          <a:xfrm>
            <a:off x="4658150" y="910484"/>
            <a:ext cx="4315875" cy="1997392"/>
            <a:chOff x="169975" y="2971209"/>
            <a:chExt cx="4315875" cy="1997392"/>
          </a:xfrm>
        </p:grpSpPr>
        <p:pic>
          <p:nvPicPr>
            <p:cNvPr id="352" name="Google Shape;352;g32cabae880d_0_41"/>
            <p:cNvPicPr preferRelativeResize="0"/>
            <p:nvPr/>
          </p:nvPicPr>
          <p:blipFill>
            <a:blip r:embed="rId5">
              <a:alphaModFix/>
            </a:blip>
            <a:stretch>
              <a:fillRect/>
            </a:stretch>
          </p:blipFill>
          <p:spPr>
            <a:xfrm>
              <a:off x="169975" y="2971209"/>
              <a:ext cx="4315875" cy="1997392"/>
            </a:xfrm>
            <a:prstGeom prst="rect">
              <a:avLst/>
            </a:prstGeom>
            <a:noFill/>
            <a:ln w="9525" cap="flat" cmpd="sng">
              <a:solidFill>
                <a:srgbClr val="168B80"/>
              </a:solidFill>
              <a:prstDash val="dashDot"/>
              <a:round/>
              <a:headEnd type="none" w="sm" len="sm"/>
              <a:tailEnd type="none" w="sm" len="sm"/>
            </a:ln>
          </p:spPr>
        </p:pic>
        <p:sp>
          <p:nvSpPr>
            <p:cNvPr id="353" name="Google Shape;353;g32cabae880d_0_41"/>
            <p:cNvSpPr txBox="1"/>
            <p:nvPr/>
          </p:nvSpPr>
          <p:spPr>
            <a:xfrm>
              <a:off x="169993" y="4513925"/>
              <a:ext cx="13293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1" i="0" u="none" strike="noStrike" kern="0" cap="none" spc="0" normalizeH="0" baseline="0" noProof="0">
                  <a:ln>
                    <a:noFill/>
                  </a:ln>
                  <a:solidFill>
                    <a:srgbClr val="000000"/>
                  </a:solidFill>
                  <a:effectLst/>
                  <a:uLnTx/>
                  <a:uFillTx/>
                  <a:latin typeface="PT Serif"/>
                  <a:ea typeface="PT Serif"/>
                  <a:cs typeface="PT Serif"/>
                  <a:sym typeface="PT Serif"/>
                </a:rPr>
                <a:t>GTE</a:t>
              </a:r>
              <a:r>
                <a:rPr kumimoji="0" lang="it" sz="1200" b="0" i="0" u="none" strike="noStrike" kern="0" cap="none" spc="0" normalizeH="0" baseline="0" noProof="0">
                  <a:ln>
                    <a:noFill/>
                  </a:ln>
                  <a:solidFill>
                    <a:srgbClr val="000000"/>
                  </a:solidFill>
                  <a:effectLst/>
                  <a:uLnTx/>
                  <a:uFillTx/>
                  <a:latin typeface="PT Serif"/>
                  <a:ea typeface="PT Serif"/>
                  <a:cs typeface="PT Serif"/>
                  <a:sym typeface="PT Serif"/>
                </a:rPr>
                <a:t> gas volume</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54" name="Google Shape;354;g32cabae880d_0_41"/>
          <p:cNvGrpSpPr/>
          <p:nvPr/>
        </p:nvGrpSpPr>
        <p:grpSpPr>
          <a:xfrm>
            <a:off x="4658150" y="3047400"/>
            <a:ext cx="4315875" cy="1997399"/>
            <a:chOff x="4658150" y="2971200"/>
            <a:chExt cx="4315875" cy="1997399"/>
          </a:xfrm>
        </p:grpSpPr>
        <p:pic>
          <p:nvPicPr>
            <p:cNvPr id="355" name="Google Shape;355;g32cabae880d_0_41"/>
            <p:cNvPicPr preferRelativeResize="0"/>
            <p:nvPr/>
          </p:nvPicPr>
          <p:blipFill>
            <a:blip r:embed="rId6">
              <a:alphaModFix/>
            </a:blip>
            <a:stretch>
              <a:fillRect/>
            </a:stretch>
          </p:blipFill>
          <p:spPr>
            <a:xfrm>
              <a:off x="4658150" y="2971200"/>
              <a:ext cx="4315875" cy="1997399"/>
            </a:xfrm>
            <a:prstGeom prst="rect">
              <a:avLst/>
            </a:prstGeom>
            <a:noFill/>
            <a:ln w="9525" cap="flat" cmpd="sng">
              <a:solidFill>
                <a:srgbClr val="168B80"/>
              </a:solidFill>
              <a:prstDash val="dashDot"/>
              <a:round/>
              <a:headEnd type="none" w="sm" len="sm"/>
              <a:tailEnd type="none" w="sm" len="sm"/>
            </a:ln>
          </p:spPr>
        </p:pic>
        <p:sp>
          <p:nvSpPr>
            <p:cNvPr id="356" name="Google Shape;356;g32cabae880d_0_41"/>
            <p:cNvSpPr txBox="1"/>
            <p:nvPr/>
          </p:nvSpPr>
          <p:spPr>
            <a:xfrm>
              <a:off x="4658168" y="4513925"/>
              <a:ext cx="13293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1" i="0" u="none" strike="noStrike" kern="0" cap="none" spc="0" normalizeH="0" baseline="0" noProof="0">
                  <a:ln>
                    <a:noFill/>
                  </a:ln>
                  <a:solidFill>
                    <a:srgbClr val="000000"/>
                  </a:solidFill>
                  <a:effectLst/>
                  <a:uLnTx/>
                  <a:uFillTx/>
                  <a:latin typeface="PT Serif"/>
                  <a:ea typeface="PT Serif"/>
                  <a:cs typeface="PT Serif"/>
                  <a:sym typeface="PT Serif"/>
                </a:rPr>
                <a:t>GTE</a:t>
              </a:r>
              <a:r>
                <a:rPr kumimoji="0" lang="it" sz="1200" b="0" i="0" u="none" strike="noStrike" kern="0" cap="none" spc="0" normalizeH="0" baseline="0" noProof="0">
                  <a:ln>
                    <a:noFill/>
                  </a:ln>
                  <a:solidFill>
                    <a:srgbClr val="000000"/>
                  </a:solidFill>
                  <a:effectLst/>
                  <a:uLnTx/>
                  <a:uFillTx/>
                  <a:latin typeface="PT Serif"/>
                  <a:ea typeface="PT Serif"/>
                  <a:cs typeface="PT Serif"/>
                  <a:sym typeface="PT Serif"/>
                </a:rPr>
                <a:t> gas volume</a:t>
              </a:r>
              <a:endParaRPr kumimoji="0" sz="1200" b="0" i="0" u="none" strike="noStrike" kern="0" cap="none" spc="0" normalizeH="0" baseline="0" noProof="0" dirty="0">
                <a:ln>
                  <a:noFill/>
                </a:ln>
                <a:solidFill>
                  <a:srgbClr val="000000"/>
                </a:solidFill>
                <a:effectLst/>
                <a:uLnTx/>
                <a:uFillTx/>
                <a:latin typeface="PT Serif"/>
                <a:ea typeface="PT Serif"/>
                <a:cs typeface="PT Serif"/>
                <a:sym typeface="PT Serif"/>
              </a:endParaRPr>
            </a:p>
          </p:txBody>
        </p:sp>
      </p:grpSp>
      <p:sp>
        <p:nvSpPr>
          <p:cNvPr id="357" name="Google Shape;357;g32cabae880d_0_41"/>
          <p:cNvSpPr txBox="1"/>
          <p:nvPr/>
        </p:nvSpPr>
        <p:spPr>
          <a:xfrm>
            <a:off x="4658166" y="569775"/>
            <a:ext cx="43158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a:ln>
                  <a:noFill/>
                </a:ln>
                <a:solidFill>
                  <a:srgbClr val="000000"/>
                </a:solidFill>
                <a:effectLst/>
                <a:uLnTx/>
                <a:uFillTx/>
                <a:latin typeface="PT Serif"/>
                <a:ea typeface="PT Serif"/>
                <a:cs typeface="PT Serif"/>
                <a:sym typeface="PT Serif"/>
              </a:rPr>
              <a:t>GTE real-size gas volume opening: L. Pontecorvo </a:t>
            </a:r>
            <a:r>
              <a:rPr kumimoji="0" lang="it" sz="1000" b="0" i="0" u="none" strike="noStrike" kern="0" cap="none" spc="0" normalizeH="0" baseline="0" noProof="0">
                <a:ln>
                  <a:noFill/>
                </a:ln>
                <a:solidFill>
                  <a:srgbClr val="000000"/>
                </a:solidFill>
                <a:effectLst/>
                <a:uLnTx/>
                <a:uFillTx/>
                <a:latin typeface="PT Serif"/>
                <a:ea typeface="PT Serif"/>
                <a:cs typeface="PT Serif"/>
                <a:sym typeface="PT Serif"/>
              </a:rPr>
              <a:t>[</a:t>
            </a:r>
            <a:r>
              <a:rPr kumimoji="0" lang="it" sz="1000" b="0" i="0" u="sng" strike="noStrike" kern="0" cap="none" spc="0" normalizeH="0" baseline="0" noProof="0">
                <a:ln>
                  <a:noFill/>
                </a:ln>
                <a:solidFill>
                  <a:srgbClr val="1155CC"/>
                </a:solidFill>
                <a:effectLst/>
                <a:uLnTx/>
                <a:uFillTx/>
                <a:latin typeface="PT Serif"/>
                <a:ea typeface="PT Serif"/>
                <a:cs typeface="PT Serif"/>
                <a:sym typeface="PT Serif"/>
                <a:hlinkClick r:id="rId7">
                  <a:extLst>
                    <a:ext uri="{A12FA001-AC4F-418D-AE19-62706E023703}">
                      <ahyp:hlinkClr xmlns:ahyp="http://schemas.microsoft.com/office/drawing/2018/hyperlinkcolor" val="tx"/>
                    </a:ext>
                  </a:extLst>
                </a:hlinkClick>
              </a:rPr>
              <a:t>LINK</a:t>
            </a:r>
            <a:r>
              <a:rPr kumimoji="0" lang="it" sz="1000" b="0" i="0" u="none" strike="noStrike" kern="0" cap="none" spc="0" normalizeH="0" baseline="0" noProof="0">
                <a:ln>
                  <a:noFill/>
                </a:ln>
                <a:solidFill>
                  <a:srgbClr val="000000"/>
                </a:solidFill>
                <a:effectLst/>
                <a:uLnTx/>
                <a:uFillTx/>
                <a:latin typeface="PT Serif"/>
                <a:ea typeface="PT Serif"/>
                <a:cs typeface="PT Serif"/>
                <a:sym typeface="PT Serif"/>
              </a:rPr>
              <a:t>]</a:t>
            </a:r>
            <a:endParaRPr kumimoji="0" sz="1000" b="0" i="0" u="none" strike="noStrike" kern="0" cap="none" spc="0" normalizeH="0" baseline="0" noProof="0" dirty="0">
              <a:ln>
                <a:noFill/>
              </a:ln>
              <a:solidFill>
                <a:srgbClr val="000000"/>
              </a:solidFill>
              <a:effectLst/>
              <a:uLnTx/>
              <a:uFillTx/>
              <a:latin typeface="PT Serif"/>
              <a:ea typeface="PT Serif"/>
              <a:cs typeface="PT Serif"/>
              <a:sym typeface="PT Serif"/>
            </a:endParaRPr>
          </a:p>
        </p:txBody>
      </p:sp>
      <p:sp>
        <p:nvSpPr>
          <p:cNvPr id="358" name="Google Shape;358;g32cabae880d_0_41"/>
          <p:cNvSpPr txBox="1"/>
          <p:nvPr/>
        </p:nvSpPr>
        <p:spPr>
          <a:xfrm>
            <a:off x="0" y="619802"/>
            <a:ext cx="4582500" cy="3385512"/>
          </a:xfrm>
          <a:prstGeom prst="rect">
            <a:avLst/>
          </a:prstGeom>
          <a:noFill/>
          <a:ln>
            <a:noFill/>
          </a:ln>
        </p:spPr>
        <p:txBody>
          <a:bodyPr spcFirstLastPara="1" wrap="square" lIns="91425" tIns="91425" rIns="91425" bIns="91425" anchor="t" anchorCtr="0">
            <a:spAutoFit/>
          </a:bodyPr>
          <a:lstStyle/>
          <a:p>
            <a:pPr marL="338400" marR="0" lvl="0" indent="-209600" algn="l"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Hypothesis </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(R. Cardarelli)</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residue deposits from epoxy glue outgassing around the spacers interfere with the proper adhesion of the linseed oil layer.</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338400" marR="0" lvl="0" indent="-209600" algn="l"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Epoxy glue used at GTE company: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Araldite® 2011</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a:p>
            <a:pPr marL="338400" marR="0" lvl="0" indent="-209600" algn="l" defTabSz="914400" rtl="0" eaLnBrk="1" fontAlgn="auto" latinLnBrk="0" hangingPunct="1">
              <a:lnSpc>
                <a:spcPct val="100000"/>
              </a:lnSpc>
              <a:spcBef>
                <a:spcPts val="0"/>
              </a:spcBef>
              <a:spcAft>
                <a:spcPts val="0"/>
              </a:spcAft>
              <a:buClr>
                <a:srgbClr val="1155CC"/>
              </a:buClr>
              <a:buSzPts val="1600"/>
              <a:buFont typeface="PT Sans Narrow"/>
              <a:buChar char="○"/>
              <a:tabLst/>
              <a:defRPr/>
            </a:pP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Epoxy glue used at MPI and German companies: </a:t>
            </a:r>
            <a:r>
              <a:rPr kumimoji="0" lang="it"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3M™ Scotch-Weld™ DP 460</a:t>
            </a:r>
            <a:r>
              <a:rPr kumimoji="0" lang="it"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128800" marR="0" lvl="0" algn="l" defTabSz="914400" rtl="0" eaLnBrk="1" fontAlgn="auto" latinLnBrk="0" hangingPunct="1">
              <a:lnSpc>
                <a:spcPct val="100000"/>
              </a:lnSpc>
              <a:spcBef>
                <a:spcPts val="0"/>
              </a:spcBef>
              <a:spcAft>
                <a:spcPts val="0"/>
              </a:spcAft>
              <a:buClr>
                <a:srgbClr val="1155CC"/>
              </a:buClr>
              <a:buSzPts val="1600"/>
              <a:tabLst/>
              <a:defRPr/>
            </a:pPr>
            <a:r>
              <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halos in gas gaps produced at MPI / German industrial partners are smaller, typically 1- 1.3 cm in diameter.</a:t>
            </a:r>
            <a:endParaRPr kumimoji="0"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359" name="Google Shape;359;g32cabae880d_0_41"/>
          <p:cNvSpPr/>
          <p:nvPr/>
        </p:nvSpPr>
        <p:spPr>
          <a:xfrm>
            <a:off x="2156400" y="1554606"/>
            <a:ext cx="269700" cy="338700"/>
          </a:xfrm>
          <a:prstGeom prst="downArrow">
            <a:avLst>
              <a:gd name="adj1" fmla="val 50000"/>
              <a:gd name="adj2" fmla="val 50000"/>
            </a:avLst>
          </a:prstGeom>
          <a:solidFill>
            <a:srgbClr val="DB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 name="Freccia a destra 1">
            <a:extLst>
              <a:ext uri="{FF2B5EF4-FFF2-40B4-BE49-F238E27FC236}">
                <a16:creationId xmlns:a16="http://schemas.microsoft.com/office/drawing/2014/main" id="{A22E3E50-38C6-7817-E9FE-87EF63B14AAF}"/>
              </a:ext>
            </a:extLst>
          </p:cNvPr>
          <p:cNvSpPr/>
          <p:nvPr/>
        </p:nvSpPr>
        <p:spPr>
          <a:xfrm>
            <a:off x="277121" y="3936689"/>
            <a:ext cx="645058" cy="343452"/>
          </a:xfrm>
          <a:prstGeom prst="rightArrow">
            <a:avLst/>
          </a:prstGeom>
          <a:solidFill>
            <a:schemeClr val="tx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asellaDiTesto 2">
            <a:extLst>
              <a:ext uri="{FF2B5EF4-FFF2-40B4-BE49-F238E27FC236}">
                <a16:creationId xmlns:a16="http://schemas.microsoft.com/office/drawing/2014/main" id="{BD935E06-D6A7-190E-0217-736995D07851}"/>
              </a:ext>
            </a:extLst>
          </p:cNvPr>
          <p:cNvSpPr txBox="1"/>
          <p:nvPr/>
        </p:nvSpPr>
        <p:spPr>
          <a:xfrm>
            <a:off x="997829" y="3881118"/>
            <a:ext cx="3073009" cy="523220"/>
          </a:xfrm>
          <a:prstGeom prst="rect">
            <a:avLst/>
          </a:prstGeom>
          <a:noFill/>
          <a:ln w="28575">
            <a:solidFill>
              <a:schemeClr val="accent3">
                <a:lumMod val="75000"/>
              </a:schemeClr>
            </a:solidFill>
          </a:ln>
        </p:spPr>
        <p:txBody>
          <a:bodyPr wrap="square" rtlCol="0">
            <a:spAutoFit/>
          </a:bodyPr>
          <a:lstStyle/>
          <a:p>
            <a:r>
              <a:rPr lang="en-GB" dirty="0">
                <a:latin typeface="PT Sans Narrow" panose="020B0506020203020204" pitchFamily="34" charset="0"/>
              </a:rPr>
              <a:t>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3M™ Scotch-Weld™ DP 460 </a:t>
            </a:r>
            <a:r>
              <a:rPr kumimoji="0" lang="it" sz="14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used by MPI seems to have better outgassing properties.</a:t>
            </a:r>
            <a:endParaRPr lang="en-GB" dirty="0">
              <a:latin typeface="PT Sans Narrow" panose="020B0506020203020204" pitchFamily="34" charset="0"/>
            </a:endParaRPr>
          </a:p>
        </p:txBody>
      </p:sp>
      <p:pic>
        <p:nvPicPr>
          <p:cNvPr id="4" name="Elemento grafico 3">
            <a:extLst>
              <a:ext uri="{FF2B5EF4-FFF2-40B4-BE49-F238E27FC236}">
                <a16:creationId xmlns:a16="http://schemas.microsoft.com/office/drawing/2014/main" id="{A8D87341-115A-54AB-E885-CE390BD473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
        <p:nvSpPr>
          <p:cNvPr id="5" name="CasellaDiTesto 4">
            <a:extLst>
              <a:ext uri="{FF2B5EF4-FFF2-40B4-BE49-F238E27FC236}">
                <a16:creationId xmlns:a16="http://schemas.microsoft.com/office/drawing/2014/main" id="{C33B7DDD-8FE0-A290-8817-F3FC8CC7EAE1}"/>
              </a:ext>
            </a:extLst>
          </p:cNvPr>
          <p:cNvSpPr txBox="1"/>
          <p:nvPr/>
        </p:nvSpPr>
        <p:spPr>
          <a:xfrm>
            <a:off x="922178" y="4513165"/>
            <a:ext cx="2726629" cy="523220"/>
          </a:xfrm>
          <a:prstGeom prst="rect">
            <a:avLst/>
          </a:prstGeom>
          <a:noFill/>
          <a:ln w="19050">
            <a:solidFill>
              <a:srgbClr val="FF0000"/>
            </a:solidFill>
          </a:ln>
        </p:spPr>
        <p:txBody>
          <a:bodyPr wrap="square" rtlCol="0">
            <a:spAutoFit/>
          </a:bodyPr>
          <a:lstStyle/>
          <a:p>
            <a:r>
              <a:rPr lang="en-US" dirty="0">
                <a:latin typeface="PT Sans Narrow" panose="020B0506020203020204" pitchFamily="34" charset="0"/>
              </a:rPr>
              <a:t>Compositional analysis planned to study the causes behind the formation of halos.</a:t>
            </a:r>
            <a:endParaRPr lang="en-GB" dirty="0">
              <a:latin typeface="PT Sans Narrow" panose="020B0506020203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2F962AF3-3ABB-5837-811B-BC2A1FF94676}"/>
            </a:ext>
          </a:extLst>
        </p:cNvPr>
        <p:cNvGrpSpPr/>
        <p:nvPr/>
      </p:nvGrpSpPr>
      <p:grpSpPr>
        <a:xfrm>
          <a:off x="0" y="0"/>
          <a:ext cx="0" cy="0"/>
          <a:chOff x="0" y="0"/>
          <a:chExt cx="0" cy="0"/>
        </a:xfrm>
      </p:grpSpPr>
      <p:sp>
        <p:nvSpPr>
          <p:cNvPr id="381" name="Google Shape;381;g33536ba2c96_0_724">
            <a:extLst>
              <a:ext uri="{FF2B5EF4-FFF2-40B4-BE49-F238E27FC236}">
                <a16:creationId xmlns:a16="http://schemas.microsoft.com/office/drawing/2014/main" id="{91AC9737-AC54-7FAA-21B6-BA450EB7FBF6}"/>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Long-Term Stability Test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82" name="Google Shape;382;g33536ba2c96_0_724">
            <a:extLst>
              <a:ext uri="{FF2B5EF4-FFF2-40B4-BE49-F238E27FC236}">
                <a16:creationId xmlns:a16="http://schemas.microsoft.com/office/drawing/2014/main" id="{4A27917B-8341-B8FE-6BEB-6C43A0BEF8A4}"/>
              </a:ext>
            </a:extLst>
          </p:cNvPr>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383" name="Google Shape;383;g33536ba2c96_0_724">
            <a:extLst>
              <a:ext uri="{FF2B5EF4-FFF2-40B4-BE49-F238E27FC236}">
                <a16:creationId xmlns:a16="http://schemas.microsoft.com/office/drawing/2014/main" id="{6688A6BF-00FB-BA10-588E-BD8F63696B3D}"/>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pic>
        <p:nvPicPr>
          <p:cNvPr id="384" name="Google Shape;384;g33536ba2c96_0_724">
            <a:extLst>
              <a:ext uri="{FF2B5EF4-FFF2-40B4-BE49-F238E27FC236}">
                <a16:creationId xmlns:a16="http://schemas.microsoft.com/office/drawing/2014/main" id="{CB2A2151-9337-ADB1-D08B-472AE9AA837C}"/>
              </a:ext>
            </a:extLst>
          </p:cNvPr>
          <p:cNvPicPr preferRelativeResize="0"/>
          <p:nvPr/>
        </p:nvPicPr>
        <p:blipFill>
          <a:blip r:embed="rId5">
            <a:alphaModFix/>
          </a:blip>
          <a:stretch>
            <a:fillRect/>
          </a:stretch>
        </p:blipFill>
        <p:spPr>
          <a:xfrm>
            <a:off x="6790425" y="2858825"/>
            <a:ext cx="2234876" cy="2234876"/>
          </a:xfrm>
          <a:prstGeom prst="rect">
            <a:avLst/>
          </a:prstGeom>
          <a:noFill/>
          <a:ln>
            <a:noFill/>
          </a:ln>
        </p:spPr>
      </p:pic>
      <p:grpSp>
        <p:nvGrpSpPr>
          <p:cNvPr id="3" name="Gruppo 2">
            <a:extLst>
              <a:ext uri="{FF2B5EF4-FFF2-40B4-BE49-F238E27FC236}">
                <a16:creationId xmlns:a16="http://schemas.microsoft.com/office/drawing/2014/main" id="{AA4551C9-16E3-787D-EDCC-3EBE9CEBD908}"/>
              </a:ext>
            </a:extLst>
          </p:cNvPr>
          <p:cNvGrpSpPr/>
          <p:nvPr/>
        </p:nvGrpSpPr>
        <p:grpSpPr>
          <a:xfrm>
            <a:off x="0" y="3050176"/>
            <a:ext cx="3561925" cy="2059500"/>
            <a:chOff x="434150" y="2975288"/>
            <a:chExt cx="3561925" cy="2059500"/>
          </a:xfrm>
        </p:grpSpPr>
        <p:pic>
          <p:nvPicPr>
            <p:cNvPr id="385" name="Google Shape;385;g33536ba2c96_0_724">
              <a:extLst>
                <a:ext uri="{FF2B5EF4-FFF2-40B4-BE49-F238E27FC236}">
                  <a16:creationId xmlns:a16="http://schemas.microsoft.com/office/drawing/2014/main" id="{967A4E06-ECEC-6218-A71D-2211C81F0A84}"/>
                </a:ext>
              </a:extLst>
            </p:cNvPr>
            <p:cNvPicPr preferRelativeResize="0"/>
            <p:nvPr/>
          </p:nvPicPr>
          <p:blipFill>
            <a:blip r:embed="rId6">
              <a:alphaModFix/>
            </a:blip>
            <a:stretch>
              <a:fillRect/>
            </a:stretch>
          </p:blipFill>
          <p:spPr>
            <a:xfrm>
              <a:off x="2921100" y="3324250"/>
              <a:ext cx="225750" cy="213575"/>
            </a:xfrm>
            <a:prstGeom prst="rect">
              <a:avLst/>
            </a:prstGeom>
            <a:noFill/>
            <a:ln>
              <a:noFill/>
            </a:ln>
          </p:spPr>
        </p:pic>
        <p:cxnSp>
          <p:nvCxnSpPr>
            <p:cNvPr id="386" name="Google Shape;386;g33536ba2c96_0_724">
              <a:extLst>
                <a:ext uri="{FF2B5EF4-FFF2-40B4-BE49-F238E27FC236}">
                  <a16:creationId xmlns:a16="http://schemas.microsoft.com/office/drawing/2014/main" id="{7A0E7485-16BA-0BB0-B45D-E47C1F9FA08B}"/>
                </a:ext>
              </a:extLst>
            </p:cNvPr>
            <p:cNvCxnSpPr/>
            <p:nvPr/>
          </p:nvCxnSpPr>
          <p:spPr>
            <a:xfrm rot="10800000" flipH="1">
              <a:off x="778373" y="4452488"/>
              <a:ext cx="478500" cy="125100"/>
            </a:xfrm>
            <a:prstGeom prst="bentConnector3">
              <a:avLst>
                <a:gd name="adj1" fmla="val 50000"/>
              </a:avLst>
            </a:prstGeom>
            <a:noFill/>
            <a:ln w="9525" cap="flat" cmpd="sng">
              <a:solidFill>
                <a:srgbClr val="DB0000"/>
              </a:solidFill>
              <a:prstDash val="solid"/>
              <a:round/>
              <a:headEnd type="none" w="med" len="med"/>
              <a:tailEnd type="none" w="med" len="med"/>
            </a:ln>
          </p:spPr>
        </p:cxnSp>
        <p:grpSp>
          <p:nvGrpSpPr>
            <p:cNvPr id="387" name="Google Shape;387;g33536ba2c96_0_724">
              <a:extLst>
                <a:ext uri="{FF2B5EF4-FFF2-40B4-BE49-F238E27FC236}">
                  <a16:creationId xmlns:a16="http://schemas.microsoft.com/office/drawing/2014/main" id="{196204C3-939B-BC09-24E4-28E0D8D316D3}"/>
                </a:ext>
              </a:extLst>
            </p:cNvPr>
            <p:cNvGrpSpPr/>
            <p:nvPr/>
          </p:nvGrpSpPr>
          <p:grpSpPr>
            <a:xfrm rot="-1081419">
              <a:off x="1026745" y="3655626"/>
              <a:ext cx="1274661" cy="742177"/>
              <a:chOff x="5957454" y="3488353"/>
              <a:chExt cx="1274700" cy="742200"/>
            </a:xfrm>
          </p:grpSpPr>
          <p:sp>
            <p:nvSpPr>
              <p:cNvPr id="388" name="Google Shape;388;g33536ba2c96_0_724">
                <a:extLst>
                  <a:ext uri="{FF2B5EF4-FFF2-40B4-BE49-F238E27FC236}">
                    <a16:creationId xmlns:a16="http://schemas.microsoft.com/office/drawing/2014/main" id="{F40AF64C-8C9E-2A75-66A8-14E236DE304C}"/>
                  </a:ext>
                </a:extLst>
              </p:cNvPr>
              <p:cNvSpPr/>
              <p:nvPr/>
            </p:nvSpPr>
            <p:spPr>
              <a:xfrm>
                <a:off x="5957454" y="3488353"/>
                <a:ext cx="1274700" cy="742200"/>
              </a:xfrm>
              <a:prstGeom prst="rect">
                <a:avLst/>
              </a:prstGeom>
              <a:solidFill>
                <a:srgbClr val="9800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980000"/>
                  </a:solidFill>
                  <a:effectLst/>
                  <a:uLnTx/>
                  <a:uFillTx/>
                  <a:latin typeface="Roboto"/>
                  <a:ea typeface="Roboto"/>
                  <a:cs typeface="Roboto"/>
                  <a:sym typeface="Roboto"/>
                </a:endParaRPr>
              </a:p>
            </p:txBody>
          </p:sp>
          <p:sp>
            <p:nvSpPr>
              <p:cNvPr id="389" name="Google Shape;389;g33536ba2c96_0_724">
                <a:extLst>
                  <a:ext uri="{FF2B5EF4-FFF2-40B4-BE49-F238E27FC236}">
                    <a16:creationId xmlns:a16="http://schemas.microsoft.com/office/drawing/2014/main" id="{8D2C6597-F144-1F72-4E0B-A0067091F929}"/>
                  </a:ext>
                </a:extLst>
              </p:cNvPr>
              <p:cNvSpPr/>
              <p:nvPr/>
            </p:nvSpPr>
            <p:spPr>
              <a:xfrm>
                <a:off x="5979800" y="3507400"/>
                <a:ext cx="1230000" cy="704100"/>
              </a:xfrm>
              <a:prstGeom prst="roundRect">
                <a:avLst>
                  <a:gd name="adj" fmla="val 16667"/>
                </a:avLst>
              </a:prstGeom>
              <a:gradFill>
                <a:gsLst>
                  <a:gs pos="0">
                    <a:srgbClr val="4D4D4D"/>
                  </a:gs>
                  <a:gs pos="100000">
                    <a:srgbClr val="000000"/>
                  </a:gs>
                </a:gsLst>
                <a:path path="circle">
                  <a:fillToRect l="50000" t="50000" r="50000" b="50000"/>
                </a:path>
                <a:tileRect/>
              </a:gra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cxnSp>
          <p:nvCxnSpPr>
            <p:cNvPr id="390" name="Google Shape;390;g33536ba2c96_0_724">
              <a:extLst>
                <a:ext uri="{FF2B5EF4-FFF2-40B4-BE49-F238E27FC236}">
                  <a16:creationId xmlns:a16="http://schemas.microsoft.com/office/drawing/2014/main" id="{4B350779-F825-B630-971C-BF1DFDCCF28E}"/>
                </a:ext>
              </a:extLst>
            </p:cNvPr>
            <p:cNvCxnSpPr/>
            <p:nvPr/>
          </p:nvCxnSpPr>
          <p:spPr>
            <a:xfrm rot="10800000" flipH="1">
              <a:off x="2073773" y="3461888"/>
              <a:ext cx="478500" cy="1251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391" name="Google Shape;391;g33536ba2c96_0_724">
              <a:extLst>
                <a:ext uri="{FF2B5EF4-FFF2-40B4-BE49-F238E27FC236}">
                  <a16:creationId xmlns:a16="http://schemas.microsoft.com/office/drawing/2014/main" id="{F6D61DF4-F16D-B09E-C98D-5D9FC2E6A7CA}"/>
                </a:ext>
              </a:extLst>
            </p:cNvPr>
            <p:cNvCxnSpPr/>
            <p:nvPr/>
          </p:nvCxnSpPr>
          <p:spPr>
            <a:xfrm rot="10800000" flipH="1">
              <a:off x="2552273" y="3333663"/>
              <a:ext cx="478500" cy="125100"/>
            </a:xfrm>
            <a:prstGeom prst="bentConnector3">
              <a:avLst>
                <a:gd name="adj1" fmla="val 66348"/>
              </a:avLst>
            </a:prstGeom>
            <a:noFill/>
            <a:ln w="9525" cap="flat" cmpd="sng">
              <a:solidFill>
                <a:srgbClr val="000000"/>
              </a:solidFill>
              <a:prstDash val="solid"/>
              <a:round/>
              <a:headEnd type="none" w="med" len="med"/>
              <a:tailEnd type="none" w="med" len="med"/>
            </a:ln>
          </p:spPr>
        </p:cxnSp>
        <p:pic>
          <p:nvPicPr>
            <p:cNvPr id="392" name="Google Shape;392;g33536ba2c96_0_724">
              <a:extLst>
                <a:ext uri="{FF2B5EF4-FFF2-40B4-BE49-F238E27FC236}">
                  <a16:creationId xmlns:a16="http://schemas.microsoft.com/office/drawing/2014/main" id="{8D954D6E-5733-638B-C6AD-352E1741BDB5}"/>
                </a:ext>
              </a:extLst>
            </p:cNvPr>
            <p:cNvPicPr preferRelativeResize="0"/>
            <p:nvPr/>
          </p:nvPicPr>
          <p:blipFill rotWithShape="1">
            <a:blip r:embed="rId7">
              <a:alphaModFix/>
            </a:blip>
            <a:srcRect l="15866" r="16240"/>
            <a:stretch/>
          </p:blipFill>
          <p:spPr>
            <a:xfrm rot="5400000">
              <a:off x="2442862" y="3298113"/>
              <a:ext cx="232475" cy="303600"/>
            </a:xfrm>
            <a:prstGeom prst="rect">
              <a:avLst/>
            </a:prstGeom>
            <a:noFill/>
            <a:ln>
              <a:noFill/>
            </a:ln>
          </p:spPr>
        </p:pic>
        <p:pic>
          <p:nvPicPr>
            <p:cNvPr id="393" name="Google Shape;393;g33536ba2c96_0_724">
              <a:extLst>
                <a:ext uri="{FF2B5EF4-FFF2-40B4-BE49-F238E27FC236}">
                  <a16:creationId xmlns:a16="http://schemas.microsoft.com/office/drawing/2014/main" id="{41C46DA1-03F7-2A33-2652-0DD755FEDAAC}"/>
                </a:ext>
              </a:extLst>
            </p:cNvPr>
            <p:cNvPicPr preferRelativeResize="0"/>
            <p:nvPr/>
          </p:nvPicPr>
          <p:blipFill>
            <a:blip r:embed="rId6">
              <a:alphaModFix/>
            </a:blip>
            <a:stretch>
              <a:fillRect/>
            </a:stretch>
          </p:blipFill>
          <p:spPr>
            <a:xfrm>
              <a:off x="3149700" y="3552850"/>
              <a:ext cx="225750" cy="213575"/>
            </a:xfrm>
            <a:prstGeom prst="rect">
              <a:avLst/>
            </a:prstGeom>
            <a:noFill/>
            <a:ln>
              <a:noFill/>
            </a:ln>
          </p:spPr>
        </p:pic>
        <p:cxnSp>
          <p:nvCxnSpPr>
            <p:cNvPr id="394" name="Google Shape;394;g33536ba2c96_0_724">
              <a:extLst>
                <a:ext uri="{FF2B5EF4-FFF2-40B4-BE49-F238E27FC236}">
                  <a16:creationId xmlns:a16="http://schemas.microsoft.com/office/drawing/2014/main" id="{E8AA8A07-8C81-815D-0A60-3FC38792B204}"/>
                </a:ext>
              </a:extLst>
            </p:cNvPr>
            <p:cNvCxnSpPr/>
            <p:nvPr/>
          </p:nvCxnSpPr>
          <p:spPr>
            <a:xfrm rot="10800000" flipH="1">
              <a:off x="1006973" y="4681088"/>
              <a:ext cx="478500" cy="125100"/>
            </a:xfrm>
            <a:prstGeom prst="bentConnector3">
              <a:avLst>
                <a:gd name="adj1" fmla="val 50000"/>
              </a:avLst>
            </a:prstGeom>
            <a:noFill/>
            <a:ln w="9525" cap="flat" cmpd="sng">
              <a:solidFill>
                <a:srgbClr val="DB0000"/>
              </a:solidFill>
              <a:prstDash val="solid"/>
              <a:round/>
              <a:headEnd type="none" w="med" len="med"/>
              <a:tailEnd type="none" w="med" len="med"/>
            </a:ln>
          </p:spPr>
        </p:cxnSp>
        <p:grpSp>
          <p:nvGrpSpPr>
            <p:cNvPr id="395" name="Google Shape;395;g33536ba2c96_0_724">
              <a:extLst>
                <a:ext uri="{FF2B5EF4-FFF2-40B4-BE49-F238E27FC236}">
                  <a16:creationId xmlns:a16="http://schemas.microsoft.com/office/drawing/2014/main" id="{B915ADF5-8BF3-7D70-27AE-DDAF726CDD7A}"/>
                </a:ext>
              </a:extLst>
            </p:cNvPr>
            <p:cNvGrpSpPr/>
            <p:nvPr/>
          </p:nvGrpSpPr>
          <p:grpSpPr>
            <a:xfrm rot="-1081419">
              <a:off x="1255345" y="3884226"/>
              <a:ext cx="1274661" cy="742177"/>
              <a:chOff x="5957454" y="3488353"/>
              <a:chExt cx="1274700" cy="742200"/>
            </a:xfrm>
          </p:grpSpPr>
          <p:sp>
            <p:nvSpPr>
              <p:cNvPr id="396" name="Google Shape;396;g33536ba2c96_0_724">
                <a:extLst>
                  <a:ext uri="{FF2B5EF4-FFF2-40B4-BE49-F238E27FC236}">
                    <a16:creationId xmlns:a16="http://schemas.microsoft.com/office/drawing/2014/main" id="{54785A08-E7D7-4987-5179-73044C8A77ED}"/>
                  </a:ext>
                </a:extLst>
              </p:cNvPr>
              <p:cNvSpPr/>
              <p:nvPr/>
            </p:nvSpPr>
            <p:spPr>
              <a:xfrm>
                <a:off x="5957454" y="3488353"/>
                <a:ext cx="1274700" cy="742200"/>
              </a:xfrm>
              <a:prstGeom prst="rect">
                <a:avLst/>
              </a:prstGeom>
              <a:solidFill>
                <a:srgbClr val="9800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980000"/>
                  </a:solidFill>
                  <a:effectLst/>
                  <a:uLnTx/>
                  <a:uFillTx/>
                  <a:latin typeface="Roboto"/>
                  <a:ea typeface="Roboto"/>
                  <a:cs typeface="Roboto"/>
                  <a:sym typeface="Roboto"/>
                </a:endParaRPr>
              </a:p>
            </p:txBody>
          </p:sp>
          <p:sp>
            <p:nvSpPr>
              <p:cNvPr id="397" name="Google Shape;397;g33536ba2c96_0_724">
                <a:extLst>
                  <a:ext uri="{FF2B5EF4-FFF2-40B4-BE49-F238E27FC236}">
                    <a16:creationId xmlns:a16="http://schemas.microsoft.com/office/drawing/2014/main" id="{45E63559-D65A-3D27-8581-F7455C622382}"/>
                  </a:ext>
                </a:extLst>
              </p:cNvPr>
              <p:cNvSpPr/>
              <p:nvPr/>
            </p:nvSpPr>
            <p:spPr>
              <a:xfrm>
                <a:off x="5979800" y="3507400"/>
                <a:ext cx="1230000" cy="704100"/>
              </a:xfrm>
              <a:prstGeom prst="roundRect">
                <a:avLst>
                  <a:gd name="adj" fmla="val 16667"/>
                </a:avLst>
              </a:prstGeom>
              <a:gradFill>
                <a:gsLst>
                  <a:gs pos="0">
                    <a:srgbClr val="4D4D4D"/>
                  </a:gs>
                  <a:gs pos="100000">
                    <a:srgbClr val="000000"/>
                  </a:gs>
                </a:gsLst>
                <a:path path="circle">
                  <a:fillToRect l="50000" t="50000" r="50000" b="50000"/>
                </a:path>
                <a:tileRect/>
              </a:gra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cxnSp>
          <p:nvCxnSpPr>
            <p:cNvPr id="398" name="Google Shape;398;g33536ba2c96_0_724">
              <a:extLst>
                <a:ext uri="{FF2B5EF4-FFF2-40B4-BE49-F238E27FC236}">
                  <a16:creationId xmlns:a16="http://schemas.microsoft.com/office/drawing/2014/main" id="{A6D5F0F2-7ECB-3ADB-CB8A-E74BC61D1095}"/>
                </a:ext>
              </a:extLst>
            </p:cNvPr>
            <p:cNvCxnSpPr/>
            <p:nvPr/>
          </p:nvCxnSpPr>
          <p:spPr>
            <a:xfrm rot="10800000" flipH="1">
              <a:off x="2302373" y="3690488"/>
              <a:ext cx="478500" cy="1251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399" name="Google Shape;399;g33536ba2c96_0_724">
              <a:extLst>
                <a:ext uri="{FF2B5EF4-FFF2-40B4-BE49-F238E27FC236}">
                  <a16:creationId xmlns:a16="http://schemas.microsoft.com/office/drawing/2014/main" id="{76E77939-C54E-9C06-2218-6F75FA250CEC}"/>
                </a:ext>
              </a:extLst>
            </p:cNvPr>
            <p:cNvCxnSpPr/>
            <p:nvPr/>
          </p:nvCxnSpPr>
          <p:spPr>
            <a:xfrm rot="10800000" flipH="1">
              <a:off x="2780873" y="3562263"/>
              <a:ext cx="478500" cy="125100"/>
            </a:xfrm>
            <a:prstGeom prst="bentConnector3">
              <a:avLst>
                <a:gd name="adj1" fmla="val 66348"/>
              </a:avLst>
            </a:prstGeom>
            <a:noFill/>
            <a:ln w="9525" cap="flat" cmpd="sng">
              <a:solidFill>
                <a:srgbClr val="000000"/>
              </a:solidFill>
              <a:prstDash val="solid"/>
              <a:round/>
              <a:headEnd type="none" w="med" len="med"/>
              <a:tailEnd type="none" w="med" len="med"/>
            </a:ln>
          </p:spPr>
        </p:cxnSp>
        <p:pic>
          <p:nvPicPr>
            <p:cNvPr id="400" name="Google Shape;400;g33536ba2c96_0_724">
              <a:extLst>
                <a:ext uri="{FF2B5EF4-FFF2-40B4-BE49-F238E27FC236}">
                  <a16:creationId xmlns:a16="http://schemas.microsoft.com/office/drawing/2014/main" id="{01B522C3-A587-8A80-76A9-9B7FBE51953A}"/>
                </a:ext>
              </a:extLst>
            </p:cNvPr>
            <p:cNvPicPr preferRelativeResize="0"/>
            <p:nvPr/>
          </p:nvPicPr>
          <p:blipFill rotWithShape="1">
            <a:blip r:embed="rId7">
              <a:alphaModFix/>
            </a:blip>
            <a:srcRect l="15866" r="16240"/>
            <a:stretch/>
          </p:blipFill>
          <p:spPr>
            <a:xfrm rot="5400000">
              <a:off x="2671462" y="3526713"/>
              <a:ext cx="232475" cy="303600"/>
            </a:xfrm>
            <a:prstGeom prst="rect">
              <a:avLst/>
            </a:prstGeom>
            <a:noFill/>
            <a:ln>
              <a:noFill/>
            </a:ln>
          </p:spPr>
        </p:pic>
        <p:pic>
          <p:nvPicPr>
            <p:cNvPr id="401" name="Google Shape;401;g33536ba2c96_0_724">
              <a:extLst>
                <a:ext uri="{FF2B5EF4-FFF2-40B4-BE49-F238E27FC236}">
                  <a16:creationId xmlns:a16="http://schemas.microsoft.com/office/drawing/2014/main" id="{3B209350-D545-4EAD-B29C-5490CC30B67C}"/>
                </a:ext>
              </a:extLst>
            </p:cNvPr>
            <p:cNvPicPr preferRelativeResize="0"/>
            <p:nvPr/>
          </p:nvPicPr>
          <p:blipFill>
            <a:blip r:embed="rId6">
              <a:alphaModFix/>
            </a:blip>
            <a:stretch>
              <a:fillRect/>
            </a:stretch>
          </p:blipFill>
          <p:spPr>
            <a:xfrm>
              <a:off x="3378300" y="3781450"/>
              <a:ext cx="225750" cy="213575"/>
            </a:xfrm>
            <a:prstGeom prst="rect">
              <a:avLst/>
            </a:prstGeom>
            <a:noFill/>
            <a:ln>
              <a:noFill/>
            </a:ln>
          </p:spPr>
        </p:pic>
        <p:cxnSp>
          <p:nvCxnSpPr>
            <p:cNvPr id="402" name="Google Shape;402;g33536ba2c96_0_724">
              <a:extLst>
                <a:ext uri="{FF2B5EF4-FFF2-40B4-BE49-F238E27FC236}">
                  <a16:creationId xmlns:a16="http://schemas.microsoft.com/office/drawing/2014/main" id="{55096523-B3B2-1ABF-3B86-FB5B51EB2231}"/>
                </a:ext>
              </a:extLst>
            </p:cNvPr>
            <p:cNvCxnSpPr/>
            <p:nvPr/>
          </p:nvCxnSpPr>
          <p:spPr>
            <a:xfrm rot="10800000" flipH="1">
              <a:off x="1235573" y="4909688"/>
              <a:ext cx="478500" cy="125100"/>
            </a:xfrm>
            <a:prstGeom prst="bentConnector3">
              <a:avLst>
                <a:gd name="adj1" fmla="val 50000"/>
              </a:avLst>
            </a:prstGeom>
            <a:noFill/>
            <a:ln w="9525" cap="flat" cmpd="sng">
              <a:solidFill>
                <a:srgbClr val="DB0000"/>
              </a:solidFill>
              <a:prstDash val="solid"/>
              <a:round/>
              <a:headEnd type="none" w="med" len="med"/>
              <a:tailEnd type="none" w="med" len="med"/>
            </a:ln>
          </p:spPr>
        </p:cxnSp>
        <p:grpSp>
          <p:nvGrpSpPr>
            <p:cNvPr id="403" name="Google Shape;403;g33536ba2c96_0_724">
              <a:extLst>
                <a:ext uri="{FF2B5EF4-FFF2-40B4-BE49-F238E27FC236}">
                  <a16:creationId xmlns:a16="http://schemas.microsoft.com/office/drawing/2014/main" id="{E43B5264-1DE1-A8CA-5108-672DD0789DDD}"/>
                </a:ext>
              </a:extLst>
            </p:cNvPr>
            <p:cNvGrpSpPr/>
            <p:nvPr/>
          </p:nvGrpSpPr>
          <p:grpSpPr>
            <a:xfrm rot="-1081419">
              <a:off x="1483945" y="4112826"/>
              <a:ext cx="1274661" cy="742177"/>
              <a:chOff x="5957454" y="3488353"/>
              <a:chExt cx="1274700" cy="742200"/>
            </a:xfrm>
          </p:grpSpPr>
          <p:sp>
            <p:nvSpPr>
              <p:cNvPr id="404" name="Google Shape;404;g33536ba2c96_0_724">
                <a:extLst>
                  <a:ext uri="{FF2B5EF4-FFF2-40B4-BE49-F238E27FC236}">
                    <a16:creationId xmlns:a16="http://schemas.microsoft.com/office/drawing/2014/main" id="{7B50921B-D636-0529-350B-E374ABE08615}"/>
                  </a:ext>
                </a:extLst>
              </p:cNvPr>
              <p:cNvSpPr/>
              <p:nvPr/>
            </p:nvSpPr>
            <p:spPr>
              <a:xfrm>
                <a:off x="5957454" y="3488353"/>
                <a:ext cx="1274700" cy="742200"/>
              </a:xfrm>
              <a:prstGeom prst="rect">
                <a:avLst/>
              </a:prstGeom>
              <a:solidFill>
                <a:srgbClr val="9800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980000"/>
                  </a:solidFill>
                  <a:effectLst/>
                  <a:uLnTx/>
                  <a:uFillTx/>
                  <a:latin typeface="Roboto"/>
                  <a:ea typeface="Roboto"/>
                  <a:cs typeface="Roboto"/>
                  <a:sym typeface="Roboto"/>
                </a:endParaRPr>
              </a:p>
            </p:txBody>
          </p:sp>
          <p:sp>
            <p:nvSpPr>
              <p:cNvPr id="405" name="Google Shape;405;g33536ba2c96_0_724">
                <a:extLst>
                  <a:ext uri="{FF2B5EF4-FFF2-40B4-BE49-F238E27FC236}">
                    <a16:creationId xmlns:a16="http://schemas.microsoft.com/office/drawing/2014/main" id="{F56EFB60-32E4-7BC2-79CB-CC00FB23382D}"/>
                  </a:ext>
                </a:extLst>
              </p:cNvPr>
              <p:cNvSpPr/>
              <p:nvPr/>
            </p:nvSpPr>
            <p:spPr>
              <a:xfrm>
                <a:off x="5979800" y="3507400"/>
                <a:ext cx="1230000" cy="704100"/>
              </a:xfrm>
              <a:prstGeom prst="roundRect">
                <a:avLst>
                  <a:gd name="adj" fmla="val 16667"/>
                </a:avLst>
              </a:prstGeom>
              <a:gradFill>
                <a:gsLst>
                  <a:gs pos="0">
                    <a:srgbClr val="4D4D4D"/>
                  </a:gs>
                  <a:gs pos="100000">
                    <a:srgbClr val="000000"/>
                  </a:gs>
                </a:gsLst>
                <a:path path="circle">
                  <a:fillToRect l="50000" t="50000" r="50000" b="50000"/>
                </a:path>
                <a:tileRect/>
              </a:gra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cxnSp>
          <p:nvCxnSpPr>
            <p:cNvPr id="406" name="Google Shape;406;g33536ba2c96_0_724">
              <a:extLst>
                <a:ext uri="{FF2B5EF4-FFF2-40B4-BE49-F238E27FC236}">
                  <a16:creationId xmlns:a16="http://schemas.microsoft.com/office/drawing/2014/main" id="{4B96D096-8782-C894-894A-8BF85CF1C94A}"/>
                </a:ext>
              </a:extLst>
            </p:cNvPr>
            <p:cNvCxnSpPr/>
            <p:nvPr/>
          </p:nvCxnSpPr>
          <p:spPr>
            <a:xfrm rot="10800000" flipH="1">
              <a:off x="2530973" y="3919088"/>
              <a:ext cx="478500" cy="1251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407" name="Google Shape;407;g33536ba2c96_0_724">
              <a:extLst>
                <a:ext uri="{FF2B5EF4-FFF2-40B4-BE49-F238E27FC236}">
                  <a16:creationId xmlns:a16="http://schemas.microsoft.com/office/drawing/2014/main" id="{4FA469E4-073A-3356-23B3-EF5FAC0193AA}"/>
                </a:ext>
              </a:extLst>
            </p:cNvPr>
            <p:cNvCxnSpPr/>
            <p:nvPr/>
          </p:nvCxnSpPr>
          <p:spPr>
            <a:xfrm rot="10800000" flipH="1">
              <a:off x="3009473" y="3790863"/>
              <a:ext cx="478500" cy="125100"/>
            </a:xfrm>
            <a:prstGeom prst="bentConnector3">
              <a:avLst>
                <a:gd name="adj1" fmla="val 66348"/>
              </a:avLst>
            </a:prstGeom>
            <a:noFill/>
            <a:ln w="9525" cap="flat" cmpd="sng">
              <a:solidFill>
                <a:srgbClr val="000000"/>
              </a:solidFill>
              <a:prstDash val="solid"/>
              <a:round/>
              <a:headEnd type="none" w="med" len="med"/>
              <a:tailEnd type="none" w="med" len="med"/>
            </a:ln>
          </p:spPr>
        </p:cxnSp>
        <p:pic>
          <p:nvPicPr>
            <p:cNvPr id="408" name="Google Shape;408;g33536ba2c96_0_724">
              <a:extLst>
                <a:ext uri="{FF2B5EF4-FFF2-40B4-BE49-F238E27FC236}">
                  <a16:creationId xmlns:a16="http://schemas.microsoft.com/office/drawing/2014/main" id="{C5FAA79D-774F-747C-5400-3173A1998870}"/>
                </a:ext>
              </a:extLst>
            </p:cNvPr>
            <p:cNvPicPr preferRelativeResize="0"/>
            <p:nvPr/>
          </p:nvPicPr>
          <p:blipFill rotWithShape="1">
            <a:blip r:embed="rId7">
              <a:alphaModFix/>
            </a:blip>
            <a:srcRect l="15866" r="16240"/>
            <a:stretch/>
          </p:blipFill>
          <p:spPr>
            <a:xfrm rot="5400000">
              <a:off x="2900062" y="3755313"/>
              <a:ext cx="232475" cy="303600"/>
            </a:xfrm>
            <a:prstGeom prst="rect">
              <a:avLst/>
            </a:prstGeom>
            <a:noFill/>
            <a:ln>
              <a:noFill/>
            </a:ln>
          </p:spPr>
        </p:pic>
        <p:sp>
          <p:nvSpPr>
            <p:cNvPr id="409" name="Google Shape;409;g33536ba2c96_0_724">
              <a:extLst>
                <a:ext uri="{FF2B5EF4-FFF2-40B4-BE49-F238E27FC236}">
                  <a16:creationId xmlns:a16="http://schemas.microsoft.com/office/drawing/2014/main" id="{3A74C317-27A0-F631-5756-7F7BAC32E6F0}"/>
                </a:ext>
              </a:extLst>
            </p:cNvPr>
            <p:cNvSpPr txBox="1"/>
            <p:nvPr/>
          </p:nvSpPr>
          <p:spPr>
            <a:xfrm>
              <a:off x="434150" y="4361150"/>
              <a:ext cx="634800" cy="292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HV PS CH-1</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410" name="Google Shape;410;g33536ba2c96_0_724">
              <a:extLst>
                <a:ext uri="{FF2B5EF4-FFF2-40B4-BE49-F238E27FC236}">
                  <a16:creationId xmlns:a16="http://schemas.microsoft.com/office/drawing/2014/main" id="{E7367EEE-875D-05BF-20CB-595E481D0AB6}"/>
                </a:ext>
              </a:extLst>
            </p:cNvPr>
            <p:cNvSpPr txBox="1"/>
            <p:nvPr/>
          </p:nvSpPr>
          <p:spPr>
            <a:xfrm>
              <a:off x="586550" y="4589750"/>
              <a:ext cx="634800" cy="292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HV PS CH-2</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411" name="Google Shape;411;g33536ba2c96_0_724">
              <a:extLst>
                <a:ext uri="{FF2B5EF4-FFF2-40B4-BE49-F238E27FC236}">
                  <a16:creationId xmlns:a16="http://schemas.microsoft.com/office/drawing/2014/main" id="{9EC49EAB-E04F-A21B-0B1F-834019F226C4}"/>
                </a:ext>
              </a:extLst>
            </p:cNvPr>
            <p:cNvSpPr txBox="1"/>
            <p:nvPr/>
          </p:nvSpPr>
          <p:spPr>
            <a:xfrm>
              <a:off x="815150" y="4742150"/>
              <a:ext cx="634800" cy="292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HV PS CH-3</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412" name="Google Shape;412;g33536ba2c96_0_724">
              <a:extLst>
                <a:ext uri="{FF2B5EF4-FFF2-40B4-BE49-F238E27FC236}">
                  <a16:creationId xmlns:a16="http://schemas.microsoft.com/office/drawing/2014/main" id="{88A289D4-B3F8-1FC1-81C2-78CC9B84676B}"/>
                </a:ext>
              </a:extLst>
            </p:cNvPr>
            <p:cNvCxnSpPr/>
            <p:nvPr/>
          </p:nvCxnSpPr>
          <p:spPr>
            <a:xfrm>
              <a:off x="2476325" y="3224925"/>
              <a:ext cx="0" cy="156600"/>
            </a:xfrm>
            <a:prstGeom prst="straightConnector1">
              <a:avLst/>
            </a:prstGeom>
            <a:noFill/>
            <a:ln w="9525" cap="flat" cmpd="sng">
              <a:solidFill>
                <a:srgbClr val="004065"/>
              </a:solidFill>
              <a:prstDash val="solid"/>
              <a:round/>
              <a:headEnd type="none" w="med" len="med"/>
              <a:tailEnd type="none" w="med" len="med"/>
            </a:ln>
          </p:spPr>
        </p:cxnSp>
        <p:cxnSp>
          <p:nvCxnSpPr>
            <p:cNvPr id="413" name="Google Shape;413;g33536ba2c96_0_724">
              <a:extLst>
                <a:ext uri="{FF2B5EF4-FFF2-40B4-BE49-F238E27FC236}">
                  <a16:creationId xmlns:a16="http://schemas.microsoft.com/office/drawing/2014/main" id="{3AD0F09E-1636-261D-ED39-6FB599489A46}"/>
                </a:ext>
              </a:extLst>
            </p:cNvPr>
            <p:cNvCxnSpPr/>
            <p:nvPr/>
          </p:nvCxnSpPr>
          <p:spPr>
            <a:xfrm>
              <a:off x="2635900" y="3224925"/>
              <a:ext cx="0" cy="156600"/>
            </a:xfrm>
            <a:prstGeom prst="straightConnector1">
              <a:avLst/>
            </a:prstGeom>
            <a:noFill/>
            <a:ln w="9525" cap="flat" cmpd="sng">
              <a:solidFill>
                <a:srgbClr val="004065"/>
              </a:solidFill>
              <a:prstDash val="solid"/>
              <a:round/>
              <a:headEnd type="none" w="med" len="med"/>
              <a:tailEnd type="none" w="med" len="med"/>
            </a:ln>
          </p:spPr>
        </p:cxnSp>
        <p:sp>
          <p:nvSpPr>
            <p:cNvPr id="414" name="Google Shape;414;g33536ba2c96_0_724">
              <a:extLst>
                <a:ext uri="{FF2B5EF4-FFF2-40B4-BE49-F238E27FC236}">
                  <a16:creationId xmlns:a16="http://schemas.microsoft.com/office/drawing/2014/main" id="{864B27F0-1FF6-A347-45C0-31FA6960D2B4}"/>
                </a:ext>
              </a:extLst>
            </p:cNvPr>
            <p:cNvSpPr txBox="1"/>
            <p:nvPr/>
          </p:nvSpPr>
          <p:spPr>
            <a:xfrm>
              <a:off x="2276200" y="2975288"/>
              <a:ext cx="565800" cy="2925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700" b="0" i="0" u="none" strike="noStrike" kern="0" cap="none" spc="0" normalizeH="0" baseline="0" noProof="0">
                  <a:ln>
                    <a:noFill/>
                  </a:ln>
                  <a:solidFill>
                    <a:srgbClr val="0000FF"/>
                  </a:solidFill>
                  <a:effectLst/>
                  <a:uLnTx/>
                  <a:uFillTx/>
                  <a:latin typeface="PT Sans Narrow"/>
                  <a:ea typeface="PT Sans Narrow"/>
                  <a:cs typeface="PT Sans Narrow"/>
                  <a:sym typeface="PT Sans Narrow"/>
                </a:rPr>
                <a:t>ADC CH-1 </a:t>
              </a:r>
              <a:endParaRPr kumimoji="0" sz="700" b="0" i="0" u="none" strike="noStrike" kern="0" cap="none" spc="0" normalizeH="0" baseline="0" noProof="0" dirty="0">
                <a:ln>
                  <a:noFill/>
                </a:ln>
                <a:solidFill>
                  <a:srgbClr val="0000FF"/>
                </a:solidFill>
                <a:effectLst/>
                <a:uLnTx/>
                <a:uFillTx/>
                <a:latin typeface="Arial"/>
                <a:cs typeface="Arial"/>
                <a:sym typeface="Arial"/>
              </a:endParaRPr>
            </a:p>
          </p:txBody>
        </p:sp>
        <p:pic>
          <p:nvPicPr>
            <p:cNvPr id="415" name="Google Shape;415;g33536ba2c96_0_724">
              <a:extLst>
                <a:ext uri="{FF2B5EF4-FFF2-40B4-BE49-F238E27FC236}">
                  <a16:creationId xmlns:a16="http://schemas.microsoft.com/office/drawing/2014/main" id="{BF350B6B-A096-C944-6CD7-03467B33F864}"/>
                </a:ext>
              </a:extLst>
            </p:cNvPr>
            <p:cNvPicPr preferRelativeResize="0"/>
            <p:nvPr/>
          </p:nvPicPr>
          <p:blipFill>
            <a:blip r:embed="rId8">
              <a:alphaModFix/>
            </a:blip>
            <a:stretch>
              <a:fillRect/>
            </a:stretch>
          </p:blipFill>
          <p:spPr>
            <a:xfrm>
              <a:off x="3055297" y="4312050"/>
              <a:ext cx="871752" cy="571250"/>
            </a:xfrm>
            <a:prstGeom prst="rect">
              <a:avLst/>
            </a:prstGeom>
            <a:noFill/>
            <a:ln>
              <a:noFill/>
            </a:ln>
          </p:spPr>
        </p:pic>
        <p:sp>
          <p:nvSpPr>
            <p:cNvPr id="416" name="Google Shape;416;g33536ba2c96_0_724">
              <a:extLst>
                <a:ext uri="{FF2B5EF4-FFF2-40B4-BE49-F238E27FC236}">
                  <a16:creationId xmlns:a16="http://schemas.microsoft.com/office/drawing/2014/main" id="{1DB95E27-66E8-C244-BD1E-BA1FACA463E5}"/>
                </a:ext>
              </a:extLst>
            </p:cNvPr>
            <p:cNvSpPr txBox="1"/>
            <p:nvPr/>
          </p:nvSpPr>
          <p:spPr>
            <a:xfrm>
              <a:off x="2986275" y="4126850"/>
              <a:ext cx="1009800" cy="276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Bosch BME 280 Sensor</a:t>
              </a:r>
              <a:endParaRPr kumimoji="0" sz="6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17" name="Google Shape;417;g33536ba2c96_0_724">
            <a:extLst>
              <a:ext uri="{FF2B5EF4-FFF2-40B4-BE49-F238E27FC236}">
                <a16:creationId xmlns:a16="http://schemas.microsoft.com/office/drawing/2014/main" id="{4DFC5D23-9DF0-2534-3D12-BFE45C31FB41}"/>
              </a:ext>
            </a:extLst>
          </p:cNvPr>
          <p:cNvSpPr txBox="1"/>
          <p:nvPr/>
        </p:nvSpPr>
        <p:spPr>
          <a:xfrm>
            <a:off x="0" y="572200"/>
            <a:ext cx="4495800" cy="24936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Objective:</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Ensure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long-term gas volume stability</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by continuously monitoring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gap current</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over time with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standard ATLAS RPC gas mixture</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it"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rPr>
              <a:t>Methodology:</a:t>
            </a:r>
            <a:endParaRPr kumimoji="0" sz="16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a:p>
            <a:pPr marL="457200" marR="0" lvl="0" indent="-317500" algn="just" defTabSz="914400" rtl="0" eaLnBrk="1" fontAlgn="auto" latinLnBrk="0" hangingPunct="1">
              <a:lnSpc>
                <a:spcPct val="100000"/>
              </a:lnSpc>
              <a:spcBef>
                <a:spcPts val="0"/>
              </a:spcBef>
              <a:spcAft>
                <a:spcPts val="0"/>
              </a:spcAft>
              <a:buClr>
                <a:srgbClr val="000000"/>
              </a:buClr>
              <a:buSzPts val="1400"/>
              <a:buFont typeface="PT Sans Narrow"/>
              <a:buAutoNum type="arabicPeriod"/>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gas gap current </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is continuously monitored over time at applied voltages of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5.0 kV</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5.4 kV</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5.8 kV</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with each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conditioning step</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lasting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48 hours</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82600" marR="0" lvl="0" indent="-342900" algn="just" defTabSz="914400" rtl="0" eaLnBrk="1" fontAlgn="auto" latinLnBrk="0" hangingPunct="1">
              <a:lnSpc>
                <a:spcPct val="100000"/>
              </a:lnSpc>
              <a:spcBef>
                <a:spcPts val="0"/>
              </a:spcBef>
              <a:spcAft>
                <a:spcPts val="0"/>
              </a:spcAft>
              <a:buClr>
                <a:srgbClr val="000000"/>
              </a:buClr>
              <a:buSzPts val="1400"/>
              <a:buFont typeface="+mj-lt"/>
              <a:buAutoNum type="arabicPeriod" startAt="2"/>
              <a:tabLst/>
              <a:defRPr/>
            </a:pP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volt-amperometric characteristic curves</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are measured at both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beginning</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and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end</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 of the </a:t>
            </a:r>
            <a:r>
              <a:rPr kumimoji="0" lang="it" sz="14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conditioning period</a:t>
            </a:r>
            <a:r>
              <a:rPr kumimoji="0" lang="it"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418" name="Google Shape;418;g33536ba2c96_0_724">
            <a:extLst>
              <a:ext uri="{FF2B5EF4-FFF2-40B4-BE49-F238E27FC236}">
                <a16:creationId xmlns:a16="http://schemas.microsoft.com/office/drawing/2014/main" id="{85C248DE-CC19-2694-B74F-CFF1E5133C24}"/>
              </a:ext>
            </a:extLst>
          </p:cNvPr>
          <p:cNvPicPr preferRelativeResize="0"/>
          <p:nvPr/>
        </p:nvPicPr>
        <p:blipFill rotWithShape="1">
          <a:blip r:embed="rId9">
            <a:alphaModFix/>
          </a:blip>
          <a:srcRect t="5795" b="4349"/>
          <a:stretch/>
        </p:blipFill>
        <p:spPr>
          <a:xfrm>
            <a:off x="4528900" y="599838"/>
            <a:ext cx="4496400" cy="2210312"/>
          </a:xfrm>
          <a:prstGeom prst="rect">
            <a:avLst/>
          </a:prstGeom>
          <a:noFill/>
          <a:ln>
            <a:noFill/>
          </a:ln>
        </p:spPr>
      </p:pic>
      <p:pic>
        <p:nvPicPr>
          <p:cNvPr id="419" name="Google Shape;419;g33536ba2c96_0_724">
            <a:extLst>
              <a:ext uri="{FF2B5EF4-FFF2-40B4-BE49-F238E27FC236}">
                <a16:creationId xmlns:a16="http://schemas.microsoft.com/office/drawing/2014/main" id="{227CA472-5666-BF11-0D60-6EFF3944D741}"/>
              </a:ext>
            </a:extLst>
          </p:cNvPr>
          <p:cNvPicPr preferRelativeResize="0"/>
          <p:nvPr/>
        </p:nvPicPr>
        <p:blipFill>
          <a:blip r:embed="rId10">
            <a:alphaModFix/>
          </a:blip>
          <a:stretch>
            <a:fillRect/>
          </a:stretch>
        </p:blipFill>
        <p:spPr>
          <a:xfrm>
            <a:off x="4495788" y="2858451"/>
            <a:ext cx="2235600" cy="2235600"/>
          </a:xfrm>
          <a:prstGeom prst="rect">
            <a:avLst/>
          </a:prstGeom>
          <a:noFill/>
          <a:ln>
            <a:noFill/>
          </a:ln>
        </p:spPr>
      </p:pic>
      <p:pic>
        <p:nvPicPr>
          <p:cNvPr id="2" name="Elemento grafico 1">
            <a:extLst>
              <a:ext uri="{FF2B5EF4-FFF2-40B4-BE49-F238E27FC236}">
                <a16:creationId xmlns:a16="http://schemas.microsoft.com/office/drawing/2014/main" id="{62411891-2B5D-F68F-7ABA-A47C13512C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47364" y="135125"/>
            <a:ext cx="800700" cy="416050"/>
          </a:xfrm>
          <a:prstGeom prst="rect">
            <a:avLst/>
          </a:prstGeom>
        </p:spPr>
      </p:pic>
    </p:spTree>
    <p:extLst>
      <p:ext uri="{BB962C8B-B14F-4D97-AF65-F5344CB8AC3E}">
        <p14:creationId xmlns:p14="http://schemas.microsoft.com/office/powerpoint/2010/main" val="2728273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AE4407A6-259C-B843-9C75-6199E5B77E91}"/>
            </a:ext>
          </a:extLst>
        </p:cNvPr>
        <p:cNvGrpSpPr/>
        <p:nvPr/>
      </p:nvGrpSpPr>
      <p:grpSpPr>
        <a:xfrm>
          <a:off x="0" y="0"/>
          <a:ext cx="0" cy="0"/>
          <a:chOff x="0" y="0"/>
          <a:chExt cx="0" cy="0"/>
        </a:xfrm>
      </p:grpSpPr>
      <p:sp>
        <p:nvSpPr>
          <p:cNvPr id="381" name="Google Shape;381;g33536ba2c96_0_724">
            <a:extLst>
              <a:ext uri="{FF2B5EF4-FFF2-40B4-BE49-F238E27FC236}">
                <a16:creationId xmlns:a16="http://schemas.microsoft.com/office/drawing/2014/main" id="{26FD0AE2-66AA-B039-8A9C-47144D189294}"/>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Long-Term Stability Test</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382" name="Google Shape;382;g33536ba2c96_0_724">
            <a:extLst>
              <a:ext uri="{FF2B5EF4-FFF2-40B4-BE49-F238E27FC236}">
                <a16:creationId xmlns:a16="http://schemas.microsoft.com/office/drawing/2014/main" id="{CDA4479C-BBCB-BD4F-0F94-B38F2FDB1058}"/>
              </a:ext>
            </a:extLst>
          </p:cNvPr>
          <p:cNvPicPr preferRelativeResize="0"/>
          <p:nvPr/>
        </p:nvPicPr>
        <p:blipFill>
          <a:blip r:embed="rId3">
            <a:alphaModFix/>
          </a:blip>
          <a:stretch>
            <a:fillRect/>
          </a:stretch>
        </p:blipFill>
        <p:spPr>
          <a:xfrm>
            <a:off x="6975625" y="19348"/>
            <a:ext cx="1086249" cy="571249"/>
          </a:xfrm>
          <a:prstGeom prst="rect">
            <a:avLst/>
          </a:prstGeom>
          <a:noFill/>
          <a:ln>
            <a:noFill/>
          </a:ln>
        </p:spPr>
      </p:pic>
      <p:pic>
        <p:nvPicPr>
          <p:cNvPr id="383" name="Google Shape;383;g33536ba2c96_0_724">
            <a:extLst>
              <a:ext uri="{FF2B5EF4-FFF2-40B4-BE49-F238E27FC236}">
                <a16:creationId xmlns:a16="http://schemas.microsoft.com/office/drawing/2014/main" id="{7DEB6416-CD13-3FD3-3358-DBFE6226719D}"/>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417" name="Google Shape;417;g33536ba2c96_0_724">
            <a:extLst>
              <a:ext uri="{FF2B5EF4-FFF2-40B4-BE49-F238E27FC236}">
                <a16:creationId xmlns:a16="http://schemas.microsoft.com/office/drawing/2014/main" id="{EA52E08C-9371-0D7D-6740-94D94E938A4E}"/>
              </a:ext>
            </a:extLst>
          </p:cNvPr>
          <p:cNvSpPr txBox="1"/>
          <p:nvPr/>
        </p:nvSpPr>
        <p:spPr>
          <a:xfrm>
            <a:off x="0" y="572200"/>
            <a:ext cx="5398478" cy="1415742"/>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Current in the gas gap is strongly dependent on environmental conditions.</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dirty="0">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dirty="0">
                <a:latin typeface="PT Sans Narrow"/>
                <a:ea typeface="PT Sans Narrow"/>
                <a:cs typeface="PT Sans Narrow"/>
                <a:sym typeface="PT Sans Narrow"/>
              </a:rPr>
              <a:t>A </a:t>
            </a:r>
            <a:r>
              <a:rPr lang="en-US" sz="1600" dirty="0">
                <a:solidFill>
                  <a:schemeClr val="accent3">
                    <a:lumMod val="75000"/>
                  </a:schemeClr>
                </a:solidFill>
                <a:latin typeface="PT Sans Narrow"/>
                <a:ea typeface="PT Sans Narrow"/>
                <a:cs typeface="PT Sans Narrow"/>
                <a:sym typeface="PT Sans Narrow"/>
              </a:rPr>
              <a:t>second-order correction </a:t>
            </a:r>
            <a:r>
              <a:rPr lang="en-US" sz="1600" dirty="0">
                <a:latin typeface="PT Sans Narrow"/>
                <a:ea typeface="PT Sans Narrow"/>
                <a:cs typeface="PT Sans Narrow"/>
                <a:sym typeface="PT Sans Narrow"/>
                <a:hlinkClick r:id="rId5"/>
              </a:rPr>
              <a:t>[LINK]</a:t>
            </a:r>
            <a:r>
              <a:rPr lang="en-US" sz="1600" dirty="0">
                <a:latin typeface="PT Sans Narrow"/>
                <a:ea typeface="PT Sans Narrow"/>
                <a:cs typeface="PT Sans Narrow"/>
                <a:sym typeface="PT Sans Narrow"/>
              </a:rPr>
              <a:t> is applied every measurement cycle, to ensure that the effective (P-T corrected) voltage applied to the gas gap remains within 1% of the desired value.</a:t>
            </a:r>
          </a:p>
        </p:txBody>
      </p:sp>
      <p:pic>
        <p:nvPicPr>
          <p:cNvPr id="2" name="Elemento grafico 1">
            <a:extLst>
              <a:ext uri="{FF2B5EF4-FFF2-40B4-BE49-F238E27FC236}">
                <a16:creationId xmlns:a16="http://schemas.microsoft.com/office/drawing/2014/main" id="{E9D2A6EA-DFAB-A63B-1FDA-3B275C7AFB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7364" y="135125"/>
            <a:ext cx="800700" cy="416050"/>
          </a:xfrm>
          <a:prstGeom prst="rect">
            <a:avLst/>
          </a:prstGeom>
        </p:spPr>
      </p:pic>
      <p:pic>
        <p:nvPicPr>
          <p:cNvPr id="8" name="Immagine 7">
            <a:extLst>
              <a:ext uri="{FF2B5EF4-FFF2-40B4-BE49-F238E27FC236}">
                <a16:creationId xmlns:a16="http://schemas.microsoft.com/office/drawing/2014/main" id="{A6B43733-845E-805E-4BF8-F97A9D9F831B}"/>
              </a:ext>
            </a:extLst>
          </p:cNvPr>
          <p:cNvPicPr>
            <a:picLocks noChangeAspect="1"/>
          </p:cNvPicPr>
          <p:nvPr/>
        </p:nvPicPr>
        <p:blipFill>
          <a:blip r:embed="rId8"/>
          <a:srcRect t="5221" b="1337"/>
          <a:stretch/>
        </p:blipFill>
        <p:spPr>
          <a:xfrm>
            <a:off x="5334079" y="638699"/>
            <a:ext cx="3809922" cy="3449724"/>
          </a:xfrm>
          <a:prstGeom prst="rect">
            <a:avLst/>
          </a:prstGeom>
        </p:spPr>
      </p:pic>
      <p:pic>
        <p:nvPicPr>
          <p:cNvPr id="6" name="Immagine 5">
            <a:extLst>
              <a:ext uri="{FF2B5EF4-FFF2-40B4-BE49-F238E27FC236}">
                <a16:creationId xmlns:a16="http://schemas.microsoft.com/office/drawing/2014/main" id="{0BA1579F-6F59-2B00-E729-60F9FB9E5D88}"/>
              </a:ext>
            </a:extLst>
          </p:cNvPr>
          <p:cNvPicPr>
            <a:picLocks noChangeAspect="1"/>
          </p:cNvPicPr>
          <p:nvPr/>
        </p:nvPicPr>
        <p:blipFill>
          <a:blip r:embed="rId9"/>
          <a:stretch>
            <a:fillRect/>
          </a:stretch>
        </p:blipFill>
        <p:spPr>
          <a:xfrm>
            <a:off x="5383" y="1921578"/>
            <a:ext cx="5688758" cy="2958154"/>
          </a:xfrm>
          <a:prstGeom prst="rect">
            <a:avLst/>
          </a:prstGeom>
        </p:spPr>
      </p:pic>
      <p:sp>
        <p:nvSpPr>
          <p:cNvPr id="9" name="CasellaDiTesto 8">
            <a:extLst>
              <a:ext uri="{FF2B5EF4-FFF2-40B4-BE49-F238E27FC236}">
                <a16:creationId xmlns:a16="http://schemas.microsoft.com/office/drawing/2014/main" id="{3163FDD7-6CA3-56FF-910F-5ED7D6F83494}"/>
              </a:ext>
            </a:extLst>
          </p:cNvPr>
          <p:cNvSpPr txBox="1"/>
          <p:nvPr/>
        </p:nvSpPr>
        <p:spPr>
          <a:xfrm>
            <a:off x="6423903" y="3931157"/>
            <a:ext cx="1990336" cy="1077218"/>
          </a:xfrm>
          <a:prstGeom prst="rect">
            <a:avLst/>
          </a:prstGeom>
          <a:noFill/>
          <a:ln w="28575">
            <a:solidFill>
              <a:srgbClr val="FF0000"/>
            </a:solidFill>
          </a:ln>
        </p:spPr>
        <p:txBody>
          <a:bodyPr wrap="square" rtlCol="0">
            <a:spAutoFit/>
          </a:bodyPr>
          <a:lstStyle/>
          <a:p>
            <a:r>
              <a:rPr lang="en-GB" sz="1600" dirty="0">
                <a:latin typeface="PT Sans Narrow" panose="020B0506020203020204" pitchFamily="34" charset="0"/>
              </a:rPr>
              <a:t>Improper consideration for environmental parameters could make us reject a good gas gap.</a:t>
            </a:r>
          </a:p>
        </p:txBody>
      </p:sp>
    </p:spTree>
    <p:extLst>
      <p:ext uri="{BB962C8B-B14F-4D97-AF65-F5344CB8AC3E}">
        <p14:creationId xmlns:p14="http://schemas.microsoft.com/office/powerpoint/2010/main" val="3161802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g32dd34d7cb9_0_31"/>
          <p:cNvSpPr txBox="1"/>
          <p:nvPr/>
        </p:nvSpPr>
        <p:spPr>
          <a:xfrm>
            <a:off x="54750" y="58749"/>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Final certification phase: Longevity Studies</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pic>
        <p:nvPicPr>
          <p:cNvPr id="120" name="Google Shape;120;g32dd34d7cb9_0_31"/>
          <p:cNvPicPr preferRelativeResize="0"/>
          <p:nvPr/>
        </p:nvPicPr>
        <p:blipFill>
          <a:blip r:embed="rId3">
            <a:alphaModFix/>
          </a:blip>
          <a:stretch>
            <a:fillRect/>
          </a:stretch>
        </p:blipFill>
        <p:spPr>
          <a:xfrm>
            <a:off x="7029913" y="27775"/>
            <a:ext cx="1086249" cy="571249"/>
          </a:xfrm>
          <a:prstGeom prst="rect">
            <a:avLst/>
          </a:prstGeom>
          <a:noFill/>
          <a:ln>
            <a:noFill/>
          </a:ln>
        </p:spPr>
      </p:pic>
      <p:pic>
        <p:nvPicPr>
          <p:cNvPr id="121" name="Google Shape;121;g32dd34d7cb9_0_31"/>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22" name="Google Shape;122;g32dd34d7cb9_0_31"/>
          <p:cNvSpPr txBox="1"/>
          <p:nvPr/>
        </p:nvSpPr>
        <p:spPr>
          <a:xfrm>
            <a:off x="54750" y="616100"/>
            <a:ext cx="9025500" cy="415500"/>
          </a:xfrm>
          <a:prstGeom prst="rect">
            <a:avLst/>
          </a:prstGeom>
          <a:noFill/>
          <a:ln>
            <a:noFill/>
          </a:ln>
        </p:spPr>
        <p:txBody>
          <a:bodyPr spcFirstLastPara="1" wrap="square" lIns="91425" tIns="91425" rIns="91425" bIns="91425" anchor="t" anchorCtr="0">
            <a:spAutoFit/>
          </a:bodyPr>
          <a:lstStyle/>
          <a:p>
            <a:pPr marL="457200" marR="0" lvl="0" indent="-323850" algn="l" defTabSz="914400" rtl="0" eaLnBrk="1" fontAlgn="auto" latinLnBrk="0" hangingPunct="1">
              <a:lnSpc>
                <a:spcPct val="100000"/>
              </a:lnSpc>
              <a:spcBef>
                <a:spcPts val="0"/>
              </a:spcBef>
              <a:spcAft>
                <a:spcPts val="0"/>
              </a:spcAft>
              <a:buClr>
                <a:srgbClr val="1155CC"/>
              </a:buClr>
              <a:buSzPts val="1500"/>
              <a:buFont typeface="PT Sans Narrow"/>
              <a:buChar char="○"/>
              <a:tabLst/>
              <a:defRPr/>
            </a:pP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1-year long-term irradiation</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 of small- and full-scale RPCs at CERN GIF++ to validate components and production procedures.</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23" name="Google Shape;123;g32dd34d7cb9_0_31"/>
          <p:cNvSpPr txBox="1"/>
          <p:nvPr/>
        </p:nvSpPr>
        <p:spPr>
          <a:xfrm>
            <a:off x="3416550" y="988400"/>
            <a:ext cx="2513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gas gap current vs. integrated charge</a:t>
            </a:r>
            <a:endParaRPr kumimoji="0"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24" name="Google Shape;124;g32dd34d7cb9_0_31"/>
          <p:cNvSpPr txBox="1"/>
          <p:nvPr/>
        </p:nvSpPr>
        <p:spPr>
          <a:xfrm>
            <a:off x="206625" y="988400"/>
            <a:ext cx="2693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real-scale RPCs under irradiation test at GIF++</a:t>
            </a:r>
            <a:endParaRPr kumimoji="0"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sp>
        <p:nvSpPr>
          <p:cNvPr id="125" name="Google Shape;125;g32dd34d7cb9_0_31"/>
          <p:cNvSpPr txBox="1"/>
          <p:nvPr/>
        </p:nvSpPr>
        <p:spPr>
          <a:xfrm>
            <a:off x="54750" y="4230375"/>
            <a:ext cx="8882100" cy="800400"/>
          </a:xfrm>
          <a:prstGeom prst="rect">
            <a:avLst/>
          </a:prstGeom>
          <a:noFill/>
          <a:ln>
            <a:noFill/>
          </a:ln>
        </p:spPr>
        <p:txBody>
          <a:bodyPr spcFirstLastPara="1" wrap="square" lIns="91425" tIns="91425" rIns="91425" bIns="91425" anchor="t" anchorCtr="0">
            <a:spAutoFit/>
          </a:bodyPr>
          <a:lstStyle/>
          <a:p>
            <a:pPr marL="457200" marR="0" lvl="0" indent="-323850" algn="l" defTabSz="914400" rtl="0" eaLnBrk="1" fontAlgn="auto" latinLnBrk="0" hangingPunct="1">
              <a:lnSpc>
                <a:spcPct val="100000"/>
              </a:lnSpc>
              <a:spcBef>
                <a:spcPts val="0"/>
              </a:spcBef>
              <a:spcAft>
                <a:spcPts val="0"/>
              </a:spcAft>
              <a:buClr>
                <a:srgbClr val="1155CC"/>
              </a:buClr>
              <a:buSzPts val="1500"/>
              <a:buFont typeface="PT Sans Narrow"/>
              <a:buChar char="○"/>
              <a:tabLst/>
              <a:defRPr/>
            </a:pP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No aging effects</a:t>
            </a:r>
            <a:r>
              <a:rPr kumimoji="0" lang="it" sz="15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 </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observed up to 6 mC/cm² (2% of the RPC operating lifetime under HL-LHC conditions). </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200" marR="0" lvl="0" indent="-323850" algn="l" defTabSz="914400" rtl="0" eaLnBrk="1" fontAlgn="auto" latinLnBrk="0" hangingPunct="1">
              <a:lnSpc>
                <a:spcPct val="100000"/>
              </a:lnSpc>
              <a:spcBef>
                <a:spcPts val="0"/>
              </a:spcBef>
              <a:spcAft>
                <a:spcPts val="0"/>
              </a:spcAft>
              <a:buClr>
                <a:srgbClr val="1155CC"/>
              </a:buClr>
              <a:buSzPts val="1500"/>
              <a:buFont typeface="PT Sans Narrow"/>
              <a:buChar char="○"/>
              <a:tabLst/>
              <a:defRPr/>
            </a:pPr>
            <a:r>
              <a:rPr kumimoji="0" lang="it" sz="1500" b="0" i="0" u="none" strike="noStrike" kern="0" cap="none" spc="0" normalizeH="0" baseline="0" noProof="0">
                <a:ln>
                  <a:noFill/>
                </a:ln>
                <a:solidFill>
                  <a:srgbClr val="168B80"/>
                </a:solidFill>
                <a:effectLst/>
                <a:uLnTx/>
                <a:uFillTx/>
                <a:latin typeface="PT Sans Narrow"/>
                <a:ea typeface="PT Sans Narrow"/>
                <a:cs typeface="PT Sans Narrow"/>
                <a:sym typeface="PT Sans Narrow"/>
              </a:rPr>
              <a:t>Studies on-going </a:t>
            </a:r>
            <a:r>
              <a:rPr kumimoji="0" lang="it" sz="1500" b="0" i="0" u="none" strike="noStrike" kern="0" cap="none" spc="0" normalizeH="0" baseline="0" noProof="0">
                <a:ln>
                  <a:noFill/>
                </a:ln>
                <a:solidFill>
                  <a:srgbClr val="000000"/>
                </a:solidFill>
                <a:effectLst/>
                <a:uLnTx/>
                <a:uFillTx/>
                <a:latin typeface="PT Sans Narrow"/>
                <a:ea typeface="PT Sans Narrow"/>
                <a:cs typeface="PT Sans Narrow"/>
                <a:sym typeface="PT Sans Narrow"/>
              </a:rPr>
              <a:t>up to 285 mC/cm², corresponding to 10 years of HL-LHC operation with a safety factor of 3.</a:t>
            </a:r>
            <a:endParaRPr kumimoji="0" sz="15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sp>
        <p:nvSpPr>
          <p:cNvPr id="126" name="Google Shape;126;g32dd34d7cb9_0_31"/>
          <p:cNvSpPr txBox="1"/>
          <p:nvPr/>
        </p:nvSpPr>
        <p:spPr>
          <a:xfrm>
            <a:off x="6226500" y="988400"/>
            <a:ext cx="26931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Volt-Amperometric curve vs. integrated charge</a:t>
            </a:r>
            <a:endParaRPr kumimoji="0" sz="1200" b="0" i="0" u="none" strike="noStrike" kern="0" cap="none" spc="0" normalizeH="0" baseline="0" noProof="0" dirty="0">
              <a:ln>
                <a:noFill/>
              </a:ln>
              <a:solidFill>
                <a:srgbClr val="1155CC"/>
              </a:solidFill>
              <a:effectLst/>
              <a:uLnTx/>
              <a:uFillTx/>
              <a:latin typeface="PT Sans Narrow"/>
              <a:ea typeface="PT Sans Narrow"/>
              <a:cs typeface="PT Sans Narrow"/>
              <a:sym typeface="PT Sans Narrow"/>
            </a:endParaRPr>
          </a:p>
        </p:txBody>
      </p:sp>
      <p:grpSp>
        <p:nvGrpSpPr>
          <p:cNvPr id="127" name="Google Shape;127;g32dd34d7cb9_0_31"/>
          <p:cNvGrpSpPr/>
          <p:nvPr/>
        </p:nvGrpSpPr>
        <p:grpSpPr>
          <a:xfrm>
            <a:off x="206650" y="1357700"/>
            <a:ext cx="2779700" cy="2569600"/>
            <a:chOff x="206650" y="1357700"/>
            <a:chExt cx="2779700" cy="2569600"/>
          </a:xfrm>
        </p:grpSpPr>
        <p:pic>
          <p:nvPicPr>
            <p:cNvPr id="128" name="Google Shape;128;g32dd34d7cb9_0_31"/>
            <p:cNvPicPr preferRelativeResize="0"/>
            <p:nvPr/>
          </p:nvPicPr>
          <p:blipFill>
            <a:blip r:embed="rId5">
              <a:alphaModFix/>
            </a:blip>
            <a:stretch>
              <a:fillRect/>
            </a:stretch>
          </p:blipFill>
          <p:spPr>
            <a:xfrm>
              <a:off x="206650" y="1357700"/>
              <a:ext cx="2779700" cy="2569600"/>
            </a:xfrm>
            <a:prstGeom prst="rect">
              <a:avLst/>
            </a:prstGeom>
            <a:noFill/>
            <a:ln w="9525" cap="flat" cmpd="sng">
              <a:solidFill>
                <a:srgbClr val="168B80"/>
              </a:solidFill>
              <a:prstDash val="dashDot"/>
              <a:round/>
              <a:headEnd type="none" w="sm" len="sm"/>
              <a:tailEnd type="none" w="sm" len="sm"/>
            </a:ln>
          </p:spPr>
        </p:pic>
        <p:pic>
          <p:nvPicPr>
            <p:cNvPr id="129" name="Google Shape;129;g32dd34d7cb9_0_31"/>
            <p:cNvPicPr preferRelativeResize="0"/>
            <p:nvPr/>
          </p:nvPicPr>
          <p:blipFill rotWithShape="1">
            <a:blip r:embed="rId6">
              <a:alphaModFix/>
            </a:blip>
            <a:srcRect l="4265" t="4057" r="2806" b="6568"/>
            <a:stretch/>
          </p:blipFill>
          <p:spPr>
            <a:xfrm>
              <a:off x="417357" y="3420250"/>
              <a:ext cx="432019" cy="415500"/>
            </a:xfrm>
            <a:prstGeom prst="rect">
              <a:avLst/>
            </a:prstGeom>
            <a:noFill/>
            <a:ln>
              <a:noFill/>
            </a:ln>
          </p:spPr>
        </p:pic>
        <p:sp>
          <p:nvSpPr>
            <p:cNvPr id="130" name="Google Shape;130;g32dd34d7cb9_0_31"/>
            <p:cNvSpPr txBox="1"/>
            <p:nvPr/>
          </p:nvSpPr>
          <p:spPr>
            <a:xfrm rot="8645200">
              <a:off x="619201" y="2957194"/>
              <a:ext cx="398936" cy="4154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5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FFEB38"/>
                </a:solidFill>
                <a:effectLst/>
                <a:uLnTx/>
                <a:uFillTx/>
                <a:latin typeface="Arial"/>
                <a:cs typeface="Arial"/>
                <a:sym typeface="Arial"/>
              </a:endParaRPr>
            </a:p>
          </p:txBody>
        </p:sp>
        <p:sp>
          <p:nvSpPr>
            <p:cNvPr id="131" name="Google Shape;131;g32dd34d7cb9_0_31"/>
            <p:cNvSpPr txBox="1"/>
            <p:nvPr/>
          </p:nvSpPr>
          <p:spPr>
            <a:xfrm rot="8645200">
              <a:off x="771601" y="3109594"/>
              <a:ext cx="398936" cy="4154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5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FFEB38"/>
                </a:solidFill>
                <a:effectLst/>
                <a:uLnTx/>
                <a:uFillTx/>
                <a:latin typeface="Arial"/>
                <a:cs typeface="Arial"/>
                <a:sym typeface="Arial"/>
              </a:endParaRPr>
            </a:p>
          </p:txBody>
        </p:sp>
        <p:sp>
          <p:nvSpPr>
            <p:cNvPr id="132" name="Google Shape;132;g32dd34d7cb9_0_31"/>
            <p:cNvSpPr txBox="1"/>
            <p:nvPr/>
          </p:nvSpPr>
          <p:spPr>
            <a:xfrm rot="8645200">
              <a:off x="924001" y="3261994"/>
              <a:ext cx="398936" cy="4154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5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FFEB38"/>
                </a:solidFill>
                <a:effectLst/>
                <a:uLnTx/>
                <a:uFillTx/>
                <a:latin typeface="Arial"/>
                <a:cs typeface="Arial"/>
                <a:sym typeface="Arial"/>
              </a:endParaRPr>
            </a:p>
          </p:txBody>
        </p:sp>
        <p:sp>
          <p:nvSpPr>
            <p:cNvPr id="133" name="Google Shape;133;g32dd34d7cb9_0_31"/>
            <p:cNvSpPr txBox="1"/>
            <p:nvPr/>
          </p:nvSpPr>
          <p:spPr>
            <a:xfrm rot="8645200">
              <a:off x="847801" y="2880994"/>
              <a:ext cx="398936" cy="4154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5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FFEB38"/>
                </a:solidFill>
                <a:effectLst/>
                <a:uLnTx/>
                <a:uFillTx/>
                <a:latin typeface="Arial"/>
                <a:cs typeface="Arial"/>
                <a:sym typeface="Arial"/>
              </a:endParaRPr>
            </a:p>
          </p:txBody>
        </p:sp>
        <p:sp>
          <p:nvSpPr>
            <p:cNvPr id="134" name="Google Shape;134;g32dd34d7cb9_0_31"/>
            <p:cNvSpPr txBox="1"/>
            <p:nvPr/>
          </p:nvSpPr>
          <p:spPr>
            <a:xfrm rot="8645200">
              <a:off x="1000201" y="3033394"/>
              <a:ext cx="398936" cy="4154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5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FFEB38"/>
                </a:solidFill>
                <a:effectLst/>
                <a:uLnTx/>
                <a:uFillTx/>
                <a:latin typeface="Arial"/>
                <a:cs typeface="Arial"/>
                <a:sym typeface="Arial"/>
              </a:endParaRPr>
            </a:p>
          </p:txBody>
        </p:sp>
        <p:sp>
          <p:nvSpPr>
            <p:cNvPr id="135" name="Google Shape;135;g32dd34d7cb9_0_31"/>
            <p:cNvSpPr txBox="1"/>
            <p:nvPr/>
          </p:nvSpPr>
          <p:spPr>
            <a:xfrm rot="8645200">
              <a:off x="1152601" y="3185794"/>
              <a:ext cx="398936" cy="4154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5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a:t>
              </a:r>
              <a:endParaRPr kumimoji="0" sz="1400" b="0" i="0" u="none" strike="noStrike" kern="0" cap="none" spc="0" normalizeH="0" baseline="0" noProof="0" dirty="0">
                <a:ln>
                  <a:noFill/>
                </a:ln>
                <a:solidFill>
                  <a:srgbClr val="FFEB38"/>
                </a:solidFill>
                <a:effectLst/>
                <a:uLnTx/>
                <a:uFillTx/>
                <a:latin typeface="Arial"/>
                <a:cs typeface="Arial"/>
                <a:sym typeface="Arial"/>
              </a:endParaRPr>
            </a:p>
          </p:txBody>
        </p:sp>
        <p:sp>
          <p:nvSpPr>
            <p:cNvPr id="136" name="Google Shape;136;g32dd34d7cb9_0_31"/>
            <p:cNvSpPr txBox="1"/>
            <p:nvPr/>
          </p:nvSpPr>
          <p:spPr>
            <a:xfrm>
              <a:off x="268775" y="3109550"/>
              <a:ext cx="5286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0" i="0" u="none" strike="noStrike" kern="0" cap="none" spc="0" normalizeH="0" baseline="30000" noProof="0">
                  <a:ln>
                    <a:noFill/>
                  </a:ln>
                  <a:solidFill>
                    <a:srgbClr val="FFEB38"/>
                  </a:solidFill>
                  <a:effectLst/>
                  <a:uLnTx/>
                  <a:uFillTx/>
                  <a:latin typeface="PT Sans Narrow"/>
                  <a:ea typeface="PT Sans Narrow"/>
                  <a:cs typeface="PT Sans Narrow"/>
                  <a:sym typeface="PT Sans Narrow"/>
                </a:rPr>
                <a:t>137</a:t>
              </a:r>
              <a:r>
                <a:rPr kumimoji="0" lang="it" sz="12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Cs</a:t>
              </a:r>
              <a:endParaRPr kumimoji="0" sz="1100" b="0" i="0" u="none" strike="noStrike" kern="0" cap="none" spc="0" normalizeH="0" baseline="0" noProof="0" dirty="0">
                <a:ln>
                  <a:noFill/>
                </a:ln>
                <a:solidFill>
                  <a:srgbClr val="FFEB38"/>
                </a:solidFill>
                <a:effectLst/>
                <a:uLnTx/>
                <a:uFillTx/>
                <a:latin typeface="Arial"/>
                <a:cs typeface="Arial"/>
                <a:sym typeface="Arial"/>
              </a:endParaRPr>
            </a:p>
          </p:txBody>
        </p:sp>
        <p:sp>
          <p:nvSpPr>
            <p:cNvPr id="137" name="Google Shape;137;g32dd34d7cb9_0_31"/>
            <p:cNvSpPr txBox="1"/>
            <p:nvPr/>
          </p:nvSpPr>
          <p:spPr>
            <a:xfrm>
              <a:off x="869650" y="3526250"/>
              <a:ext cx="1051500" cy="323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900" b="0" i="0" u="none" strike="noStrike" kern="0" cap="none" spc="0" normalizeH="0" baseline="0" noProof="0">
                  <a:ln>
                    <a:noFill/>
                  </a:ln>
                  <a:solidFill>
                    <a:srgbClr val="FFEB38"/>
                  </a:solidFill>
                  <a:effectLst/>
                  <a:uLnTx/>
                  <a:uFillTx/>
                  <a:latin typeface="PT Sans Narrow"/>
                  <a:ea typeface="PT Sans Narrow"/>
                  <a:cs typeface="PT Sans Narrow"/>
                  <a:sym typeface="PT Sans Narrow"/>
                </a:rPr>
                <a:t>662 keV 𝛾 - photons </a:t>
              </a:r>
              <a:endParaRPr kumimoji="0" sz="800" b="0" i="0" u="none" strike="noStrike" kern="0" cap="none" spc="0" normalizeH="0" baseline="0" noProof="0" dirty="0">
                <a:ln>
                  <a:noFill/>
                </a:ln>
                <a:solidFill>
                  <a:srgbClr val="FFEB38"/>
                </a:solidFill>
                <a:effectLst/>
                <a:uLnTx/>
                <a:uFillTx/>
                <a:latin typeface="Arial"/>
                <a:cs typeface="Arial"/>
                <a:sym typeface="Arial"/>
              </a:endParaRPr>
            </a:p>
          </p:txBody>
        </p:sp>
      </p:grpSp>
      <p:pic>
        <p:nvPicPr>
          <p:cNvPr id="138" name="Google Shape;138;g32dd34d7cb9_0_31"/>
          <p:cNvPicPr preferRelativeResize="0"/>
          <p:nvPr/>
        </p:nvPicPr>
        <p:blipFill>
          <a:blip r:embed="rId7">
            <a:alphaModFix/>
          </a:blip>
          <a:stretch>
            <a:fillRect/>
          </a:stretch>
        </p:blipFill>
        <p:spPr>
          <a:xfrm>
            <a:off x="3166413" y="1311350"/>
            <a:ext cx="2880000" cy="2880000"/>
          </a:xfrm>
          <a:prstGeom prst="rect">
            <a:avLst/>
          </a:prstGeom>
          <a:noFill/>
          <a:ln>
            <a:noFill/>
          </a:ln>
        </p:spPr>
      </p:pic>
      <p:pic>
        <p:nvPicPr>
          <p:cNvPr id="139" name="Google Shape;139;g32dd34d7cb9_0_31"/>
          <p:cNvPicPr preferRelativeResize="0"/>
          <p:nvPr/>
        </p:nvPicPr>
        <p:blipFill>
          <a:blip r:embed="rId8">
            <a:alphaModFix/>
          </a:blip>
          <a:stretch>
            <a:fillRect/>
          </a:stretch>
        </p:blipFill>
        <p:spPr>
          <a:xfrm>
            <a:off x="6133038" y="1311350"/>
            <a:ext cx="2880000" cy="2880000"/>
          </a:xfrm>
          <a:prstGeom prst="rect">
            <a:avLst/>
          </a:prstGeom>
          <a:noFill/>
          <a:ln>
            <a:noFill/>
          </a:ln>
        </p:spPr>
      </p:pic>
      <p:sp>
        <p:nvSpPr>
          <p:cNvPr id="140" name="Google Shape;140;g32dd34d7cb9_0_31"/>
          <p:cNvSpPr txBox="1"/>
          <p:nvPr/>
        </p:nvSpPr>
        <p:spPr>
          <a:xfrm>
            <a:off x="3880250" y="1715825"/>
            <a:ext cx="1815900" cy="307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0" i="0" u="none" strike="noStrike" kern="0" cap="none" spc="0" normalizeH="0" baseline="0" noProof="0">
                <a:ln>
                  <a:noFill/>
                </a:ln>
                <a:solidFill>
                  <a:srgbClr val="DB0000"/>
                </a:solidFill>
                <a:effectLst/>
                <a:uLnTx/>
                <a:uFillTx/>
                <a:latin typeface="PT Sans Narrow"/>
                <a:ea typeface="PT Sans Narrow"/>
                <a:cs typeface="PT Sans Narrow"/>
                <a:sym typeface="PT Sans Narrow"/>
              </a:rPr>
              <a:t>Fluctuations within 6%</a:t>
            </a:r>
            <a:endParaRPr kumimoji="0" sz="800" b="0" i="0" u="none" strike="noStrike" kern="0" cap="none" spc="0" normalizeH="0" baseline="0" noProof="0" dirty="0">
              <a:ln>
                <a:noFill/>
              </a:ln>
              <a:solidFill>
                <a:srgbClr val="DB0000"/>
              </a:solidFill>
              <a:effectLst/>
              <a:uLnTx/>
              <a:uFillTx/>
              <a:latin typeface="Arial"/>
              <a:cs typeface="Arial"/>
              <a:sym typeface="Arial"/>
            </a:endParaRPr>
          </a:p>
        </p:txBody>
      </p:sp>
      <p:pic>
        <p:nvPicPr>
          <p:cNvPr id="3" name="Elemento grafico 2">
            <a:extLst>
              <a:ext uri="{FF2B5EF4-FFF2-40B4-BE49-F238E27FC236}">
                <a16:creationId xmlns:a16="http://schemas.microsoft.com/office/drawing/2014/main" id="{40A83420-681D-93C8-E498-B42CCD09E2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7364" y="135125"/>
            <a:ext cx="800700" cy="4160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3536ba2c96_0_981"/>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4</a:t>
            </a:fld>
            <a:endParaRPr kumimoji="0" sz="10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167" name="Google Shape;167;g33536ba2c96_0_981"/>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69" name="Google Shape;169;g33536ba2c96_0_981"/>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3</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pic>
        <p:nvPicPr>
          <p:cNvPr id="170" name="Google Shape;170;g33536ba2c96_0_981"/>
          <p:cNvPicPr preferRelativeResize="0"/>
          <p:nvPr/>
        </p:nvPicPr>
        <p:blipFill>
          <a:blip r:embed="rId5">
            <a:alphaModFix/>
          </a:blip>
          <a:stretch>
            <a:fillRect/>
          </a:stretch>
        </p:blipFill>
        <p:spPr>
          <a:xfrm>
            <a:off x="6734646" y="3334200"/>
            <a:ext cx="2304000" cy="1634399"/>
          </a:xfrm>
          <a:prstGeom prst="rect">
            <a:avLst/>
          </a:prstGeom>
          <a:noFill/>
          <a:ln w="9525" cap="flat" cmpd="sng">
            <a:solidFill>
              <a:srgbClr val="168B80"/>
            </a:solidFill>
            <a:prstDash val="dashDot"/>
            <a:round/>
            <a:headEnd type="none" w="sm" len="sm"/>
            <a:tailEnd type="none" w="sm" len="sm"/>
          </a:ln>
        </p:spPr>
      </p:pic>
      <p:grpSp>
        <p:nvGrpSpPr>
          <p:cNvPr id="171" name="Google Shape;171;g33536ba2c96_0_981"/>
          <p:cNvGrpSpPr/>
          <p:nvPr/>
        </p:nvGrpSpPr>
        <p:grpSpPr>
          <a:xfrm>
            <a:off x="4778325" y="944425"/>
            <a:ext cx="3952724" cy="2053626"/>
            <a:chOff x="4854525" y="792025"/>
            <a:chExt cx="3952724" cy="2053626"/>
          </a:xfrm>
        </p:grpSpPr>
        <p:pic>
          <p:nvPicPr>
            <p:cNvPr id="172" name="Google Shape;172;g33536ba2c96_0_981"/>
            <p:cNvPicPr preferRelativeResize="0"/>
            <p:nvPr/>
          </p:nvPicPr>
          <p:blipFill rotWithShape="1">
            <a:blip r:embed="rId6">
              <a:alphaModFix/>
            </a:blip>
            <a:srcRect b="5159"/>
            <a:stretch/>
          </p:blipFill>
          <p:spPr>
            <a:xfrm>
              <a:off x="4854525" y="792025"/>
              <a:ext cx="3952724" cy="2053626"/>
            </a:xfrm>
            <a:prstGeom prst="rect">
              <a:avLst/>
            </a:prstGeom>
            <a:noFill/>
            <a:ln w="9525" cap="flat" cmpd="sng">
              <a:solidFill>
                <a:srgbClr val="168B80"/>
              </a:solidFill>
              <a:prstDash val="dashDot"/>
              <a:round/>
              <a:headEnd type="none" w="sm" len="sm"/>
              <a:tailEnd type="none" w="sm" len="sm"/>
            </a:ln>
          </p:spPr>
        </p:pic>
        <p:sp>
          <p:nvSpPr>
            <p:cNvPr id="173" name="Google Shape;173;g33536ba2c96_0_981"/>
            <p:cNvSpPr txBox="1"/>
            <p:nvPr/>
          </p:nvSpPr>
          <p:spPr>
            <a:xfrm>
              <a:off x="5235319" y="1363150"/>
              <a:ext cx="1442100" cy="538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triple graphite layer edge</a:t>
              </a:r>
              <a:endParaRPr kumimoji="0"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it" sz="7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lower resistivity (&lt;20 kΩ/◻) on edge to improve the high voltage distribution.</a:t>
              </a:r>
              <a:endParaRPr kumimoji="0" sz="7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cxnSp>
          <p:nvCxnSpPr>
            <p:cNvPr id="174" name="Google Shape;174;g33536ba2c96_0_981"/>
            <p:cNvCxnSpPr>
              <a:stCxn id="173" idx="2"/>
            </p:cNvCxnSpPr>
            <p:nvPr/>
          </p:nvCxnSpPr>
          <p:spPr>
            <a:xfrm flipH="1">
              <a:off x="5079769" y="1901950"/>
              <a:ext cx="876600" cy="601500"/>
            </a:xfrm>
            <a:prstGeom prst="straightConnector1">
              <a:avLst/>
            </a:prstGeom>
            <a:noFill/>
            <a:ln w="9525" cap="flat" cmpd="sng">
              <a:solidFill>
                <a:srgbClr val="FF0000"/>
              </a:solidFill>
              <a:prstDash val="solid"/>
              <a:round/>
              <a:headEnd type="none" w="sm" len="sm"/>
              <a:tailEnd type="stealth" w="med" len="med"/>
            </a:ln>
          </p:spPr>
        </p:cxnSp>
        <p:cxnSp>
          <p:nvCxnSpPr>
            <p:cNvPr id="175" name="Google Shape;175;g33536ba2c96_0_981"/>
            <p:cNvCxnSpPr>
              <a:stCxn id="173" idx="2"/>
            </p:cNvCxnSpPr>
            <p:nvPr/>
          </p:nvCxnSpPr>
          <p:spPr>
            <a:xfrm>
              <a:off x="5956369" y="1901950"/>
              <a:ext cx="1007700" cy="287400"/>
            </a:xfrm>
            <a:prstGeom prst="straightConnector1">
              <a:avLst/>
            </a:prstGeom>
            <a:noFill/>
            <a:ln w="9525" cap="flat" cmpd="sng">
              <a:solidFill>
                <a:srgbClr val="FF0000"/>
              </a:solidFill>
              <a:prstDash val="solid"/>
              <a:round/>
              <a:headEnd type="none" w="sm" len="sm"/>
              <a:tailEnd type="stealth" w="med" len="med"/>
            </a:ln>
          </p:spPr>
        </p:cxnSp>
        <p:sp>
          <p:nvSpPr>
            <p:cNvPr id="176" name="Google Shape;176;g33536ba2c96_0_981"/>
            <p:cNvSpPr txBox="1"/>
            <p:nvPr/>
          </p:nvSpPr>
          <p:spPr>
            <a:xfrm>
              <a:off x="6907494" y="1297075"/>
              <a:ext cx="1442100" cy="569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graphite coating</a:t>
              </a:r>
              <a:endParaRPr kumimoji="0"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(ρ</a:t>
              </a:r>
              <a:r>
                <a:rPr kumimoji="0" lang="it" sz="900" b="0" i="0" u="none" strike="noStrike" kern="0" cap="none" spc="0" normalizeH="0" baseline="-25000" noProof="0">
                  <a:ln>
                    <a:noFill/>
                  </a:ln>
                  <a:solidFill>
                    <a:srgbClr val="FFFFFF"/>
                  </a:solidFill>
                  <a:effectLst/>
                  <a:uLnTx/>
                  <a:uFillTx/>
                  <a:latin typeface="PT Sans Narrow"/>
                  <a:ea typeface="PT Sans Narrow"/>
                  <a:cs typeface="PT Sans Narrow"/>
                  <a:sym typeface="PT Sans Narrow"/>
                </a:rPr>
                <a:t>s</a:t>
              </a:r>
              <a:r>
                <a:rPr kumimoji="0" lang="it" sz="7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 350 kΩ/◻</a:t>
              </a:r>
              <a: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a:t>
              </a:r>
              <a:br>
                <a:rPr kumimoji="0" lang="it" sz="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br>
              <a:endParaRPr kumimoji="0" sz="7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grpSp>
      <p:sp>
        <p:nvSpPr>
          <p:cNvPr id="177" name="Google Shape;177;g33536ba2c96_0_981"/>
          <p:cNvSpPr txBox="1"/>
          <p:nvPr/>
        </p:nvSpPr>
        <p:spPr>
          <a:xfrm>
            <a:off x="5780438" y="652088"/>
            <a:ext cx="19485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it"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graphite coating of the HPL electrodes</a:t>
            </a:r>
            <a:endParaRPr kumimoji="0"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endParaRPr>
          </a:p>
        </p:txBody>
      </p:sp>
      <p:sp>
        <p:nvSpPr>
          <p:cNvPr id="178" name="Google Shape;178;g33536ba2c96_0_981"/>
          <p:cNvSpPr txBox="1"/>
          <p:nvPr/>
        </p:nvSpPr>
        <p:spPr>
          <a:xfrm>
            <a:off x="4550176" y="3026050"/>
            <a:ext cx="19485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it"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laminating press machine</a:t>
            </a:r>
            <a:endParaRPr kumimoji="0"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endParaRPr>
          </a:p>
        </p:txBody>
      </p:sp>
      <p:sp>
        <p:nvSpPr>
          <p:cNvPr id="179" name="Google Shape;179;g33536ba2c96_0_981"/>
          <p:cNvSpPr txBox="1"/>
          <p:nvPr/>
        </p:nvSpPr>
        <p:spPr>
          <a:xfrm>
            <a:off x="6912388" y="3026050"/>
            <a:ext cx="19485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it"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rPr>
              <a:t>HPL electrode after lamination</a:t>
            </a:r>
            <a:endParaRPr kumimoji="0" sz="1000" b="0" i="0" u="none" strike="noStrike" kern="0" cap="none" spc="0" normalizeH="0" baseline="0" noProof="0">
              <a:ln>
                <a:noFill/>
              </a:ln>
              <a:solidFill>
                <a:srgbClr val="1155CC"/>
              </a:solidFill>
              <a:effectLst/>
              <a:uLnTx/>
              <a:uFillTx/>
              <a:latin typeface="PT Sans Narrow"/>
              <a:ea typeface="PT Sans Narrow"/>
              <a:cs typeface="PT Sans Narrow"/>
              <a:sym typeface="PT Sans Narrow"/>
            </a:endParaRPr>
          </a:p>
        </p:txBody>
      </p:sp>
      <p:pic>
        <p:nvPicPr>
          <p:cNvPr id="180" name="Google Shape;180;g33536ba2c96_0_981"/>
          <p:cNvPicPr preferRelativeResize="0"/>
          <p:nvPr/>
        </p:nvPicPr>
        <p:blipFill>
          <a:blip r:embed="rId7">
            <a:alphaModFix/>
          </a:blip>
          <a:stretch>
            <a:fillRect/>
          </a:stretch>
        </p:blipFill>
        <p:spPr>
          <a:xfrm>
            <a:off x="4372438" y="3334200"/>
            <a:ext cx="2303998" cy="1634401"/>
          </a:xfrm>
          <a:prstGeom prst="rect">
            <a:avLst/>
          </a:prstGeom>
          <a:noFill/>
          <a:ln w="9525" cap="flat" cmpd="sng">
            <a:solidFill>
              <a:srgbClr val="168B80"/>
            </a:solidFill>
            <a:prstDash val="dashDot"/>
            <a:round/>
            <a:headEnd type="none" w="sm" len="sm"/>
            <a:tailEnd type="none" w="sm" len="sm"/>
          </a:ln>
        </p:spPr>
      </p:pic>
      <p:sp>
        <p:nvSpPr>
          <p:cNvPr id="181" name="Google Shape;181;g33536ba2c96_0_981"/>
          <p:cNvSpPr txBox="1"/>
          <p:nvPr/>
        </p:nvSpPr>
        <p:spPr>
          <a:xfrm>
            <a:off x="-12375" y="575900"/>
            <a:ext cx="4326600" cy="3677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r>
              <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Electrode production, installation of HV contacts, and lamination.</a:t>
            </a: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gap production.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pipe installation, edge sealing, sticker application.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Linseed oil coating.</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kumimoji="0" lang="en-US"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2102FC42-6236-B749-F2AD-5E70454D3A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7364" y="135125"/>
            <a:ext cx="800700" cy="416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CC89E273-A33B-F603-0E10-8391EF545A23}"/>
            </a:ext>
          </a:extLst>
        </p:cNvPr>
        <p:cNvGrpSpPr/>
        <p:nvPr/>
      </p:nvGrpSpPr>
      <p:grpSpPr>
        <a:xfrm>
          <a:off x="0" y="0"/>
          <a:ext cx="0" cy="0"/>
          <a:chOff x="0" y="0"/>
          <a:chExt cx="0" cy="0"/>
        </a:xfrm>
      </p:grpSpPr>
      <p:sp>
        <p:nvSpPr>
          <p:cNvPr id="165" name="Google Shape;165;g33536ba2c96_0_981">
            <a:extLst>
              <a:ext uri="{FF2B5EF4-FFF2-40B4-BE49-F238E27FC236}">
                <a16:creationId xmlns:a16="http://schemas.microsoft.com/office/drawing/2014/main" id="{45BD204F-1A23-24EC-88E8-65B85E54E100}"/>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a:extLst>
              <a:ext uri="{FF2B5EF4-FFF2-40B4-BE49-F238E27FC236}">
                <a16:creationId xmlns:a16="http://schemas.microsoft.com/office/drawing/2014/main" id="{8CA39278-3677-EE7A-EAC3-ADE2C94F7B73}"/>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a:t>
            </a:fld>
            <a:endParaRPr kumimoji="0" sz="10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167" name="Google Shape;167;g33536ba2c96_0_981">
            <a:extLst>
              <a:ext uri="{FF2B5EF4-FFF2-40B4-BE49-F238E27FC236}">
                <a16:creationId xmlns:a16="http://schemas.microsoft.com/office/drawing/2014/main" id="{91072DB0-60F1-FC3C-A7FD-5641AE8AFED2}"/>
              </a:ext>
            </a:extLst>
          </p:cNvPr>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a:extLst>
              <a:ext uri="{FF2B5EF4-FFF2-40B4-BE49-F238E27FC236}">
                <a16:creationId xmlns:a16="http://schemas.microsoft.com/office/drawing/2014/main" id="{5778185A-7E85-7A4A-BAA1-DFB83A7EADBB}"/>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69" name="Google Shape;169;g33536ba2c96_0_981">
            <a:extLst>
              <a:ext uri="{FF2B5EF4-FFF2-40B4-BE49-F238E27FC236}">
                <a16:creationId xmlns:a16="http://schemas.microsoft.com/office/drawing/2014/main" id="{9C744988-B348-07B6-A5FA-158B49D70E44}"/>
              </a:ext>
            </a:extLst>
          </p:cNvPr>
          <p:cNvSpPr txBox="1"/>
          <p:nvPr/>
        </p:nvSpPr>
        <p:spPr>
          <a:xfrm>
            <a:off x="8782750" y="-34225"/>
            <a:ext cx="360000" cy="33852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4</a:t>
            </a:r>
          </a:p>
        </p:txBody>
      </p:sp>
      <p:sp>
        <p:nvSpPr>
          <p:cNvPr id="181" name="Google Shape;181;g33536ba2c96_0_981">
            <a:extLst>
              <a:ext uri="{FF2B5EF4-FFF2-40B4-BE49-F238E27FC236}">
                <a16:creationId xmlns:a16="http://schemas.microsoft.com/office/drawing/2014/main" id="{695AA188-F257-A8C2-D005-ADFA830C2F2D}"/>
              </a:ext>
            </a:extLst>
          </p:cNvPr>
          <p:cNvSpPr txBox="1"/>
          <p:nvPr/>
        </p:nvSpPr>
        <p:spPr>
          <a:xfrm>
            <a:off x="-12375" y="575900"/>
            <a:ext cx="4326600" cy="3677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kumimoji="0" lang="en-US" sz="180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Electrode production, installation of HV contacts, and lamination.</a:t>
            </a: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r>
              <a:rPr lang="en-US" sz="1800" b="1" dirty="0">
                <a:solidFill>
                  <a:schemeClr val="tx2">
                    <a:lumMod val="10000"/>
                  </a:schemeClr>
                </a:solidFill>
                <a:latin typeface="PT Sans Narrow"/>
                <a:ea typeface="PT Sans Narrow"/>
                <a:cs typeface="PT Sans Narrow"/>
                <a:sym typeface="PT Sans Narrow"/>
              </a:rPr>
              <a:t>Gas gap production.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pipe installation, edge sealing, sticker application.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Linseed oil coating.</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kumimoji="0" lang="en-US"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EF58838F-3B54-0AFE-C6C4-F10B3500E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7364" y="135125"/>
            <a:ext cx="800700" cy="416050"/>
          </a:xfrm>
          <a:prstGeom prst="rect">
            <a:avLst/>
          </a:prstGeom>
        </p:spPr>
      </p:pic>
      <p:pic>
        <p:nvPicPr>
          <p:cNvPr id="193" name="Google Shape;193;g334436ad411_0_1"/>
          <p:cNvPicPr preferRelativeResize="0"/>
          <p:nvPr/>
        </p:nvPicPr>
        <p:blipFill>
          <a:blip r:embed="rId7">
            <a:alphaModFix/>
          </a:blip>
          <a:stretch>
            <a:fillRect/>
          </a:stretch>
        </p:blipFill>
        <p:spPr>
          <a:xfrm>
            <a:off x="5336353" y="593000"/>
            <a:ext cx="3124563" cy="2268645"/>
          </a:xfrm>
          <a:prstGeom prst="rect">
            <a:avLst/>
          </a:prstGeom>
          <a:noFill/>
          <a:ln w="9525" cap="flat" cmpd="sng">
            <a:solidFill>
              <a:srgbClr val="168B80"/>
            </a:solidFill>
            <a:prstDash val="dashDot"/>
            <a:round/>
            <a:headEnd type="none" w="sm" len="sm"/>
            <a:tailEnd type="none" w="sm" len="sm"/>
          </a:ln>
        </p:spPr>
      </p:pic>
      <p:pic>
        <p:nvPicPr>
          <p:cNvPr id="197" name="Google Shape;197;g334436ad411_0_1" title="20240626_153559.mp4">
            <a:hlinkClick r:id="rId8"/>
          </p:cNvPr>
          <p:cNvPicPr preferRelativeResize="0"/>
          <p:nvPr/>
        </p:nvPicPr>
        <p:blipFill rotWithShape="1">
          <a:blip r:embed="rId9">
            <a:alphaModFix/>
          </a:blip>
          <a:srcRect/>
          <a:stretch/>
        </p:blipFill>
        <p:spPr>
          <a:xfrm>
            <a:off x="5347895" y="2985999"/>
            <a:ext cx="3124563" cy="2070818"/>
          </a:xfrm>
          <a:prstGeom prst="rect">
            <a:avLst/>
          </a:prstGeom>
          <a:noFill/>
          <a:ln w="9525" cap="flat" cmpd="sng">
            <a:solidFill>
              <a:srgbClr val="168B80"/>
            </a:solidFill>
            <a:prstDash val="dashDot"/>
            <a:round/>
            <a:headEnd type="none" w="sm" len="sm"/>
            <a:tailEnd type="none" w="sm" len="sm"/>
          </a:ln>
        </p:spPr>
      </p:pic>
    </p:spTree>
    <p:extLst>
      <p:ext uri="{BB962C8B-B14F-4D97-AF65-F5344CB8AC3E}">
        <p14:creationId xmlns:p14="http://schemas.microsoft.com/office/powerpoint/2010/main" val="84658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8CDE2220-9478-1F36-FA8E-5DFCFFC7AD8D}"/>
            </a:ext>
          </a:extLst>
        </p:cNvPr>
        <p:cNvGrpSpPr/>
        <p:nvPr/>
      </p:nvGrpSpPr>
      <p:grpSpPr>
        <a:xfrm>
          <a:off x="0" y="0"/>
          <a:ext cx="0" cy="0"/>
          <a:chOff x="0" y="0"/>
          <a:chExt cx="0" cy="0"/>
        </a:xfrm>
      </p:grpSpPr>
      <p:sp>
        <p:nvSpPr>
          <p:cNvPr id="165" name="Google Shape;165;g33536ba2c96_0_981">
            <a:extLst>
              <a:ext uri="{FF2B5EF4-FFF2-40B4-BE49-F238E27FC236}">
                <a16:creationId xmlns:a16="http://schemas.microsoft.com/office/drawing/2014/main" id="{4281E395-F19D-9E23-1937-291F914B36D2}"/>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a:extLst>
              <a:ext uri="{FF2B5EF4-FFF2-40B4-BE49-F238E27FC236}">
                <a16:creationId xmlns:a16="http://schemas.microsoft.com/office/drawing/2014/main" id="{A9FCDFB8-AE9B-2BA9-A0B2-B2C52E691D53}"/>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6</a:t>
            </a:fld>
            <a:endParaRPr kumimoji="0" sz="10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167" name="Google Shape;167;g33536ba2c96_0_981">
            <a:extLst>
              <a:ext uri="{FF2B5EF4-FFF2-40B4-BE49-F238E27FC236}">
                <a16:creationId xmlns:a16="http://schemas.microsoft.com/office/drawing/2014/main" id="{894C1D67-892F-0808-06D3-30AE36761433}"/>
              </a:ext>
            </a:extLst>
          </p:cNvPr>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a:extLst>
              <a:ext uri="{FF2B5EF4-FFF2-40B4-BE49-F238E27FC236}">
                <a16:creationId xmlns:a16="http://schemas.microsoft.com/office/drawing/2014/main" id="{8F19DE26-84DF-A336-C0AE-F696BA06A4B1}"/>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69" name="Google Shape;169;g33536ba2c96_0_981">
            <a:extLst>
              <a:ext uri="{FF2B5EF4-FFF2-40B4-BE49-F238E27FC236}">
                <a16:creationId xmlns:a16="http://schemas.microsoft.com/office/drawing/2014/main" id="{24CFF916-CC9F-686D-85C9-E89287CC3AB3}"/>
              </a:ext>
            </a:extLst>
          </p:cNvPr>
          <p:cNvSpPr txBox="1"/>
          <p:nvPr/>
        </p:nvSpPr>
        <p:spPr>
          <a:xfrm>
            <a:off x="8782750" y="-34225"/>
            <a:ext cx="360000" cy="33852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000" dirty="0">
                <a:solidFill>
                  <a:srgbClr val="168B80"/>
                </a:solidFill>
                <a:latin typeface="PT Sans Narrow"/>
                <a:ea typeface="PT Sans Narrow"/>
                <a:cs typeface="PT Sans Narrow"/>
                <a:sym typeface="PT Sans Narrow"/>
              </a:rPr>
              <a:t>5</a:t>
            </a:r>
          </a:p>
        </p:txBody>
      </p:sp>
      <p:sp>
        <p:nvSpPr>
          <p:cNvPr id="181" name="Google Shape;181;g33536ba2c96_0_981">
            <a:extLst>
              <a:ext uri="{FF2B5EF4-FFF2-40B4-BE49-F238E27FC236}">
                <a16:creationId xmlns:a16="http://schemas.microsoft.com/office/drawing/2014/main" id="{01DDCC44-B578-7757-CA10-9E50132ACA8E}"/>
              </a:ext>
            </a:extLst>
          </p:cNvPr>
          <p:cNvSpPr txBox="1"/>
          <p:nvPr/>
        </p:nvSpPr>
        <p:spPr>
          <a:xfrm>
            <a:off x="-12375" y="575900"/>
            <a:ext cx="4326600" cy="3677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kumimoji="0" lang="en-US" sz="180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Electrode production, installation of HV contacts, and lamination.</a:t>
            </a: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r>
              <a:rPr lang="en-US" sz="1800" b="1" dirty="0">
                <a:solidFill>
                  <a:schemeClr val="tx2">
                    <a:lumMod val="10000"/>
                  </a:schemeClr>
                </a:solidFill>
                <a:latin typeface="PT Sans Narrow"/>
                <a:ea typeface="PT Sans Narrow"/>
                <a:cs typeface="PT Sans Narrow"/>
                <a:sym typeface="PT Sans Narrow"/>
              </a:rPr>
              <a:t>Gas gap production.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pipe installation, edge sealing, sticker application.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Linseed oil coating.</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kumimoji="0" lang="en-US"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4C2A41EA-91C2-F793-DD2A-3133E8A97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7364" y="135125"/>
            <a:ext cx="800700" cy="416050"/>
          </a:xfrm>
          <a:prstGeom prst="rect">
            <a:avLst/>
          </a:prstGeom>
        </p:spPr>
      </p:pic>
      <p:pic>
        <p:nvPicPr>
          <p:cNvPr id="3" name="Google Shape;228;g334436ad411_0_19">
            <a:extLst>
              <a:ext uri="{FF2B5EF4-FFF2-40B4-BE49-F238E27FC236}">
                <a16:creationId xmlns:a16="http://schemas.microsoft.com/office/drawing/2014/main" id="{21162B3F-EFDE-A09C-A2F2-D00138F4A162}"/>
              </a:ext>
            </a:extLst>
          </p:cNvPr>
          <p:cNvPicPr preferRelativeResize="0"/>
          <p:nvPr/>
        </p:nvPicPr>
        <p:blipFill>
          <a:blip r:embed="rId7">
            <a:alphaModFix/>
          </a:blip>
          <a:stretch>
            <a:fillRect/>
          </a:stretch>
        </p:blipFill>
        <p:spPr>
          <a:xfrm>
            <a:off x="6592113" y="3143825"/>
            <a:ext cx="2520001" cy="1890000"/>
          </a:xfrm>
          <a:prstGeom prst="rect">
            <a:avLst/>
          </a:prstGeom>
          <a:noFill/>
          <a:ln w="9525" cap="flat" cmpd="sng">
            <a:solidFill>
              <a:srgbClr val="168B80"/>
            </a:solidFill>
            <a:prstDash val="dashDot"/>
            <a:round/>
            <a:headEnd type="none" w="sm" len="sm"/>
            <a:tailEnd type="none" w="sm" len="sm"/>
          </a:ln>
        </p:spPr>
      </p:pic>
      <p:pic>
        <p:nvPicPr>
          <p:cNvPr id="4" name="Google Shape;229;g334436ad411_0_19">
            <a:extLst>
              <a:ext uri="{FF2B5EF4-FFF2-40B4-BE49-F238E27FC236}">
                <a16:creationId xmlns:a16="http://schemas.microsoft.com/office/drawing/2014/main" id="{03D63AD4-E28F-A9E1-163E-242ABB42BC7D}"/>
              </a:ext>
            </a:extLst>
          </p:cNvPr>
          <p:cNvPicPr preferRelativeResize="0"/>
          <p:nvPr/>
        </p:nvPicPr>
        <p:blipFill>
          <a:blip r:embed="rId8">
            <a:alphaModFix/>
          </a:blip>
          <a:stretch>
            <a:fillRect/>
          </a:stretch>
        </p:blipFill>
        <p:spPr>
          <a:xfrm>
            <a:off x="4380255" y="2111644"/>
            <a:ext cx="2520001" cy="1890000"/>
          </a:xfrm>
          <a:prstGeom prst="rect">
            <a:avLst/>
          </a:prstGeom>
          <a:noFill/>
          <a:ln w="9525" cap="flat" cmpd="sng">
            <a:solidFill>
              <a:srgbClr val="168B80"/>
            </a:solidFill>
            <a:prstDash val="dashDot"/>
            <a:round/>
            <a:headEnd type="none" w="sm" len="sm"/>
            <a:tailEnd type="none" w="sm" len="sm"/>
          </a:ln>
        </p:spPr>
      </p:pic>
      <p:pic>
        <p:nvPicPr>
          <p:cNvPr id="5" name="Google Shape;230;g334436ad411_0_19">
            <a:extLst>
              <a:ext uri="{FF2B5EF4-FFF2-40B4-BE49-F238E27FC236}">
                <a16:creationId xmlns:a16="http://schemas.microsoft.com/office/drawing/2014/main" id="{94D25437-23E3-735E-D933-64CCADADF3B2}"/>
              </a:ext>
            </a:extLst>
          </p:cNvPr>
          <p:cNvPicPr preferRelativeResize="0"/>
          <p:nvPr/>
        </p:nvPicPr>
        <p:blipFill>
          <a:blip r:embed="rId9">
            <a:alphaModFix/>
          </a:blip>
          <a:stretch>
            <a:fillRect/>
          </a:stretch>
        </p:blipFill>
        <p:spPr>
          <a:xfrm>
            <a:off x="6592125" y="870975"/>
            <a:ext cx="2520001" cy="1890000"/>
          </a:xfrm>
          <a:prstGeom prst="rect">
            <a:avLst/>
          </a:prstGeom>
          <a:noFill/>
          <a:ln w="9525" cap="flat" cmpd="sng">
            <a:solidFill>
              <a:srgbClr val="168B80"/>
            </a:solidFill>
            <a:prstDash val="dashDot"/>
            <a:round/>
            <a:headEnd type="none" w="sm" len="sm"/>
            <a:tailEnd type="none" w="sm" len="sm"/>
          </a:ln>
        </p:spPr>
      </p:pic>
      <p:sp>
        <p:nvSpPr>
          <p:cNvPr id="6" name="Google Shape;231;g334436ad411_0_19">
            <a:extLst>
              <a:ext uri="{FF2B5EF4-FFF2-40B4-BE49-F238E27FC236}">
                <a16:creationId xmlns:a16="http://schemas.microsoft.com/office/drawing/2014/main" id="{1BCA09CF-3C48-3251-343E-A579DB92075F}"/>
              </a:ext>
            </a:extLst>
          </p:cNvPr>
          <p:cNvSpPr/>
          <p:nvPr/>
        </p:nvSpPr>
        <p:spPr>
          <a:xfrm rot="1633766">
            <a:off x="5858797" y="1502971"/>
            <a:ext cx="393396" cy="448407"/>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 name="Google Shape;232;g334436ad411_0_19">
            <a:extLst>
              <a:ext uri="{FF2B5EF4-FFF2-40B4-BE49-F238E27FC236}">
                <a16:creationId xmlns:a16="http://schemas.microsoft.com/office/drawing/2014/main" id="{72498C5D-9426-4FFA-7AB7-B9DBF6D9566F}"/>
              </a:ext>
            </a:extLst>
          </p:cNvPr>
          <p:cNvSpPr/>
          <p:nvPr/>
        </p:nvSpPr>
        <p:spPr>
          <a:xfrm rot="-1982358">
            <a:off x="5868702" y="4250553"/>
            <a:ext cx="373615" cy="463814"/>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44393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004F9963-DE20-C312-A6AF-4F3646DDAE0A}"/>
            </a:ext>
          </a:extLst>
        </p:cNvPr>
        <p:cNvGrpSpPr/>
        <p:nvPr/>
      </p:nvGrpSpPr>
      <p:grpSpPr>
        <a:xfrm>
          <a:off x="0" y="0"/>
          <a:ext cx="0" cy="0"/>
          <a:chOff x="0" y="0"/>
          <a:chExt cx="0" cy="0"/>
        </a:xfrm>
      </p:grpSpPr>
      <p:sp>
        <p:nvSpPr>
          <p:cNvPr id="165" name="Google Shape;165;g33536ba2c96_0_981">
            <a:extLst>
              <a:ext uri="{FF2B5EF4-FFF2-40B4-BE49-F238E27FC236}">
                <a16:creationId xmlns:a16="http://schemas.microsoft.com/office/drawing/2014/main" id="{3717F20A-0660-62E6-0B74-B51938A0D62B}"/>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a:extLst>
              <a:ext uri="{FF2B5EF4-FFF2-40B4-BE49-F238E27FC236}">
                <a16:creationId xmlns:a16="http://schemas.microsoft.com/office/drawing/2014/main" id="{25ACFFA9-45BF-0B70-AFFC-1FFEF822BC3A}"/>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7</a:t>
            </a:fld>
            <a:endParaRPr kumimoji="0" sz="10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167" name="Google Shape;167;g33536ba2c96_0_981">
            <a:extLst>
              <a:ext uri="{FF2B5EF4-FFF2-40B4-BE49-F238E27FC236}">
                <a16:creationId xmlns:a16="http://schemas.microsoft.com/office/drawing/2014/main" id="{E1DF6199-8A91-B7B2-9083-BB9B8F63F90B}"/>
              </a:ext>
            </a:extLst>
          </p:cNvPr>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a:extLst>
              <a:ext uri="{FF2B5EF4-FFF2-40B4-BE49-F238E27FC236}">
                <a16:creationId xmlns:a16="http://schemas.microsoft.com/office/drawing/2014/main" id="{986C6234-BA4B-1ACB-0C26-D52A2DE3F9C5}"/>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69" name="Google Shape;169;g33536ba2c96_0_981">
            <a:extLst>
              <a:ext uri="{FF2B5EF4-FFF2-40B4-BE49-F238E27FC236}">
                <a16:creationId xmlns:a16="http://schemas.microsoft.com/office/drawing/2014/main" id="{4EC49980-6C79-6ACE-BE05-31E85A51CA3C}"/>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000" dirty="0">
                <a:solidFill>
                  <a:srgbClr val="168B80"/>
                </a:solidFill>
                <a:latin typeface="PT Sans Narrow"/>
                <a:ea typeface="PT Sans Narrow"/>
                <a:cs typeface="PT Sans Narrow"/>
                <a:sym typeface="PT Sans Narrow"/>
              </a:rPr>
              <a:t>6</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181" name="Google Shape;181;g33536ba2c96_0_981">
            <a:extLst>
              <a:ext uri="{FF2B5EF4-FFF2-40B4-BE49-F238E27FC236}">
                <a16:creationId xmlns:a16="http://schemas.microsoft.com/office/drawing/2014/main" id="{08A76320-6D4D-6658-A950-7074867C9092}"/>
              </a:ext>
            </a:extLst>
          </p:cNvPr>
          <p:cNvSpPr txBox="1"/>
          <p:nvPr/>
        </p:nvSpPr>
        <p:spPr>
          <a:xfrm>
            <a:off x="-12375" y="575900"/>
            <a:ext cx="4326600" cy="3677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kumimoji="0" lang="en-US" sz="180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Electrode production, installation of HV contacts, and lamination.</a:t>
            </a: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gap production.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r>
              <a:rPr lang="en-US" sz="1800" b="1" dirty="0">
                <a:solidFill>
                  <a:schemeClr val="tx2">
                    <a:lumMod val="10000"/>
                  </a:schemeClr>
                </a:solidFill>
                <a:latin typeface="PT Sans Narrow"/>
                <a:ea typeface="PT Sans Narrow"/>
                <a:cs typeface="PT Sans Narrow"/>
                <a:sym typeface="PT Sans Narrow"/>
              </a:rPr>
              <a:t>Gas pipe installation, edge sealing, sticker application.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Linseed oil coating.</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kumimoji="0" lang="en-US"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341A114C-B6D8-55F3-FC94-D7092BAD5E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7364" y="135125"/>
            <a:ext cx="800700" cy="416050"/>
          </a:xfrm>
          <a:prstGeom prst="rect">
            <a:avLst/>
          </a:prstGeom>
        </p:spPr>
      </p:pic>
      <p:pic>
        <p:nvPicPr>
          <p:cNvPr id="3" name="Google Shape;245;g334a696a3dd_0_14">
            <a:extLst>
              <a:ext uri="{FF2B5EF4-FFF2-40B4-BE49-F238E27FC236}">
                <a16:creationId xmlns:a16="http://schemas.microsoft.com/office/drawing/2014/main" id="{58F1E475-D587-85E4-3448-91AAC7AE1FDB}"/>
              </a:ext>
            </a:extLst>
          </p:cNvPr>
          <p:cNvPicPr preferRelativeResize="0"/>
          <p:nvPr/>
        </p:nvPicPr>
        <p:blipFill rotWithShape="1">
          <a:blip r:embed="rId7">
            <a:alphaModFix/>
          </a:blip>
          <a:srcRect/>
          <a:stretch/>
        </p:blipFill>
        <p:spPr>
          <a:xfrm>
            <a:off x="6592113" y="3143825"/>
            <a:ext cx="2520001" cy="1890000"/>
          </a:xfrm>
          <a:prstGeom prst="rect">
            <a:avLst/>
          </a:prstGeom>
          <a:noFill/>
          <a:ln w="9525" cap="flat" cmpd="sng">
            <a:solidFill>
              <a:srgbClr val="168B80"/>
            </a:solidFill>
            <a:prstDash val="dashDot"/>
            <a:round/>
            <a:headEnd type="none" w="sm" len="sm"/>
            <a:tailEnd type="none" w="sm" len="sm"/>
          </a:ln>
        </p:spPr>
      </p:pic>
      <p:pic>
        <p:nvPicPr>
          <p:cNvPr id="4" name="Google Shape;246;g334a696a3dd_0_14">
            <a:extLst>
              <a:ext uri="{FF2B5EF4-FFF2-40B4-BE49-F238E27FC236}">
                <a16:creationId xmlns:a16="http://schemas.microsoft.com/office/drawing/2014/main" id="{686B6BAC-0643-DB11-12B2-2DA40F8FD67A}"/>
              </a:ext>
            </a:extLst>
          </p:cNvPr>
          <p:cNvPicPr preferRelativeResize="0"/>
          <p:nvPr/>
        </p:nvPicPr>
        <p:blipFill>
          <a:blip r:embed="rId8">
            <a:alphaModFix/>
          </a:blip>
          <a:stretch>
            <a:fillRect/>
          </a:stretch>
        </p:blipFill>
        <p:spPr>
          <a:xfrm>
            <a:off x="6592125" y="871225"/>
            <a:ext cx="2520001" cy="1872119"/>
          </a:xfrm>
          <a:prstGeom prst="rect">
            <a:avLst/>
          </a:prstGeom>
          <a:noFill/>
          <a:ln w="9525" cap="flat" cmpd="sng">
            <a:solidFill>
              <a:srgbClr val="168B80"/>
            </a:solidFill>
            <a:prstDash val="dashDot"/>
            <a:round/>
            <a:headEnd type="none" w="sm" len="sm"/>
            <a:tailEnd type="none" w="sm" len="sm"/>
          </a:ln>
        </p:spPr>
      </p:pic>
      <p:sp>
        <p:nvSpPr>
          <p:cNvPr id="5" name="Google Shape;247;g334a696a3dd_0_14">
            <a:extLst>
              <a:ext uri="{FF2B5EF4-FFF2-40B4-BE49-F238E27FC236}">
                <a16:creationId xmlns:a16="http://schemas.microsoft.com/office/drawing/2014/main" id="{108F1AC0-4544-181C-AA19-328ADAD01720}"/>
              </a:ext>
            </a:extLst>
          </p:cNvPr>
          <p:cNvSpPr/>
          <p:nvPr/>
        </p:nvSpPr>
        <p:spPr>
          <a:xfrm rot="1633766">
            <a:off x="5858797" y="1502971"/>
            <a:ext cx="393396" cy="448407"/>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 name="Google Shape;248;g334a696a3dd_0_14">
            <a:extLst>
              <a:ext uri="{FF2B5EF4-FFF2-40B4-BE49-F238E27FC236}">
                <a16:creationId xmlns:a16="http://schemas.microsoft.com/office/drawing/2014/main" id="{D8064B28-8EFC-83F1-E10A-D6E75A9C70C7}"/>
              </a:ext>
            </a:extLst>
          </p:cNvPr>
          <p:cNvSpPr/>
          <p:nvPr/>
        </p:nvSpPr>
        <p:spPr>
          <a:xfrm rot="-1982358">
            <a:off x="5868702" y="4250553"/>
            <a:ext cx="373615" cy="463814"/>
          </a:xfrm>
          <a:prstGeom prst="curvedRightArrow">
            <a:avLst>
              <a:gd name="adj1" fmla="val 25000"/>
              <a:gd name="adj2" fmla="val 50000"/>
              <a:gd name="adj3" fmla="val 25000"/>
            </a:avLst>
          </a:prstGeom>
          <a:solidFill>
            <a:srgbClr val="1155CC"/>
          </a:solidFill>
          <a:ln w="9525" cap="flat" cmpd="sng">
            <a:solidFill>
              <a:srgbClr val="168B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7" name="Google Shape;252;g334a696a3dd_0_14">
            <a:extLst>
              <a:ext uri="{FF2B5EF4-FFF2-40B4-BE49-F238E27FC236}">
                <a16:creationId xmlns:a16="http://schemas.microsoft.com/office/drawing/2014/main" id="{DA154D5F-6DCA-E513-AF23-26168D89066B}"/>
              </a:ext>
            </a:extLst>
          </p:cNvPr>
          <p:cNvPicPr preferRelativeResize="0"/>
          <p:nvPr/>
        </p:nvPicPr>
        <p:blipFill>
          <a:blip r:embed="rId9">
            <a:alphaModFix/>
          </a:blip>
          <a:stretch>
            <a:fillRect/>
          </a:stretch>
        </p:blipFill>
        <p:spPr>
          <a:xfrm>
            <a:off x="4380238" y="2079688"/>
            <a:ext cx="2520001" cy="1890000"/>
          </a:xfrm>
          <a:prstGeom prst="rect">
            <a:avLst/>
          </a:prstGeom>
          <a:noFill/>
          <a:ln w="9525" cap="flat" cmpd="sng">
            <a:solidFill>
              <a:srgbClr val="168B80"/>
            </a:solidFill>
            <a:prstDash val="dashDot"/>
            <a:round/>
            <a:headEnd type="none" w="sm" len="sm"/>
            <a:tailEnd type="none" w="sm" len="sm"/>
          </a:ln>
        </p:spPr>
      </p:pic>
    </p:spTree>
    <p:extLst>
      <p:ext uri="{BB962C8B-B14F-4D97-AF65-F5344CB8AC3E}">
        <p14:creationId xmlns:p14="http://schemas.microsoft.com/office/powerpoint/2010/main" val="80004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B8B6E782-0AF9-EC46-711B-378A1C31142A}"/>
            </a:ext>
          </a:extLst>
        </p:cNvPr>
        <p:cNvGrpSpPr/>
        <p:nvPr/>
      </p:nvGrpSpPr>
      <p:grpSpPr>
        <a:xfrm>
          <a:off x="0" y="0"/>
          <a:ext cx="0" cy="0"/>
          <a:chOff x="0" y="0"/>
          <a:chExt cx="0" cy="0"/>
        </a:xfrm>
      </p:grpSpPr>
      <p:sp>
        <p:nvSpPr>
          <p:cNvPr id="165" name="Google Shape;165;g33536ba2c96_0_981">
            <a:extLst>
              <a:ext uri="{FF2B5EF4-FFF2-40B4-BE49-F238E27FC236}">
                <a16:creationId xmlns:a16="http://schemas.microsoft.com/office/drawing/2014/main" id="{CCFE271E-BE4D-1D5B-1D17-4F0003BE8A34}"/>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a:extLst>
              <a:ext uri="{FF2B5EF4-FFF2-40B4-BE49-F238E27FC236}">
                <a16:creationId xmlns:a16="http://schemas.microsoft.com/office/drawing/2014/main" id="{77D4C871-B1DF-2D9A-86C4-7506663D5276}"/>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8</a:t>
            </a:fld>
            <a:endParaRPr kumimoji="0" sz="10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167" name="Google Shape;167;g33536ba2c96_0_981">
            <a:extLst>
              <a:ext uri="{FF2B5EF4-FFF2-40B4-BE49-F238E27FC236}">
                <a16:creationId xmlns:a16="http://schemas.microsoft.com/office/drawing/2014/main" id="{8F31CC41-0016-200B-DFE3-7BD1541FFE35}"/>
              </a:ext>
            </a:extLst>
          </p:cNvPr>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a:extLst>
              <a:ext uri="{FF2B5EF4-FFF2-40B4-BE49-F238E27FC236}">
                <a16:creationId xmlns:a16="http://schemas.microsoft.com/office/drawing/2014/main" id="{DC62031F-15B4-80F5-9ADE-6606523AEA9A}"/>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69" name="Google Shape;169;g33536ba2c96_0_981">
            <a:extLst>
              <a:ext uri="{FF2B5EF4-FFF2-40B4-BE49-F238E27FC236}">
                <a16:creationId xmlns:a16="http://schemas.microsoft.com/office/drawing/2014/main" id="{CA8EE11B-1AA0-3010-6F86-87EE67C3ED0B}"/>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7</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181" name="Google Shape;181;g33536ba2c96_0_981">
            <a:extLst>
              <a:ext uri="{FF2B5EF4-FFF2-40B4-BE49-F238E27FC236}">
                <a16:creationId xmlns:a16="http://schemas.microsoft.com/office/drawing/2014/main" id="{659E1DDA-4813-419D-4203-69C43E951E56}"/>
              </a:ext>
            </a:extLst>
          </p:cNvPr>
          <p:cNvSpPr txBox="1"/>
          <p:nvPr/>
        </p:nvSpPr>
        <p:spPr>
          <a:xfrm>
            <a:off x="-12375" y="575900"/>
            <a:ext cx="4326600" cy="3677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kumimoji="0" lang="en-US" sz="180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Electrode production, installation of HV contacts, and lamination.</a:t>
            </a: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gap production.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pipe installation, edge sealing, sticker application.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r>
              <a:rPr lang="en-US" sz="1800" b="1" dirty="0">
                <a:solidFill>
                  <a:schemeClr val="tx2">
                    <a:lumMod val="10000"/>
                  </a:schemeClr>
                </a:solidFill>
                <a:latin typeface="PT Sans Narrow"/>
                <a:ea typeface="PT Sans Narrow"/>
                <a:cs typeface="PT Sans Narrow"/>
                <a:sym typeface="PT Sans Narrow"/>
              </a:rPr>
              <a:t>Linseed oil coating.</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kumimoji="0" lang="en-US"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706D8A93-79B9-8FC0-B72C-9CB45C1D44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7364" y="135125"/>
            <a:ext cx="800700" cy="416050"/>
          </a:xfrm>
          <a:prstGeom prst="rect">
            <a:avLst/>
          </a:prstGeom>
        </p:spPr>
      </p:pic>
      <p:pic>
        <p:nvPicPr>
          <p:cNvPr id="3" name="Google Shape;280;g334a696a3dd_0_60">
            <a:extLst>
              <a:ext uri="{FF2B5EF4-FFF2-40B4-BE49-F238E27FC236}">
                <a16:creationId xmlns:a16="http://schemas.microsoft.com/office/drawing/2014/main" id="{525C93DD-774C-AD48-300F-19BA46C2E52D}"/>
              </a:ext>
            </a:extLst>
          </p:cNvPr>
          <p:cNvPicPr preferRelativeResize="0"/>
          <p:nvPr/>
        </p:nvPicPr>
        <p:blipFill>
          <a:blip r:embed="rId7">
            <a:alphaModFix/>
          </a:blip>
          <a:stretch>
            <a:fillRect/>
          </a:stretch>
        </p:blipFill>
        <p:spPr>
          <a:xfrm>
            <a:off x="4648200" y="658450"/>
            <a:ext cx="4419600" cy="4056485"/>
          </a:xfrm>
          <a:prstGeom prst="rect">
            <a:avLst/>
          </a:prstGeom>
          <a:noFill/>
          <a:ln>
            <a:noFill/>
          </a:ln>
        </p:spPr>
      </p:pic>
      <p:sp>
        <p:nvSpPr>
          <p:cNvPr id="4" name="Google Shape;281;g334a696a3dd_0_60">
            <a:extLst>
              <a:ext uri="{FF2B5EF4-FFF2-40B4-BE49-F238E27FC236}">
                <a16:creationId xmlns:a16="http://schemas.microsoft.com/office/drawing/2014/main" id="{E64B2FC0-79C4-B32B-DAA1-2479330D2386}"/>
              </a:ext>
            </a:extLst>
          </p:cNvPr>
          <p:cNvSpPr txBox="1"/>
          <p:nvPr/>
        </p:nvSpPr>
        <p:spPr>
          <a:xfrm>
            <a:off x="5270050" y="4615225"/>
            <a:ext cx="3741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rgbClr val="1155CC"/>
                </a:solidFill>
                <a:latin typeface="PT Sans Narrow"/>
                <a:ea typeface="PT Sans Narrow"/>
                <a:cs typeface="PT Sans Narrow"/>
                <a:sym typeface="PT Sans Narrow"/>
              </a:rPr>
              <a:t>schematic drawing of the oiling station </a:t>
            </a:r>
            <a:endParaRPr sz="1600">
              <a:solidFill>
                <a:srgbClr val="1155CC"/>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52366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2A1230B1-D826-B013-CF78-9C545D76220B}"/>
            </a:ext>
          </a:extLst>
        </p:cNvPr>
        <p:cNvGrpSpPr/>
        <p:nvPr/>
      </p:nvGrpSpPr>
      <p:grpSpPr>
        <a:xfrm>
          <a:off x="0" y="0"/>
          <a:ext cx="0" cy="0"/>
          <a:chOff x="0" y="0"/>
          <a:chExt cx="0" cy="0"/>
        </a:xfrm>
      </p:grpSpPr>
      <p:sp>
        <p:nvSpPr>
          <p:cNvPr id="165" name="Google Shape;165;g33536ba2c96_0_981">
            <a:extLst>
              <a:ext uri="{FF2B5EF4-FFF2-40B4-BE49-F238E27FC236}">
                <a16:creationId xmlns:a16="http://schemas.microsoft.com/office/drawing/2014/main" id="{B77BBA99-C2AC-F41B-AB43-F8F0D8A3A950}"/>
              </a:ext>
            </a:extLst>
          </p:cNvPr>
          <p:cNvSpPr txBox="1"/>
          <p:nvPr/>
        </p:nvSpPr>
        <p:spPr>
          <a:xfrm>
            <a:off x="260550" y="57975"/>
            <a:ext cx="8470500" cy="523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it" sz="2200" b="1" i="0" u="none" strike="noStrike" kern="0" cap="none" spc="0" normalizeH="0" baseline="0" noProof="0" dirty="0">
                <a:ln>
                  <a:noFill/>
                </a:ln>
                <a:solidFill>
                  <a:srgbClr val="1155CC"/>
                </a:solidFill>
                <a:effectLst/>
                <a:uLnTx/>
                <a:uFillTx/>
                <a:latin typeface="PT Serif"/>
                <a:ea typeface="PT Serif"/>
                <a:cs typeface="PT Serif"/>
                <a:sym typeface="PT Serif"/>
              </a:rPr>
              <a:t>Assembly Procedure</a:t>
            </a:r>
            <a:endParaRPr kumimoji="0" sz="2200" b="1" i="0" u="none" strike="noStrike" kern="0" cap="none" spc="0" normalizeH="0" baseline="0" noProof="0" dirty="0">
              <a:ln>
                <a:noFill/>
              </a:ln>
              <a:solidFill>
                <a:srgbClr val="1155CC"/>
              </a:solidFill>
              <a:effectLst/>
              <a:uLnTx/>
              <a:uFillTx/>
              <a:latin typeface="PT Serif"/>
              <a:ea typeface="PT Serif"/>
              <a:cs typeface="PT Serif"/>
              <a:sym typeface="PT Serif"/>
            </a:endParaRPr>
          </a:p>
        </p:txBody>
      </p:sp>
      <p:sp>
        <p:nvSpPr>
          <p:cNvPr id="166" name="Google Shape;166;g33536ba2c96_0_981">
            <a:extLst>
              <a:ext uri="{FF2B5EF4-FFF2-40B4-BE49-F238E27FC236}">
                <a16:creationId xmlns:a16="http://schemas.microsoft.com/office/drawing/2014/main" id="{AB582712-4FF9-077B-F417-3242F8E4F508}"/>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it" sz="1000" b="0" i="0" u="none" strike="noStrike" kern="0" cap="none" spc="0" normalizeH="0" baseline="0" noProof="0">
                <a:ln>
                  <a:noFill/>
                </a:ln>
                <a:solidFill>
                  <a:srgbClr val="FF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9</a:t>
            </a:fld>
            <a:endParaRPr kumimoji="0" sz="1000" b="0"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167" name="Google Shape;167;g33536ba2c96_0_981">
            <a:extLst>
              <a:ext uri="{FF2B5EF4-FFF2-40B4-BE49-F238E27FC236}">
                <a16:creationId xmlns:a16="http://schemas.microsoft.com/office/drawing/2014/main" id="{37C2236A-AA92-4B46-A560-C3EB887FFCC4}"/>
              </a:ext>
            </a:extLst>
          </p:cNvPr>
          <p:cNvPicPr preferRelativeResize="0"/>
          <p:nvPr/>
        </p:nvPicPr>
        <p:blipFill rotWithShape="1">
          <a:blip r:embed="rId3">
            <a:alphaModFix/>
          </a:blip>
          <a:srcRect/>
          <a:stretch/>
        </p:blipFill>
        <p:spPr>
          <a:xfrm>
            <a:off x="7047742" y="18850"/>
            <a:ext cx="1086249" cy="571249"/>
          </a:xfrm>
          <a:prstGeom prst="rect">
            <a:avLst/>
          </a:prstGeom>
          <a:noFill/>
          <a:ln>
            <a:noFill/>
          </a:ln>
        </p:spPr>
      </p:pic>
      <p:pic>
        <p:nvPicPr>
          <p:cNvPr id="168" name="Google Shape;168;g33536ba2c96_0_981">
            <a:extLst>
              <a:ext uri="{FF2B5EF4-FFF2-40B4-BE49-F238E27FC236}">
                <a16:creationId xmlns:a16="http://schemas.microsoft.com/office/drawing/2014/main" id="{2D5C165C-BF45-5ADA-693D-8C6EAFD5C85B}"/>
              </a:ext>
            </a:extLst>
          </p:cNvPr>
          <p:cNvPicPr preferRelativeResize="0"/>
          <p:nvPr/>
        </p:nvPicPr>
        <p:blipFill rotWithShape="1">
          <a:blip r:embed="rId4">
            <a:alphaModFix/>
          </a:blip>
          <a:srcRect/>
          <a:stretch/>
        </p:blipFill>
        <p:spPr>
          <a:xfrm>
            <a:off x="8176347" y="58749"/>
            <a:ext cx="606402" cy="492426"/>
          </a:xfrm>
          <a:prstGeom prst="rect">
            <a:avLst/>
          </a:prstGeom>
          <a:noFill/>
          <a:ln>
            <a:noFill/>
          </a:ln>
        </p:spPr>
      </p:pic>
      <p:sp>
        <p:nvSpPr>
          <p:cNvPr id="169" name="Google Shape;169;g33536ba2c96_0_981">
            <a:extLst>
              <a:ext uri="{FF2B5EF4-FFF2-40B4-BE49-F238E27FC236}">
                <a16:creationId xmlns:a16="http://schemas.microsoft.com/office/drawing/2014/main" id="{48B51046-E73F-9628-FD30-C0C490C0A387}"/>
              </a:ext>
            </a:extLst>
          </p:cNvPr>
          <p:cNvSpPr txBox="1"/>
          <p:nvPr/>
        </p:nvSpPr>
        <p:spPr>
          <a:xfrm>
            <a:off x="8782750" y="-34225"/>
            <a:ext cx="3600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rPr>
              <a:t>8</a:t>
            </a:r>
            <a:endParaRPr kumimoji="0" sz="1000" b="0" i="0" u="none" strike="noStrike" kern="0" cap="none" spc="0" normalizeH="0" baseline="0" noProof="0" dirty="0">
              <a:ln>
                <a:noFill/>
              </a:ln>
              <a:solidFill>
                <a:srgbClr val="168B80"/>
              </a:solidFill>
              <a:effectLst/>
              <a:uLnTx/>
              <a:uFillTx/>
              <a:latin typeface="PT Sans Narrow"/>
              <a:ea typeface="PT Sans Narrow"/>
              <a:cs typeface="PT Sans Narrow"/>
              <a:sym typeface="PT Sans Narrow"/>
            </a:endParaRPr>
          </a:p>
        </p:txBody>
      </p:sp>
      <p:sp>
        <p:nvSpPr>
          <p:cNvPr id="181" name="Google Shape;181;g33536ba2c96_0_981">
            <a:extLst>
              <a:ext uri="{FF2B5EF4-FFF2-40B4-BE49-F238E27FC236}">
                <a16:creationId xmlns:a16="http://schemas.microsoft.com/office/drawing/2014/main" id="{28CF1A04-58F6-FF91-CCAC-A89057406150}"/>
              </a:ext>
            </a:extLst>
          </p:cNvPr>
          <p:cNvSpPr txBox="1"/>
          <p:nvPr/>
        </p:nvSpPr>
        <p:spPr>
          <a:xfrm>
            <a:off x="-12375" y="575900"/>
            <a:ext cx="4326600" cy="3677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 sz="17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The 1mm-gap RPCs production involve several stages:</a:t>
            </a:r>
            <a:endParaRPr kumimoji="0" sz="13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kumimoji="0" lang="en-US" sz="180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rPr>
              <a:t>Electrode production, installation of HV contacts, and lamination.</a:t>
            </a: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lang="en-US" sz="1800" b="1"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gap production.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r>
              <a:rPr lang="en-US" sz="1800" dirty="0">
                <a:solidFill>
                  <a:schemeClr val="tx2">
                    <a:lumMod val="10000"/>
                  </a:schemeClr>
                </a:solidFill>
                <a:latin typeface="PT Sans Narrow"/>
                <a:ea typeface="PT Sans Narrow"/>
                <a:cs typeface="PT Sans Narrow"/>
                <a:sym typeface="PT Sans Narrow"/>
              </a:rPr>
              <a:t>Gas pipe installation, edge sealing, sticker application.</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lang="en-US" sz="1800" dirty="0">
              <a:solidFill>
                <a:schemeClr val="tx2">
                  <a:lumMod val="10000"/>
                </a:schemeClr>
              </a:solidFill>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r>
              <a:rPr lang="en-US" sz="1800" b="1" dirty="0">
                <a:solidFill>
                  <a:schemeClr val="tx2">
                    <a:lumMod val="10000"/>
                  </a:schemeClr>
                </a:solidFill>
                <a:latin typeface="PT Sans Narrow"/>
                <a:ea typeface="PT Sans Narrow"/>
                <a:cs typeface="PT Sans Narrow"/>
                <a:sym typeface="PT Sans Narrow"/>
              </a:rPr>
              <a:t>Linseed oil coating.</a:t>
            </a:r>
          </a:p>
          <a:p>
            <a:pPr marL="457200" marR="0" lvl="0" indent="-342900" algn="just" defTabSz="914400" rtl="0" eaLnBrk="1" fontAlgn="auto" latinLnBrk="0" hangingPunct="1">
              <a:lnSpc>
                <a:spcPct val="100000"/>
              </a:lnSpc>
              <a:spcBef>
                <a:spcPts val="0"/>
              </a:spcBef>
              <a:spcAft>
                <a:spcPts val="0"/>
              </a:spcAft>
              <a:buClrTx/>
              <a:buSzPts val="1800"/>
              <a:buFont typeface="+mj-lt"/>
              <a:buAutoNum type="arabicPeriod"/>
              <a:tabLst/>
              <a:defRPr/>
            </a:pPr>
            <a:endParaRPr kumimoji="0" lang="en-US" sz="1800" b="0" i="0" u="none" strike="noStrike" kern="0" cap="none" spc="0" normalizeH="0" baseline="0" noProof="0" dirty="0">
              <a:ln>
                <a:noFill/>
              </a:ln>
              <a:solidFill>
                <a:schemeClr val="tx2">
                  <a:lumMod val="10000"/>
                </a:schemeClr>
              </a:solidFill>
              <a:effectLst/>
              <a:uLnTx/>
              <a:uFillTx/>
              <a:latin typeface="PT Sans Narrow"/>
              <a:ea typeface="PT Sans Narrow"/>
              <a:cs typeface="PT Sans Narrow"/>
              <a:sym typeface="PT Sans Narrow"/>
            </a:endParaRPr>
          </a:p>
          <a:p>
            <a:pPr marL="457200" marR="0" lvl="0" indent="-342900" algn="just" defTabSz="914400" rtl="0" eaLnBrk="1" fontAlgn="auto" latinLnBrk="0" hangingPunct="1">
              <a:lnSpc>
                <a:spcPct val="100000"/>
              </a:lnSpc>
              <a:spcBef>
                <a:spcPts val="0"/>
              </a:spcBef>
              <a:spcAft>
                <a:spcPts val="0"/>
              </a:spcAft>
              <a:buClr>
                <a:srgbClr val="1155CC"/>
              </a:buClr>
              <a:buSzPts val="1800"/>
              <a:buFont typeface="+mj-lt"/>
              <a:buAutoNum type="arabicPeriod"/>
              <a:tabLst/>
              <a:defRPr/>
            </a:pPr>
            <a:endParaRPr kumimoji="0" sz="12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2" name="Elemento grafico 1">
            <a:extLst>
              <a:ext uri="{FF2B5EF4-FFF2-40B4-BE49-F238E27FC236}">
                <a16:creationId xmlns:a16="http://schemas.microsoft.com/office/drawing/2014/main" id="{EA3FE5B6-2CEF-A86E-89EB-B8B5402A1A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7364" y="135125"/>
            <a:ext cx="800700" cy="416050"/>
          </a:xfrm>
          <a:prstGeom prst="rect">
            <a:avLst/>
          </a:prstGeom>
        </p:spPr>
      </p:pic>
      <p:sp>
        <p:nvSpPr>
          <p:cNvPr id="5" name="Google Shape;281;g334a696a3dd_0_60">
            <a:extLst>
              <a:ext uri="{FF2B5EF4-FFF2-40B4-BE49-F238E27FC236}">
                <a16:creationId xmlns:a16="http://schemas.microsoft.com/office/drawing/2014/main" id="{FD7A7D91-504A-FA4A-64FB-95000BFC7088}"/>
              </a:ext>
            </a:extLst>
          </p:cNvPr>
          <p:cNvSpPr txBox="1"/>
          <p:nvPr/>
        </p:nvSpPr>
        <p:spPr>
          <a:xfrm>
            <a:off x="5270050" y="4615225"/>
            <a:ext cx="3741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dirty="0">
                <a:solidFill>
                  <a:srgbClr val="1155CC"/>
                </a:solidFill>
                <a:latin typeface="PT Sans Narrow"/>
                <a:ea typeface="PT Sans Narrow"/>
                <a:cs typeface="PT Sans Narrow"/>
                <a:sym typeface="PT Sans Narrow"/>
              </a:rPr>
              <a:t>schematic drawing of the polimerisation station </a:t>
            </a:r>
            <a:endParaRPr sz="1600" dirty="0">
              <a:solidFill>
                <a:srgbClr val="1155CC"/>
              </a:solidFill>
              <a:latin typeface="PT Sans Narrow"/>
              <a:ea typeface="PT Sans Narrow"/>
              <a:cs typeface="PT Sans Narrow"/>
              <a:sym typeface="PT Sans Narrow"/>
            </a:endParaRPr>
          </a:p>
        </p:txBody>
      </p:sp>
      <p:pic>
        <p:nvPicPr>
          <p:cNvPr id="6" name="Google Shape;291;g3350b925df9_0_79">
            <a:extLst>
              <a:ext uri="{FF2B5EF4-FFF2-40B4-BE49-F238E27FC236}">
                <a16:creationId xmlns:a16="http://schemas.microsoft.com/office/drawing/2014/main" id="{501E7AE0-13F9-FB7A-60D5-9FA865CC834B}"/>
              </a:ext>
            </a:extLst>
          </p:cNvPr>
          <p:cNvPicPr preferRelativeResize="0"/>
          <p:nvPr/>
        </p:nvPicPr>
        <p:blipFill>
          <a:blip r:embed="rId7">
            <a:alphaModFix/>
          </a:blip>
          <a:stretch>
            <a:fillRect/>
          </a:stretch>
        </p:blipFill>
        <p:spPr>
          <a:xfrm>
            <a:off x="4739100" y="597447"/>
            <a:ext cx="4272250" cy="4057200"/>
          </a:xfrm>
          <a:prstGeom prst="rect">
            <a:avLst/>
          </a:prstGeom>
          <a:noFill/>
          <a:ln>
            <a:noFill/>
          </a:ln>
        </p:spPr>
      </p:pic>
      <p:sp>
        <p:nvSpPr>
          <p:cNvPr id="7" name="CasellaDiTesto 6">
            <a:extLst>
              <a:ext uri="{FF2B5EF4-FFF2-40B4-BE49-F238E27FC236}">
                <a16:creationId xmlns:a16="http://schemas.microsoft.com/office/drawing/2014/main" id="{A11F2688-D3E6-5503-49EC-320347C188D3}"/>
              </a:ext>
            </a:extLst>
          </p:cNvPr>
          <p:cNvSpPr txBox="1"/>
          <p:nvPr/>
        </p:nvSpPr>
        <p:spPr>
          <a:xfrm>
            <a:off x="732325" y="4256315"/>
            <a:ext cx="3741300" cy="523220"/>
          </a:xfrm>
          <a:prstGeom prst="rect">
            <a:avLst/>
          </a:prstGeom>
          <a:noFill/>
        </p:spPr>
        <p:txBody>
          <a:bodyPr wrap="square" rtlCol="0">
            <a:spAutoFit/>
          </a:bodyPr>
          <a:lstStyle/>
          <a:p>
            <a:r>
              <a:rPr lang="en-GB" dirty="0">
                <a:latin typeface="PT Sans Narrow" panose="020B0506020203020204" pitchFamily="34" charset="0"/>
              </a:rPr>
              <a:t>The mock-up volume will later be opened to verify the quality of the coating (fully polymerised, uniform, clean)</a:t>
            </a:r>
          </a:p>
        </p:txBody>
      </p:sp>
    </p:spTree>
    <p:extLst>
      <p:ext uri="{BB962C8B-B14F-4D97-AF65-F5344CB8AC3E}">
        <p14:creationId xmlns:p14="http://schemas.microsoft.com/office/powerpoint/2010/main" val="1218947302"/>
      </p:ext>
    </p:extLst>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1275</TotalTime>
  <Words>3551</Words>
  <Application>Microsoft Office PowerPoint</Application>
  <PresentationFormat>Presentazione su schermo (16:9)</PresentationFormat>
  <Paragraphs>642</Paragraphs>
  <Slides>38</Slides>
  <Notes>38</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38</vt:i4>
      </vt:variant>
    </vt:vector>
  </HeadingPairs>
  <TitlesOfParts>
    <vt:vector size="47" baseType="lpstr">
      <vt:lpstr>Roboto</vt:lpstr>
      <vt:lpstr>Courier New</vt:lpstr>
      <vt:lpstr>PT Serif</vt:lpstr>
      <vt:lpstr>Cambria Math</vt:lpstr>
      <vt:lpstr>PT Sans Narrow</vt:lpstr>
      <vt:lpstr>Arial</vt:lpstr>
      <vt:lpstr>Roboto Slab</vt:lpstr>
      <vt:lpstr>Marina</vt:lpstr>
      <vt:lpstr>1_Marina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Davide Costa</cp:lastModifiedBy>
  <cp:revision>44</cp:revision>
  <dcterms:modified xsi:type="dcterms:W3CDTF">2025-03-30T14:44:36Z</dcterms:modified>
</cp:coreProperties>
</file>