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83" r:id="rId3"/>
    <p:sldId id="263" r:id="rId4"/>
    <p:sldId id="259" r:id="rId5"/>
    <p:sldId id="272" r:id="rId6"/>
    <p:sldId id="294" r:id="rId7"/>
    <p:sldId id="274" r:id="rId8"/>
    <p:sldId id="264" r:id="rId9"/>
    <p:sldId id="267" r:id="rId10"/>
    <p:sldId id="290" r:id="rId11"/>
    <p:sldId id="309" r:id="rId12"/>
    <p:sldId id="291" r:id="rId13"/>
    <p:sldId id="269" r:id="rId14"/>
    <p:sldId id="270" r:id="rId15"/>
    <p:sldId id="288" r:id="rId16"/>
    <p:sldId id="275" r:id="rId17"/>
    <p:sldId id="277" r:id="rId18"/>
    <p:sldId id="279" r:id="rId19"/>
    <p:sldId id="310" r:id="rId20"/>
    <p:sldId id="280" r:id="rId21"/>
    <p:sldId id="262" r:id="rId22"/>
    <p:sldId id="260" r:id="rId23"/>
    <p:sldId id="281" r:id="rId24"/>
    <p:sldId id="289" r:id="rId25"/>
    <p:sldId id="305" r:id="rId26"/>
    <p:sldId id="273" r:id="rId27"/>
    <p:sldId id="292" r:id="rId28"/>
    <p:sldId id="293" r:id="rId29"/>
    <p:sldId id="306" r:id="rId30"/>
    <p:sldId id="266" r:id="rId31"/>
    <p:sldId id="302" r:id="rId32"/>
    <p:sldId id="304" r:id="rId33"/>
    <p:sldId id="284" r:id="rId34"/>
    <p:sldId id="285" r:id="rId35"/>
    <p:sldId id="301" r:id="rId36"/>
    <p:sldId id="276" r:id="rId37"/>
    <p:sldId id="300" r:id="rId38"/>
    <p:sldId id="278" r:id="rId39"/>
    <p:sldId id="298" r:id="rId40"/>
    <p:sldId id="299" r:id="rId41"/>
    <p:sldId id="257" r:id="rId42"/>
    <p:sldId id="258" r:id="rId43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5"/>
    </p:embeddedFont>
    <p:embeddedFont>
      <p:font typeface="PT Sans Narrow" panose="020B0506020203020204" pitchFamily="34" charset="0"/>
      <p:regular r:id="rId46"/>
      <p:bold r:id="rId47"/>
    </p:embeddedFont>
    <p:embeddedFont>
      <p:font typeface="PT Serif" panose="020A0603040505020204" pitchFamily="18" charset="0"/>
      <p:regular r:id="rId48"/>
      <p:bold r:id="rId49"/>
      <p:italic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Roboto Slab" pitchFamily="2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iHeie2ApWUS5LpVclOjtErOcYI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000B7"/>
    <a:srgbClr val="1155CC"/>
    <a:srgbClr val="FFFFFF"/>
    <a:srgbClr val="F7640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d857d1428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g2d857d1428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B6EDCB02-C7E9-E002-216F-A2BD5ED1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C8B7094B-6CCD-3966-8509-9EC97B2D25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AAB23188-0F41-3173-8502-C3E8EEFB53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24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7F7CD9D6-1454-3D09-B9F5-A87777572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8A3ED02E-73E7-F7FD-CDA1-6894680B17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A97A817A-87B4-8007-B945-781E0202E8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148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5DB325F1-9756-7263-388A-98070023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FC934AD4-333B-707B-B8BB-F5BBBC289C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7BE41D26-7734-382C-A62C-EEF16D408B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378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DD9A5E7E-9FBF-1025-81AD-878CA4130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43028439-CE1C-9F16-42D6-1A4D16EA23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7C7A812E-1802-C1B3-FFAF-82434705A4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005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41F4BD62-906F-1B45-96C1-31B71B516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5F6AFC8A-2292-04C6-AF82-C1F9DB5BD4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3159E0F2-8C4B-5FB0-5139-D32FE29E23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825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D632DCC7-CCD3-2F20-0886-8E1B666C3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8C11BB35-BED5-0631-5478-62B6C0E625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B60067DC-FA35-9135-2722-343EDAEF6A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145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A1A5171E-5108-307D-69F9-C081DD8C8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9A49C78C-B0DE-004F-264A-BDCF827986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B353F3A9-6878-0211-CF55-F0224FCC3E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983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E7437A40-99A9-7834-7831-8173BCBB0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A46FB838-FE2C-BCFB-7886-2D6B5DEF92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BB27410D-C291-143A-1D69-6C6E7E1382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973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08011981-4E11-A26A-BDFB-ED36CB830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4147CADE-BFC8-96DE-7582-FD2579B3CA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C3665D38-AD11-4FF6-F01C-96ECCA1A2F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146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13FDC974-CEF9-7ABA-C4A1-5D694F5FE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E805025B-0AFF-9E7A-B9F4-4F64C10B30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E219E1B5-4132-0BE4-8B93-983E6BE73E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819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536ba2c96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33536ba2c96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21B58F8B-03CB-80C8-D010-18D61A2B5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97799587-C59B-B59C-1BF5-368A4C982D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DE73D3C8-16E2-1F7B-CFF2-64C163AA3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123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F6AAF794-8144-5241-EA2D-1ED99EF86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8B9A55E4-FCEF-8EB0-7EB6-C698F5D8CC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5A99F082-8DCD-0BEC-84A9-608E50F367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985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CA236A3D-4D53-9ABB-2B76-139DF3178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60E3A308-8EAA-73E0-4912-DE4496E5B5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244D11A2-01C4-1295-5FBE-8B36993E71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855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8DBDC6E6-E4B1-6DB9-F1E6-DEDF47929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36EBA8A6-93ED-83CD-3C85-DCC41CEA77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233DE3EE-5BF2-AAE3-DED4-1E5CA752EB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360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CF4B4A02-497B-7D15-166C-78126729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A9F0E584-B515-531C-9282-2FB981273F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6B51D2BF-CFEE-10DA-7DAC-050F9038F7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547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FB81B7F3-D50D-8993-30F5-EA1A122F9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A3E36036-89D2-E789-0550-4C1E7A206E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E5C724E3-5000-2488-6A6B-5114545EB5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3278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8E9F8A73-8AC5-6AEF-6BCD-61290E948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BCA6B5BB-7316-303D-7260-F8BE57A810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CC665306-0FBC-B01A-2D03-3464D4D79C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94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B980BE85-9032-9F55-7AB4-3E19AD401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EF4D7E02-80CA-AA0F-4C9B-41B111B6C1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7B025AF0-8F27-997A-E294-ECEE85B6D0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39796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D5AA9D36-1FFD-9742-8207-C901E1429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47F8E0D2-B6ED-6399-DE96-463416AF0A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C65A39F4-9F28-E498-4735-84388E8F1D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8329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6239443B-9970-5772-6731-FFAC5927F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A3AF062E-3AE7-3875-9C26-79AFB3B567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2631D57F-A313-14A6-687D-C741D3ED8E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40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61E9B8B1-433C-BD80-61EB-BF177F527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8A6EC481-4010-8926-4F68-64E3978F4D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FFA32188-2540-CDAF-3FDE-794234E2FA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899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2B9B9F88-24EA-7AEB-BC5A-81C118538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B3BE2A63-B149-A031-162D-0FC5C2E6BB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42831463-9965-2E80-2328-BDE5FDBAA0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8892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B8D19340-9F67-02ED-38C3-079A27E4D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C15EE17C-668F-5927-30AD-F3D5FE50E2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CD2408CB-C1E3-8724-EC38-79556BF8DE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555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CAB9BE92-FB04-02CC-0DA5-EAC5C25EB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6B24AF9E-D8B9-C638-A8F8-9D579B0BB5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77A23F36-EA17-6F74-5732-4B66A43FB9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1259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15539493-B0CD-8766-309B-4F734704D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91BDA60E-9E69-51A3-D054-00EE6123D4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EF31BA93-2E3D-1509-9CA3-276ECB393E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195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C744B645-A798-05E6-B357-73461C1F0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E70CA567-301E-A037-2E6E-8DAE6D459F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52FDD2D9-F178-910E-3E7B-B1DB90DFE9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4225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75BC849B-DB6C-D80F-ED29-441148D21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A057C099-9E48-7DF1-8A8B-010979DD36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0FA20503-1FD3-F8EB-04B5-1FBEC0AB9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667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27B5108E-C3D7-586D-7450-06A51239F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1E093EB0-34C6-0E2F-D3AC-FC2B05F940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9852005A-8AD2-F39C-16CC-3760D8590B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83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2678DA89-F6FD-EC79-0D64-1070B1E86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3F02A501-6209-CB28-5885-13DA8FB97F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66BFEFA1-18C2-F4E2-31E7-F8ADBECD10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8654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22E62585-475D-5977-33E7-0D293ECE8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B2BDD904-059C-0E6F-F3B3-BD2F2C864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696CFE30-1A68-2A5E-9066-02289E99B7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4118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9E2BB79D-C47F-8AD4-6A39-3EC8BDEAE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FBF12662-F4F1-2E51-3BCE-933E0EADFC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CDF4F88A-D738-5F68-BDD8-F5684B6092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47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A3DF8327-12FF-EB2D-5BA0-B232527BF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1C2FF64E-8A78-DFB7-C6A5-A604048EB5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A20330CF-3714-693D-A0D3-478FD57168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0559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1844B3D2-42E5-C987-3597-17A7D02AD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7A2E7FF8-5CA4-DE8E-7F70-79462401EA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5F2FDBA0-F0C3-D3FA-683C-A4E8998081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9862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DF7F8979-2C8A-91CD-A24B-16AFDBE2D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06092CB2-C540-0E1C-66B3-63904DBF37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BF450143-5801-4C0F-44F0-14A392DE43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857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24DCA013-DCB6-8A36-68ED-2F1590DC0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BBE3809A-C6CA-BF99-832F-CEA3E3B680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7E939E75-9B2A-41CC-B5E2-3B81FF7C48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8069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3B55B8F9-2FF2-6E0B-86D6-050F432DC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7015FD04-B278-4576-50E1-D0DDBE05DB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2E8AA49E-A4CD-D34E-DC14-146C6B66A9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991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5750B51C-42E8-75D7-F577-A7A9BEFB3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BEC2D2F9-1043-59FB-40CF-954E149914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4216CC03-7791-94E3-4879-CE564AFF93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92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D6D9D1D4-D841-98DB-F289-6EA28A37D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2513BA03-FE98-8D55-0944-70F09DED81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ADF765B8-E765-B0D1-8192-FA7BC9B628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866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438D6FCC-278B-3B5E-7D05-9E7BF609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857d14280_1_65:notes">
            <a:extLst>
              <a:ext uri="{FF2B5EF4-FFF2-40B4-BE49-F238E27FC236}">
                <a16:creationId xmlns:a16="http://schemas.microsoft.com/office/drawing/2014/main" id="{DC00759B-25C8-D2FD-1840-95B7207B0C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2d857d14280_1_65:notes">
            <a:extLst>
              <a:ext uri="{FF2B5EF4-FFF2-40B4-BE49-F238E27FC236}">
                <a16:creationId xmlns:a16="http://schemas.microsoft.com/office/drawing/2014/main" id="{2287BF45-41CD-4821-A0F1-6390AF1DFA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37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18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19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21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21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23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5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7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7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7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5.jpeg"/><Relationship Id="rId4" Type="http://schemas.openxmlformats.org/officeDocument/2006/relationships/image" Target="../media/image3.pn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62.png"/><Relationship Id="rId5" Type="http://schemas.openxmlformats.org/officeDocument/2006/relationships/image" Target="../media/image4.png"/><Relationship Id="rId10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indico.cern.ch/event/1384298/contributions/6070891/attachments/2978847/5244587/RPC%20construction_DRD1%20school.pdf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5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g2d857d14280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2981" y="3970642"/>
            <a:ext cx="1659911" cy="11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g2d857d14280_1_0"/>
          <p:cNvPicPr preferRelativeResize="0"/>
          <p:nvPr/>
        </p:nvPicPr>
        <p:blipFill>
          <a:blip r:embed="rId4"/>
          <a:srcRect t="3769" b="5913"/>
          <a:stretch/>
        </p:blipFill>
        <p:spPr>
          <a:xfrm rot="5400000">
            <a:off x="-1075981" y="1074455"/>
            <a:ext cx="5145026" cy="299306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2d857d14280_1_0"/>
          <p:cNvSpPr txBox="1"/>
          <p:nvPr/>
        </p:nvSpPr>
        <p:spPr>
          <a:xfrm>
            <a:off x="3315050" y="1239175"/>
            <a:ext cx="5603400" cy="135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0" i="0" u="none" strike="noStrike" cap="none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Results of an aging study for the graphite coating of thin-gap RPCs for the ATLAS phase 2 upgrade</a:t>
            </a:r>
            <a:endParaRPr lang="en-GB" sz="2200" b="0" i="0" u="none" strike="noStrike" cap="none" noProof="0" dirty="0">
              <a:solidFill>
                <a:srgbClr val="3C78D8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5" name="Google Shape;65;g2d857d14280_1_0"/>
          <p:cNvSpPr/>
          <p:nvPr/>
        </p:nvSpPr>
        <p:spPr>
          <a:xfrm>
            <a:off x="3108326" y="127775"/>
            <a:ext cx="720038" cy="719968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rgbClr val="168B8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6" name="Google Shape;66;g2d857d14280_1_0"/>
          <p:cNvSpPr/>
          <p:nvPr/>
        </p:nvSpPr>
        <p:spPr>
          <a:xfrm rot="10800000">
            <a:off x="8275561" y="4292792"/>
            <a:ext cx="720038" cy="719968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rgbClr val="168B8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7" name="Google Shape;67;g2d857d14280_1_0"/>
          <p:cNvSpPr txBox="1"/>
          <p:nvPr/>
        </p:nvSpPr>
        <p:spPr>
          <a:xfrm>
            <a:off x="3991050" y="3099050"/>
            <a:ext cx="4460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Davide Costa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on behalf of the MPP ATLAS Muon Group</a:t>
            </a:r>
          </a:p>
        </p:txBody>
      </p:sp>
      <p:cxnSp>
        <p:nvCxnSpPr>
          <p:cNvPr id="68" name="Google Shape;68;g2d857d14280_1_0"/>
          <p:cNvCxnSpPr/>
          <p:nvPr/>
        </p:nvCxnSpPr>
        <p:spPr>
          <a:xfrm rot="10800000" flipH="1">
            <a:off x="5974105" y="2957850"/>
            <a:ext cx="285300" cy="3600"/>
          </a:xfrm>
          <a:prstGeom prst="straightConnector1">
            <a:avLst/>
          </a:prstGeom>
          <a:noFill/>
          <a:ln w="28575" cap="flat" cmpd="sng">
            <a:solidFill>
              <a:srgbClr val="168B8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" name="Google Shape;69;g2d857d14280_1_0"/>
          <p:cNvSpPr txBox="1"/>
          <p:nvPr/>
        </p:nvSpPr>
        <p:spPr>
          <a:xfrm>
            <a:off x="4038150" y="4067650"/>
            <a:ext cx="43659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8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DPG-</a:t>
            </a:r>
            <a:r>
              <a:rPr lang="en-GB" sz="1800" b="0" i="0" u="none" strike="noStrike" cap="none" noProof="0" dirty="0" err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Frühjahrstagung</a:t>
            </a:r>
            <a:r>
              <a:rPr lang="en-GB" sz="18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2025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lang="en-GB" sz="700" b="0" i="0" u="none" strike="noStrike" cap="none" noProof="0" dirty="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4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Göttingen – 31</a:t>
            </a:r>
            <a:r>
              <a:rPr lang="en-GB" sz="1400" b="0" i="0" u="none" strike="noStrike" cap="none" baseline="30000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st</a:t>
            </a:r>
            <a:r>
              <a:rPr lang="en-GB" sz="14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March - 4</a:t>
            </a:r>
            <a:r>
              <a:rPr lang="en-GB" sz="1400" b="0" i="0" u="none" strike="noStrike" cap="none" baseline="30000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</a:t>
            </a:r>
            <a:r>
              <a:rPr lang="en-GB" sz="14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April 2025</a:t>
            </a:r>
          </a:p>
        </p:txBody>
      </p:sp>
      <p:pic>
        <p:nvPicPr>
          <p:cNvPr id="70" name="Google Shape;70;g2d857d14280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7100" y="0"/>
            <a:ext cx="1366899" cy="11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796DE4B-28FC-2059-70D0-BA7835E0D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2085" y="181089"/>
            <a:ext cx="1060146" cy="55086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5406B4B-47E6-1766-4161-21821DFC3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6975" y="4506686"/>
            <a:ext cx="1471475" cy="4407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8DCE0C1E-F8B8-489E-B915-44602ED5E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71F127EC-E6F5-CEC2-66BE-9122E99C87DE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Graphite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12C313E4-7CA3-FC12-36FC-28059F1142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10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1E7583DC-BF8C-7113-38BE-6F7643223C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57FE66D5-C0E9-DE74-DB6E-238388DAE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81389075-4FD6-9DAA-CFE7-822AFF079A3A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9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A50D55A1-52BD-42D0-1B79-7064C6A22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12F53FA-9046-FEAA-BC24-3C781D55E788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2CCA020-8201-B49A-3732-831DBC240B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871" t="9381" r="10808" b="3754"/>
          <a:stretch/>
        </p:blipFill>
        <p:spPr>
          <a:xfrm>
            <a:off x="5303837" y="1987824"/>
            <a:ext cx="3807069" cy="3126821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9DC992E7-E1FF-80B5-D751-831B50DBA5DD}"/>
              </a:ext>
            </a:extLst>
          </p:cNvPr>
          <p:cNvGrpSpPr/>
          <p:nvPr/>
        </p:nvGrpSpPr>
        <p:grpSpPr>
          <a:xfrm>
            <a:off x="33094" y="1987824"/>
            <a:ext cx="6693021" cy="3126821"/>
            <a:chOff x="33094" y="1987824"/>
            <a:chExt cx="6693021" cy="3126821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A87C5C6-AA77-D51C-7373-29075B744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429" t="13671" r="7672" b="4641"/>
            <a:stretch/>
          </p:blipFill>
          <p:spPr>
            <a:xfrm>
              <a:off x="33094" y="1987824"/>
              <a:ext cx="4435097" cy="3126821"/>
            </a:xfrm>
            <a:prstGeom prst="rect">
              <a:avLst/>
            </a:prstGeom>
            <a:ln w="28575">
              <a:solidFill>
                <a:srgbClr val="FF0000"/>
              </a:solidFill>
              <a:prstDash val="sysDot"/>
            </a:ln>
          </p:spPr>
        </p:pic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08FCCCAD-30A4-BAB1-1BFF-EDFD0BC4563A}"/>
                </a:ext>
              </a:extLst>
            </p:cNvPr>
            <p:cNvSpPr/>
            <p:nvPr/>
          </p:nvSpPr>
          <p:spPr>
            <a:xfrm>
              <a:off x="5389685" y="2726457"/>
              <a:ext cx="1336430" cy="124766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64246B88-0E75-6E7A-4F61-11A5912D3B49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4435097" y="3350290"/>
              <a:ext cx="95458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6C072179-D79E-7652-9E7A-9D7305631C36}"/>
              </a:ext>
            </a:extLst>
          </p:cNvPr>
          <p:cNvSpPr/>
          <p:nvPr/>
        </p:nvSpPr>
        <p:spPr>
          <a:xfrm>
            <a:off x="782515" y="2958168"/>
            <a:ext cx="677008" cy="1165424"/>
          </a:xfrm>
          <a:prstGeom prst="roundRect">
            <a:avLst/>
          </a:prstGeom>
          <a:noFill/>
          <a:ln w="38100">
            <a:solidFill>
              <a:srgbClr val="F764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34" name="Connettore a gomito 33">
            <a:extLst>
              <a:ext uri="{FF2B5EF4-FFF2-40B4-BE49-F238E27FC236}">
                <a16:creationId xmlns:a16="http://schemas.microsoft.com/office/drawing/2014/main" id="{2AD492F4-DDB8-6541-FAC6-BA5F117D9EE9}"/>
              </a:ext>
            </a:extLst>
          </p:cNvPr>
          <p:cNvCxnSpPr/>
          <p:nvPr/>
        </p:nvCxnSpPr>
        <p:spPr>
          <a:xfrm rot="5400000" flipH="1" flipV="1">
            <a:off x="580588" y="1910104"/>
            <a:ext cx="1592891" cy="503237"/>
          </a:xfrm>
          <a:prstGeom prst="bentConnector3">
            <a:avLst>
              <a:gd name="adj1" fmla="val 99678"/>
            </a:avLst>
          </a:prstGeom>
          <a:ln w="38100">
            <a:solidFill>
              <a:srgbClr val="F764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4D66B43-BB3F-A911-37F6-31AC742BA3D6}"/>
              </a:ext>
            </a:extLst>
          </p:cNvPr>
          <p:cNvSpPr txBox="1"/>
          <p:nvPr/>
        </p:nvSpPr>
        <p:spPr>
          <a:xfrm>
            <a:off x="1651256" y="1081871"/>
            <a:ext cx="2664070" cy="523220"/>
          </a:xfrm>
          <a:prstGeom prst="rect">
            <a:avLst/>
          </a:prstGeom>
          <a:noFill/>
          <a:ln w="38100">
            <a:solidFill>
              <a:srgbClr val="F76409"/>
            </a:solidFill>
          </a:ln>
        </p:spPr>
        <p:txBody>
          <a:bodyPr wrap="square" rtlCol="0">
            <a:spAutoFit/>
          </a:bodyPr>
          <a:lstStyle/>
          <a:p>
            <a:r>
              <a:rPr lang="en-GB" noProof="0" dirty="0"/>
              <a:t>Additional terminals for surface resistance monitoring.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90A1969-E195-9DF2-D23F-29678C215F57}"/>
              </a:ext>
            </a:extLst>
          </p:cNvPr>
          <p:cNvSpPr txBox="1"/>
          <p:nvPr/>
        </p:nvSpPr>
        <p:spPr>
          <a:xfrm>
            <a:off x="4438326" y="689643"/>
            <a:ext cx="4538906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800" noProof="0" dirty="0"/>
              <a:t>The test is being carried out in the MPP clean room to ensure stable environmental conditions, and to allow for continuous monitoring of environmental parameters.</a:t>
            </a:r>
          </a:p>
        </p:txBody>
      </p:sp>
      <p:cxnSp>
        <p:nvCxnSpPr>
          <p:cNvPr id="39" name="Connettore a gomito 38">
            <a:extLst>
              <a:ext uri="{FF2B5EF4-FFF2-40B4-BE49-F238E27FC236}">
                <a16:creationId xmlns:a16="http://schemas.microsoft.com/office/drawing/2014/main" id="{4CE61410-FE68-4CC7-594D-1F56809A91C7}"/>
              </a:ext>
            </a:extLst>
          </p:cNvPr>
          <p:cNvCxnSpPr>
            <a:cxnSpLocks/>
          </p:cNvCxnSpPr>
          <p:nvPr/>
        </p:nvCxnSpPr>
        <p:spPr>
          <a:xfrm>
            <a:off x="4468191" y="1889972"/>
            <a:ext cx="835646" cy="480017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43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5E458010-3434-970E-1FA6-E557FE827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D34303C1-0383-B6B6-5DED-8269A2BC68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" r="-129"/>
          <a:stretch/>
        </p:blipFill>
        <p:spPr>
          <a:xfrm>
            <a:off x="1" y="885370"/>
            <a:ext cx="5123800" cy="4258131"/>
          </a:xfrm>
          <a:prstGeom prst="rect">
            <a:avLst/>
          </a:prstGeom>
        </p:spPr>
      </p:pic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C99B7FD0-2B18-220E-517A-81BF162470CA}"/>
              </a:ext>
            </a:extLst>
          </p:cNvPr>
          <p:cNvSpPr txBox="1"/>
          <p:nvPr/>
        </p:nvSpPr>
        <p:spPr>
          <a:xfrm>
            <a:off x="217007" y="38393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Graphite test – Results*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BD035A7B-503E-478F-56A4-BF33F9A4AAD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11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E32A300B-2ED3-6A10-B11B-1FB326AD88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F5E0E7CE-565A-D330-DB7E-C333A56384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85F4B3E1-25CE-0D24-BC92-778CA8FBD29B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10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1D482AE8-CA05-9AD8-E6E4-A9ED7CC54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8A373BA-48A9-F4D0-9232-DA4938D8BDB4}"/>
              </a:ext>
            </a:extLst>
          </p:cNvPr>
          <p:cNvSpPr txBox="1"/>
          <p:nvPr/>
        </p:nvSpPr>
        <p:spPr>
          <a:xfrm>
            <a:off x="4898571" y="1407025"/>
            <a:ext cx="43114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Results are consistent across samples.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For the moment, no significant aging effect has been observed.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Outside of an initial polarisation period and environmental effects, the current in the sample is constant.</a:t>
            </a:r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</a:pPr>
            <a:endParaRPr lang="en-GB" sz="16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endParaRPr lang="en-GB" noProof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8EA95B-9FA7-64A6-A238-9801DA82901D}"/>
              </a:ext>
            </a:extLst>
          </p:cNvPr>
          <p:cNvSpPr txBox="1"/>
          <p:nvPr/>
        </p:nvSpPr>
        <p:spPr>
          <a:xfrm>
            <a:off x="6660273" y="783591"/>
            <a:ext cx="1819275" cy="30777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noProof="0" dirty="0"/>
              <a:t>* - As of </a:t>
            </a:r>
            <a:r>
              <a:rPr lang="en-GB" dirty="0"/>
              <a:t>30</a:t>
            </a:r>
            <a:r>
              <a:rPr lang="en-GB" noProof="0" dirty="0"/>
              <a:t>/03/2025</a:t>
            </a:r>
          </a:p>
        </p:txBody>
      </p:sp>
    </p:spTree>
    <p:extLst>
      <p:ext uri="{BB962C8B-B14F-4D97-AF65-F5344CB8AC3E}">
        <p14:creationId xmlns:p14="http://schemas.microsoft.com/office/powerpoint/2010/main" val="1812167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86DBE2C0-4E03-9713-8D80-E7A1E4899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F52B2DA1-0C4B-D371-2634-873E95E9F8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" r="191"/>
          <a:stretch/>
        </p:blipFill>
        <p:spPr>
          <a:xfrm>
            <a:off x="1" y="892415"/>
            <a:ext cx="5094514" cy="4251085"/>
          </a:xfrm>
          <a:prstGeom prst="rect">
            <a:avLst/>
          </a:prstGeom>
        </p:spPr>
      </p:pic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89AD3AE0-BEB9-ECFF-5BBB-8E9F695E5675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Graphite test – Results*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44AC29B4-CCC7-0E55-C6CF-F347B46D932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12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CDA8071C-5FE9-4E45-E3EF-41ED60C784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81A2BAEC-445A-F155-87AC-4FAD6DA487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3AF59F21-23C9-B334-51C9-DBE40B2C9177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11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345CA2B6-F88F-1666-B70F-9C0B8425F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96198D-D07E-8B36-AE39-B7A8BF5BD1D0}"/>
              </a:ext>
            </a:extLst>
          </p:cNvPr>
          <p:cNvSpPr txBox="1"/>
          <p:nvPr/>
        </p:nvSpPr>
        <p:spPr>
          <a:xfrm>
            <a:off x="6660273" y="783591"/>
            <a:ext cx="1819275" cy="30777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noProof="0" dirty="0"/>
              <a:t>* - As of </a:t>
            </a:r>
            <a:r>
              <a:rPr lang="en-GB" dirty="0"/>
              <a:t>30</a:t>
            </a:r>
            <a:r>
              <a:rPr lang="en-GB" noProof="0" dirty="0"/>
              <a:t>/03/2025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52576F-54BF-D36B-1E6E-72EF853C6F85}"/>
              </a:ext>
            </a:extLst>
          </p:cNvPr>
          <p:cNvSpPr txBox="1"/>
          <p:nvPr/>
        </p:nvSpPr>
        <p:spPr>
          <a:xfrm>
            <a:off x="4898571" y="1407025"/>
            <a:ext cx="43114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Results are consistent across samples.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For the moment, no significant aging effect has been observed.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Outside of an initial polarisation period and environmental effects, the current in the sample is constant.</a:t>
            </a:r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</a:pPr>
            <a:endParaRPr lang="en-GB" sz="16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0694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22819D2E-479A-5D7B-F37B-DB5D5BBBC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BE64A0A3-1552-4483-53F1-D2CBCFF9452C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Graphite test – Results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4683EAB7-AE6F-6362-E5A9-C80BD9FEB4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13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1B4D8986-9778-28F4-E6D6-2CF75FF10B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FAB8CBFA-8BBC-F588-FB64-69C7D22148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63E6873A-3FC7-E99A-EBA7-AABF461C82F3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7149E782-369E-2BCF-5164-468A4529C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31152F8-B59F-DD08-7C52-EC473CBA5EA0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B73F45E-7AB1-73FE-4D3B-00E99AF065C7}"/>
              </a:ext>
            </a:extLst>
          </p:cNvPr>
          <p:cNvSpPr txBox="1"/>
          <p:nvPr/>
        </p:nvSpPr>
        <p:spPr>
          <a:xfrm>
            <a:off x="260550" y="796608"/>
            <a:ext cx="7159425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“Spikes” are due to variations in environmental parameters ( mainly RH ).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Correction is non-trivial.</a:t>
            </a:r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</a:pPr>
            <a:endParaRPr lang="en-GB" sz="16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endParaRPr lang="en-GB" noProof="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5425D4-EA54-FA40-0775-640394D72A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4079" y="2112991"/>
            <a:ext cx="4530859" cy="30205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869DF7F-0D2E-2B46-1473-7C8BC5935A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48373" y="2095832"/>
            <a:ext cx="4494377" cy="299625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768081-E81D-A9C5-9FCA-92274448C636}"/>
              </a:ext>
            </a:extLst>
          </p:cNvPr>
          <p:cNvSpPr txBox="1"/>
          <p:nvPr/>
        </p:nvSpPr>
        <p:spPr>
          <a:xfrm>
            <a:off x="400050" y="4346892"/>
            <a:ext cx="1053900" cy="338554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noProof="0" dirty="0"/>
              <a:t>@ 800 V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11D708-DCEC-4DAB-6697-58392A31EBFA}"/>
              </a:ext>
            </a:extLst>
          </p:cNvPr>
          <p:cNvSpPr txBox="1"/>
          <p:nvPr/>
        </p:nvSpPr>
        <p:spPr>
          <a:xfrm>
            <a:off x="5009295" y="4324663"/>
            <a:ext cx="1053900" cy="338554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noProof="0" dirty="0"/>
              <a:t>@ 400 V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69245C-5DBA-DABF-06AC-5DF37E6119EB}"/>
              </a:ext>
            </a:extLst>
          </p:cNvPr>
          <p:cNvSpPr txBox="1"/>
          <p:nvPr/>
        </p:nvSpPr>
        <p:spPr>
          <a:xfrm>
            <a:off x="2043172" y="4339498"/>
            <a:ext cx="111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rgbClr val="0000FF"/>
                </a:solidFill>
                <a:latin typeface="PT Sans Narrow" panose="020B0506020203020204" pitchFamily="34" charset="0"/>
              </a:rPr>
              <a:t>Current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46650F-074D-DD04-A0EE-CB61DAF8B2CD}"/>
              </a:ext>
            </a:extLst>
          </p:cNvPr>
          <p:cNvSpPr txBox="1"/>
          <p:nvPr/>
        </p:nvSpPr>
        <p:spPr>
          <a:xfrm>
            <a:off x="7297942" y="4339498"/>
            <a:ext cx="111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rgbClr val="0000FF"/>
                </a:solidFill>
                <a:latin typeface="PT Sans Narrow" panose="020B0506020203020204" pitchFamily="34" charset="0"/>
              </a:rPr>
              <a:t>Current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740CE9-E16D-4447-144A-BBBF73B55148}"/>
              </a:ext>
            </a:extLst>
          </p:cNvPr>
          <p:cNvSpPr txBox="1"/>
          <p:nvPr/>
        </p:nvSpPr>
        <p:spPr>
          <a:xfrm>
            <a:off x="2023375" y="2269129"/>
            <a:ext cx="111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rgbClr val="00B050"/>
                </a:solidFill>
                <a:latin typeface="PT Sans Narrow" panose="020B0506020203020204" pitchFamily="34" charset="0"/>
              </a:rPr>
              <a:t>% RH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277402-7912-1B24-2863-FF73F17BB61A}"/>
              </a:ext>
            </a:extLst>
          </p:cNvPr>
          <p:cNvSpPr txBox="1"/>
          <p:nvPr/>
        </p:nvSpPr>
        <p:spPr>
          <a:xfrm>
            <a:off x="6975625" y="2243298"/>
            <a:ext cx="111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rgbClr val="00B050"/>
                </a:solidFill>
                <a:latin typeface="PT Sans Narrow" panose="020B0506020203020204" pitchFamily="34" charset="0"/>
              </a:rPr>
              <a:t>% RH</a:t>
            </a:r>
          </a:p>
        </p:txBody>
      </p:sp>
    </p:spTree>
    <p:extLst>
      <p:ext uri="{BB962C8B-B14F-4D97-AF65-F5344CB8AC3E}">
        <p14:creationId xmlns:p14="http://schemas.microsoft.com/office/powerpoint/2010/main" val="4086158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F0E81BDE-06B2-1F34-5D54-091984A49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2D602935-234D-B74F-89AB-96DB58AF9D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5" r="10399"/>
          <a:stretch/>
        </p:blipFill>
        <p:spPr>
          <a:xfrm>
            <a:off x="6505" y="1821035"/>
            <a:ext cx="3428455" cy="3322465"/>
          </a:xfrm>
          <a:prstGeom prst="rect">
            <a:avLst/>
          </a:prstGeom>
        </p:spPr>
      </p:pic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ACA9D3A6-1EF9-8F37-673D-20417EBB7CE0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Graphite test - Surface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EE690117-AB85-C1C9-D8E4-E1EADE9C12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14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ABE49B2F-D711-4B3F-3F21-4DAAEAC4E0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FC38FE44-85A0-641C-F6A8-27339D37DD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E6C0C254-4DBD-BB29-D163-6E65583DF201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lang="en-GB" sz="1000" b="0" i="0" u="none" strike="noStrike" cap="none" noProof="0" dirty="0">
              <a:solidFill>
                <a:srgbClr val="168B8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9369E9E6-F77F-98CC-C197-22DF8BB0D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EE202B8-FE9F-6124-7C1C-C39E5E39A702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BE51167-2A3C-42B0-5B23-B8CF68B1BDC0}"/>
              </a:ext>
            </a:extLst>
          </p:cNvPr>
          <p:cNvSpPr txBox="1"/>
          <p:nvPr/>
        </p:nvSpPr>
        <p:spPr>
          <a:xfrm>
            <a:off x="260550" y="731882"/>
            <a:ext cx="79157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Manually monitor surface resistance of the </a:t>
            </a:r>
          </a:p>
          <a:p>
            <a:pPr marL="1143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       graphite electrodes at regular intervals.</a:t>
            </a:r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</a:pPr>
            <a:endParaRPr lang="en-GB" sz="16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endParaRPr lang="en-GB" noProof="0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20EE13A3-27B6-C2A5-4F5B-4472E624E43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539771" y="631773"/>
            <a:ext cx="3608029" cy="2870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7535056-E7BE-5E13-F05A-6913B8B2B305}"/>
                  </a:ext>
                </a:extLst>
              </p:cNvPr>
              <p:cNvSpPr txBox="1"/>
              <p:nvPr/>
            </p:nvSpPr>
            <p:spPr>
              <a:xfrm>
                <a:off x="6540744" y="3552199"/>
                <a:ext cx="2542630" cy="147732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just"/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Small variations observed, but within acceptable limits (</a:t>
                </a:r>
                <a14:m>
                  <m:oMath xmlns:m="http://schemas.openxmlformats.org/officeDocument/2006/math">
                    <m:r>
                      <a:rPr lang="en-GB" sz="18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Sans Narrow"/>
                        <a:sym typeface="PT Sans Narrow"/>
                      </a:rPr>
                      <m:t>≲</m:t>
                    </m:r>
                    <m:r>
                      <a:rPr lang="en-GB" sz="18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Sans Narrow"/>
                        <a:sym typeface="PT Sans Narrow"/>
                      </a:rPr>
                      <m:t>5%</m:t>
                    </m:r>
                  </m:oMath>
                </a14:m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for anode, </a:t>
                </a:r>
                <a14:m>
                  <m:oMath xmlns:m="http://schemas.openxmlformats.org/officeDocument/2006/math">
                    <m:r>
                      <a:rPr lang="en-GB" sz="18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Sans Narrow"/>
                        <a:sym typeface="PT Sans Narrow"/>
                      </a:rPr>
                      <m:t>≲</m:t>
                    </m:r>
                    <m:r>
                      <a:rPr lang="en-GB" sz="18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Sans Narrow"/>
                        <a:sym typeface="PT Sans Narrow"/>
                      </a:rPr>
                      <m:t>15%</m:t>
                    </m:r>
                  </m:oMath>
                </a14:m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for cathode @ 800 V).</a:t>
                </a:r>
              </a:p>
              <a:p>
                <a:pPr algn="ctr"/>
                <a:r>
                  <a:rPr lang="en-GB" sz="1800" noProof="0" dirty="0">
                    <a:solidFill>
                      <a:srgbClr val="FF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Acceptance limit is 30%.</a:t>
                </a: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7535056-E7BE-5E13-F05A-6913B8B2B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744" y="3552199"/>
                <a:ext cx="2542630" cy="1477328"/>
              </a:xfrm>
              <a:prstGeom prst="rect">
                <a:avLst/>
              </a:prstGeom>
              <a:blipFill>
                <a:blip r:embed="rId9"/>
                <a:stretch>
                  <a:fillRect l="-1659" t="-1619" r="-1185" b="-4453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magine 24">
            <a:extLst>
              <a:ext uri="{FF2B5EF4-FFF2-40B4-BE49-F238E27FC236}">
                <a16:creationId xmlns:a16="http://schemas.microsoft.com/office/drawing/2014/main" id="{C65B8A19-91C7-A8CF-60B8-D9457369EAB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019058" y="2008645"/>
            <a:ext cx="3854204" cy="30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80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C02993D8-E6C4-ED05-6F82-4EB0F0C4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1474DBAE-560F-5AA0-9C5F-2C77B96DE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5" r="10399"/>
          <a:stretch/>
        </p:blipFill>
        <p:spPr>
          <a:xfrm>
            <a:off x="6505" y="1821035"/>
            <a:ext cx="3428455" cy="3322465"/>
          </a:xfrm>
          <a:prstGeom prst="rect">
            <a:avLst/>
          </a:prstGeom>
        </p:spPr>
      </p:pic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F59F693D-C38D-767A-0216-828CB931E9CF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Graphite test - Surface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6A738295-353B-18B0-FB1B-D2C35C4542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E70F4064-14A0-88A0-7031-2F209764D1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32D3F787-4552-A0AB-9851-A744F6DD35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B58C26F1-5224-2202-30AD-9D6A0AC6EAAE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lang="en-GB" sz="1000" b="0" i="0" u="none" strike="noStrike" cap="none" noProof="0" dirty="0">
              <a:solidFill>
                <a:srgbClr val="168B8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F64564D4-22C7-9808-CD86-3D8ACF6AC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5641288-E599-9D68-BE6C-E356845E3261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8FED26C-97C5-D47C-2814-33BD4D1616C6}"/>
              </a:ext>
            </a:extLst>
          </p:cNvPr>
          <p:cNvSpPr txBox="1"/>
          <p:nvPr/>
        </p:nvSpPr>
        <p:spPr>
          <a:xfrm>
            <a:off x="260550" y="731882"/>
            <a:ext cx="79157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Manually monitor surface resistance of the </a:t>
            </a:r>
          </a:p>
          <a:p>
            <a:pPr marL="1143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       graphite electrodes at regular intervals.</a:t>
            </a:r>
          </a:p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</a:pPr>
            <a:endParaRPr lang="en-GB" sz="16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8CCC07-68B5-00A7-00C8-EC8F1923E635}"/>
                  </a:ext>
                </a:extLst>
              </p:cNvPr>
              <p:cNvSpPr txBox="1"/>
              <p:nvPr/>
            </p:nvSpPr>
            <p:spPr>
              <a:xfrm>
                <a:off x="6375659" y="3577435"/>
                <a:ext cx="2542630" cy="147732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just"/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Small variations observed, but within acceptable limits (</a:t>
                </a:r>
                <a14:m>
                  <m:oMath xmlns:m="http://schemas.openxmlformats.org/officeDocument/2006/math">
                    <m:r>
                      <a:rPr lang="en-GB" sz="18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Sans Narrow"/>
                        <a:sym typeface="PT Sans Narrow"/>
                      </a:rPr>
                      <m:t>≲</m:t>
                    </m:r>
                    <m:r>
                      <a:rPr lang="en-GB" sz="18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Sans Narrow"/>
                        <a:sym typeface="PT Sans Narrow"/>
                      </a:rPr>
                      <m:t>5%</m:t>
                    </m:r>
                  </m:oMath>
                </a14:m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for anode, </a:t>
                </a:r>
                <a14:m>
                  <m:oMath xmlns:m="http://schemas.openxmlformats.org/officeDocument/2006/math">
                    <m:r>
                      <a:rPr lang="en-GB" sz="18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Sans Narrow"/>
                        <a:sym typeface="PT Sans Narrow"/>
                      </a:rPr>
                      <m:t>≲</m:t>
                    </m:r>
                    <m:r>
                      <a:rPr lang="en-GB" sz="18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Sans Narrow"/>
                        <a:sym typeface="PT Sans Narrow"/>
                      </a:rPr>
                      <m:t>15%</m:t>
                    </m:r>
                  </m:oMath>
                </a14:m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for cathode @ 400 V).</a:t>
                </a:r>
              </a:p>
              <a:p>
                <a:pPr algn="ctr"/>
                <a:r>
                  <a:rPr lang="en-GB" sz="1800" noProof="0" dirty="0">
                    <a:solidFill>
                      <a:srgbClr val="FF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Acceptance limit is 30%.</a:t>
                </a: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88CCC07-68B5-00A7-00C8-EC8F1923E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659" y="3577435"/>
                <a:ext cx="2542630" cy="1477328"/>
              </a:xfrm>
              <a:prstGeom prst="rect">
                <a:avLst/>
              </a:prstGeom>
              <a:blipFill>
                <a:blip r:embed="rId8"/>
                <a:stretch>
                  <a:fillRect l="-1659" t="-1215" r="-1185" b="-4453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mmagine 29">
            <a:extLst>
              <a:ext uri="{FF2B5EF4-FFF2-40B4-BE49-F238E27FC236}">
                <a16:creationId xmlns:a16="http://schemas.microsoft.com/office/drawing/2014/main" id="{6EE56C9F-A9AE-EAEB-76E2-EB3A08E5975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063843" y="1948046"/>
            <a:ext cx="3938043" cy="3133168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FFF5536-75F9-0D8A-D4BB-760C56EFB36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492298" y="603919"/>
            <a:ext cx="3645197" cy="29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98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5116E0A6-24E6-0B4F-F9DE-E437EE8C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EA00944E-2F67-E286-4B9D-79C4F5818E49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Irradiation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FA79C29A-A14D-37E3-251A-09CFCCBC03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16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94E221E4-7FA7-3BDC-2476-BFB9B2A8E0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170C4AA5-AF9D-7B4C-4002-C0DE605334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615B404F-6C7A-0BD8-74F1-E5A0D69A6FA7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lang="en-GB" sz="1000" b="0" i="0" u="none" strike="noStrike" cap="none" noProof="0" dirty="0">
              <a:solidFill>
                <a:srgbClr val="168B8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600D75B3-ED7F-35CC-0EF0-E1986AAD2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55C299A-7406-F15C-CF9E-2C696C7FED23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D45447B-C19D-4A85-3412-AA7A5365B3CB}"/>
                  </a:ext>
                </a:extLst>
              </p:cNvPr>
              <p:cNvSpPr txBox="1"/>
              <p:nvPr/>
            </p:nvSpPr>
            <p:spPr>
              <a:xfrm>
                <a:off x="208850" y="731528"/>
                <a:ext cx="8416404" cy="252376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Radiation exposure could damage the graphite, further increasing electrode resistance.</a:t>
                </a: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18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Tests on legacy RPCs have been carried out using </a:t>
                </a:r>
                <a14:m>
                  <m:oMath xmlns:m="http://schemas.openxmlformats.org/officeDocument/2006/math">
                    <m:r>
                      <a:rPr lang="en-US" sz="1800" b="0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𝑘</m:t>
                    </m:r>
                    <m:r>
                      <a:rPr lang="en-GB" sz="1800" b="0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𝑒𝑉</m:t>
                    </m:r>
                    <m:r>
                      <a:rPr lang="en-GB" sz="1800" b="0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 </m:t>
                    </m:r>
                    <m:sSub>
                      <m:sSubPr>
                        <m:ctrlPr>
                          <a:rPr lang="en-GB" sz="18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</m:ctrlPr>
                      </m:sSubPr>
                      <m:e>
                        <m:r>
                          <a:rPr lang="en-GB" sz="18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𝛾</m:t>
                        </m:r>
                      </m:e>
                      <m:sub>
                        <m:r>
                          <a:rPr lang="en-GB" sz="18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1800" i="1" noProof="0" smtClean="0">
                            <a:latin typeface="Cambria Math" panose="02040503050406030204" pitchFamily="18" charset="0"/>
                            <a:sym typeface="PT Sans Narrow"/>
                          </a:rPr>
                        </m:ctrlPr>
                      </m:sPrePr>
                      <m:sub/>
                      <m:sup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137</m:t>
                        </m:r>
                      </m:sup>
                      <m:e>
                        <m:r>
                          <a:rPr lang="en-GB" b="0" i="1" noProof="0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</m:sPre>
                  </m:oMath>
                </a14:m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source at GIF++ ), but neutrons have greater potential to cause damage, and are a significant component of the spectrum present where the new RPCs will be installed.</a:t>
                </a: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18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Test will take place at the CHARM facility </a:t>
                </a:r>
              </a:p>
              <a:p>
                <a:pPr marL="114300"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      (details incoming).</a:t>
                </a:r>
              </a:p>
              <a:p>
                <a:endParaRPr lang="en-GB" noProof="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D45447B-C19D-4A85-3412-AA7A5365B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50" y="731528"/>
                <a:ext cx="8416404" cy="2523768"/>
              </a:xfrm>
              <a:prstGeom prst="rect">
                <a:avLst/>
              </a:prstGeom>
              <a:blipFill>
                <a:blip r:embed="rId7"/>
                <a:stretch>
                  <a:fillRect t="-1449" r="-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5D2B71EB-4196-DD78-6766-31A208E4E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4335" y="1971933"/>
            <a:ext cx="4273870" cy="31089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F43CE44-4DB7-F33B-DB0D-2175193AD478}"/>
              </a:ext>
            </a:extLst>
          </p:cNvPr>
          <p:cNvSpPr txBox="1"/>
          <p:nvPr/>
        </p:nvSpPr>
        <p:spPr>
          <a:xfrm>
            <a:off x="146249" y="3512458"/>
            <a:ext cx="4425751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800" noProof="0" dirty="0">
                <a:latin typeface="PT Sans Narrow"/>
              </a:rPr>
              <a:t>Spectrum in the hottest region of ATLAS. Y axis should be multiplied by 4000 to match expected integrated luminosity expected for HL - LHC</a:t>
            </a:r>
          </a:p>
        </p:txBody>
      </p:sp>
    </p:spTree>
    <p:extLst>
      <p:ext uri="{BB962C8B-B14F-4D97-AF65-F5344CB8AC3E}">
        <p14:creationId xmlns:p14="http://schemas.microsoft.com/office/powerpoint/2010/main" val="949068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C37B6DDB-747E-EF40-E805-E5CF09724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134D8DFE-94B0-BD22-CD37-160DF1A8B670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Irradiation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D7A5657E-264D-581D-1C56-FDEAD0EB95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17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2A430DD9-1F8D-7A4D-D715-39E76DF8DA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28F74294-1E78-44DD-6A16-ECA8DFA4B0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9F2364A4-0C3F-8E65-ACD9-E0A1EB867D12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6182FD25-00D3-B06C-D8B6-D313EC1BE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8F9ABAEA-F839-48C0-9A48-5551C3E3C553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134455E-ABD9-66AE-2E23-B5DAFAEB9EAC}"/>
              </a:ext>
            </a:extLst>
          </p:cNvPr>
          <p:cNvSpPr txBox="1"/>
          <p:nvPr/>
        </p:nvSpPr>
        <p:spPr>
          <a:xfrm>
            <a:off x="208850" y="796608"/>
            <a:ext cx="8416404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</a:rPr>
              <a:t>High radiation environment imposes technical challenges and regulatory restrictions.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</a:rPr>
              <a:t>Monitoring of bulk resistivity AND surface resistance must be carried out remotely, automatically, and reliably, for the whole duration of the test.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</a:rPr>
              <a:t>5 samples, prepared in the same way as the “Main” test, operated at 800 V.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</a:rPr>
              <a:t>1 week “dry run” planned at MPP.</a:t>
            </a:r>
          </a:p>
        </p:txBody>
      </p:sp>
    </p:spTree>
    <p:extLst>
      <p:ext uri="{BB962C8B-B14F-4D97-AF65-F5344CB8AC3E}">
        <p14:creationId xmlns:p14="http://schemas.microsoft.com/office/powerpoint/2010/main" val="3760385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2EE69A38-EB95-2F25-4D80-ACEE9FC27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9320E9A7-51FB-3B50-832F-2EB954DEF200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Future prospects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307CBF56-0FF7-7EE6-B607-E6743EA374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18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C9BC13CA-4E4A-767C-F38B-E01A9EF07A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6EE5A339-C0DF-B8E4-9174-90653B08FD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B681E147-55AA-9066-A60A-3656731029AA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18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BAF25405-B012-7B76-8290-805F3BD98C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41E6F86-A98C-7C41-0D35-BB0F276AE098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528ECE4-2627-57EE-22A3-F4E07C734B87}"/>
              </a:ext>
            </a:extLst>
          </p:cNvPr>
          <p:cNvSpPr txBox="1"/>
          <p:nvPr/>
        </p:nvSpPr>
        <p:spPr>
          <a:xfrm>
            <a:off x="208850" y="1316991"/>
            <a:ext cx="8416404" cy="24468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</a:rPr>
              <a:t>Test under irradiation at CHARM (planned for May).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</a:rPr>
              <a:t>Continue ongoing test until a safety factor 3 is reached.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</a:rPr>
              <a:t>Compositional analysis to better elucidate the mechanisms behind aging of RPC graphite paint.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44382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B47CF87C-7313-BE3D-BB78-14BE81225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CB9FF06-4826-89A8-889F-1EA945DD01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0550" y="1546415"/>
            <a:ext cx="4039385" cy="3403745"/>
          </a:xfrm>
          <a:prstGeom prst="rect">
            <a:avLst/>
          </a:prstGeom>
        </p:spPr>
      </p:pic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CC8FD913-DF35-E5D3-2ED4-3B3BD5144592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Conclusions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98349820-4800-613A-E213-A9311708EF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19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34C116C3-2388-C24B-8779-D2A44D8A55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8F873747-984B-991A-F326-7E43F2F6238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C1BCACF3-E7F1-EDC9-4312-C83997768DD2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B709A4CC-9AA6-AEF4-855A-360C08D58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197C1EE-77F2-A497-B191-2237E6C5C6D0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78CB43-79A6-2A84-98C3-204BB5295ECE}"/>
              </a:ext>
            </a:extLst>
          </p:cNvPr>
          <p:cNvSpPr txBox="1"/>
          <p:nvPr/>
        </p:nvSpPr>
        <p:spPr>
          <a:xfrm>
            <a:off x="-4414" y="590597"/>
            <a:ext cx="5199628" cy="21250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</a:rPr>
              <a:t>A SF of 1 has already been reached, satisfying certification requirements for production.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</a:rPr>
              <a:t>Ongoing tests have given us an improved understanding of the influence of environmental parameters on the behaviour of materials used in the construction of RPCs.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F232D14-8562-DD77-1300-E44D88818F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043714" y="629278"/>
            <a:ext cx="4102743" cy="34571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B77F903-1ABF-1E84-9758-A1057AB07C88}"/>
              </a:ext>
            </a:extLst>
          </p:cNvPr>
          <p:cNvSpPr txBox="1"/>
          <p:nvPr/>
        </p:nvSpPr>
        <p:spPr>
          <a:xfrm>
            <a:off x="5938993" y="2257320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  <a:latin typeface="PT Sans Narrow" panose="020B0506020203020204" pitchFamily="34" charset="0"/>
              </a:rPr>
              <a:t>Graphite test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CF986F-8BAA-B83F-B922-836C91111621}"/>
              </a:ext>
            </a:extLst>
          </p:cNvPr>
          <p:cNvSpPr txBox="1"/>
          <p:nvPr/>
        </p:nvSpPr>
        <p:spPr>
          <a:xfrm>
            <a:off x="1010242" y="3464534"/>
            <a:ext cx="127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  <a:latin typeface="PT Sans Narrow" panose="020B0506020203020204" pitchFamily="34" charset="0"/>
              </a:rPr>
              <a:t>HPL test</a:t>
            </a:r>
          </a:p>
        </p:txBody>
      </p:sp>
    </p:spTree>
    <p:extLst>
      <p:ext uri="{BB962C8B-B14F-4D97-AF65-F5344CB8AC3E}">
        <p14:creationId xmlns:p14="http://schemas.microsoft.com/office/powerpoint/2010/main" val="4058260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536ba2c96_0_981"/>
          <p:cNvSpPr txBox="1"/>
          <p:nvPr/>
        </p:nvSpPr>
        <p:spPr>
          <a:xfrm>
            <a:off x="260550" y="57975"/>
            <a:ext cx="8470500" cy="6155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PT Serif"/>
                <a:ea typeface="PT Serif"/>
                <a:cs typeface="PT Serif"/>
                <a:sym typeface="PT Serif"/>
              </a:rPr>
              <a:t>The role of graphite in RPCs</a:t>
            </a:r>
          </a:p>
        </p:txBody>
      </p:sp>
      <p:sp>
        <p:nvSpPr>
          <p:cNvPr id="166" name="Google Shape;166;g33536ba2c96_0_9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2</a:t>
            </a:fld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7" name="Google Shape;167;g33536ba2c96_0_9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7742" y="18850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3536ba2c96_0_9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33536ba2c96_0_981"/>
          <p:cNvSpPr txBox="1"/>
          <p:nvPr/>
        </p:nvSpPr>
        <p:spPr>
          <a:xfrm>
            <a:off x="8782750" y="-34225"/>
            <a:ext cx="3600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lang="en-GB" sz="1000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</a:p>
        </p:txBody>
      </p:sp>
      <p:grpSp>
        <p:nvGrpSpPr>
          <p:cNvPr id="171" name="Google Shape;171;g33536ba2c96_0_981"/>
          <p:cNvGrpSpPr/>
          <p:nvPr/>
        </p:nvGrpSpPr>
        <p:grpSpPr>
          <a:xfrm>
            <a:off x="4778325" y="944425"/>
            <a:ext cx="3952724" cy="2053626"/>
            <a:chOff x="4854525" y="792025"/>
            <a:chExt cx="3952724" cy="2053626"/>
          </a:xfrm>
        </p:grpSpPr>
        <p:pic>
          <p:nvPicPr>
            <p:cNvPr id="172" name="Google Shape;172;g33536ba2c96_0_981"/>
            <p:cNvPicPr preferRelativeResize="0"/>
            <p:nvPr/>
          </p:nvPicPr>
          <p:blipFill rotWithShape="1">
            <a:blip r:embed="rId5">
              <a:alphaModFix/>
            </a:blip>
            <a:srcRect b="5159"/>
            <a:stretch/>
          </p:blipFill>
          <p:spPr>
            <a:xfrm>
              <a:off x="4854525" y="792025"/>
              <a:ext cx="3952724" cy="2053626"/>
            </a:xfrm>
            <a:prstGeom prst="rect">
              <a:avLst/>
            </a:prstGeom>
            <a:noFill/>
            <a:ln w="9525" cap="flat" cmpd="sng">
              <a:solidFill>
                <a:srgbClr val="168B80"/>
              </a:solidFill>
              <a:prstDash val="dashDot"/>
              <a:round/>
              <a:headEnd type="none" w="sm" len="sm"/>
              <a:tailEnd type="none" w="sm" len="sm"/>
            </a:ln>
          </p:spPr>
        </p:pic>
        <p:sp>
          <p:nvSpPr>
            <p:cNvPr id="173" name="Google Shape;173;g33536ba2c96_0_981"/>
            <p:cNvSpPr txBox="1"/>
            <p:nvPr/>
          </p:nvSpPr>
          <p:spPr>
            <a:xfrm>
              <a:off x="5235319" y="1363150"/>
              <a:ext cx="14421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triple graphite layer edge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lower resistivity (&lt;20 kΩ/◻) on edge to improve the high voltage distribution.</a:t>
              </a:r>
            </a:p>
          </p:txBody>
        </p:sp>
        <p:cxnSp>
          <p:nvCxnSpPr>
            <p:cNvPr id="174" name="Google Shape;174;g33536ba2c96_0_981"/>
            <p:cNvCxnSpPr>
              <a:stCxn id="173" idx="2"/>
            </p:cNvCxnSpPr>
            <p:nvPr/>
          </p:nvCxnSpPr>
          <p:spPr>
            <a:xfrm flipH="1">
              <a:off x="5079769" y="1901950"/>
              <a:ext cx="876600" cy="6015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75" name="Google Shape;175;g33536ba2c96_0_981"/>
            <p:cNvCxnSpPr>
              <a:stCxn id="173" idx="2"/>
            </p:cNvCxnSpPr>
            <p:nvPr/>
          </p:nvCxnSpPr>
          <p:spPr>
            <a:xfrm>
              <a:off x="5956369" y="1901950"/>
              <a:ext cx="1007700" cy="287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76" name="Google Shape;176;g33536ba2c96_0_981"/>
            <p:cNvSpPr txBox="1"/>
            <p:nvPr/>
          </p:nvSpPr>
          <p:spPr>
            <a:xfrm>
              <a:off x="6907494" y="1297075"/>
              <a:ext cx="14421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graphite coating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(</a:t>
              </a:r>
              <a:r>
                <a:rPr kumimoji="0" lang="en-GB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ρ</a:t>
              </a:r>
              <a:r>
                <a:rPr kumimoji="0" lang="en-GB" sz="900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s</a:t>
              </a:r>
              <a:r>
                <a:rPr kumimoji="0" lang="en-GB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 = 350 kΩ/◻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  <a:t>)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rPr>
              </a:br>
              <a:endPara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</p:grpSp>
      <p:sp>
        <p:nvSpPr>
          <p:cNvPr id="177" name="Google Shape;177;g33536ba2c96_0_981"/>
          <p:cNvSpPr txBox="1"/>
          <p:nvPr/>
        </p:nvSpPr>
        <p:spPr>
          <a:xfrm>
            <a:off x="5780438" y="652088"/>
            <a:ext cx="1948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PT Sans Narrow"/>
                <a:ea typeface="PT Sans Narrow"/>
                <a:cs typeface="PT Sans Narrow"/>
                <a:sym typeface="PT Sans Narrow"/>
              </a:rPr>
              <a:t>graphite coating of the HPL electrodes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Google Shape;181;g33536ba2c96_0_981"/>
              <p:cNvSpPr txBox="1"/>
              <p:nvPr/>
            </p:nvSpPr>
            <p:spPr>
              <a:xfrm>
                <a:off x="0" y="489188"/>
                <a:ext cx="4326600" cy="350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T Sans Narrow"/>
                    <a:ea typeface="PT Sans Narrow"/>
                    <a:cs typeface="PT Sans Narrow"/>
                    <a:sym typeface="PT Sans Narrow"/>
                  </a:rPr>
                  <a:t>The graphite layer plays an important role in the performance of RPCs:</a:t>
                </a:r>
              </a:p>
              <a:p>
                <a:pPr marL="4572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155CC"/>
                  </a:buClr>
                  <a:buSzPts val="1800"/>
                  <a:buFont typeface="PT Sans Narrow"/>
                  <a:buChar char="○"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T Sans Narrow"/>
                    <a:ea typeface="PT Sans Narrow"/>
                    <a:cs typeface="PT Sans Narrow"/>
                    <a:sym typeface="PT Sans Narrow"/>
                  </a:rPr>
                  <a:t>Ohmic contact uniformly distributes the field.</a:t>
                </a:r>
              </a:p>
              <a:p>
                <a:pPr marL="4572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155CC"/>
                  </a:buClr>
                  <a:buSzPts val="1800"/>
                  <a:buFont typeface="PT Sans Narrow"/>
                  <a:buChar char="○"/>
                  <a:tabLst/>
                  <a:defRPr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Transparent to prompt avalanche signal.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155CC"/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155CC"/>
                  </a:buClr>
                  <a:buSzPts val="1800"/>
                  <a:buFont typeface="PT Sans Narrow"/>
                  <a:buChar char="○"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155CC"/>
                    </a:solidFill>
                    <a:effectLst/>
                    <a:uLnTx/>
                    <a:uFillTx/>
                    <a:latin typeface="PT Sans Narrow"/>
                    <a:ea typeface="PT Sans Narrow"/>
                    <a:cs typeface="PT Sans Narrow"/>
                    <a:sym typeface="PT Sans Narrow"/>
                  </a:rPr>
                  <a:t>Limits rate capability</a:t>
                </a:r>
              </a:p>
              <a:p>
                <a:pPr marL="114300" lvl="1" algn="just">
                  <a:buClr>
                    <a:srgbClr val="1155CC"/>
                  </a:buClr>
                  <a:buSzPts val="1800"/>
                  <a:defRPr/>
                </a:pPr>
                <a:r>
                  <a:rPr kumimoji="0" lang="en-GB" sz="1800" b="0" u="none" strike="noStrike" kern="0" cap="none" spc="0" normalizeH="0" baseline="0" noProof="0" dirty="0">
                    <a:ln>
                      <a:noFill/>
                    </a:ln>
                    <a:solidFill>
                      <a:srgbClr val="1155CC"/>
                    </a:solidFill>
                    <a:effectLst/>
                    <a:uLnTx/>
                    <a:uFillTx/>
                    <a:ea typeface="Cambria Math" panose="02040503050406030204" pitchFamily="18" charset="0"/>
                    <a:cs typeface="PT Sans Narrow"/>
                    <a:sym typeface="PT Sans Narrow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PT Sans Narrow"/>
                        <a:sym typeface="PT Sans Narrow"/>
                      </a:rPr>
                      <m:t>⇒</m:t>
                    </m:r>
                  </m:oMath>
                </a14:m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10000"/>
                      </a:schemeClr>
                    </a:solidFill>
                    <a:effectLst/>
                    <a:uLnTx/>
                    <a:uFillTx/>
                    <a:latin typeface="PT Sans Narrow"/>
                    <a:ea typeface="PT Sans Narrow"/>
                    <a:cs typeface="PT Sans Narrow"/>
                    <a:sym typeface="PT Sans Narrow"/>
                  </a:rPr>
                  <a:t>An increase in total electrode 	resistance</a:t>
                </a:r>
                <a:r>
                  <a:rPr kumimoji="0" lang="en-GB" sz="1800" b="0" i="0" u="none" strike="noStrike" kern="0" cap="none" spc="0" normalizeH="0" noProof="0" dirty="0">
                    <a:ln>
                      <a:noFill/>
                    </a:ln>
                    <a:solidFill>
                      <a:schemeClr val="tx2">
                        <a:lumMod val="10000"/>
                      </a:schemeClr>
                    </a:solidFill>
                    <a:effectLst/>
                    <a:uLnTx/>
                    <a:uFillTx/>
                    <a:latin typeface="PT Sans Narrow"/>
                    <a:ea typeface="PT Sans Narrow"/>
                    <a:cs typeface="PT Sans Narrow"/>
                    <a:sym typeface="PT Sans Narrow"/>
                  </a:rPr>
                  <a:t> </a:t>
                </a: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10000"/>
                      </a:schemeClr>
                    </a:solidFill>
                    <a:effectLst/>
                    <a:uLnTx/>
                    <a:uFillTx/>
                    <a:latin typeface="PT Sans Narrow"/>
                    <a:ea typeface="PT Sans Narrow"/>
                    <a:cs typeface="PT Sans Narrow"/>
                    <a:sym typeface="PT Sans Narrow"/>
                  </a:rPr>
                  <a:t>displaces the working point of 	the detector, worsening performance.</a:t>
                </a:r>
              </a:p>
              <a:p>
                <a:pPr marL="114300" lvl="1" algn="just">
                  <a:buClr>
                    <a:srgbClr val="1155CC"/>
                  </a:buClr>
                  <a:buSzPts val="1800"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114300" lvl="1" algn="just">
                  <a:buClr>
                    <a:srgbClr val="1155CC"/>
                  </a:buClr>
                  <a:buSzPts val="1800"/>
                  <a:defRPr/>
                </a:pPr>
                <a:r>
                  <a:rPr lang="en-GB" sz="1800" noProof="0" dirty="0">
                    <a:solidFill>
                      <a:schemeClr val="tx2">
                        <a:lumMod val="10000"/>
                      </a:schemeClr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The graphite layer must maintain a constant resistance over the whole operation of  ATLAS at the rates expected for HL – LHC.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uLnTx/>
                  <a:uFillTx/>
                  <a:latin typeface="PT Sans Narrow"/>
                  <a:ea typeface="PT Sans Narrow"/>
                  <a:cs typeface="PT Sans Narrow"/>
                  <a:sym typeface="PT Sans Narrow"/>
                </a:endParaRPr>
              </a:p>
            </p:txBody>
          </p:sp>
        </mc:Choice>
        <mc:Fallback xmlns="">
          <p:sp>
            <p:nvSpPr>
              <p:cNvPr id="181" name="Google Shape;181;g33536ba2c96_0_9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9188"/>
                <a:ext cx="4326600" cy="3508623"/>
              </a:xfrm>
              <a:prstGeom prst="rect">
                <a:avLst/>
              </a:prstGeom>
              <a:blipFill>
                <a:blip r:embed="rId6"/>
                <a:stretch>
                  <a:fillRect l="-1268" r="-1127" b="-3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2102FC42-6236-B749-F2AD-5E70454D3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7364" y="135125"/>
            <a:ext cx="800700" cy="416050"/>
          </a:xfrm>
          <a:prstGeom prst="rect">
            <a:avLst/>
          </a:prstGeom>
        </p:spPr>
      </p:pic>
      <p:grpSp>
        <p:nvGrpSpPr>
          <p:cNvPr id="3" name="Google Shape;102;g324cb8b47b0_0_101">
            <a:extLst>
              <a:ext uri="{FF2B5EF4-FFF2-40B4-BE49-F238E27FC236}">
                <a16:creationId xmlns:a16="http://schemas.microsoft.com/office/drawing/2014/main" id="{D9731EBD-A124-4375-C8AC-F147AD61EE37}"/>
              </a:ext>
            </a:extLst>
          </p:cNvPr>
          <p:cNvGrpSpPr/>
          <p:nvPr/>
        </p:nvGrpSpPr>
        <p:grpSpPr>
          <a:xfrm>
            <a:off x="4257825" y="3087300"/>
            <a:ext cx="4704925" cy="1961713"/>
            <a:chOff x="175675" y="581175"/>
            <a:chExt cx="4704925" cy="1961713"/>
          </a:xfrm>
        </p:grpSpPr>
        <p:pic>
          <p:nvPicPr>
            <p:cNvPr id="4" name="Google Shape;103;g324cb8b47b0_0_101">
              <a:extLst>
                <a:ext uri="{FF2B5EF4-FFF2-40B4-BE49-F238E27FC236}">
                  <a16:creationId xmlns:a16="http://schemas.microsoft.com/office/drawing/2014/main" id="{B474F62F-D808-B4DE-77B4-4D28A6C94EAD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5675" y="877063"/>
              <a:ext cx="4704925" cy="1665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04;g324cb8b47b0_0_101">
              <a:extLst>
                <a:ext uri="{FF2B5EF4-FFF2-40B4-BE49-F238E27FC236}">
                  <a16:creationId xmlns:a16="http://schemas.microsoft.com/office/drawing/2014/main" id="{AC7CB57F-9D87-4145-ACA3-465020301EB4}"/>
                </a:ext>
              </a:extLst>
            </p:cNvPr>
            <p:cNvSpPr txBox="1"/>
            <p:nvPr/>
          </p:nvSpPr>
          <p:spPr>
            <a:xfrm>
              <a:off x="1402150" y="581175"/>
              <a:ext cx="3000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155CC"/>
                  </a:solidFill>
                  <a:effectLst/>
                  <a:uLnTx/>
                  <a:uFillTx/>
                  <a:latin typeface="PT Serif"/>
                  <a:ea typeface="PT Serif"/>
                  <a:cs typeface="PT Serif"/>
                  <a:sym typeface="PT Serif"/>
                </a:rPr>
                <a:t>schematic drawing of RPC singlet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C15A1AA-102B-5BA7-2FDC-7CFC2AFF0603}"/>
                  </a:ext>
                </a:extLst>
              </p:cNvPr>
              <p:cNvSpPr txBox="1"/>
              <p:nvPr/>
            </p:nvSpPr>
            <p:spPr>
              <a:xfrm>
                <a:off x="653143" y="4013200"/>
                <a:ext cx="28230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noProof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000" b="0" i="1" noProof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20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200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noProof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GB" sz="2000" b="0" i="1" noProof="0" smtClean="0">
                          <a:latin typeface="Cambria Math" panose="02040503050406030204" pitchFamily="18" charset="0"/>
                        </a:rPr>
                        <m:t>𝑓𝑅</m:t>
                      </m:r>
                    </m:oMath>
                  </m:oMathPara>
                </a14:m>
                <a:endParaRPr lang="en-GB" sz="2000" noProof="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C15A1AA-102B-5BA7-2FDC-7CFC2AFF0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4013200"/>
                <a:ext cx="2823028" cy="400110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FF77C3-2ECA-35E9-C6A1-B31489035931}"/>
              </a:ext>
            </a:extLst>
          </p:cNvPr>
          <p:cNvSpPr txBox="1"/>
          <p:nvPr/>
        </p:nvSpPr>
        <p:spPr>
          <a:xfrm>
            <a:off x="79829" y="4567600"/>
            <a:ext cx="1168400" cy="523220"/>
          </a:xfrm>
          <a:prstGeom prst="rect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noProof="0" dirty="0">
                <a:latin typeface="PT Sans Narrow" panose="020B0506020203020204" pitchFamily="34" charset="0"/>
              </a:rPr>
              <a:t>Voltage drop in RPC electrode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16689A-26C2-239A-8D0D-8AE732F1455C}"/>
              </a:ext>
            </a:extLst>
          </p:cNvPr>
          <p:cNvSpPr txBox="1"/>
          <p:nvPr/>
        </p:nvSpPr>
        <p:spPr>
          <a:xfrm>
            <a:off x="1400629" y="4562305"/>
            <a:ext cx="812800" cy="523220"/>
          </a:xfrm>
          <a:prstGeom prst="rect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noProof="0" dirty="0">
                <a:latin typeface="PT Sans Narrow" panose="020B0506020203020204" pitchFamily="34" charset="0"/>
              </a:rPr>
              <a:t>Charge per event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BE3D7A-5691-D5B9-BEE0-BF81D5BAC047}"/>
              </a:ext>
            </a:extLst>
          </p:cNvPr>
          <p:cNvSpPr txBox="1"/>
          <p:nvPr/>
        </p:nvSpPr>
        <p:spPr>
          <a:xfrm>
            <a:off x="2346627" y="4567124"/>
            <a:ext cx="548700" cy="523220"/>
          </a:xfrm>
          <a:prstGeom prst="rect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noProof="0" dirty="0">
                <a:latin typeface="PT Sans Narrow" panose="020B0506020203020204" pitchFamily="34" charset="0"/>
              </a:rPr>
              <a:t>Event </a:t>
            </a:r>
          </a:p>
          <a:p>
            <a:r>
              <a:rPr lang="en-GB" noProof="0" dirty="0">
                <a:latin typeface="PT Sans Narrow" panose="020B0506020203020204" pitchFamily="34" charset="0"/>
              </a:rPr>
              <a:t>rate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049A65-282A-4C68-918E-4DC774212439}"/>
              </a:ext>
            </a:extLst>
          </p:cNvPr>
          <p:cNvSpPr txBox="1"/>
          <p:nvPr/>
        </p:nvSpPr>
        <p:spPr>
          <a:xfrm>
            <a:off x="3028525" y="4562305"/>
            <a:ext cx="812800" cy="523220"/>
          </a:xfrm>
          <a:prstGeom prst="rect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noProof="0" dirty="0">
                <a:latin typeface="PT Sans Narrow" panose="020B0506020203020204" pitchFamily="34" charset="0"/>
              </a:rPr>
              <a:t>Electrode </a:t>
            </a:r>
          </a:p>
          <a:p>
            <a:r>
              <a:rPr lang="en-GB" noProof="0" dirty="0">
                <a:latin typeface="PT Sans Narrow" panose="020B0506020203020204" pitchFamily="34" charset="0"/>
              </a:rPr>
              <a:t>resistance</a:t>
            </a:r>
          </a:p>
        </p:txBody>
      </p:sp>
      <p:cxnSp>
        <p:nvCxnSpPr>
          <p:cNvPr id="14" name="Connettore a gomito 13">
            <a:extLst>
              <a:ext uri="{FF2B5EF4-FFF2-40B4-BE49-F238E27FC236}">
                <a16:creationId xmlns:a16="http://schemas.microsoft.com/office/drawing/2014/main" id="{955C6430-0B62-68EA-11EE-8C072125415F}"/>
              </a:ext>
            </a:extLst>
          </p:cNvPr>
          <p:cNvCxnSpPr>
            <a:stCxn id="7" idx="0"/>
          </p:cNvCxnSpPr>
          <p:nvPr/>
        </p:nvCxnSpPr>
        <p:spPr>
          <a:xfrm rot="5400000" flipH="1" flipV="1">
            <a:off x="845556" y="4031729"/>
            <a:ext cx="354345" cy="717398"/>
          </a:xfrm>
          <a:prstGeom prst="bentConnector2">
            <a:avLst/>
          </a:prstGeom>
          <a:ln w="19050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2396BD3A-7072-D8DC-8C1C-194870E25438}"/>
              </a:ext>
            </a:extLst>
          </p:cNvPr>
          <p:cNvCxnSpPr>
            <a:stCxn id="8" idx="0"/>
            <a:endCxn id="6" idx="2"/>
          </p:cNvCxnSpPr>
          <p:nvPr/>
        </p:nvCxnSpPr>
        <p:spPr>
          <a:xfrm flipV="1">
            <a:off x="1807029" y="4413310"/>
            <a:ext cx="257628" cy="148995"/>
          </a:xfrm>
          <a:prstGeom prst="straightConnector1">
            <a:avLst/>
          </a:prstGeom>
          <a:ln w="19050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1CE597F-A9EA-AE8B-9EB0-DEA2874483FB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2492163" y="4338382"/>
            <a:ext cx="128814" cy="228742"/>
          </a:xfrm>
          <a:prstGeom prst="straightConnector1">
            <a:avLst/>
          </a:prstGeom>
          <a:ln w="19050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a gomito 23">
            <a:extLst>
              <a:ext uri="{FF2B5EF4-FFF2-40B4-BE49-F238E27FC236}">
                <a16:creationId xmlns:a16="http://schemas.microsoft.com/office/drawing/2014/main" id="{97F04934-7EF1-76FD-65CD-749CA1F4F395}"/>
              </a:ext>
            </a:extLst>
          </p:cNvPr>
          <p:cNvCxnSpPr>
            <a:stCxn id="10" idx="0"/>
          </p:cNvCxnSpPr>
          <p:nvPr/>
        </p:nvCxnSpPr>
        <p:spPr>
          <a:xfrm rot="16200000" flipV="1">
            <a:off x="2920872" y="4048251"/>
            <a:ext cx="349050" cy="679057"/>
          </a:xfrm>
          <a:prstGeom prst="bentConnector2">
            <a:avLst/>
          </a:prstGeom>
          <a:ln w="19050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6D75B98B-FB2C-253D-EE1D-757701EF2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D4F91078-AF20-C0F6-4325-B0FD5424ECB9}"/>
              </a:ext>
            </a:extLst>
          </p:cNvPr>
          <p:cNvSpPr txBox="1"/>
          <p:nvPr/>
        </p:nvSpPr>
        <p:spPr>
          <a:xfrm>
            <a:off x="276308" y="2202433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Thank you for your attention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5588C98C-AFCF-3F32-FDCC-6D51968FC1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20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C6A40659-19D6-2C72-DE6B-12AC966285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C2479EFC-04EC-6BAF-FE6E-CE939B5D60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819B8134-FAF8-EB64-E69E-0EFEAF7A7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17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8D8FB73C-214A-4402-507A-9CDFCA52D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A3492D7C-DCD8-BE62-E61B-5334F4F01539}"/>
              </a:ext>
            </a:extLst>
          </p:cNvPr>
          <p:cNvSpPr txBox="1"/>
          <p:nvPr/>
        </p:nvSpPr>
        <p:spPr>
          <a:xfrm>
            <a:off x="276308" y="2202433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Extras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977B3ED0-43D1-D122-DB9A-7101ECD473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21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C7FD65E7-1E69-B9C9-A7BE-A3C44F82E6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9857C826-380A-3C54-C181-912098A1C7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7002FDFB-4BEE-5D64-E864-1C75B1DB9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55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A255D31E-9AB5-6B29-6035-F31FD595E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4A901078-F740-3EE7-987C-127A3CD6C979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Sample preparation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A5DC1DB7-3DD0-EE64-A096-374A9B95B44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22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0464F3B1-223B-1755-9105-EC53387DE8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0160FA64-7041-4D26-684E-74DDA57C56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0" name="Google Shape;80;g2d857d14280_1_65">
                <a:extLst>
                  <a:ext uri="{FF2B5EF4-FFF2-40B4-BE49-F238E27FC236}">
                    <a16:creationId xmlns:a16="http://schemas.microsoft.com/office/drawing/2014/main" id="{0784B2A4-513C-4D20-1A42-535234D1C641}"/>
                  </a:ext>
                </a:extLst>
              </p:cNvPr>
              <p:cNvSpPr txBox="1"/>
              <p:nvPr/>
            </p:nvSpPr>
            <p:spPr>
              <a:xfrm>
                <a:off x="36600" y="683571"/>
                <a:ext cx="9107400" cy="3724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lang="en-GB" sz="1000" b="0" i="0" u="none" strike="noStrike" cap="none" noProof="0" dirty="0">
                  <a:solidFill>
                    <a:srgbClr val="000000"/>
                  </a:solidFill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10 cm x 10 cm HPL plates, 1.3 mm thick, bulk resistivity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</m:ctrlPr>
                      </m:sSup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10</m:t>
                        </m:r>
                      </m:e>
                      <m:sup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10</m:t>
                        </m:r>
                      </m:sup>
                    </m:sSup>
                    <m:r>
                      <a:rPr lang="en-GB" sz="2000" b="0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−</m:t>
                    </m:r>
                    <m:sSup>
                      <m:sSup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</m:ctrlPr>
                      </m:sSup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10</m:t>
                        </m:r>
                      </m:e>
                      <m:sup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GB" sz="2000" noProof="0" dirty="0" err="1">
                    <a:latin typeface="PT Sans Narrow"/>
                    <a:ea typeface="PT Sans Narrow"/>
                    <a:cs typeface="PT Sans Narrow"/>
                    <a:sym typeface="PT Sans Narrow"/>
                  </a:rPr>
                  <a:t>Ωcm</a:t>
                </a: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.</a:t>
                </a: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Graphite paint provided by KODEL. Already used for the CMS </a:t>
                </a:r>
                <a:r>
                  <a:rPr lang="en-GB" sz="2000" noProof="0" dirty="0" err="1">
                    <a:latin typeface="PT Sans Narrow"/>
                    <a:ea typeface="PT Sans Narrow"/>
                    <a:cs typeface="PT Sans Narrow"/>
                    <a:sym typeface="PT Sans Narrow"/>
                  </a:rPr>
                  <a:t>i</a:t>
                </a: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-RPC system.</a:t>
                </a: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Higher surface resistivity square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350±30% </m:t>
                    </m:r>
                    <m:r>
                      <m:rPr>
                        <m:sty m:val="p"/>
                      </m:rPr>
                      <a:rPr lang="en-US" sz="2000" b="0" i="0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Ω</m:t>
                    </m:r>
                    <m:r>
                      <a:rPr lang="en-US" sz="2000" b="0" i="0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/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T Sans Narrow"/>
                        <a:sym typeface="PT Sans Narrow"/>
                      </a:rPr>
                      <m:t>∎</m:t>
                    </m:r>
                  </m:oMath>
                </a14:m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.</a:t>
                </a: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Lower surface resistivity strips ensure uniform distribution of the electric field.</a:t>
                </a: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2 brass foil contacts per side, secured with conductive glue.</a:t>
                </a:r>
                <a:r>
                  <a:rPr lang="en-GB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			</a:t>
                </a:r>
              </a:p>
              <a:p>
                <a:pPr marL="114300"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</a:pPr>
                <a:endPara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Samples used both for </a:t>
                </a:r>
                <a:r>
                  <a:rPr lang="en-GB" sz="2000" b="1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“Graphite” </a:t>
                </a: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and </a:t>
                </a:r>
                <a:r>
                  <a:rPr lang="en-GB" sz="2000" b="1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“Irradiation”</a:t>
                </a: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tests.</a:t>
                </a:r>
                <a:endParaRPr lang="en-GB" sz="2000" b="0" i="0" u="none" strike="noStrike" cap="none" noProof="0" dirty="0">
                  <a:solidFill>
                    <a:srgbClr val="000000"/>
                  </a:solidFill>
                  <a:latin typeface="PT Sans Narrow"/>
                  <a:ea typeface="PT Sans Narrow"/>
                  <a:cs typeface="PT Sans Narrow"/>
                  <a:sym typeface="PT Sans Narrow"/>
                </a:endParaRPr>
              </a:p>
            </p:txBody>
          </p:sp>
        </mc:Choice>
        <mc:Fallback>
          <p:sp>
            <p:nvSpPr>
              <p:cNvPr id="80" name="Google Shape;80;g2d857d14280_1_65">
                <a:extLst>
                  <a:ext uri="{FF2B5EF4-FFF2-40B4-BE49-F238E27FC236}">
                    <a16:creationId xmlns:a16="http://schemas.microsoft.com/office/drawing/2014/main" id="{0784B2A4-513C-4D20-1A42-535234D1C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0" y="683571"/>
                <a:ext cx="9107400" cy="3724066"/>
              </a:xfrm>
              <a:prstGeom prst="rect">
                <a:avLst/>
              </a:prstGeom>
              <a:blipFill>
                <a:blip r:embed="rId5"/>
                <a:stretch>
                  <a:fillRect b="-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09EFD857-879A-1F69-F2B9-145DAE1B9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25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1C149000-FAF9-08F6-EB37-DFD61A51B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41F95174-8B1F-335E-6168-65D038BC05D1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Sample preparation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08F73ABC-CB43-2BDC-138C-9E4E996A2D2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23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A24B75EF-6AD2-9245-8C93-0EC7BBC45E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47902794-3E47-8AFD-D54F-F47D669BD9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3574" y="58749"/>
            <a:ext cx="669175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95287E4D-DA95-74CF-8910-3A5C9A2AC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035F14F-0F1F-CB37-10BE-DA35E91C0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713" y="1363117"/>
            <a:ext cx="2835287" cy="37803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EC8BE1-0281-BBC7-7454-9F3B151CF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5164" y="1363116"/>
            <a:ext cx="2835288" cy="37803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3A9CC4-776E-89BF-100F-8EC85EC5BE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435" r="8519" b="27724"/>
          <a:stretch/>
        </p:blipFill>
        <p:spPr>
          <a:xfrm>
            <a:off x="-6064" y="1363117"/>
            <a:ext cx="2943880" cy="378038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1292E7-C3BD-8A73-A1E6-59A506DFDAB8}"/>
              </a:ext>
            </a:extLst>
          </p:cNvPr>
          <p:cNvSpPr txBox="1"/>
          <p:nvPr/>
        </p:nvSpPr>
        <p:spPr>
          <a:xfrm>
            <a:off x="4106008" y="835235"/>
            <a:ext cx="1380392" cy="338554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noProof="0" dirty="0"/>
              <a:t>1h @ 105 °C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17464054-9A29-4F6A-6D0C-40FF0BCC0FBD}"/>
              </a:ext>
            </a:extLst>
          </p:cNvPr>
          <p:cNvSpPr/>
          <p:nvPr/>
        </p:nvSpPr>
        <p:spPr>
          <a:xfrm>
            <a:off x="2421802" y="2883990"/>
            <a:ext cx="803362" cy="738633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F72ED9B3-1172-D5BD-12A4-2CBE026A0043}"/>
              </a:ext>
            </a:extLst>
          </p:cNvPr>
          <p:cNvSpPr/>
          <p:nvPr/>
        </p:nvSpPr>
        <p:spPr>
          <a:xfrm rot="16200000">
            <a:off x="4394523" y="1370980"/>
            <a:ext cx="803362" cy="738633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Freccia curva 11">
            <a:extLst>
              <a:ext uri="{FF2B5EF4-FFF2-40B4-BE49-F238E27FC236}">
                <a16:creationId xmlns:a16="http://schemas.microsoft.com/office/drawing/2014/main" id="{33C2FFDD-59B3-8675-EF91-9E88C181773B}"/>
              </a:ext>
            </a:extLst>
          </p:cNvPr>
          <p:cNvSpPr/>
          <p:nvPr/>
        </p:nvSpPr>
        <p:spPr>
          <a:xfrm rot="16200000" flipH="1">
            <a:off x="1850781" y="174100"/>
            <a:ext cx="1283677" cy="2646485"/>
          </a:xfrm>
          <a:prstGeom prst="ben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13" name="Freccia a inversione 12">
            <a:extLst>
              <a:ext uri="{FF2B5EF4-FFF2-40B4-BE49-F238E27FC236}">
                <a16:creationId xmlns:a16="http://schemas.microsoft.com/office/drawing/2014/main" id="{FA073674-1FD7-E28F-5B30-F462B9A875F4}"/>
              </a:ext>
            </a:extLst>
          </p:cNvPr>
          <p:cNvSpPr/>
          <p:nvPr/>
        </p:nvSpPr>
        <p:spPr>
          <a:xfrm flipV="1">
            <a:off x="1519603" y="4097134"/>
            <a:ext cx="5952393" cy="911240"/>
          </a:xfrm>
          <a:prstGeom prst="utur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A503CEA-8728-1A66-4E41-88D571DB357D}"/>
              </a:ext>
            </a:extLst>
          </p:cNvPr>
          <p:cNvSpPr txBox="1"/>
          <p:nvPr/>
        </p:nvSpPr>
        <p:spPr>
          <a:xfrm>
            <a:off x="2615053" y="3053251"/>
            <a:ext cx="322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E352FF4-99F2-41D1-C1C3-07D7137A4AF7}"/>
              </a:ext>
            </a:extLst>
          </p:cNvPr>
          <p:cNvSpPr txBox="1"/>
          <p:nvPr/>
        </p:nvSpPr>
        <p:spPr>
          <a:xfrm>
            <a:off x="4634822" y="1609376"/>
            <a:ext cx="322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28A0F1D-861C-3FED-C658-6C3EC4697774}"/>
              </a:ext>
            </a:extLst>
          </p:cNvPr>
          <p:cNvSpPr txBox="1"/>
          <p:nvPr/>
        </p:nvSpPr>
        <p:spPr>
          <a:xfrm>
            <a:off x="2331237" y="812351"/>
            <a:ext cx="322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5BF00F-89D2-11FE-E7C9-6C379647533E}"/>
              </a:ext>
            </a:extLst>
          </p:cNvPr>
          <p:cNvSpPr txBox="1"/>
          <p:nvPr/>
        </p:nvSpPr>
        <p:spPr>
          <a:xfrm>
            <a:off x="7067822" y="4473643"/>
            <a:ext cx="322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44B6DC-6537-0A6F-A3F3-F2C559DD0E8A}"/>
              </a:ext>
            </a:extLst>
          </p:cNvPr>
          <p:cNvSpPr txBox="1"/>
          <p:nvPr/>
        </p:nvSpPr>
        <p:spPr>
          <a:xfrm>
            <a:off x="8061874" y="1431518"/>
            <a:ext cx="982656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noProof="0" dirty="0"/>
              <a:t>x 2</a:t>
            </a:r>
          </a:p>
        </p:txBody>
      </p:sp>
    </p:spTree>
    <p:extLst>
      <p:ext uri="{BB962C8B-B14F-4D97-AF65-F5344CB8AC3E}">
        <p14:creationId xmlns:p14="http://schemas.microsoft.com/office/powerpoint/2010/main" val="1872315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3F42979F-0325-62F8-C7EC-CF4D082DC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B5E9DFB1-9173-7637-CE14-9499B34313BF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Sample preparation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2D803FD9-CD71-09C1-2001-27D37853627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24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977478FD-3157-1EA7-D1C4-D65809778D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BF41AA27-B27A-2D92-53FB-3A11DAF1B6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3574" y="58749"/>
            <a:ext cx="669175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70D98EC3-49E3-5D64-3DCB-7BF2DF876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A5D8D46-2C9A-4259-CF7C-53C14E7D8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713" y="1363117"/>
            <a:ext cx="2835287" cy="37803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3439C5D-1681-114A-65A6-895CE3C9F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5164" y="1363116"/>
            <a:ext cx="2835288" cy="37803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2026B2D-162D-4864-186F-20253632C2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435" r="8519" b="27724"/>
          <a:stretch/>
        </p:blipFill>
        <p:spPr>
          <a:xfrm>
            <a:off x="-6064" y="1363117"/>
            <a:ext cx="2943880" cy="378038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ADA8070-A23C-9AE4-1594-20090A76D8E9}"/>
              </a:ext>
            </a:extLst>
          </p:cNvPr>
          <p:cNvSpPr txBox="1"/>
          <p:nvPr/>
        </p:nvSpPr>
        <p:spPr>
          <a:xfrm>
            <a:off x="4106008" y="835235"/>
            <a:ext cx="1380392" cy="338554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noProof="0" dirty="0"/>
              <a:t>1h @ 105 °C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6484227C-EFF7-E1C5-0058-AFA7EFF97FC0}"/>
              </a:ext>
            </a:extLst>
          </p:cNvPr>
          <p:cNvSpPr/>
          <p:nvPr/>
        </p:nvSpPr>
        <p:spPr>
          <a:xfrm>
            <a:off x="2421802" y="2883990"/>
            <a:ext cx="803362" cy="738633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734B437B-BD3E-FBB5-B3C1-0B06794CC1AA}"/>
              </a:ext>
            </a:extLst>
          </p:cNvPr>
          <p:cNvSpPr/>
          <p:nvPr/>
        </p:nvSpPr>
        <p:spPr>
          <a:xfrm rot="16200000">
            <a:off x="4394523" y="1370980"/>
            <a:ext cx="803362" cy="738633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Freccia curva 11">
            <a:extLst>
              <a:ext uri="{FF2B5EF4-FFF2-40B4-BE49-F238E27FC236}">
                <a16:creationId xmlns:a16="http://schemas.microsoft.com/office/drawing/2014/main" id="{0B750E81-9F90-4B15-A7C5-1302B9377DF2}"/>
              </a:ext>
            </a:extLst>
          </p:cNvPr>
          <p:cNvSpPr/>
          <p:nvPr/>
        </p:nvSpPr>
        <p:spPr>
          <a:xfrm rot="16200000" flipH="1">
            <a:off x="1850781" y="174100"/>
            <a:ext cx="1283677" cy="2646485"/>
          </a:xfrm>
          <a:prstGeom prst="ben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13" name="Freccia a inversione 12">
            <a:extLst>
              <a:ext uri="{FF2B5EF4-FFF2-40B4-BE49-F238E27FC236}">
                <a16:creationId xmlns:a16="http://schemas.microsoft.com/office/drawing/2014/main" id="{2A7D66C5-F757-B781-87DD-70A13E1940CD}"/>
              </a:ext>
            </a:extLst>
          </p:cNvPr>
          <p:cNvSpPr/>
          <p:nvPr/>
        </p:nvSpPr>
        <p:spPr>
          <a:xfrm flipV="1">
            <a:off x="1519603" y="4097134"/>
            <a:ext cx="5952393" cy="911240"/>
          </a:xfrm>
          <a:prstGeom prst="utur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9E73DED-13C3-B418-3815-2430294CEF48}"/>
              </a:ext>
            </a:extLst>
          </p:cNvPr>
          <p:cNvSpPr txBox="1"/>
          <p:nvPr/>
        </p:nvSpPr>
        <p:spPr>
          <a:xfrm>
            <a:off x="2615053" y="3053251"/>
            <a:ext cx="322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90A66AE-7BE1-02B7-E746-26C312D3F528}"/>
              </a:ext>
            </a:extLst>
          </p:cNvPr>
          <p:cNvSpPr txBox="1"/>
          <p:nvPr/>
        </p:nvSpPr>
        <p:spPr>
          <a:xfrm>
            <a:off x="4634822" y="1609376"/>
            <a:ext cx="322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2E6F1D7-7563-EB45-9DB9-859EC39F08FA}"/>
              </a:ext>
            </a:extLst>
          </p:cNvPr>
          <p:cNvSpPr txBox="1"/>
          <p:nvPr/>
        </p:nvSpPr>
        <p:spPr>
          <a:xfrm>
            <a:off x="2331237" y="812351"/>
            <a:ext cx="322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EBA4408-CB62-1D68-FB78-F009EC22AE54}"/>
              </a:ext>
            </a:extLst>
          </p:cNvPr>
          <p:cNvSpPr txBox="1"/>
          <p:nvPr/>
        </p:nvSpPr>
        <p:spPr>
          <a:xfrm>
            <a:off x="7067822" y="4473643"/>
            <a:ext cx="322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noProof="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3C82AB3-775D-1AC5-913B-4D5D12A01492}"/>
              </a:ext>
            </a:extLst>
          </p:cNvPr>
          <p:cNvSpPr txBox="1"/>
          <p:nvPr/>
        </p:nvSpPr>
        <p:spPr>
          <a:xfrm>
            <a:off x="8061874" y="1431518"/>
            <a:ext cx="982656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noProof="0" dirty="0"/>
              <a:t>x 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EFED11A-0EEE-B08E-F42D-EE28514FE7E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851008" y="1121530"/>
            <a:ext cx="5151757" cy="29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99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8DC043D1-C462-A2BB-06A5-23189EE2D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ACB8B2A3-3752-8A02-B91D-E834BF100F8C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 w="38100"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Graphite test – Results*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DF8F1C35-59EC-7778-EBEC-4AFBDC0543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25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6C7ADA45-4DAE-BAE6-FACC-E2EAB493A0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BB1FB996-6A95-E136-0DF3-14294C6B3E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3B90C845-1D24-CA1A-1AE6-D17F96EC4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6447CBD-E030-34D7-E93E-2727B8A80F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51" t="7863" r="8389" b="4615"/>
          <a:stretch/>
        </p:blipFill>
        <p:spPr>
          <a:xfrm>
            <a:off x="0" y="816920"/>
            <a:ext cx="1852481" cy="16185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38E7E2-506E-E60B-E019-5330B546F3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46" t="7392" r="8058" b="4775"/>
          <a:stretch/>
        </p:blipFill>
        <p:spPr>
          <a:xfrm>
            <a:off x="1748010" y="803553"/>
            <a:ext cx="1859609" cy="162797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3792D29-3D9A-30BE-4EC7-EC6025B6741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946" t="7393" r="8359" b="5301"/>
          <a:stretch/>
        </p:blipFill>
        <p:spPr>
          <a:xfrm>
            <a:off x="3548019" y="794636"/>
            <a:ext cx="1876763" cy="163886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511CED5-485D-1E5A-1A99-77F90F0290A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484" t="7522" r="8681" b="5128"/>
          <a:stretch/>
        </p:blipFill>
        <p:spPr>
          <a:xfrm>
            <a:off x="5407628" y="803553"/>
            <a:ext cx="1852481" cy="163491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BEA9B7D-9635-37FF-25A2-B52EC7810D3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714" t="7863" r="8535" b="5299"/>
          <a:stretch/>
        </p:blipFill>
        <p:spPr>
          <a:xfrm>
            <a:off x="7260108" y="796313"/>
            <a:ext cx="1883891" cy="163521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362DCD0E-0971-7824-6F12-4B06230AF7F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588" t="7863" r="8242" b="5299"/>
          <a:stretch/>
        </p:blipFill>
        <p:spPr>
          <a:xfrm>
            <a:off x="1" y="3524950"/>
            <a:ext cx="1852052" cy="161855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F8B10277-E8F2-FC79-67E2-357E4989F3D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580" t="8376" r="8681" b="4958"/>
          <a:stretch/>
        </p:blipFill>
        <p:spPr>
          <a:xfrm>
            <a:off x="1852053" y="3524950"/>
            <a:ext cx="1846282" cy="161855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850DC977-764E-DE94-F1BA-327D560748E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580" t="7179" r="8534" b="4786"/>
          <a:stretch/>
        </p:blipFill>
        <p:spPr>
          <a:xfrm>
            <a:off x="3698335" y="3502249"/>
            <a:ext cx="1846282" cy="164125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E8F6D4A3-4076-9425-2F77-E53FD5B711B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6580" t="8376" r="8241" b="4786"/>
          <a:stretch/>
        </p:blipFill>
        <p:spPr>
          <a:xfrm>
            <a:off x="5544618" y="3502248"/>
            <a:ext cx="1878186" cy="164125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B4016177-6146-6EA4-89AC-B2CEE2041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6581" t="7863" r="8828" b="4786"/>
          <a:stretch/>
        </p:blipFill>
        <p:spPr>
          <a:xfrm>
            <a:off x="7297718" y="3502247"/>
            <a:ext cx="1846282" cy="1634145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6B426E18-DCA6-0E96-2E08-71EF588D99E3}"/>
              </a:ext>
            </a:extLst>
          </p:cNvPr>
          <p:cNvSpPr/>
          <p:nvPr/>
        </p:nvSpPr>
        <p:spPr>
          <a:xfrm>
            <a:off x="0" y="801581"/>
            <a:ext cx="9142750" cy="1629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093EAEC4-F8B3-5451-76BE-92331846E6F6}"/>
              </a:ext>
            </a:extLst>
          </p:cNvPr>
          <p:cNvSpPr/>
          <p:nvPr/>
        </p:nvSpPr>
        <p:spPr>
          <a:xfrm>
            <a:off x="0" y="3494207"/>
            <a:ext cx="9142750" cy="162994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9FE8A3D-8D42-1043-4D90-A3EB6D215C98}"/>
              </a:ext>
            </a:extLst>
          </p:cNvPr>
          <p:cNvSpPr txBox="1"/>
          <p:nvPr/>
        </p:nvSpPr>
        <p:spPr>
          <a:xfrm>
            <a:off x="1178169" y="2813538"/>
            <a:ext cx="155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FF0000"/>
                </a:solidFill>
                <a:latin typeface="PT Sans Narrow" panose="020B0506020203020204" pitchFamily="34" charset="0"/>
              </a:rPr>
              <a:t>800 V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581410B-8E0B-C0E4-A210-23670DF59088}"/>
              </a:ext>
            </a:extLst>
          </p:cNvPr>
          <p:cNvSpPr txBox="1"/>
          <p:nvPr/>
        </p:nvSpPr>
        <p:spPr>
          <a:xfrm>
            <a:off x="6923309" y="2816850"/>
            <a:ext cx="1556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0000FF"/>
                </a:solidFill>
                <a:latin typeface="PT Sans Narrow" panose="020B0506020203020204" pitchFamily="34" charset="0"/>
              </a:rPr>
              <a:t>400 V</a:t>
            </a:r>
          </a:p>
        </p:txBody>
      </p:sp>
    </p:spTree>
    <p:extLst>
      <p:ext uri="{BB962C8B-B14F-4D97-AF65-F5344CB8AC3E}">
        <p14:creationId xmlns:p14="http://schemas.microsoft.com/office/powerpoint/2010/main" val="1219394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CDD9FCCB-75B4-9530-B3A9-606EC3A77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0055E033-5445-B725-F1C2-F4B5888942D9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HPL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5BC7EEE8-7827-7476-077D-FA357DE0F3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26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9C4DAFA6-E502-0FB7-AFF3-03F039E607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9986BF91-CFED-F734-DA3C-74267B351D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53F84AEF-E37B-783B-B6B9-233A3A3C3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6C3A734-B3BE-9588-3EA4-EDE299E07064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76264FB-3CFA-ECEF-91B7-B9699533D2B8}"/>
              </a:ext>
            </a:extLst>
          </p:cNvPr>
          <p:cNvSpPr txBox="1"/>
          <p:nvPr/>
        </p:nvSpPr>
        <p:spPr>
          <a:xfrm>
            <a:off x="4857501" y="667747"/>
            <a:ext cx="4007301" cy="141577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The test serves to isolate the contribution to aging from the HPL itself.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Carried out in the MPP clean room.</a:t>
            </a:r>
          </a:p>
          <a:p>
            <a:endParaRPr lang="en-GB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83E649-3F9E-AE0F-5F37-EFCA106019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73" t="18270" r="19108" b="9168"/>
          <a:stretch/>
        </p:blipFill>
        <p:spPr>
          <a:xfrm>
            <a:off x="4791075" y="1945253"/>
            <a:ext cx="4352925" cy="31789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EACB146-07D2-7629-4F13-653E715F58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889" t="23077" r="14436" b="9338"/>
          <a:stretch/>
        </p:blipFill>
        <p:spPr>
          <a:xfrm>
            <a:off x="254922" y="1248385"/>
            <a:ext cx="2735928" cy="36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3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0B2C0020-3781-39D2-221F-3D5911B2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E37A203C-DC80-78A9-933E-91ECFC0A9AEA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HPL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A7D01A67-7C4A-CB7C-F64C-0FED64CBA7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27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103D28BD-CD1E-67F4-C040-557B3DE108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A578CCA7-0343-0E1B-C2EC-A17B322247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864D8443-7E86-E7C4-F634-DD8A1CB77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6496BCA-5C1D-2BAB-F53D-D813A842A28E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6A61FAC-CDB3-7819-D5FC-4FD9A4BF5096}"/>
              </a:ext>
            </a:extLst>
          </p:cNvPr>
          <p:cNvSpPr txBox="1"/>
          <p:nvPr/>
        </p:nvSpPr>
        <p:spPr>
          <a:xfrm>
            <a:off x="4857501" y="667747"/>
            <a:ext cx="4007301" cy="141577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The test serves to isolate the contribution to aging from the HPL itself.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Carried out in the MPP clean room.</a:t>
            </a:r>
          </a:p>
          <a:p>
            <a:endParaRPr lang="en-GB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FC2B604-46B0-FB44-B53C-D1C4357874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73" t="18270" r="19108" b="9168"/>
          <a:stretch/>
        </p:blipFill>
        <p:spPr>
          <a:xfrm>
            <a:off x="4791075" y="1945253"/>
            <a:ext cx="4352925" cy="31789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12F73A4-4F1E-9008-4193-91956A58223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289" t="15103" r="15062" b="10900"/>
          <a:stretch/>
        </p:blipFill>
        <p:spPr>
          <a:xfrm>
            <a:off x="310676" y="1113201"/>
            <a:ext cx="2735928" cy="39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40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39C981B9-A46F-71E4-41CF-7F2EBA037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7DB348AA-9339-7E39-3063-482264650BD9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HPL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CAC64A23-B0A2-B180-592A-D3687BEB42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28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655E915F-19F4-1727-475B-86DE7F31FC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1BBD4D75-4539-7A30-5F47-7F53328E89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1FFB73E6-26F4-242B-A2D4-C742A2A79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0C344A7-FF2C-6EA3-72A1-A17E987E156A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A4E8746-1EF9-1804-8B81-EB3C7995C882}"/>
              </a:ext>
            </a:extLst>
          </p:cNvPr>
          <p:cNvSpPr txBox="1"/>
          <p:nvPr/>
        </p:nvSpPr>
        <p:spPr>
          <a:xfrm>
            <a:off x="4857501" y="667747"/>
            <a:ext cx="4007301" cy="141577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The test serves to isolate the contribution to aging from the HPL itself.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Carried out in the MPP clean room.</a:t>
            </a:r>
          </a:p>
          <a:p>
            <a:endParaRPr lang="en-GB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7705A93-46CD-EEC6-1D35-3C28C8F0FB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73" t="18270" r="19108" b="9168"/>
          <a:stretch/>
        </p:blipFill>
        <p:spPr>
          <a:xfrm>
            <a:off x="4791075" y="1945253"/>
            <a:ext cx="4352925" cy="31789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C5DF3E0-00F2-0250-C4E9-F7A440ABA31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939" t="22267" r="12777" b="2916"/>
          <a:stretch/>
        </p:blipFill>
        <p:spPr>
          <a:xfrm>
            <a:off x="260550" y="1032091"/>
            <a:ext cx="3118098" cy="40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51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CFB84FC2-A005-ED64-AED8-0B5B0ACFC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69AB6BC2-3428-E2C2-E49A-B8DB01A5BCDB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HPL test – Results*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2BE3ECF2-0EFA-DF9E-B0EA-4A137F6F7F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29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F1CF8886-09AF-E7D4-289F-F8059097CB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7631B302-4FFD-529A-545F-75BDF59D97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6017977B-BA5E-4610-9553-D49E17513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ADC9654-08E1-5510-A61F-E0E57984B7B5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CB882D-F4EC-63D3-EB87-7F9DC8CB2C9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43" t="7351" r="8829" b="5128"/>
          <a:stretch/>
        </p:blipFill>
        <p:spPr>
          <a:xfrm>
            <a:off x="1" y="835236"/>
            <a:ext cx="2194031" cy="19334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250245E-728A-B9CB-61CD-1FD3B2736A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483" t="7863" r="8535" b="4273"/>
          <a:stretch/>
        </p:blipFill>
        <p:spPr>
          <a:xfrm>
            <a:off x="2283176" y="835235"/>
            <a:ext cx="2202005" cy="195143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0281E7E-1C7A-9E7C-3E6B-17E79BFFA47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751" t="7351" r="8388" b="5470"/>
          <a:stretch/>
        </p:blipFill>
        <p:spPr>
          <a:xfrm>
            <a:off x="4572000" y="822111"/>
            <a:ext cx="2236672" cy="194659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34A95E8-FDDE-CD23-C6A5-622D39850FB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044" t="7863" r="8828" b="5128"/>
          <a:stretch/>
        </p:blipFill>
        <p:spPr>
          <a:xfrm>
            <a:off x="6861152" y="783320"/>
            <a:ext cx="2221945" cy="194659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CF264EB-6189-F35C-8C53-5EC2ECC3D31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337" t="8376" r="8534" b="5299"/>
          <a:stretch/>
        </p:blipFill>
        <p:spPr>
          <a:xfrm>
            <a:off x="58732" y="2873841"/>
            <a:ext cx="2224444" cy="193346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6153DD7D-5D3D-5AED-2F3C-23E16EB197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485" t="8205" r="8241" b="5128"/>
          <a:stretch/>
        </p:blipFill>
        <p:spPr>
          <a:xfrm>
            <a:off x="2613597" y="2869519"/>
            <a:ext cx="2224444" cy="193778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25116967-3D4F-BD85-9E5E-D77D39C126F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191" t="6536" r="8388" b="6536"/>
          <a:stretch/>
        </p:blipFill>
        <p:spPr>
          <a:xfrm>
            <a:off x="5168462" y="2786667"/>
            <a:ext cx="2282008" cy="199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08110481-861A-2757-639B-21AD30614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4023953E-E0EC-CD83-E70C-5138BA1BEC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4" r="2726"/>
          <a:stretch/>
        </p:blipFill>
        <p:spPr>
          <a:xfrm>
            <a:off x="4717163" y="1084334"/>
            <a:ext cx="4426837" cy="3077247"/>
          </a:xfrm>
          <a:prstGeom prst="rect">
            <a:avLst/>
          </a:prstGeom>
        </p:spPr>
      </p:pic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E0E625FE-908B-4702-5A0F-6578444DF019}"/>
              </a:ext>
            </a:extLst>
          </p:cNvPr>
          <p:cNvSpPr txBox="1"/>
          <p:nvPr/>
        </p:nvSpPr>
        <p:spPr>
          <a:xfrm>
            <a:off x="260550" y="57975"/>
            <a:ext cx="8470500" cy="6155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28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Introduction to aging</a:t>
            </a:r>
            <a:endParaRPr lang="en-GB" sz="28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40D53900-9186-A27F-C548-99F555BCE3E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DC88CB0B-55FA-EAB4-333D-77205C763E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9F0B78F9-51BF-1549-18BD-C37F856E8A6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8805299E-F2CE-E6F7-77DF-BFBB5D311427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lang="en-GB" sz="1000" b="0" i="0" u="none" strike="noStrike" cap="none" noProof="0" dirty="0">
              <a:solidFill>
                <a:srgbClr val="168B8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0F4CA683-BD23-D959-F34B-C6F02D53F1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F8067D8-8F6D-8A7B-FF2B-C3E2DC347DEA}"/>
                  </a:ext>
                </a:extLst>
              </p:cNvPr>
              <p:cNvSpPr txBox="1"/>
              <p:nvPr/>
            </p:nvSpPr>
            <p:spPr>
              <a:xfrm>
                <a:off x="2242037" y="3715712"/>
                <a:ext cx="2713829" cy="375552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800" b="1" i="1" noProof="0" smtClean="0">
                        <a:latin typeface="Cambria Math" panose="02040503050406030204" pitchFamily="18" charset="0"/>
                      </a:rPr>
                      <m:t>𝟗𝟒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</a:rPr>
                      <m:t>𝒎𝑪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en-GB" sz="1800" b="1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1" i="1" noProof="0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GB" sz="1800" b="1" i="1" noProof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1800" noProof="0" dirty="0"/>
                  <a:t> 10 yrs HL</a:t>
                </a:r>
                <a:endParaRPr lang="en-GB" sz="1800" b="1" noProof="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BF8067D8-8F6D-8A7B-FF2B-C3E2DC347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037" y="3715712"/>
                <a:ext cx="2713829" cy="375552"/>
              </a:xfrm>
              <a:prstGeom prst="rect">
                <a:avLst/>
              </a:prstGeom>
              <a:blipFill>
                <a:blip r:embed="rId8"/>
                <a:stretch>
                  <a:fillRect t="-3030" b="-21212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ccia destra con strisce 5">
            <a:extLst>
              <a:ext uri="{FF2B5EF4-FFF2-40B4-BE49-F238E27FC236}">
                <a16:creationId xmlns:a16="http://schemas.microsoft.com/office/drawing/2014/main" id="{E40994B2-AECA-4CCB-A47F-D3B705CE1507}"/>
              </a:ext>
            </a:extLst>
          </p:cNvPr>
          <p:cNvSpPr/>
          <p:nvPr/>
        </p:nvSpPr>
        <p:spPr>
          <a:xfrm>
            <a:off x="514246" y="3650208"/>
            <a:ext cx="1371600" cy="615462"/>
          </a:xfrm>
          <a:prstGeom prst="stripedRightArrow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Freccia curva 6">
            <a:extLst>
              <a:ext uri="{FF2B5EF4-FFF2-40B4-BE49-F238E27FC236}">
                <a16:creationId xmlns:a16="http://schemas.microsoft.com/office/drawing/2014/main" id="{B508AE7B-92B0-E15A-5FC2-012AE886EBE6}"/>
              </a:ext>
            </a:extLst>
          </p:cNvPr>
          <p:cNvSpPr/>
          <p:nvPr/>
        </p:nvSpPr>
        <p:spPr>
          <a:xfrm flipV="1">
            <a:off x="4753333" y="4173370"/>
            <a:ext cx="1485900" cy="742198"/>
          </a:xfrm>
          <a:prstGeom prst="ben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B3DB73-18BA-DCC5-95A9-46EB513638FC}"/>
              </a:ext>
            </a:extLst>
          </p:cNvPr>
          <p:cNvSpPr txBox="1"/>
          <p:nvPr/>
        </p:nvSpPr>
        <p:spPr>
          <a:xfrm>
            <a:off x="725261" y="3785992"/>
            <a:ext cx="949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noProof="0" dirty="0">
                <a:solidFill>
                  <a:srgbClr val="00B050"/>
                </a:solidFill>
              </a:rPr>
              <a:t>S.F. x 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909158-9F45-7C29-DE34-D136DA32D88A}"/>
              </a:ext>
            </a:extLst>
          </p:cNvPr>
          <p:cNvSpPr txBox="1"/>
          <p:nvPr/>
        </p:nvSpPr>
        <p:spPr>
          <a:xfrm>
            <a:off x="5073953" y="4272972"/>
            <a:ext cx="949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noProof="0" dirty="0">
                <a:solidFill>
                  <a:srgbClr val="FF0000"/>
                </a:solidFill>
              </a:rPr>
              <a:t>S.F. x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422580B-821B-4136-8966-462B80360722}"/>
                  </a:ext>
                </a:extLst>
              </p:cNvPr>
              <p:cNvSpPr txBox="1"/>
              <p:nvPr/>
            </p:nvSpPr>
            <p:spPr>
              <a:xfrm>
                <a:off x="6431779" y="4530605"/>
                <a:ext cx="1849095" cy="37555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1" i="1" noProof="0" smtClean="0">
                          <a:latin typeface="Cambria Math" panose="02040503050406030204" pitchFamily="18" charset="0"/>
                        </a:rPr>
                        <m:t>𝟐𝟖𝟒</m:t>
                      </m:r>
                      <m:r>
                        <a:rPr lang="en-GB" sz="1800" b="1" i="1" noProof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800" b="1" i="1" noProof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GB" sz="1800" b="1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800" b="1" i="1" noProof="0" smtClean="0">
                          <a:latin typeface="Cambria Math" panose="02040503050406030204" pitchFamily="18" charset="0"/>
                        </a:rPr>
                        <m:t>𝒎𝑪</m:t>
                      </m:r>
                      <m:r>
                        <a:rPr lang="en-GB" sz="1800" b="1" i="1" noProof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800" b="1" i="1" noProof="0" smtClean="0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GB" sz="1800" b="1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1" i="1" noProof="0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GB" sz="1800" b="1" i="1" noProof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sz="1800" b="1" noProof="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422580B-821B-4136-8966-462B80360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779" y="4530605"/>
                <a:ext cx="1849095" cy="375552"/>
              </a:xfrm>
              <a:prstGeom prst="rect">
                <a:avLst/>
              </a:prstGeom>
              <a:blipFill>
                <a:blip r:embed="rId9"/>
                <a:stretch>
                  <a:fillRect b="-10448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Google Shape;80;g2d857d14280_1_65">
                <a:extLst>
                  <a:ext uri="{FF2B5EF4-FFF2-40B4-BE49-F238E27FC236}">
                    <a16:creationId xmlns:a16="http://schemas.microsoft.com/office/drawing/2014/main" id="{2EA51234-8362-ED19-CEDE-77FCAC39845A}"/>
                  </a:ext>
                </a:extLst>
              </p:cNvPr>
              <p:cNvSpPr txBox="1"/>
              <p:nvPr/>
            </p:nvSpPr>
            <p:spPr>
              <a:xfrm>
                <a:off x="36600" y="661432"/>
                <a:ext cx="9107400" cy="4275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The principal aging phenomenon in RPCs is a decrease in rate capability</a:t>
                </a:r>
              </a:p>
              <a:p>
                <a: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PT Sans Narrow"/>
                  <a:buChar char="○"/>
                </a:pPr>
                <a:r>
                  <a:rPr lang="en-GB" sz="1800" b="0" i="0" u="none" strike="noStrike" cap="none" noProof="0" dirty="0">
                    <a:solidFill>
                      <a:srgbClr val="00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Increase in total electrode resistance </a:t>
                </a:r>
                <a:r>
                  <a:rPr lang="en-GB" sz="1800" b="0" i="0" u="none" strike="noStrike" cap="none" baseline="30000" noProof="0" dirty="0">
                    <a:solidFill>
                      <a:srgbClr val="00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[</a:t>
                </a:r>
                <a:r>
                  <a:rPr lang="en-GB" sz="1800" b="0" i="0" u="none" strike="noStrike" cap="none" baseline="30000" noProof="0" dirty="0" err="1">
                    <a:solidFill>
                      <a:srgbClr val="00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i</a:t>
                </a:r>
                <a:r>
                  <a:rPr lang="en-GB" sz="1800" b="0" i="0" u="none" strike="noStrike" cap="none" baseline="30000" noProof="0" dirty="0">
                    <a:solidFill>
                      <a:srgbClr val="00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] </a:t>
                </a:r>
                <a:r>
                  <a:rPr lang="en-GB" sz="1800" b="0" i="0" u="none" strike="noStrike" cap="none" noProof="0" dirty="0">
                    <a:solidFill>
                      <a:srgbClr val="00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leading to:</a:t>
                </a:r>
              </a:p>
              <a:p>
                <a:pPr marL="939800" lvl="8" indent="-342900" algn="ctr">
                  <a:lnSpc>
                    <a:spcPct val="115000"/>
                  </a:lnSpc>
                  <a:buSzPts val="1400"/>
                  <a:buFont typeface="+mj-lt"/>
                  <a:buAutoNum type="arabicPeriod"/>
                </a:pPr>
                <a:r>
                  <a:rPr lang="en-GB" sz="1800" b="0" i="0" u="none" strike="noStrike" cap="none" noProof="0" dirty="0">
                    <a:solidFill>
                      <a:srgbClr val="00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Reduced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u="none" strike="noStrike" cap="none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</m:ctrlPr>
                      </m:sSubPr>
                      <m:e>
                        <m:r>
                          <a:rPr lang="en-GB" sz="1800" b="0" i="1" u="none" strike="noStrike" cap="none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𝑉</m:t>
                        </m:r>
                      </m:e>
                      <m:sub>
                        <m:r>
                          <a:rPr lang="en-GB" sz="1800" b="0" i="1" u="none" strike="noStrike" cap="none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GB" sz="1800" b="0" i="0" u="none" strike="noStrike" cap="none" noProof="0" dirty="0">
                    <a:solidFill>
                      <a:srgbClr val="00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 applied to the gas</a:t>
                </a: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		</a:t>
                </a:r>
                <a:r>
                  <a:rPr lang="en-GB" sz="1800" b="0" i="0" u="none" strike="noStrike" cap="none" noProof="0" dirty="0">
                    <a:solidFill>
                      <a:srgbClr val="00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			</a:t>
                </a:r>
              </a:p>
              <a:p>
                <a:pPr marL="939800" lvl="8" indent="-342900" algn="ctr">
                  <a:lnSpc>
                    <a:spcPct val="115000"/>
                  </a:lnSpc>
                  <a:buSzPts val="1400"/>
                  <a:buFont typeface="+mj-lt"/>
                  <a:buAutoNum type="arabicPeriod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Potential loss of field uniformity</a:t>
                </a:r>
                <a:r>
                  <a:rPr lang="en-GB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					</a:t>
                </a:r>
              </a:p>
              <a:p>
                <a:pPr marL="114300"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</a:pPr>
                <a:endParaRPr lang="en-GB" sz="14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Expectations for HL – LHC</a:t>
                </a:r>
                <a:endPara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PT Sans Narrow"/>
                  <a:buChar char="○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Charge per count → </a:t>
                </a:r>
                <a14:m>
                  <m:oMath xmlns:m="http://schemas.openxmlformats.org/officeDocument/2006/math"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𝟔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 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𝒑𝑪</m:t>
                    </m:r>
                  </m:oMath>
                </a14:m>
                <a:endParaRPr lang="en-GB" sz="1800" b="1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PT Sans Narrow"/>
                  <a:buChar char="○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Max interaction rate in BIS → </a:t>
                </a:r>
                <a14:m>
                  <m:oMath xmlns:m="http://schemas.openxmlformats.org/officeDocument/2006/math"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𝟏𝟎𝟎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 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𝑯𝒛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/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𝒄</m:t>
                    </m:r>
                    <m:sSup>
                      <m:sSupPr>
                        <m:ctrlPr>
                          <a:rPr lang="en-GB" sz="1800" b="1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</m:ctrlPr>
                      </m:sSupPr>
                      <m:e>
                        <m:r>
                          <a:rPr lang="en-GB" sz="1800" b="1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𝒎</m:t>
                        </m:r>
                      </m:e>
                      <m:sup>
                        <m:r>
                          <a:rPr lang="en-GB" sz="1800" b="1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𝟐</m:t>
                        </m:r>
                      </m:sup>
                    </m:sSup>
                  </m:oMath>
                </a14:m>
                <a:endParaRPr lang="en-GB" sz="18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914400" lvl="1" indent="-317500">
                  <a:lnSpc>
                    <a:spcPct val="115000"/>
                  </a:lnSpc>
                  <a:buSzPts val="1400"/>
                  <a:buFont typeface="PT Sans Narrow"/>
                  <a:buChar char="○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Effective exposure time (50%) → </a:t>
                </a:r>
                <a14:m>
                  <m:oMath xmlns:m="http://schemas.openxmlformats.org/officeDocument/2006/math">
                    <m:r>
                      <a:rPr lang="en-GB" sz="1800" b="1" i="0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𝟏</m:t>
                    </m:r>
                    <m:r>
                      <a:rPr lang="en-GB" sz="1800" b="1" i="0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.</m:t>
                    </m:r>
                    <m:r>
                      <a:rPr lang="en-GB" sz="1800" b="1" i="0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𝟓𝟖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×</m:t>
                    </m:r>
                    <m:sSup>
                      <m:sSupPr>
                        <m:ctrlPr>
                          <a:rPr lang="en-GB" sz="1800" b="1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</m:ctrlPr>
                      </m:sSupPr>
                      <m:e>
                        <m:r>
                          <a:rPr lang="en-GB" sz="1800" b="1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𝟏𝟎</m:t>
                        </m:r>
                      </m:e>
                      <m:sup>
                        <m:r>
                          <a:rPr lang="en-GB" sz="1800" b="1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𝟖</m:t>
                        </m:r>
                      </m:sup>
                    </m:sSup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 </m:t>
                    </m:r>
                    <m:r>
                      <a:rPr lang="en-GB" sz="1800" b="1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𝒔</m:t>
                    </m:r>
                  </m:oMath>
                </a14:m>
                <a:endParaRPr lang="en-GB" sz="18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596900" lvl="1">
                  <a:lnSpc>
                    <a:spcPct val="115000"/>
                  </a:lnSpc>
                  <a:buSzPts val="1400"/>
                </a:pPr>
                <a:endParaRPr lang="en-GB" sz="18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114300"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</a:pPr>
                <a:endParaRPr lang="en-GB" sz="14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18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Tests performed at different voltages to study what </a:t>
                </a:r>
              </a:p>
              <a:p>
                <a:pPr marL="114300"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</a:pPr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      impact acceleration rate has on aging.</a:t>
                </a:r>
              </a:p>
            </p:txBody>
          </p:sp>
        </mc:Choice>
        <mc:Fallback xmlns="">
          <p:sp>
            <p:nvSpPr>
              <p:cNvPr id="80" name="Google Shape;80;g2d857d14280_1_65">
                <a:extLst>
                  <a:ext uri="{FF2B5EF4-FFF2-40B4-BE49-F238E27FC236}">
                    <a16:creationId xmlns:a16="http://schemas.microsoft.com/office/drawing/2014/main" id="{2EA51234-8362-ED19-CEDE-77FCAC398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0" y="661432"/>
                <a:ext cx="9107400" cy="4275499"/>
              </a:xfrm>
              <a:prstGeom prst="rect">
                <a:avLst/>
              </a:prstGeom>
              <a:blipFill>
                <a:blip r:embed="rId10"/>
                <a:stretch>
                  <a:fillRect b="-7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097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682D4E4C-42C2-A6D3-3B07-81E19CAFA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21739E7-3582-BF5E-1818-2EAE73F3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028" y="696322"/>
            <a:ext cx="5558971" cy="4447177"/>
          </a:xfrm>
          <a:prstGeom prst="rect">
            <a:avLst/>
          </a:prstGeom>
        </p:spPr>
      </p:pic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BD581B68-A009-79C2-C8FE-CC9DD7E4AE75}"/>
              </a:ext>
            </a:extLst>
          </p:cNvPr>
          <p:cNvSpPr txBox="1"/>
          <p:nvPr/>
        </p:nvSpPr>
        <p:spPr>
          <a:xfrm>
            <a:off x="260550" y="57975"/>
            <a:ext cx="8470500" cy="67707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200" b="1" i="0" u="none" strike="noStrike" cap="none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Environmental </a:t>
            </a:r>
            <a:r>
              <a:rPr lang="en-GB" sz="32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parameters</a:t>
            </a:r>
            <a:endParaRPr lang="en-GB" sz="32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37E497AF-C287-0D3E-B4B8-69C73F11A6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30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52FA6F1B-895A-90BC-64EF-186C9E7B99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FB4B92C9-CFF6-CF68-5AE4-9416AB2B33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DD0B5F16-6E24-86DE-696E-0B52AE86A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80;g2d857d14280_1_65">
                <a:extLst>
                  <a:ext uri="{FF2B5EF4-FFF2-40B4-BE49-F238E27FC236}">
                    <a16:creationId xmlns:a16="http://schemas.microsoft.com/office/drawing/2014/main" id="{20C90379-4706-D0A5-33A3-05E8F16DC047}"/>
                  </a:ext>
                </a:extLst>
              </p:cNvPr>
              <p:cNvSpPr txBox="1"/>
              <p:nvPr/>
            </p:nvSpPr>
            <p:spPr>
              <a:xfrm>
                <a:off x="0" y="613025"/>
                <a:ext cx="9107400" cy="3724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lang="en-GB" sz="1000" b="0" i="0" u="none" strike="noStrike" cap="none" noProof="0" dirty="0">
                  <a:solidFill>
                    <a:srgbClr val="000000"/>
                  </a:solidFill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Conductivity in the HPL is mainly due to internal water ions (</a:t>
                </a:r>
                <a14:m>
                  <m:oMath xmlns:m="http://schemas.openxmlformats.org/officeDocument/2006/math">
                    <m:r>
                      <a:rPr lang="en-GB" sz="2000" b="0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𝑂</m:t>
                    </m:r>
                    <m:sSup>
                      <m:sSup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</m:ctrlPr>
                      </m:sSup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𝐻</m:t>
                        </m:r>
                      </m:e>
                      <m:sup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−</m:t>
                        </m:r>
                      </m:sup>
                    </m:sSup>
                    <m:r>
                      <a:rPr lang="en-GB" sz="2000" b="0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,</m:t>
                    </m:r>
                    <m:sSub>
                      <m:sSub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</m:ctrlPr>
                      </m:sSub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𝐻</m:t>
                        </m:r>
                      </m:e>
                      <m:sub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</m:ctrlPr>
                      </m:sSupPr>
                      <m:e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𝑂</m:t>
                        </m:r>
                      </m:e>
                      <m:sup>
                        <m:r>
                          <a:rPr lang="en-GB" sz="2000" b="0" i="1" noProof="0" smtClean="0">
                            <a:latin typeface="Cambria Math" panose="02040503050406030204" pitchFamily="18" charset="0"/>
                            <a:ea typeface="PT Sans Narrow"/>
                            <a:cs typeface="PT Sans Narrow"/>
                            <a:sym typeface="PT Sans Narrow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) </a:t>
                </a:r>
                <a:r>
                  <a:rPr lang="en-GB" sz="2000" baseline="30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[iii]</a:t>
                </a: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HPL is hygroscopic.</a:t>
                </a: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5 samples, baked for 3 h at 105 °C.</a:t>
                </a: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Kept at stable* T, RH and tested</a:t>
                </a:r>
              </a:p>
              <a:p>
                <a:pPr marL="114300"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</a:pPr>
                <a:r>
                  <a:rPr lang="en-GB" sz="20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      at regular intervals.</a:t>
                </a: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endParaRPr lang="en-GB" sz="2000" b="0" i="0" u="none" strike="noStrike" cap="none" noProof="0" dirty="0">
                  <a:solidFill>
                    <a:srgbClr val="000000"/>
                  </a:solidFill>
                  <a:latin typeface="PT Sans Narrow"/>
                  <a:ea typeface="PT Sans Narrow"/>
                  <a:cs typeface="PT Sans Narrow"/>
                  <a:sym typeface="PT Sans Narrow"/>
                </a:endParaRPr>
              </a:p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:r>
                  <a:rPr lang="en-GB" sz="2000" noProof="0" dirty="0">
                    <a:solidFill>
                      <a:srgbClr val="FF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Mass recovers to the initial value faster</a:t>
                </a:r>
              </a:p>
              <a:p>
                <a:pPr marL="114300"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</a:pPr>
                <a:r>
                  <a:rPr lang="en-GB" sz="2000" b="0" i="0" u="none" strike="noStrike" cap="none" noProof="0" dirty="0">
                    <a:solidFill>
                      <a:srgbClr val="FF0000"/>
                    </a:solidFill>
                    <a:latin typeface="PT Sans Narrow"/>
                    <a:ea typeface="PT Sans Narrow"/>
                    <a:cs typeface="PT Sans Narrow"/>
                    <a:sym typeface="PT Sans Narrow"/>
                  </a:rPr>
                  <a:t>       than bulk resistivity.</a:t>
                </a:r>
                <a:endParaRPr lang="en-GB" sz="1800" b="0" i="0" u="none" strike="noStrike" cap="none" noProof="0" dirty="0">
                  <a:solidFill>
                    <a:srgbClr val="FF0000"/>
                  </a:solidFill>
                  <a:latin typeface="PT Sans Narrow"/>
                  <a:ea typeface="PT Sans Narrow"/>
                  <a:cs typeface="PT Sans Narrow"/>
                  <a:sym typeface="PT Sans Narrow"/>
                </a:endParaRPr>
              </a:p>
            </p:txBody>
          </p:sp>
        </mc:Choice>
        <mc:Fallback xmlns="">
          <p:sp>
            <p:nvSpPr>
              <p:cNvPr id="3" name="Google Shape;80;g2d857d14280_1_65">
                <a:extLst>
                  <a:ext uri="{FF2B5EF4-FFF2-40B4-BE49-F238E27FC236}">
                    <a16:creationId xmlns:a16="http://schemas.microsoft.com/office/drawing/2014/main" id="{20C90379-4706-D0A5-33A3-05E8F16DC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3025"/>
                <a:ext cx="9107400" cy="3724066"/>
              </a:xfrm>
              <a:prstGeom prst="rect">
                <a:avLst/>
              </a:prstGeom>
              <a:blipFill>
                <a:blip r:embed="rId8"/>
                <a:stretch>
                  <a:fillRect b="-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>
            <a:extLst>
              <a:ext uri="{FF2B5EF4-FFF2-40B4-BE49-F238E27FC236}">
                <a16:creationId xmlns:a16="http://schemas.microsoft.com/office/drawing/2014/main" id="{1F05C4A9-8693-7158-CE28-0C75E678F343}"/>
              </a:ext>
            </a:extLst>
          </p:cNvPr>
          <p:cNvSpPr/>
          <p:nvPr/>
        </p:nvSpPr>
        <p:spPr>
          <a:xfrm>
            <a:off x="3780972" y="2423886"/>
            <a:ext cx="261257" cy="1045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FB0607E-3521-8939-2DE3-2FA7D7BF9C91}"/>
              </a:ext>
            </a:extLst>
          </p:cNvPr>
          <p:cNvSpPr/>
          <p:nvPr/>
        </p:nvSpPr>
        <p:spPr>
          <a:xfrm>
            <a:off x="8846143" y="2397396"/>
            <a:ext cx="261257" cy="10450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09817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846DA13C-4BA6-196C-2B3C-927C2A5F6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41401AEC-A986-4EDB-0225-FA40CFEA7F4D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i="0" u="none" strike="noStrike" cap="none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Temperature and current</a:t>
            </a: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30299B0D-5DF9-B3D2-0A0D-7FA895A9D3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31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CB1C15B7-B470-5FB4-9A65-6162B6A25E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B7749BD1-3411-F558-673C-0CD72E7099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BFE81CE4-5C45-64D2-77DA-9B4ABD089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2BF5A11-D746-8407-BDE7-74127A298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201" y="1204445"/>
            <a:ext cx="4576400" cy="30509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E28612C-4224-7C60-3B8A-96663C5B4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99" y="1204448"/>
            <a:ext cx="4576399" cy="305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19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83FC8A8D-39EC-48E2-4F17-2BFE5D5FD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F9F457B6-3EA6-7B3D-5256-6117CBD5AA60}"/>
              </a:ext>
            </a:extLst>
          </p:cNvPr>
          <p:cNvSpPr txBox="1"/>
          <p:nvPr/>
        </p:nvSpPr>
        <p:spPr>
          <a:xfrm>
            <a:off x="-8276" y="53367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i="0" u="none" strike="noStrike" cap="none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Environmental effects in “HPL”</a:t>
            </a: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8E5CF627-96F7-21F4-A8BA-8F60B13D6F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32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35176975-85AE-EEEA-E31F-2E63D7CE77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9923" y="18552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332BBA71-97D5-85B2-23D3-D89BF094E0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6172" y="57964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62674A18-06B7-F5D5-CD80-DBE46EAF8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1874" y="707193"/>
            <a:ext cx="800700" cy="4160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14C2182-20DE-8D03-9779-99FCE98FB3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278" t="5836" r="8960"/>
          <a:stretch/>
        </p:blipFill>
        <p:spPr>
          <a:xfrm>
            <a:off x="2268210" y="614626"/>
            <a:ext cx="4483966" cy="28296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C1A2612-436B-B082-8F22-1834BE1186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47" t="5960" r="8411"/>
          <a:stretch/>
        </p:blipFill>
        <p:spPr>
          <a:xfrm>
            <a:off x="5433646" y="2454975"/>
            <a:ext cx="3694623" cy="270237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B6F5FB0-9D52-B023-6BF5-9E65CE1001E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664" t="6941" r="8741"/>
          <a:stretch/>
        </p:blipFill>
        <p:spPr>
          <a:xfrm>
            <a:off x="0" y="2672861"/>
            <a:ext cx="4047205" cy="24706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0F3270C-1014-F40B-DEC9-A3B74A89D487}"/>
              </a:ext>
            </a:extLst>
          </p:cNvPr>
          <p:cNvSpPr txBox="1"/>
          <p:nvPr/>
        </p:nvSpPr>
        <p:spPr>
          <a:xfrm>
            <a:off x="3086495" y="2609850"/>
            <a:ext cx="552055" cy="2319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900" noProof="0" dirty="0"/>
              <a:t>200 [V]</a:t>
            </a:r>
          </a:p>
        </p:txBody>
      </p:sp>
    </p:spTree>
    <p:extLst>
      <p:ext uri="{BB962C8B-B14F-4D97-AF65-F5344CB8AC3E}">
        <p14:creationId xmlns:p14="http://schemas.microsoft.com/office/powerpoint/2010/main" val="2372594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EAC1E558-7CB0-D657-34EA-D8B3FD970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1DD94096-67C2-6D97-6BD9-232126D35E38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Correlation plots “Graphite”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061C60BC-E55F-E8CA-F8F8-F21ACD3671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33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56E13CA2-2CC4-5099-B6B7-E8EAFEACE4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3E16820E-255F-C8C0-DF1F-5F19FA3497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652C61E9-2436-F851-EA6D-F4A532B6E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1874" y="646869"/>
            <a:ext cx="800700" cy="4160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9D23D25-64BC-4514-74C7-00185A2227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44141" y="1329230"/>
            <a:ext cx="4392592" cy="381426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7324471-AE14-E8C5-13B8-3FF483B262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2616" y="1329230"/>
            <a:ext cx="4414875" cy="38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8B0F5931-75B8-4D1B-A7E5-2B70F3D7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82E36893-0DF3-02EB-7480-2B48C13F03E2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Correlation plots “HPL”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91E8A407-5E19-FC4F-5DD7-0894C604E2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34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02BE0CEB-0E8C-A07F-F6FB-2B29E7866B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38271AAD-5640-1E68-F891-8455B3ABF0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22E2227D-CE83-37BE-3E9F-E46CC9616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8355208-EB0C-CF00-24ED-96CDF7BF72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44141" y="1329230"/>
            <a:ext cx="4392592" cy="381426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75BA08-FA58-AFC7-E503-481014C0EDF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2616" y="1329230"/>
            <a:ext cx="4414875" cy="3833617"/>
          </a:xfrm>
          <a:prstGeom prst="rect">
            <a:avLst/>
          </a:prstGeom>
        </p:spPr>
      </p:pic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E268DF33-9C9A-18E5-891E-2A7A47E14538}"/>
              </a:ext>
            </a:extLst>
          </p:cNvPr>
          <p:cNvSpPr/>
          <p:nvPr/>
        </p:nvSpPr>
        <p:spPr>
          <a:xfrm>
            <a:off x="805543" y="1632857"/>
            <a:ext cx="2532743" cy="2184400"/>
          </a:xfrm>
          <a:custGeom>
            <a:avLst/>
            <a:gdLst>
              <a:gd name="connsiteX0" fmla="*/ 2467428 w 2532743"/>
              <a:gd name="connsiteY0" fmla="*/ 108857 h 2184400"/>
              <a:gd name="connsiteX1" fmla="*/ 14514 w 2532743"/>
              <a:gd name="connsiteY1" fmla="*/ 0 h 2184400"/>
              <a:gd name="connsiteX2" fmla="*/ 0 w 2532743"/>
              <a:gd name="connsiteY2" fmla="*/ 406400 h 2184400"/>
              <a:gd name="connsiteX3" fmla="*/ 725714 w 2532743"/>
              <a:gd name="connsiteY3" fmla="*/ 573314 h 2184400"/>
              <a:gd name="connsiteX4" fmla="*/ 725714 w 2532743"/>
              <a:gd name="connsiteY4" fmla="*/ 2126343 h 2184400"/>
              <a:gd name="connsiteX5" fmla="*/ 1240971 w 2532743"/>
              <a:gd name="connsiteY5" fmla="*/ 2184400 h 2184400"/>
              <a:gd name="connsiteX6" fmla="*/ 1248228 w 2532743"/>
              <a:gd name="connsiteY6" fmla="*/ 1364343 h 2184400"/>
              <a:gd name="connsiteX7" fmla="*/ 1988457 w 2532743"/>
              <a:gd name="connsiteY7" fmla="*/ 1378857 h 2184400"/>
              <a:gd name="connsiteX8" fmla="*/ 1988457 w 2532743"/>
              <a:gd name="connsiteY8" fmla="*/ 1081314 h 2184400"/>
              <a:gd name="connsiteX9" fmla="*/ 2532743 w 2532743"/>
              <a:gd name="connsiteY9" fmla="*/ 1095829 h 2184400"/>
              <a:gd name="connsiteX10" fmla="*/ 2467428 w 2532743"/>
              <a:gd name="connsiteY10" fmla="*/ 108857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2743" h="2184400">
                <a:moveTo>
                  <a:pt x="2467428" y="108857"/>
                </a:moveTo>
                <a:lnTo>
                  <a:pt x="14514" y="0"/>
                </a:lnTo>
                <a:lnTo>
                  <a:pt x="0" y="406400"/>
                </a:lnTo>
                <a:lnTo>
                  <a:pt x="725714" y="573314"/>
                </a:lnTo>
                <a:lnTo>
                  <a:pt x="725714" y="2126343"/>
                </a:lnTo>
                <a:lnTo>
                  <a:pt x="1240971" y="2184400"/>
                </a:lnTo>
                <a:lnTo>
                  <a:pt x="1248228" y="1364343"/>
                </a:lnTo>
                <a:lnTo>
                  <a:pt x="1988457" y="1378857"/>
                </a:lnTo>
                <a:lnTo>
                  <a:pt x="1988457" y="1081314"/>
                </a:lnTo>
                <a:lnTo>
                  <a:pt x="2532743" y="1095829"/>
                </a:lnTo>
                <a:lnTo>
                  <a:pt x="2467428" y="10885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1753F92C-72BE-3394-9825-B37FF9C94037}"/>
              </a:ext>
            </a:extLst>
          </p:cNvPr>
          <p:cNvSpPr/>
          <p:nvPr/>
        </p:nvSpPr>
        <p:spPr>
          <a:xfrm>
            <a:off x="5594780" y="1632857"/>
            <a:ext cx="2532743" cy="2184400"/>
          </a:xfrm>
          <a:custGeom>
            <a:avLst/>
            <a:gdLst>
              <a:gd name="connsiteX0" fmla="*/ 2467428 w 2532743"/>
              <a:gd name="connsiteY0" fmla="*/ 108857 h 2184400"/>
              <a:gd name="connsiteX1" fmla="*/ 14514 w 2532743"/>
              <a:gd name="connsiteY1" fmla="*/ 0 h 2184400"/>
              <a:gd name="connsiteX2" fmla="*/ 0 w 2532743"/>
              <a:gd name="connsiteY2" fmla="*/ 406400 h 2184400"/>
              <a:gd name="connsiteX3" fmla="*/ 725714 w 2532743"/>
              <a:gd name="connsiteY3" fmla="*/ 573314 h 2184400"/>
              <a:gd name="connsiteX4" fmla="*/ 725714 w 2532743"/>
              <a:gd name="connsiteY4" fmla="*/ 2126343 h 2184400"/>
              <a:gd name="connsiteX5" fmla="*/ 1240971 w 2532743"/>
              <a:gd name="connsiteY5" fmla="*/ 2184400 h 2184400"/>
              <a:gd name="connsiteX6" fmla="*/ 1248228 w 2532743"/>
              <a:gd name="connsiteY6" fmla="*/ 1364343 h 2184400"/>
              <a:gd name="connsiteX7" fmla="*/ 1988457 w 2532743"/>
              <a:gd name="connsiteY7" fmla="*/ 1378857 h 2184400"/>
              <a:gd name="connsiteX8" fmla="*/ 1988457 w 2532743"/>
              <a:gd name="connsiteY8" fmla="*/ 1081314 h 2184400"/>
              <a:gd name="connsiteX9" fmla="*/ 2532743 w 2532743"/>
              <a:gd name="connsiteY9" fmla="*/ 1095829 h 2184400"/>
              <a:gd name="connsiteX10" fmla="*/ 2467428 w 2532743"/>
              <a:gd name="connsiteY10" fmla="*/ 108857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2743" h="2184400">
                <a:moveTo>
                  <a:pt x="2467428" y="108857"/>
                </a:moveTo>
                <a:lnTo>
                  <a:pt x="14514" y="0"/>
                </a:lnTo>
                <a:lnTo>
                  <a:pt x="0" y="406400"/>
                </a:lnTo>
                <a:lnTo>
                  <a:pt x="725714" y="573314"/>
                </a:lnTo>
                <a:lnTo>
                  <a:pt x="725714" y="2126343"/>
                </a:lnTo>
                <a:lnTo>
                  <a:pt x="1240971" y="2184400"/>
                </a:lnTo>
                <a:lnTo>
                  <a:pt x="1248228" y="1364343"/>
                </a:lnTo>
                <a:lnTo>
                  <a:pt x="1988457" y="1378857"/>
                </a:lnTo>
                <a:lnTo>
                  <a:pt x="1988457" y="1081314"/>
                </a:lnTo>
                <a:lnTo>
                  <a:pt x="2532743" y="1095829"/>
                </a:lnTo>
                <a:lnTo>
                  <a:pt x="2467428" y="10885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075148-60B4-B502-60E9-0D58A0FB07E3}"/>
              </a:ext>
            </a:extLst>
          </p:cNvPr>
          <p:cNvSpPr txBox="1"/>
          <p:nvPr/>
        </p:nvSpPr>
        <p:spPr>
          <a:xfrm>
            <a:off x="3098800" y="796608"/>
            <a:ext cx="364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FF0000"/>
                </a:solidFill>
                <a:latin typeface="PT Sans Narrow" panose="020B0506020203020204" pitchFamily="34" charset="0"/>
              </a:rPr>
              <a:t>Test voltage raised 200 V → 500 V</a:t>
            </a:r>
          </a:p>
        </p:txBody>
      </p:sp>
    </p:spTree>
    <p:extLst>
      <p:ext uri="{BB962C8B-B14F-4D97-AF65-F5344CB8AC3E}">
        <p14:creationId xmlns:p14="http://schemas.microsoft.com/office/powerpoint/2010/main" val="2637518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1ABABFA7-F925-8FB1-50C7-6049ACA2C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B7C5AC4D-A89D-194C-99E6-B2578667B236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Correlation plots “HPL”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A8EA62CC-9A3B-7F0F-D69C-F5154F444C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35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8481A5BC-46FD-C083-EC11-2BCD0D230C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102136E4-47AB-8C91-22C3-B4A9E45E2E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D7FFE9EE-CD33-CCC6-B37C-7F305978D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19A1B3B-CF28-5D06-A4D2-97A877293E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44141" y="1329230"/>
            <a:ext cx="4392592" cy="381426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8683878-92BB-BB10-F31D-9988F5A140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2616" y="1329230"/>
            <a:ext cx="4414875" cy="383361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C2FFF5-13F1-CD5C-DF20-06132CEF3E00}"/>
              </a:ext>
            </a:extLst>
          </p:cNvPr>
          <p:cNvSpPr txBox="1"/>
          <p:nvPr/>
        </p:nvSpPr>
        <p:spPr>
          <a:xfrm>
            <a:off x="3098800" y="796608"/>
            <a:ext cx="364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noProof="0" dirty="0">
                <a:solidFill>
                  <a:srgbClr val="FF0000"/>
                </a:solidFill>
                <a:latin typeface="PT Sans Narrow" panose="020B0506020203020204" pitchFamily="34" charset="0"/>
              </a:rPr>
              <a:t>Before raising voltage to 500 V</a:t>
            </a:r>
          </a:p>
        </p:txBody>
      </p:sp>
    </p:spTree>
    <p:extLst>
      <p:ext uri="{BB962C8B-B14F-4D97-AF65-F5344CB8AC3E}">
        <p14:creationId xmlns:p14="http://schemas.microsoft.com/office/powerpoint/2010/main" val="4073138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12877A40-FBBE-47D5-3264-4296AB4C3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3A3C909A-7E18-71C8-72AE-86DEFD3D83E9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Irradiation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F6A1F14E-1A7A-E5D9-0252-3D5FFE6F56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36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AD7B34DB-A240-0C58-AA25-BF3B62D102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B0E3355B-C194-600D-49DC-75ED937B5C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9B230794-8D93-F8B5-5F81-C00F1933B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02BEBC6-D1A7-766E-990C-C1C795730265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691DA38-9113-AB2B-F9B9-C4538D1F425A}"/>
                  </a:ext>
                </a:extLst>
              </p:cNvPr>
              <p:cNvSpPr txBox="1"/>
              <p:nvPr/>
            </p:nvSpPr>
            <p:spPr>
              <a:xfrm>
                <a:off x="208850" y="796608"/>
                <a:ext cx="8416404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4572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C78D8"/>
                  </a:buClr>
                  <a:buSzPts val="1800"/>
                  <a:buFont typeface="PT Sans Narrow"/>
                  <a:buChar char="○"/>
                </a:pPr>
                <a14:m>
                  <m:oMath xmlns:m="http://schemas.openxmlformats.org/officeDocument/2006/math">
                    <m:r>
                      <a:rPr lang="en-GB" sz="1800" b="0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24 </m:t>
                    </m:r>
                    <m:r>
                      <a:rPr lang="en-GB" sz="1800" b="0" i="1" noProof="0" smtClean="0">
                        <a:latin typeface="Cambria Math" panose="02040503050406030204" pitchFamily="18" charset="0"/>
                        <a:ea typeface="PT Sans Narrow"/>
                        <a:cs typeface="PT Sans Narrow"/>
                        <a:sym typeface="PT Sans Narrow"/>
                      </a:rPr>
                      <m:t>𝐺𝑒𝑉</m:t>
                    </m:r>
                  </m:oMath>
                </a14:m>
                <a:r>
                  <a:rPr lang="en-GB" sz="1800" noProof="0" dirty="0">
                    <a:latin typeface="PT Sans Narrow"/>
                    <a:ea typeface="PT Sans Narrow"/>
                    <a:cs typeface="PT Sans Narrow"/>
                    <a:sym typeface="PT Sans Narrow"/>
                  </a:rPr>
                  <a:t> protons from the PS, impinging on a copper target, provide a high intensity mixed field.</a:t>
                </a:r>
                <a:endParaRPr lang="en-GB" noProof="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691DA38-9113-AB2B-F9B9-C4538D1F4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50" y="796608"/>
                <a:ext cx="8416404" cy="369332"/>
              </a:xfrm>
              <a:prstGeom prst="rect">
                <a:avLst/>
              </a:prstGeom>
              <a:blipFill>
                <a:blip r:embed="rId7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9480E64D-7DAC-F6AE-4171-C7CA1A5536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4072" y="1411372"/>
            <a:ext cx="4688678" cy="37127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5FBFA41-5CA4-2E39-3910-BC6231123C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53" y="2080873"/>
            <a:ext cx="3719657" cy="30680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CF62AE-8AFA-59D4-EAF3-13C021F1EF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30" y="1182692"/>
            <a:ext cx="4404742" cy="144030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BA50DD-FECE-28F0-BC1B-11991E07AD70}"/>
              </a:ext>
            </a:extLst>
          </p:cNvPr>
          <p:cNvSpPr txBox="1"/>
          <p:nvPr/>
        </p:nvSpPr>
        <p:spPr>
          <a:xfrm>
            <a:off x="136414" y="1371951"/>
            <a:ext cx="865071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noProof="0" dirty="0">
                <a:solidFill>
                  <a:srgbClr val="FF0000"/>
                </a:solidFill>
                <a:latin typeface="PT Sans Narrow" panose="020B0506020203020204" pitchFamily="34" charset="0"/>
              </a:rPr>
              <a:t>X 4 for HL - LHC</a:t>
            </a:r>
          </a:p>
        </p:txBody>
      </p:sp>
    </p:spTree>
    <p:extLst>
      <p:ext uri="{BB962C8B-B14F-4D97-AF65-F5344CB8AC3E}">
        <p14:creationId xmlns:p14="http://schemas.microsoft.com/office/powerpoint/2010/main" val="282314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FD686C45-6611-3FD6-BC43-295247603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DBAB1FDD-F6BE-A13D-68F5-C31B6A933E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37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26692E25-EC7A-6ADC-E5BB-5E72768617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6501" y="79660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3CD66CDA-5D4D-D0B5-42BC-C17BE2B3CE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4A626195-ACB3-BBB6-162B-DDC4E5350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9198" y="1613290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4EB455B-05A1-9A0C-56CA-E822BB947C7B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B4CED4-5539-DC6C-4301-951DCE5ED0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7424" y="20777"/>
            <a:ext cx="7388326" cy="5116750"/>
          </a:xfrm>
          <a:prstGeom prst="rect">
            <a:avLst/>
          </a:prstGeom>
        </p:spPr>
      </p:pic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F76E82D-FE87-927B-54EF-0C337C70E086}"/>
              </a:ext>
            </a:extLst>
          </p:cNvPr>
          <p:cNvSpPr/>
          <p:nvPr/>
        </p:nvSpPr>
        <p:spPr>
          <a:xfrm>
            <a:off x="2714625" y="3507398"/>
            <a:ext cx="1857375" cy="466725"/>
          </a:xfrm>
          <a:prstGeom prst="roundRect">
            <a:avLst/>
          </a:prstGeom>
          <a:noFill/>
          <a:ln w="38100">
            <a:solidFill>
              <a:srgbClr val="F764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38080D5-C196-A3EF-375B-02903E3948D7}"/>
              </a:ext>
            </a:extLst>
          </p:cNvPr>
          <p:cNvSpPr txBox="1"/>
          <p:nvPr/>
        </p:nvSpPr>
        <p:spPr>
          <a:xfrm>
            <a:off x="572337" y="3740760"/>
            <a:ext cx="1857375" cy="369332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rgbClr val="F764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noProof="0" dirty="0">
                <a:solidFill>
                  <a:srgbClr val="F76409"/>
                </a:solidFill>
                <a:latin typeface="PT Sans Narrow" panose="020B0506020203020204" pitchFamily="34" charset="0"/>
              </a:rPr>
              <a:t>Read-out resistors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208E474-0B0F-84E5-D98D-40FD42AAB1D7}"/>
              </a:ext>
            </a:extLst>
          </p:cNvPr>
          <p:cNvSpPr/>
          <p:nvPr/>
        </p:nvSpPr>
        <p:spPr>
          <a:xfrm>
            <a:off x="4262099" y="2455252"/>
            <a:ext cx="529709" cy="466725"/>
          </a:xfrm>
          <a:prstGeom prst="roundRect">
            <a:avLst/>
          </a:prstGeom>
          <a:noFill/>
          <a:ln w="38100">
            <a:solidFill>
              <a:srgbClr val="F764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13123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718B7795-35B4-A7DC-D6D7-AC0878D44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CE4359FC-EC07-F0AE-9907-4CC86AF0F5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38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297143D9-D2BE-54D2-E1F6-102524C33D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6501" y="79660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54B7456E-D1EE-D6B5-8D6D-B4383087E6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2A108590-1C14-FD71-68EA-A933DD70F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9198" y="1613290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3758688-4D8E-6EDE-73DB-0A143AE5E3E6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0BE498-B47B-C974-BB02-57820443A7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7424" y="0"/>
            <a:ext cx="7448327" cy="5158305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25B36BAA-FD75-C469-6326-D84A13D8CE85}"/>
              </a:ext>
            </a:extLst>
          </p:cNvPr>
          <p:cNvSpPr/>
          <p:nvPr/>
        </p:nvSpPr>
        <p:spPr>
          <a:xfrm>
            <a:off x="3076911" y="-108140"/>
            <a:ext cx="1132801" cy="388926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F714C38A-0E0C-8DBD-9DC9-58A78B103E51}"/>
              </a:ext>
            </a:extLst>
          </p:cNvPr>
          <p:cNvSpPr/>
          <p:nvPr/>
        </p:nvSpPr>
        <p:spPr>
          <a:xfrm>
            <a:off x="3234807" y="4856703"/>
            <a:ext cx="1132801" cy="30160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5E0C0E-2688-1AE5-A89E-018C9C802847}"/>
              </a:ext>
            </a:extLst>
          </p:cNvPr>
          <p:cNvSpPr txBox="1"/>
          <p:nvPr/>
        </p:nvSpPr>
        <p:spPr>
          <a:xfrm>
            <a:off x="539427" y="292834"/>
            <a:ext cx="1771467" cy="1631216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3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noProof="0" dirty="0">
                <a:latin typeface="PT Sans Narrow" panose="020B0506020203020204" pitchFamily="34" charset="0"/>
              </a:rPr>
              <a:t>An HV PS provides power to the samples and a reference ground for measurement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7A3AE83A-6077-76DF-8C44-2EEE6A4C4F45}"/>
              </a:ext>
            </a:extLst>
          </p:cNvPr>
          <p:cNvSpPr/>
          <p:nvPr/>
        </p:nvSpPr>
        <p:spPr>
          <a:xfrm>
            <a:off x="2714625" y="3507398"/>
            <a:ext cx="1857375" cy="466725"/>
          </a:xfrm>
          <a:prstGeom prst="roundRect">
            <a:avLst/>
          </a:prstGeom>
          <a:noFill/>
          <a:ln w="38100">
            <a:solidFill>
              <a:srgbClr val="F764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620CC83-EAA6-C875-55B1-CF5FEEC1BA95}"/>
              </a:ext>
            </a:extLst>
          </p:cNvPr>
          <p:cNvSpPr txBox="1"/>
          <p:nvPr/>
        </p:nvSpPr>
        <p:spPr>
          <a:xfrm>
            <a:off x="572337" y="3740760"/>
            <a:ext cx="1857375" cy="369332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rgbClr val="F764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noProof="0" dirty="0">
                <a:solidFill>
                  <a:srgbClr val="F76409"/>
                </a:solidFill>
                <a:latin typeface="PT Sans Narrow" panose="020B0506020203020204" pitchFamily="34" charset="0"/>
              </a:rPr>
              <a:t>Read-out resistors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A44D47F-FD80-E893-15F2-2E6C050BFD1B}"/>
              </a:ext>
            </a:extLst>
          </p:cNvPr>
          <p:cNvSpPr/>
          <p:nvPr/>
        </p:nvSpPr>
        <p:spPr>
          <a:xfrm>
            <a:off x="4262099" y="2455252"/>
            <a:ext cx="529709" cy="466725"/>
          </a:xfrm>
          <a:prstGeom prst="roundRect">
            <a:avLst/>
          </a:prstGeom>
          <a:noFill/>
          <a:ln w="38100">
            <a:solidFill>
              <a:srgbClr val="F764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62875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B2406089-2506-EC58-42AD-B81165994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18408C6C-A28C-8D5A-D6E0-E1DB0FB666B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39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6336AB1A-BA6E-6BD1-E996-8C4DD102DD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6501" y="79660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CDCD1DA5-6111-5FA7-EF70-AFB8D494A3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A6D2B68B-CF29-36F0-DC77-E916A7CF8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9198" y="1613290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CA19191-E95B-98AE-3668-5A236D990BBE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BF9CDA-C90E-7DB3-0709-72CA9C1039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7424" y="20777"/>
            <a:ext cx="7388326" cy="5116750"/>
          </a:xfrm>
          <a:prstGeom prst="rect">
            <a:avLst/>
          </a:prstGeom>
        </p:spPr>
      </p:pic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FC4ED99D-08CC-5ED1-7EE7-A028EB9119D7}"/>
              </a:ext>
            </a:extLst>
          </p:cNvPr>
          <p:cNvSpPr/>
          <p:nvPr/>
        </p:nvSpPr>
        <p:spPr>
          <a:xfrm>
            <a:off x="2714625" y="3507398"/>
            <a:ext cx="1857375" cy="466725"/>
          </a:xfrm>
          <a:prstGeom prst="roundRect">
            <a:avLst/>
          </a:prstGeom>
          <a:noFill/>
          <a:ln w="38100">
            <a:solidFill>
              <a:srgbClr val="F764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65BD65D-FA9C-B3CB-9A15-CF7AE5B0EDA0}"/>
              </a:ext>
            </a:extLst>
          </p:cNvPr>
          <p:cNvSpPr txBox="1"/>
          <p:nvPr/>
        </p:nvSpPr>
        <p:spPr>
          <a:xfrm>
            <a:off x="572337" y="3740760"/>
            <a:ext cx="1857375" cy="369332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rgbClr val="F764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noProof="0" dirty="0">
                <a:solidFill>
                  <a:srgbClr val="F76409"/>
                </a:solidFill>
                <a:latin typeface="PT Sans Narrow" panose="020B0506020203020204" pitchFamily="34" charset="0"/>
              </a:rPr>
              <a:t>Read-out resistors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4A73BBEC-958C-A3C8-A098-A50E3E769A3A}"/>
              </a:ext>
            </a:extLst>
          </p:cNvPr>
          <p:cNvSpPr/>
          <p:nvPr/>
        </p:nvSpPr>
        <p:spPr>
          <a:xfrm>
            <a:off x="4262099" y="2455252"/>
            <a:ext cx="529709" cy="466725"/>
          </a:xfrm>
          <a:prstGeom prst="roundRect">
            <a:avLst/>
          </a:prstGeom>
          <a:noFill/>
          <a:ln w="38100">
            <a:solidFill>
              <a:srgbClr val="F764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94044DC-C253-3653-462E-6DDE2DD8E5C3}"/>
              </a:ext>
            </a:extLst>
          </p:cNvPr>
          <p:cNvSpPr/>
          <p:nvPr/>
        </p:nvSpPr>
        <p:spPr>
          <a:xfrm>
            <a:off x="225585" y="2400266"/>
            <a:ext cx="1242665" cy="1153569"/>
          </a:xfrm>
          <a:prstGeom prst="rect">
            <a:avLst/>
          </a:prstGeom>
          <a:noFill/>
          <a:ln w="38100">
            <a:solidFill>
              <a:srgbClr val="D000B7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6D0DC11-1EE4-1ED7-C81B-67708918AFA9}"/>
              </a:ext>
            </a:extLst>
          </p:cNvPr>
          <p:cNvSpPr/>
          <p:nvPr/>
        </p:nvSpPr>
        <p:spPr>
          <a:xfrm>
            <a:off x="6707743" y="1917089"/>
            <a:ext cx="1013197" cy="1076325"/>
          </a:xfrm>
          <a:prstGeom prst="rect">
            <a:avLst/>
          </a:prstGeom>
          <a:noFill/>
          <a:ln w="38100">
            <a:solidFill>
              <a:srgbClr val="D000B7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2638E4-F139-F463-1A99-3A95179D5F05}"/>
              </a:ext>
            </a:extLst>
          </p:cNvPr>
          <p:cNvSpPr txBox="1"/>
          <p:nvPr/>
        </p:nvSpPr>
        <p:spPr>
          <a:xfrm>
            <a:off x="371448" y="135125"/>
            <a:ext cx="1752055" cy="2031325"/>
          </a:xfrm>
          <a:prstGeom prst="rect">
            <a:avLst/>
          </a:prstGeom>
          <a:solidFill>
            <a:schemeClr val="tx1"/>
          </a:solidFill>
          <a:ln w="38100">
            <a:solidFill>
              <a:srgbClr val="D000B7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GB" sz="1800" noProof="0" dirty="0">
                <a:latin typeface="PT Sans Narrow" panose="020B0506020203020204" pitchFamily="34" charset="0"/>
              </a:rPr>
              <a:t>Relays, controlled by an Arduino, allow us to power the faces independently and switch between readout channels</a:t>
            </a:r>
          </a:p>
        </p:txBody>
      </p:sp>
    </p:spTree>
    <p:extLst>
      <p:ext uri="{BB962C8B-B14F-4D97-AF65-F5344CB8AC3E}">
        <p14:creationId xmlns:p14="http://schemas.microsoft.com/office/powerpoint/2010/main" val="3363459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B2C11B96-03F5-05EB-7818-CB3879CE6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7B05CFFA-A4E5-4FD3-2648-EB0EAFC97756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Aging studies at MPP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E10422CC-5D05-EB1F-0FF6-C5CE8E10B5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4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28A45913-666B-DBEC-6921-549EF1A105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93856A6F-0B93-80EE-6B77-3066B0A864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4D478986-119C-3D49-D538-2FC7DF608CC5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</a:t>
            </a:r>
          </a:p>
        </p:txBody>
      </p:sp>
      <p:sp>
        <p:nvSpPr>
          <p:cNvPr id="80" name="Google Shape;80;g2d857d14280_1_65">
            <a:extLst>
              <a:ext uri="{FF2B5EF4-FFF2-40B4-BE49-F238E27FC236}">
                <a16:creationId xmlns:a16="http://schemas.microsoft.com/office/drawing/2014/main" id="{615AD1C6-B9C2-B1BB-DCAA-B2DBCF071552}"/>
              </a:ext>
            </a:extLst>
          </p:cNvPr>
          <p:cNvSpPr txBox="1"/>
          <p:nvPr/>
        </p:nvSpPr>
        <p:spPr>
          <a:xfrm>
            <a:off x="36600" y="683571"/>
            <a:ext cx="9107400" cy="4436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GB" sz="1000" b="0" i="0" u="none" strike="noStrike" cap="none" noProof="0" dirty="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Investigating different contributions to aging under different conditions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2000" b="0" i="0" u="none" strike="noStrike" cap="none" noProof="0" dirty="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The </a:t>
            </a:r>
            <a:r>
              <a:rPr lang="en-GB" sz="2000" b="1" noProof="0" dirty="0">
                <a:latin typeface="PT Sans Narrow"/>
                <a:ea typeface="PT Sans Narrow"/>
                <a:cs typeface="PT Sans Narrow"/>
                <a:sym typeface="PT Sans Narrow"/>
              </a:rPr>
              <a:t>Graphite</a:t>
            </a: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 test</a:t>
            </a: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 Narrow"/>
              <a:buChar char="○"/>
            </a:pPr>
            <a:r>
              <a:rPr lang="en-GB" sz="18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10x10 cm</a:t>
            </a:r>
            <a:r>
              <a:rPr lang="en-GB" sz="1800" baseline="30000" noProof="0" dirty="0">
                <a:latin typeface="PT Sans Narrow"/>
                <a:sym typeface="PT Sans Narrow"/>
              </a:rPr>
              <a:t>2</a:t>
            </a:r>
            <a:r>
              <a:rPr lang="en-GB" sz="18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Bakelite (HPL) plates</a:t>
            </a: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Graphite coating on both sides</a:t>
            </a: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 Narrow"/>
              <a:buChar char="○"/>
            </a:pPr>
            <a:r>
              <a:rPr lang="en-GB" sz="18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Most similar to standard RPC configuration</a:t>
            </a:r>
          </a:p>
          <a:p>
            <a:pPr marL="596900"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      and to tests performed in the literature</a:t>
            </a:r>
            <a:endParaRPr lang="en-GB" sz="1800" b="0" i="0" u="none" strike="noStrike" cap="none" noProof="0" dirty="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596900"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1800" b="0" i="0" u="none" strike="noStrike" cap="none" noProof="0" dirty="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The </a:t>
            </a:r>
            <a:r>
              <a:rPr lang="en-GB" sz="2000" b="1" noProof="0" dirty="0">
                <a:latin typeface="PT Sans Narrow"/>
                <a:ea typeface="PT Sans Narrow"/>
                <a:cs typeface="PT Sans Narrow"/>
                <a:sym typeface="PT Sans Narrow"/>
              </a:rPr>
              <a:t>HPL</a:t>
            </a: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 test</a:t>
            </a: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 Narrow"/>
              <a:buChar char="○"/>
            </a:pPr>
            <a:r>
              <a:rPr lang="en-GB" sz="18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10x10 cm</a:t>
            </a:r>
            <a:r>
              <a:rPr lang="en-GB" sz="1800" b="0" i="0" u="none" strike="noStrike" cap="none" baseline="30000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r>
              <a:rPr lang="en-GB" sz="18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Bakelite (HPL) plates</a:t>
            </a: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Uncoated</a:t>
            </a: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 Narrow"/>
              <a:buChar char="○"/>
            </a:pPr>
            <a:r>
              <a:rPr lang="en-GB" sz="1800" b="0" i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Isolate effects of aging on bulk resistivity</a:t>
            </a:r>
          </a:p>
          <a:p>
            <a:pPr marL="596900"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GB" sz="1800" b="0" i="0" u="none" strike="noStrike" cap="none" noProof="0" dirty="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09FF1B20-5038-D654-213E-32D3A25B4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1524" y="627158"/>
            <a:ext cx="800700" cy="4160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F0A1B1-D675-1E5B-7D0B-357EC6E7F85E}"/>
              </a:ext>
            </a:extLst>
          </p:cNvPr>
          <p:cNvSpPr txBox="1"/>
          <p:nvPr/>
        </p:nvSpPr>
        <p:spPr>
          <a:xfrm>
            <a:off x="2107948" y="3271172"/>
            <a:ext cx="932507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noProof="0" dirty="0">
                <a:solidFill>
                  <a:srgbClr val="00B050"/>
                </a:solidFill>
              </a:rPr>
              <a:t>ONGOING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848B7B-E5F2-864E-A575-836BBF242742}"/>
              </a:ext>
            </a:extLst>
          </p:cNvPr>
          <p:cNvSpPr txBox="1"/>
          <p:nvPr/>
        </p:nvSpPr>
        <p:spPr>
          <a:xfrm>
            <a:off x="2187778" y="1422204"/>
            <a:ext cx="932507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noProof="0" dirty="0">
                <a:solidFill>
                  <a:srgbClr val="00B050"/>
                </a:solidFill>
              </a:rPr>
              <a:t>ONGOING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BC711F14-26FB-9763-E7C1-35A8A84773F4}"/>
              </a:ext>
            </a:extLst>
          </p:cNvPr>
          <p:cNvGrpSpPr/>
          <p:nvPr/>
        </p:nvGrpSpPr>
        <p:grpSpPr>
          <a:xfrm>
            <a:off x="4495800" y="1427926"/>
            <a:ext cx="4409036" cy="2022526"/>
            <a:chOff x="4495800" y="1844747"/>
            <a:chExt cx="4409036" cy="2022526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16F4628-7619-6E61-AE9B-42B188210310}"/>
                </a:ext>
              </a:extLst>
            </p:cNvPr>
            <p:cNvSpPr txBox="1"/>
            <p:nvPr/>
          </p:nvSpPr>
          <p:spPr>
            <a:xfrm>
              <a:off x="4495800" y="1977525"/>
              <a:ext cx="4409036" cy="188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C78D8"/>
                </a:buClr>
                <a:buSzPts val="1800"/>
                <a:buFont typeface="PT Sans Narrow"/>
                <a:buChar char="○"/>
              </a:pPr>
              <a:r>
                <a: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rPr>
                <a:t>The </a:t>
              </a:r>
              <a:r>
                <a:rPr lang="en-GB" sz="2000" b="1" noProof="0" dirty="0">
                  <a:latin typeface="PT Sans Narrow"/>
                  <a:ea typeface="PT Sans Narrow"/>
                  <a:cs typeface="PT Sans Narrow"/>
                  <a:sym typeface="PT Sans Narrow"/>
                </a:rPr>
                <a:t>Irradiation</a:t>
              </a:r>
              <a:r>
                <a:rPr lang="en-GB" sz="2000" noProof="0" dirty="0">
                  <a:latin typeface="PT Sans Narrow"/>
                  <a:ea typeface="PT Sans Narrow"/>
                  <a:cs typeface="PT Sans Narrow"/>
                  <a:sym typeface="PT Sans Narrow"/>
                </a:rPr>
                <a:t> test</a:t>
              </a:r>
            </a:p>
            <a:p>
              <a: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PT Sans Narrow"/>
                <a:buChar char="○"/>
              </a:pPr>
              <a:r>
                <a:rPr lang="en-GB" sz="1800" b="0" i="0" u="none" strike="noStrike" cap="none" noProof="0" dirty="0">
                  <a:solidFill>
                    <a:srgbClr val="000000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10x10 cm</a:t>
              </a:r>
              <a:r>
                <a:rPr lang="en-GB" sz="1800" baseline="30000" noProof="0" dirty="0">
                  <a:latin typeface="PT Sans Narrow"/>
                  <a:sym typeface="PT Sans Narrow"/>
                </a:rPr>
                <a:t>2</a:t>
              </a:r>
              <a:r>
                <a:rPr lang="en-GB" sz="1800" b="0" i="0" u="none" strike="noStrike" cap="none" noProof="0" dirty="0">
                  <a:solidFill>
                    <a:srgbClr val="000000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Bakelite (HPL) plates</a:t>
              </a:r>
            </a:p>
            <a:p>
              <a: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PT Sans Narrow"/>
                <a:buChar char="○"/>
              </a:pPr>
              <a:r>
                <a:rPr lang="en-GB" sz="1800" noProof="0" dirty="0">
                  <a:latin typeface="PT Sans Narrow"/>
                  <a:ea typeface="PT Sans Narrow"/>
                  <a:cs typeface="PT Sans Narrow"/>
                  <a:sym typeface="PT Sans Narrow"/>
                </a:rPr>
                <a:t>Graphite coating on both sides</a:t>
              </a:r>
            </a:p>
            <a:p>
              <a: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PT Sans Narrow"/>
                <a:buChar char="○"/>
              </a:pPr>
              <a:r>
                <a:rPr lang="en-GB" sz="1800" b="0" i="0" u="none" strike="noStrike" cap="none" noProof="0" dirty="0">
                  <a:solidFill>
                    <a:srgbClr val="000000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Behaviour of coating under heavy irradiation at the CHARM facility at CERN</a:t>
              </a:r>
            </a:p>
            <a:p>
              <a:endParaRPr lang="en-GB" noProof="0" dirty="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DF0AC1E-5A97-7FA2-11CB-6FE0333C2580}"/>
                </a:ext>
              </a:extLst>
            </p:cNvPr>
            <p:cNvSpPr txBox="1"/>
            <p:nvPr/>
          </p:nvSpPr>
          <p:spPr>
            <a:xfrm>
              <a:off x="6830946" y="1844747"/>
              <a:ext cx="1131683" cy="2769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i="1" noProof="0" dirty="0">
                  <a:solidFill>
                    <a:srgbClr val="FF0000"/>
                  </a:solidFill>
                </a:rPr>
                <a:t>PLANNED</a:t>
              </a: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5582F9-60DB-485F-9FBD-68004D987B05}"/>
              </a:ext>
            </a:extLst>
          </p:cNvPr>
          <p:cNvSpPr txBox="1"/>
          <p:nvPr/>
        </p:nvSpPr>
        <p:spPr>
          <a:xfrm>
            <a:off x="4962061" y="3827199"/>
            <a:ext cx="4027127" cy="646331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800" noProof="0" dirty="0">
                <a:latin typeface="PT Sans Narrow" panose="020B0506020203020204" pitchFamily="34" charset="0"/>
              </a:rPr>
              <a:t>The </a:t>
            </a:r>
            <a:r>
              <a:rPr lang="en-GB" sz="1800" b="1" noProof="0" dirty="0">
                <a:latin typeface="PT Sans Narrow" panose="020B0506020203020204" pitchFamily="34" charset="0"/>
              </a:rPr>
              <a:t>Graphite</a:t>
            </a:r>
            <a:r>
              <a:rPr lang="en-GB" sz="1800" noProof="0" dirty="0">
                <a:latin typeface="PT Sans Narrow" panose="020B0506020203020204" pitchFamily="34" charset="0"/>
              </a:rPr>
              <a:t> and </a:t>
            </a:r>
            <a:r>
              <a:rPr lang="en-GB" sz="1800" b="1" noProof="0" dirty="0">
                <a:latin typeface="PT Sans Narrow" panose="020B0506020203020204" pitchFamily="34" charset="0"/>
              </a:rPr>
              <a:t>HPL</a:t>
            </a:r>
            <a:r>
              <a:rPr lang="en-GB" sz="1800" noProof="0" dirty="0">
                <a:latin typeface="PT Sans Narrow" panose="020B0506020203020204" pitchFamily="34" charset="0"/>
              </a:rPr>
              <a:t> tests are currently being carried out in the clean room at MPP in </a:t>
            </a:r>
            <a:r>
              <a:rPr lang="en-GB" sz="1800" noProof="0" dirty="0" err="1">
                <a:latin typeface="PT Sans Narrow" panose="020B0506020203020204" pitchFamily="34" charset="0"/>
              </a:rPr>
              <a:t>Garching</a:t>
            </a:r>
            <a:endParaRPr lang="en-GB" sz="1800" noProof="0" dirty="0">
              <a:latin typeface="PT Sans Narrow" panose="020B0506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53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081F2428-0E1D-EE62-4AB0-E05C89FB4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BF67CA84-41CA-9EDF-D8D7-74525195BC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40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4A3D6D00-7E8B-1D60-719B-C996008002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6501" y="79660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9BD206EC-4563-AA29-B6A4-DC1DE6B2F3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1CB82DC7-A518-B679-1D75-2F8E02924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9198" y="1613290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13A11CE-305A-AD5D-FE3B-0847D419B1DB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F9DDA4-6A86-8B66-61A4-A9C89C2F73E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7424" y="20777"/>
            <a:ext cx="7388326" cy="5116750"/>
          </a:xfrm>
          <a:prstGeom prst="rect">
            <a:avLst/>
          </a:prstGeom>
        </p:spPr>
      </p:pic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35D97A8B-9D45-5D71-7B49-FD6F460C2875}"/>
              </a:ext>
            </a:extLst>
          </p:cNvPr>
          <p:cNvSpPr/>
          <p:nvPr/>
        </p:nvSpPr>
        <p:spPr>
          <a:xfrm>
            <a:off x="2714625" y="3507398"/>
            <a:ext cx="1857375" cy="466725"/>
          </a:xfrm>
          <a:prstGeom prst="roundRect">
            <a:avLst/>
          </a:prstGeom>
          <a:noFill/>
          <a:ln w="38100">
            <a:solidFill>
              <a:srgbClr val="F764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91388A9-904C-1BD2-F434-0A1FF24799AC}"/>
              </a:ext>
            </a:extLst>
          </p:cNvPr>
          <p:cNvSpPr txBox="1"/>
          <p:nvPr/>
        </p:nvSpPr>
        <p:spPr>
          <a:xfrm>
            <a:off x="572337" y="3740760"/>
            <a:ext cx="1857375" cy="369332"/>
          </a:xfrm>
          <a:prstGeom prst="rect">
            <a:avLst/>
          </a:prstGeom>
          <a:solidFill>
            <a:srgbClr val="FFFFFF">
              <a:alpha val="50196"/>
            </a:srgbClr>
          </a:solidFill>
          <a:ln w="28575">
            <a:solidFill>
              <a:srgbClr val="F764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noProof="0" dirty="0">
                <a:solidFill>
                  <a:srgbClr val="F76409"/>
                </a:solidFill>
                <a:latin typeface="PT Sans Narrow" panose="020B0506020203020204" pitchFamily="34" charset="0"/>
              </a:rPr>
              <a:t>Read-out resistors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393A9B3C-83C5-2A9A-F2D1-4DBCEA3FD472}"/>
              </a:ext>
            </a:extLst>
          </p:cNvPr>
          <p:cNvSpPr/>
          <p:nvPr/>
        </p:nvSpPr>
        <p:spPr>
          <a:xfrm>
            <a:off x="4262099" y="2455252"/>
            <a:ext cx="529709" cy="466725"/>
          </a:xfrm>
          <a:prstGeom prst="roundRect">
            <a:avLst/>
          </a:prstGeom>
          <a:noFill/>
          <a:ln w="38100">
            <a:solidFill>
              <a:srgbClr val="F764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2E2EBDA-2D4D-ECE0-01F2-18513F079358}"/>
              </a:ext>
            </a:extLst>
          </p:cNvPr>
          <p:cNvSpPr/>
          <p:nvPr/>
        </p:nvSpPr>
        <p:spPr>
          <a:xfrm>
            <a:off x="5687614" y="3314700"/>
            <a:ext cx="1231932" cy="977910"/>
          </a:xfrm>
          <a:prstGeom prst="rect">
            <a:avLst/>
          </a:prstGeom>
          <a:noFill/>
          <a:ln w="38100">
            <a:solidFill>
              <a:srgbClr val="0000FF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A94CE5-4B17-9D7C-43D1-31B55112D4F9}"/>
              </a:ext>
            </a:extLst>
          </p:cNvPr>
          <p:cNvSpPr txBox="1"/>
          <p:nvPr/>
        </p:nvSpPr>
        <p:spPr>
          <a:xfrm>
            <a:off x="572337" y="796608"/>
            <a:ext cx="1636193" cy="92333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800" noProof="0" dirty="0">
                <a:latin typeface="PT Sans Narrow" panose="020B0506020203020204" pitchFamily="34" charset="0"/>
              </a:rPr>
              <a:t>The </a:t>
            </a:r>
            <a:r>
              <a:rPr lang="en-GB" sz="1800" noProof="0" dirty="0" err="1">
                <a:latin typeface="PT Sans Narrow" panose="020B0506020203020204" pitchFamily="34" charset="0"/>
              </a:rPr>
              <a:t>PicoLog</a:t>
            </a:r>
            <a:r>
              <a:rPr lang="en-GB" sz="1800" noProof="0" dirty="0">
                <a:latin typeface="PT Sans Narrow" panose="020B0506020203020204" pitchFamily="34" charset="0"/>
              </a:rPr>
              <a:t> 1216 ADC is used for data taking.</a:t>
            </a:r>
          </a:p>
        </p:txBody>
      </p:sp>
    </p:spTree>
    <p:extLst>
      <p:ext uri="{BB962C8B-B14F-4D97-AF65-F5344CB8AC3E}">
        <p14:creationId xmlns:p14="http://schemas.microsoft.com/office/powerpoint/2010/main" val="4242278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F99F4CC-84DF-3EE0-960E-B5F06F372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34420"/>
          <a:stretch/>
        </p:blipFill>
        <p:spPr>
          <a:xfrm>
            <a:off x="2699239" y="683571"/>
            <a:ext cx="4668716" cy="4358989"/>
          </a:xfrm>
          <a:prstGeom prst="rect">
            <a:avLst/>
          </a:prstGeom>
        </p:spPr>
      </p:pic>
      <p:sp>
        <p:nvSpPr>
          <p:cNvPr id="75" name="Google Shape;75;g2d857d14280_1_65"/>
          <p:cNvSpPr txBox="1"/>
          <p:nvPr/>
        </p:nvSpPr>
        <p:spPr>
          <a:xfrm>
            <a:off x="172627" y="86683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Location of BIS RPCs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41</a:t>
            </a:fld>
            <a:endParaRPr lang="en-GB" noProof="0" dirty="0"/>
          </a:p>
        </p:txBody>
      </p:sp>
      <p:pic>
        <p:nvPicPr>
          <p:cNvPr id="77" name="Google Shape;77;g2d857d14280_1_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A2F9325B-445D-7114-F760-768F0905C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3D3EA2-7F3E-4E25-1756-E8CF496EB620}"/>
              </a:ext>
            </a:extLst>
          </p:cNvPr>
          <p:cNvSpPr txBox="1"/>
          <p:nvPr/>
        </p:nvSpPr>
        <p:spPr>
          <a:xfrm>
            <a:off x="36600" y="4795207"/>
            <a:ext cx="2571184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noProof="0" dirty="0"/>
              <a:t>Image Credit: ATLAS Collaboration [ii]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D69DA630-57D9-9E48-3A32-3C7EE1B42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0E0AD924-7402-228A-7053-085B4B9EAF3D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Sources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2A634D19-4BF5-0AC5-4507-A9369B9714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42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B84CB681-0620-0D6C-548C-8C671164E4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F26C83D1-8706-9484-01F4-A34B3AA41A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2d857d14280_1_65">
            <a:extLst>
              <a:ext uri="{FF2B5EF4-FFF2-40B4-BE49-F238E27FC236}">
                <a16:creationId xmlns:a16="http://schemas.microsoft.com/office/drawing/2014/main" id="{518BD622-567F-5E0C-C297-9AB7E6C60974}"/>
              </a:ext>
            </a:extLst>
          </p:cNvPr>
          <p:cNvSpPr txBox="1"/>
          <p:nvPr/>
        </p:nvSpPr>
        <p:spPr>
          <a:xfrm>
            <a:off x="36600" y="683571"/>
            <a:ext cx="9107400" cy="255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GB" sz="1000" b="0" i="0" u="none" strike="noStrike" cap="none" noProof="0" dirty="0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5143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+mj-lt"/>
              <a:buAutoNum type="romanLcPeriod"/>
            </a:pPr>
            <a:r>
              <a:rPr lang="en-GB" sz="1800" noProof="0" dirty="0" err="1">
                <a:latin typeface="PT Sans Narrow"/>
                <a:ea typeface="PT Sans Narrow"/>
                <a:cs typeface="PT Sans Narrow"/>
                <a:sym typeface="PT Sans Narrow"/>
              </a:rPr>
              <a:t>Aielli</a:t>
            </a: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, G., et. al (2003), </a:t>
            </a:r>
            <a:r>
              <a:rPr lang="en-GB" sz="1800" i="1" noProof="0" dirty="0">
                <a:latin typeface="PT Sans Narrow"/>
                <a:ea typeface="PT Sans Narrow"/>
                <a:cs typeface="PT Sans Narrow"/>
                <a:sym typeface="PT Sans Narrow"/>
              </a:rPr>
              <a:t>Further advances in aging studies for  RPCs</a:t>
            </a: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,</a:t>
            </a:r>
            <a:r>
              <a:rPr lang="en-GB" sz="1800" i="1" noProof="0" dirty="0"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Nuclear Instrumentation and Methods in Physics Research Section A: Accelerators, Spectrometers, Detectors and Associated Equipment, 515(1-2), 335-341</a:t>
            </a:r>
          </a:p>
          <a:p>
            <a:pPr marL="5143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+mj-lt"/>
              <a:buAutoNum type="romanLcPeriod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ATLAS collaboration (2022), </a:t>
            </a:r>
            <a:r>
              <a:rPr lang="en-GB" sz="1800" i="1" noProof="0" dirty="0">
                <a:latin typeface="PT Sans Narrow"/>
                <a:ea typeface="PT Sans Narrow"/>
                <a:cs typeface="PT Sans Narrow"/>
                <a:sym typeface="PT Sans Narrow"/>
              </a:rPr>
              <a:t>Technical Design Report for the Phase-II Upgrade of the ATLAS Muon Spectrometer.</a:t>
            </a:r>
          </a:p>
          <a:p>
            <a:pPr marL="51435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+mj-lt"/>
              <a:buAutoNum type="romanLcPeriod"/>
            </a:pPr>
            <a:r>
              <a:rPr lang="en-GB" sz="1800" b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G. </a:t>
            </a:r>
            <a:r>
              <a:rPr lang="en-GB" sz="1800" b="0" u="none" strike="noStrike" cap="none" noProof="0" dirty="0" err="1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Aielli</a:t>
            </a:r>
            <a:r>
              <a:rPr lang="en-GB" sz="1800" b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(2024), </a:t>
            </a:r>
            <a:r>
              <a:rPr lang="en-GB" sz="1800" b="0" i="1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Design and construction of RPC detectors</a:t>
            </a:r>
            <a:r>
              <a:rPr lang="en-GB" sz="1800" b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, DRD1 gaseous detectors school, </a:t>
            </a:r>
            <a:r>
              <a:rPr lang="en-GB" sz="1800" b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  <a:hlinkClick r:id="rId5"/>
              </a:rPr>
              <a:t>https://indico.cern.ch/event/1384298/contributions/6070891/attachments/2978847/5244587/RPC%20construction_DRD1%20school.pdf</a:t>
            </a:r>
            <a:r>
              <a:rPr lang="en-GB" sz="1800" b="0" u="none" strike="noStrike" cap="none" noProof="0" dirty="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24839423-CDB0-F6BB-2AA0-F88158387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64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3BBAD92A-E39E-10C8-8267-2EB5D7780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4EBD9814-7C51-19BE-3F7F-5CE9A4719D2D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HPL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CB8584DD-79DE-998D-D823-C9FFC293B2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5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723CFBB8-F868-27F9-E763-65A796ECAE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BFA95538-FD7A-3F66-3EDC-A2A6147C34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1CFD9033-067D-32C0-FC41-C60BB21762CF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4</a:t>
            </a:r>
            <a:endParaRPr lang="en-GB" sz="1000" b="0" i="0" u="none" strike="noStrike" cap="none" noProof="0" dirty="0">
              <a:solidFill>
                <a:srgbClr val="168B8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2125B22A-DBD7-3BE3-818F-CAF7DF507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854DB67-61E5-78CB-649D-CB444D2D6107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DD5F8A2-15D6-432B-EF57-4215B63EC077}"/>
              </a:ext>
            </a:extLst>
          </p:cNvPr>
          <p:cNvGrpSpPr/>
          <p:nvPr/>
        </p:nvGrpSpPr>
        <p:grpSpPr>
          <a:xfrm>
            <a:off x="0" y="1025534"/>
            <a:ext cx="3875566" cy="4117966"/>
            <a:chOff x="291103" y="635180"/>
            <a:chExt cx="3875566" cy="411796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17C7A90-89D9-7EFC-829C-FC0C0CB1B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91103" y="796608"/>
              <a:ext cx="3875566" cy="39565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135AB690-CC6F-5ED8-4609-64FB2098BD0A}"/>
                    </a:ext>
                  </a:extLst>
                </p:cNvPr>
                <p:cNvSpPr txBox="1"/>
                <p:nvPr/>
              </p:nvSpPr>
              <p:spPr>
                <a:xfrm>
                  <a:off x="1661747" y="3149814"/>
                  <a:ext cx="42203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1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GB" sz="2000" b="1" i="1" noProof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𝒐𝒖𝒕</m:t>
                            </m:r>
                          </m:sub>
                        </m:sSub>
                      </m:oMath>
                    </m:oMathPara>
                  </a14:m>
                  <a:endParaRPr lang="en-GB" sz="2000" b="1" noProof="0" dirty="0"/>
                </a:p>
              </p:txBody>
            </p:sp>
          </mc:Choice>
          <mc:Fallback xmlns="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135AB690-CC6F-5ED8-4609-64FB2098B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747" y="3149814"/>
                  <a:ext cx="422030" cy="400110"/>
                </a:xfrm>
                <a:prstGeom prst="rect">
                  <a:avLst/>
                </a:prstGeom>
                <a:blipFill>
                  <a:blip r:embed="rId8"/>
                  <a:stretch>
                    <a:fillRect r="-49275" b="-307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65E512E8-CD4A-24CC-0F2A-81F4173433B4}"/>
                    </a:ext>
                  </a:extLst>
                </p:cNvPr>
                <p:cNvSpPr txBox="1"/>
                <p:nvPr/>
              </p:nvSpPr>
              <p:spPr>
                <a:xfrm>
                  <a:off x="1380394" y="2204782"/>
                  <a:ext cx="42203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GB" sz="2000" b="1" i="1" noProof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𝑯𝑷𝑳</m:t>
                            </m:r>
                          </m:sub>
                        </m:sSub>
                      </m:oMath>
                    </m:oMathPara>
                  </a14:m>
                  <a:endParaRPr lang="en-GB" sz="2000" b="1" noProof="0" dirty="0"/>
                </a:p>
              </p:txBody>
            </p:sp>
          </mc:Choice>
          <mc:Fallback xmlns="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65E512E8-CD4A-24CC-0F2A-81F4173433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0394" y="2204782"/>
                  <a:ext cx="422030" cy="400110"/>
                </a:xfrm>
                <a:prstGeom prst="rect">
                  <a:avLst/>
                </a:prstGeom>
                <a:blipFill>
                  <a:blip r:embed="rId9"/>
                  <a:stretch>
                    <a:fillRect r="-71014" b="-46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D99585BF-C1F7-88F1-9103-438E8F403669}"/>
                    </a:ext>
                  </a:extLst>
                </p:cNvPr>
                <p:cNvSpPr txBox="1"/>
                <p:nvPr/>
              </p:nvSpPr>
              <p:spPr>
                <a:xfrm>
                  <a:off x="1380394" y="635180"/>
                  <a:ext cx="42203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000" b="1" i="1" noProof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noProof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GB" sz="2000" b="1" i="1" noProof="0" smtClean="0">
                                <a:solidFill>
                                  <a:schemeClr val="accent3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𝒕𝒆𝒔𝒕</m:t>
                            </m:r>
                          </m:sub>
                        </m:sSub>
                      </m:oMath>
                    </m:oMathPara>
                  </a14:m>
                  <a:endParaRPr lang="en-GB" sz="2000" b="1" noProof="0" dirty="0"/>
                </a:p>
              </p:txBody>
            </p:sp>
          </mc:Choice>
          <mc:Fallback xmlns="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D99585BF-C1F7-88F1-9103-438E8F403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0394" y="635180"/>
                  <a:ext cx="422030" cy="400110"/>
                </a:xfrm>
                <a:prstGeom prst="rect">
                  <a:avLst/>
                </a:prstGeom>
                <a:blipFill>
                  <a:blip r:embed="rId10"/>
                  <a:stretch>
                    <a:fillRect r="-60870" b="-303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27CB301-C23B-F3D3-FD93-BF36425C82E1}"/>
                  </a:ext>
                </a:extLst>
              </p:cNvPr>
              <p:cNvSpPr txBox="1"/>
              <p:nvPr/>
            </p:nvSpPr>
            <p:spPr>
              <a:xfrm>
                <a:off x="4330961" y="4207163"/>
                <a:ext cx="4259682" cy="54598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  <m:t>𝐻𝑃𝐿</m:t>
                          </m:r>
                        </m:sub>
                      </m:sSub>
                      <m:r>
                        <a:rPr lang="en-GB" sz="18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  <m:t>𝑟𝑒𝑎𝑑</m:t>
                          </m:r>
                        </m:sub>
                      </m:sSub>
                      <m:r>
                        <a:rPr lang="en-GB" sz="18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sSub>
                        <m:sSubPr>
                          <m:ctrlPr>
                            <a:rPr lang="en-GB" sz="18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𝑝𝑖𝑐𝑜</m:t>
                          </m:r>
                        </m:sub>
                      </m:sSub>
                      <m:d>
                        <m:dPr>
                          <m:ctrlPr>
                            <a:rPr lang="en-GB" sz="18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GB" sz="18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GB" sz="1800" noProof="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F27CB301-C23B-F3D3-FD93-BF36425C8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961" y="4207163"/>
                <a:ext cx="4259682" cy="5459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000000"/>
                </a:solidFill>
                <a:prstDash val="sysDot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2B0BACE-56F8-0B14-29B9-F839DF753D87}"/>
              </a:ext>
            </a:extLst>
          </p:cNvPr>
          <p:cNvSpPr txBox="1"/>
          <p:nvPr/>
        </p:nvSpPr>
        <p:spPr>
          <a:xfrm>
            <a:off x="1925385" y="703831"/>
            <a:ext cx="4372212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No graphite coating. Electrical contact is ensured by squeezing the samples between brass foil electrodes, backed by insulating foam and PMMA plates.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Resistance of the sample is measured through the voltage drop across a read-out resistor.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Setup has been under test since 20/12/2024.</a:t>
            </a:r>
          </a:p>
          <a:p>
            <a:endParaRPr lang="en-GB" noProof="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DD03F0A-2DAC-E427-C170-7D74B0EF5FC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8889" t="23077" r="14436" b="9338"/>
          <a:stretch/>
        </p:blipFill>
        <p:spPr>
          <a:xfrm>
            <a:off x="6530914" y="628325"/>
            <a:ext cx="2572072" cy="34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7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D39AA94A-3E4D-D671-7302-F8355DD92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BE388100-8CA9-4AF9-B3D2-B9951701A33B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HPL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A82924DF-F334-D91E-090D-0B576EA1209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6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49A3E755-1FA2-22DC-70C8-23C23D08E1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3B2A00C3-0EC4-0BC8-EFE9-8C78F0CD61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98BD425F-C258-7860-1317-28B3407BDE14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5</a:t>
            </a:r>
            <a:endParaRPr lang="en-GB" sz="1000" b="0" i="0" u="none" strike="noStrike" cap="none" noProof="0" dirty="0">
              <a:solidFill>
                <a:srgbClr val="168B8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C606676C-EFEB-445A-550B-B53303F4C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94B759B-4065-31E1-ADE5-78BF70BA8E57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262A67B-15CC-5669-21A1-2A197E64C35B}"/>
              </a:ext>
            </a:extLst>
          </p:cNvPr>
          <p:cNvSpPr txBox="1"/>
          <p:nvPr/>
        </p:nvSpPr>
        <p:spPr>
          <a:xfrm>
            <a:off x="4857501" y="667747"/>
            <a:ext cx="4007301" cy="141577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The test serves to isolate the contribution to aging from the HPL itself.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8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800" noProof="0" dirty="0">
                <a:latin typeface="PT Sans Narrow"/>
                <a:ea typeface="PT Sans Narrow"/>
                <a:cs typeface="PT Sans Narrow"/>
                <a:sym typeface="PT Sans Narrow"/>
              </a:rPr>
              <a:t>Carried out in the MPP clean room.</a:t>
            </a:r>
          </a:p>
          <a:p>
            <a:endParaRPr lang="en-GB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D49D47B-9FCD-5B46-A660-3E35F8F2D4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73" t="18270" r="19108" b="9168"/>
          <a:stretch/>
        </p:blipFill>
        <p:spPr>
          <a:xfrm>
            <a:off x="4791075" y="1945253"/>
            <a:ext cx="4352925" cy="31789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697FFC5-9C7C-2912-477E-F8BD2A14CE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550" y="1008341"/>
            <a:ext cx="3111300" cy="40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7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169C0D98-E193-AC88-27EC-C34B486AC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5F4A88F2-BDC3-FD01-54E4-E27EC2D8CD6D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HPL test – Results*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E9D9B1BB-6FC5-1AE7-A14B-A7E39B38EC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7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E8CBF2A0-D7B6-232E-82AF-453EE564CA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F05A1A5F-F234-7334-F858-D7FEB730DE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DE3A3668-E50B-79C1-28C6-110D2D190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3F418A9-ADCC-E66F-74C3-4A6197B19255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5430DC-386A-4EB3-1451-8397AC6FC9CD}"/>
              </a:ext>
            </a:extLst>
          </p:cNvPr>
          <p:cNvSpPr txBox="1"/>
          <p:nvPr/>
        </p:nvSpPr>
        <p:spPr>
          <a:xfrm>
            <a:off x="4931326" y="2053207"/>
            <a:ext cx="408808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Results are consistent across samples.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noProof="0" dirty="0">
                <a:latin typeface="PT Sans Narrow"/>
                <a:ea typeface="PT Sans Narrow"/>
                <a:cs typeface="PT Sans Narrow"/>
                <a:sym typeface="PT Sans Narrow"/>
              </a:rPr>
              <a:t>For the moment, no significant aging effect has been observed.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2000" dirty="0">
                <a:latin typeface="PT Sans Narrow"/>
                <a:ea typeface="PT Sans Narrow"/>
                <a:cs typeface="PT Sans Narrow"/>
                <a:sym typeface="PT Sans Narrow"/>
              </a:rPr>
              <a:t>Strong polarisation effect</a:t>
            </a:r>
            <a:endParaRPr lang="en-GB" sz="20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endParaRPr lang="en-GB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09AED0-4B23-5B1A-3475-86CA5714CEFD}"/>
              </a:ext>
            </a:extLst>
          </p:cNvPr>
          <p:cNvSpPr txBox="1"/>
          <p:nvPr/>
        </p:nvSpPr>
        <p:spPr>
          <a:xfrm>
            <a:off x="6660273" y="783591"/>
            <a:ext cx="1819275" cy="30777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noProof="0" dirty="0"/>
              <a:t>* - As of </a:t>
            </a:r>
            <a:r>
              <a:rPr lang="en-GB" dirty="0"/>
              <a:t>30</a:t>
            </a:r>
            <a:r>
              <a:rPr lang="en-GB" noProof="0" dirty="0"/>
              <a:t>/03/2025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0DE7A3C-7F59-F69D-1C36-FE142BA60D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06" r="1706"/>
          <a:stretch/>
        </p:blipFill>
        <p:spPr>
          <a:xfrm>
            <a:off x="-1" y="744098"/>
            <a:ext cx="5109030" cy="4399402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CBAFCC8F-E7EA-9B6F-1ACA-A1F2E24D5EC3}"/>
              </a:ext>
            </a:extLst>
          </p:cNvPr>
          <p:cNvCxnSpPr>
            <a:cxnSpLocks/>
          </p:cNvCxnSpPr>
          <p:nvPr/>
        </p:nvCxnSpPr>
        <p:spPr>
          <a:xfrm>
            <a:off x="2124774" y="1091368"/>
            <a:ext cx="0" cy="3696078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8F05122-83CC-EBF7-8511-60A74D09534A}"/>
                  </a:ext>
                </a:extLst>
              </p:cNvPr>
              <p:cNvSpPr txBox="1"/>
              <p:nvPr/>
            </p:nvSpPr>
            <p:spPr>
              <a:xfrm>
                <a:off x="3017452" y="1791597"/>
                <a:ext cx="1828151" cy="523220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0000FF"/>
                </a:solidFill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GB" b="1" i="1" noProof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𝒕𝒆𝒔𝒕</m:t>
                        </m:r>
                      </m:sub>
                    </m:sSub>
                  </m:oMath>
                </a14:m>
                <a:r>
                  <a:rPr lang="en-GB" b="1" noProof="0" dirty="0">
                    <a:solidFill>
                      <a:srgbClr val="0000FF"/>
                    </a:solidFill>
                  </a:rPr>
                  <a:t> increased from 200 to 500 V</a:t>
                </a:r>
                <a:endParaRPr lang="en-GB" b="1" noProof="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8F05122-83CC-EBF7-8511-60A74D095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452" y="1791597"/>
                <a:ext cx="1828151" cy="523220"/>
              </a:xfrm>
              <a:prstGeom prst="rect">
                <a:avLst/>
              </a:prstGeom>
              <a:blipFill>
                <a:blip r:embed="rId8"/>
                <a:stretch>
                  <a:fillRect b="-6593"/>
                </a:stretch>
              </a:blipFill>
              <a:ln w="28575">
                <a:solidFill>
                  <a:srgbClr val="0000FF"/>
                </a:solidFill>
                <a:prstDash val="sysDot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C7E9A15-9FEF-89D3-62DD-81050F4DE413}"/>
              </a:ext>
            </a:extLst>
          </p:cNvPr>
          <p:cNvCxnSpPr>
            <a:cxnSpLocks/>
          </p:cNvCxnSpPr>
          <p:nvPr/>
        </p:nvCxnSpPr>
        <p:spPr>
          <a:xfrm>
            <a:off x="555171" y="1091368"/>
            <a:ext cx="0" cy="3696078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A87AEB3-5252-0D83-49E5-156DD1C26E40}"/>
              </a:ext>
            </a:extLst>
          </p:cNvPr>
          <p:cNvCxnSpPr>
            <a:cxnSpLocks/>
          </p:cNvCxnSpPr>
          <p:nvPr/>
        </p:nvCxnSpPr>
        <p:spPr>
          <a:xfrm>
            <a:off x="1893730" y="1091368"/>
            <a:ext cx="0" cy="3696078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7F279654-8209-0FC5-8434-84441F3E69B2}"/>
              </a:ext>
            </a:extLst>
          </p:cNvPr>
          <p:cNvCxnSpPr>
            <a:cxnSpLocks/>
          </p:cNvCxnSpPr>
          <p:nvPr/>
        </p:nvCxnSpPr>
        <p:spPr>
          <a:xfrm>
            <a:off x="619125" y="3305175"/>
            <a:ext cx="1187904" cy="0"/>
          </a:xfrm>
          <a:prstGeom prst="straightConnector1">
            <a:avLst/>
          </a:prstGeom>
          <a:ln w="28575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45E4977-E5CF-60C1-4F94-D06FD015353A}"/>
              </a:ext>
            </a:extLst>
          </p:cNvPr>
          <p:cNvSpPr txBox="1"/>
          <p:nvPr/>
        </p:nvSpPr>
        <p:spPr>
          <a:xfrm>
            <a:off x="3017452" y="4143003"/>
            <a:ext cx="1828151" cy="523220"/>
          </a:xfrm>
          <a:prstGeom prst="rect">
            <a:avLst/>
          </a:prstGeom>
          <a:solidFill>
            <a:schemeClr val="tx1"/>
          </a:solidFill>
          <a:ln w="28575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noProof="0" dirty="0">
                <a:solidFill>
                  <a:srgbClr val="00B050"/>
                </a:solidFill>
              </a:rPr>
              <a:t>Polarization of the sample</a:t>
            </a:r>
          </a:p>
        </p:txBody>
      </p:sp>
      <p:sp>
        <p:nvSpPr>
          <p:cNvPr id="15" name="Google Shape;79;g2d857d14280_1_65">
            <a:extLst>
              <a:ext uri="{FF2B5EF4-FFF2-40B4-BE49-F238E27FC236}">
                <a16:creationId xmlns:a16="http://schemas.microsoft.com/office/drawing/2014/main" id="{0F90055D-05C4-0326-0FCD-A839C240A4BF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49656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5F1FCE1B-AA92-92A1-71DC-5FD22E7A5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F446CAE-7521-10C8-DF8D-477BBC8BF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0" y="796608"/>
            <a:ext cx="3941952" cy="3956538"/>
          </a:xfrm>
          <a:prstGeom prst="rect">
            <a:avLst/>
          </a:prstGeom>
        </p:spPr>
      </p:pic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8A6B0878-C8B6-83E9-8808-5228A1C691A7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Graphite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CA411ED1-6804-D8E0-595E-2EA1EDA846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8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B96B5234-5FF7-B53A-1159-154204AD4B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6183DCE1-1981-2007-711B-1B7CE82056E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B9ECADF7-9AA8-A891-565D-C02A3EA607F9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noProof="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7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51774128-7614-4D26-24B1-0D68C668C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160768F-0105-F12A-BF0B-EB207714D6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9383"/>
          <a:stretch/>
        </p:blipFill>
        <p:spPr>
          <a:xfrm>
            <a:off x="6318463" y="628325"/>
            <a:ext cx="2729742" cy="341933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4C635B8-D740-15B9-39AC-E11576E23C64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0213F96-9BC5-4D55-D736-5ED1173B8D5C}"/>
                  </a:ext>
                </a:extLst>
              </p:cNvPr>
              <p:cNvSpPr txBox="1"/>
              <p:nvPr/>
            </p:nvSpPr>
            <p:spPr>
              <a:xfrm>
                <a:off x="1661747" y="3149814"/>
                <a:ext cx="4220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𝒐𝒖𝒕</m:t>
                          </m:r>
                        </m:sub>
                      </m:sSub>
                    </m:oMath>
                  </m:oMathPara>
                </a14:m>
                <a:endParaRPr lang="en-GB" sz="2000" b="1" noProof="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0213F96-9BC5-4D55-D736-5ED1173B8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747" y="3149814"/>
                <a:ext cx="422030" cy="400110"/>
              </a:xfrm>
              <a:prstGeom prst="rect">
                <a:avLst/>
              </a:prstGeom>
              <a:blipFill>
                <a:blip r:embed="rId9"/>
                <a:stretch>
                  <a:fillRect r="-49275"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43BB0E7-36D6-6E00-564E-53077783F5DB}"/>
                  </a:ext>
                </a:extLst>
              </p:cNvPr>
              <p:cNvSpPr txBox="1"/>
              <p:nvPr/>
            </p:nvSpPr>
            <p:spPr>
              <a:xfrm>
                <a:off x="1380394" y="2204782"/>
                <a:ext cx="4220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GB" sz="2000" b="1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𝒕𝒐𝒕</m:t>
                          </m:r>
                        </m:sub>
                      </m:sSub>
                    </m:oMath>
                  </m:oMathPara>
                </a14:m>
                <a:endParaRPr lang="en-GB" sz="2000" b="1" noProof="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43BB0E7-36D6-6E00-564E-53077783F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394" y="2204782"/>
                <a:ext cx="422030" cy="400110"/>
              </a:xfrm>
              <a:prstGeom prst="rect">
                <a:avLst/>
              </a:prstGeom>
              <a:blipFill>
                <a:blip r:embed="rId10"/>
                <a:stretch>
                  <a:fillRect r="-40000"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745AFB4-070F-57C3-2A2C-88139082293B}"/>
                  </a:ext>
                </a:extLst>
              </p:cNvPr>
              <p:cNvSpPr txBox="1"/>
              <p:nvPr/>
            </p:nvSpPr>
            <p:spPr>
              <a:xfrm>
                <a:off x="1380394" y="635180"/>
                <a:ext cx="4220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noProof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noProof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sz="2000" b="1" i="1" noProof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𝒕𝒆𝒔𝒕</m:t>
                          </m:r>
                        </m:sub>
                      </m:sSub>
                    </m:oMath>
                  </m:oMathPara>
                </a14:m>
                <a:endParaRPr lang="en-GB" sz="2000" b="1" noProof="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745AFB4-070F-57C3-2A2C-881390822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394" y="635180"/>
                <a:ext cx="422030" cy="400110"/>
              </a:xfrm>
              <a:prstGeom prst="rect">
                <a:avLst/>
              </a:prstGeom>
              <a:blipFill>
                <a:blip r:embed="rId11"/>
                <a:stretch>
                  <a:fillRect r="-58571"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304C68B5-DA20-CEE5-A051-BC108AB83FF1}"/>
                  </a:ext>
                </a:extLst>
              </p:cNvPr>
              <p:cNvSpPr txBox="1"/>
              <p:nvPr/>
            </p:nvSpPr>
            <p:spPr>
              <a:xfrm>
                <a:off x="4330961" y="4207163"/>
                <a:ext cx="4259682" cy="54598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GB" sz="18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</a:rPr>
                            <m:t>𝑟𝑒𝑎𝑑</m:t>
                          </m:r>
                        </m:sub>
                      </m:sSub>
                      <m:r>
                        <a:rPr lang="en-GB" sz="18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sSub>
                        <m:sSubPr>
                          <m:ctrlPr>
                            <a:rPr lang="en-GB" sz="18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𝑝𝑖𝑐𝑜</m:t>
                          </m:r>
                        </m:sub>
                      </m:sSub>
                      <m:d>
                        <m:dPr>
                          <m:ctrlPr>
                            <a:rPr lang="en-GB" sz="18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GB" sz="18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𝑡𝑒𝑠𝑡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GB" sz="18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18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GB" sz="1800" noProof="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304C68B5-DA20-CEE5-A051-BC108AB83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961" y="4207163"/>
                <a:ext cx="4259682" cy="5459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000000"/>
                </a:solidFill>
                <a:prstDash val="sysDot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AAC13A2-B079-CAC7-1F00-F3C1E508046B}"/>
              </a:ext>
            </a:extLst>
          </p:cNvPr>
          <p:cNvSpPr txBox="1"/>
          <p:nvPr/>
        </p:nvSpPr>
        <p:spPr>
          <a:xfrm>
            <a:off x="2083777" y="796608"/>
            <a:ext cx="4182986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600" noProof="0" dirty="0">
                <a:latin typeface="PT Sans Narrow"/>
                <a:ea typeface="PT Sans Narrow"/>
                <a:cs typeface="PT Sans Narrow"/>
                <a:sym typeface="PT Sans Narrow"/>
              </a:rPr>
              <a:t>Current is forced through the sample by applying a voltage across opposing electrodes.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6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600" noProof="0" dirty="0">
                <a:latin typeface="PT Sans Narrow"/>
                <a:ea typeface="PT Sans Narrow"/>
                <a:cs typeface="PT Sans Narrow"/>
                <a:sym typeface="PT Sans Narrow"/>
              </a:rPr>
              <a:t>Resistance of the sample is measured through the voltage drop across a read-out resistor.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endParaRPr lang="en-GB" sz="1600" noProof="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PT Sans Narrow"/>
              <a:buChar char="○"/>
            </a:pPr>
            <a:r>
              <a:rPr lang="en-GB" sz="1600" noProof="0" dirty="0">
                <a:latin typeface="PT Sans Narrow"/>
                <a:ea typeface="PT Sans Narrow"/>
                <a:cs typeface="PT Sans Narrow"/>
                <a:sym typeface="PT Sans Narrow"/>
              </a:rPr>
              <a:t>Setup has been under test since 28/11/2024.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0984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8BF27291-BC6B-BC3A-2658-CC863056B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57d14280_1_65">
            <a:extLst>
              <a:ext uri="{FF2B5EF4-FFF2-40B4-BE49-F238E27FC236}">
                <a16:creationId xmlns:a16="http://schemas.microsoft.com/office/drawing/2014/main" id="{FFFA61E3-55D8-0253-0B6D-411972D0729C}"/>
              </a:ext>
            </a:extLst>
          </p:cNvPr>
          <p:cNvSpPr txBox="1"/>
          <p:nvPr/>
        </p:nvSpPr>
        <p:spPr>
          <a:xfrm>
            <a:off x="260550" y="57975"/>
            <a:ext cx="8470500" cy="7386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3600" b="1" noProof="0" dirty="0">
                <a:solidFill>
                  <a:srgbClr val="1155CC"/>
                </a:solidFill>
                <a:latin typeface="PT Serif"/>
                <a:ea typeface="PT Serif"/>
                <a:cs typeface="PT Serif"/>
                <a:sym typeface="PT Serif"/>
              </a:rPr>
              <a:t>Graphite test</a:t>
            </a:r>
            <a:endParaRPr lang="en-GB" sz="3600" b="1" i="0" u="none" strike="noStrike" cap="none" noProof="0" dirty="0">
              <a:solidFill>
                <a:srgbClr val="1155CC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6" name="Google Shape;76;g2d857d14280_1_65">
            <a:extLst>
              <a:ext uri="{FF2B5EF4-FFF2-40B4-BE49-F238E27FC236}">
                <a16:creationId xmlns:a16="http://schemas.microsoft.com/office/drawing/2014/main" id="{08B71E80-B982-EE89-E986-8671B38BB61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 noProof="0" smtClean="0"/>
              <a:t>9</a:t>
            </a:fld>
            <a:endParaRPr lang="en-GB" noProof="0" dirty="0"/>
          </a:p>
        </p:txBody>
      </p:sp>
      <p:pic>
        <p:nvPicPr>
          <p:cNvPr id="77" name="Google Shape;77;g2d857d14280_1_65">
            <a:extLst>
              <a:ext uri="{FF2B5EF4-FFF2-40B4-BE49-F238E27FC236}">
                <a16:creationId xmlns:a16="http://schemas.microsoft.com/office/drawing/2014/main" id="{05B6CC3E-3E81-FE58-4B60-3B84D8AF8A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5625" y="19348"/>
            <a:ext cx="1086249" cy="5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857d14280_1_65">
            <a:extLst>
              <a:ext uri="{FF2B5EF4-FFF2-40B4-BE49-F238E27FC236}">
                <a16:creationId xmlns:a16="http://schemas.microsoft.com/office/drawing/2014/main" id="{8F6B085C-F221-35C6-3F1D-48B3890F4B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6347" y="58749"/>
            <a:ext cx="606402" cy="4924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d857d14280_1_65">
            <a:extLst>
              <a:ext uri="{FF2B5EF4-FFF2-40B4-BE49-F238E27FC236}">
                <a16:creationId xmlns:a16="http://schemas.microsoft.com/office/drawing/2014/main" id="{5E56A92A-33F1-95A2-5B89-54FEA0457DE3}"/>
              </a:ext>
            </a:extLst>
          </p:cNvPr>
          <p:cNvSpPr txBox="1"/>
          <p:nvPr/>
        </p:nvSpPr>
        <p:spPr>
          <a:xfrm>
            <a:off x="8782750" y="-34225"/>
            <a:ext cx="36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dirty="0">
                <a:solidFill>
                  <a:srgbClr val="168B8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lang="en-GB" sz="1000" b="0" i="0" u="none" strike="noStrike" cap="none" noProof="0" dirty="0">
              <a:solidFill>
                <a:srgbClr val="168B8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9AE4CA5D-249D-46ED-FB7D-39259EA0A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0452" y="135125"/>
            <a:ext cx="800700" cy="4160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A326ED9-B15E-888F-5BFF-7BDA5F9DD167}"/>
              </a:ext>
            </a:extLst>
          </p:cNvPr>
          <p:cNvSpPr/>
          <p:nvPr/>
        </p:nvSpPr>
        <p:spPr>
          <a:xfrm>
            <a:off x="8625254" y="3314700"/>
            <a:ext cx="422951" cy="6594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3D780A1-31F2-409A-7F4C-499538E084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871" t="9381" r="10808" b="3754"/>
          <a:stretch/>
        </p:blipFill>
        <p:spPr>
          <a:xfrm>
            <a:off x="5303837" y="1987824"/>
            <a:ext cx="3807069" cy="3126821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01C96047-5432-A00F-14B6-9BBD14F33882}"/>
              </a:ext>
            </a:extLst>
          </p:cNvPr>
          <p:cNvGrpSpPr/>
          <p:nvPr/>
        </p:nvGrpSpPr>
        <p:grpSpPr>
          <a:xfrm>
            <a:off x="33094" y="1987824"/>
            <a:ext cx="6693021" cy="3126821"/>
            <a:chOff x="33094" y="1987824"/>
            <a:chExt cx="6693021" cy="3126821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3409FD7-4112-490B-EE79-D88E7C77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429" t="13671" r="7672" b="4641"/>
            <a:stretch/>
          </p:blipFill>
          <p:spPr>
            <a:xfrm>
              <a:off x="33094" y="1987824"/>
              <a:ext cx="4435097" cy="3126821"/>
            </a:xfrm>
            <a:prstGeom prst="rect">
              <a:avLst/>
            </a:prstGeom>
            <a:ln w="28575">
              <a:solidFill>
                <a:srgbClr val="FF0000"/>
              </a:solidFill>
              <a:prstDash val="sysDot"/>
            </a:ln>
          </p:spPr>
        </p:pic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1A79A872-5AE5-9CB9-8E1B-F28614E4DBC9}"/>
                </a:ext>
              </a:extLst>
            </p:cNvPr>
            <p:cNvSpPr/>
            <p:nvPr/>
          </p:nvSpPr>
          <p:spPr>
            <a:xfrm>
              <a:off x="5389685" y="2726457"/>
              <a:ext cx="1336430" cy="124766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9846D66C-A19E-34DE-82E6-7DFDC7A4284A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4435097" y="3350290"/>
              <a:ext cx="95458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D6BD9316-CB2B-C2BA-44BD-6BB989ADD603}"/>
              </a:ext>
            </a:extLst>
          </p:cNvPr>
          <p:cNvGrpSpPr/>
          <p:nvPr/>
        </p:nvGrpSpPr>
        <p:grpSpPr>
          <a:xfrm>
            <a:off x="33094" y="1210103"/>
            <a:ext cx="2314452" cy="3652033"/>
            <a:chOff x="33094" y="1210103"/>
            <a:chExt cx="2314452" cy="3652033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5AAC5FF6-0594-E736-6633-DC8F470528B0}"/>
                </a:ext>
              </a:extLst>
            </p:cNvPr>
            <p:cNvSpPr/>
            <p:nvPr/>
          </p:nvSpPr>
          <p:spPr>
            <a:xfrm>
              <a:off x="33094" y="2488223"/>
              <a:ext cx="846137" cy="2373913"/>
            </a:xfrm>
            <a:prstGeom prst="roundRect">
              <a:avLst/>
            </a:prstGeom>
            <a:noFill/>
            <a:ln w="38100">
              <a:solidFill>
                <a:srgbClr val="D000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cxnSp>
          <p:nvCxnSpPr>
            <p:cNvPr id="23" name="Connettore a gomito 22">
              <a:extLst>
                <a:ext uri="{FF2B5EF4-FFF2-40B4-BE49-F238E27FC236}">
                  <a16:creationId xmlns:a16="http://schemas.microsoft.com/office/drawing/2014/main" id="{25E3DD11-360A-FDEF-3374-A18B47A4DDD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93554" y="1702545"/>
              <a:ext cx="1122947" cy="448411"/>
            </a:xfrm>
            <a:prstGeom prst="bentConnector3">
              <a:avLst>
                <a:gd name="adj1" fmla="val 100110"/>
              </a:avLst>
            </a:prstGeom>
            <a:ln w="38100">
              <a:solidFill>
                <a:srgbClr val="D000B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60209A08-6E0D-BB0F-DB49-A461A3B7464B}"/>
                </a:ext>
              </a:extLst>
            </p:cNvPr>
            <p:cNvSpPr txBox="1"/>
            <p:nvPr/>
          </p:nvSpPr>
          <p:spPr>
            <a:xfrm>
              <a:off x="940777" y="1210103"/>
              <a:ext cx="1406769" cy="307777"/>
            </a:xfrm>
            <a:prstGeom prst="rect">
              <a:avLst/>
            </a:prstGeom>
            <a:noFill/>
            <a:ln w="38100">
              <a:solidFill>
                <a:srgbClr val="D000B7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noProof="0" dirty="0"/>
                <a:t>Readout circuit</a:t>
              </a:r>
            </a:p>
          </p:txBody>
        </p:sp>
      </p:grp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E02E7A2-E138-C0C1-0F2C-E962529D483B}"/>
              </a:ext>
            </a:extLst>
          </p:cNvPr>
          <p:cNvSpPr txBox="1"/>
          <p:nvPr/>
        </p:nvSpPr>
        <p:spPr>
          <a:xfrm>
            <a:off x="4438326" y="689643"/>
            <a:ext cx="4538906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800" noProof="0" dirty="0"/>
              <a:t>The test is being carried out in the MPP clean room to ensure stable environmental conditions, and to allow for continuous monitoring of environmental parameters.</a:t>
            </a:r>
          </a:p>
        </p:txBody>
      </p:sp>
      <p:cxnSp>
        <p:nvCxnSpPr>
          <p:cNvPr id="39" name="Connettore a gomito 38">
            <a:extLst>
              <a:ext uri="{FF2B5EF4-FFF2-40B4-BE49-F238E27FC236}">
                <a16:creationId xmlns:a16="http://schemas.microsoft.com/office/drawing/2014/main" id="{236AC38E-AC72-9712-6FEE-A1413015A249}"/>
              </a:ext>
            </a:extLst>
          </p:cNvPr>
          <p:cNvCxnSpPr>
            <a:cxnSpLocks/>
          </p:cNvCxnSpPr>
          <p:nvPr/>
        </p:nvCxnSpPr>
        <p:spPr>
          <a:xfrm>
            <a:off x="4468191" y="1889972"/>
            <a:ext cx="835646" cy="480017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395414"/>
      </p:ext>
    </p:extLst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1682</Words>
  <Application>Microsoft Office PowerPoint</Application>
  <PresentationFormat>Presentazione su schermo (16:9)</PresentationFormat>
  <Paragraphs>303</Paragraphs>
  <Slides>42</Slides>
  <Notes>42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9" baseType="lpstr">
      <vt:lpstr>Roboto</vt:lpstr>
      <vt:lpstr>Roboto Slab</vt:lpstr>
      <vt:lpstr>PT Sans Narrow</vt:lpstr>
      <vt:lpstr>Cambria Math</vt:lpstr>
      <vt:lpstr>PT Serif</vt:lpstr>
      <vt:lpstr>Arial</vt:lpstr>
      <vt:lpstr>Marina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Davide Costa</cp:lastModifiedBy>
  <cp:revision>63</cp:revision>
  <dcterms:modified xsi:type="dcterms:W3CDTF">2025-03-30T15:14:07Z</dcterms:modified>
</cp:coreProperties>
</file>