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344" r:id="rId3"/>
    <p:sldId id="349" r:id="rId4"/>
    <p:sldId id="263" r:id="rId5"/>
    <p:sldId id="345" r:id="rId6"/>
    <p:sldId id="347" r:id="rId7"/>
    <p:sldId id="346" r:id="rId8"/>
    <p:sldId id="348" r:id="rId9"/>
    <p:sldId id="337" r:id="rId10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0" autoAdjust="0"/>
    <p:restoredTop sz="84514" autoAdjust="0"/>
  </p:normalViewPr>
  <p:slideViewPr>
    <p:cSldViewPr snapToGrid="0">
      <p:cViewPr varScale="1">
        <p:scale>
          <a:sx n="68" d="100"/>
          <a:sy n="68" d="100"/>
        </p:scale>
        <p:origin x="1286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DD025-90E2-41BD-8169-778F7D7F0FE5}" type="datetimeFigureOut">
              <a:rPr lang="de-DE" smtClean="0"/>
              <a:t>27.03.2025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 dirty="0"/>
              <a:t>Max-Planck-Institut für Physik</a:t>
            </a:r>
            <a:r>
              <a:rPr lang="en-US" dirty="0"/>
              <a:t>  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97046-DB81-4700-B9CB-2D4AE62776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56578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22DC7-945E-4F82-86A2-C521D7DF96A9}" type="datetimeFigureOut">
              <a:rPr lang="de-DE" smtClean="0"/>
              <a:t>27.03.2025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Edit format templates of the text master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 dirty="0"/>
              <a:t>Max Planck Institute for </a:t>
            </a:r>
            <a:r>
              <a:rPr lang="en-US" dirty="0"/>
              <a:t>Physics   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B257A-7378-4268-BB25-F7627AC55E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005385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1.emf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0.pn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699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3E053EA-A9E0-4FC3-87BC-5CADB14D4D0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411480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0336F15A-9D0F-40C1-A205-2471F1ECE4E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10296524" cy="4310912"/>
          </a:xfrm>
        </p:spPr>
        <p:txBody>
          <a:bodyPr numCol="1" spcCol="540000"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8pPr>
              <a:defRPr spc="120" baseline="0"/>
            </a:lvl8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207ED94-DB68-4986-A95E-F302E26D3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81F75E5-4D65-4C69-BE6F-9ED4271A46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79387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/>
              <a:t>Max-Planck-Institut für Physik</a:t>
            </a:r>
          </a:p>
        </p:txBody>
      </p:sp>
      <p:sp>
        <p:nvSpPr>
          <p:cNvPr id="11" name="Foliennummernplatzhalter 9">
            <a:extLst>
              <a:ext uri="{FF2B5EF4-FFF2-40B4-BE49-F238E27FC236}">
                <a16:creationId xmlns:a16="http://schemas.microsoft.com/office/drawing/2014/main" id="{7924F509-7E8B-45FA-822E-1C77A3397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16126" y="6501314"/>
            <a:ext cx="609390" cy="179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0E43B-695D-4477-B6D6-6523906C5D9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4297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Felder (Text/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434D6FFE-C346-403E-A982-395E5408109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587792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8FC65B91-E784-4354-A701-802A4C59DD9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48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263" y="2097088"/>
            <a:ext cx="48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46C3F50-3D7B-4965-BBCA-896067A4C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464ACA4-9638-4249-9221-58000773BB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79387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/>
              <a:t>Max-Planck-Institut für Physik</a:t>
            </a:r>
          </a:p>
        </p:txBody>
      </p:sp>
      <p:sp>
        <p:nvSpPr>
          <p:cNvPr id="13" name="Foliennummernplatzhalter 9">
            <a:extLst>
              <a:ext uri="{FF2B5EF4-FFF2-40B4-BE49-F238E27FC236}">
                <a16:creationId xmlns:a16="http://schemas.microsoft.com/office/drawing/2014/main" id="{EB4E6E9E-C7AE-4279-8AB9-701090D09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16126" y="6501314"/>
            <a:ext cx="609390" cy="179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0E43B-695D-4477-B6D6-6523906C5D9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470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2-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059122B-6621-47D1-A7DC-B86D3C66D4F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447012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2B497B3-7BCD-436C-BE19-C4ED853A13E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10296524" cy="4310912"/>
          </a:xfrm>
        </p:spPr>
        <p:txBody>
          <a:bodyPr numCol="2" spcCol="540000"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7FD22FE-B954-4E59-AD32-7DA12A787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2B0BFE1-316F-4D91-9732-351C408AE2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79387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/>
              <a:t>Max-Planck-Institut für Physik</a:t>
            </a:r>
          </a:p>
        </p:txBody>
      </p:sp>
      <p:sp>
        <p:nvSpPr>
          <p:cNvPr id="11" name="Foliennummernplatzhalter 9">
            <a:extLst>
              <a:ext uri="{FF2B5EF4-FFF2-40B4-BE49-F238E27FC236}">
                <a16:creationId xmlns:a16="http://schemas.microsoft.com/office/drawing/2014/main" id="{519E9882-A383-4433-B640-576BE2248B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16126" y="6501314"/>
            <a:ext cx="609390" cy="179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0E43B-695D-4477-B6D6-6523906C5D9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5336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Felder (Text/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D73405DF-DDE4-4B3F-BD48-FC67B9175B2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180586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EEA7A5B-CC69-48D1-B35F-8500863105E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30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566001" y="2097088"/>
            <a:ext cx="30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1F02B2B-2724-554D-82D3-E93B5519A17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4263" y="2097088"/>
            <a:ext cx="30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23DF60E-5BB4-4358-9ED3-0B06131E2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D2C420C-567B-4539-908C-3B061BF874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79387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/>
              <a:t>Max-Planck-Institut für Physik</a:t>
            </a:r>
          </a:p>
        </p:txBody>
      </p:sp>
      <p:sp>
        <p:nvSpPr>
          <p:cNvPr id="14" name="Foliennummernplatzhalter 9">
            <a:extLst>
              <a:ext uri="{FF2B5EF4-FFF2-40B4-BE49-F238E27FC236}">
                <a16:creationId xmlns:a16="http://schemas.microsoft.com/office/drawing/2014/main" id="{9B81D801-0195-4F00-86EA-F8F45696FE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16126" y="6501314"/>
            <a:ext cx="609390" cy="179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0E43B-695D-4477-B6D6-6523906C5D9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9343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3-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C182B74-8C6D-4413-AFAC-24A2B937F29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082856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3D9F2C3B-65EA-4BDE-A2B5-D40F165DF28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10296524" cy="4310912"/>
          </a:xfrm>
        </p:spPr>
        <p:txBody>
          <a:bodyPr numCol="3" spcCol="360000"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30F1A20-A4A7-4C1A-8E8E-5AC976BCE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A366049-7FD1-42E8-8C0A-AE7F17584E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79387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/>
              <a:t>Max-Planck-Institut für Physik</a:t>
            </a:r>
          </a:p>
        </p:txBody>
      </p:sp>
      <p:sp>
        <p:nvSpPr>
          <p:cNvPr id="11" name="Foliennummernplatzhalter 9">
            <a:extLst>
              <a:ext uri="{FF2B5EF4-FFF2-40B4-BE49-F238E27FC236}">
                <a16:creationId xmlns:a16="http://schemas.microsoft.com/office/drawing/2014/main" id="{DE464C48-9F65-4E5E-94C2-3834776440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16126" y="6501314"/>
            <a:ext cx="609390" cy="179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0E43B-695D-4477-B6D6-6523906C5D9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9565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Felder (Text/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F8CA7A7F-18CF-42AB-93B5-CE02169C754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594193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EA2FB6F-4CCF-4483-B0FF-497BECC7F5B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234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3599914" y="2097088"/>
            <a:ext cx="234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1F02B2B-2724-554D-82D3-E93B5519A17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904263" y="2097088"/>
            <a:ext cx="234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8pPr>
              <a:spcBef>
                <a:spcPts val="525"/>
              </a:spcBef>
              <a:spcAft>
                <a:spcPts val="0"/>
              </a:spcAft>
              <a:defRPr/>
            </a:lvl8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27FE177-075A-6045-8624-77FF676D604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52089" y="2097088"/>
            <a:ext cx="234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F9EBB6B-48B6-455B-A218-EB6DFA7CB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A01BC5C-CC6A-481A-BE16-DA2F7C988C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79387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/>
              <a:t>Max-Planck-Institut für Physik</a:t>
            </a:r>
          </a:p>
        </p:txBody>
      </p:sp>
      <p:sp>
        <p:nvSpPr>
          <p:cNvPr id="15" name="Foliennummernplatzhalter 9">
            <a:extLst>
              <a:ext uri="{FF2B5EF4-FFF2-40B4-BE49-F238E27FC236}">
                <a16:creationId xmlns:a16="http://schemas.microsoft.com/office/drawing/2014/main" id="{7547E769-B46F-4778-AF7E-636E0C39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16126" y="6501314"/>
            <a:ext cx="609390" cy="179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0E43B-695D-4477-B6D6-6523906C5D9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9625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4-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F29E846F-D6EF-4F38-BEA1-DD2E6EE76E5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703951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8ECDDCE0-6FB0-4AE2-A021-2B9544EF1C5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10296524" cy="4310912"/>
          </a:xfrm>
        </p:spPr>
        <p:txBody>
          <a:bodyPr numCol="4" spcCol="288000"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8pPr>
              <a:lnSpc>
                <a:spcPts val="1100"/>
              </a:lnSpc>
              <a:spcBef>
                <a:spcPts val="525"/>
              </a:spcBef>
              <a:spcAft>
                <a:spcPts val="0"/>
              </a:spcAft>
              <a:defRPr/>
            </a:lvl8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50071A1-8A74-45B2-A989-D27068F99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0A6FFD1-CBCE-47D9-A0E2-C1821EF0B6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79387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/>
              <a:t>Max-Planck-Institut für Physik</a:t>
            </a:r>
          </a:p>
        </p:txBody>
      </p:sp>
      <p:sp>
        <p:nvSpPr>
          <p:cNvPr id="11" name="Foliennummernplatzhalter 9">
            <a:extLst>
              <a:ext uri="{FF2B5EF4-FFF2-40B4-BE49-F238E27FC236}">
                <a16:creationId xmlns:a16="http://schemas.microsoft.com/office/drawing/2014/main" id="{F0782F82-D5BD-42CC-A8FB-DD8B19A3C1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16126" y="6501314"/>
            <a:ext cx="609390" cy="179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0E43B-695D-4477-B6D6-6523906C5D9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5827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+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FDE2241-1AF0-49A8-922F-CB987C6D8A0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41906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F111491F-25C0-47A3-B8C8-CF423E9D18A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30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2163" y="2097088"/>
            <a:ext cx="66421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455E15A-CF7F-4A54-BC65-334E16D17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C29FF33-355F-499C-AD46-9DD9AFAD93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79387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/>
              <a:t>Max-Planck-Institut für Physik</a:t>
            </a:r>
          </a:p>
        </p:txBody>
      </p:sp>
      <p:sp>
        <p:nvSpPr>
          <p:cNvPr id="12" name="Foliennummernplatzhalter 9">
            <a:extLst>
              <a:ext uri="{FF2B5EF4-FFF2-40B4-BE49-F238E27FC236}">
                <a16:creationId xmlns:a16="http://schemas.microsoft.com/office/drawing/2014/main" id="{21F010C6-4784-49FB-9DE3-F4001EEC3E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16126" y="6501314"/>
            <a:ext cx="609390" cy="179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0E43B-695D-4477-B6D6-6523906C5D9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4644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+1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EA1D4A37-1331-435B-A211-7068997FD9A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705664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193015A-FC55-4B7E-8DBE-5DF6AAB16C8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07170" y="2097088"/>
            <a:ext cx="3037093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7739" y="2097088"/>
            <a:ext cx="66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298DB1A-2FBE-4B43-929F-D8A944C8D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222ED3D-ECAF-40EB-BCDF-92D1813DB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79387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/>
              <a:t>Max-Planck-Institut für Physik</a:t>
            </a:r>
          </a:p>
        </p:txBody>
      </p:sp>
      <p:sp>
        <p:nvSpPr>
          <p:cNvPr id="12" name="Foliennummernplatzhalter 9">
            <a:extLst>
              <a:ext uri="{FF2B5EF4-FFF2-40B4-BE49-F238E27FC236}">
                <a16:creationId xmlns:a16="http://schemas.microsoft.com/office/drawing/2014/main" id="{241A58F2-0BEF-4781-B77F-BC476AE36B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16126" y="6501314"/>
            <a:ext cx="609390" cy="179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0E43B-695D-4477-B6D6-6523906C5D9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75671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lussfoli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5F05C30-C7CF-4BED-ACA7-6138A5FB09A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065917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7" name="think-cell Folie" r:id="rId6" imgW="384" imgH="385" progId="TCLayout.ActiveDocument.1">
                  <p:embed/>
                </p:oleObj>
              </mc:Choice>
              <mc:Fallback>
                <p:oleObj name="think-cell Folie" r:id="rId6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1A1027B-D4DE-4331-AC66-77D3E8B8412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150"/>
              </a:spcBef>
              <a:tabLst>
                <a:tab pos="180000" algn="l"/>
                <a:tab pos="360000" algn="l"/>
                <a:tab pos="576000" algn="l"/>
              </a:tabLst>
              <a:defRPr/>
            </a:lvl1pPr>
            <a:lvl2pPr>
              <a:tabLst>
                <a:tab pos="180000" algn="l"/>
                <a:tab pos="360000" algn="l"/>
                <a:tab pos="576000" algn="l"/>
              </a:tabLst>
              <a:defRPr kern="600" spc="40" baseline="0"/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 kern="600" spc="40" baseline="0">
                <a:solidFill>
                  <a:schemeClr val="tx2"/>
                </a:solidFill>
              </a:defRPr>
            </a:lvl4pPr>
            <a:lvl5pPr>
              <a:lnSpc>
                <a:spcPts val="2300"/>
              </a:lnSpc>
              <a:defRPr kern="600" spc="40" baseline="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0A92407-1187-4BC7-9440-8FB582935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A882D26-BD54-4240-AB92-3CA4D1F50B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79387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/>
              <a:t>Max-Planck-Institut für Physik</a:t>
            </a:r>
          </a:p>
        </p:txBody>
      </p:sp>
      <p:sp>
        <p:nvSpPr>
          <p:cNvPr id="11" name="Foliennummernplatzhalter 9">
            <a:extLst>
              <a:ext uri="{FF2B5EF4-FFF2-40B4-BE49-F238E27FC236}">
                <a16:creationId xmlns:a16="http://schemas.microsoft.com/office/drawing/2014/main" id="{EAE4DED8-3E49-4DDD-A690-AB5FFED9B5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16126" y="6501314"/>
            <a:ext cx="609390" cy="179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0E43B-695D-4477-B6D6-6523906C5D9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6711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dunkelgrü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7593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nur Text ohne Tit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47739" y="692150"/>
            <a:ext cx="10296524" cy="5715850"/>
          </a:xfrm>
        </p:spPr>
        <p:txBody>
          <a:bodyPr numCol="1" spcCol="540000"/>
          <a:lstStyle>
            <a:lvl1pPr marL="0" indent="0">
              <a:buFont typeface="Arial" panose="020B0604020202020204" pitchFamily="34" charset="0"/>
              <a:buNone/>
              <a:defRPr/>
            </a:lvl1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5pPr marL="354013" indent="-17621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/>
              <a:t>FOLIE OHNE TITEL (Ausnahme)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 err="1"/>
              <a:t>Sixt</a:t>
            </a:r>
            <a:r>
              <a:rPr lang="en-US" dirty="0"/>
              <a:t>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F50DE9A-5460-49AE-862C-226B09064B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79387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/>
              <a:t>Max-Planck-Institut für Physik</a:t>
            </a:r>
          </a:p>
        </p:txBody>
      </p:sp>
      <p:sp>
        <p:nvSpPr>
          <p:cNvPr id="8" name="Foliennummernplatzhalter 9">
            <a:extLst>
              <a:ext uri="{FF2B5EF4-FFF2-40B4-BE49-F238E27FC236}">
                <a16:creationId xmlns:a16="http://schemas.microsoft.com/office/drawing/2014/main" id="{7AD5113E-9EB4-4CB5-9C9D-63056202EF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16126" y="6501314"/>
            <a:ext cx="609390" cy="179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0E43B-695D-4477-B6D6-6523906C5D9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49736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B7B7B-59EA-4896-BA40-E8ACD87D02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79387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/>
              <a:t>Max-Planck-Institut für Physik</a:t>
            </a:r>
          </a:p>
        </p:txBody>
      </p:sp>
      <p:sp>
        <p:nvSpPr>
          <p:cNvPr id="6" name="Foliennummernplatzhalter 9">
            <a:extLst>
              <a:ext uri="{FF2B5EF4-FFF2-40B4-BE49-F238E27FC236}">
                <a16:creationId xmlns:a16="http://schemas.microsoft.com/office/drawing/2014/main" id="{9BDA4E48-406A-4344-A5BC-718A49C891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16126" y="6501314"/>
            <a:ext cx="609390" cy="179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0E43B-695D-4477-B6D6-6523906C5D9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067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3E053EA-A9E0-4FC3-87BC-5CADB14D4D0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08750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2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3E053EA-A9E0-4FC3-87BC-5CADB14D4D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0336F15A-9D0F-40C1-A205-2471F1ECE4E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207ED94-DB68-4986-A95E-F302E26D3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8F64C3E-8505-4531-88D5-04E18A4427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79387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/>
              <a:t>Max-Planck-Institut für Physik</a:t>
            </a:r>
          </a:p>
        </p:txBody>
      </p:sp>
      <p:sp>
        <p:nvSpPr>
          <p:cNvPr id="11" name="Foliennummernplatzhalter 9">
            <a:extLst>
              <a:ext uri="{FF2B5EF4-FFF2-40B4-BE49-F238E27FC236}">
                <a16:creationId xmlns:a16="http://schemas.microsoft.com/office/drawing/2014/main" id="{91035591-F185-4065-9C3B-E5E8C9D397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16126" y="6501314"/>
            <a:ext cx="609390" cy="179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0E43B-695D-4477-B6D6-6523906C5D9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36345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trenn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998" y="2988000"/>
            <a:ext cx="10717200" cy="3600000"/>
          </a:xfrm>
          <a:prstGeom prst="rect">
            <a:avLst/>
          </a:prstGeom>
        </p:spPr>
        <p:txBody>
          <a:bodyPr anchor="t" anchorCtr="0"/>
          <a:lstStyle>
            <a:lvl1pPr>
              <a:defRPr sz="2300" spc="230" baseline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381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grü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54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hellbla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29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gra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402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farbig + grü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2235200"/>
            <a:ext cx="6089651" cy="2032000"/>
          </a:xfrm>
          <a:prstGeom prst="rect">
            <a:avLst/>
          </a:prstGeom>
          <a:solidFill>
            <a:schemeClr val="tx2"/>
          </a:solidFill>
        </p:spPr>
        <p:txBody>
          <a:bodyPr wrap="square" lIns="198000" tIns="158400" rIns="108000" bIns="108000" anchor="t" anchorCtr="0">
            <a:noAutofit/>
          </a:bodyPr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99225" y="5083175"/>
            <a:ext cx="4870449" cy="1219199"/>
          </a:xfrm>
          <a:solidFill>
            <a:schemeClr val="tx2"/>
          </a:solidFill>
        </p:spPr>
        <p:txBody>
          <a:bodyPr lIns="187200" tIns="158400" rIns="108000" bIns="172800"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4462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12">
          <p15:clr>
            <a:srgbClr val="FBAE40"/>
          </p15:clr>
        </p15:guide>
        <p15:guide id="2" orient="horz" pos="1408">
          <p15:clr>
            <a:srgbClr val="FBAE40"/>
          </p15:clr>
        </p15:guide>
        <p15:guide id="3" orient="horz" pos="1792">
          <p15:clr>
            <a:srgbClr val="FBAE40"/>
          </p15:clr>
        </p15:guide>
        <p15:guide id="4" orient="horz" pos="1918">
          <p15:clr>
            <a:srgbClr val="FBAE40"/>
          </p15:clr>
        </p15:guide>
        <p15:guide id="5" orient="horz" pos="2046">
          <p15:clr>
            <a:srgbClr val="FBAE40"/>
          </p15:clr>
        </p15:guide>
        <p15:guide id="6" orient="horz" pos="2176">
          <p15:clr>
            <a:srgbClr val="FBAE40"/>
          </p15:clr>
        </p15:guide>
        <p15:guide id="7" orient="horz" pos="2302">
          <p15:clr>
            <a:srgbClr val="FBAE40"/>
          </p15:clr>
        </p15:guide>
        <p15:guide id="8" orient="horz" pos="2432">
          <p15:clr>
            <a:srgbClr val="FBAE40"/>
          </p15:clr>
        </p15:guide>
        <p15:guide id="9" orient="horz" pos="2558">
          <p15:clr>
            <a:srgbClr val="FBAE40"/>
          </p15:clr>
        </p15:guide>
        <p15:guide id="10" orient="horz" pos="2688">
          <p15:clr>
            <a:srgbClr val="FBAE40"/>
          </p15:clr>
        </p15:guide>
        <p15:guide id="11" orient="horz" pos="2818">
          <p15:clr>
            <a:srgbClr val="FBAE40"/>
          </p15:clr>
        </p15:guide>
        <p15:guide id="12" orient="horz" pos="2944">
          <p15:clr>
            <a:srgbClr val="FBAE40"/>
          </p15:clr>
        </p15:guide>
        <p15:guide id="13" orient="horz" pos="3074">
          <p15:clr>
            <a:srgbClr val="FBAE40"/>
          </p15:clr>
        </p15:guide>
        <p15:guide id="14" orient="horz" pos="3202">
          <p15:clr>
            <a:srgbClr val="FBAE40"/>
          </p15:clr>
        </p15:guide>
        <p15:guide id="15" orient="horz" pos="3328">
          <p15:clr>
            <a:srgbClr val="FBAE40"/>
          </p15:clr>
        </p15:guide>
        <p15:guide id="16" orient="horz" pos="3456">
          <p15:clr>
            <a:srgbClr val="FBAE40"/>
          </p15:clr>
        </p15:guide>
        <p15:guide id="17" orient="horz" pos="3584">
          <p15:clr>
            <a:srgbClr val="FBAE40"/>
          </p15:clr>
        </p15:guide>
        <p15:guide id="18" orient="horz" pos="3710">
          <p15:clr>
            <a:srgbClr val="FBAE40"/>
          </p15:clr>
        </p15:guide>
        <p15:guide id="19" orient="horz" pos="3838">
          <p15:clr>
            <a:srgbClr val="FBAE40"/>
          </p15:clr>
        </p15:guide>
        <p15:guide id="20" orient="horz" pos="3970">
          <p15:clr>
            <a:srgbClr val="FBAE40"/>
          </p15:clr>
        </p15:guide>
        <p15:guide id="21" pos="7162">
          <p15:clr>
            <a:srgbClr val="FBAE40"/>
          </p15:clr>
        </p15:guide>
        <p15:guide id="22" pos="5626">
          <p15:clr>
            <a:srgbClr val="FBAE40"/>
          </p15:clr>
        </p15:guide>
        <p15:guide id="23" pos="5500">
          <p15:clr>
            <a:srgbClr val="FBAE40"/>
          </p15:clr>
        </p15:guide>
        <p15:guide id="24" pos="5372">
          <p15:clr>
            <a:srgbClr val="FBAE40"/>
          </p15:clr>
        </p15:guide>
        <p15:guide id="25" pos="5246">
          <p15:clr>
            <a:srgbClr val="FBAE40"/>
          </p15:clr>
        </p15:guide>
        <p15:guide id="26" pos="5116">
          <p15:clr>
            <a:srgbClr val="FBAE40"/>
          </p15:clr>
        </p15:guide>
        <p15:guide id="27" pos="4988">
          <p15:clr>
            <a:srgbClr val="FBAE40"/>
          </p15:clr>
        </p15:guide>
        <p15:guide id="28" pos="4860">
          <p15:clr>
            <a:srgbClr val="FBAE40"/>
          </p15:clr>
        </p15:guide>
        <p15:guide id="29" pos="4732">
          <p15:clr>
            <a:srgbClr val="FBAE40"/>
          </p15:clr>
        </p15:guide>
        <p15:guide id="30" pos="4602">
          <p15:clr>
            <a:srgbClr val="FBAE40"/>
          </p15:clr>
        </p15:guide>
        <p15:guide id="31" pos="4476">
          <p15:clr>
            <a:srgbClr val="FBAE40"/>
          </p15:clr>
        </p15:guide>
        <p15:guide id="32" pos="4348">
          <p15:clr>
            <a:srgbClr val="FBAE40"/>
          </p15:clr>
        </p15:guide>
        <p15:guide id="33" pos="4220">
          <p15:clr>
            <a:srgbClr val="FBAE40"/>
          </p15:clr>
        </p15:guide>
        <p15:guide id="34" pos="4094">
          <p15:clr>
            <a:srgbClr val="FBAE40"/>
          </p15:clr>
        </p15:guide>
        <p15:guide id="35" pos="3966">
          <p15:clr>
            <a:srgbClr val="FBAE40"/>
          </p15:clr>
        </p15:guide>
        <p15:guide id="36" pos="3838">
          <p15:clr>
            <a:srgbClr val="FBAE40"/>
          </p15:clr>
        </p15:guide>
        <p15:guide id="37" pos="3708">
          <p15:clr>
            <a:srgbClr val="FBAE40"/>
          </p15:clr>
        </p15:guide>
        <p15:guide id="38" pos="3580">
          <p15:clr>
            <a:srgbClr val="FBAE40"/>
          </p15:clr>
        </p15:guide>
        <p15:guide id="39" pos="3452">
          <p15:clr>
            <a:srgbClr val="FBAE40"/>
          </p15:clr>
        </p15:guide>
        <p15:guide id="40" pos="3324">
          <p15:clr>
            <a:srgbClr val="FBAE40"/>
          </p15:clr>
        </p15:guide>
        <p15:guide id="41" pos="3196">
          <p15:clr>
            <a:srgbClr val="FBAE40"/>
          </p15:clr>
        </p15:guide>
        <p15:guide id="42" pos="3068">
          <p15:clr>
            <a:srgbClr val="FBAE40"/>
          </p15:clr>
        </p15:guide>
        <p15:guide id="43" pos="2940">
          <p15:clr>
            <a:srgbClr val="FBAE40"/>
          </p15:clr>
        </p15:guide>
        <p15:guide id="44" pos="2812">
          <p15:clr>
            <a:srgbClr val="FBAE40"/>
          </p15:clr>
        </p15:guide>
        <p15:guide id="45" pos="2686">
          <p15:clr>
            <a:srgbClr val="FBAE40"/>
          </p15:clr>
        </p15:guide>
        <p15:guide id="46" pos="2556">
          <p15:clr>
            <a:srgbClr val="FBAE40"/>
          </p15:clr>
        </p15:guide>
        <p15:guide id="47" pos="2430">
          <p15:clr>
            <a:srgbClr val="FBAE40"/>
          </p15:clr>
        </p15:guide>
        <p15:guide id="48" pos="2302">
          <p15:clr>
            <a:srgbClr val="FBAE40"/>
          </p15:clr>
        </p15:guide>
        <p15:guide id="49" pos="217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farbig + bla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812800" y="2235200"/>
            <a:ext cx="6089651" cy="2032000"/>
          </a:xfrm>
          <a:prstGeom prst="rect">
            <a:avLst/>
          </a:prstGeom>
          <a:solidFill>
            <a:srgbClr val="29485D"/>
          </a:solidFill>
        </p:spPr>
        <p:txBody>
          <a:bodyPr wrap="square" lIns="198000" tIns="158400" rIns="108000" bIns="108000" anchor="t" anchorCtr="0">
            <a:noAutofit/>
          </a:bodyPr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499225" y="5083175"/>
            <a:ext cx="4870449" cy="1219199"/>
          </a:xfrm>
          <a:solidFill>
            <a:srgbClr val="29485D"/>
          </a:solidFill>
        </p:spPr>
        <p:txBody>
          <a:bodyPr lIns="187200" tIns="158400" rIns="108000" bIns="172800"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9186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12">
          <p15:clr>
            <a:srgbClr val="FBAE40"/>
          </p15:clr>
        </p15:guide>
        <p15:guide id="2" orient="horz" pos="1408">
          <p15:clr>
            <a:srgbClr val="FBAE40"/>
          </p15:clr>
        </p15:guide>
        <p15:guide id="3" orient="horz" pos="1792">
          <p15:clr>
            <a:srgbClr val="FBAE40"/>
          </p15:clr>
        </p15:guide>
        <p15:guide id="4" orient="horz" pos="1918">
          <p15:clr>
            <a:srgbClr val="FBAE40"/>
          </p15:clr>
        </p15:guide>
        <p15:guide id="5" orient="horz" pos="2046">
          <p15:clr>
            <a:srgbClr val="FBAE40"/>
          </p15:clr>
        </p15:guide>
        <p15:guide id="6" orient="horz" pos="2176">
          <p15:clr>
            <a:srgbClr val="FBAE40"/>
          </p15:clr>
        </p15:guide>
        <p15:guide id="7" orient="horz" pos="2302">
          <p15:clr>
            <a:srgbClr val="FBAE40"/>
          </p15:clr>
        </p15:guide>
        <p15:guide id="8" orient="horz" pos="2432">
          <p15:clr>
            <a:srgbClr val="FBAE40"/>
          </p15:clr>
        </p15:guide>
        <p15:guide id="9" orient="horz" pos="2558">
          <p15:clr>
            <a:srgbClr val="FBAE40"/>
          </p15:clr>
        </p15:guide>
        <p15:guide id="10" orient="horz" pos="2688">
          <p15:clr>
            <a:srgbClr val="FBAE40"/>
          </p15:clr>
        </p15:guide>
        <p15:guide id="11" orient="horz" pos="2818">
          <p15:clr>
            <a:srgbClr val="FBAE40"/>
          </p15:clr>
        </p15:guide>
        <p15:guide id="12" orient="horz" pos="2944">
          <p15:clr>
            <a:srgbClr val="FBAE40"/>
          </p15:clr>
        </p15:guide>
        <p15:guide id="13" orient="horz" pos="3074">
          <p15:clr>
            <a:srgbClr val="FBAE40"/>
          </p15:clr>
        </p15:guide>
        <p15:guide id="14" orient="horz" pos="3202">
          <p15:clr>
            <a:srgbClr val="FBAE40"/>
          </p15:clr>
        </p15:guide>
        <p15:guide id="15" orient="horz" pos="3328">
          <p15:clr>
            <a:srgbClr val="FBAE40"/>
          </p15:clr>
        </p15:guide>
        <p15:guide id="16" orient="horz" pos="3456">
          <p15:clr>
            <a:srgbClr val="FBAE40"/>
          </p15:clr>
        </p15:guide>
        <p15:guide id="17" orient="horz" pos="3584">
          <p15:clr>
            <a:srgbClr val="FBAE40"/>
          </p15:clr>
        </p15:guide>
        <p15:guide id="18" orient="horz" pos="3710">
          <p15:clr>
            <a:srgbClr val="FBAE40"/>
          </p15:clr>
        </p15:guide>
        <p15:guide id="19" orient="horz" pos="3838">
          <p15:clr>
            <a:srgbClr val="FBAE40"/>
          </p15:clr>
        </p15:guide>
        <p15:guide id="20" orient="horz" pos="3970">
          <p15:clr>
            <a:srgbClr val="FBAE40"/>
          </p15:clr>
        </p15:guide>
        <p15:guide id="21" pos="7162">
          <p15:clr>
            <a:srgbClr val="FBAE40"/>
          </p15:clr>
        </p15:guide>
        <p15:guide id="22" pos="5626">
          <p15:clr>
            <a:srgbClr val="FBAE40"/>
          </p15:clr>
        </p15:guide>
        <p15:guide id="23" pos="5500">
          <p15:clr>
            <a:srgbClr val="FBAE40"/>
          </p15:clr>
        </p15:guide>
        <p15:guide id="24" pos="5372">
          <p15:clr>
            <a:srgbClr val="FBAE40"/>
          </p15:clr>
        </p15:guide>
        <p15:guide id="25" pos="5246">
          <p15:clr>
            <a:srgbClr val="FBAE40"/>
          </p15:clr>
        </p15:guide>
        <p15:guide id="26" pos="5116">
          <p15:clr>
            <a:srgbClr val="FBAE40"/>
          </p15:clr>
        </p15:guide>
        <p15:guide id="27" pos="4988">
          <p15:clr>
            <a:srgbClr val="FBAE40"/>
          </p15:clr>
        </p15:guide>
        <p15:guide id="28" pos="4860">
          <p15:clr>
            <a:srgbClr val="FBAE40"/>
          </p15:clr>
        </p15:guide>
        <p15:guide id="29" pos="4732">
          <p15:clr>
            <a:srgbClr val="FBAE40"/>
          </p15:clr>
        </p15:guide>
        <p15:guide id="30" pos="4602">
          <p15:clr>
            <a:srgbClr val="FBAE40"/>
          </p15:clr>
        </p15:guide>
        <p15:guide id="31" pos="4476">
          <p15:clr>
            <a:srgbClr val="FBAE40"/>
          </p15:clr>
        </p15:guide>
        <p15:guide id="32" pos="4348">
          <p15:clr>
            <a:srgbClr val="FBAE40"/>
          </p15:clr>
        </p15:guide>
        <p15:guide id="33" pos="4220">
          <p15:clr>
            <a:srgbClr val="FBAE40"/>
          </p15:clr>
        </p15:guide>
        <p15:guide id="34" pos="4094">
          <p15:clr>
            <a:srgbClr val="FBAE40"/>
          </p15:clr>
        </p15:guide>
        <p15:guide id="35" pos="3966">
          <p15:clr>
            <a:srgbClr val="FBAE40"/>
          </p15:clr>
        </p15:guide>
        <p15:guide id="36" pos="3838">
          <p15:clr>
            <a:srgbClr val="FBAE40"/>
          </p15:clr>
        </p15:guide>
        <p15:guide id="37" pos="3708">
          <p15:clr>
            <a:srgbClr val="FBAE40"/>
          </p15:clr>
        </p15:guide>
        <p15:guide id="38" pos="3580">
          <p15:clr>
            <a:srgbClr val="FBAE40"/>
          </p15:clr>
        </p15:guide>
        <p15:guide id="39" pos="3452">
          <p15:clr>
            <a:srgbClr val="FBAE40"/>
          </p15:clr>
        </p15:guide>
        <p15:guide id="40" pos="3324">
          <p15:clr>
            <a:srgbClr val="FBAE40"/>
          </p15:clr>
        </p15:guide>
        <p15:guide id="41" pos="3196">
          <p15:clr>
            <a:srgbClr val="FBAE40"/>
          </p15:clr>
        </p15:guide>
        <p15:guide id="42" pos="3068">
          <p15:clr>
            <a:srgbClr val="FBAE40"/>
          </p15:clr>
        </p15:guide>
        <p15:guide id="43" pos="2940">
          <p15:clr>
            <a:srgbClr val="FBAE40"/>
          </p15:clr>
        </p15:guide>
        <p15:guide id="44" pos="2812">
          <p15:clr>
            <a:srgbClr val="FBAE40"/>
          </p15:clr>
        </p15:guide>
        <p15:guide id="45" pos="2686">
          <p15:clr>
            <a:srgbClr val="FBAE40"/>
          </p15:clr>
        </p15:guide>
        <p15:guide id="46" pos="2556">
          <p15:clr>
            <a:srgbClr val="FBAE40"/>
          </p15:clr>
        </p15:guide>
        <p15:guide id="47" pos="2430">
          <p15:clr>
            <a:srgbClr val="FBAE40"/>
          </p15:clr>
        </p15:guide>
        <p15:guide id="48" pos="2302">
          <p15:clr>
            <a:srgbClr val="FBAE40"/>
          </p15:clr>
        </p15:guide>
        <p15:guide id="49" pos="217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mit 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7">
            <a:extLst>
              <a:ext uri="{FF2B5EF4-FFF2-40B4-BE49-F238E27FC236}">
                <a16:creationId xmlns:a16="http://schemas.microsoft.com/office/drawing/2014/main" id="{A71ADE3B-C90A-3546-B749-0ACBB53B7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6025" y="1831976"/>
            <a:ext cx="9747249" cy="4470400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12800" y="1016000"/>
            <a:ext cx="3451225" cy="2232025"/>
          </a:xfrm>
          <a:prstGeom prst="rect">
            <a:avLst/>
          </a:prstGeom>
          <a:solidFill>
            <a:srgbClr val="29485D"/>
          </a:solidFill>
        </p:spPr>
        <p:txBody>
          <a:bodyPr wrap="square" lIns="198000" tIns="158400" rIns="108000" bIns="108000" anchor="t" anchorCtr="0">
            <a:noAutofit/>
          </a:bodyPr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787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A60F433-92AC-4993-A4E4-F4A2A5A5475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583310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340841A0-F483-42BB-B94E-8E965D6056F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150"/>
              </a:spcBef>
              <a:tabLst>
                <a:tab pos="180000" algn="l"/>
                <a:tab pos="360000" algn="l"/>
                <a:tab pos="576000" algn="l"/>
              </a:tabLst>
              <a:defRPr/>
            </a:lvl1pPr>
            <a:lvl2pPr>
              <a:tabLst>
                <a:tab pos="180000" algn="l"/>
                <a:tab pos="360000" algn="l"/>
                <a:tab pos="576000" algn="l"/>
              </a:tabLst>
              <a:defRPr kern="600" spc="40" baseline="0"/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 kern="600" spc="40" baseline="0">
                <a:solidFill>
                  <a:schemeClr val="tx2"/>
                </a:solidFill>
              </a:defRPr>
            </a:lvl4pPr>
            <a:lvl5pPr>
              <a:lnSpc>
                <a:spcPts val="2300"/>
              </a:lnSpc>
              <a:defRPr kern="600" spc="40" baseline="0"/>
            </a:lvl5pPr>
            <a:lvl7pPr>
              <a:defRPr/>
            </a:lvl7pPr>
            <a:lvl8pPr>
              <a:defRPr spc="120" baseline="0"/>
            </a:lvl8pPr>
            <a:lvl9pPr>
              <a:defRPr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D30B0A-E5C0-40E4-B75F-82DADA381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1D6E2DA-B3E9-4E92-9F50-7D9F9BF74D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79387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/>
              <a:t>Max-Planck-Institut für Physik</a:t>
            </a:r>
          </a:p>
        </p:txBody>
      </p:sp>
      <p:sp>
        <p:nvSpPr>
          <p:cNvPr id="11" name="Foliennummernplatzhalter 9">
            <a:extLst>
              <a:ext uri="{FF2B5EF4-FFF2-40B4-BE49-F238E27FC236}">
                <a16:creationId xmlns:a16="http://schemas.microsoft.com/office/drawing/2014/main" id="{35DF8524-34E0-4293-B8F7-AF9C0C5213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16126" y="6501314"/>
            <a:ext cx="609390" cy="179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0E43B-695D-4477-B6D6-6523906C5D9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5146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3.xml"/><Relationship Id="rId30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3FBFD33-14B0-4B26-8D25-D9E05002D480}"/>
              </a:ext>
            </a:extLst>
          </p:cNvPr>
          <p:cNvGraphicFramePr>
            <a:graphicFrameLocks noChangeAspect="1"/>
          </p:cNvGraphicFramePr>
          <p:nvPr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39495321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" name="think-cell Folie" r:id="rId28" imgW="384" imgH="385" progId="TCLayout.ActiveDocument.1">
                  <p:embed/>
                </p:oleObj>
              </mc:Choice>
              <mc:Fallback>
                <p:oleObj name="think-cell Folie" r:id="rId28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58354E6-9E0E-44B9-83E8-1963A1EC88F1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Headline Arial </a:t>
            </a:r>
            <a:r>
              <a:rPr lang="de-DE" dirty="0" err="1"/>
              <a:t>MPG_green_dark</a:t>
            </a:r>
            <a:r>
              <a:rPr lang="de-DE" dirty="0"/>
              <a:t>, 23 </a:t>
            </a:r>
            <a:r>
              <a:rPr lang="de-DE" dirty="0" err="1"/>
              <a:t>pt</a:t>
            </a:r>
            <a:r>
              <a:rPr lang="de-DE" dirty="0"/>
              <a:t>, ZAB 26 </a:t>
            </a:r>
            <a:r>
              <a:rPr lang="de-DE" dirty="0" err="1"/>
              <a:t>pt</a:t>
            </a:r>
            <a:r>
              <a:rPr lang="de-DE" dirty="0"/>
              <a:t>, blocked 1.4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7739" y="2097087"/>
            <a:ext cx="10296524" cy="43195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de-DE" dirty="0"/>
              <a:t>Level 1: Headlines</a:t>
            </a:r>
          </a:p>
          <a:p>
            <a:pPr lvl="1"/>
            <a:r>
              <a:rPr lang="de-DE" dirty="0"/>
              <a:t>Level 2: Continuous text</a:t>
            </a:r>
          </a:p>
          <a:p>
            <a:pPr lvl="3"/>
            <a:r>
              <a:rPr lang="de-DE" dirty="0"/>
              <a:t>Level 3: Key points</a:t>
            </a:r>
          </a:p>
          <a:p>
            <a:pPr lvl="2"/>
            <a:r>
              <a:rPr lang="de-DE" dirty="0"/>
              <a:t>Level 4: Key points emphasised</a:t>
            </a:r>
          </a:p>
          <a:p>
            <a:pPr lvl="4"/>
            <a:r>
              <a:rPr lang="de-DE" dirty="0"/>
              <a:t>Level 5: Key points indented</a:t>
            </a:r>
          </a:p>
          <a:p>
            <a:pPr lvl="5"/>
            <a:r>
              <a:rPr lang="de-DE" dirty="0"/>
              <a:t>Level 6: Key points further indented</a:t>
            </a:r>
          </a:p>
          <a:p>
            <a:pPr lvl="6"/>
            <a:r>
              <a:rPr lang="de-DE" dirty="0"/>
              <a:t>Level 7: Additional information</a:t>
            </a:r>
          </a:p>
          <a:p>
            <a:pPr lvl="7"/>
            <a:r>
              <a:rPr lang="de-DE" dirty="0"/>
              <a:t>Level 8: Caption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79387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/>
              <a:t>Max Planck Institute for Physics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0685329-B96E-4C87-8A85-F6C433C9098D}"/>
              </a:ext>
            </a:extLst>
          </p:cNvPr>
          <p:cNvPicPr>
            <a:picLocks noChangeAspect="1"/>
          </p:cNvPicPr>
          <p:nvPr/>
        </p:nvPicPr>
        <p:blipFill rotWithShape="1">
          <a:blip r:embed="rId30"/>
          <a:srcRect l="67323" t="-9202" r="-2804" b="-9202"/>
          <a:stretch/>
        </p:blipFill>
        <p:spPr>
          <a:xfrm>
            <a:off x="11304000" y="108000"/>
            <a:ext cx="756000" cy="756000"/>
          </a:xfrm>
          <a:prstGeom prst="rect">
            <a:avLst/>
          </a:prstGeom>
        </p:spPr>
      </p:pic>
      <p:sp>
        <p:nvSpPr>
          <p:cNvPr id="10" name="Foliennummernplatzhalter 9"/>
          <p:cNvSpPr>
            <a:spLocks noGrp="1"/>
          </p:cNvSpPr>
          <p:nvPr>
            <p:ph type="sldNum" sz="quarter" idx="4"/>
          </p:nvPr>
        </p:nvSpPr>
        <p:spPr>
          <a:xfrm>
            <a:off x="10716126" y="6501314"/>
            <a:ext cx="609390" cy="179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0E43B-695D-4477-B6D6-6523906C5D9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046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76" r:id="rId3"/>
    <p:sldLayoutId id="2147483674" r:id="rId4"/>
    <p:sldLayoutId id="2147483677" r:id="rId5"/>
    <p:sldLayoutId id="2147483678" r:id="rId6"/>
    <p:sldLayoutId id="2147483695" r:id="rId7"/>
    <p:sldLayoutId id="2147483697" r:id="rId8"/>
    <p:sldLayoutId id="2147483662" r:id="rId9"/>
    <p:sldLayoutId id="2147483669" r:id="rId10"/>
    <p:sldLayoutId id="2147483664" r:id="rId11"/>
    <p:sldLayoutId id="2147483668" r:id="rId12"/>
    <p:sldLayoutId id="2147483698" r:id="rId13"/>
    <p:sldLayoutId id="2147483671" r:id="rId14"/>
    <p:sldLayoutId id="2147483699" r:id="rId15"/>
    <p:sldLayoutId id="2147483692" r:id="rId16"/>
    <p:sldLayoutId id="2147483672" r:id="rId17"/>
    <p:sldLayoutId id="2147483673" r:id="rId18"/>
    <p:sldLayoutId id="2147483694" r:id="rId19"/>
    <p:sldLayoutId id="2147483696" r:id="rId20"/>
    <p:sldLayoutId id="2147483667" r:id="rId21"/>
    <p:sldLayoutId id="2147483700" r:id="rId22"/>
    <p:sldLayoutId id="2147483663" r:id="rId23"/>
  </p:sldLayoutIdLst>
  <p:hf hdr="0" dt="0"/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spcAft>
          <a:spcPts val="1800"/>
        </a:spcAft>
        <a:buNone/>
        <a:defRPr sz="2300" b="1" kern="600" cap="all" spc="14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ts val="23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600" b="1" i="0" kern="600" spc="40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ts val="2300"/>
        </a:lnSpc>
        <a:spcBef>
          <a:spcPts val="1150"/>
        </a:spcBef>
        <a:spcAft>
          <a:spcPts val="0"/>
        </a:spcAft>
        <a:buFont typeface="Arial" panose="020B0604020202020204" pitchFamily="34" charset="0"/>
        <a:buNone/>
        <a:defRPr sz="1600" kern="600" spc="40" baseline="0">
          <a:solidFill>
            <a:schemeClr val="tx1"/>
          </a:solidFill>
          <a:latin typeface="+mn-lt"/>
          <a:ea typeface="+mn-ea"/>
          <a:cs typeface="+mn-cs"/>
        </a:defRPr>
      </a:lvl2pPr>
      <a:lvl3pPr marL="179388" indent="-179388" algn="l" defTabSz="914400" rtl="0" eaLnBrk="1" latinLnBrk="0" hangingPunct="1">
        <a:lnSpc>
          <a:spcPts val="2300"/>
        </a:lnSpc>
        <a:spcBef>
          <a:spcPts val="1150"/>
        </a:spcBef>
        <a:buFont typeface="Arial" panose="020B0604020202020204" pitchFamily="34" charset="0"/>
        <a:buChar char="•"/>
        <a:defRPr sz="1600" b="1" kern="400" spc="40" baseline="0">
          <a:solidFill>
            <a:schemeClr val="tx2"/>
          </a:solidFill>
          <a:latin typeface="+mn-lt"/>
          <a:ea typeface="+mn-ea"/>
          <a:cs typeface="+mn-cs"/>
        </a:defRPr>
      </a:lvl3pPr>
      <a:lvl4pPr marL="179388" indent="-179388" algn="l" defTabSz="914400" rtl="0" eaLnBrk="1" latinLnBrk="0" hangingPunct="1">
        <a:lnSpc>
          <a:spcPts val="2300"/>
        </a:lnSpc>
        <a:spcBef>
          <a:spcPts val="1150"/>
        </a:spcBef>
        <a:buFont typeface="Arial" panose="020B0604020202020204" pitchFamily="34" charset="0"/>
        <a:buChar char="•"/>
        <a:defRPr sz="1600" kern="600" spc="40" baseline="0">
          <a:solidFill>
            <a:schemeClr val="tx1"/>
          </a:solidFill>
          <a:latin typeface="+mn-lt"/>
          <a:ea typeface="+mn-ea"/>
          <a:cs typeface="+mn-cs"/>
        </a:defRPr>
      </a:lvl4pPr>
      <a:lvl5pPr marL="357188" indent="-179388" algn="l" defTabSz="914400" rtl="0" eaLnBrk="1" latinLnBrk="0" hangingPunct="1">
        <a:lnSpc>
          <a:spcPts val="2300"/>
        </a:lnSpc>
        <a:spcBef>
          <a:spcPts val="525"/>
        </a:spcBef>
        <a:buFont typeface="Arial" panose="020B0604020202020204" pitchFamily="34" charset="0"/>
        <a:buChar char="•"/>
        <a:defRPr sz="1600" kern="600" spc="40" baseline="0">
          <a:solidFill>
            <a:schemeClr val="tx1"/>
          </a:solidFill>
          <a:latin typeface="+mn-lt"/>
          <a:ea typeface="+mn-ea"/>
          <a:cs typeface="+mn-cs"/>
        </a:defRPr>
      </a:lvl5pPr>
      <a:lvl6pPr marL="645750" indent="-285750" algn="l" defTabSz="914400" rtl="0" eaLnBrk="1" latinLnBrk="0" hangingPunct="1">
        <a:lnSpc>
          <a:spcPts val="2300"/>
        </a:lnSpc>
        <a:spcBef>
          <a:spcPts val="0"/>
        </a:spcBef>
        <a:spcAft>
          <a:spcPts val="0"/>
        </a:spcAft>
        <a:buClr>
          <a:schemeClr val="tx1"/>
        </a:buClr>
        <a:buSzPct val="110000"/>
        <a:buFont typeface="Symbol" panose="05050102010706020507" pitchFamily="18" charset="2"/>
        <a:buChar char=""/>
        <a:defRPr sz="1600" b="0" i="0" kern="600" spc="40" baseline="0">
          <a:solidFill>
            <a:schemeClr val="tx1"/>
          </a:solidFill>
          <a:latin typeface="+mn-lt"/>
          <a:ea typeface="+mn-ea"/>
          <a:cs typeface="+mn-cs"/>
        </a:defRPr>
      </a:lvl6pPr>
      <a:lvl7pPr marL="0" indent="215900" algn="l" defTabSz="914400" rtl="0" eaLnBrk="1" latinLnBrk="0" hangingPunct="1">
        <a:lnSpc>
          <a:spcPts val="2300"/>
        </a:lnSpc>
        <a:spcBef>
          <a:spcPts val="525"/>
        </a:spcBef>
        <a:spcAft>
          <a:spcPts val="0"/>
        </a:spcAft>
        <a:buClr>
          <a:schemeClr val="tx2"/>
        </a:buClr>
        <a:buFont typeface="Wingdings 3" panose="05040102010807070707" pitchFamily="18" charset="2"/>
        <a:buChar char=""/>
        <a:defRPr sz="1300" b="0" i="1" kern="600" spc="4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ts val="1100"/>
        </a:lnSpc>
        <a:spcBef>
          <a:spcPts val="525"/>
        </a:spcBef>
        <a:spcAft>
          <a:spcPts val="0"/>
        </a:spcAft>
        <a:buSzPct val="110000"/>
        <a:buFont typeface=".SF NS Symbols Regular"/>
        <a:buNone/>
        <a:defRPr sz="800" b="0" i="1" kern="600" spc="12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ts val="1100"/>
        </a:lnSpc>
        <a:spcBef>
          <a:spcPts val="525"/>
        </a:spcBef>
        <a:buFont typeface="Arial" panose="020B0604020202020204" pitchFamily="34" charset="0"/>
        <a:buNone/>
        <a:defRPr sz="800" b="0" i="1" kern="600" spc="12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97">
          <p15:clr>
            <a:srgbClr val="F26B43"/>
          </p15:clr>
        </p15:guide>
        <p15:guide id="2" orient="horz" pos="1321">
          <p15:clr>
            <a:srgbClr val="F26B43"/>
          </p15:clr>
        </p15:guide>
        <p15:guide id="3" pos="7083">
          <p15:clr>
            <a:srgbClr val="F26B43"/>
          </p15:clr>
        </p15:guide>
        <p15:guide id="4" orient="horz" pos="4042">
          <p15:clr>
            <a:srgbClr val="F26B43"/>
          </p15:clr>
        </p15:guide>
        <p15:guide id="5" pos="483">
          <p15:clr>
            <a:srgbClr val="F26B43"/>
          </p15:clr>
        </p15:guide>
        <p15:guide id="6" orient="horz" pos="436">
          <p15:clr>
            <a:srgbClr val="F26B43"/>
          </p15:clr>
        </p15:guide>
        <p15:guide id="7" orient="horz" pos="4065">
          <p15:clr>
            <a:srgbClr val="F26B43"/>
          </p15:clr>
        </p15:guide>
        <p15:guide id="8" orient="horz" pos="4178">
          <p15:clr>
            <a:srgbClr val="F26B43"/>
          </p15:clr>
        </p15:guide>
        <p15:guide id="9" pos="166">
          <p15:clr>
            <a:srgbClr val="F26B43"/>
          </p15:clr>
        </p15:guide>
        <p15:guide id="10" pos="751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Coffee </a:t>
            </a:r>
            <a:r>
              <a:rPr lang="de-DE" dirty="0" err="1"/>
              <a:t>to know </a:t>
            </a:r>
            <a:r>
              <a:rPr lang="de-DE" dirty="0"/>
              <a:t>- Purchasing &amp; Reception </a:t>
            </a:r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27/03/2023- Lisa Bock</a:t>
            </a:r>
          </a:p>
        </p:txBody>
      </p:sp>
    </p:spTree>
    <p:extLst>
      <p:ext uri="{BB962C8B-B14F-4D97-AF65-F5344CB8AC3E}">
        <p14:creationId xmlns:p14="http://schemas.microsoft.com/office/powerpoint/2010/main" val="245240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947737" y="1696494"/>
            <a:ext cx="10296524" cy="4310912"/>
          </a:xfrm>
        </p:spPr>
        <p:txBody>
          <a:bodyPr/>
          <a:lstStyle/>
          <a:p>
            <a:pPr lvl="3"/>
            <a:r>
              <a:rPr lang="de-DE" dirty="0"/>
              <a:t>Contact person Central telephone</a:t>
            </a:r>
          </a:p>
          <a:p>
            <a:pPr lvl="3"/>
            <a:r>
              <a:rPr lang="de-DE" dirty="0"/>
              <a:t>Information for visitors and issuing of visitor passes, access control</a:t>
            </a:r>
          </a:p>
          <a:p>
            <a:pPr lvl="3"/>
            <a:r>
              <a:rPr lang="de-DE" dirty="0"/>
              <a:t>Receipt and dispatch of letters and parcels</a:t>
            </a:r>
          </a:p>
          <a:p>
            <a:pPr lvl="3"/>
            <a:r>
              <a:rPr lang="de-DE" dirty="0"/>
              <a:t>Ordering and provision of office supplies</a:t>
            </a:r>
          </a:p>
          <a:p>
            <a:pPr lvl="3"/>
            <a:r>
              <a:rPr lang="de-DE" dirty="0"/>
              <a:t>Acceptance and forwarding of delivery notes</a:t>
            </a:r>
          </a:p>
          <a:p>
            <a:pPr lvl="3"/>
            <a:r>
              <a:rPr lang="de-DE" dirty="0"/>
              <a:t>Distribution of mail </a:t>
            </a:r>
          </a:p>
          <a:p>
            <a:pPr lvl="3"/>
            <a:r>
              <a:rPr lang="de-DE" dirty="0"/>
              <a:t>Cash management Coffee</a:t>
            </a:r>
          </a:p>
          <a:p>
            <a:pPr lvl="3"/>
            <a:r>
              <a:rPr lang="de-DE" dirty="0"/>
              <a:t>Key issue </a:t>
            </a:r>
          </a:p>
          <a:p>
            <a:pPr lvl="3"/>
            <a:r>
              <a:rPr lang="de-DE" dirty="0"/>
              <a:t>EC card payment for guest house </a:t>
            </a:r>
          </a:p>
          <a:p>
            <a:pPr lvl="3"/>
            <a:r>
              <a:rPr lang="de-DE" dirty="0"/>
              <a:t>Cleaning complaint book</a:t>
            </a:r>
          </a:p>
          <a:p>
            <a:pPr marL="177800" lvl="4" indent="0">
              <a:buNone/>
            </a:pPr>
            <a:endParaRPr lang="de-DE" dirty="0"/>
          </a:p>
          <a:p>
            <a:pPr lvl="7"/>
            <a:r>
              <a:rPr lang="de-DE" dirty="0"/>
              <a:t>	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Tasks in the area of purchasing - Reception</a:t>
            </a:r>
            <a:br>
              <a:rPr lang="de-DE" dirty="0"/>
            </a:b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6454800"/>
            <a:ext cx="12186000" cy="180000"/>
          </a:xfrm>
        </p:spPr>
        <p:txBody>
          <a:bodyPr/>
          <a:lstStyle/>
          <a:p>
            <a:r>
              <a:rPr lang="de-DE"/>
              <a:t>MAX-PLANCK-SOCIETY | GENERAL ADMINISTRATION</a:t>
            </a:r>
            <a:fld id="{CFF52178-BD86-4127-B2B9-3A1669E60907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8992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3"/>
            <a:r>
              <a:rPr lang="de-DE" dirty="0"/>
              <a:t>Processing of procurement processes</a:t>
            </a:r>
          </a:p>
          <a:p>
            <a:pPr lvl="3"/>
            <a:r>
              <a:rPr lang="de-DE" dirty="0"/>
              <a:t>Invoice processing </a:t>
            </a:r>
          </a:p>
          <a:p>
            <a:pPr lvl="3"/>
            <a:r>
              <a:rPr lang="de-DE" dirty="0"/>
              <a:t>Export control checks and customs matters </a:t>
            </a:r>
          </a:p>
          <a:p>
            <a:pPr lvl="3"/>
            <a:r>
              <a:rPr lang="de-DE" dirty="0"/>
              <a:t>Temporary employment </a:t>
            </a:r>
          </a:p>
          <a:p>
            <a:pPr lvl="3"/>
            <a:r>
              <a:rPr lang="de-DE" dirty="0"/>
              <a:t>Ongoing contracts for mobile telephony</a:t>
            </a:r>
            <a:r>
              <a:rPr lang="de-DE"/>
              <a:t>, maintenance of building </a:t>
            </a:r>
            <a:r>
              <a:rPr lang="de-DE" dirty="0"/>
              <a:t>systems, electricity, cleaning, security, etc.</a:t>
            </a:r>
          </a:p>
          <a:p>
            <a:pPr lvl="3"/>
            <a:r>
              <a:rPr lang="de-DE" dirty="0"/>
              <a:t>Inventory </a:t>
            </a:r>
          </a:p>
          <a:p>
            <a:pPr lvl="3"/>
            <a:r>
              <a:rPr lang="de-DE" dirty="0"/>
              <a:t>Cash desk</a:t>
            </a:r>
          </a:p>
          <a:p>
            <a:pPr marL="177800" lvl="4" indent="0">
              <a:buNone/>
            </a:pPr>
            <a:endParaRPr lang="de-DE" dirty="0"/>
          </a:p>
          <a:p>
            <a:pPr lvl="7"/>
            <a:r>
              <a:rPr lang="de-DE" dirty="0"/>
              <a:t>	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Tasks in the area of purchasing </a:t>
            </a:r>
            <a:br>
              <a:rPr lang="de-DE" dirty="0"/>
            </a:b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6454800"/>
            <a:ext cx="12186000" cy="180000"/>
          </a:xfrm>
        </p:spPr>
        <p:txBody>
          <a:bodyPr/>
          <a:lstStyle/>
          <a:p>
            <a:r>
              <a:rPr lang="de-DE"/>
              <a:t>MAX-PLANCK-SOCIETY | GENERAL ADMINISTRATION</a:t>
            </a:r>
            <a:fld id="{CFF52178-BD86-4127-B2B9-3A1669E60907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1415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947739" y="1463040"/>
            <a:ext cx="10296524" cy="4944960"/>
          </a:xfrm>
        </p:spPr>
        <p:txBody>
          <a:bodyPr/>
          <a:lstStyle/>
          <a:p>
            <a:pPr lvl="4"/>
            <a:r>
              <a:rPr lang="de-DE" b="1" dirty="0"/>
              <a:t>eProcurement </a:t>
            </a:r>
          </a:p>
          <a:p>
            <a:pPr lvl="4"/>
            <a:r>
              <a:rPr lang="de-DE" b="1" dirty="0"/>
              <a:t>Advice on procurement procedures </a:t>
            </a:r>
          </a:p>
          <a:p>
            <a:pPr lvl="4"/>
            <a:endParaRPr lang="de-DE" dirty="0"/>
          </a:p>
          <a:p>
            <a:pPr marL="177800" lvl="4" indent="0">
              <a:buNone/>
            </a:pPr>
            <a:r>
              <a:rPr lang="de-DE" i="1" cap="all" spc="14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Good to know: </a:t>
            </a:r>
          </a:p>
          <a:p>
            <a:pPr marL="177800" lvl="4" indent="0">
              <a:buNone/>
            </a:pPr>
            <a:r>
              <a:rPr lang="de-DE" i="1" dirty="0"/>
              <a:t>What is checked for an EKW? (see </a:t>
            </a:r>
            <a:r>
              <a:rPr lang="de-DE" i="1"/>
              <a:t>procurement regulations)</a:t>
            </a:r>
            <a:endParaRPr lang="de-DE" i="1" dirty="0"/>
          </a:p>
          <a:p>
            <a:pPr lvl="4">
              <a:buFontTx/>
              <a:buChar char="-"/>
            </a:pPr>
            <a:r>
              <a:rPr lang="de-DE" i="1" dirty="0"/>
              <a:t>Detailed procurement reason and </a:t>
            </a:r>
            <a:r>
              <a:rPr lang="de-DE" i="1" dirty="0" err="1"/>
              <a:t>WiBe </a:t>
            </a:r>
            <a:r>
              <a:rPr lang="de-DE" i="1" dirty="0"/>
              <a:t>available?</a:t>
            </a:r>
          </a:p>
          <a:p>
            <a:pPr lvl="4">
              <a:buFontTx/>
              <a:buChar char="-"/>
            </a:pPr>
            <a:r>
              <a:rPr lang="de-DE" i="1" dirty="0"/>
              <a:t>Is the cost centre; G/L account correct? Does an asset have to be created? </a:t>
            </a:r>
          </a:p>
          <a:p>
            <a:pPr lvl="4">
              <a:buFontTx/>
              <a:buChar char="-"/>
            </a:pPr>
            <a:r>
              <a:rPr lang="de-DE" i="1" dirty="0"/>
              <a:t>Has the correct authoriser been entered?</a:t>
            </a:r>
          </a:p>
          <a:p>
            <a:pPr lvl="4">
              <a:buFontTx/>
              <a:buChar char="-"/>
            </a:pPr>
            <a:r>
              <a:rPr lang="de-DE" i="1" dirty="0"/>
              <a:t>Are offers and enquiries complete and has sufficient competition been established?</a:t>
            </a:r>
          </a:p>
          <a:p>
            <a:pPr lvl="4">
              <a:buFontTx/>
              <a:buChar char="-"/>
            </a:pPr>
            <a:r>
              <a:rPr lang="de-DE" i="1" dirty="0"/>
              <a:t>Can the delivery date be met?</a:t>
            </a:r>
          </a:p>
          <a:p>
            <a:pPr lvl="4">
              <a:buFontTx/>
              <a:buChar char="-"/>
            </a:pPr>
            <a:r>
              <a:rPr lang="de-DE" i="1" dirty="0"/>
              <a:t>What type of procedure can be used to award the contract? (UVgO and VgV)</a:t>
            </a:r>
          </a:p>
          <a:p>
            <a:pPr lvl="4">
              <a:buFontTx/>
              <a:buChar char="-"/>
            </a:pPr>
            <a:endParaRPr lang="de-DE" i="1" dirty="0"/>
          </a:p>
          <a:p>
            <a:pPr marL="177800" lvl="4" indent="0">
              <a:buNone/>
            </a:pPr>
            <a:r>
              <a:rPr lang="de-DE" i="1" dirty="0">
                <a:solidFill>
                  <a:schemeClr val="tx2"/>
                </a:solidFill>
              </a:rPr>
              <a:t>- Please come to us before a complicated or higher-priced purchase and we will discuss the best way to proceed!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Processing of procurement processes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6454800"/>
            <a:ext cx="12186000" cy="180000"/>
          </a:xfrm>
        </p:spPr>
        <p:txBody>
          <a:bodyPr/>
          <a:lstStyle/>
          <a:p>
            <a:r>
              <a:rPr lang="de-DE"/>
              <a:t>MAX-PLANCK-SOCIETY | GENERAL ADMINISTRATION</a:t>
            </a:r>
            <a:fld id="{CFF52178-BD86-4127-B2B9-3A1669E60907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8459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947739" y="1463040"/>
            <a:ext cx="10296524" cy="4944960"/>
          </a:xfrm>
        </p:spPr>
        <p:txBody>
          <a:bodyPr/>
          <a:lstStyle/>
          <a:p>
            <a:pPr lvl="4"/>
            <a:r>
              <a:rPr lang="de-DE" b="1" dirty="0"/>
              <a:t>Goods receipt entry </a:t>
            </a:r>
          </a:p>
          <a:p>
            <a:pPr lvl="4"/>
            <a:r>
              <a:rPr lang="de-DE" b="1" dirty="0"/>
              <a:t>Preliminary invoice entry </a:t>
            </a:r>
          </a:p>
          <a:p>
            <a:pPr lvl="4"/>
            <a:r>
              <a:rPr lang="de-DE" b="1" dirty="0"/>
              <a:t>Processing of reminders </a:t>
            </a:r>
          </a:p>
          <a:p>
            <a:pPr lvl="4"/>
            <a:endParaRPr lang="de-DE" dirty="0"/>
          </a:p>
          <a:p>
            <a:pPr marL="177800" lvl="4" indent="0">
              <a:buNone/>
            </a:pPr>
            <a:r>
              <a:rPr lang="de-DE" i="1" cap="all" spc="14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Good to know: </a:t>
            </a:r>
          </a:p>
          <a:p>
            <a:pPr marL="177800" lvl="4" indent="0">
              <a:buNone/>
            </a:pPr>
            <a:r>
              <a:rPr lang="de-DE" i="1" dirty="0"/>
              <a:t>What do we need for fast invoice processing?</a:t>
            </a:r>
          </a:p>
          <a:p>
            <a:pPr lvl="4">
              <a:buFontTx/>
              <a:buChar char="-"/>
            </a:pPr>
            <a:r>
              <a:rPr lang="de-DE" i="1" dirty="0"/>
              <a:t>Delivery notes should always be signed and handed in immediately to Mrs Henning at reception</a:t>
            </a:r>
          </a:p>
          <a:p>
            <a:pPr lvl="4">
              <a:buFontTx/>
              <a:buChar char="-"/>
            </a:pPr>
            <a:r>
              <a:rPr lang="de-DE" i="1" dirty="0"/>
              <a:t>If no delivery note is available, please respond to e-mail enquiries from colleagues, otherwise no payment may be made</a:t>
            </a:r>
          </a:p>
          <a:p>
            <a:pPr lvl="4">
              <a:buFontTx/>
              <a:buChar char="-"/>
            </a:pPr>
            <a:r>
              <a:rPr lang="de-DE" i="1" dirty="0"/>
              <a:t>Is the cost centre; G/L account correct? Has the system been created correctly?</a:t>
            </a:r>
          </a:p>
          <a:p>
            <a:pPr lvl="4">
              <a:buFontTx/>
              <a:buChar char="-"/>
            </a:pPr>
            <a:r>
              <a:rPr lang="de-DE" i="1" dirty="0"/>
              <a:t>Have additional freight costs been charged? We may only approve up to 10% additional costs without further enquiry </a:t>
            </a:r>
          </a:p>
          <a:p>
            <a:pPr marL="177800" lvl="4" indent="0">
              <a:buNone/>
            </a:pPr>
            <a:endParaRPr lang="de-DE" i="1" dirty="0">
              <a:solidFill>
                <a:schemeClr val="tx2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Invoice processing 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6454800"/>
            <a:ext cx="12186000" cy="180000"/>
          </a:xfrm>
        </p:spPr>
        <p:txBody>
          <a:bodyPr/>
          <a:lstStyle/>
          <a:p>
            <a:r>
              <a:rPr lang="de-DE"/>
              <a:t>MAX-PLANCK-SOCIETY | GENERAL ADMINISTRATION</a:t>
            </a:r>
            <a:fld id="{CFF52178-BD86-4127-B2B9-3A1669E60907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6207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947739" y="1219200"/>
            <a:ext cx="10296524" cy="5486400"/>
          </a:xfrm>
        </p:spPr>
        <p:txBody>
          <a:bodyPr/>
          <a:lstStyle/>
          <a:p>
            <a:pPr lvl="4"/>
            <a:r>
              <a:rPr lang="de-DE" b="1" dirty="0"/>
              <a:t>Dispatches </a:t>
            </a:r>
          </a:p>
          <a:p>
            <a:pPr lvl="4"/>
            <a:r>
              <a:rPr lang="de-DE" b="1" dirty="0"/>
              <a:t>Recruitment of persons from third countries </a:t>
            </a:r>
          </a:p>
          <a:p>
            <a:pPr lvl="4"/>
            <a:r>
              <a:rPr lang="de-DE" b="1" dirty="0">
                <a:solidFill>
                  <a:schemeClr val="bg1">
                    <a:lumMod val="65000"/>
                  </a:schemeClr>
                </a:solidFill>
              </a:rPr>
              <a:t>Publications </a:t>
            </a:r>
          </a:p>
          <a:p>
            <a:pPr lvl="4"/>
            <a:r>
              <a:rPr lang="de-DE" b="1" dirty="0">
                <a:solidFill>
                  <a:schemeClr val="bg1">
                    <a:lumMod val="65000"/>
                  </a:schemeClr>
                </a:solidFill>
              </a:rPr>
              <a:t>Business trips </a:t>
            </a:r>
          </a:p>
          <a:p>
            <a:pPr lvl="4"/>
            <a:r>
              <a:rPr lang="de-DE" b="1" dirty="0">
                <a:solidFill>
                  <a:schemeClr val="bg1">
                    <a:lumMod val="65000"/>
                  </a:schemeClr>
                </a:solidFill>
              </a:rPr>
              <a:t>Co-operations </a:t>
            </a:r>
          </a:p>
          <a:p>
            <a:pPr lvl="4"/>
            <a:r>
              <a:rPr lang="de-DE" b="1" dirty="0"/>
              <a:t>Imports</a:t>
            </a:r>
            <a:endParaRPr lang="de-DE" dirty="0"/>
          </a:p>
          <a:p>
            <a:pPr marL="177800" lvl="4" indent="0">
              <a:buNone/>
            </a:pPr>
            <a:r>
              <a:rPr lang="de-DE" i="1" cap="all" spc="14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Good to know: </a:t>
            </a:r>
          </a:p>
          <a:p>
            <a:pPr marL="177800" lvl="4" indent="0">
              <a:buNone/>
            </a:pPr>
            <a:r>
              <a:rPr lang="de-DE" i="1" dirty="0"/>
              <a:t>What do we need for fast despatch?</a:t>
            </a:r>
          </a:p>
          <a:p>
            <a:pPr lvl="4">
              <a:buFontTx/>
              <a:buChar char="-"/>
            </a:pPr>
            <a:r>
              <a:rPr lang="de-DE" i="1" dirty="0"/>
              <a:t>Fill in the registration form as completely as possible and allow sufficient time, as there may be queries about the tariff classification</a:t>
            </a:r>
          </a:p>
          <a:p>
            <a:pPr marL="177800" lvl="4" indent="0">
              <a:buNone/>
            </a:pPr>
            <a:r>
              <a:rPr lang="de-DE" i="1" dirty="0"/>
              <a:t>For the quickest possible examination of persons from third countries (only applies to persons who have been resident in EU001 for less than 5 years):</a:t>
            </a:r>
          </a:p>
          <a:p>
            <a:pPr lvl="4">
              <a:buFontTx/>
              <a:buChar char="-"/>
            </a:pPr>
            <a:r>
              <a:rPr lang="de-DE" i="1" dirty="0"/>
              <a:t>Please complete the checklist in full if possible</a:t>
            </a:r>
          </a:p>
          <a:p>
            <a:pPr lvl="4">
              <a:buFontTx/>
              <a:buChar char="-"/>
            </a:pPr>
            <a:r>
              <a:rPr lang="de-DE" i="1" dirty="0"/>
              <a:t>Name the area of responsibility, </a:t>
            </a:r>
            <a:r>
              <a:rPr lang="de-DE" i="1" dirty="0" err="1"/>
              <a:t>know-how </a:t>
            </a:r>
            <a:r>
              <a:rPr lang="de-DE" i="1" dirty="0"/>
              <a:t>to be imparted, devices and software used; the export </a:t>
            </a:r>
            <a:r>
              <a:rPr lang="de-DE" i="1" dirty="0" err="1"/>
              <a:t>agents </a:t>
            </a:r>
            <a:r>
              <a:rPr lang="de-DE" i="1" dirty="0"/>
              <a:t>can use this information to check</a:t>
            </a:r>
          </a:p>
          <a:p>
            <a:pPr marL="177800" lvl="4" indent="0">
              <a:buNone/>
            </a:pPr>
            <a:r>
              <a:rPr lang="de-DE" i="1" dirty="0"/>
              <a:t>Imports: please also inform us of samples etc. that you receive without an order</a:t>
            </a:r>
          </a:p>
          <a:p>
            <a:pPr marL="177800" lvl="4" indent="0">
              <a:buNone/>
            </a:pPr>
            <a:endParaRPr lang="de-DE" i="1" dirty="0">
              <a:solidFill>
                <a:schemeClr val="tx2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Export control inspection and customs</a:t>
            </a:r>
            <a:r>
              <a:rPr lang="de-DE" dirty="0" err="1"/>
              <a:t> matters  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6454800"/>
            <a:ext cx="12186000" cy="180000"/>
          </a:xfrm>
        </p:spPr>
        <p:txBody>
          <a:bodyPr/>
          <a:lstStyle/>
          <a:p>
            <a:r>
              <a:rPr lang="de-DE"/>
              <a:t>MAX-PLANCK-SOCIETY | GENERAL ADMINISTRATION</a:t>
            </a:r>
            <a:fld id="{CFF52178-BD86-4127-B2B9-3A1669E60907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1019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947739" y="1463040"/>
            <a:ext cx="10296524" cy="5242560"/>
          </a:xfrm>
        </p:spPr>
        <p:txBody>
          <a:bodyPr/>
          <a:lstStyle/>
          <a:p>
            <a:pPr lvl="4"/>
            <a:r>
              <a:rPr lang="de-DE" b="1" dirty="0"/>
              <a:t>Temporary employment </a:t>
            </a:r>
          </a:p>
          <a:p>
            <a:pPr lvl="4"/>
            <a:r>
              <a:rPr lang="de-DE" b="1" dirty="0"/>
              <a:t>Current contracts</a:t>
            </a:r>
          </a:p>
          <a:p>
            <a:pPr lvl="4"/>
            <a:r>
              <a:rPr lang="de-DE" b="1" dirty="0"/>
              <a:t>Inventory </a:t>
            </a:r>
          </a:p>
          <a:p>
            <a:pPr lvl="4"/>
            <a:r>
              <a:rPr lang="de-DE" b="1" dirty="0"/>
              <a:t>Cash desk </a:t>
            </a:r>
          </a:p>
          <a:p>
            <a:pPr marL="177800" lvl="4" indent="0">
              <a:buNone/>
            </a:pPr>
            <a:endParaRPr lang="de-DE" dirty="0"/>
          </a:p>
          <a:p>
            <a:pPr marL="177800" lvl="4" indent="0">
              <a:buNone/>
            </a:pPr>
            <a:r>
              <a:rPr lang="de-DE" i="1" cap="all" spc="14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Good to know: </a:t>
            </a:r>
          </a:p>
          <a:p>
            <a:pPr lvl="4">
              <a:buFontTx/>
              <a:buChar char="-"/>
            </a:pPr>
            <a:r>
              <a:rPr lang="de-DE" i="1" dirty="0"/>
              <a:t>Contracts for maintenance (e.g. building facilities) or electricity, laundry, etc.</a:t>
            </a:r>
          </a:p>
          <a:p>
            <a:pPr lvl="4">
              <a:buFontTx/>
              <a:buChar char="-"/>
            </a:pPr>
            <a:r>
              <a:rPr lang="de-DE" i="1" dirty="0"/>
              <a:t>Mobile phone contracts: always choose the cheapest phone and contract, everything else requires detailed justification </a:t>
            </a:r>
          </a:p>
          <a:p>
            <a:pPr lvl="4">
              <a:buFontTx/>
              <a:buChar char="-"/>
            </a:pPr>
            <a:r>
              <a:rPr lang="de-DE" i="1" dirty="0"/>
              <a:t>Inventory: must be carried out every 3 years; the cost centre manager is responsible for ensuring that all devices are correctly recorded (or scrapped etc.); therefore always affix an inventory label</a:t>
            </a:r>
          </a:p>
          <a:p>
            <a:pPr marL="177800" lvl="4" indent="0">
              <a:buNone/>
            </a:pPr>
            <a:r>
              <a:rPr lang="de-DE" i="1" dirty="0"/>
              <a:t> Room inventory should be sufficient in future</a:t>
            </a:r>
            <a:endParaRPr lang="de-DE" i="1" dirty="0">
              <a:solidFill>
                <a:schemeClr val="tx2"/>
              </a:solidFill>
            </a:endParaRPr>
          </a:p>
          <a:p>
            <a:pPr marL="177800" lvl="4" indent="0">
              <a:buNone/>
            </a:pPr>
            <a:r>
              <a:rPr lang="de-DE" i="1" dirty="0"/>
              <a:t>- Cash desk opening hours: Wed and Thu, 8am-12pm; payment only against EKW and receipt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Other tasks 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6454800"/>
            <a:ext cx="12186000" cy="180000"/>
          </a:xfrm>
        </p:spPr>
        <p:txBody>
          <a:bodyPr/>
          <a:lstStyle/>
          <a:p>
            <a:r>
              <a:rPr lang="de-DE"/>
              <a:t>MAX-PLANCK-SOCIETY | GENERAL ADMINISTRATION</a:t>
            </a:r>
            <a:fld id="{CFF52178-BD86-4127-B2B9-3A1669E60907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3879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42B1B8A-11AA-46BD-BFF0-ECDA36293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team </a:t>
            </a:r>
            <a:r>
              <a:rPr lang="de-DE" dirty="0"/>
              <a:t>and the division of tasks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310E59-4B2B-4C68-B774-74C67BAEC6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 dirty="0"/>
              <a:t>Max Planck Institute for Physics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9489DD-0FE7-42D0-A577-9A7AFE7A5A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60E43B-695D-4477-B6D6-6523906C5D99}" type="slidenum">
              <a:rPr lang="de-DE" smtClean="0"/>
              <a:t>8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C056800-932F-495B-A37B-A3A80C775F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01" t="22947" r="15784" b="10792"/>
          <a:stretch/>
        </p:blipFill>
        <p:spPr>
          <a:xfrm>
            <a:off x="2880861" y="1528479"/>
            <a:ext cx="6119761" cy="3868616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C16AF0B-405B-47AD-A6AF-4FB684A45600}"/>
              </a:ext>
            </a:extLst>
          </p:cNvPr>
          <p:cNvSpPr txBox="1"/>
          <p:nvPr/>
        </p:nvSpPr>
        <p:spPr>
          <a:xfrm>
            <a:off x="9067800" y="1528479"/>
            <a:ext cx="3017185" cy="513217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de-DE" sz="1600" b="1" kern="600" spc="40" dirty="0">
                <a:solidFill>
                  <a:schemeClr val="tx2"/>
                </a:solidFill>
                <a:latin typeface="+mj-lt"/>
              </a:rPr>
              <a:t>Processing</a:t>
            </a:r>
          </a:p>
          <a:p>
            <a:pPr>
              <a:lnSpc>
                <a:spcPts val="2300"/>
              </a:lnSpc>
              <a:spcBef>
                <a:spcPts val="1150"/>
              </a:spcBef>
            </a:pPr>
            <a:r>
              <a:rPr lang="de-DE" sz="1600" b="1" kern="600" spc="40" dirty="0">
                <a:solidFill>
                  <a:schemeClr val="tx2"/>
                </a:solidFill>
              </a:rPr>
              <a:t>Uwe Lohmüller</a:t>
            </a:r>
          </a:p>
          <a:p>
            <a:r>
              <a:rPr lang="de-DE" sz="1600" kern="600" spc="40" dirty="0"/>
              <a:t>Supervision of the semiconductor laboratory and</a:t>
            </a:r>
          </a:p>
          <a:p>
            <a:r>
              <a:rPr lang="de-DE" sz="1600" kern="600" spc="40" dirty="0"/>
              <a:t>Supervision of the department by Prof Caldwell, Prof Henn, Prof Lüst</a:t>
            </a:r>
          </a:p>
          <a:p>
            <a:r>
              <a:rPr lang="de-DE" sz="1600" kern="600" spc="40" dirty="0"/>
              <a:t>&amp; the independent research groups</a:t>
            </a:r>
          </a:p>
          <a:p>
            <a:endParaRPr lang="de-DE" sz="1600" kern="600" spc="40" dirty="0"/>
          </a:p>
          <a:p>
            <a:pPr>
              <a:lnSpc>
                <a:spcPts val="2300"/>
              </a:lnSpc>
              <a:spcBef>
                <a:spcPts val="1150"/>
              </a:spcBef>
            </a:pPr>
            <a:r>
              <a:rPr lang="de-DE" sz="1600" b="1" kern="600" spc="40" dirty="0">
                <a:solidFill>
                  <a:schemeClr val="tx2"/>
                </a:solidFill>
                <a:latin typeface="+mj-lt"/>
              </a:rPr>
              <a:t>Head of department</a:t>
            </a:r>
          </a:p>
          <a:p>
            <a:endParaRPr lang="de-DE" sz="1600" kern="600" spc="40" dirty="0"/>
          </a:p>
          <a:p>
            <a:r>
              <a:rPr lang="de-DE" sz="1600" b="1" kern="600" spc="40" dirty="0">
                <a:solidFill>
                  <a:schemeClr val="tx2"/>
                </a:solidFill>
              </a:rPr>
              <a:t>Lisa Bock</a:t>
            </a:r>
          </a:p>
          <a:p>
            <a:r>
              <a:rPr lang="de-DE" sz="1600" dirty="0"/>
              <a:t>Advice on complex and expensive procurement processes</a:t>
            </a:r>
          </a:p>
          <a:p>
            <a:r>
              <a:rPr lang="de-DE" sz="1600" dirty="0"/>
              <a:t>Export control officer</a:t>
            </a:r>
          </a:p>
          <a:p>
            <a:r>
              <a:rPr lang="de-DE" sz="1600" dirty="0"/>
              <a:t>Customs officer</a:t>
            </a:r>
          </a:p>
          <a:p>
            <a:endParaRPr lang="de-DE" sz="1600" kern="600" spc="40" dirty="0"/>
          </a:p>
          <a:p>
            <a:endParaRPr lang="de-DE" sz="1600" kern="600" spc="4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A350C5A-CA79-4D53-B843-6A453A18A4AD}"/>
              </a:ext>
            </a:extLst>
          </p:cNvPr>
          <p:cNvSpPr txBox="1"/>
          <p:nvPr/>
        </p:nvSpPr>
        <p:spPr>
          <a:xfrm>
            <a:off x="120988" y="1620117"/>
            <a:ext cx="2759874" cy="53270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2300"/>
              </a:lnSpc>
              <a:spcBef>
                <a:spcPts val="1150"/>
              </a:spcBef>
            </a:pPr>
            <a:r>
              <a:rPr lang="de-DE" sz="1600" b="1" kern="600" spc="40" dirty="0">
                <a:solidFill>
                  <a:schemeClr val="tx2"/>
                </a:solidFill>
              </a:rPr>
              <a:t>Katharina Henning </a:t>
            </a:r>
          </a:p>
          <a:p>
            <a:r>
              <a:rPr lang="de-DE" sz="1600" kern="600" spc="40" dirty="0"/>
              <a:t>Reception and goods receiving </a:t>
            </a:r>
          </a:p>
          <a:p>
            <a:endParaRPr lang="de-DE" sz="1600" kern="600" spc="40" dirty="0"/>
          </a:p>
          <a:p>
            <a:endParaRPr lang="de-DE" sz="1600" kern="600" spc="40" dirty="0"/>
          </a:p>
          <a:p>
            <a:endParaRPr lang="de-DE" sz="1600" kern="600" spc="40" dirty="0"/>
          </a:p>
          <a:p>
            <a:pPr>
              <a:lnSpc>
                <a:spcPts val="2300"/>
              </a:lnSpc>
              <a:spcBef>
                <a:spcPts val="1150"/>
              </a:spcBef>
            </a:pPr>
            <a:r>
              <a:rPr lang="de-DE" sz="1600" b="1" kern="600" spc="40" dirty="0">
                <a:solidFill>
                  <a:schemeClr val="tx2"/>
                </a:solidFill>
              </a:rPr>
              <a:t>Processing</a:t>
            </a:r>
          </a:p>
          <a:p>
            <a:pPr>
              <a:lnSpc>
                <a:spcPts val="2300"/>
              </a:lnSpc>
              <a:spcBef>
                <a:spcPts val="1150"/>
              </a:spcBef>
            </a:pPr>
            <a:r>
              <a:rPr lang="de-DE" sz="1600" b="1" kern="600" spc="40" dirty="0">
                <a:solidFill>
                  <a:schemeClr val="tx2"/>
                </a:solidFill>
              </a:rPr>
              <a:t>Serena Riccetti</a:t>
            </a:r>
            <a:br>
              <a:rPr lang="de-DE" sz="1600" kern="600" spc="40" dirty="0"/>
            </a:br>
            <a:r>
              <a:rPr lang="de-DE" sz="1600" kern="600" spc="40" dirty="0"/>
              <a:t>Supervision of the department Prof Zanderighi, Prof Kado, Prof Teshima and Prof Dvali</a:t>
            </a:r>
          </a:p>
          <a:p>
            <a:endParaRPr lang="de-DE" sz="1600" kern="600" spc="40" dirty="0"/>
          </a:p>
          <a:p>
            <a:endParaRPr lang="de-DE" sz="1600" kern="600" spc="40" dirty="0"/>
          </a:p>
          <a:p>
            <a:endParaRPr lang="de-DE" sz="1600" kern="600" spc="40" dirty="0"/>
          </a:p>
          <a:p>
            <a:endParaRPr lang="de-DE" sz="1600" kern="600" spc="40" dirty="0"/>
          </a:p>
          <a:p>
            <a:endParaRPr lang="de-DE" sz="1600" kern="600" spc="40" dirty="0"/>
          </a:p>
          <a:p>
            <a:endParaRPr lang="de-DE" sz="1600" kern="600" spc="40" dirty="0"/>
          </a:p>
          <a:p>
            <a:endParaRPr lang="de-DE" sz="1600" kern="600" spc="40" dirty="0"/>
          </a:p>
        </p:txBody>
      </p:sp>
    </p:spTree>
    <p:extLst>
      <p:ext uri="{BB962C8B-B14F-4D97-AF65-F5344CB8AC3E}">
        <p14:creationId xmlns:p14="http://schemas.microsoft.com/office/powerpoint/2010/main" val="1309257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F0412B-F929-DD4C-8D99-4244E9D5E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Max Planck Institute for Physics</a:t>
            </a:r>
          </a:p>
          <a:p>
            <a:pPr lvl="1"/>
            <a:r>
              <a:rPr lang="de-DE" dirty="0"/>
              <a:t>Boltzmannstraße 8, 85748 Garching </a:t>
            </a:r>
          </a:p>
          <a:p>
            <a:pPr lvl="1"/>
            <a:r>
              <a:rPr lang="de-DE" dirty="0"/>
              <a:t>Phone: +49 (0)89 32354-217</a:t>
            </a:r>
          </a:p>
          <a:p>
            <a:pPr lvl="1"/>
            <a:br>
              <a:rPr lang="de-DE" dirty="0"/>
            </a:br>
            <a:r>
              <a:rPr lang="de-DE" dirty="0"/>
              <a:t>E-mail: einkauf@mpp.mpg.de</a:t>
            </a:r>
            <a:br>
              <a:rPr lang="de-DE" dirty="0"/>
            </a:b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0012E11-915D-EA4E-A529-30A8B2FA5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Thank you very much </a:t>
            </a:r>
            <a:br>
              <a:rPr lang="de-DE" dirty="0"/>
            </a:br>
            <a:r>
              <a:rPr lang="de-DE" dirty="0"/>
              <a:t>for your attention</a:t>
            </a:r>
            <a:br>
              <a:rPr lang="de-DE" dirty="0"/>
            </a:br>
            <a:r>
              <a:rPr lang="de-DE" sz="1800" b="0" cap="none" spc="50" dirty="0"/>
              <a:t>If you have any questions, please contact us:</a:t>
            </a:r>
            <a:endParaRPr lang="de-DE" sz="18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6454800"/>
            <a:ext cx="12186000" cy="180000"/>
          </a:xfrm>
        </p:spPr>
        <p:txBody>
          <a:bodyPr/>
          <a:lstStyle/>
          <a:p>
            <a:r>
              <a:rPr lang="de-DE"/>
              <a:t>MAX-PLANCK-SOCIETY | GENERAL ADMINISTRATION</a:t>
            </a:r>
            <a:fld id="{D99F67B4-4204-47FE-A56E-8F459D86F2FE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87943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SSZEILE" val=" 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XmoVJ2KoGvEqYxsCMaM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9zRxN9oF5_.vOFN9BDZ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8Fvg.jN4SheMjzIQfFto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e4OZGrr92djSDDuJ1O7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P51siHQQGBP9VYrjT.6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KvDfYymeFVWBntS3uDH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h33WPtjMxatJYF3LeRp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Ob6XsCj95tTPizmnvn.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LHmIlg6ixrRaGTEjx9L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wljrLqbAKeirqT9tDIj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MluwZqXeC7BgPmxNJgfV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LHmIlg6ixrRaGTEjx9L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vw6CLxiq3S5Do27j6Qo1A"/>
</p:tagLst>
</file>

<file path=ppt/theme/theme1.xml><?xml version="1.0" encoding="utf-8"?>
<a:theme xmlns:a="http://schemas.openxmlformats.org/drawingml/2006/main" name="MPG_2020">
  <a:themeElements>
    <a:clrScheme name="MPG2020">
      <a:dk1>
        <a:srgbClr val="000000"/>
      </a:dk1>
      <a:lt1>
        <a:srgbClr val="FFFFFF"/>
      </a:lt1>
      <a:dk2>
        <a:srgbClr val="005555"/>
      </a:dk2>
      <a:lt2>
        <a:srgbClr val="C6D325"/>
      </a:lt2>
      <a:accent1>
        <a:srgbClr val="006C66"/>
      </a:accent1>
      <a:accent2>
        <a:srgbClr val="D2DC51"/>
      </a:accent2>
      <a:accent3>
        <a:srgbClr val="348A85"/>
      </a:accent3>
      <a:accent4>
        <a:srgbClr val="9AC5C2"/>
      </a:accent4>
      <a:accent5>
        <a:srgbClr val="EF7C00"/>
      </a:accent5>
      <a:accent6>
        <a:srgbClr val="F5B167"/>
      </a:accent6>
      <a:hlink>
        <a:srgbClr val="005555"/>
      </a:hlink>
      <a:folHlink>
        <a:srgbClr val="A7A7A8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9050" cmpd="sng">
          <a:noFill/>
          <a:prstDash val="dash"/>
          <a:tailEnd type="triangle" w="lg" len="med"/>
        </a:ln>
      </a:spPr>
      <a:bodyPr wrap="square" lIns="144000" tIns="108000" rIns="144000" bIns="144000" rtlCol="0" anchor="t" anchorCtr="0"/>
      <a:lstStyle>
        <a:defPPr algn="l">
          <a:spcBef>
            <a:spcPts val="1150"/>
          </a:spcBef>
          <a:buClr>
            <a:srgbClr val="116656"/>
          </a:buClr>
          <a:buSzPct val="120000"/>
          <a:defRPr sz="1300" b="1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9050" cmpd="sng">
          <a:prstDash val="dash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spAutoFit/>
      </a:bodyPr>
      <a:lstStyle>
        <a:defPPr marL="180000" indent="-180000" algn="l">
          <a:lnSpc>
            <a:spcPts val="2300"/>
          </a:lnSpc>
          <a:spcBef>
            <a:spcPts val="1150"/>
          </a:spcBef>
          <a:buFont typeface="Arial" panose="020B0604020202020204" pitchFamily="34" charset="0"/>
          <a:buChar char="•"/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PG_2020" id="{D85B1E0F-FC07-44C4-B5D5-89A5E4EADB04}" vid="{5690BFED-3F1A-4D6D-BBF4-324BE8264BF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734</Words>
  <Application>Microsoft Office PowerPoint</Application>
  <PresentationFormat>Breitbild</PresentationFormat>
  <Paragraphs>115</Paragraphs>
  <Slides>9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6" baseType="lpstr">
      <vt:lpstr>.SF NS Symbols Regular</vt:lpstr>
      <vt:lpstr>Arial</vt:lpstr>
      <vt:lpstr>Calibri</vt:lpstr>
      <vt:lpstr>Symbol</vt:lpstr>
      <vt:lpstr>Wingdings 3</vt:lpstr>
      <vt:lpstr>MPG_2020</vt:lpstr>
      <vt:lpstr>think-cell Folie</vt:lpstr>
      <vt:lpstr>Coffee to know - Purchasing &amp; Reception </vt:lpstr>
      <vt:lpstr>Tasks in the area of purchasing - Reception </vt:lpstr>
      <vt:lpstr>Tasks in the area of purchasing  </vt:lpstr>
      <vt:lpstr>Processing of procurement processes  </vt:lpstr>
      <vt:lpstr>Invoice processing    </vt:lpstr>
      <vt:lpstr>Export control inspection and customs matters     </vt:lpstr>
      <vt:lpstr>Other tasks    </vt:lpstr>
      <vt:lpstr>The team and the division of tasks</vt:lpstr>
      <vt:lpstr>Thank you very much  for your attention If you have any questions, please contact us:</vt:lpstr>
    </vt:vector>
  </TitlesOfParts>
  <Company>Max-Planck-Gesellschaft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Dalija Budimlic</dc:creator>
  <cp:keywords>, docId:87B469A265E5A460EDBAF9A513CF372C</cp:keywords>
  <cp:lastModifiedBy>Corina Brunnlechner</cp:lastModifiedBy>
  <cp:revision>29</cp:revision>
  <dcterms:created xsi:type="dcterms:W3CDTF">2020-11-09T10:59:47Z</dcterms:created>
  <dcterms:modified xsi:type="dcterms:W3CDTF">2025-03-27T12:55:12Z</dcterms:modified>
</cp:coreProperties>
</file>