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44" r:id="rId3"/>
    <p:sldId id="349" r:id="rId4"/>
    <p:sldId id="263" r:id="rId5"/>
    <p:sldId id="345" r:id="rId6"/>
    <p:sldId id="347" r:id="rId7"/>
    <p:sldId id="346" r:id="rId8"/>
    <p:sldId id="348" r:id="rId9"/>
    <p:sldId id="337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84514" autoAdjust="0"/>
  </p:normalViewPr>
  <p:slideViewPr>
    <p:cSldViewPr snapToGrid="0">
      <p:cViewPr varScale="1">
        <p:scale>
          <a:sx n="137" d="100"/>
          <a:sy n="137" d="100"/>
        </p:scale>
        <p:origin x="346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DD025-90E2-41BD-8169-778F7D7F0FE5}" type="datetimeFigureOut">
              <a:rPr lang="de-DE" smtClean="0"/>
              <a:t>13.03.2025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/>
              <a:t>Max-Planck-Institut für Physik</a:t>
            </a:r>
            <a:r>
              <a:rPr lang="en-US" dirty="0"/>
              <a:t>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97046-DB81-4700-B9CB-2D4AE62776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56578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22DC7-945E-4F82-86A2-C521D7DF96A9}" type="datetimeFigureOut">
              <a:rPr lang="de-DE" smtClean="0"/>
              <a:t>13.03.2025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/>
              <a:t>Max-Planck-Institut für Physik</a:t>
            </a:r>
            <a:r>
              <a:rPr lang="en-US" dirty="0"/>
              <a:t>  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B257A-7378-4268-BB25-F7627AC55E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05385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9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1148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1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defRPr spc="120" baseline="0"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81F75E5-4D65-4C69-BE6F-9ED4271A4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7924F509-7E8B-45FA-822E-1C77A3397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429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8779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464ACA4-9638-4249-9221-58000773B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3" name="Foliennummernplatzhalter 9">
            <a:extLst>
              <a:ext uri="{FF2B5EF4-FFF2-40B4-BE49-F238E27FC236}">
                <a16:creationId xmlns:a16="http://schemas.microsoft.com/office/drawing/2014/main" id="{EB4E6E9E-C7AE-4279-8AB9-701090D09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470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4701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2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7FD22FE-B954-4E59-AD32-7DA12A78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2B0BFE1-316F-4D91-9732-351C408AE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519E9882-A383-4433-B640-576BE2248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336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8058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66001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4263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3DF60E-5BB4-4358-9ED3-0B06131E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D2C420C-567B-4539-908C-3B061BF87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4" name="Foliennummernplatzhalter 9">
            <a:extLst>
              <a:ext uri="{FF2B5EF4-FFF2-40B4-BE49-F238E27FC236}">
                <a16:creationId xmlns:a16="http://schemas.microsoft.com/office/drawing/2014/main" id="{9B81D801-0195-4F00-86EA-F8F45696F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9343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3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C182B74-8C6D-4413-AFAC-24A2B937F2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8285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9F2C3B-65EA-4BDE-A2B5-D40F165DF2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3" spcCol="36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0F1A20-A4A7-4C1A-8E8E-5AC976BC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A366049-7FD1-42E8-8C0A-AE7F17584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DE464C48-9F65-4E5E-94C2-383477644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9565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8CA7A7F-18CF-42AB-93B5-CE02169C754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94193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A2FB6F-4CCF-4483-B0FF-497BECC7F5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599914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04263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7FE177-075A-6045-8624-77FF676D60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5208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F9EBB6B-48B6-455B-A218-EB6DFA7C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A01BC5C-CC6A-481A-BE16-DA2F7C988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5" name="Foliennummernplatzhalter 9">
            <a:extLst>
              <a:ext uri="{FF2B5EF4-FFF2-40B4-BE49-F238E27FC236}">
                <a16:creationId xmlns:a16="http://schemas.microsoft.com/office/drawing/2014/main" id="{7547E769-B46F-4778-AF7E-636E0C39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9625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0395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10296524" cy="4310912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0A6FFD1-CBCE-47D9-A0E2-C1821EF0B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F0782F82-D5BD-42CC-A8FB-DD8B19A3C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827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FDE2241-1AF0-49A8-922F-CB987C6D8A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190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111491F-25C0-47A3-B8C8-CF423E9D18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2097088"/>
            <a:ext cx="66421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55E15A-CF7F-4A54-BC65-334E16D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C29FF33-355F-499C-AD46-9DD9AFAD9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2" name="Foliennummernplatzhalter 9">
            <a:extLst>
              <a:ext uri="{FF2B5EF4-FFF2-40B4-BE49-F238E27FC236}">
                <a16:creationId xmlns:a16="http://schemas.microsoft.com/office/drawing/2014/main" id="{21F010C6-4784-49FB-9DE3-F4001EEC3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4644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+1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0566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7170" y="2097088"/>
            <a:ext cx="3037093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739" y="2097088"/>
            <a:ext cx="66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98DB1A-2FBE-4B43-929F-D8A944C8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222ED3D-ECAF-40EB-BCDF-92D1813DB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2" name="Foliennummernplatzhalter 9">
            <a:extLst>
              <a:ext uri="{FF2B5EF4-FFF2-40B4-BE49-F238E27FC236}">
                <a16:creationId xmlns:a16="http://schemas.microsoft.com/office/drawing/2014/main" id="{241A58F2-0BEF-4781-B77F-BC476AE36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567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F05C30-C7CF-4BED-ACA7-6138A5FB09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6591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5" name="think-cell Folie" r:id="rId6" imgW="384" imgH="385" progId="TCLayout.ActiveDocument.1">
                  <p:embed/>
                </p:oleObj>
              </mc:Choice>
              <mc:Fallback>
                <p:oleObj name="think-cell Folie" r:id="rId6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A1027B-D4DE-4331-AC66-77D3E8B841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A92407-1187-4BC7-9440-8FB58293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A882D26-BD54-4240-AB92-3CA4D1F50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EAE4DED8-3E49-4DDD-A690-AB5FFED9B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671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dunkel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59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nur Text ohne 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692150"/>
            <a:ext cx="10296524" cy="5715850"/>
          </a:xfrm>
        </p:spPr>
        <p:txBody>
          <a:bodyPr numCol="1" spcCol="540000"/>
          <a:lstStyle>
            <a:lvl1pPr marL="0" indent="0">
              <a:buFont typeface="Arial" panose="020B0604020202020204" pitchFamily="34" charset="0"/>
              <a:buNone/>
              <a:defRPr/>
            </a:lvl1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 marL="354013" indent="-1762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FOLIE OHNE TITEL (Ausnahme)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Sixt</a:t>
            </a:r>
            <a:r>
              <a:rPr lang="en-US" dirty="0"/>
              <a:t>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F50DE9A-5460-49AE-862C-226B09064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7AD5113E-9EB4-4CB5-9C9D-63056202E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4973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B7B7B-59EA-4896-BA40-E8ACD87D0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6" name="Foliennummernplatzhalter 9">
            <a:extLst>
              <a:ext uri="{FF2B5EF4-FFF2-40B4-BE49-F238E27FC236}">
                <a16:creationId xmlns:a16="http://schemas.microsoft.com/office/drawing/2014/main" id="{9BDA4E48-406A-4344-A5BC-718A49C89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067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875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8F64C3E-8505-4531-88D5-04E18A442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91035591-F185-4065-9C3B-E5E8C9D39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3634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98" y="2988000"/>
            <a:ext cx="10717200" cy="3600000"/>
          </a:xfrm>
          <a:prstGeom prst="rect">
            <a:avLst/>
          </a:prstGeom>
        </p:spPr>
        <p:txBody>
          <a:bodyPr anchor="t" anchorCtr="0"/>
          <a:lstStyle>
            <a:lvl1pPr>
              <a:defRPr sz="2300" spc="23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8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4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hell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0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chemeClr val="tx2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chemeClr val="tx2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462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rgbClr val="29485D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186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1831976"/>
            <a:ext cx="9747249" cy="44704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12800" y="1016000"/>
            <a:ext cx="3451225" cy="2232025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8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8331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1D6E2DA-B3E9-4E92-9F50-7D9F9BF74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35DF8524-34E0-4293-B8F7-AF9C0C521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14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9495321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think-cell Folie" r:id="rId28" imgW="384" imgH="385" progId="TCLayout.ActiveDocument.1">
                  <p:embed/>
                </p:oleObj>
              </mc:Choice>
              <mc:Fallback>
                <p:oleObj name="think-cell Folie" r:id="rId28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739" y="692149"/>
            <a:ext cx="10296524" cy="14049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Arial </a:t>
            </a:r>
            <a:r>
              <a:rPr lang="de-DE" dirty="0" err="1"/>
              <a:t>MPG_green_dark</a:t>
            </a:r>
            <a:r>
              <a:rPr lang="de-DE" dirty="0"/>
              <a:t>, 23 </a:t>
            </a:r>
            <a:r>
              <a:rPr lang="de-DE" dirty="0" err="1"/>
              <a:t>pt</a:t>
            </a:r>
            <a:r>
              <a:rPr lang="de-DE" dirty="0"/>
              <a:t>, ZAB 26 </a:t>
            </a:r>
            <a:r>
              <a:rPr lang="de-DE" dirty="0" err="1"/>
              <a:t>pt</a:t>
            </a:r>
            <a:r>
              <a:rPr lang="de-DE" dirty="0"/>
              <a:t>, gesperrt 1,4 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39" y="2097087"/>
            <a:ext cx="10296524" cy="4319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Ebene 1: Headlines</a:t>
            </a:r>
          </a:p>
          <a:p>
            <a:pPr lvl="1"/>
            <a:r>
              <a:rPr lang="de-DE" dirty="0"/>
              <a:t>Ebene 2: Fließtext</a:t>
            </a:r>
          </a:p>
          <a:p>
            <a:pPr lvl="3"/>
            <a:r>
              <a:rPr lang="de-DE" dirty="0"/>
              <a:t>Ebene 3: Stichpunkte</a:t>
            </a:r>
          </a:p>
          <a:p>
            <a:pPr lvl="2"/>
            <a:r>
              <a:rPr lang="de-DE" dirty="0"/>
              <a:t>Ebene 4: Stichpunkte hervorgehoben</a:t>
            </a:r>
          </a:p>
          <a:p>
            <a:pPr lvl="4"/>
            <a:r>
              <a:rPr lang="de-DE" dirty="0"/>
              <a:t>Ebene 5: Stichpunkte eingerückt</a:t>
            </a:r>
          </a:p>
          <a:p>
            <a:pPr lvl="5"/>
            <a:r>
              <a:rPr lang="de-DE" dirty="0"/>
              <a:t>Ebene 6: Stichpunkte weiter eingerückt</a:t>
            </a:r>
          </a:p>
          <a:p>
            <a:pPr lvl="6"/>
            <a:r>
              <a:rPr lang="de-DE" dirty="0"/>
              <a:t>Ebene 7: Zusatzinfo</a:t>
            </a:r>
          </a:p>
          <a:p>
            <a:pPr lvl="7"/>
            <a:r>
              <a:rPr lang="de-DE" dirty="0"/>
              <a:t>Ebene 8: Bildunterschrift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79387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685329-B96E-4C87-8A85-F6C433C9098D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67323" t="-9202" r="-2804" b="-9202"/>
          <a:stretch/>
        </p:blipFill>
        <p:spPr>
          <a:xfrm>
            <a:off x="11304000" y="108000"/>
            <a:ext cx="756000" cy="75600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10716126" y="6501314"/>
            <a:ext cx="609390" cy="179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E43B-695D-4477-B6D6-6523906C5D9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04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6" r:id="rId3"/>
    <p:sldLayoutId id="2147483674" r:id="rId4"/>
    <p:sldLayoutId id="2147483677" r:id="rId5"/>
    <p:sldLayoutId id="2147483678" r:id="rId6"/>
    <p:sldLayoutId id="2147483695" r:id="rId7"/>
    <p:sldLayoutId id="2147483697" r:id="rId8"/>
    <p:sldLayoutId id="2147483662" r:id="rId9"/>
    <p:sldLayoutId id="2147483669" r:id="rId10"/>
    <p:sldLayoutId id="2147483664" r:id="rId11"/>
    <p:sldLayoutId id="2147483668" r:id="rId12"/>
    <p:sldLayoutId id="2147483698" r:id="rId13"/>
    <p:sldLayoutId id="2147483671" r:id="rId14"/>
    <p:sldLayoutId id="2147483699" r:id="rId15"/>
    <p:sldLayoutId id="2147483692" r:id="rId16"/>
    <p:sldLayoutId id="2147483672" r:id="rId17"/>
    <p:sldLayoutId id="2147483673" r:id="rId18"/>
    <p:sldLayoutId id="2147483694" r:id="rId19"/>
    <p:sldLayoutId id="2147483696" r:id="rId20"/>
    <p:sldLayoutId id="2147483667" r:id="rId21"/>
    <p:sldLayoutId id="2147483700" r:id="rId22"/>
    <p:sldLayoutId id="2147483663" r:id="rId23"/>
  </p:sldLayoutIdLst>
  <p:hf hd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spcAft>
          <a:spcPts val="1800"/>
        </a:spcAft>
        <a:buNone/>
        <a:defRPr sz="2300" b="1" kern="6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3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i="0" kern="600" spc="4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1150"/>
        </a:spcBef>
        <a:spcAft>
          <a:spcPts val="0"/>
        </a:spcAft>
        <a:buFont typeface="Arial" panose="020B0604020202020204" pitchFamily="34" charset="0"/>
        <a:buNone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b="1" kern="400" spc="40" baseline="0">
          <a:solidFill>
            <a:schemeClr val="tx2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ts val="2300"/>
        </a:lnSpc>
        <a:spcBef>
          <a:spcPts val="525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645750" indent="-285750" algn="l" defTabSz="91440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600" b="0" i="0" kern="600" spc="4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215900" algn="l" defTabSz="914400" rtl="0" eaLnBrk="1" latinLnBrk="0" hangingPunct="1">
        <a:lnSpc>
          <a:spcPts val="2300"/>
        </a:lnSpc>
        <a:spcBef>
          <a:spcPts val="525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1300" b="0" i="1" kern="600" spc="4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100"/>
        </a:lnSpc>
        <a:spcBef>
          <a:spcPts val="525"/>
        </a:spcBef>
        <a:spcAft>
          <a:spcPts val="0"/>
        </a:spcAft>
        <a:buSzPct val="110000"/>
        <a:buFont typeface=".SF NS Symbols Regular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100"/>
        </a:lnSpc>
        <a:spcBef>
          <a:spcPts val="525"/>
        </a:spcBef>
        <a:buFont typeface="Arial" panose="020B0604020202020204" pitchFamily="34" charset="0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7">
          <p15:clr>
            <a:srgbClr val="F26B43"/>
          </p15:clr>
        </p15:guide>
        <p15:guide id="2" orient="horz" pos="1321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483">
          <p15:clr>
            <a:srgbClr val="F26B43"/>
          </p15:clr>
        </p15:guide>
        <p15:guide id="6" orient="horz" pos="436">
          <p15:clr>
            <a:srgbClr val="F26B43"/>
          </p15:clr>
        </p15:guide>
        <p15:guide id="7" orient="horz" pos="4065">
          <p15:clr>
            <a:srgbClr val="F26B43"/>
          </p15:clr>
        </p15:guide>
        <p15:guide id="8" orient="horz" pos="4178">
          <p15:clr>
            <a:srgbClr val="F26B43"/>
          </p15:clr>
        </p15:guide>
        <p15:guide id="9" pos="166">
          <p15:clr>
            <a:srgbClr val="F26B43"/>
          </p15:clr>
        </p15:guide>
        <p15:guide id="10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Coffee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– Einkauf &amp; Empfang 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27.03.2023- Lisa Bock</a:t>
            </a:r>
          </a:p>
        </p:txBody>
      </p:sp>
    </p:spTree>
    <p:extLst>
      <p:ext uri="{BB962C8B-B14F-4D97-AF65-F5344CB8AC3E}">
        <p14:creationId xmlns:p14="http://schemas.microsoft.com/office/powerpoint/2010/main" val="24524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47737" y="1696494"/>
            <a:ext cx="10296524" cy="4310912"/>
          </a:xfrm>
        </p:spPr>
        <p:txBody>
          <a:bodyPr/>
          <a:lstStyle/>
          <a:p>
            <a:pPr lvl="3"/>
            <a:r>
              <a:rPr lang="de-DE" dirty="0"/>
              <a:t>Ansprechpartner Zentrales Telefon</a:t>
            </a:r>
          </a:p>
          <a:p>
            <a:pPr lvl="3"/>
            <a:r>
              <a:rPr lang="de-DE" dirty="0"/>
              <a:t>Auskunft für Besucher und Ausgabe der Besucherausweises, Zugangskontrolle</a:t>
            </a:r>
          </a:p>
          <a:p>
            <a:pPr lvl="3"/>
            <a:r>
              <a:rPr lang="de-DE" dirty="0"/>
              <a:t>Annahme und  Versendung von Briefen und Paketen</a:t>
            </a:r>
          </a:p>
          <a:p>
            <a:pPr lvl="3"/>
            <a:r>
              <a:rPr lang="de-DE" dirty="0"/>
              <a:t>Bestellungen und Vorhaltung von Bürobedarf</a:t>
            </a:r>
          </a:p>
          <a:p>
            <a:pPr lvl="3"/>
            <a:r>
              <a:rPr lang="de-DE" dirty="0"/>
              <a:t>Annahme und Weiterleitung Lieferscheine</a:t>
            </a:r>
          </a:p>
          <a:p>
            <a:pPr lvl="3"/>
            <a:r>
              <a:rPr lang="de-DE" dirty="0"/>
              <a:t>Verteilung der Post </a:t>
            </a:r>
          </a:p>
          <a:p>
            <a:pPr lvl="3"/>
            <a:r>
              <a:rPr lang="de-DE" dirty="0"/>
              <a:t>Kassenführung Kaffee</a:t>
            </a:r>
          </a:p>
          <a:p>
            <a:pPr lvl="3"/>
            <a:r>
              <a:rPr lang="de-DE" dirty="0"/>
              <a:t>Schlüsselausgabe </a:t>
            </a:r>
          </a:p>
          <a:p>
            <a:pPr lvl="3"/>
            <a:r>
              <a:rPr lang="de-DE" dirty="0"/>
              <a:t>EC-Kartenzahlung für Gästehaus </a:t>
            </a:r>
          </a:p>
          <a:p>
            <a:pPr lvl="3"/>
            <a:r>
              <a:rPr lang="de-DE" dirty="0"/>
              <a:t>Reinigungs-Beschwerdebuch</a:t>
            </a:r>
          </a:p>
          <a:p>
            <a:pPr marL="177800" lvl="4" indent="0">
              <a:buNone/>
            </a:pPr>
            <a:endParaRPr lang="de-DE" dirty="0"/>
          </a:p>
          <a:p>
            <a:pPr lvl="7"/>
            <a:r>
              <a:rPr lang="de-DE" dirty="0"/>
              <a:t>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im Sachgebiet einkauf -Empfang</a:t>
            </a:r>
            <a:br>
              <a:rPr lang="de-DE" dirty="0"/>
            </a:b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/>
              <a:t>MAX-PLANCK-GESELLSCHAFT | GENERALVERWALTUNG 		</a:t>
            </a:r>
            <a:fld id="{CFF52178-BD86-4127-B2B9-3A1669E60907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899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3"/>
            <a:r>
              <a:rPr lang="de-DE" dirty="0"/>
              <a:t>Bearbeitung von Beschaffungsvorgängen</a:t>
            </a:r>
          </a:p>
          <a:p>
            <a:pPr lvl="3"/>
            <a:r>
              <a:rPr lang="de-DE" dirty="0"/>
              <a:t>Rechnungsbearbeitung </a:t>
            </a:r>
          </a:p>
          <a:p>
            <a:pPr lvl="3"/>
            <a:r>
              <a:rPr lang="de-DE" dirty="0"/>
              <a:t>Exportkontrollprüfung und Zollangelegenheiten </a:t>
            </a:r>
          </a:p>
          <a:p>
            <a:pPr lvl="3"/>
            <a:r>
              <a:rPr lang="de-DE" dirty="0"/>
              <a:t>Arbeitnehmerüberlassungen </a:t>
            </a:r>
          </a:p>
          <a:p>
            <a:pPr lvl="3"/>
            <a:r>
              <a:rPr lang="de-DE" dirty="0"/>
              <a:t>Laufende Verträge für Mobilfunk</a:t>
            </a:r>
            <a:r>
              <a:rPr lang="de-DE"/>
              <a:t>, Wartung baul</a:t>
            </a:r>
            <a:r>
              <a:rPr lang="de-DE" dirty="0"/>
              <a:t>. Anlagen, Strom, Reinigung, Bewachung etc.</a:t>
            </a:r>
          </a:p>
          <a:p>
            <a:pPr lvl="3"/>
            <a:r>
              <a:rPr lang="de-DE" dirty="0"/>
              <a:t>Inventur </a:t>
            </a:r>
          </a:p>
          <a:p>
            <a:pPr lvl="3"/>
            <a:r>
              <a:rPr lang="de-DE" dirty="0"/>
              <a:t>Kasse</a:t>
            </a:r>
          </a:p>
          <a:p>
            <a:pPr marL="177800" lvl="4" indent="0">
              <a:buNone/>
            </a:pPr>
            <a:endParaRPr lang="de-DE" dirty="0"/>
          </a:p>
          <a:p>
            <a:pPr lvl="7"/>
            <a:r>
              <a:rPr lang="de-DE" dirty="0"/>
              <a:t>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im Sachgebiet einkauf </a:t>
            </a:r>
            <a:br>
              <a:rPr lang="de-DE" dirty="0"/>
            </a:b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/>
              <a:t>MAX-PLANCK-GESELLSCHAFT | GENERALVERWALTUNG 		</a:t>
            </a:r>
            <a:fld id="{CFF52178-BD86-4127-B2B9-3A1669E60907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41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47739" y="1463040"/>
            <a:ext cx="10296524" cy="4944960"/>
          </a:xfrm>
        </p:spPr>
        <p:txBody>
          <a:bodyPr/>
          <a:lstStyle/>
          <a:p>
            <a:pPr lvl="4"/>
            <a:r>
              <a:rPr lang="de-DE" b="1" dirty="0" err="1"/>
              <a:t>eProcurement</a:t>
            </a:r>
            <a:r>
              <a:rPr lang="de-DE" b="1" dirty="0"/>
              <a:t> </a:t>
            </a:r>
          </a:p>
          <a:p>
            <a:pPr lvl="4"/>
            <a:r>
              <a:rPr lang="de-DE" b="1" dirty="0"/>
              <a:t>Beratung zu Vergabeverfahren </a:t>
            </a:r>
          </a:p>
          <a:p>
            <a:pPr lvl="4"/>
            <a:endParaRPr lang="de-DE" dirty="0"/>
          </a:p>
          <a:p>
            <a:pPr marL="177800" lvl="4" indent="0">
              <a:buNone/>
            </a:pPr>
            <a:r>
              <a:rPr lang="de-DE" i="1" cap="all" spc="14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Gut zu wissen: </a:t>
            </a:r>
          </a:p>
          <a:p>
            <a:pPr marL="177800" lvl="4" indent="0">
              <a:buNone/>
            </a:pPr>
            <a:r>
              <a:rPr lang="de-DE" i="1" dirty="0"/>
              <a:t>Was wird bei einem EKW geprüft? (sh. </a:t>
            </a:r>
            <a:r>
              <a:rPr lang="de-DE" i="1"/>
              <a:t>Beschaffungsordnung)</a:t>
            </a:r>
            <a:endParaRPr lang="de-DE" i="1" dirty="0"/>
          </a:p>
          <a:p>
            <a:pPr lvl="4">
              <a:buFontTx/>
              <a:buChar char="-"/>
            </a:pPr>
            <a:r>
              <a:rPr lang="de-DE" i="1" dirty="0"/>
              <a:t>Ausführlicher Beschaffungsgrund und </a:t>
            </a:r>
            <a:r>
              <a:rPr lang="de-DE" i="1" dirty="0" err="1"/>
              <a:t>WiBe</a:t>
            </a:r>
            <a:r>
              <a:rPr lang="de-DE" i="1" dirty="0"/>
              <a:t> vorliegend?</a:t>
            </a:r>
          </a:p>
          <a:p>
            <a:pPr lvl="4">
              <a:buFontTx/>
              <a:buChar char="-"/>
            </a:pPr>
            <a:r>
              <a:rPr lang="de-DE" i="1" dirty="0"/>
              <a:t>Stimmt die Kostenstelle; Sachkonto? Muss eine Anlage angelegt werden? </a:t>
            </a:r>
          </a:p>
          <a:p>
            <a:pPr lvl="4">
              <a:buFontTx/>
              <a:buChar char="-"/>
            </a:pPr>
            <a:r>
              <a:rPr lang="de-DE" i="1" dirty="0"/>
              <a:t>Wurde der richtige Genehmiger eingetragen?</a:t>
            </a:r>
          </a:p>
          <a:p>
            <a:pPr lvl="4">
              <a:buFontTx/>
              <a:buChar char="-"/>
            </a:pPr>
            <a:r>
              <a:rPr lang="de-DE" i="1" dirty="0"/>
              <a:t>Sind Angebote und Anfragen vollständig und wurde ausreichend Wettbewerb hergestellt?</a:t>
            </a:r>
          </a:p>
          <a:p>
            <a:pPr lvl="4">
              <a:buFontTx/>
              <a:buChar char="-"/>
            </a:pPr>
            <a:r>
              <a:rPr lang="de-DE" i="1" dirty="0"/>
              <a:t>Kann das Lieferdatum eingehalten werden?</a:t>
            </a:r>
          </a:p>
          <a:p>
            <a:pPr lvl="4">
              <a:buFontTx/>
              <a:buChar char="-"/>
            </a:pPr>
            <a:r>
              <a:rPr lang="de-DE" i="1" dirty="0"/>
              <a:t>Nach welcher Art der Verfahrensart kann die Vergabe durchgeführt werden? (UVgO und VgV)</a:t>
            </a:r>
          </a:p>
          <a:p>
            <a:pPr lvl="4">
              <a:buFontTx/>
              <a:buChar char="-"/>
            </a:pPr>
            <a:endParaRPr lang="de-DE" i="1" dirty="0"/>
          </a:p>
          <a:p>
            <a:pPr marL="177800" lvl="4" indent="0">
              <a:buNone/>
            </a:pPr>
            <a:r>
              <a:rPr lang="de-DE" i="1" dirty="0">
                <a:solidFill>
                  <a:schemeClr val="tx2"/>
                </a:solidFill>
              </a:rPr>
              <a:t>- Kommen Sie gerne vor einer komplizierten oder höherpreisigen Beschaffung und wir besprechen das beste Vorgehen!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Bearbeitung von Beschaffungsvorgängen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/>
              <a:t>MAX-PLANCK-GESELLSCHAFT | GENERALVERWALTUNG 		</a:t>
            </a:r>
            <a:fld id="{CFF52178-BD86-4127-B2B9-3A1669E60907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845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47739" y="1463040"/>
            <a:ext cx="10296524" cy="4944960"/>
          </a:xfrm>
        </p:spPr>
        <p:txBody>
          <a:bodyPr/>
          <a:lstStyle/>
          <a:p>
            <a:pPr lvl="4"/>
            <a:r>
              <a:rPr lang="de-DE" b="1" dirty="0"/>
              <a:t>Wareneingangserfassung </a:t>
            </a:r>
          </a:p>
          <a:p>
            <a:pPr lvl="4"/>
            <a:r>
              <a:rPr lang="de-DE" b="1" dirty="0"/>
              <a:t>Rechnungsvorerfassung </a:t>
            </a:r>
          </a:p>
          <a:p>
            <a:pPr lvl="4"/>
            <a:r>
              <a:rPr lang="de-DE" b="1" dirty="0"/>
              <a:t>Bearbeitung von Mahnungen </a:t>
            </a:r>
          </a:p>
          <a:p>
            <a:pPr lvl="4"/>
            <a:endParaRPr lang="de-DE" dirty="0"/>
          </a:p>
          <a:p>
            <a:pPr marL="177800" lvl="4" indent="0">
              <a:buNone/>
            </a:pPr>
            <a:r>
              <a:rPr lang="de-DE" i="1" cap="all" spc="14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Gut zu wissen: </a:t>
            </a:r>
          </a:p>
          <a:p>
            <a:pPr marL="177800" lvl="4" indent="0">
              <a:buNone/>
            </a:pPr>
            <a:r>
              <a:rPr lang="de-DE" i="1" dirty="0"/>
              <a:t>Was benötigen wir für eine schnelle Rechnungsbearbeitung?</a:t>
            </a:r>
          </a:p>
          <a:p>
            <a:pPr lvl="4">
              <a:buFontTx/>
              <a:buChar char="-"/>
            </a:pPr>
            <a:r>
              <a:rPr lang="de-DE" i="1" dirty="0"/>
              <a:t>Lieferschein sollte immer gleich unterschrieben bei Frau Henning am Empfang abgegeben werden</a:t>
            </a:r>
          </a:p>
          <a:p>
            <a:pPr lvl="4">
              <a:buFontTx/>
              <a:buChar char="-"/>
            </a:pPr>
            <a:r>
              <a:rPr lang="de-DE" i="1" dirty="0"/>
              <a:t>Falls kein Lieferschein vorhanden, bitte auf E-Mail Anfragen der Kollegen antworten, sonst darf keine Zahlung erfolgen</a:t>
            </a:r>
          </a:p>
          <a:p>
            <a:pPr lvl="4">
              <a:buFontTx/>
              <a:buChar char="-"/>
            </a:pPr>
            <a:r>
              <a:rPr lang="de-DE" i="1" dirty="0"/>
              <a:t>Stimmt die Kostenstelle; Sachkonto korrekt? Wurde die Anlage richtig angelegt?</a:t>
            </a:r>
          </a:p>
          <a:p>
            <a:pPr lvl="4">
              <a:buFontTx/>
              <a:buChar char="-"/>
            </a:pPr>
            <a:r>
              <a:rPr lang="de-DE" i="1" dirty="0"/>
              <a:t>Wurden zusätzliche Frachtkosten berechnet? Wir dürfen nur bis 10% Mehrkosten ohne Rückfrage freigeben </a:t>
            </a:r>
          </a:p>
          <a:p>
            <a:pPr marL="177800" lvl="4" indent="0">
              <a:buNone/>
            </a:pPr>
            <a:endParaRPr lang="de-DE" i="1" dirty="0">
              <a:solidFill>
                <a:schemeClr val="tx2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Rechnungsbearbeitung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/>
              <a:t>MAX-PLANCK-GESELLSCHAFT | GENERALVERWALTUNG 		</a:t>
            </a:r>
            <a:fld id="{CFF52178-BD86-4127-B2B9-3A1669E60907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20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47739" y="1219200"/>
            <a:ext cx="10296524" cy="5486400"/>
          </a:xfrm>
        </p:spPr>
        <p:txBody>
          <a:bodyPr/>
          <a:lstStyle/>
          <a:p>
            <a:pPr lvl="4"/>
            <a:r>
              <a:rPr lang="de-DE" b="1" dirty="0"/>
              <a:t>Versendungen </a:t>
            </a:r>
          </a:p>
          <a:p>
            <a:pPr lvl="4"/>
            <a:r>
              <a:rPr lang="de-DE" b="1" dirty="0"/>
              <a:t>Einstellungen von Personen aus dem Drittland </a:t>
            </a:r>
          </a:p>
          <a:p>
            <a:pPr lvl="4"/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Veröffentlichungen </a:t>
            </a:r>
          </a:p>
          <a:p>
            <a:pPr lvl="4"/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Dienstreisen </a:t>
            </a:r>
          </a:p>
          <a:p>
            <a:pPr lvl="4"/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Kooperationen </a:t>
            </a:r>
          </a:p>
          <a:p>
            <a:pPr lvl="4"/>
            <a:r>
              <a:rPr lang="de-DE" b="1" dirty="0"/>
              <a:t>Importe</a:t>
            </a:r>
            <a:endParaRPr lang="de-DE" dirty="0"/>
          </a:p>
          <a:p>
            <a:pPr marL="177800" lvl="4" indent="0">
              <a:buNone/>
            </a:pPr>
            <a:r>
              <a:rPr lang="de-DE" i="1" cap="all" spc="14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Gut zu wissen: </a:t>
            </a:r>
          </a:p>
          <a:p>
            <a:pPr marL="177800" lvl="4" indent="0">
              <a:buNone/>
            </a:pPr>
            <a:r>
              <a:rPr lang="de-DE" i="1" dirty="0"/>
              <a:t>Was benötigen wir für eine schnelle Versendung?</a:t>
            </a:r>
          </a:p>
          <a:p>
            <a:pPr lvl="4">
              <a:buFontTx/>
              <a:buChar char="-"/>
            </a:pPr>
            <a:r>
              <a:rPr lang="de-DE" i="1" dirty="0"/>
              <a:t>Erfassungsformular möglichst vollständig ausfüllen und ausreichend Zeit einplanen, es können Rückfragen zur Tarifierung kommen</a:t>
            </a:r>
          </a:p>
          <a:p>
            <a:pPr marL="177800" lvl="4" indent="0">
              <a:buNone/>
            </a:pPr>
            <a:r>
              <a:rPr lang="de-DE" i="1" dirty="0"/>
              <a:t>Für eine möglichst schnelle Prüfung bei Personen aus dem Drittland (betrifft nur Personen die weniger als 5 Jahre in EU001 Staat ansässig sind):</a:t>
            </a:r>
          </a:p>
          <a:p>
            <a:pPr lvl="4">
              <a:buFontTx/>
              <a:buChar char="-"/>
            </a:pPr>
            <a:r>
              <a:rPr lang="de-DE" i="1" dirty="0"/>
              <a:t>Bitte Checkliste nach Möglichkeit vollständig ausfüllen</a:t>
            </a:r>
          </a:p>
          <a:p>
            <a:pPr lvl="4">
              <a:buFontTx/>
              <a:buChar char="-"/>
            </a:pPr>
            <a:r>
              <a:rPr lang="de-DE" i="1" dirty="0"/>
              <a:t>Aufgabengebiet, zu vermittelndes </a:t>
            </a:r>
            <a:r>
              <a:rPr lang="de-DE" i="1" dirty="0" err="1"/>
              <a:t>Know-How</a:t>
            </a:r>
            <a:r>
              <a:rPr lang="de-DE" i="1" dirty="0"/>
              <a:t>, verwendete Geräte und Software benennen, anhand dieser Infos können die Export </a:t>
            </a:r>
            <a:r>
              <a:rPr lang="de-DE" i="1" dirty="0" err="1"/>
              <a:t>Agents</a:t>
            </a:r>
            <a:r>
              <a:rPr lang="de-DE" i="1" dirty="0"/>
              <a:t> prüfen</a:t>
            </a:r>
          </a:p>
          <a:p>
            <a:pPr marL="177800" lvl="4" indent="0">
              <a:buNone/>
            </a:pPr>
            <a:r>
              <a:rPr lang="de-DE" i="1" dirty="0"/>
              <a:t>Importe: bitte informieren Sie uns auch bei Mustern etc. die Sie ohne Bestellung erhalten</a:t>
            </a:r>
          </a:p>
          <a:p>
            <a:pPr marL="177800" lvl="4" indent="0">
              <a:buNone/>
            </a:pPr>
            <a:endParaRPr lang="de-DE" i="1" dirty="0">
              <a:solidFill>
                <a:schemeClr val="tx2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Exportkontrollprüfung und </a:t>
            </a:r>
            <a:r>
              <a:rPr lang="de-DE" dirty="0" err="1"/>
              <a:t>zollangelegenheiten</a:t>
            </a:r>
            <a:r>
              <a:rPr lang="de-DE" dirty="0"/>
              <a:t> 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/>
              <a:t>MAX-PLANCK-GESELLSCHAFT | GENERALVERWALTUNG 		</a:t>
            </a:r>
            <a:fld id="{CFF52178-BD86-4127-B2B9-3A1669E60907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101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47739" y="1463040"/>
            <a:ext cx="10296524" cy="5242560"/>
          </a:xfrm>
        </p:spPr>
        <p:txBody>
          <a:bodyPr/>
          <a:lstStyle/>
          <a:p>
            <a:pPr lvl="4"/>
            <a:r>
              <a:rPr lang="de-DE" b="1" dirty="0"/>
              <a:t>Arbeitnehmerüberlassung </a:t>
            </a:r>
          </a:p>
          <a:p>
            <a:pPr lvl="4"/>
            <a:r>
              <a:rPr lang="de-DE" b="1" dirty="0"/>
              <a:t>Laufende Verträge</a:t>
            </a:r>
          </a:p>
          <a:p>
            <a:pPr lvl="4"/>
            <a:r>
              <a:rPr lang="de-DE" b="1" dirty="0"/>
              <a:t>Inventur </a:t>
            </a:r>
          </a:p>
          <a:p>
            <a:pPr lvl="4"/>
            <a:r>
              <a:rPr lang="de-DE" b="1" dirty="0"/>
              <a:t>Kasse </a:t>
            </a:r>
          </a:p>
          <a:p>
            <a:pPr marL="177800" lvl="4" indent="0">
              <a:buNone/>
            </a:pPr>
            <a:endParaRPr lang="de-DE" dirty="0"/>
          </a:p>
          <a:p>
            <a:pPr marL="177800" lvl="4" indent="0">
              <a:buNone/>
            </a:pPr>
            <a:r>
              <a:rPr lang="de-DE" i="1" cap="all" spc="14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Gut zu wissen: </a:t>
            </a:r>
          </a:p>
          <a:p>
            <a:pPr lvl="4">
              <a:buFontTx/>
              <a:buChar char="-"/>
            </a:pPr>
            <a:r>
              <a:rPr lang="de-DE" i="1" dirty="0"/>
              <a:t>Verträge für Wartungen (z.B. Baulicher Anlagen) oder Strom, Wäscherei etc.</a:t>
            </a:r>
          </a:p>
          <a:p>
            <a:pPr lvl="4">
              <a:buFontTx/>
              <a:buChar char="-"/>
            </a:pPr>
            <a:r>
              <a:rPr lang="de-DE" i="1" dirty="0"/>
              <a:t>Verträge Mobilfunk: es ist immer das günstigste Telefon und Vertrag zu wählen, alles andere benötigt eine ausführliche Begründung </a:t>
            </a:r>
          </a:p>
          <a:p>
            <a:pPr lvl="4">
              <a:buFontTx/>
              <a:buChar char="-"/>
            </a:pPr>
            <a:r>
              <a:rPr lang="de-DE" i="1" dirty="0"/>
              <a:t>Inventur: muss alle 3 Jahre durchgeführt werden; Kostenstellenverantwortlicher ist verantwortlich, dass alle Geräte korrekt erfasst (oder verschrottet etc.) werden; daher auch immer Inventaretikett aufkleben</a:t>
            </a:r>
          </a:p>
          <a:p>
            <a:pPr marL="177800" lvl="4" indent="0">
              <a:buNone/>
            </a:pPr>
            <a:r>
              <a:rPr lang="de-DE" i="1" dirty="0"/>
              <a:t> zukünftig sollte Rauminventur ausreichend sein</a:t>
            </a:r>
            <a:endParaRPr lang="de-DE" i="1" dirty="0">
              <a:solidFill>
                <a:schemeClr val="tx2"/>
              </a:solidFill>
            </a:endParaRPr>
          </a:p>
          <a:p>
            <a:pPr marL="177800" lvl="4" indent="0">
              <a:buNone/>
            </a:pPr>
            <a:r>
              <a:rPr lang="de-DE" i="1" dirty="0"/>
              <a:t>- Kassenöffnungszeiten: Mi und Do, 8-12 Uhr; Auszahlung nur gegen EKW und Beleg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Sonstige Aufgaben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/>
              <a:t>MAX-PLANCK-GESELLSCHAFT | GENERALVERWALTUNG 		</a:t>
            </a:r>
            <a:fld id="{CFF52178-BD86-4127-B2B9-3A1669E60907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87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42B1B8A-11AA-46BD-BFF0-ECDA36293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</a:t>
            </a:r>
            <a:r>
              <a:rPr lang="de-DE" dirty="0" err="1"/>
              <a:t>team</a:t>
            </a:r>
            <a:r>
              <a:rPr lang="de-DE" dirty="0"/>
              <a:t> und die Aufgabenaufteilungen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310E59-4B2B-4C68-B774-74C67BAEC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 dirty="0"/>
              <a:t>Max-Planck-Institut für Physik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9489DD-0FE7-42D0-A577-9A7AFE7A5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60E43B-695D-4477-B6D6-6523906C5D99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056800-932F-495B-A37B-A3A80C775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1" t="22947" r="15784" b="10792"/>
          <a:stretch/>
        </p:blipFill>
        <p:spPr>
          <a:xfrm>
            <a:off x="2880861" y="1528479"/>
            <a:ext cx="6119761" cy="386861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C16AF0B-405B-47AD-A6AF-4FB684A45600}"/>
              </a:ext>
            </a:extLst>
          </p:cNvPr>
          <p:cNvSpPr txBox="1"/>
          <p:nvPr/>
        </p:nvSpPr>
        <p:spPr>
          <a:xfrm>
            <a:off x="9067800" y="1528479"/>
            <a:ext cx="3017185" cy="51321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de-DE" sz="1600" b="1" kern="600" spc="40" dirty="0">
                <a:solidFill>
                  <a:schemeClr val="tx2"/>
                </a:solidFill>
                <a:latin typeface="+mj-lt"/>
              </a:rPr>
              <a:t>Sachbearbeitung</a:t>
            </a:r>
          </a:p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de-DE" sz="1600" b="1" kern="600" spc="40" dirty="0">
                <a:solidFill>
                  <a:schemeClr val="tx2"/>
                </a:solidFill>
              </a:rPr>
              <a:t>Uwe Lohmüller</a:t>
            </a:r>
          </a:p>
          <a:p>
            <a:r>
              <a:rPr lang="de-DE" sz="1600" kern="600" spc="40" dirty="0"/>
              <a:t>Betreuung des Halbleiterlabors sowie</a:t>
            </a:r>
          </a:p>
          <a:p>
            <a:r>
              <a:rPr lang="de-DE" sz="1600" kern="600" spc="40" dirty="0"/>
              <a:t>Betreuung der Abteilung von Prof. Caldwell, Prof. Henn, Prof. Lüst</a:t>
            </a:r>
          </a:p>
          <a:p>
            <a:r>
              <a:rPr lang="de-DE" sz="1600" kern="600" spc="40" dirty="0"/>
              <a:t>&amp; der unabhängigen Forschungsgruppen</a:t>
            </a:r>
          </a:p>
          <a:p>
            <a:endParaRPr lang="de-DE" sz="1600" kern="600" spc="40" dirty="0"/>
          </a:p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de-DE" sz="1600" b="1" kern="600" spc="40" dirty="0">
                <a:solidFill>
                  <a:schemeClr val="tx2"/>
                </a:solidFill>
                <a:latin typeface="+mj-lt"/>
              </a:rPr>
              <a:t>Sachgebietsleitung</a:t>
            </a:r>
          </a:p>
          <a:p>
            <a:endParaRPr lang="de-DE" sz="1600" kern="600" spc="40" dirty="0"/>
          </a:p>
          <a:p>
            <a:r>
              <a:rPr lang="de-DE" sz="1600" b="1" kern="600" spc="40" dirty="0">
                <a:solidFill>
                  <a:schemeClr val="tx2"/>
                </a:solidFill>
              </a:rPr>
              <a:t>Lisa Bock</a:t>
            </a:r>
          </a:p>
          <a:p>
            <a:r>
              <a:rPr lang="de-DE" sz="1600" dirty="0"/>
              <a:t>Beratung zu komplexen und teuren Beschaffungsvorgängen</a:t>
            </a:r>
          </a:p>
          <a:p>
            <a:r>
              <a:rPr lang="de-DE" sz="1600" dirty="0"/>
              <a:t>Exportkontrollbeauftragte</a:t>
            </a:r>
          </a:p>
          <a:p>
            <a:r>
              <a:rPr lang="de-DE" sz="1600" dirty="0"/>
              <a:t>Zollbeauftragte</a:t>
            </a:r>
          </a:p>
          <a:p>
            <a:endParaRPr lang="de-DE" sz="1600" kern="600" spc="40" dirty="0"/>
          </a:p>
          <a:p>
            <a:endParaRPr lang="de-DE" sz="1600" kern="600" spc="4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A350C5A-CA79-4D53-B843-6A453A18A4AD}"/>
              </a:ext>
            </a:extLst>
          </p:cNvPr>
          <p:cNvSpPr txBox="1"/>
          <p:nvPr/>
        </p:nvSpPr>
        <p:spPr>
          <a:xfrm>
            <a:off x="120988" y="1620117"/>
            <a:ext cx="2759874" cy="53270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de-DE" sz="1600" b="1" kern="600" spc="40" dirty="0">
                <a:solidFill>
                  <a:schemeClr val="tx2"/>
                </a:solidFill>
              </a:rPr>
              <a:t>Katharina Henning </a:t>
            </a:r>
          </a:p>
          <a:p>
            <a:r>
              <a:rPr lang="de-DE" sz="1600" kern="600" spc="40" dirty="0"/>
              <a:t>Empfang und Warenannahme </a:t>
            </a:r>
          </a:p>
          <a:p>
            <a:endParaRPr lang="de-DE" sz="1600" kern="600" spc="40" dirty="0"/>
          </a:p>
          <a:p>
            <a:endParaRPr lang="de-DE" sz="1600" kern="600" spc="40" dirty="0"/>
          </a:p>
          <a:p>
            <a:endParaRPr lang="de-DE" sz="1600" kern="600" spc="40" dirty="0"/>
          </a:p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de-DE" sz="1600" b="1" kern="600" spc="40" dirty="0">
                <a:solidFill>
                  <a:schemeClr val="tx2"/>
                </a:solidFill>
              </a:rPr>
              <a:t>Sachbearbeitung</a:t>
            </a:r>
          </a:p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de-DE" sz="1600" b="1" kern="600" spc="40" dirty="0">
                <a:solidFill>
                  <a:schemeClr val="tx2"/>
                </a:solidFill>
              </a:rPr>
              <a:t>Serena Riccetti</a:t>
            </a:r>
            <a:br>
              <a:rPr lang="de-DE" sz="1600" kern="600" spc="40" dirty="0"/>
            </a:br>
            <a:r>
              <a:rPr lang="de-DE" sz="1600" kern="600" spc="40" dirty="0"/>
              <a:t>Betreuung der Abteilung Prof. Zanderighi, Prof. Kado, Prof. Teshima und Prof. Dvali</a:t>
            </a:r>
          </a:p>
          <a:p>
            <a:endParaRPr lang="de-DE" sz="1600" kern="600" spc="40" dirty="0"/>
          </a:p>
          <a:p>
            <a:endParaRPr lang="de-DE" sz="1600" kern="600" spc="40" dirty="0"/>
          </a:p>
          <a:p>
            <a:endParaRPr lang="de-DE" sz="1600" kern="600" spc="40" dirty="0"/>
          </a:p>
          <a:p>
            <a:endParaRPr lang="de-DE" sz="1600" kern="600" spc="40" dirty="0"/>
          </a:p>
          <a:p>
            <a:endParaRPr lang="de-DE" sz="1600" kern="600" spc="40" dirty="0"/>
          </a:p>
          <a:p>
            <a:endParaRPr lang="de-DE" sz="1600" kern="600" spc="40" dirty="0"/>
          </a:p>
          <a:p>
            <a:endParaRPr lang="de-DE" sz="1600" kern="600" spc="40" dirty="0"/>
          </a:p>
        </p:txBody>
      </p:sp>
    </p:spTree>
    <p:extLst>
      <p:ext uri="{BB962C8B-B14F-4D97-AF65-F5344CB8AC3E}">
        <p14:creationId xmlns:p14="http://schemas.microsoft.com/office/powerpoint/2010/main" val="130925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F0412B-F929-DD4C-8D99-4244E9D5E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Max-Planck-Institut für Physik</a:t>
            </a:r>
          </a:p>
          <a:p>
            <a:pPr lvl="1"/>
            <a:r>
              <a:rPr lang="de-DE" dirty="0"/>
              <a:t>Boltzmannstraße 8, 85748 Garching </a:t>
            </a:r>
          </a:p>
          <a:p>
            <a:pPr lvl="1"/>
            <a:r>
              <a:rPr lang="de-DE" dirty="0"/>
              <a:t>Tel.: +49 (0)89 32354-217</a:t>
            </a:r>
          </a:p>
          <a:p>
            <a:pPr lvl="1"/>
            <a:br>
              <a:rPr lang="de-DE" dirty="0"/>
            </a:br>
            <a:r>
              <a:rPr lang="de-DE" dirty="0"/>
              <a:t>E-Mail: einkauf@mpp.mpg.de</a:t>
            </a:r>
            <a:br>
              <a:rPr lang="de-DE" dirty="0"/>
            </a:b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012E11-915D-EA4E-A529-30A8B2FA5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Herzlichen Dank </a:t>
            </a:r>
            <a:br>
              <a:rPr lang="de-DE" dirty="0"/>
            </a:br>
            <a:r>
              <a:rPr lang="de-DE" dirty="0"/>
              <a:t>für Ihre Aufmerksamkeit</a:t>
            </a:r>
            <a:br>
              <a:rPr lang="de-DE" dirty="0"/>
            </a:br>
            <a:r>
              <a:rPr lang="de-DE" sz="1800" b="0" cap="none" spc="50" dirty="0"/>
              <a:t>Bei Fragen wenden Sie sich gerne an:</a:t>
            </a:r>
            <a:endParaRPr lang="de-DE" sz="1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454800"/>
            <a:ext cx="12186000" cy="180000"/>
          </a:xfrm>
        </p:spPr>
        <p:txBody>
          <a:bodyPr/>
          <a:lstStyle/>
          <a:p>
            <a:r>
              <a:rPr lang="de-DE"/>
              <a:t>MAX-PLANCK-GESELLSCHAFT | GENERALVERWALTUNG 		</a:t>
            </a:r>
            <a:fld id="{D99F67B4-4204-47FE-A56E-8F459D86F2FE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87943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SSZEILE" val="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Fvg.jN4SheMjzIQfFto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e4OZGrr92djSDDuJ1O7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KvDfYymeFVWBntS3uDH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Ob6XsCj95tTPizmnvn.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heme/theme1.xml><?xml version="1.0" encoding="utf-8"?>
<a:theme xmlns:a="http://schemas.openxmlformats.org/drawingml/2006/main" name="MPG_2020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marL="180000" indent="-180000" algn="l">
          <a:lnSpc>
            <a:spcPts val="2300"/>
          </a:lnSpc>
          <a:spcBef>
            <a:spcPts val="115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PG_2020" id="{D85B1E0F-FC07-44C4-B5D5-89A5E4EADB04}" vid="{5690BFED-3F1A-4D6D-BBF4-324BE8264BF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637</Words>
  <Application>Microsoft Office PowerPoint</Application>
  <PresentationFormat>Breitbild</PresentationFormat>
  <Paragraphs>115</Paragraphs>
  <Slides>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.SF NS Symbols Regular</vt:lpstr>
      <vt:lpstr>Arial</vt:lpstr>
      <vt:lpstr>Calibri</vt:lpstr>
      <vt:lpstr>Symbol</vt:lpstr>
      <vt:lpstr>Wingdings 3</vt:lpstr>
      <vt:lpstr>MPG_2020</vt:lpstr>
      <vt:lpstr>think-cell Folie</vt:lpstr>
      <vt:lpstr>Coffee to know – Einkauf &amp; Empfang </vt:lpstr>
      <vt:lpstr>Aufgaben im Sachgebiet einkauf -Empfang </vt:lpstr>
      <vt:lpstr>Aufgaben im Sachgebiet einkauf  </vt:lpstr>
      <vt:lpstr>Bearbeitung von Beschaffungsvorgängen  </vt:lpstr>
      <vt:lpstr>Rechnungsbearbeitung    </vt:lpstr>
      <vt:lpstr>Exportkontrollprüfung und zollangelegenheiten     </vt:lpstr>
      <vt:lpstr>Sonstige Aufgaben    </vt:lpstr>
      <vt:lpstr>Das team und die Aufgabenaufteilungen</vt:lpstr>
      <vt:lpstr>Herzlichen Dank  für Ihre Aufmerksamkeit Bei Fragen wenden Sie sich gerne an:</vt:lpstr>
    </vt:vector>
  </TitlesOfParts>
  <Company>Max-Planck-Gesellschaft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Dalija Budimlic</dc:creator>
  <cp:lastModifiedBy>Lisa Bock</cp:lastModifiedBy>
  <cp:revision>29</cp:revision>
  <dcterms:created xsi:type="dcterms:W3CDTF">2020-11-09T10:59:47Z</dcterms:created>
  <dcterms:modified xsi:type="dcterms:W3CDTF">2025-03-13T16:37:51Z</dcterms:modified>
</cp:coreProperties>
</file>