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sldIdLst>
    <p:sldId id="256" r:id="rId2"/>
    <p:sldId id="288" r:id="rId3"/>
    <p:sldId id="290" r:id="rId4"/>
    <p:sldId id="292" r:id="rId5"/>
    <p:sldId id="287" r:id="rId6"/>
    <p:sldId id="293" r:id="rId7"/>
    <p:sldId id="294" r:id="rId8"/>
    <p:sldId id="295" r:id="rId9"/>
    <p:sldId id="296" r:id="rId10"/>
    <p:sldId id="297" r:id="rId11"/>
    <p:sldId id="298" r:id="rId12"/>
    <p:sldId id="291" r:id="rId13"/>
    <p:sldId id="269" r:id="rId14"/>
  </p:sldIdLst>
  <p:sldSz cx="10080625" cy="7559675"/>
  <p:notesSz cx="7315200" cy="9601200"/>
  <p:defaultTextStyle>
    <a:defPPr>
      <a:defRPr lang="en-GB"/>
    </a:defPPr>
    <a:lvl1pPr algn="l" defTabSz="449263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800000"/>
    <a:srgbClr val="FEE7D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31" autoAdjust="0"/>
    <p:restoredTop sz="92827" autoAdjust="0"/>
  </p:normalViewPr>
  <p:slideViewPr>
    <p:cSldViewPr>
      <p:cViewPr>
        <p:scale>
          <a:sx n="66" d="100"/>
          <a:sy n="66" d="100"/>
        </p:scale>
        <p:origin x="-408" y="326"/>
      </p:cViewPr>
      <p:guideLst>
        <p:guide orient="horz" pos="975"/>
        <p:guide pos="2857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1270000" y="922338"/>
            <a:ext cx="4775200" cy="332263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1131888" y="4567238"/>
            <a:ext cx="5048250" cy="368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smtClean="0"/>
          </a:p>
        </p:txBody>
      </p:sp>
      <p:sp>
        <p:nvSpPr>
          <p:cNvPr id="2056" name="Rectangle 8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30250"/>
            <a:ext cx="4791075" cy="3590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1443038" y="922338"/>
            <a:ext cx="4429125" cy="332263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74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131888" y="4567238"/>
            <a:ext cx="5049837" cy="36830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1270000" y="922338"/>
            <a:ext cx="4775200" cy="332263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94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131888" y="4567238"/>
            <a:ext cx="5049837" cy="36830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1270000" y="922338"/>
            <a:ext cx="4775200" cy="332263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94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131888" y="4567238"/>
            <a:ext cx="5049837" cy="36830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1270000" y="922338"/>
            <a:ext cx="4775200" cy="332263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94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131888" y="4567238"/>
            <a:ext cx="5049837" cy="36830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1"/>
          <p:cNvSpPr txBox="1">
            <a:spLocks noChangeArrowheads="1"/>
          </p:cNvSpPr>
          <p:nvPr/>
        </p:nvSpPr>
        <p:spPr bwMode="auto">
          <a:xfrm>
            <a:off x="1270000" y="922338"/>
            <a:ext cx="4775200" cy="332263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072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131888" y="4567238"/>
            <a:ext cx="5049837" cy="36830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1270000" y="922338"/>
            <a:ext cx="4775200" cy="332263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94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131888" y="4567238"/>
            <a:ext cx="5049837" cy="36830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1270000" y="922338"/>
            <a:ext cx="4775200" cy="332263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94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131888" y="4567238"/>
            <a:ext cx="5049837" cy="36830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1270000" y="922338"/>
            <a:ext cx="4775200" cy="332263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94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131888" y="4567238"/>
            <a:ext cx="5049837" cy="36830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cs-CZ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1270000" y="922338"/>
            <a:ext cx="4775200" cy="332263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94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131888" y="4567238"/>
            <a:ext cx="5049837" cy="36830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1270000" y="922338"/>
            <a:ext cx="4775200" cy="332263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94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131888" y="4567238"/>
            <a:ext cx="5049837" cy="36830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1270000" y="922338"/>
            <a:ext cx="4775200" cy="332263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94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131888" y="4567238"/>
            <a:ext cx="5049837" cy="36830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1270000" y="922338"/>
            <a:ext cx="4775200" cy="332263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94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131888" y="4567238"/>
            <a:ext cx="5049837" cy="36830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1270000" y="922338"/>
            <a:ext cx="4775200" cy="332263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94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131888" y="4567238"/>
            <a:ext cx="5049837" cy="36830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65988" y="301625"/>
            <a:ext cx="2301875" cy="64500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0363" y="301625"/>
            <a:ext cx="6753225" cy="64500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363" y="1768475"/>
            <a:ext cx="452755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0313" y="1768475"/>
            <a:ext cx="452755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239713" y="7285038"/>
            <a:ext cx="9688512" cy="2289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eaLnBrk="1">
              <a:lnSpc>
                <a:spcPct val="93000"/>
              </a:lnSpc>
              <a:tabLst>
                <a:tab pos="0" algn="l"/>
                <a:tab pos="715963" algn="l"/>
                <a:tab pos="1439863" algn="l"/>
                <a:tab pos="2163763" algn="l"/>
                <a:tab pos="2887663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6688" algn="l"/>
                <a:tab pos="10779125" algn="l"/>
                <a:tab pos="10779125" algn="l"/>
                <a:tab pos="10780713" algn="l"/>
              </a:tabLst>
            </a:pPr>
            <a:r>
              <a:rPr lang="en-GB" sz="1200" b="1" baseline="0" dirty="0" smtClean="0">
                <a:solidFill>
                  <a:srgbClr val="000000"/>
                </a:solidFill>
                <a:latin typeface="Arial" charset="0"/>
              </a:rPr>
              <a:t>Munich framework/DAQ meeting, 21-23 Feb 2011</a:t>
            </a:r>
            <a:r>
              <a:rPr lang="en-GB" sz="1200" b="1" dirty="0" smtClean="0">
                <a:solidFill>
                  <a:srgbClr val="000000"/>
                </a:solidFill>
                <a:latin typeface="Arial" charset="0"/>
              </a:rPr>
              <a:t>                     Peter </a:t>
            </a:r>
            <a:r>
              <a:rPr lang="en-GB" sz="1200" b="1" dirty="0" err="1" smtClean="0">
                <a:solidFill>
                  <a:srgbClr val="000000"/>
                </a:solidFill>
                <a:latin typeface="Arial" charset="0"/>
              </a:rPr>
              <a:t>Kvasnicka</a:t>
            </a:r>
            <a:r>
              <a:rPr lang="en-GB" sz="1200" b="1" dirty="0" smtClean="0">
                <a:solidFill>
                  <a:srgbClr val="000000"/>
                </a:solidFill>
                <a:latin typeface="Arial" charset="0"/>
              </a:rPr>
              <a:t>, CU Prague: PXD</a:t>
            </a:r>
            <a:r>
              <a:rPr lang="en-GB" sz="1200" b="1" baseline="0" dirty="0" smtClean="0">
                <a:solidFill>
                  <a:srgbClr val="000000"/>
                </a:solidFill>
                <a:latin typeface="Arial" charset="0"/>
              </a:rPr>
              <a:t> digitization</a:t>
            </a:r>
            <a:r>
              <a:rPr lang="en-GB" sz="1200" b="1" dirty="0" smtClean="0">
                <a:solidFill>
                  <a:srgbClr val="000000"/>
                </a:solidFill>
                <a:latin typeface="Arial" charset="0"/>
              </a:rPr>
              <a:t>                                       </a:t>
            </a:r>
            <a:fld id="{751F3D9D-402B-472B-BA0F-3C4A2533C5E1}" type="slidenum">
              <a:rPr lang="en-GB" sz="1600" b="1" smtClean="0">
                <a:solidFill>
                  <a:srgbClr val="000000"/>
                </a:solidFill>
                <a:latin typeface="Arial" charset="0"/>
              </a:rPr>
              <a:pPr eaLnBrk="1">
                <a:lnSpc>
                  <a:spcPct val="93000"/>
                </a:lnSpc>
                <a:tabLst>
                  <a:tab pos="0" algn="l"/>
                  <a:tab pos="715963" algn="l"/>
                  <a:tab pos="1439863" algn="l"/>
                  <a:tab pos="2163763" algn="l"/>
                  <a:tab pos="2887663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  <a:tab pos="10326688" algn="l"/>
                  <a:tab pos="10779125" algn="l"/>
                  <a:tab pos="10779125" algn="l"/>
                  <a:tab pos="10780713" algn="l"/>
                </a:tabLst>
              </a:pPr>
              <a:t>‹#›</a:t>
            </a:fld>
            <a:endParaRPr lang="en-GB" sz="1600" b="1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28600" y="290513"/>
            <a:ext cx="915988" cy="889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133350" y="1208088"/>
            <a:ext cx="1090613" cy="3063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400" b="1" dirty="0">
                <a:solidFill>
                  <a:srgbClr val="000000"/>
                </a:solidFill>
                <a:latin typeface="Arial" charset="0"/>
              </a:rPr>
              <a:t>CU Prague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439863" y="301625"/>
            <a:ext cx="8128000" cy="1255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0363" y="1768475"/>
            <a:ext cx="9207500" cy="4983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+mj-lt"/>
          <a:ea typeface="+mj-ea"/>
          <a:cs typeface="+mj-cs"/>
        </a:defRPr>
      </a:lvl1pPr>
      <a:lvl2pPr marL="742950" indent="-285750" algn="ctr" defTabSz="449263" rtl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fontAlgn="base" hangingPunct="0">
        <a:lnSpc>
          <a:spcPct val="90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0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FFFFFF"/>
          </a:solidFill>
          <a:latin typeface="+mn-lt"/>
          <a:ea typeface="+mn-ea"/>
        </a:defRPr>
      </a:lvl2pPr>
      <a:lvl3pPr marL="1143000" indent="-228600" algn="l" defTabSz="449263" rtl="0" fontAlgn="base" hangingPunct="0">
        <a:lnSpc>
          <a:spcPct val="90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FFFFFF"/>
          </a:solidFill>
          <a:latin typeface="+mn-lt"/>
          <a:ea typeface="+mn-ea"/>
        </a:defRPr>
      </a:lvl3pPr>
      <a:lvl4pPr marL="1600200" indent="-228600" algn="l" defTabSz="449263" rtl="0" fontAlgn="base" hangingPunct="0">
        <a:lnSpc>
          <a:spcPct val="90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</a:defRPr>
      </a:lvl4pPr>
      <a:lvl5pPr marL="2057400" indent="-228600" algn="l" defTabSz="449263" rtl="0" fontAlgn="base" hangingPunct="0">
        <a:lnSpc>
          <a:spcPct val="90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</a:defRPr>
      </a:lvl5pPr>
      <a:lvl6pPr marL="2514600" indent="-228600" algn="l" defTabSz="449263" rtl="0" fontAlgn="base" hangingPunct="0">
        <a:lnSpc>
          <a:spcPct val="90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</a:defRPr>
      </a:lvl6pPr>
      <a:lvl7pPr marL="2971800" indent="-228600" algn="l" defTabSz="449263" rtl="0" fontAlgn="base" hangingPunct="0">
        <a:lnSpc>
          <a:spcPct val="90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</a:defRPr>
      </a:lvl7pPr>
      <a:lvl8pPr marL="3429000" indent="-228600" algn="l" defTabSz="449263" rtl="0" fontAlgn="base" hangingPunct="0">
        <a:lnSpc>
          <a:spcPct val="90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</a:defRPr>
      </a:lvl8pPr>
      <a:lvl9pPr marL="3886200" indent="-228600" algn="l" defTabSz="449263" rtl="0" fontAlgn="base" hangingPunct="0">
        <a:lnSpc>
          <a:spcPct val="90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-248" y="6944816"/>
            <a:ext cx="10080625" cy="579437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-36513" y="2505319"/>
            <a:ext cx="10080626" cy="1202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Peter 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Kvasni</a:t>
            </a:r>
            <a:r>
              <a:rPr lang="cs-CZ" dirty="0">
                <a:solidFill>
                  <a:srgbClr val="000000"/>
                </a:solidFill>
                <a:latin typeface="Arial" charset="0"/>
              </a:rPr>
              <a:t>č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ka</a:t>
            </a:r>
          </a:p>
          <a:p>
            <a:pPr algn="ctr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Institute of Particle and </a:t>
            </a: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Nuclear 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Physics,</a:t>
            </a:r>
          </a:p>
          <a:p>
            <a:pPr algn="ctr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Charles University, Prague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03688" y="4284663"/>
            <a:ext cx="1800225" cy="1619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2982913" cy="118903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468313" y="994675"/>
            <a:ext cx="8991600" cy="48660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eaLnBrk="1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3400" dirty="0" smtClean="0">
                <a:solidFill>
                  <a:srgbClr val="3333CC"/>
                </a:solidFill>
                <a:latin typeface="Arial" charset="0"/>
              </a:rPr>
              <a:t>The PXD Digitizer</a:t>
            </a:r>
            <a:endParaRPr lang="en-US" sz="3400" dirty="0">
              <a:solidFill>
                <a:srgbClr val="3333CC"/>
              </a:solidFill>
              <a:latin typeface="Arial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1583928" y="6543675"/>
            <a:ext cx="6984776" cy="7100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000" b="1" dirty="0" smtClean="0">
                <a:solidFill>
                  <a:srgbClr val="000000"/>
                </a:solidFill>
                <a:latin typeface="Arial" charset="0"/>
              </a:rPr>
              <a:t>Belle2 Framework/DAQ meeting, Munich, </a:t>
            </a:r>
            <a:br>
              <a:rPr lang="en-US" sz="2000" b="1" dirty="0" smtClean="0">
                <a:solidFill>
                  <a:srgbClr val="000000"/>
                </a:solidFill>
                <a:latin typeface="Arial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Arial" charset="0"/>
              </a:rPr>
              <a:t>21-23 February 2011</a:t>
            </a:r>
            <a:endParaRPr lang="en-US" sz="20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0" y="792163"/>
            <a:ext cx="1439863" cy="900112"/>
          </a:xfrm>
          <a:prstGeom prst="roundRect">
            <a:avLst>
              <a:gd name="adj" fmla="val 176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>
            <a:off x="8640763" y="792163"/>
            <a:ext cx="1439862" cy="900112"/>
          </a:xfrm>
          <a:prstGeom prst="roundRect">
            <a:avLst>
              <a:gd name="adj" fmla="val 176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360363" y="1691605"/>
            <a:ext cx="9072437" cy="532859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noAutofit/>
          </a:bodyPr>
          <a:lstStyle/>
          <a:p>
            <a:pPr marL="738188" lvl="1" indent="-280988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§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n-US" sz="2000" dirty="0" smtClean="0">
                <a:solidFill>
                  <a:schemeClr val="accent2"/>
                </a:solidFill>
                <a:latin typeface="Arial" charset="0"/>
              </a:rPr>
              <a:t>We need </a:t>
            </a:r>
            <a:r>
              <a:rPr lang="en-US" sz="2000" dirty="0" err="1" smtClean="0">
                <a:solidFill>
                  <a:schemeClr val="accent2"/>
                </a:solidFill>
                <a:latin typeface="Arial" charset="0"/>
              </a:rPr>
              <a:t>TObject-ized</a:t>
            </a:r>
            <a:r>
              <a:rPr lang="en-US" sz="2000" dirty="0" smtClean="0">
                <a:solidFill>
                  <a:schemeClr val="accent2"/>
                </a:solidFill>
                <a:latin typeface="Arial" charset="0"/>
              </a:rPr>
              <a:t> constant-size objects for efficient storage</a:t>
            </a:r>
            <a:r>
              <a:rPr lang="en-US" sz="2000" dirty="0" smtClean="0">
                <a:solidFill>
                  <a:schemeClr val="tx1"/>
                </a:solidFill>
                <a:latin typeface="Arial" charset="0"/>
              </a:rPr>
              <a:t>. Clusters are inherently of variable size, storage of pre-defined arrays of pixels is not optimal.</a:t>
            </a:r>
          </a:p>
          <a:p>
            <a:pPr marL="738188" lvl="1" indent="-280988">
              <a:lnSpc>
                <a:spcPct val="10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Proposal:</a:t>
            </a:r>
          </a:p>
          <a:p>
            <a:pPr marL="1138238" lvl="2" indent="-280988">
              <a:lnSpc>
                <a:spcPct val="10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Store individual fired pixels with end-of-cluster flag set as a bit in the </a:t>
            </a:r>
            <a:r>
              <a:rPr lang="en-US" sz="1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CellID</a:t>
            </a: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1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Danger: </a:t>
            </a:r>
            <a:r>
              <a:rPr lang="en-US" sz="1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Can we be sure that the order is preserved in </a:t>
            </a:r>
            <a:r>
              <a:rPr lang="en-US" sz="18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TClonesArray</a:t>
            </a:r>
            <a:r>
              <a:rPr lang="en-US" sz="1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 marL="1138238" lvl="2" indent="-280988">
              <a:lnSpc>
                <a:spcPct val="10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We need an </a:t>
            </a:r>
            <a:r>
              <a:rPr lang="en-US" sz="1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</a:t>
            </a: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to store </a:t>
            </a:r>
            <a:r>
              <a:rPr lang="en-US" sz="1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CellID</a:t>
            </a: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(encoded cell row and column), a codec class is provided.</a:t>
            </a:r>
          </a:p>
          <a:p>
            <a:pPr marL="1138238" lvl="2" indent="-280988">
              <a:lnSpc>
                <a:spcPct val="10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Using one bit as an end-of-cluster flag, we will have serialized storage of digits, relatively easy to read and process.</a:t>
            </a:r>
          </a:p>
          <a:p>
            <a:pPr marL="1138238" lvl="2" indent="-280988">
              <a:lnSpc>
                <a:spcPct val="10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Individual digits may have different relations to </a:t>
            </a:r>
            <a:r>
              <a:rPr lang="en-US" sz="1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Mcparticles</a:t>
            </a: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en-US" sz="1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SimHits</a:t>
            </a: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these will be combined in hit reconstruction.</a:t>
            </a:r>
          </a:p>
          <a:p>
            <a:pPr marL="1138238" lvl="2" indent="-280988">
              <a:lnSpc>
                <a:spcPct val="10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 we accept multiple relations per reconstructed hit?</a:t>
            </a:r>
          </a:p>
          <a:p>
            <a:pPr marL="738188" lvl="1" indent="-280988">
              <a:lnSpc>
                <a:spcPct val="100000"/>
              </a:lnSpc>
              <a:spcBef>
                <a:spcPts val="600"/>
              </a:spcBef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endParaRPr lang="en-US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727944" y="323453"/>
            <a:ext cx="6248400" cy="9562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800" b="1" dirty="0" smtClean="0">
                <a:solidFill>
                  <a:srgbClr val="3333CC"/>
                </a:solidFill>
                <a:latin typeface="Arial" charset="0"/>
              </a:rPr>
              <a:t>Issues to discuss 4: </a:t>
            </a:r>
            <a:br>
              <a:rPr lang="en-US" sz="2800" b="1" dirty="0" smtClean="0">
                <a:solidFill>
                  <a:srgbClr val="3333CC"/>
                </a:solidFill>
                <a:latin typeface="Arial" charset="0"/>
              </a:rPr>
            </a:br>
            <a:r>
              <a:rPr lang="en-US" sz="2800" b="1" dirty="0" smtClean="0">
                <a:solidFill>
                  <a:srgbClr val="3333CC"/>
                </a:solidFill>
                <a:latin typeface="Arial" charset="0"/>
              </a:rPr>
              <a:t>Technical: Storage of digits</a:t>
            </a:r>
            <a:endParaRPr lang="sk-SK" sz="2800" b="1" dirty="0">
              <a:solidFill>
                <a:srgbClr val="3333CC"/>
              </a:solidFill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360363" y="1691605"/>
            <a:ext cx="9072437" cy="532859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noAutofit/>
          </a:bodyPr>
          <a:lstStyle/>
          <a:p>
            <a:pPr marL="738188" lvl="1" indent="-280988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§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n-US" sz="2000" b="1" dirty="0" smtClean="0">
                <a:solidFill>
                  <a:schemeClr val="tx1"/>
                </a:solidFill>
                <a:latin typeface="Arial" charset="0"/>
              </a:rPr>
              <a:t>The structure that stores digits in processing is </a:t>
            </a:r>
          </a:p>
          <a:p>
            <a:pPr marL="738188" lvl="1" indent="-280988">
              <a:lnSpc>
                <a:spcPct val="100000"/>
              </a:lnSpc>
              <a:spcBef>
                <a:spcPts val="600"/>
              </a:spcBef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n-US" sz="1400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sz="1400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std::map&lt;</a:t>
            </a:r>
            <a:r>
              <a:rPr lang="en-US" sz="1400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, std::map&lt;</a:t>
            </a:r>
            <a:r>
              <a:rPr lang="en-US" sz="1400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, Digit*&gt; &gt; </a:t>
            </a:r>
            <a:r>
              <a:rPr lang="en-US" sz="1400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DigitsMap</a:t>
            </a:r>
            <a:r>
              <a:rPr lang="en-US" sz="1400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; </a:t>
            </a:r>
            <a:br>
              <a:rPr lang="en-US" sz="1400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400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// unique </a:t>
            </a:r>
            <a:r>
              <a:rPr lang="en-US" sz="1400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sensorID</a:t>
            </a:r>
            <a:r>
              <a:rPr lang="en-US" sz="1400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, unique </a:t>
            </a:r>
            <a:r>
              <a:rPr lang="en-US" sz="1400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pixelID</a:t>
            </a:r>
            <a:r>
              <a:rPr lang="en-US" sz="1400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, Digit</a:t>
            </a:r>
          </a:p>
          <a:p>
            <a:pPr lvl="1"/>
            <a:r>
              <a:rPr lang="en-US" sz="1400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400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Digit { </a:t>
            </a:r>
          </a:p>
          <a:p>
            <a:pPr lvl="1"/>
            <a:r>
              <a:rPr lang="en-US" sz="1400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cellIDZ</a:t>
            </a:r>
            <a:r>
              <a:rPr lang="en-US" sz="1400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/>
            <a:r>
              <a:rPr lang="en-US" sz="1400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cellIDRPhi</a:t>
            </a:r>
            <a:r>
              <a:rPr lang="en-US" sz="1400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; </a:t>
            </a:r>
          </a:p>
          <a:p>
            <a:pPr lvl="1"/>
            <a:r>
              <a:rPr lang="en-US" sz="1400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 float charge;  </a:t>
            </a:r>
          </a:p>
          <a:p>
            <a:pPr lvl="1"/>
            <a:r>
              <a:rPr lang="en-US" sz="1400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PXDSimHitMap</a:t>
            </a:r>
            <a:r>
              <a:rPr lang="en-US" sz="1400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pxdSimHitMap</a:t>
            </a:r>
            <a:r>
              <a:rPr lang="en-US" sz="1400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/>
            <a:r>
              <a:rPr lang="en-US" sz="1400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738188" lvl="1" indent="-280988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§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n-US" sz="1600" dirty="0" smtClean="0">
                <a:solidFill>
                  <a:schemeClr val="tx1"/>
                </a:solidFill>
                <a:latin typeface="Arial" charset="0"/>
              </a:rPr>
              <a:t>This seems to be quite efficient overall, but it is awkward to navigate, for example when one searches nearest neighbors of a pixel – and that is the time-consuming step.</a:t>
            </a:r>
          </a:p>
          <a:p>
            <a:pPr marL="738188" lvl="1" indent="-280988">
              <a:lnSpc>
                <a:spcPct val="100000"/>
              </a:lnSpc>
              <a:spcBef>
                <a:spcPts val="600"/>
              </a:spcBef>
              <a:buFont typeface="Arial" pitchFamily="34" charset="0"/>
              <a:buChar char="•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Proposal:</a:t>
            </a:r>
          </a:p>
          <a:p>
            <a:pPr marL="1138238" lvl="2" indent="-280988">
              <a:lnSpc>
                <a:spcPct val="10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Invest in a single 2D array (boost::</a:t>
            </a:r>
            <a:r>
              <a:rPr lang="en-US" sz="1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MultiArray</a:t>
            </a: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?), re-used for each sensor.</a:t>
            </a:r>
          </a:p>
          <a:p>
            <a:pPr marL="1595438" lvl="3" indent="-280988">
              <a:lnSpc>
                <a:spcPct val="100000"/>
              </a:lnSpc>
              <a:spcBef>
                <a:spcPts val="600"/>
              </a:spcBef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+: Fast access, fast clearing of elements</a:t>
            </a:r>
          </a:p>
          <a:p>
            <a:pPr marL="1595438" lvl="3" indent="-280988">
              <a:lnSpc>
                <a:spcPct val="100000"/>
              </a:lnSpc>
              <a:spcBef>
                <a:spcPts val="600"/>
              </a:spcBef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-: Larger memory footprint, some clearing costs.</a:t>
            </a:r>
          </a:p>
          <a:p>
            <a:pPr marL="1138238" lvl="2" indent="-280988">
              <a:lnSpc>
                <a:spcPct val="10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Use sparse array storage, that is, a 1D array plus column and row index arrays.</a:t>
            </a:r>
          </a:p>
          <a:p>
            <a:pPr marL="1595438" lvl="3" indent="-280988">
              <a:lnSpc>
                <a:spcPct val="100000"/>
              </a:lnSpc>
              <a:spcBef>
                <a:spcPts val="600"/>
              </a:spcBef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+: </a:t>
            </a: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Memory efficient, relatively fast navigation</a:t>
            </a:r>
          </a:p>
          <a:p>
            <a:pPr marL="1595438" lvl="3" indent="-280988">
              <a:lnSpc>
                <a:spcPct val="100000"/>
              </a:lnSpc>
              <a:spcBef>
                <a:spcPts val="600"/>
              </a:spcBef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-: Re-allocation costs, costly clearing of elements.</a:t>
            </a: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727944" y="323453"/>
            <a:ext cx="6248400" cy="9562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800" b="1" dirty="0" smtClean="0">
                <a:solidFill>
                  <a:srgbClr val="3333CC"/>
                </a:solidFill>
                <a:latin typeface="Arial" charset="0"/>
              </a:rPr>
              <a:t>Issues to discuss 4: </a:t>
            </a:r>
            <a:br>
              <a:rPr lang="en-US" sz="2800" b="1" dirty="0" smtClean="0">
                <a:solidFill>
                  <a:srgbClr val="3333CC"/>
                </a:solidFill>
                <a:latin typeface="Arial" charset="0"/>
              </a:rPr>
            </a:br>
            <a:r>
              <a:rPr lang="en-US" sz="2800" b="1" dirty="0" smtClean="0">
                <a:solidFill>
                  <a:srgbClr val="3333CC"/>
                </a:solidFill>
                <a:latin typeface="Arial" charset="0"/>
              </a:rPr>
              <a:t>Technical: Data structures</a:t>
            </a:r>
            <a:endParaRPr lang="sk-SK" sz="2800" b="1" dirty="0">
              <a:solidFill>
                <a:srgbClr val="3333CC"/>
              </a:solidFill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360363" y="1691605"/>
            <a:ext cx="9072437" cy="532859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noAutofit/>
          </a:bodyPr>
          <a:lstStyle/>
          <a:p>
            <a:pPr marL="738188" lvl="1" indent="-280988">
              <a:lnSpc>
                <a:spcPct val="10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Arial" charset="0"/>
              </a:rPr>
              <a:t>The items discussed here will be implemented after the first release of the digitizer appears (exception: storage of digits)</a:t>
            </a: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684338" y="479425"/>
            <a:ext cx="6248400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800" b="1" dirty="0" smtClean="0">
                <a:solidFill>
                  <a:srgbClr val="3333CC"/>
                </a:solidFill>
                <a:latin typeface="Arial" charset="0"/>
              </a:rPr>
              <a:t>Schedule</a:t>
            </a:r>
            <a:endParaRPr lang="sk-SK" sz="2800" b="1" dirty="0">
              <a:solidFill>
                <a:srgbClr val="3333CC"/>
              </a:solidFill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1611313" y="2484438"/>
            <a:ext cx="7326312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800" b="1" dirty="0">
                <a:solidFill>
                  <a:srgbClr val="3333CC"/>
                </a:solidFill>
                <a:latin typeface="Arial" charset="0"/>
              </a:rPr>
              <a:t>Thanks for </a:t>
            </a:r>
            <a:r>
              <a:rPr lang="en-US" sz="2800" b="1" dirty="0" smtClean="0">
                <a:solidFill>
                  <a:srgbClr val="3333CC"/>
                </a:solidFill>
                <a:latin typeface="Arial" charset="0"/>
              </a:rPr>
              <a:t>your attention!</a:t>
            </a:r>
            <a:endParaRPr lang="en-US" sz="2800" b="1" dirty="0">
              <a:solidFill>
                <a:srgbClr val="3333CC"/>
              </a:solidFill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504379" y="1691605"/>
            <a:ext cx="9072437" cy="532859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noAutofit/>
          </a:bodyPr>
          <a:lstStyle/>
          <a:p>
            <a:pPr marL="393700" lvl="1" indent="-393700">
              <a:lnSpc>
                <a:spcPct val="100000"/>
              </a:lnSpc>
              <a:spcBef>
                <a:spcPts val="600"/>
              </a:spcBef>
              <a:buFont typeface="Wingdings" charset="2"/>
              <a:buChar char="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n-US" sz="2000" b="1" dirty="0" smtClean="0">
                <a:solidFill>
                  <a:schemeClr val="tx1"/>
                </a:solidFill>
                <a:latin typeface="Arial" charset="0"/>
              </a:rPr>
              <a:t>For each simulated hit (</a:t>
            </a:r>
            <a:r>
              <a:rPr lang="en-US" sz="2000" b="1" dirty="0" err="1" smtClean="0">
                <a:solidFill>
                  <a:schemeClr val="tx1"/>
                </a:solidFill>
                <a:latin typeface="Arial" charset="0"/>
              </a:rPr>
              <a:t>PXDSimHit</a:t>
            </a:r>
            <a:r>
              <a:rPr lang="en-US" sz="2000" b="1" dirty="0" smtClean="0">
                <a:solidFill>
                  <a:schemeClr val="tx1"/>
                </a:solidFill>
                <a:latin typeface="Arial" charset="0"/>
              </a:rPr>
              <a:t>) obtained from Geant4</a:t>
            </a:r>
            <a:endParaRPr lang="en-US" sz="1800" dirty="0" smtClean="0">
              <a:solidFill>
                <a:schemeClr val="tx1"/>
              </a:solidFill>
              <a:latin typeface="Arial" charset="0"/>
            </a:endParaRPr>
          </a:p>
          <a:p>
            <a:pPr marL="738188" lvl="1" indent="-280988">
              <a:lnSpc>
                <a:spcPct val="10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n-US" sz="1800" b="1" dirty="0" smtClean="0">
                <a:solidFill>
                  <a:schemeClr val="accent2"/>
                </a:solidFill>
                <a:latin typeface="Arial" charset="0"/>
              </a:rPr>
              <a:t>Track generation.</a:t>
            </a:r>
            <a:r>
              <a:rPr lang="en-US" sz="1800" b="1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Arial" charset="0"/>
              </a:rPr>
              <a:t>The </a:t>
            </a:r>
            <a:r>
              <a:rPr lang="en-US" sz="1600" dirty="0" err="1" smtClean="0">
                <a:solidFill>
                  <a:schemeClr val="tx1"/>
                </a:solidFill>
                <a:latin typeface="Arial" charset="0"/>
              </a:rPr>
              <a:t>SimHits</a:t>
            </a:r>
            <a:r>
              <a:rPr lang="en-US" sz="1600" dirty="0" smtClean="0">
                <a:solidFill>
                  <a:schemeClr val="tx1"/>
                </a:solidFill>
                <a:latin typeface="Arial" charset="0"/>
              </a:rPr>
              <a:t> are created where Geant4 detects a passage of a particle through an active detector. </a:t>
            </a:r>
            <a:r>
              <a:rPr lang="el-GR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δ</a:t>
            </a: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electrons are treated separately</a:t>
            </a:r>
          </a:p>
          <a:p>
            <a:pPr marL="738188" lvl="1" indent="-280988">
              <a:lnSpc>
                <a:spcPct val="10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n-US" sz="18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Ionization.</a:t>
            </a:r>
            <a:r>
              <a:rPr lang="en-US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track segment is divided into sub-segments (“ionization points”),  whose charge is smeared according to the Landau distribution using the code borrowed from Geant4  (G4UniversalFluctuation). This provides substantially higher precision than in the generating “all-detector” Geant4 simulation.</a:t>
            </a:r>
          </a:p>
          <a:p>
            <a:pPr marL="738188" lvl="1" indent="-280988">
              <a:lnSpc>
                <a:spcPct val="10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endParaRPr lang="en-US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684338" y="479425"/>
            <a:ext cx="6248400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800" b="1" dirty="0" smtClean="0">
                <a:solidFill>
                  <a:srgbClr val="3333CC"/>
                </a:solidFill>
                <a:latin typeface="Arial" charset="0"/>
              </a:rPr>
              <a:t>The PXD digitizer: What it does</a:t>
            </a:r>
            <a:endParaRPr lang="sk-SK" sz="2800" b="1" dirty="0">
              <a:solidFill>
                <a:srgbClr val="3333CC"/>
              </a:solidFill>
              <a:latin typeface="Arial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15976" y="3707829"/>
            <a:ext cx="6043959" cy="3514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264448" y="5364013"/>
            <a:ext cx="873957" cy="35894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75 µm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40427" y="6660157"/>
            <a:ext cx="1915909" cy="3145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5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SimHit</a:t>
            </a:r>
            <a:r>
              <a:rPr lang="en-US" sz="15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position</a:t>
            </a:r>
            <a:endParaRPr lang="en-US" sz="15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504379" y="1691605"/>
            <a:ext cx="9072437" cy="532859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noAutofit/>
          </a:bodyPr>
          <a:lstStyle/>
          <a:p>
            <a:pPr marL="738188" lvl="1" indent="-280988">
              <a:lnSpc>
                <a:spcPct val="10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n-US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Hit reconstruction.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 the present implementation, digitization is coupled with hit reconstruction to avoid the storage of digits when they are not needed (the digits can however be saved if desired). </a:t>
            </a:r>
          </a:p>
          <a:p>
            <a:pPr marL="738188" lvl="1" indent="-280988">
              <a:lnSpc>
                <a:spcPct val="10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Clustering i</a:t>
            </a: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 based on seed and neighbor threshold values. </a:t>
            </a:r>
          </a:p>
          <a:p>
            <a:pPr marL="738188" lvl="1" indent="-280988">
              <a:lnSpc>
                <a:spcPct val="10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Hit position</a:t>
            </a: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is estimated separately in each coordinate, by center-of –gravity for cluster projections of 1 or 2 pixels, and analog head-tail (approximate the cluster by a uniform charge distribution consistent with pixel signals) for larger clusters. </a:t>
            </a:r>
          </a:p>
          <a:p>
            <a:pPr marL="738188" lvl="1" indent="-280988">
              <a:lnSpc>
                <a:spcPct val="10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n-US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Output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output of the digitizer is </a:t>
            </a:r>
          </a:p>
          <a:p>
            <a:pPr marL="800100" lvl="1" indent="-34290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collection of  </a:t>
            </a:r>
            <a:r>
              <a:rPr lang="en-US" sz="1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PXDDigits</a:t>
            </a: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that is, fired pixels stored serially with end-of-cluster marks. Each </a:t>
            </a:r>
            <a:r>
              <a:rPr lang="en-US" sz="1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PXDDigit</a:t>
            </a: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contains:</a:t>
            </a:r>
          </a:p>
          <a:p>
            <a:pPr marL="1138238" lvl="2" indent="-280988">
              <a:lnSpc>
                <a:spcPct val="10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encoded pixel row and column number + end-of-cluster marks.</a:t>
            </a:r>
          </a:p>
          <a:p>
            <a:pPr marL="1138238" lvl="2" indent="-280988">
              <a:lnSpc>
                <a:spcPct val="10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pixel signal in electrons or AD</a:t>
            </a:r>
          </a:p>
          <a:p>
            <a:pPr marL="800100" lvl="1" indent="-34290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collection of </a:t>
            </a:r>
            <a:r>
              <a:rPr lang="en-US" sz="1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PXDHits</a:t>
            </a: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with each reconstructed hit containing  (apart from sensor identification)</a:t>
            </a:r>
          </a:p>
          <a:p>
            <a:pPr marL="1138238" lvl="2" indent="-280988">
              <a:lnSpc>
                <a:spcPct val="10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position estimate (corrected for mean Lorentz shift)  and its error covariance</a:t>
            </a:r>
          </a:p>
          <a:p>
            <a:pPr marL="1138238" lvl="2" indent="-280988">
              <a:lnSpc>
                <a:spcPct val="10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total collected charge (analog in electrons or digital in ADU </a:t>
            </a:r>
          </a:p>
          <a:p>
            <a:pPr marL="1138238" lvl="2" indent="-280988">
              <a:lnSpc>
                <a:spcPct val="10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reference (relation) to </a:t>
            </a:r>
            <a:r>
              <a:rPr lang="en-US" sz="1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SimHits</a:t>
            </a: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that contributed. </a:t>
            </a:r>
          </a:p>
          <a:p>
            <a:pPr marL="800100" lvl="1" indent="-34290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endParaRPr lang="en-US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738188" lvl="1" indent="-280988">
              <a:lnSpc>
                <a:spcPct val="10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endParaRPr lang="en-US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684338" y="303269"/>
            <a:ext cx="6248400" cy="9562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800" b="1" dirty="0" smtClean="0">
                <a:solidFill>
                  <a:srgbClr val="3333CC"/>
                </a:solidFill>
                <a:latin typeface="Arial" charset="0"/>
              </a:rPr>
              <a:t>The PXD digitizer: What it does (cont’d)</a:t>
            </a:r>
            <a:endParaRPr lang="sk-SK" sz="2800" b="1" dirty="0">
              <a:solidFill>
                <a:srgbClr val="3333CC"/>
              </a:solidFill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504379" y="1691605"/>
            <a:ext cx="9072437" cy="532859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noAutofit/>
          </a:bodyPr>
          <a:lstStyle/>
          <a:p>
            <a:pPr marL="738188" lvl="1" indent="-280988">
              <a:lnSpc>
                <a:spcPct val="10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n-US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Drift and diffusion. </a:t>
            </a: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ionization points are then drifted to the readout plane, Lorentz-shifted in the presence of a magnetic field and smeared by a Gaussian distribution to account for diffusion during the drift time. </a:t>
            </a:r>
          </a:p>
          <a:p>
            <a:pPr marL="738188" lvl="1" indent="-280988">
              <a:lnSpc>
                <a:spcPct val="10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n-US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Lateral diffusion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Finally, the total charge of an ionization point is split into carrier groups of ~100 electrons. For each carrier group, a random walk in the readout plane is sampled until the internal gate region of a pixel cell is reached. Thus, we have a redistribution of the charge to neighbor pixels. </a:t>
            </a:r>
            <a:endParaRPr lang="en-US" sz="1800" b="1" dirty="0" smtClean="0">
              <a:solidFill>
                <a:schemeClr val="accent2"/>
              </a:solidFill>
              <a:latin typeface="Arial" charset="0"/>
            </a:endParaRPr>
          </a:p>
          <a:p>
            <a:pPr marL="738188" lvl="1" indent="-280988">
              <a:lnSpc>
                <a:spcPct val="10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n-US" sz="1800" b="1" dirty="0" smtClean="0">
                <a:solidFill>
                  <a:schemeClr val="accent2"/>
                </a:solidFill>
                <a:latin typeface="Arial" charset="0"/>
              </a:rPr>
              <a:t>Digitization.</a:t>
            </a:r>
            <a:r>
              <a:rPr lang="en-US" sz="1800" b="1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Arial" charset="0"/>
              </a:rPr>
              <a:t>For  each pixel electrode we now have a signal dependent on how many ionization points  contributed. </a:t>
            </a:r>
            <a:endParaRPr lang="en-US" sz="1600" dirty="0" smtClean="0">
              <a:solidFill>
                <a:schemeClr val="tx1"/>
              </a:solidFill>
              <a:latin typeface="Arial" charset="0"/>
            </a:endParaRPr>
          </a:p>
          <a:p>
            <a:pPr marL="1138238" lvl="2" indent="-280988">
              <a:lnSpc>
                <a:spcPct val="10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Arial" charset="0"/>
              </a:rPr>
              <a:t>Background and noise. </a:t>
            </a:r>
            <a:r>
              <a:rPr lang="en-US" sz="1800" dirty="0" smtClean="0">
                <a:solidFill>
                  <a:schemeClr val="tx1"/>
                </a:solidFill>
                <a:latin typeface="Arial" charset="0"/>
              </a:rPr>
              <a:t>The pixels are then populated by random electronic noise and background signal as appropriate.</a:t>
            </a:r>
          </a:p>
          <a:p>
            <a:pPr marL="1138238" lvl="2" indent="-280988">
              <a:lnSpc>
                <a:spcPct val="10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Analog-To-Digital converters</a:t>
            </a: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will be used in the data processing pipeline, Therefore, the analog  signals are converted first into digital values. </a:t>
            </a: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684338" y="303269"/>
            <a:ext cx="6248400" cy="9562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800" b="1" dirty="0" smtClean="0">
                <a:solidFill>
                  <a:srgbClr val="3333CC"/>
                </a:solidFill>
                <a:latin typeface="Arial" charset="0"/>
              </a:rPr>
              <a:t>The PXD digitizer: What it does (cont’d)</a:t>
            </a:r>
            <a:endParaRPr lang="sk-SK" sz="2800" b="1" dirty="0">
              <a:solidFill>
                <a:srgbClr val="3333CC"/>
              </a:solidFill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360363" y="1691605"/>
            <a:ext cx="9072437" cy="532859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noAutofit/>
          </a:bodyPr>
          <a:lstStyle/>
          <a:p>
            <a:pPr marL="393700" lvl="1" indent="-393700">
              <a:lnSpc>
                <a:spcPct val="100000"/>
              </a:lnSpc>
              <a:spcBef>
                <a:spcPts val="600"/>
              </a:spcBef>
              <a:buFont typeface="Wingdings" charset="2"/>
              <a:buChar char="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n-US" sz="2000" b="1" dirty="0" smtClean="0">
                <a:solidFill>
                  <a:srgbClr val="000000"/>
                </a:solidFill>
                <a:latin typeface="Arial" charset="0"/>
              </a:rPr>
              <a:t>Physics: Two issues appeared at the Bonn meeting</a:t>
            </a:r>
            <a:endParaRPr lang="en-US" sz="2000" dirty="0" smtClean="0">
              <a:solidFill>
                <a:srgbClr val="000000"/>
              </a:solidFill>
              <a:latin typeface="Arial" charset="0"/>
            </a:endParaRPr>
          </a:p>
          <a:p>
            <a:pPr marL="738188" lvl="1" indent="-280988">
              <a:lnSpc>
                <a:spcPct val="10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n-US" sz="1800" dirty="0" smtClean="0">
                <a:solidFill>
                  <a:schemeClr val="accent2"/>
                </a:solidFill>
                <a:latin typeface="Arial" charset="0"/>
              </a:rPr>
              <a:t>Landau fluctuations</a:t>
            </a:r>
            <a:r>
              <a:rPr lang="en-US" sz="1800" dirty="0" smtClean="0">
                <a:solidFill>
                  <a:schemeClr val="tx1"/>
                </a:solidFill>
                <a:latin typeface="Arial" charset="0"/>
              </a:rPr>
              <a:t>: Odd behavior seen in energy spectra. </a:t>
            </a:r>
          </a:p>
          <a:p>
            <a:pPr marL="738188" lvl="1" indent="-280988">
              <a:lnSpc>
                <a:spcPct val="10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n-US" sz="1800" dirty="0" smtClean="0">
                <a:solidFill>
                  <a:schemeClr val="accent2"/>
                </a:solidFill>
                <a:latin typeface="Arial" charset="0"/>
              </a:rPr>
              <a:t>Handling of photons </a:t>
            </a:r>
            <a:r>
              <a:rPr lang="en-US" sz="1800" dirty="0" smtClean="0">
                <a:solidFill>
                  <a:schemeClr val="tx1"/>
                </a:solidFill>
                <a:latin typeface="Arial" charset="0"/>
              </a:rPr>
              <a:t>The digitizer (or, better, the </a:t>
            </a:r>
            <a:r>
              <a:rPr lang="en-US" sz="1800" dirty="0" err="1" smtClean="0">
                <a:solidFill>
                  <a:schemeClr val="tx1"/>
                </a:solidFill>
                <a:latin typeface="Arial" charset="0"/>
              </a:rPr>
              <a:t>SensitiveDetector</a:t>
            </a:r>
            <a:r>
              <a:rPr lang="en-US" sz="1800" dirty="0" smtClean="0">
                <a:solidFill>
                  <a:schemeClr val="tx1"/>
                </a:solidFill>
                <a:latin typeface="Arial" charset="0"/>
              </a:rPr>
              <a:t> class) ignores photons. </a:t>
            </a:r>
          </a:p>
          <a:p>
            <a:pPr marL="393700" lvl="1" indent="-393700">
              <a:lnSpc>
                <a:spcPct val="100000"/>
              </a:lnSpc>
              <a:spcBef>
                <a:spcPts val="600"/>
              </a:spcBef>
              <a:buFont typeface="Wingdings" charset="2"/>
              <a:buChar char="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n-US" sz="2000" b="1" dirty="0" smtClean="0">
                <a:solidFill>
                  <a:srgbClr val="000000"/>
                </a:solidFill>
                <a:latin typeface="Arial" charset="0"/>
              </a:rPr>
              <a:t>Code organization</a:t>
            </a:r>
            <a:endParaRPr lang="en-US" sz="2000" dirty="0" smtClean="0">
              <a:solidFill>
                <a:srgbClr val="000000"/>
              </a:solidFill>
              <a:latin typeface="Arial" charset="0"/>
            </a:endParaRPr>
          </a:p>
          <a:p>
            <a:pPr marL="738188" lvl="1" indent="-280988">
              <a:lnSpc>
                <a:spcPct val="10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n-US" sz="1800" dirty="0" smtClean="0">
                <a:solidFill>
                  <a:schemeClr val="accent2"/>
                </a:solidFill>
                <a:latin typeface="Arial" charset="0"/>
              </a:rPr>
              <a:t>Separate the digitizer and the </a:t>
            </a:r>
            <a:r>
              <a:rPr lang="en-US" sz="1800" dirty="0" err="1" smtClean="0">
                <a:solidFill>
                  <a:schemeClr val="accent2"/>
                </a:solidFill>
                <a:latin typeface="Arial" charset="0"/>
              </a:rPr>
              <a:t>clusterizer</a:t>
            </a:r>
            <a:r>
              <a:rPr lang="en-US" sz="1800" dirty="0" smtClean="0">
                <a:solidFill>
                  <a:schemeClr val="tx1"/>
                </a:solidFill>
                <a:latin typeface="Arial" charset="0"/>
              </a:rPr>
              <a:t>: The original concept was not to store digits when they are not needed. But the digits and clustering </a:t>
            </a:r>
            <a:r>
              <a:rPr lang="en-US" sz="1800" dirty="0" err="1" smtClean="0">
                <a:solidFill>
                  <a:schemeClr val="tx1"/>
                </a:solidFill>
                <a:latin typeface="Arial" charset="0"/>
              </a:rPr>
              <a:t>algos</a:t>
            </a:r>
            <a:r>
              <a:rPr lang="en-US" sz="1800" dirty="0" smtClean="0">
                <a:solidFill>
                  <a:schemeClr val="tx1"/>
                </a:solidFill>
                <a:latin typeface="Arial" charset="0"/>
              </a:rPr>
              <a:t> will be important for some time now.</a:t>
            </a:r>
          </a:p>
          <a:p>
            <a:pPr marL="738188" lvl="1" indent="-280988">
              <a:lnSpc>
                <a:spcPct val="10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n-US" sz="1800" dirty="0" smtClean="0">
                <a:solidFill>
                  <a:schemeClr val="accent2"/>
                </a:solidFill>
                <a:latin typeface="Arial" charset="0"/>
              </a:rPr>
              <a:t>Calculation of resolutions. </a:t>
            </a:r>
            <a:r>
              <a:rPr lang="en-US" sz="1800" dirty="0" smtClean="0">
                <a:solidFill>
                  <a:schemeClr val="tx1"/>
                </a:solidFill>
                <a:latin typeface="Arial" charset="0"/>
              </a:rPr>
              <a:t>It is not possible (or is at least unreasonably costly) to calculate error matrices of individual reconstructed hits. Currently they are estimated based histograms acquired in calibration runs.</a:t>
            </a:r>
          </a:p>
          <a:p>
            <a:pPr marL="393700" lvl="1" indent="-393700">
              <a:lnSpc>
                <a:spcPct val="100000"/>
              </a:lnSpc>
              <a:spcBef>
                <a:spcPts val="600"/>
              </a:spcBef>
              <a:buFont typeface="Wingdings" charset="2"/>
              <a:buChar char="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n-US" sz="2000" b="1" dirty="0" smtClean="0">
                <a:solidFill>
                  <a:srgbClr val="000000"/>
                </a:solidFill>
                <a:latin typeface="Arial" charset="0"/>
              </a:rPr>
              <a:t>Technical issues (code optimization, storage)</a:t>
            </a:r>
            <a:endParaRPr lang="en-US" sz="2000" dirty="0" smtClean="0">
              <a:solidFill>
                <a:srgbClr val="000000"/>
              </a:solidFill>
              <a:latin typeface="Arial" charset="0"/>
            </a:endParaRPr>
          </a:p>
          <a:p>
            <a:pPr marL="738188" lvl="1" indent="-280988">
              <a:lnSpc>
                <a:spcPct val="10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n-US" sz="1800" dirty="0" smtClean="0">
                <a:solidFill>
                  <a:schemeClr val="accent2"/>
                </a:solidFill>
                <a:latin typeface="Arial" charset="0"/>
              </a:rPr>
              <a:t>Storage of digits</a:t>
            </a:r>
            <a:r>
              <a:rPr lang="en-US" sz="1800" dirty="0" smtClean="0">
                <a:solidFill>
                  <a:schemeClr val="tx1"/>
                </a:solidFill>
                <a:latin typeface="Arial" charset="0"/>
              </a:rPr>
              <a:t>: The number of digits to process/store can be huge, so the storage and processing times have to be optimized. </a:t>
            </a:r>
          </a:p>
          <a:p>
            <a:pPr marL="738188" lvl="1" indent="-280988">
              <a:lnSpc>
                <a:spcPct val="10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n-US" sz="1800" dirty="0" smtClean="0">
                <a:solidFill>
                  <a:schemeClr val="accent2"/>
                </a:solidFill>
                <a:latin typeface="Arial" charset="0"/>
              </a:rPr>
              <a:t>Handling of photons </a:t>
            </a:r>
            <a:r>
              <a:rPr lang="en-US" sz="1800" dirty="0" smtClean="0">
                <a:solidFill>
                  <a:schemeClr val="tx1"/>
                </a:solidFill>
                <a:latin typeface="Arial" charset="0"/>
              </a:rPr>
              <a:t>The digitizer (or, better, the </a:t>
            </a:r>
            <a:r>
              <a:rPr lang="en-US" sz="1800" dirty="0" err="1" smtClean="0">
                <a:solidFill>
                  <a:schemeClr val="tx1"/>
                </a:solidFill>
                <a:latin typeface="Arial" charset="0"/>
              </a:rPr>
              <a:t>SensitiveDetector</a:t>
            </a:r>
            <a:r>
              <a:rPr lang="en-US" sz="1800" dirty="0" smtClean="0">
                <a:solidFill>
                  <a:schemeClr val="tx1"/>
                </a:solidFill>
                <a:latin typeface="Arial" charset="0"/>
              </a:rPr>
              <a:t> class) ignores photons. </a:t>
            </a:r>
          </a:p>
          <a:p>
            <a:pPr marL="738188" lvl="1" indent="-280988">
              <a:lnSpc>
                <a:spcPct val="10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endParaRPr lang="en-US" sz="1800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684338" y="479425"/>
            <a:ext cx="6248400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800" b="1" dirty="0" smtClean="0">
                <a:solidFill>
                  <a:srgbClr val="3333CC"/>
                </a:solidFill>
                <a:latin typeface="Arial" charset="0"/>
              </a:rPr>
              <a:t>Issues to discuss: Overview</a:t>
            </a:r>
            <a:endParaRPr lang="sk-SK" sz="2800" b="1" dirty="0">
              <a:solidFill>
                <a:srgbClr val="3333CC"/>
              </a:solidFill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360363" y="1691605"/>
            <a:ext cx="9072437" cy="532859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noAutofit/>
          </a:bodyPr>
          <a:lstStyle/>
          <a:p>
            <a:pPr marL="393700" lvl="1" indent="-393700">
              <a:lnSpc>
                <a:spcPct val="100000"/>
              </a:lnSpc>
              <a:spcBef>
                <a:spcPts val="600"/>
              </a:spcBef>
              <a:buFont typeface="Wingdings" charset="2"/>
              <a:buChar char="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n-US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Current implementation:</a:t>
            </a:r>
            <a:endParaRPr lang="en-US" sz="2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738188" lvl="1" indent="-280988">
              <a:lnSpc>
                <a:spcPct val="10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We have thin detectors, so </a:t>
            </a:r>
            <a:r>
              <a:rPr lang="en-US" sz="1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Geant</a:t>
            </a: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typically uses </a:t>
            </a:r>
            <a:r>
              <a:rPr lang="en-US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single step </a:t>
            </a: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 track a particle through. </a:t>
            </a:r>
          </a:p>
          <a:p>
            <a:pPr marL="738188" lvl="1" indent="-280988">
              <a:lnSpc>
                <a:spcPct val="10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At such large steps, the electromagnetic simulation is not precise.</a:t>
            </a:r>
          </a:p>
          <a:p>
            <a:pPr marL="738188" lvl="1" indent="-280988">
              <a:lnSpc>
                <a:spcPct val="10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energy fluctuations are thus re-computed using basically the same formulas that </a:t>
            </a:r>
            <a:r>
              <a:rPr lang="en-US" sz="1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Geant</a:t>
            </a: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would use with smaller step (G4UniversalFluctuation)</a:t>
            </a:r>
          </a:p>
          <a:p>
            <a:pPr marL="738188" lvl="1" indent="-280988">
              <a:lnSpc>
                <a:spcPct val="10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There is a particle energy threshold, below which mean </a:t>
            </a:r>
            <a:r>
              <a:rPr lang="en-US" sz="1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deopisited</a:t>
            </a: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energy is used instead.</a:t>
            </a:r>
          </a:p>
          <a:p>
            <a:pPr marL="738188" lvl="1" indent="-280988">
              <a:lnSpc>
                <a:spcPct val="10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Parameters that control energy fluctuations: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m_landauFluct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If set, internal Landau fluctuations will be used instead of those directly from Geant4.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float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m_landauBetaGammaCut</a:t>
            </a: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Below this beta*gamma factor, internal Landau fluctuations are not used (default 0.7)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m_prodThreshOnDeltaRays</a:t>
            </a: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Production threshold cut on delta electrons , same as in Geant4 (80keV ~ 0.05 mm). 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m_segmentLength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Length of path segment - spatial precision of charge distribution simulation. 10 µm or less recommended.</a:t>
            </a:r>
          </a:p>
          <a:p>
            <a:pPr marL="738188" lvl="1" indent="-280988">
              <a:lnSpc>
                <a:spcPct val="10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endParaRPr lang="en-US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738188" lvl="1" indent="-280988">
              <a:lnSpc>
                <a:spcPct val="10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endParaRPr lang="en-US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727944" y="323453"/>
            <a:ext cx="6248400" cy="9562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800" b="1" dirty="0" smtClean="0">
                <a:solidFill>
                  <a:srgbClr val="3333CC"/>
                </a:solidFill>
                <a:latin typeface="Arial" charset="0"/>
              </a:rPr>
              <a:t>Issues to discuss 1: </a:t>
            </a:r>
            <a:br>
              <a:rPr lang="en-US" sz="2800" b="1" dirty="0" smtClean="0">
                <a:solidFill>
                  <a:srgbClr val="3333CC"/>
                </a:solidFill>
                <a:latin typeface="Arial" charset="0"/>
              </a:rPr>
            </a:br>
            <a:r>
              <a:rPr lang="en-US" sz="2800" b="1" dirty="0" smtClean="0">
                <a:solidFill>
                  <a:srgbClr val="3333CC"/>
                </a:solidFill>
                <a:latin typeface="Arial" charset="0"/>
              </a:rPr>
              <a:t>Landau fluctuations</a:t>
            </a:r>
            <a:endParaRPr lang="sk-SK" sz="2800" b="1" dirty="0">
              <a:solidFill>
                <a:srgbClr val="3333CC"/>
              </a:solidFill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360363" y="1691605"/>
            <a:ext cx="9072437" cy="532859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noAutofit/>
          </a:bodyPr>
          <a:lstStyle/>
          <a:p>
            <a:pPr marL="393700" lvl="1" indent="-393700">
              <a:lnSpc>
                <a:spcPct val="100000"/>
              </a:lnSpc>
              <a:spcBef>
                <a:spcPts val="600"/>
              </a:spcBef>
              <a:buFont typeface="Wingdings" charset="2"/>
              <a:buChar char="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n-US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Proposal:</a:t>
            </a:r>
            <a:endParaRPr lang="en-US" sz="2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738188" lvl="1" indent="-280988">
              <a:lnSpc>
                <a:spcPct val="100000"/>
              </a:lnSpc>
              <a:spcBef>
                <a:spcPts val="600"/>
              </a:spcBef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n-US" sz="1800" b="1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Dispose of internal fluctuations code and use smaller Geant4 steps in Si instead. Optimize at a later stage.</a:t>
            </a:r>
          </a:p>
          <a:p>
            <a:pPr marL="738188" lvl="1" indent="-280988">
              <a:lnSpc>
                <a:spcPct val="100000"/>
              </a:lnSpc>
              <a:spcBef>
                <a:spcPts val="600"/>
              </a:spcBef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Get rid of the internal fluctuation mechanism</a:t>
            </a:r>
          </a:p>
          <a:p>
            <a:pPr marL="738188" lvl="1" indent="-280988">
              <a:lnSpc>
                <a:spcPct val="100000"/>
              </a:lnSpc>
              <a:spcBef>
                <a:spcPts val="600"/>
              </a:spcBef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1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More expensive in terms of computation time.</a:t>
            </a:r>
          </a:p>
          <a:p>
            <a:pPr marL="738188" lvl="1" indent="-280988">
              <a:lnSpc>
                <a:spcPct val="100000"/>
              </a:lnSpc>
              <a:spcBef>
                <a:spcPts val="600"/>
              </a:spcBef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More complex, or at least different  </a:t>
            </a:r>
            <a:r>
              <a:rPr lang="en-US" sz="1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SensitiveDetector</a:t>
            </a: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and digitizer code: we will have to digitize Geant4 steps.</a:t>
            </a:r>
          </a:p>
          <a:p>
            <a:pPr marL="738188" lvl="1" indent="-280988">
              <a:lnSpc>
                <a:spcPct val="10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endParaRPr lang="en-US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93700" lvl="1" indent="-393700">
              <a:lnSpc>
                <a:spcPct val="100000"/>
              </a:lnSpc>
              <a:spcBef>
                <a:spcPts val="600"/>
              </a:spcBef>
              <a:buFont typeface="Wingdings" charset="2"/>
              <a:buChar char="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n-US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Implementation: </a:t>
            </a:r>
            <a:endParaRPr lang="en-US" sz="2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738188" lvl="1" indent="-280988">
              <a:lnSpc>
                <a:spcPct val="10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n-US" sz="1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Geant</a:t>
            </a: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step size in Si should be limited to ~10 µm or even less.</a:t>
            </a:r>
          </a:p>
          <a:p>
            <a:pPr marL="738188" lvl="1" indent="-280988">
              <a:lnSpc>
                <a:spcPct val="10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What shall be done:</a:t>
            </a:r>
          </a:p>
          <a:p>
            <a:pPr marL="1138238" lvl="2" indent="-280988">
              <a:lnSpc>
                <a:spcPct val="10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Set limit on step size in </a:t>
            </a:r>
            <a:r>
              <a:rPr lang="en-US" sz="1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UserLimits</a:t>
            </a: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for Si sensitive volumes.</a:t>
            </a:r>
          </a:p>
          <a:p>
            <a:pPr marL="1138238" lvl="2" indent="-280988">
              <a:lnSpc>
                <a:spcPct val="10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Implement a “limiting” transport process that will do nothing but apply the limit in SI sensitive volumes.</a:t>
            </a:r>
          </a:p>
          <a:p>
            <a:pPr marL="738188" lvl="1" indent="-280988">
              <a:lnSpc>
                <a:spcPct val="10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endParaRPr lang="en-US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727944" y="323453"/>
            <a:ext cx="6248400" cy="9562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800" b="1" dirty="0" smtClean="0">
                <a:solidFill>
                  <a:srgbClr val="3333CC"/>
                </a:solidFill>
                <a:latin typeface="Arial" charset="0"/>
              </a:rPr>
              <a:t>Issues to discuss 1: </a:t>
            </a:r>
            <a:br>
              <a:rPr lang="en-US" sz="2800" b="1" dirty="0" smtClean="0">
                <a:solidFill>
                  <a:srgbClr val="3333CC"/>
                </a:solidFill>
                <a:latin typeface="Arial" charset="0"/>
              </a:rPr>
            </a:br>
            <a:r>
              <a:rPr lang="en-US" sz="2800" b="1" dirty="0" smtClean="0">
                <a:solidFill>
                  <a:srgbClr val="3333CC"/>
                </a:solidFill>
                <a:latin typeface="Arial" charset="0"/>
              </a:rPr>
              <a:t>Landau fluctuations</a:t>
            </a:r>
            <a:endParaRPr lang="sk-SK" sz="2800" b="1" dirty="0">
              <a:solidFill>
                <a:srgbClr val="3333CC"/>
              </a:solidFill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360363" y="1691605"/>
            <a:ext cx="9072437" cy="532859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noAutofit/>
          </a:bodyPr>
          <a:lstStyle/>
          <a:p>
            <a:pPr marL="393700" lvl="1" indent="-393700">
              <a:lnSpc>
                <a:spcPct val="100000"/>
              </a:lnSpc>
              <a:spcBef>
                <a:spcPts val="600"/>
              </a:spcBef>
              <a:buFont typeface="Wingdings" charset="2"/>
              <a:buChar char="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n-US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Current implementation:</a:t>
            </a:r>
            <a:endParaRPr lang="en-US" sz="2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738188" lvl="1" indent="-280988">
              <a:lnSpc>
                <a:spcPct val="10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sz="1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SensitiveDetector</a:t>
            </a: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class does not generate hits for photons.</a:t>
            </a:r>
            <a:endParaRPr lang="en-US" sz="2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393700" lvl="1" indent="-393700">
              <a:lnSpc>
                <a:spcPct val="100000"/>
              </a:lnSpc>
              <a:spcBef>
                <a:spcPts val="600"/>
              </a:spcBef>
              <a:buFont typeface="Wingdings" charset="2"/>
              <a:buChar char="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n-US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Tasks:</a:t>
            </a:r>
            <a:endParaRPr lang="en-US" sz="2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738188" lvl="1" indent="-280988">
              <a:lnSpc>
                <a:spcPct val="10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Check that we have correct physics in Geant4</a:t>
            </a:r>
          </a:p>
          <a:p>
            <a:pPr marL="738188" lvl="1" indent="-280988">
              <a:lnSpc>
                <a:spcPct val="10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Adjust the </a:t>
            </a:r>
            <a:r>
              <a:rPr lang="en-US" sz="1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SensitiveDetector</a:t>
            </a: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class.</a:t>
            </a:r>
          </a:p>
          <a:p>
            <a:pPr marL="738188" lvl="1" indent="-280988">
              <a:lnSpc>
                <a:spcPct val="100000"/>
              </a:lnSpc>
              <a:spcBef>
                <a:spcPts val="600"/>
              </a:spcBef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endParaRPr lang="en-US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738188" lvl="1" indent="-280988">
              <a:lnSpc>
                <a:spcPct val="100000"/>
              </a:lnSpc>
              <a:spcBef>
                <a:spcPts val="600"/>
              </a:spcBef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endParaRPr lang="en-US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738188" lvl="1" indent="-280988">
              <a:lnSpc>
                <a:spcPct val="10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endParaRPr lang="en-US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727944" y="323453"/>
            <a:ext cx="6248400" cy="9562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800" b="1" dirty="0" smtClean="0">
                <a:solidFill>
                  <a:srgbClr val="3333CC"/>
                </a:solidFill>
                <a:latin typeface="Arial" charset="0"/>
              </a:rPr>
              <a:t>Issues to discuss 2: </a:t>
            </a:r>
            <a:br>
              <a:rPr lang="en-US" sz="2800" b="1" dirty="0" smtClean="0">
                <a:solidFill>
                  <a:srgbClr val="3333CC"/>
                </a:solidFill>
                <a:latin typeface="Arial" charset="0"/>
              </a:rPr>
            </a:br>
            <a:r>
              <a:rPr lang="en-US" sz="2800" b="1" dirty="0" smtClean="0">
                <a:solidFill>
                  <a:srgbClr val="3333CC"/>
                </a:solidFill>
                <a:latin typeface="Arial" charset="0"/>
              </a:rPr>
              <a:t>Handling of photons</a:t>
            </a:r>
            <a:endParaRPr lang="sk-SK" sz="2800" b="1" dirty="0">
              <a:solidFill>
                <a:srgbClr val="3333CC"/>
              </a:solidFill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360363" y="1691605"/>
            <a:ext cx="9072437" cy="532859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noAutofit/>
          </a:bodyPr>
          <a:lstStyle/>
          <a:p>
            <a:pPr marL="738188" lvl="1" indent="-280988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§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n-US" sz="2000" dirty="0" smtClean="0">
                <a:solidFill>
                  <a:schemeClr val="accent2"/>
                </a:solidFill>
                <a:latin typeface="Arial" charset="0"/>
              </a:rPr>
              <a:t>Separate the digitizer and the </a:t>
            </a:r>
            <a:r>
              <a:rPr lang="en-US" sz="2000" dirty="0" err="1" smtClean="0">
                <a:solidFill>
                  <a:schemeClr val="accent2"/>
                </a:solidFill>
                <a:latin typeface="Arial" charset="0"/>
              </a:rPr>
              <a:t>clusterizer</a:t>
            </a:r>
            <a:r>
              <a:rPr lang="en-US" sz="2000" dirty="0" smtClean="0">
                <a:solidFill>
                  <a:schemeClr val="tx1"/>
                </a:solidFill>
                <a:latin typeface="Arial" charset="0"/>
              </a:rPr>
              <a:t>: The original concept was not to store digits when they are not needed. But the digits and clustering </a:t>
            </a:r>
            <a:r>
              <a:rPr lang="en-US" sz="2000" dirty="0" err="1" smtClean="0">
                <a:solidFill>
                  <a:schemeClr val="tx1"/>
                </a:solidFill>
                <a:latin typeface="Arial" charset="0"/>
              </a:rPr>
              <a:t>algos</a:t>
            </a:r>
            <a:r>
              <a:rPr lang="en-US" sz="2000" dirty="0" smtClean="0">
                <a:solidFill>
                  <a:schemeClr val="tx1"/>
                </a:solidFill>
                <a:latin typeface="Arial" charset="0"/>
              </a:rPr>
              <a:t> will be important for some time now.</a:t>
            </a:r>
          </a:p>
          <a:p>
            <a:pPr marL="738188" lvl="1" indent="-280988">
              <a:lnSpc>
                <a:spcPct val="10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This has to be done, for several reasons:</a:t>
            </a:r>
          </a:p>
          <a:p>
            <a:pPr marL="1138238" lvl="2" indent="-280988">
              <a:lnSpc>
                <a:spcPct val="10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Clearer code organization (obvious, see above)</a:t>
            </a:r>
          </a:p>
          <a:p>
            <a:pPr marL="1138238" lvl="2" indent="-280988">
              <a:lnSpc>
                <a:spcPct val="10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use of MC particle / </a:t>
            </a:r>
            <a:r>
              <a:rPr lang="en-US" sz="1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SimHit</a:t>
            </a: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relations to digits will be cleaner if done using the basf2 mechanisms.</a:t>
            </a:r>
          </a:p>
          <a:p>
            <a:pPr marL="738188" lvl="1" indent="-280988">
              <a:lnSpc>
                <a:spcPct val="100000"/>
              </a:lnSpc>
              <a:spcBef>
                <a:spcPts val="600"/>
              </a:spcBef>
              <a:tabLst>
                <a:tab pos="393700" algn="l"/>
                <a:tab pos="841375" algn="l"/>
                <a:tab pos="1290638" algn="l"/>
                <a:tab pos="1739900" algn="l"/>
                <a:tab pos="2189163" algn="l"/>
                <a:tab pos="2638425" algn="l"/>
                <a:tab pos="3087688" algn="l"/>
                <a:tab pos="3536950" algn="l"/>
                <a:tab pos="3986213" algn="l"/>
                <a:tab pos="4435475" algn="l"/>
                <a:tab pos="4884738" algn="l"/>
                <a:tab pos="5334000" algn="l"/>
                <a:tab pos="5783263" algn="l"/>
                <a:tab pos="6232525" algn="l"/>
                <a:tab pos="6681788" algn="l"/>
                <a:tab pos="7131050" algn="l"/>
                <a:tab pos="7580313" algn="l"/>
                <a:tab pos="8029575" algn="l"/>
                <a:tab pos="8478838" algn="l"/>
                <a:tab pos="8928100" algn="l"/>
                <a:tab pos="9377363" algn="l"/>
              </a:tabLst>
            </a:pPr>
            <a:endParaRPr lang="en-US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727944" y="323453"/>
            <a:ext cx="6248400" cy="9562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800" b="1" dirty="0" smtClean="0">
                <a:solidFill>
                  <a:srgbClr val="3333CC"/>
                </a:solidFill>
                <a:latin typeface="Arial" charset="0"/>
              </a:rPr>
              <a:t>Issues to discuss 3: </a:t>
            </a:r>
            <a:br>
              <a:rPr lang="en-US" sz="2800" b="1" dirty="0" smtClean="0">
                <a:solidFill>
                  <a:srgbClr val="3333CC"/>
                </a:solidFill>
                <a:latin typeface="Arial" charset="0"/>
              </a:rPr>
            </a:br>
            <a:r>
              <a:rPr lang="en-US" sz="2800" b="1" dirty="0" smtClean="0">
                <a:solidFill>
                  <a:srgbClr val="3333CC"/>
                </a:solidFill>
                <a:latin typeface="Arial" charset="0"/>
              </a:rPr>
              <a:t>Code organization</a:t>
            </a:r>
            <a:endParaRPr lang="sk-SK" sz="2800" b="1" dirty="0">
              <a:solidFill>
                <a:srgbClr val="3333CC"/>
              </a:solidFill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95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95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4667</TotalTime>
  <Words>1217</Words>
  <Application>Microsoft Office PowerPoint</Application>
  <PresentationFormat>Custom</PresentationFormat>
  <Paragraphs>102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PeterQ</dc:creator>
  <cp:lastModifiedBy>Peter Kvasnicka</cp:lastModifiedBy>
  <cp:revision>181</cp:revision>
  <cp:lastPrinted>1601-01-01T00:00:00Z</cp:lastPrinted>
  <dcterms:created xsi:type="dcterms:W3CDTF">1601-01-01T00:00:00Z</dcterms:created>
  <dcterms:modified xsi:type="dcterms:W3CDTF">2011-02-22T09:03:56Z</dcterms:modified>
</cp:coreProperties>
</file>