
<file path=[Content_Types].xml><?xml version="1.0" encoding="utf-8"?>
<Types xmlns="http://schemas.openxmlformats.org/package/2006/content-types">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09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Click to edit Master title style</a:t>
            </a:r>
            <a:endParaRPr lang="de-DE"/>
          </a:p>
        </p:txBody>
      </p:sp>
      <p:sp>
        <p:nvSpPr>
          <p:cNvPr id="5" name="Rectangle 11"/>
          <p:cNvSpPr>
            <a:spLocks noGrp="1" noChangeArrowheads="1"/>
          </p:cNvSpPr>
          <p:nvPr>
            <p:ph type="sldNum" sz="quarter" idx="11"/>
          </p:nvPr>
        </p:nvSpPr>
        <p:spPr>
          <a:ln/>
        </p:spPr>
        <p:txBody>
          <a:bodyPr/>
          <a:lstStyle>
            <a:lvl1pPr>
              <a:defRPr/>
            </a:lvl1pPr>
          </a:lstStyle>
          <a:p>
            <a:pPr>
              <a:defRPr/>
            </a:pPr>
            <a:fld id="{37764DE3-ECD3-422E-B3F4-7C842CA3E0CD}" type="slidenum">
              <a:rPr lang="en-GB">
                <a:solidFill>
                  <a:srgbClr val="000000"/>
                </a:solidFill>
              </a:rPr>
              <a:pPr>
                <a:defRPr/>
              </a:pPr>
              <a:t>‹#›</a:t>
            </a:fld>
            <a:endParaRPr lang="en-GB" dirty="0">
              <a:solidFill>
                <a:srgbClr val="000000"/>
              </a:solidFill>
            </a:endParaRPr>
          </a:p>
        </p:txBody>
      </p:sp>
      <p:sp>
        <p:nvSpPr>
          <p:cNvPr id="7" name="Rectangle 7"/>
          <p:cNvSpPr>
            <a:spLocks noGrp="1" noChangeArrowheads="1"/>
          </p:cNvSpPr>
          <p:nvPr>
            <p:ph type="dt" sz="half" idx="2"/>
          </p:nvPr>
        </p:nvSpPr>
        <p:spPr bwMode="auto">
          <a:xfrm>
            <a:off x="0" y="5616575"/>
            <a:ext cx="1371600" cy="692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200" b="1">
                <a:latin typeface="+mn-lt"/>
              </a:defRPr>
            </a:lvl1pPr>
          </a:lstStyle>
          <a:p>
            <a:pPr>
              <a:defRPr/>
            </a:pPr>
            <a:r>
              <a:rPr lang="de-DE" dirty="0" smtClean="0">
                <a:solidFill>
                  <a:srgbClr val="000000"/>
                </a:solidFill>
              </a:rPr>
              <a:t>B2GM</a:t>
            </a:r>
          </a:p>
          <a:p>
            <a:pPr>
              <a:defRPr/>
            </a:pPr>
            <a:r>
              <a:rPr lang="de-DE" dirty="0" smtClean="0">
                <a:solidFill>
                  <a:srgbClr val="000000"/>
                </a:solidFill>
              </a:rPr>
              <a:t>April 7, 2011</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Rectangle 11"/>
          <p:cNvSpPr>
            <a:spLocks noGrp="1" noChangeArrowheads="1"/>
          </p:cNvSpPr>
          <p:nvPr>
            <p:ph type="sldNum" sz="quarter" idx="11"/>
          </p:nvPr>
        </p:nvSpPr>
        <p:spPr>
          <a:ln/>
        </p:spPr>
        <p:txBody>
          <a:bodyPr/>
          <a:lstStyle>
            <a:lvl1pPr>
              <a:defRPr/>
            </a:lvl1pPr>
          </a:lstStyle>
          <a:p>
            <a:pPr>
              <a:defRPr/>
            </a:pPr>
            <a:fld id="{95979153-0904-41EA-A1DD-03D4EB19DE98}" type="slidenum">
              <a:rPr lang="en-GB">
                <a:solidFill>
                  <a:srgbClr val="000000"/>
                </a:solidFill>
              </a:rPr>
              <a:pPr>
                <a:defRPr/>
              </a:pPr>
              <a:t>‹#›</a:t>
            </a:fld>
            <a:endParaRPr lang="en-GB">
              <a:solidFill>
                <a:srgbClr val="000000"/>
              </a:solidFill>
            </a:endParaRPr>
          </a:p>
        </p:txBody>
      </p:sp>
      <p:sp>
        <p:nvSpPr>
          <p:cNvPr id="7" name="Rectangle 7"/>
          <p:cNvSpPr>
            <a:spLocks noGrp="1" noChangeArrowheads="1"/>
          </p:cNvSpPr>
          <p:nvPr>
            <p:ph type="dt" sz="half" idx="2"/>
          </p:nvPr>
        </p:nvSpPr>
        <p:spPr bwMode="auto">
          <a:xfrm>
            <a:off x="0" y="5616575"/>
            <a:ext cx="1371600" cy="692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200" b="1">
                <a:latin typeface="+mn-lt"/>
              </a:defRPr>
            </a:lvl1pPr>
          </a:lstStyle>
          <a:p>
            <a:pPr>
              <a:defRPr/>
            </a:pPr>
            <a:r>
              <a:rPr lang="de-DE" dirty="0" smtClean="0">
                <a:solidFill>
                  <a:srgbClr val="000000"/>
                </a:solidFill>
              </a:rPr>
              <a:t>B2GM</a:t>
            </a:r>
          </a:p>
          <a:p>
            <a:pPr>
              <a:defRPr/>
            </a:pPr>
            <a:r>
              <a:rPr lang="de-DE" dirty="0" smtClean="0">
                <a:solidFill>
                  <a:srgbClr val="000000"/>
                </a:solidFill>
              </a:rPr>
              <a:t>April 7, 2011</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D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de-DE"/>
          </a:p>
        </p:txBody>
      </p:sp>
      <p:sp>
        <p:nvSpPr>
          <p:cNvPr id="5" name="Slide Number Placeholder 4"/>
          <p:cNvSpPr>
            <a:spLocks noGrp="1"/>
          </p:cNvSpPr>
          <p:nvPr>
            <p:ph type="sldNum" sz="quarter" idx="11"/>
          </p:nvPr>
        </p:nvSpPr>
        <p:spPr/>
        <p:txBody>
          <a:bodyPr/>
          <a:lstStyle>
            <a:lvl1pPr>
              <a:defRPr/>
            </a:lvl1pPr>
          </a:lstStyle>
          <a:p>
            <a:fld id="{C913B83E-DAC5-41FD-81E2-F1708FFBECCF}" type="slidenum">
              <a:rPr lang="en-GB">
                <a:solidFill>
                  <a:srgbClr val="000000"/>
                </a:solidFill>
              </a:rPr>
              <a:pPr/>
              <a:t>‹#›</a:t>
            </a:fld>
            <a:endParaRPr lang="en-GB">
              <a:solidFill>
                <a:srgbClr val="000000"/>
              </a:solidFill>
            </a:endParaRPr>
          </a:p>
        </p:txBody>
      </p:sp>
      <p:sp>
        <p:nvSpPr>
          <p:cNvPr id="6" name="Rectangle 7"/>
          <p:cNvSpPr>
            <a:spLocks noGrp="1" noChangeArrowheads="1"/>
          </p:cNvSpPr>
          <p:nvPr>
            <p:ph type="dt" sz="half" idx="2"/>
          </p:nvPr>
        </p:nvSpPr>
        <p:spPr bwMode="auto">
          <a:xfrm>
            <a:off x="0" y="5616575"/>
            <a:ext cx="1371600" cy="692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200" b="1">
                <a:latin typeface="+mn-lt"/>
              </a:defRPr>
            </a:lvl1pPr>
          </a:lstStyle>
          <a:p>
            <a:pPr>
              <a:defRPr/>
            </a:pPr>
            <a:r>
              <a:rPr lang="de-DE" dirty="0" smtClean="0">
                <a:solidFill>
                  <a:srgbClr val="000000"/>
                </a:solidFill>
              </a:rPr>
              <a:t>B2GM</a:t>
            </a:r>
          </a:p>
          <a:p>
            <a:pPr>
              <a:defRPr/>
            </a:pPr>
            <a:r>
              <a:rPr lang="de-DE" dirty="0" smtClean="0">
                <a:solidFill>
                  <a:srgbClr val="000000"/>
                </a:solidFill>
              </a:rPr>
              <a:t>April 7, 2011</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1463675" y="136525"/>
            <a:ext cx="7543800" cy="7572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Klicken Sie, um das Titelformat zu bearbeiten</a:t>
            </a:r>
          </a:p>
        </p:txBody>
      </p:sp>
      <p:sp>
        <p:nvSpPr>
          <p:cNvPr id="136195" name="Rectangle 3"/>
          <p:cNvSpPr>
            <a:spLocks noChangeArrowheads="1"/>
          </p:cNvSpPr>
          <p:nvPr userDrawn="1"/>
        </p:nvSpPr>
        <p:spPr bwMode="auto">
          <a:xfrm>
            <a:off x="533400" y="0"/>
            <a:ext cx="838200" cy="6858000"/>
          </a:xfrm>
          <a:prstGeom prst="rect">
            <a:avLst/>
          </a:prstGeom>
          <a:solidFill>
            <a:srgbClr val="E8F7F5"/>
          </a:solidFill>
          <a:ln w="9525">
            <a:noFill/>
            <a:miter lim="800000"/>
            <a:headEnd/>
            <a:tailEnd/>
          </a:ln>
          <a:effectLst/>
        </p:spPr>
        <p:txBody>
          <a:bodyPr wrap="none" anchor="ctr"/>
          <a:lstStyle/>
          <a:p>
            <a:pPr fontAlgn="base">
              <a:spcBef>
                <a:spcPct val="0"/>
              </a:spcBef>
              <a:spcAft>
                <a:spcPct val="0"/>
              </a:spcAft>
              <a:defRPr/>
            </a:pPr>
            <a:endParaRPr lang="de-DE" sz="1600">
              <a:solidFill>
                <a:srgbClr val="000000"/>
              </a:solidFill>
              <a:latin typeface="Arial" charset="0"/>
            </a:endParaRPr>
          </a:p>
        </p:txBody>
      </p:sp>
      <p:sp>
        <p:nvSpPr>
          <p:cNvPr id="136196" name="Rectangle 4"/>
          <p:cNvSpPr>
            <a:spLocks noChangeArrowheads="1"/>
          </p:cNvSpPr>
          <p:nvPr userDrawn="1"/>
        </p:nvSpPr>
        <p:spPr bwMode="auto">
          <a:xfrm>
            <a:off x="0" y="0"/>
            <a:ext cx="576263" cy="6858000"/>
          </a:xfrm>
          <a:prstGeom prst="rect">
            <a:avLst/>
          </a:prstGeom>
          <a:solidFill>
            <a:srgbClr val="8DD6CE"/>
          </a:solidFill>
          <a:ln w="9525">
            <a:noFill/>
            <a:miter lim="800000"/>
            <a:headEnd/>
            <a:tailEnd/>
          </a:ln>
          <a:effectLst/>
        </p:spPr>
        <p:txBody>
          <a:bodyPr wrap="none" anchor="ctr"/>
          <a:lstStyle/>
          <a:p>
            <a:pPr fontAlgn="base">
              <a:spcBef>
                <a:spcPct val="0"/>
              </a:spcBef>
              <a:spcAft>
                <a:spcPct val="0"/>
              </a:spcAft>
              <a:defRPr/>
            </a:pPr>
            <a:endParaRPr lang="de-DE" sz="1600">
              <a:solidFill>
                <a:srgbClr val="000000"/>
              </a:solidFill>
              <a:latin typeface="Arial" charset="0"/>
            </a:endParaRPr>
          </a:p>
        </p:txBody>
      </p:sp>
      <p:sp>
        <p:nvSpPr>
          <p:cNvPr id="136197" name="Line 5"/>
          <p:cNvSpPr>
            <a:spLocks noChangeShapeType="1"/>
          </p:cNvSpPr>
          <p:nvPr userDrawn="1"/>
        </p:nvSpPr>
        <p:spPr bwMode="auto">
          <a:xfrm>
            <a:off x="1371600" y="971550"/>
            <a:ext cx="7772400" cy="0"/>
          </a:xfrm>
          <a:prstGeom prst="line">
            <a:avLst/>
          </a:prstGeom>
          <a:noFill/>
          <a:ln w="57150">
            <a:solidFill>
              <a:srgbClr val="8DD6CE"/>
            </a:solidFill>
            <a:round/>
            <a:headEnd/>
            <a:tailEnd/>
          </a:ln>
          <a:effectLst/>
        </p:spPr>
        <p:txBody>
          <a:bodyPr wrap="none" anchor="ctr"/>
          <a:lstStyle/>
          <a:p>
            <a:pPr fontAlgn="base">
              <a:spcBef>
                <a:spcPct val="0"/>
              </a:spcBef>
              <a:spcAft>
                <a:spcPct val="0"/>
              </a:spcAft>
              <a:defRPr/>
            </a:pPr>
            <a:endParaRPr lang="de-DE" sz="1600">
              <a:solidFill>
                <a:srgbClr val="000000"/>
              </a:solidFill>
              <a:latin typeface="Arial" charset="0"/>
            </a:endParaRPr>
          </a:p>
        </p:txBody>
      </p:sp>
      <p:sp>
        <p:nvSpPr>
          <p:cNvPr id="136198" name="Text Box 6"/>
          <p:cNvSpPr txBox="1">
            <a:spLocks noChangeArrowheads="1"/>
          </p:cNvSpPr>
          <p:nvPr userDrawn="1"/>
        </p:nvSpPr>
        <p:spPr bwMode="auto">
          <a:xfrm>
            <a:off x="-114300" y="1695450"/>
            <a:ext cx="1581150" cy="639763"/>
          </a:xfrm>
          <a:prstGeom prst="rect">
            <a:avLst/>
          </a:prstGeom>
          <a:noFill/>
          <a:ln w="9525">
            <a:noFill/>
            <a:miter lim="800000"/>
            <a:headEnd/>
            <a:tailEnd/>
          </a:ln>
          <a:effectLst/>
        </p:spPr>
        <p:txBody>
          <a:bodyPr>
            <a:spAutoFit/>
          </a:bodyPr>
          <a:lstStyle/>
          <a:p>
            <a:pPr algn="ctr" eaLnBrk="0" fontAlgn="base" hangingPunct="0">
              <a:spcBef>
                <a:spcPct val="0"/>
              </a:spcBef>
              <a:spcAft>
                <a:spcPct val="0"/>
              </a:spcAft>
              <a:defRPr/>
            </a:pPr>
            <a:r>
              <a:rPr lang="de-DE" sz="1200" b="1">
                <a:solidFill>
                  <a:srgbClr val="000000"/>
                </a:solidFill>
                <a:latin typeface="Arial" charset="0"/>
              </a:rPr>
              <a:t>H.-G. Moser</a:t>
            </a:r>
          </a:p>
          <a:p>
            <a:pPr algn="ctr" eaLnBrk="0" fontAlgn="base" hangingPunct="0">
              <a:spcBef>
                <a:spcPct val="0"/>
              </a:spcBef>
              <a:spcAft>
                <a:spcPct val="0"/>
              </a:spcAft>
              <a:defRPr/>
            </a:pPr>
            <a:r>
              <a:rPr lang="de-DE" sz="1200" b="1">
                <a:solidFill>
                  <a:srgbClr val="000000"/>
                </a:solidFill>
                <a:latin typeface="Arial" charset="0"/>
              </a:rPr>
              <a:t>Max-Planck-Institut</a:t>
            </a:r>
            <a:br>
              <a:rPr lang="de-DE" sz="1200" b="1">
                <a:solidFill>
                  <a:srgbClr val="000000"/>
                </a:solidFill>
                <a:latin typeface="Arial" charset="0"/>
              </a:rPr>
            </a:br>
            <a:r>
              <a:rPr lang="de-DE" sz="1200" b="1">
                <a:solidFill>
                  <a:srgbClr val="000000"/>
                </a:solidFill>
                <a:latin typeface="Arial" charset="0"/>
              </a:rPr>
              <a:t>für Physik</a:t>
            </a:r>
            <a:endParaRPr lang="de-DE" sz="1200">
              <a:solidFill>
                <a:srgbClr val="000000"/>
              </a:solidFill>
              <a:latin typeface="Arial" charset="0"/>
            </a:endParaRPr>
          </a:p>
        </p:txBody>
      </p:sp>
      <p:sp>
        <p:nvSpPr>
          <p:cNvPr id="136199" name="Rectangle 7"/>
          <p:cNvSpPr>
            <a:spLocks noGrp="1" noChangeArrowheads="1"/>
          </p:cNvSpPr>
          <p:nvPr>
            <p:ph type="dt" sz="half" idx="2"/>
          </p:nvPr>
        </p:nvSpPr>
        <p:spPr bwMode="auto">
          <a:xfrm>
            <a:off x="0" y="5616575"/>
            <a:ext cx="1371600" cy="692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200" b="1">
                <a:latin typeface="+mn-lt"/>
              </a:defRPr>
            </a:lvl1pPr>
          </a:lstStyle>
          <a:p>
            <a:pPr fontAlgn="base">
              <a:spcBef>
                <a:spcPct val="0"/>
              </a:spcBef>
              <a:spcAft>
                <a:spcPct val="0"/>
              </a:spcAft>
              <a:defRPr/>
            </a:pPr>
            <a:r>
              <a:rPr lang="de-DE" dirty="0" smtClean="0">
                <a:solidFill>
                  <a:srgbClr val="000000"/>
                </a:solidFill>
              </a:rPr>
              <a:t>B2GM</a:t>
            </a:r>
          </a:p>
          <a:p>
            <a:pPr fontAlgn="base">
              <a:spcBef>
                <a:spcPct val="0"/>
              </a:spcBef>
              <a:spcAft>
                <a:spcPct val="0"/>
              </a:spcAft>
              <a:defRPr/>
            </a:pPr>
            <a:r>
              <a:rPr lang="de-DE" dirty="0" smtClean="0">
                <a:solidFill>
                  <a:srgbClr val="000000"/>
                </a:solidFill>
              </a:rPr>
              <a:t>April 7, 2011</a:t>
            </a:r>
          </a:p>
        </p:txBody>
      </p:sp>
      <p:sp>
        <p:nvSpPr>
          <p:cNvPr id="3080" name="Rectangle 8"/>
          <p:cNvSpPr>
            <a:spLocks noGrp="1" noChangeArrowheads="1"/>
          </p:cNvSpPr>
          <p:nvPr>
            <p:ph type="body" idx="1"/>
          </p:nvPr>
        </p:nvSpPr>
        <p:spPr bwMode="auto">
          <a:xfrm>
            <a:off x="1497013" y="1009650"/>
            <a:ext cx="7467600" cy="55435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				</a:t>
            </a:r>
          </a:p>
        </p:txBody>
      </p:sp>
      <p:pic>
        <p:nvPicPr>
          <p:cNvPr id="3081" name="Picture 9" descr="MPP_os_logo_cmyk"/>
          <p:cNvPicPr>
            <a:picLocks noChangeAspect="1" noChangeArrowheads="1"/>
          </p:cNvPicPr>
          <p:nvPr userDrawn="1"/>
        </p:nvPicPr>
        <p:blipFill>
          <a:blip r:embed="rId5" cstate="print"/>
          <a:srcRect/>
          <a:stretch>
            <a:fillRect/>
          </a:stretch>
        </p:blipFill>
        <p:spPr bwMode="auto">
          <a:xfrm>
            <a:off x="0" y="73025"/>
            <a:ext cx="1331913" cy="1273175"/>
          </a:xfrm>
          <a:prstGeom prst="rect">
            <a:avLst/>
          </a:prstGeom>
          <a:noFill/>
          <a:ln w="9525">
            <a:noFill/>
            <a:miter lim="800000"/>
            <a:headEnd/>
            <a:tailEnd/>
          </a:ln>
        </p:spPr>
      </p:pic>
      <p:sp>
        <p:nvSpPr>
          <p:cNvPr id="136203" name="Rectangle 11"/>
          <p:cNvSpPr>
            <a:spLocks noGrp="1" noChangeArrowheads="1"/>
          </p:cNvSpPr>
          <p:nvPr>
            <p:ph type="sldNum" sz="quarter" idx="4"/>
          </p:nvPr>
        </p:nvSpPr>
        <p:spPr bwMode="auto">
          <a:xfrm>
            <a:off x="0" y="6381750"/>
            <a:ext cx="133191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1"/>
            </a:lvl1pPr>
          </a:lstStyle>
          <a:p>
            <a:pPr fontAlgn="base">
              <a:spcBef>
                <a:spcPct val="0"/>
              </a:spcBef>
              <a:spcAft>
                <a:spcPct val="0"/>
              </a:spcAft>
              <a:defRPr/>
            </a:pPr>
            <a:fld id="{B3114583-F00F-4D49-BC2B-DDF4FFC5A7E5}" type="slidenum">
              <a:rPr lang="en-GB">
                <a:solidFill>
                  <a:srgbClr val="000000"/>
                </a:solidFill>
                <a:latin typeface="Arial" charset="0"/>
              </a:rPr>
              <a:pPr fontAlgn="base">
                <a:spcBef>
                  <a:spcPct val="0"/>
                </a:spcBef>
                <a:spcAft>
                  <a:spcPct val="0"/>
                </a:spcAft>
                <a:defRPr/>
              </a:pPr>
              <a:t>‹#›</a:t>
            </a:fld>
            <a:endParaRPr lang="en-GB">
              <a:solidFill>
                <a:srgbClr val="000000"/>
              </a:solidFill>
              <a:latin typeface="Arial" charset="0"/>
            </a:endParaRPr>
          </a:p>
        </p:txBody>
      </p:sp>
      <p:pic>
        <p:nvPicPr>
          <p:cNvPr id="11" name="Picture 17" descr="belle2-logo"/>
          <p:cNvPicPr>
            <a:picLocks noChangeAspect="1" noChangeArrowheads="1"/>
          </p:cNvPicPr>
          <p:nvPr userDrawn="1"/>
        </p:nvPicPr>
        <p:blipFill>
          <a:blip r:embed="rId6" cstate="print"/>
          <a:srcRect/>
          <a:stretch>
            <a:fillRect/>
          </a:stretch>
        </p:blipFill>
        <p:spPr bwMode="auto">
          <a:xfrm>
            <a:off x="8101013" y="115888"/>
            <a:ext cx="963612" cy="7826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p:txStyles>
    <p:titleStyle>
      <a:lvl1pPr algn="ctr" rtl="0" eaLnBrk="0" fontAlgn="base" hangingPunct="0">
        <a:spcBef>
          <a:spcPct val="0"/>
        </a:spcBef>
        <a:spcAft>
          <a:spcPct val="0"/>
        </a:spcAft>
        <a:defRPr sz="3200" b="1">
          <a:solidFill>
            <a:srgbClr val="FF0000"/>
          </a:solidFill>
          <a:latin typeface="+mj-lt"/>
          <a:ea typeface="+mj-ea"/>
          <a:cs typeface="+mj-cs"/>
        </a:defRPr>
      </a:lvl1pPr>
      <a:lvl2pPr algn="ctr" rtl="0" eaLnBrk="0" fontAlgn="base" hangingPunct="0">
        <a:spcBef>
          <a:spcPct val="0"/>
        </a:spcBef>
        <a:spcAft>
          <a:spcPct val="0"/>
        </a:spcAft>
        <a:defRPr sz="3200" b="1">
          <a:solidFill>
            <a:srgbClr val="FF0000"/>
          </a:solidFill>
          <a:latin typeface="Arial" charset="0"/>
        </a:defRPr>
      </a:lvl2pPr>
      <a:lvl3pPr algn="ctr" rtl="0" eaLnBrk="0" fontAlgn="base" hangingPunct="0">
        <a:spcBef>
          <a:spcPct val="0"/>
        </a:spcBef>
        <a:spcAft>
          <a:spcPct val="0"/>
        </a:spcAft>
        <a:defRPr sz="3200" b="1">
          <a:solidFill>
            <a:srgbClr val="FF0000"/>
          </a:solidFill>
          <a:latin typeface="Arial" charset="0"/>
        </a:defRPr>
      </a:lvl3pPr>
      <a:lvl4pPr algn="ctr" rtl="0" eaLnBrk="0" fontAlgn="base" hangingPunct="0">
        <a:spcBef>
          <a:spcPct val="0"/>
        </a:spcBef>
        <a:spcAft>
          <a:spcPct val="0"/>
        </a:spcAft>
        <a:defRPr sz="3200" b="1">
          <a:solidFill>
            <a:srgbClr val="FF0000"/>
          </a:solidFill>
          <a:latin typeface="Arial" charset="0"/>
        </a:defRPr>
      </a:lvl4pPr>
      <a:lvl5pPr algn="ctr" rtl="0" eaLnBrk="0" fontAlgn="base" hangingPunct="0">
        <a:spcBef>
          <a:spcPct val="0"/>
        </a:spcBef>
        <a:spcAft>
          <a:spcPct val="0"/>
        </a:spcAft>
        <a:defRPr sz="3200" b="1">
          <a:solidFill>
            <a:srgbClr val="FF0000"/>
          </a:solidFill>
          <a:latin typeface="Arial" charset="0"/>
        </a:defRPr>
      </a:lvl5pPr>
      <a:lvl6pPr marL="457200" algn="ctr" rtl="0" fontAlgn="base">
        <a:spcBef>
          <a:spcPct val="0"/>
        </a:spcBef>
        <a:spcAft>
          <a:spcPct val="0"/>
        </a:spcAft>
        <a:defRPr sz="3200" b="1">
          <a:solidFill>
            <a:srgbClr val="FF0000"/>
          </a:solidFill>
          <a:latin typeface="Arial" charset="0"/>
        </a:defRPr>
      </a:lvl6pPr>
      <a:lvl7pPr marL="914400" algn="ctr" rtl="0" fontAlgn="base">
        <a:spcBef>
          <a:spcPct val="0"/>
        </a:spcBef>
        <a:spcAft>
          <a:spcPct val="0"/>
        </a:spcAft>
        <a:defRPr sz="3200" b="1">
          <a:solidFill>
            <a:srgbClr val="FF0000"/>
          </a:solidFill>
          <a:latin typeface="Arial" charset="0"/>
        </a:defRPr>
      </a:lvl7pPr>
      <a:lvl8pPr marL="1371600" algn="ctr" rtl="0" fontAlgn="base">
        <a:spcBef>
          <a:spcPct val="0"/>
        </a:spcBef>
        <a:spcAft>
          <a:spcPct val="0"/>
        </a:spcAft>
        <a:defRPr sz="3200" b="1">
          <a:solidFill>
            <a:srgbClr val="FF0000"/>
          </a:solidFill>
          <a:latin typeface="Arial" charset="0"/>
        </a:defRPr>
      </a:lvl8pPr>
      <a:lvl9pPr marL="1828800" algn="ctr" rtl="0" fontAlgn="base">
        <a:spcBef>
          <a:spcPct val="0"/>
        </a:spcBef>
        <a:spcAft>
          <a:spcPct val="0"/>
        </a:spcAft>
        <a:defRPr sz="3200" b="1">
          <a:solidFill>
            <a:srgbClr val="FF0000"/>
          </a:solidFill>
          <a:latin typeface="Arial" charset="0"/>
        </a:defRPr>
      </a:lvl9pPr>
    </p:titleStyle>
    <p:bodyStyle>
      <a:lvl1pPr marL="342900" indent="-342900" algn="l" rtl="0" eaLnBrk="0" fontAlgn="base" hangingPunct="0">
        <a:lnSpc>
          <a:spcPct val="130000"/>
        </a:lnSpc>
        <a:spcBef>
          <a:spcPct val="20000"/>
        </a:spcBef>
        <a:spcAft>
          <a:spcPct val="20000"/>
        </a:spcAft>
        <a:buChar char="»"/>
        <a:defRPr sz="1600">
          <a:solidFill>
            <a:schemeClr val="tx1"/>
          </a:solidFill>
          <a:latin typeface="+mn-lt"/>
          <a:ea typeface="+mn-ea"/>
          <a:cs typeface="+mn-cs"/>
        </a:defRPr>
      </a:lvl1pPr>
      <a:lvl2pPr marL="742950" indent="-285750" algn="l" rtl="0" eaLnBrk="0" fontAlgn="base" hangingPunct="0">
        <a:lnSpc>
          <a:spcPct val="130000"/>
        </a:lnSpc>
        <a:spcBef>
          <a:spcPct val="20000"/>
        </a:spcBef>
        <a:spcAft>
          <a:spcPct val="20000"/>
        </a:spcAft>
        <a:buChar char="•"/>
        <a:defRPr sz="1600">
          <a:solidFill>
            <a:schemeClr val="tx1"/>
          </a:solidFill>
          <a:latin typeface="+mn-lt"/>
        </a:defRPr>
      </a:lvl2pPr>
      <a:lvl3pPr marL="1143000" indent="-228600" algn="l" rtl="0" eaLnBrk="0" fontAlgn="base" hangingPunct="0">
        <a:lnSpc>
          <a:spcPct val="130000"/>
        </a:lnSpc>
        <a:spcBef>
          <a:spcPct val="20000"/>
        </a:spcBef>
        <a:spcAft>
          <a:spcPct val="2000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Radiation </a:t>
            </a:r>
            <a:r>
              <a:rPr lang="en-US" dirty="0" err="1" smtClean="0"/>
              <a:t>dammage</a:t>
            </a:r>
            <a:endParaRPr lang="en-US" dirty="0"/>
          </a:p>
        </p:txBody>
      </p:sp>
      <p:sp>
        <p:nvSpPr>
          <p:cNvPr id="4" name="Slide Number Placeholder 3"/>
          <p:cNvSpPr>
            <a:spLocks noGrp="1"/>
          </p:cNvSpPr>
          <p:nvPr>
            <p:ph type="sldNum" sz="quarter" idx="11"/>
          </p:nvPr>
        </p:nvSpPr>
        <p:spPr/>
        <p:txBody>
          <a:bodyPr/>
          <a:lstStyle/>
          <a:p>
            <a:pPr>
              <a:defRPr/>
            </a:pPr>
            <a:fld id="{95979153-0904-41EA-A1DD-03D4EB19DE98}" type="slidenum">
              <a:rPr lang="en-GB" smtClean="0">
                <a:solidFill>
                  <a:srgbClr val="000000"/>
                </a:solidFill>
              </a:rPr>
              <a:pPr>
                <a:defRPr/>
              </a:pPr>
              <a:t>1</a:t>
            </a:fld>
            <a:endParaRPr lang="en-GB">
              <a:solidFill>
                <a:srgbClr val="000000"/>
              </a:solidFill>
            </a:endParaRPr>
          </a:p>
        </p:txBody>
      </p:sp>
      <p:sp>
        <p:nvSpPr>
          <p:cNvPr id="5" name="Date Placeholder 4"/>
          <p:cNvSpPr>
            <a:spLocks noGrp="1"/>
          </p:cNvSpPr>
          <p:nvPr>
            <p:ph type="dt" sz="half" idx="2"/>
          </p:nvPr>
        </p:nvSpPr>
        <p:spPr/>
        <p:txBody>
          <a:bodyPr/>
          <a:lstStyle/>
          <a:p>
            <a:pPr>
              <a:defRPr/>
            </a:pPr>
            <a:r>
              <a:rPr lang="de-DE" smtClean="0">
                <a:solidFill>
                  <a:srgbClr val="000000"/>
                </a:solidFill>
              </a:rPr>
              <a:t>B2GM</a:t>
            </a:r>
          </a:p>
          <a:p>
            <a:pPr>
              <a:defRPr/>
            </a:pPr>
            <a:r>
              <a:rPr lang="de-DE" smtClean="0">
                <a:solidFill>
                  <a:srgbClr val="000000"/>
                </a:solidFill>
              </a:rPr>
              <a:t>April 7, 2011</a:t>
            </a:r>
            <a:endParaRPr lang="de-DE" dirty="0" smtClean="0">
              <a:solidFill>
                <a:srgbClr val="000000"/>
              </a:solidFill>
            </a:endParaRPr>
          </a:p>
        </p:txBody>
      </p:sp>
      <p:sp>
        <p:nvSpPr>
          <p:cNvPr id="6" name="Rectangle 5"/>
          <p:cNvSpPr/>
          <p:nvPr/>
        </p:nvSpPr>
        <p:spPr>
          <a:xfrm>
            <a:off x="1547664" y="1052736"/>
            <a:ext cx="7344816" cy="2492990"/>
          </a:xfrm>
          <a:prstGeom prst="rect">
            <a:avLst/>
          </a:prstGeom>
        </p:spPr>
        <p:txBody>
          <a:bodyPr wrap="square">
            <a:spAutoFit/>
          </a:bodyPr>
          <a:lstStyle/>
          <a:p>
            <a:pPr fontAlgn="base">
              <a:spcBef>
                <a:spcPct val="0"/>
              </a:spcBef>
              <a:spcAft>
                <a:spcPct val="0"/>
              </a:spcAft>
            </a:pPr>
            <a:r>
              <a:rPr lang="en-US" sz="1200" dirty="0">
                <a:solidFill>
                  <a:srgbClr val="000000"/>
                </a:solidFill>
                <a:latin typeface="Arial" charset="0"/>
              </a:rPr>
              <a:t>BPAC review</a:t>
            </a:r>
          </a:p>
          <a:p>
            <a:pPr fontAlgn="base">
              <a:spcBef>
                <a:spcPct val="0"/>
              </a:spcBef>
              <a:spcAft>
                <a:spcPct val="0"/>
              </a:spcAft>
            </a:pPr>
            <a:endParaRPr lang="en-US" sz="1200" dirty="0">
              <a:solidFill>
                <a:srgbClr val="000000"/>
              </a:solidFill>
              <a:latin typeface="Arial" charset="0"/>
            </a:endParaRPr>
          </a:p>
          <a:p>
            <a:pPr fontAlgn="base">
              <a:spcBef>
                <a:spcPct val="0"/>
              </a:spcBef>
              <a:spcAft>
                <a:spcPct val="0"/>
              </a:spcAft>
            </a:pPr>
            <a:r>
              <a:rPr lang="en-US" sz="1200" dirty="0">
                <a:solidFill>
                  <a:srgbClr val="000000"/>
                </a:solidFill>
                <a:latin typeface="Arial" charset="0"/>
              </a:rPr>
              <a:t>The DEPFET is sensitive to </a:t>
            </a:r>
            <a:r>
              <a:rPr lang="en-US" sz="1200" dirty="0" err="1">
                <a:solidFill>
                  <a:srgbClr val="000000"/>
                </a:solidFill>
                <a:latin typeface="Arial" charset="0"/>
              </a:rPr>
              <a:t>ionising</a:t>
            </a:r>
            <a:r>
              <a:rPr lang="en-US" sz="1200" dirty="0">
                <a:solidFill>
                  <a:srgbClr val="000000"/>
                </a:solidFill>
                <a:latin typeface="Arial" charset="0"/>
              </a:rPr>
              <a:t> radiation through the creation of fixed positive charges. These buried charges can lead to threshold shifts. To mitigate these threshold shifts, the pixel group has studied various oxide thicknesses and the addition of a silicon nitride layer and determined the optimal, radiation-hard, nitride-oxide thickness combination. A separate wafer level production of only FET and MOS test structures with various oxide and nitride layers, and devices doped similarly to the DEPFET </a:t>
            </a:r>
            <a:r>
              <a:rPr lang="en-US" sz="1200" dirty="0" err="1">
                <a:solidFill>
                  <a:srgbClr val="000000"/>
                </a:solidFill>
                <a:latin typeface="Arial" charset="0"/>
              </a:rPr>
              <a:t>ClearGate</a:t>
            </a:r>
            <a:r>
              <a:rPr lang="en-US" sz="1200" dirty="0">
                <a:solidFill>
                  <a:srgbClr val="000000"/>
                </a:solidFill>
                <a:latin typeface="Arial" charset="0"/>
              </a:rPr>
              <a:t> region, was carried out. </a:t>
            </a:r>
            <a:r>
              <a:rPr lang="en-US" sz="1200" dirty="0">
                <a:solidFill>
                  <a:srgbClr val="FF0000"/>
                </a:solidFill>
                <a:latin typeface="Arial" charset="0"/>
              </a:rPr>
              <a:t>Unfortunately, studies show that such devices are not radiation hard. </a:t>
            </a:r>
            <a:r>
              <a:rPr lang="en-US" sz="1200" dirty="0">
                <a:solidFill>
                  <a:srgbClr val="000000"/>
                </a:solidFill>
                <a:latin typeface="Arial" charset="0"/>
              </a:rPr>
              <a:t>Thresholds shifts of 8-10 V, operating at 5 V, are observed after irradiation up to 500 </a:t>
            </a:r>
            <a:r>
              <a:rPr lang="en-US" sz="1200" dirty="0" err="1">
                <a:solidFill>
                  <a:srgbClr val="000000"/>
                </a:solidFill>
                <a:latin typeface="Arial" charset="0"/>
              </a:rPr>
              <a:t>kRad</a:t>
            </a:r>
            <a:r>
              <a:rPr lang="en-US" sz="1200" dirty="0">
                <a:solidFill>
                  <a:srgbClr val="000000"/>
                </a:solidFill>
                <a:latin typeface="Arial" charset="0"/>
              </a:rPr>
              <a:t>. This issue is being addressed by reexamining the oxide thickness. A backup solution is to have a separate power feed for the clear signal.</a:t>
            </a:r>
          </a:p>
          <a:p>
            <a:pPr fontAlgn="base">
              <a:spcBef>
                <a:spcPct val="0"/>
              </a:spcBef>
              <a:spcAft>
                <a:spcPct val="0"/>
              </a:spcAft>
            </a:pPr>
            <a:endParaRPr lang="en-US" sz="1200" dirty="0">
              <a:solidFill>
                <a:srgbClr val="000000"/>
              </a:solidFill>
              <a:latin typeface="Arial" charset="0"/>
            </a:endParaRPr>
          </a:p>
          <a:p>
            <a:pPr fontAlgn="base">
              <a:spcBef>
                <a:spcPct val="0"/>
              </a:spcBef>
              <a:spcAft>
                <a:spcPct val="0"/>
              </a:spcAft>
            </a:pPr>
            <a:r>
              <a:rPr lang="en-US" sz="1200" dirty="0">
                <a:solidFill>
                  <a:srgbClr val="000000"/>
                </a:solidFill>
                <a:latin typeface="Arial" charset="0"/>
              </a:rPr>
              <a:t>This is not completely true: </a:t>
            </a:r>
          </a:p>
        </p:txBody>
      </p:sp>
      <p:sp>
        <p:nvSpPr>
          <p:cNvPr id="7" name="Rectangle 3"/>
          <p:cNvSpPr txBox="1">
            <a:spLocks noChangeArrowheads="1"/>
          </p:cNvSpPr>
          <p:nvPr/>
        </p:nvSpPr>
        <p:spPr bwMode="auto">
          <a:xfrm>
            <a:off x="1547664" y="3717032"/>
            <a:ext cx="7439174" cy="34563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257300" lvl="2" indent="-342900" fontAlgn="base">
              <a:spcBef>
                <a:spcPct val="20000"/>
              </a:spcBef>
              <a:spcAft>
                <a:spcPct val="20000"/>
              </a:spcAft>
            </a:pPr>
            <a:r>
              <a:rPr lang="de-DE" sz="1600" kern="0" dirty="0">
                <a:solidFill>
                  <a:srgbClr val="3333CC"/>
                </a:solidFill>
              </a:rPr>
              <a:t>Gate </a:t>
            </a:r>
            <a:r>
              <a:rPr lang="de-DE" sz="1600" kern="0" dirty="0" err="1">
                <a:solidFill>
                  <a:srgbClr val="3333CC"/>
                </a:solidFill>
              </a:rPr>
              <a:t>region</a:t>
            </a:r>
            <a:r>
              <a:rPr lang="de-DE" sz="1600" kern="0" dirty="0">
                <a:solidFill>
                  <a:srgbClr val="3333CC"/>
                </a:solidFill>
              </a:rPr>
              <a:t> (</a:t>
            </a:r>
            <a:r>
              <a:rPr lang="de-DE" sz="1600" kern="0" dirty="0" err="1">
                <a:solidFill>
                  <a:srgbClr val="3333CC"/>
                </a:solidFill>
              </a:rPr>
              <a:t>pedestal</a:t>
            </a:r>
            <a:r>
              <a:rPr lang="de-DE" sz="1600" kern="0" dirty="0">
                <a:solidFill>
                  <a:srgbClr val="3333CC"/>
                </a:solidFill>
              </a:rPr>
              <a:t> </a:t>
            </a:r>
            <a:r>
              <a:rPr lang="de-DE" sz="1600" kern="0" dirty="0" err="1">
                <a:solidFill>
                  <a:srgbClr val="3333CC"/>
                </a:solidFill>
              </a:rPr>
              <a:t>shifts</a:t>
            </a:r>
            <a:r>
              <a:rPr lang="de-DE" sz="1600" kern="0" dirty="0">
                <a:solidFill>
                  <a:srgbClr val="3333CC"/>
                </a:solidFill>
              </a:rPr>
              <a:t>)</a:t>
            </a:r>
          </a:p>
          <a:p>
            <a:pPr marL="342900" indent="-342900" fontAlgn="base">
              <a:spcBef>
                <a:spcPct val="20000"/>
              </a:spcBef>
              <a:spcAft>
                <a:spcPct val="20000"/>
              </a:spcAft>
              <a:buFont typeface="Arial" pitchFamily="34" charset="0"/>
              <a:buChar char="•"/>
              <a:defRPr/>
            </a:pPr>
            <a:r>
              <a:rPr lang="de-DE" sz="1200" kern="0" dirty="0">
                <a:solidFill>
                  <a:srgbClr val="000000"/>
                </a:solidFill>
              </a:rPr>
              <a:t>	Technology: optimal </a:t>
            </a:r>
            <a:r>
              <a:rPr lang="de-DE" sz="1200" kern="0" dirty="0" err="1">
                <a:solidFill>
                  <a:srgbClr val="000000"/>
                </a:solidFill>
              </a:rPr>
              <a:t>gate</a:t>
            </a:r>
            <a:r>
              <a:rPr lang="de-DE" sz="1200" kern="0" dirty="0">
                <a:solidFill>
                  <a:srgbClr val="000000"/>
                </a:solidFill>
              </a:rPr>
              <a:t> </a:t>
            </a:r>
            <a:r>
              <a:rPr lang="de-DE" sz="1200" kern="0" dirty="0" err="1">
                <a:solidFill>
                  <a:srgbClr val="000000"/>
                </a:solidFill>
              </a:rPr>
              <a:t>dielectrics</a:t>
            </a:r>
            <a:r>
              <a:rPr lang="de-DE" sz="1200" kern="0" dirty="0">
                <a:solidFill>
                  <a:srgbClr val="000000"/>
                </a:solidFill>
              </a:rPr>
              <a:t> 	</a:t>
            </a:r>
            <a:r>
              <a:rPr lang="de-DE" sz="1200" kern="0" dirty="0" err="1">
                <a:solidFill>
                  <a:srgbClr val="000000"/>
                </a:solidFill>
              </a:rPr>
              <a:t>done</a:t>
            </a:r>
            <a:endParaRPr lang="de-DE" sz="1200" kern="0" dirty="0">
              <a:solidFill>
                <a:srgbClr val="008000"/>
              </a:solidFill>
            </a:endParaRPr>
          </a:p>
          <a:p>
            <a:pPr marL="342900" indent="-342900" fontAlgn="base">
              <a:spcBef>
                <a:spcPct val="20000"/>
              </a:spcBef>
              <a:spcAft>
                <a:spcPct val="20000"/>
              </a:spcAft>
              <a:buFont typeface="Arial" pitchFamily="34" charset="0"/>
              <a:buChar char="•"/>
              <a:defRPr/>
            </a:pPr>
            <a:r>
              <a:rPr lang="de-DE" sz="1200" kern="0" dirty="0">
                <a:solidFill>
                  <a:srgbClr val="000000"/>
                </a:solidFill>
              </a:rPr>
              <a:t>	</a:t>
            </a:r>
            <a:r>
              <a:rPr lang="de-DE" sz="1200" kern="0" dirty="0" err="1">
                <a:solidFill>
                  <a:srgbClr val="000000"/>
                </a:solidFill>
              </a:rPr>
              <a:t>integration</a:t>
            </a:r>
            <a:r>
              <a:rPr lang="de-DE" sz="1200" kern="0" dirty="0">
                <a:solidFill>
                  <a:srgbClr val="000000"/>
                </a:solidFill>
              </a:rPr>
              <a:t> </a:t>
            </a:r>
            <a:r>
              <a:rPr lang="de-DE" sz="1200" kern="0" dirty="0" err="1">
                <a:solidFill>
                  <a:srgbClr val="000000"/>
                </a:solidFill>
              </a:rPr>
              <a:t>into</a:t>
            </a:r>
            <a:r>
              <a:rPr lang="de-DE" sz="1200" kern="0" dirty="0">
                <a:solidFill>
                  <a:srgbClr val="000000"/>
                </a:solidFill>
              </a:rPr>
              <a:t> DEPFET </a:t>
            </a:r>
            <a:r>
              <a:rPr lang="de-DE" sz="1200" kern="0" dirty="0" err="1">
                <a:solidFill>
                  <a:srgbClr val="000000"/>
                </a:solidFill>
              </a:rPr>
              <a:t>technology</a:t>
            </a:r>
            <a:r>
              <a:rPr lang="de-DE" sz="1200" kern="0" dirty="0">
                <a:solidFill>
                  <a:srgbClr val="000000"/>
                </a:solidFill>
              </a:rPr>
              <a:t>  	</a:t>
            </a:r>
            <a:r>
              <a:rPr lang="de-DE" sz="1200" kern="0" dirty="0" err="1">
                <a:solidFill>
                  <a:srgbClr val="FF3300"/>
                </a:solidFill>
              </a:rPr>
              <a:t>to</a:t>
            </a:r>
            <a:r>
              <a:rPr lang="de-DE" sz="1200" kern="0" dirty="0">
                <a:solidFill>
                  <a:srgbClr val="FF3300"/>
                </a:solidFill>
              </a:rPr>
              <a:t> </a:t>
            </a:r>
            <a:r>
              <a:rPr lang="de-DE" sz="1200" kern="0" dirty="0" err="1">
                <a:solidFill>
                  <a:srgbClr val="FF3300"/>
                </a:solidFill>
              </a:rPr>
              <a:t>be</a:t>
            </a:r>
            <a:r>
              <a:rPr lang="de-DE" sz="1200" kern="0" dirty="0">
                <a:solidFill>
                  <a:srgbClr val="FF3300"/>
                </a:solidFill>
              </a:rPr>
              <a:t> </a:t>
            </a:r>
            <a:r>
              <a:rPr lang="de-DE" sz="1200" kern="0" dirty="0" err="1">
                <a:solidFill>
                  <a:srgbClr val="FF3300"/>
                </a:solidFill>
              </a:rPr>
              <a:t>done</a:t>
            </a:r>
            <a:r>
              <a:rPr lang="de-DE" sz="1200" kern="0" dirty="0">
                <a:solidFill>
                  <a:srgbClr val="000000"/>
                </a:solidFill>
              </a:rPr>
              <a:t> </a:t>
            </a:r>
          </a:p>
          <a:p>
            <a:pPr marL="342900" indent="-342900" fontAlgn="base">
              <a:spcBef>
                <a:spcPct val="20000"/>
              </a:spcBef>
              <a:spcAft>
                <a:spcPct val="20000"/>
              </a:spcAft>
              <a:buFont typeface="Arial" pitchFamily="34" charset="0"/>
              <a:buChar char="•"/>
              <a:defRPr/>
            </a:pPr>
            <a:r>
              <a:rPr lang="de-DE" sz="1200" kern="0" dirty="0">
                <a:solidFill>
                  <a:srgbClr val="000000"/>
                </a:solidFill>
              </a:rPr>
              <a:t>	3 </a:t>
            </a:r>
            <a:r>
              <a:rPr lang="de-DE" sz="1200" kern="0" dirty="0" err="1">
                <a:solidFill>
                  <a:srgbClr val="000000"/>
                </a:solidFill>
              </a:rPr>
              <a:t>fold</a:t>
            </a:r>
            <a:r>
              <a:rPr lang="de-DE" sz="1200" kern="0" dirty="0">
                <a:solidFill>
                  <a:srgbClr val="000000"/>
                </a:solidFill>
              </a:rPr>
              <a:t> </a:t>
            </a:r>
            <a:r>
              <a:rPr lang="de-DE" sz="1200" kern="0" dirty="0" err="1">
                <a:solidFill>
                  <a:srgbClr val="000000"/>
                </a:solidFill>
              </a:rPr>
              <a:t>segmentation</a:t>
            </a:r>
            <a:r>
              <a:rPr lang="de-DE" sz="1200" kern="0" dirty="0">
                <a:solidFill>
                  <a:srgbClr val="000000"/>
                </a:solidFill>
              </a:rPr>
              <a:t> </a:t>
            </a:r>
            <a:r>
              <a:rPr lang="de-DE" sz="1200" kern="0" dirty="0" err="1">
                <a:solidFill>
                  <a:srgbClr val="000000"/>
                </a:solidFill>
              </a:rPr>
              <a:t>of</a:t>
            </a:r>
            <a:r>
              <a:rPr lang="de-DE" sz="1200" kern="0" dirty="0">
                <a:solidFill>
                  <a:srgbClr val="000000"/>
                </a:solidFill>
              </a:rPr>
              <a:t> </a:t>
            </a:r>
            <a:r>
              <a:rPr lang="de-DE" sz="1200" kern="0" dirty="0" err="1">
                <a:solidFill>
                  <a:srgbClr val="000000"/>
                </a:solidFill>
              </a:rPr>
              <a:t>gate</a:t>
            </a:r>
            <a:r>
              <a:rPr lang="de-DE" sz="1200" kern="0" dirty="0">
                <a:solidFill>
                  <a:srgbClr val="000000"/>
                </a:solidFill>
              </a:rPr>
              <a:t> (</a:t>
            </a:r>
            <a:r>
              <a:rPr lang="de-DE" sz="1200" kern="0" dirty="0" err="1">
                <a:solidFill>
                  <a:srgbClr val="000000"/>
                </a:solidFill>
              </a:rPr>
              <a:t>switcher</a:t>
            </a:r>
            <a:r>
              <a:rPr lang="de-DE" sz="1200" kern="0" dirty="0">
                <a:solidFill>
                  <a:srgbClr val="000000"/>
                </a:solidFill>
              </a:rPr>
              <a:t>) </a:t>
            </a:r>
            <a:r>
              <a:rPr lang="de-DE" sz="1200" kern="0" dirty="0" err="1">
                <a:solidFill>
                  <a:srgbClr val="000000"/>
                </a:solidFill>
              </a:rPr>
              <a:t>voltages</a:t>
            </a:r>
            <a:r>
              <a:rPr lang="de-DE" sz="1200" kern="0" dirty="0">
                <a:solidFill>
                  <a:srgbClr val="000000"/>
                </a:solidFill>
              </a:rPr>
              <a:t> </a:t>
            </a:r>
            <a:r>
              <a:rPr lang="de-DE" sz="1200" kern="0" dirty="0" err="1">
                <a:solidFill>
                  <a:srgbClr val="000000"/>
                </a:solidFill>
              </a:rPr>
              <a:t>along</a:t>
            </a:r>
            <a:r>
              <a:rPr lang="de-DE" sz="1200" kern="0" dirty="0">
                <a:solidFill>
                  <a:srgbClr val="000000"/>
                </a:solidFill>
              </a:rPr>
              <a:t> z</a:t>
            </a:r>
          </a:p>
          <a:p>
            <a:pPr marL="342900" indent="-342900" fontAlgn="base">
              <a:spcBef>
                <a:spcPct val="20000"/>
              </a:spcBef>
              <a:spcAft>
                <a:spcPct val="20000"/>
              </a:spcAft>
              <a:buFont typeface="Arial" pitchFamily="34" charset="0"/>
              <a:buChar char="•"/>
              <a:defRPr/>
            </a:pPr>
            <a:r>
              <a:rPr lang="de-DE" sz="1200" kern="0" dirty="0">
                <a:solidFill>
                  <a:srgbClr val="000000"/>
                </a:solidFill>
              </a:rPr>
              <a:t>	</a:t>
            </a:r>
            <a:r>
              <a:rPr lang="de-DE" sz="1200" kern="0" dirty="0" err="1">
                <a:solidFill>
                  <a:srgbClr val="000000"/>
                </a:solidFill>
              </a:rPr>
              <a:t>subtraction</a:t>
            </a:r>
            <a:r>
              <a:rPr lang="de-DE" sz="1200" kern="0" dirty="0">
                <a:solidFill>
                  <a:srgbClr val="000000"/>
                </a:solidFill>
              </a:rPr>
              <a:t> </a:t>
            </a:r>
            <a:r>
              <a:rPr lang="de-DE" sz="1200" kern="0" dirty="0" err="1">
                <a:solidFill>
                  <a:srgbClr val="000000"/>
                </a:solidFill>
              </a:rPr>
              <a:t>of</a:t>
            </a:r>
            <a:r>
              <a:rPr lang="de-DE" sz="1200" kern="0" dirty="0">
                <a:solidFill>
                  <a:srgbClr val="000000"/>
                </a:solidFill>
              </a:rPr>
              <a:t> individual </a:t>
            </a:r>
            <a:r>
              <a:rPr lang="de-DE" sz="1200" kern="0" dirty="0" err="1">
                <a:solidFill>
                  <a:srgbClr val="000000"/>
                </a:solidFill>
              </a:rPr>
              <a:t>pedestals</a:t>
            </a:r>
            <a:r>
              <a:rPr lang="de-DE" sz="1200" kern="0" dirty="0">
                <a:solidFill>
                  <a:srgbClr val="000000"/>
                </a:solidFill>
              </a:rPr>
              <a:t> </a:t>
            </a:r>
            <a:r>
              <a:rPr lang="de-DE" sz="1200" kern="0" dirty="0" err="1">
                <a:solidFill>
                  <a:srgbClr val="000000"/>
                </a:solidFill>
              </a:rPr>
              <a:t>at</a:t>
            </a:r>
            <a:r>
              <a:rPr lang="de-DE" sz="1200" kern="0" dirty="0">
                <a:solidFill>
                  <a:srgbClr val="000000"/>
                </a:solidFill>
              </a:rPr>
              <a:t> DCD </a:t>
            </a:r>
            <a:r>
              <a:rPr lang="de-DE" sz="1200" kern="0" dirty="0" err="1">
                <a:solidFill>
                  <a:srgbClr val="000000"/>
                </a:solidFill>
              </a:rPr>
              <a:t>input</a:t>
            </a:r>
            <a:r>
              <a:rPr lang="de-DE" sz="1200" kern="0" dirty="0">
                <a:solidFill>
                  <a:srgbClr val="000000"/>
                </a:solidFill>
              </a:rPr>
              <a:t> (</a:t>
            </a:r>
            <a:r>
              <a:rPr lang="de-DE" sz="1200" kern="0" dirty="0" err="1">
                <a:solidFill>
                  <a:srgbClr val="000000"/>
                </a:solidFill>
              </a:rPr>
              <a:t>stored</a:t>
            </a:r>
            <a:r>
              <a:rPr lang="de-DE" sz="1200" kern="0" dirty="0">
                <a:solidFill>
                  <a:srgbClr val="000000"/>
                </a:solidFill>
              </a:rPr>
              <a:t> in DHP)  </a:t>
            </a:r>
          </a:p>
          <a:p>
            <a:pPr marL="342900" indent="-342900" fontAlgn="base">
              <a:spcBef>
                <a:spcPct val="20000"/>
              </a:spcBef>
              <a:spcAft>
                <a:spcPct val="20000"/>
              </a:spcAft>
              <a:buFont typeface="Arial" pitchFamily="34" charset="0"/>
              <a:buChar char="•"/>
              <a:defRPr/>
            </a:pPr>
            <a:endParaRPr lang="de-DE" sz="1200" kern="0" dirty="0">
              <a:solidFill>
                <a:srgbClr val="000000"/>
              </a:solidFill>
            </a:endParaRPr>
          </a:p>
          <a:p>
            <a:pPr marL="1257300" lvl="2" indent="-342900" fontAlgn="base">
              <a:spcBef>
                <a:spcPct val="20000"/>
              </a:spcBef>
              <a:spcAft>
                <a:spcPct val="20000"/>
              </a:spcAft>
            </a:pPr>
            <a:r>
              <a:rPr lang="de-DE" sz="1600" kern="0" dirty="0">
                <a:solidFill>
                  <a:srgbClr val="3333CC"/>
                </a:solidFill>
              </a:rPr>
              <a:t>Clear Gate </a:t>
            </a:r>
            <a:r>
              <a:rPr lang="de-DE" sz="1600" kern="0" dirty="0" err="1">
                <a:solidFill>
                  <a:srgbClr val="3333CC"/>
                </a:solidFill>
              </a:rPr>
              <a:t>region</a:t>
            </a:r>
            <a:r>
              <a:rPr lang="de-DE" sz="1600" kern="0" dirty="0">
                <a:solidFill>
                  <a:srgbClr val="000000"/>
                </a:solidFill>
              </a:rPr>
              <a:t> </a:t>
            </a:r>
            <a:r>
              <a:rPr lang="de-DE" sz="1600" kern="0" dirty="0">
                <a:solidFill>
                  <a:srgbClr val="3333CC"/>
                </a:solidFill>
              </a:rPr>
              <a:t>(potential </a:t>
            </a:r>
            <a:r>
              <a:rPr lang="de-DE" sz="1600" kern="0" dirty="0" err="1">
                <a:solidFill>
                  <a:srgbClr val="3333CC"/>
                </a:solidFill>
              </a:rPr>
              <a:t>barrier</a:t>
            </a:r>
            <a:r>
              <a:rPr lang="de-DE" sz="1600" kern="0" dirty="0">
                <a:solidFill>
                  <a:srgbClr val="3333CC"/>
                </a:solidFill>
              </a:rPr>
              <a:t>)</a:t>
            </a:r>
          </a:p>
          <a:p>
            <a:pPr marL="342900" indent="-342900" fontAlgn="base">
              <a:spcBef>
                <a:spcPct val="20000"/>
              </a:spcBef>
              <a:spcAft>
                <a:spcPct val="20000"/>
              </a:spcAft>
              <a:buFont typeface="Arial" pitchFamily="34" charset="0"/>
              <a:buChar char="•"/>
              <a:defRPr/>
            </a:pPr>
            <a:r>
              <a:rPr lang="de-DE" sz="1200" kern="0" dirty="0">
                <a:solidFill>
                  <a:srgbClr val="000000"/>
                </a:solidFill>
              </a:rPr>
              <a:t>	Technology: optimal Gate </a:t>
            </a:r>
            <a:r>
              <a:rPr lang="de-DE" sz="1200" kern="0" dirty="0" err="1">
                <a:solidFill>
                  <a:srgbClr val="000000"/>
                </a:solidFill>
              </a:rPr>
              <a:t>dielectrics</a:t>
            </a:r>
            <a:r>
              <a:rPr lang="de-DE" sz="1200" kern="0" dirty="0">
                <a:solidFill>
                  <a:srgbClr val="000000"/>
                </a:solidFill>
              </a:rPr>
              <a:t>  	</a:t>
            </a:r>
            <a:r>
              <a:rPr lang="de-DE" sz="1200" kern="0" dirty="0">
                <a:solidFill>
                  <a:srgbClr val="FF6600"/>
                </a:solidFill>
              </a:rPr>
              <a:t>on </a:t>
            </a:r>
            <a:r>
              <a:rPr lang="de-DE" sz="1200" kern="0" dirty="0" err="1">
                <a:solidFill>
                  <a:srgbClr val="FF6600"/>
                </a:solidFill>
              </a:rPr>
              <a:t>the</a:t>
            </a:r>
            <a:r>
              <a:rPr lang="de-DE" sz="1200" kern="0" dirty="0">
                <a:solidFill>
                  <a:srgbClr val="FF6600"/>
                </a:solidFill>
              </a:rPr>
              <a:t> </a:t>
            </a:r>
            <a:r>
              <a:rPr lang="de-DE" sz="1200" kern="0" dirty="0" err="1">
                <a:solidFill>
                  <a:srgbClr val="FF6600"/>
                </a:solidFill>
              </a:rPr>
              <a:t>way</a:t>
            </a:r>
            <a:r>
              <a:rPr lang="de-DE" sz="1200" kern="0" dirty="0">
                <a:solidFill>
                  <a:srgbClr val="000000"/>
                </a:solidFill>
              </a:rPr>
              <a:t> </a:t>
            </a:r>
          </a:p>
          <a:p>
            <a:pPr marL="342900" indent="-342900" fontAlgn="base">
              <a:spcBef>
                <a:spcPct val="20000"/>
              </a:spcBef>
              <a:spcAft>
                <a:spcPct val="20000"/>
              </a:spcAft>
              <a:buFont typeface="Arial" pitchFamily="34" charset="0"/>
              <a:buChar char="•"/>
              <a:defRPr/>
            </a:pPr>
            <a:r>
              <a:rPr lang="de-DE" sz="1200" kern="0" dirty="0">
                <a:solidFill>
                  <a:srgbClr val="000000"/>
                </a:solidFill>
              </a:rPr>
              <a:t>	(</a:t>
            </a:r>
            <a:r>
              <a:rPr lang="de-DE" sz="1200" kern="0" dirty="0" err="1">
                <a:solidFill>
                  <a:srgbClr val="000000"/>
                </a:solidFill>
              </a:rPr>
              <a:t>suitable</a:t>
            </a:r>
            <a:r>
              <a:rPr lang="de-DE" sz="1200" kern="0" dirty="0">
                <a:solidFill>
                  <a:srgbClr val="000000"/>
                </a:solidFill>
              </a:rPr>
              <a:t> </a:t>
            </a:r>
            <a:r>
              <a:rPr lang="de-DE" sz="1200" kern="0" dirty="0" err="1">
                <a:solidFill>
                  <a:srgbClr val="000000"/>
                </a:solidFill>
              </a:rPr>
              <a:t>test</a:t>
            </a:r>
            <a:r>
              <a:rPr lang="de-DE" sz="1200" kern="0" dirty="0">
                <a:solidFill>
                  <a:srgbClr val="000000"/>
                </a:solidFill>
              </a:rPr>
              <a:t> </a:t>
            </a:r>
            <a:r>
              <a:rPr lang="de-DE" sz="1200" kern="0" dirty="0" err="1">
                <a:solidFill>
                  <a:srgbClr val="000000"/>
                </a:solidFill>
              </a:rPr>
              <a:t>structures</a:t>
            </a:r>
            <a:r>
              <a:rPr lang="de-DE" sz="1200" kern="0" dirty="0">
                <a:solidFill>
                  <a:srgbClr val="000000"/>
                </a:solidFill>
              </a:rPr>
              <a:t> </a:t>
            </a:r>
            <a:r>
              <a:rPr lang="de-DE" sz="1200" kern="0" dirty="0" err="1">
                <a:solidFill>
                  <a:srgbClr val="000000"/>
                </a:solidFill>
              </a:rPr>
              <a:t>for</a:t>
            </a:r>
            <a:r>
              <a:rPr lang="de-DE" sz="1200" kern="0" dirty="0">
                <a:solidFill>
                  <a:srgbClr val="000000"/>
                </a:solidFill>
              </a:rPr>
              <a:t> </a:t>
            </a:r>
            <a:r>
              <a:rPr lang="de-DE" sz="1200" kern="0" dirty="0" err="1">
                <a:solidFill>
                  <a:srgbClr val="000000"/>
                </a:solidFill>
              </a:rPr>
              <a:t>irradiation</a:t>
            </a:r>
            <a:r>
              <a:rPr lang="de-DE" sz="1200" kern="0" dirty="0">
                <a:solidFill>
                  <a:srgbClr val="000000"/>
                </a:solidFill>
              </a:rPr>
              <a:t> </a:t>
            </a:r>
            <a:r>
              <a:rPr lang="de-DE" sz="1200" kern="0" dirty="0" err="1">
                <a:solidFill>
                  <a:srgbClr val="000000"/>
                </a:solidFill>
              </a:rPr>
              <a:t>available</a:t>
            </a:r>
            <a:r>
              <a:rPr lang="de-DE" sz="1200" kern="0" dirty="0">
                <a:solidFill>
                  <a:srgbClr val="000000"/>
                </a:solidFill>
              </a:rPr>
              <a:t>)</a:t>
            </a:r>
          </a:p>
          <a:p>
            <a:pPr marL="342900" indent="-342900" fontAlgn="base">
              <a:spcBef>
                <a:spcPct val="20000"/>
              </a:spcBef>
              <a:spcAft>
                <a:spcPct val="20000"/>
              </a:spcAft>
              <a:buFont typeface="Arial" pitchFamily="34" charset="0"/>
              <a:buChar char="•"/>
              <a:defRPr/>
            </a:pPr>
            <a:r>
              <a:rPr lang="de-DE" sz="1200" kern="0" dirty="0">
                <a:solidFill>
                  <a:srgbClr val="000000"/>
                </a:solidFill>
              </a:rPr>
              <a:t>	3 </a:t>
            </a:r>
            <a:r>
              <a:rPr lang="de-DE" sz="1200" kern="0" dirty="0" err="1">
                <a:solidFill>
                  <a:srgbClr val="000000"/>
                </a:solidFill>
              </a:rPr>
              <a:t>fold</a:t>
            </a:r>
            <a:r>
              <a:rPr lang="de-DE" sz="1200" kern="0" dirty="0">
                <a:solidFill>
                  <a:srgbClr val="000000"/>
                </a:solidFill>
              </a:rPr>
              <a:t> </a:t>
            </a:r>
            <a:r>
              <a:rPr lang="de-DE" sz="1200" kern="0" dirty="0" err="1">
                <a:solidFill>
                  <a:srgbClr val="000000"/>
                </a:solidFill>
              </a:rPr>
              <a:t>segmentation</a:t>
            </a:r>
            <a:r>
              <a:rPr lang="de-DE" sz="1200" kern="0" dirty="0">
                <a:solidFill>
                  <a:srgbClr val="000000"/>
                </a:solidFill>
              </a:rPr>
              <a:t> </a:t>
            </a:r>
            <a:r>
              <a:rPr lang="de-DE" sz="1200" kern="0" dirty="0" err="1">
                <a:solidFill>
                  <a:srgbClr val="000000"/>
                </a:solidFill>
              </a:rPr>
              <a:t>of</a:t>
            </a:r>
            <a:r>
              <a:rPr lang="de-DE" sz="1200" kern="0" dirty="0">
                <a:solidFill>
                  <a:srgbClr val="000000"/>
                </a:solidFill>
              </a:rPr>
              <a:t> VCG</a:t>
            </a:r>
          </a:p>
          <a:p>
            <a:pPr marL="342900" indent="-342900" fontAlgn="base">
              <a:spcBef>
                <a:spcPct val="20000"/>
              </a:spcBef>
              <a:spcAft>
                <a:spcPct val="20000"/>
              </a:spcAft>
              <a:buFont typeface="Arial" pitchFamily="34" charset="0"/>
              <a:buChar char="•"/>
              <a:defRPr/>
            </a:pPr>
            <a:r>
              <a:rPr lang="de-DE" sz="1200" kern="0" dirty="0">
                <a:solidFill>
                  <a:srgbClr val="000000"/>
                </a:solidFill>
              </a:rPr>
              <a:t>              </a:t>
            </a:r>
            <a:r>
              <a:rPr lang="de-DE" sz="1200" kern="0" dirty="0" err="1">
                <a:solidFill>
                  <a:srgbClr val="000000"/>
                </a:solidFill>
              </a:rPr>
              <a:t>option</a:t>
            </a:r>
            <a:r>
              <a:rPr lang="de-DE" sz="1200" kern="0" dirty="0">
                <a:solidFill>
                  <a:srgbClr val="000000"/>
                </a:solidFill>
              </a:rPr>
              <a:t>: </a:t>
            </a:r>
            <a:r>
              <a:rPr lang="de-DE" sz="1200" kern="0" dirty="0" err="1">
                <a:solidFill>
                  <a:srgbClr val="000000"/>
                </a:solidFill>
              </a:rPr>
              <a:t>modified</a:t>
            </a:r>
            <a:r>
              <a:rPr lang="de-DE" sz="1200" kern="0" dirty="0">
                <a:solidFill>
                  <a:srgbClr val="000000"/>
                </a:solidFill>
              </a:rPr>
              <a:t> </a:t>
            </a:r>
            <a:r>
              <a:rPr lang="de-DE" sz="1200" kern="0" dirty="0" err="1">
                <a:solidFill>
                  <a:srgbClr val="000000"/>
                </a:solidFill>
              </a:rPr>
              <a:t>pixel</a:t>
            </a:r>
            <a:r>
              <a:rPr lang="de-DE" sz="1200" kern="0" dirty="0">
                <a:solidFill>
                  <a:srgbClr val="000000"/>
                </a:solidFill>
              </a:rPr>
              <a:t> design (</a:t>
            </a:r>
            <a:r>
              <a:rPr lang="de-DE" sz="1200" kern="0" dirty="0" err="1">
                <a:solidFill>
                  <a:srgbClr val="000000"/>
                </a:solidFill>
              </a:rPr>
              <a:t>for</a:t>
            </a:r>
            <a:r>
              <a:rPr lang="de-DE" sz="1200" kern="0" dirty="0">
                <a:solidFill>
                  <a:srgbClr val="000000"/>
                </a:solidFill>
              </a:rPr>
              <a:t> </a:t>
            </a:r>
            <a:r>
              <a:rPr lang="de-DE" sz="1200" kern="0" dirty="0" err="1">
                <a:solidFill>
                  <a:srgbClr val="000000"/>
                </a:solidFill>
              </a:rPr>
              <a:t>instance</a:t>
            </a:r>
            <a:r>
              <a:rPr lang="de-DE" sz="1200" kern="0" dirty="0">
                <a:solidFill>
                  <a:srgbClr val="000000"/>
                </a:solidFill>
              </a:rPr>
              <a:t> CLG </a:t>
            </a:r>
            <a:r>
              <a:rPr lang="de-DE" sz="1200" kern="0" dirty="0" err="1">
                <a:solidFill>
                  <a:srgbClr val="000000"/>
                </a:solidFill>
              </a:rPr>
              <a:t>composed</a:t>
            </a:r>
            <a:r>
              <a:rPr lang="de-DE" sz="1200" kern="0" dirty="0">
                <a:solidFill>
                  <a:srgbClr val="000000"/>
                </a:solidFill>
              </a:rPr>
              <a:t> </a:t>
            </a:r>
            <a:r>
              <a:rPr lang="de-DE" sz="1200" kern="0" dirty="0" err="1">
                <a:solidFill>
                  <a:srgbClr val="000000"/>
                </a:solidFill>
              </a:rPr>
              <a:t>from</a:t>
            </a:r>
            <a:r>
              <a:rPr lang="de-DE" sz="1200" kern="0" dirty="0">
                <a:solidFill>
                  <a:srgbClr val="000000"/>
                </a:solidFill>
              </a:rPr>
              <a:t> </a:t>
            </a:r>
            <a:r>
              <a:rPr lang="de-DE" sz="1200" kern="0" dirty="0" err="1">
                <a:solidFill>
                  <a:srgbClr val="000000"/>
                </a:solidFill>
              </a:rPr>
              <a:t>Poly</a:t>
            </a:r>
            <a:r>
              <a:rPr lang="de-DE" sz="1200" kern="0" dirty="0">
                <a:solidFill>
                  <a:srgbClr val="000000"/>
                </a:solidFill>
              </a:rPr>
              <a:t> 1 </a:t>
            </a:r>
            <a:r>
              <a:rPr lang="de-DE" sz="1200" kern="0" dirty="0" err="1">
                <a:solidFill>
                  <a:srgbClr val="000000"/>
                </a:solidFill>
              </a:rPr>
              <a:t>and</a:t>
            </a:r>
            <a:r>
              <a:rPr lang="de-DE" sz="1200" kern="0" dirty="0">
                <a:solidFill>
                  <a:srgbClr val="000000"/>
                </a:solidFill>
              </a:rPr>
              <a:t> Poly2)</a:t>
            </a:r>
          </a:p>
          <a:p>
            <a:pPr marL="342900" indent="-342900" fontAlgn="base">
              <a:spcBef>
                <a:spcPct val="20000"/>
              </a:spcBef>
              <a:spcAft>
                <a:spcPct val="20000"/>
              </a:spcAft>
              <a:defRPr/>
            </a:pPr>
            <a:r>
              <a:rPr lang="de-DE" sz="1200" kern="0" dirty="0">
                <a:solidFill>
                  <a:srgbClr val="000000"/>
                </a:solidFill>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BPAC review</a:t>
            </a:r>
            <a:endParaRPr lang="en-US" dirty="0"/>
          </a:p>
        </p:txBody>
      </p:sp>
      <p:sp>
        <p:nvSpPr>
          <p:cNvPr id="4" name="Slide Number Placeholder 3"/>
          <p:cNvSpPr>
            <a:spLocks noGrp="1"/>
          </p:cNvSpPr>
          <p:nvPr>
            <p:ph type="sldNum" sz="quarter" idx="11"/>
          </p:nvPr>
        </p:nvSpPr>
        <p:spPr/>
        <p:txBody>
          <a:bodyPr/>
          <a:lstStyle/>
          <a:p>
            <a:pPr>
              <a:defRPr/>
            </a:pPr>
            <a:fld id="{95979153-0904-41EA-A1DD-03D4EB19DE98}" type="slidenum">
              <a:rPr lang="en-GB" smtClean="0"/>
              <a:pPr>
                <a:defRPr/>
              </a:pPr>
              <a:t>2</a:t>
            </a:fld>
            <a:endParaRPr lang="en-GB"/>
          </a:p>
        </p:txBody>
      </p:sp>
      <p:sp>
        <p:nvSpPr>
          <p:cNvPr id="5" name="Date Placeholder 4"/>
          <p:cNvSpPr>
            <a:spLocks noGrp="1"/>
          </p:cNvSpPr>
          <p:nvPr>
            <p:ph type="dt" sz="half" idx="2"/>
          </p:nvPr>
        </p:nvSpPr>
        <p:spPr/>
        <p:txBody>
          <a:bodyPr/>
          <a:lstStyle/>
          <a:p>
            <a:pPr>
              <a:defRPr/>
            </a:pPr>
            <a:r>
              <a:rPr lang="de-DE" smtClean="0"/>
              <a:t>B2GM</a:t>
            </a:r>
          </a:p>
          <a:p>
            <a:pPr>
              <a:defRPr/>
            </a:pPr>
            <a:r>
              <a:rPr lang="de-DE" smtClean="0"/>
              <a:t>April 7, 2011</a:t>
            </a:r>
            <a:endParaRPr lang="de-DE" dirty="0" smtClean="0"/>
          </a:p>
        </p:txBody>
      </p:sp>
      <p:sp>
        <p:nvSpPr>
          <p:cNvPr id="6" name="Rectangle 5"/>
          <p:cNvSpPr/>
          <p:nvPr/>
        </p:nvSpPr>
        <p:spPr>
          <a:xfrm>
            <a:off x="1475656" y="1404937"/>
            <a:ext cx="7668344" cy="4893647"/>
          </a:xfrm>
          <a:prstGeom prst="rect">
            <a:avLst/>
          </a:prstGeom>
        </p:spPr>
        <p:txBody>
          <a:bodyPr wrap="square">
            <a:spAutoFit/>
          </a:bodyPr>
          <a:lstStyle/>
          <a:p>
            <a:r>
              <a:rPr lang="en-US" sz="1200" dirty="0" smtClean="0"/>
              <a:t>BPAC recommendations:</a:t>
            </a:r>
          </a:p>
          <a:p>
            <a:endParaRPr lang="en-US" sz="1200" dirty="0" smtClean="0"/>
          </a:p>
          <a:p>
            <a:r>
              <a:rPr lang="en-US" sz="1200" dirty="0"/>
              <a:t>It was found that the switcher chips are fragile developing cracks. The </a:t>
            </a:r>
            <a:r>
              <a:rPr lang="en-US" sz="1200" dirty="0" smtClean="0"/>
              <a:t>group </a:t>
            </a:r>
            <a:r>
              <a:rPr lang="en-US" sz="1200" dirty="0"/>
              <a:t>intends to study under what conditions cracks occur and will remedy the situation</a:t>
            </a:r>
            <a:r>
              <a:rPr lang="en-US" sz="1200" dirty="0" smtClean="0"/>
              <a:t>.</a:t>
            </a:r>
          </a:p>
          <a:p>
            <a:endParaRPr lang="en-US" sz="1200" dirty="0"/>
          </a:p>
          <a:p>
            <a:r>
              <a:rPr lang="en-US" sz="1200" dirty="0" smtClean="0">
                <a:solidFill>
                  <a:schemeClr val="accent6"/>
                </a:solidFill>
              </a:rPr>
              <a:t>?????</a:t>
            </a:r>
          </a:p>
          <a:p>
            <a:endParaRPr lang="en-US" sz="1200" dirty="0"/>
          </a:p>
          <a:p>
            <a:r>
              <a:rPr lang="en-US" sz="1200" dirty="0" smtClean="0"/>
              <a:t>The </a:t>
            </a:r>
            <a:r>
              <a:rPr lang="en-US" sz="1200" dirty="0" smtClean="0"/>
              <a:t>committee recommends to reconsider this and suggests that the chip be translated to the equivalent TSMC technology, which is readily available and believed to be more cost-effective than the IBM 60 nm technology. </a:t>
            </a:r>
            <a:endParaRPr lang="en-US" sz="1200" dirty="0" smtClean="0"/>
          </a:p>
          <a:p>
            <a:endParaRPr lang="en-US" sz="1200" dirty="0"/>
          </a:p>
          <a:p>
            <a:r>
              <a:rPr lang="en-US" sz="1200" dirty="0" smtClean="0">
                <a:solidFill>
                  <a:schemeClr val="accent6"/>
                </a:solidFill>
              </a:rPr>
              <a:t>????</a:t>
            </a:r>
          </a:p>
          <a:p>
            <a:endParaRPr lang="en-US" sz="1200" dirty="0"/>
          </a:p>
          <a:p>
            <a:r>
              <a:rPr lang="en-US" sz="1200" dirty="0" smtClean="0"/>
              <a:t>To </a:t>
            </a:r>
            <a:r>
              <a:rPr lang="en-US" sz="1200" dirty="0" smtClean="0"/>
              <a:t>address the issue of the availability of SOI wafers for the main production, we suggest that KEK contact OKI industries, a world-leader in the SOI technology and with whom KEK has a </a:t>
            </a:r>
            <a:r>
              <a:rPr lang="en-US" sz="1200" dirty="0" smtClean="0"/>
              <a:t>long standing </a:t>
            </a:r>
            <a:r>
              <a:rPr lang="en-US" sz="1200" dirty="0" smtClean="0"/>
              <a:t>excellent relationship. </a:t>
            </a:r>
            <a:endParaRPr lang="en-US" sz="1200" dirty="0" smtClean="0"/>
          </a:p>
          <a:p>
            <a:endParaRPr lang="en-US" sz="1200" dirty="0" smtClean="0"/>
          </a:p>
          <a:p>
            <a:r>
              <a:rPr lang="en-US" sz="1200" dirty="0" smtClean="0">
                <a:solidFill>
                  <a:schemeClr val="accent6"/>
                </a:solidFill>
              </a:rPr>
              <a:t>Contacts to OKI established since spring 2010. Got into contact with one of OKI’s SOI supplier</a:t>
            </a:r>
            <a:r>
              <a:rPr lang="en-US" sz="1200" dirty="0" smtClean="0"/>
              <a:t>.</a:t>
            </a:r>
            <a:endParaRPr lang="en-US" sz="1200" dirty="0"/>
          </a:p>
          <a:p>
            <a:endParaRPr lang="en-US" sz="1200" dirty="0" smtClean="0"/>
          </a:p>
          <a:p>
            <a:r>
              <a:rPr lang="en-US" sz="1200" dirty="0" smtClean="0"/>
              <a:t>To </a:t>
            </a:r>
            <a:r>
              <a:rPr lang="en-US" sz="1200" dirty="0" smtClean="0"/>
              <a:t>maintain the current schedule, production of the DEPFET matrices will have to start before tests of all components, including the sensor matrix, are available</a:t>
            </a:r>
            <a:r>
              <a:rPr lang="en-US" sz="1200" dirty="0" smtClean="0"/>
              <a:t>. </a:t>
            </a:r>
            <a:r>
              <a:rPr lang="en-US" sz="1200" dirty="0" smtClean="0"/>
              <a:t>The committee is still very concerned about starting DEPFET production before a full system test of sensors and readout chain with final components can be carried out. We urge the group to continue to make a full system test before the start of production as a high priority. We do advise the collaboration to carefully evaluate the physics program and anticipated luminosity in the very early phase of Belle II operation and weigh that against the risk of starting sensor production with an incomplete test of the PXD detector. Related 385 to this, the committee strongly recommends that the design of the interaction region allows for installation of the pixel detector within a two month shutdown.</a:t>
            </a:r>
            <a:endParaRPr lang="en-US" sz="1200" dirty="0"/>
          </a:p>
        </p:txBody>
      </p:sp>
    </p:spTree>
  </p:cSld>
  <p:clrMapOvr>
    <a:masterClrMapping/>
  </p:clrMapOvr>
</p:sld>
</file>

<file path=ppt/theme/theme1.xml><?xml version="1.0" encoding="utf-8"?>
<a:theme xmlns:a="http://schemas.openxmlformats.org/drawingml/2006/main" name="2_Standarddesign">
  <a:themeElements>
    <a:clrScheme name="2_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Standarddesign">
      <a:majorFont>
        <a:latin typeface="Arial"/>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455</Words>
  <Application>Microsoft Office PowerPoint</Application>
  <PresentationFormat>On-screen Show (4:3)</PresentationFormat>
  <Paragraphs>40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2_Standarddesign</vt:lpstr>
      <vt:lpstr>Radiation dammage</vt:lpstr>
      <vt:lpstr>BPAC review</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Radiation dammage</dc:title>
  <dc:creator>moser</dc:creator>
  <cp:lastModifiedBy>moser</cp:lastModifiedBy>
  <cp:revision>2</cp:revision>
  <dcterms:created xsi:type="dcterms:W3CDTF">2011-04-05T06:43:33Z</dcterms:created>
  <dcterms:modified xsi:type="dcterms:W3CDTF">2011-04-05T07:25:02Z</dcterms:modified>
</cp:coreProperties>
</file>