
<file path=[Content_Types].xml><?xml version="1.0" encoding="utf-8"?>
<Types xmlns="http://schemas.openxmlformats.org/package/2006/content-types"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tiff" ContentType="image/tif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8" r:id="rId1"/>
  </p:sldMasterIdLst>
  <p:notesMasterIdLst>
    <p:notesMasterId r:id="rId5"/>
  </p:notesMasterIdLst>
  <p:handoutMasterIdLst>
    <p:handoutMasterId r:id="rId6"/>
  </p:handoutMasterIdLst>
  <p:sldIdLst>
    <p:sldId id="679" r:id="rId2"/>
    <p:sldId id="716" r:id="rId3"/>
    <p:sldId id="717" r:id="rId4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9999"/>
    <a:srgbClr val="C9DBD8"/>
    <a:srgbClr val="7CA6B1"/>
    <a:srgbClr val="F75309"/>
    <a:srgbClr val="7CA6A6"/>
    <a:srgbClr val="D9D9D9"/>
    <a:srgbClr val="66FF66"/>
    <a:srgbClr val="FF00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2" autoAdjust="0"/>
    <p:restoredTop sz="99558" autoAdjust="0"/>
  </p:normalViewPr>
  <p:slideViewPr>
    <p:cSldViewPr snapToGrid="0">
      <p:cViewPr varScale="1">
        <p:scale>
          <a:sx n="90" d="100"/>
          <a:sy n="90" d="100"/>
        </p:scale>
        <p:origin x="-11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2178" y="-114"/>
      </p:cViewPr>
      <p:guideLst>
        <p:guide orient="horz" pos="2919"/>
        <p:guide pos="2203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0" tIns="46352" rIns="92700" bIns="46352" numCol="1" anchor="t" anchorCtr="0" compatLnSpc="1">
            <a:prstTxWarp prst="textNoShape">
              <a:avLst/>
            </a:prstTxWarp>
          </a:bodyPr>
          <a:lstStyle>
            <a:lvl1pPr algn="l" defTabSz="92707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7164" y="0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0" tIns="46352" rIns="92700" bIns="46352" numCol="1" anchor="t" anchorCtr="0" compatLnSpc="1">
            <a:prstTxWarp prst="textNoShape">
              <a:avLst/>
            </a:prstTxWarp>
          </a:bodyPr>
          <a:lstStyle>
            <a:lvl1pPr algn="r" defTabSz="92707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79A34FF-811F-4DE1-9FF1-0BF17AE654BD}" type="datetime1">
              <a:rPr lang="en-US"/>
              <a:pPr>
                <a:defRPr/>
              </a:pPr>
              <a:t>2/10/2011</a:t>
            </a:fld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0" tIns="46352" rIns="92700" bIns="46352" numCol="1" anchor="b" anchorCtr="0" compatLnSpc="1">
            <a:prstTxWarp prst="textNoShape">
              <a:avLst/>
            </a:prstTxWarp>
          </a:bodyPr>
          <a:lstStyle>
            <a:lvl1pPr algn="l" defTabSz="92707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Ladislav Andricek, MPI Munich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7164" y="8807450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0" tIns="46352" rIns="92700" bIns="46352" numCol="1" anchor="b" anchorCtr="0" compatLnSpc="1">
            <a:prstTxWarp prst="textNoShape">
              <a:avLst/>
            </a:prstTxWarp>
          </a:bodyPr>
          <a:lstStyle>
            <a:lvl1pPr algn="r" defTabSz="92707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D3D22B9-52E5-4F11-B416-09B3F729B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0" tIns="46352" rIns="92700" bIns="46352" numCol="1" anchor="t" anchorCtr="0" compatLnSpc="1">
            <a:prstTxWarp prst="textNoShape">
              <a:avLst/>
            </a:prstTxWarp>
          </a:bodyPr>
          <a:lstStyle>
            <a:lvl1pPr algn="l" defTabSz="92707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7164" y="0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0" tIns="46352" rIns="92700" bIns="46352" numCol="1" anchor="t" anchorCtr="0" compatLnSpc="1">
            <a:prstTxWarp prst="textNoShape">
              <a:avLst/>
            </a:prstTxWarp>
          </a:bodyPr>
          <a:lstStyle>
            <a:lvl1pPr algn="r" defTabSz="92707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6662A8A-7B18-4380-B575-892FDCB5AA3F}" type="datetime1">
              <a:rPr lang="en-US"/>
              <a:pPr>
                <a:defRPr/>
              </a:pPr>
              <a:t>2/10/2011</a:t>
            </a:fld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339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0" tIns="46352" rIns="92700" bIns="463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0" tIns="46352" rIns="92700" bIns="46352" numCol="1" anchor="b" anchorCtr="0" compatLnSpc="1">
            <a:prstTxWarp prst="textNoShape">
              <a:avLst/>
            </a:prstTxWarp>
          </a:bodyPr>
          <a:lstStyle>
            <a:lvl1pPr algn="l" defTabSz="92707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Ladislav Andricek, MPI Munich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7164" y="8807450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0" tIns="46352" rIns="92700" bIns="46352" numCol="1" anchor="b" anchorCtr="0" compatLnSpc="1">
            <a:prstTxWarp prst="textNoShape">
              <a:avLst/>
            </a:prstTxWarp>
          </a:bodyPr>
          <a:lstStyle>
            <a:lvl1pPr algn="r" defTabSz="92707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CA45BF9-660F-4B5C-A6FF-15FF8FECA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D8585C3-D8BD-4185-AFFF-2E4826CEAEE5}" type="datetime1">
              <a:rPr lang="en-US" smtClean="0"/>
              <a:pPr/>
              <a:t>2/10/2011</a:t>
            </a:fld>
            <a:endParaRPr lang="en-US" smtClean="0"/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Ladislav Andricek, MPI Munich</a:t>
            </a: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D8585C3-D8BD-4185-AFFF-2E4826CEAEE5}" type="datetime1">
              <a:rPr lang="en-US" smtClean="0"/>
              <a:pPr/>
              <a:t>2/10/2011</a:t>
            </a:fld>
            <a:endParaRPr lang="en-US" smtClean="0"/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Ladislav Andricek, MPI Munich</a:t>
            </a: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D8585C3-D8BD-4185-AFFF-2E4826CEAEE5}" type="datetime1">
              <a:rPr lang="en-US" smtClean="0"/>
              <a:pPr/>
              <a:t>2/10/2011</a:t>
            </a:fld>
            <a:endParaRPr lang="en-US" smtClean="0"/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Ladislav Andricek, MPI Munich</a:t>
            </a: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79168" y="6669088"/>
            <a:ext cx="3311525" cy="1889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DEPFET Meeting, Bonn, February 2011</a:t>
            </a:r>
            <a:endParaRPr lang="de-DE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Ladislav Andricek, MPI für Physik, HLL</a:t>
            </a:r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52D20-2352-4749-B7C5-DD441254C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ChangeArrowheads="1"/>
          </p:cNvSpPr>
          <p:nvPr userDrawn="1"/>
        </p:nvSpPr>
        <p:spPr bwMode="auto">
          <a:xfrm>
            <a:off x="119063" y="0"/>
            <a:ext cx="133350" cy="6669088"/>
          </a:xfrm>
          <a:prstGeom prst="rect">
            <a:avLst/>
          </a:prstGeom>
          <a:solidFill>
            <a:srgbClr val="C9DBD8"/>
          </a:solidFill>
          <a:ln w="9525">
            <a:solidFill>
              <a:srgbClr val="C9DBD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699" name="Rectangle 3"/>
          <p:cNvSpPr>
            <a:spLocks noChangeArrowheads="1"/>
          </p:cNvSpPr>
          <p:nvPr userDrawn="1"/>
        </p:nvSpPr>
        <p:spPr bwMode="auto">
          <a:xfrm>
            <a:off x="252413" y="0"/>
            <a:ext cx="131762" cy="6858000"/>
          </a:xfrm>
          <a:prstGeom prst="rect">
            <a:avLst/>
          </a:prstGeom>
          <a:solidFill>
            <a:srgbClr val="E6F2F2"/>
          </a:solidFill>
          <a:ln w="9525">
            <a:solidFill>
              <a:srgbClr val="E6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700" name="Rectangle 4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5763" y="188913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00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Title</a:t>
            </a:r>
          </a:p>
        </p:txBody>
      </p:sp>
      <p:sp>
        <p:nvSpPr>
          <p:cNvPr id="797702" name="Rectangle 6"/>
          <p:cNvSpPr>
            <a:spLocks noChangeArrowheads="1"/>
          </p:cNvSpPr>
          <p:nvPr userDrawn="1"/>
        </p:nvSpPr>
        <p:spPr bwMode="auto">
          <a:xfrm>
            <a:off x="0" y="0"/>
            <a:ext cx="119063" cy="6669088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703" name="Rectangle 7"/>
          <p:cNvSpPr>
            <a:spLocks noChangeArrowheads="1"/>
          </p:cNvSpPr>
          <p:nvPr userDrawn="1"/>
        </p:nvSpPr>
        <p:spPr bwMode="auto">
          <a:xfrm>
            <a:off x="0" y="-26988"/>
            <a:ext cx="9144000" cy="142876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704" name="Line 8"/>
          <p:cNvSpPr>
            <a:spLocks noChangeShapeType="1"/>
          </p:cNvSpPr>
          <p:nvPr/>
        </p:nvSpPr>
        <p:spPr bwMode="auto">
          <a:xfrm>
            <a:off x="296863" y="908050"/>
            <a:ext cx="7124700" cy="0"/>
          </a:xfrm>
          <a:prstGeom prst="line">
            <a:avLst/>
          </a:prstGeom>
          <a:noFill/>
          <a:ln w="38100">
            <a:solidFill>
              <a:srgbClr val="E6F2F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7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7638" y="6669088"/>
            <a:ext cx="33115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DEPFET Meeting, Bonn, February 2011</a:t>
            </a:r>
            <a:endParaRPr lang="de-DE" dirty="0"/>
          </a:p>
        </p:txBody>
      </p:sp>
      <p:sp>
        <p:nvSpPr>
          <p:cNvPr id="7977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16675" y="6677025"/>
            <a:ext cx="2546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Ladislav Andricek, MPI für Physik, HLL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288" y="14938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</a:p>
        </p:txBody>
      </p:sp>
      <p:pic>
        <p:nvPicPr>
          <p:cNvPr id="2060" name="Picture 12" descr="hll-logo-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04138" y="142875"/>
            <a:ext cx="14398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7709" name="Oval 13"/>
          <p:cNvSpPr>
            <a:spLocks noChangeArrowheads="1"/>
          </p:cNvSpPr>
          <p:nvPr userDrawn="1"/>
        </p:nvSpPr>
        <p:spPr bwMode="auto">
          <a:xfrm>
            <a:off x="566738" y="414338"/>
            <a:ext cx="179387" cy="180975"/>
          </a:xfrm>
          <a:prstGeom prst="ellipse">
            <a:avLst/>
          </a:prstGeom>
          <a:gradFill rotWithShape="1">
            <a:gsLst>
              <a:gs pos="0">
                <a:srgbClr val="7CA6A6">
                  <a:gamma/>
                  <a:shade val="46275"/>
                  <a:invGamma/>
                </a:srgbClr>
              </a:gs>
              <a:gs pos="50000">
                <a:srgbClr val="7CA6A6"/>
              </a:gs>
              <a:gs pos="100000">
                <a:srgbClr val="7CA6A6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4265240" y="6670895"/>
            <a:ext cx="455613" cy="1555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76F9865-C8D1-41C0-A188-E382889893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9pPr>
    </p:titleStyle>
    <p:bodyStyle>
      <a:lvl1pPr marL="812800" indent="-8128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168400" indent="-711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2pPr>
      <a:lvl3pPr marL="1524000" indent="-609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3pPr>
      <a:lvl4pPr marL="1879600" indent="-508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4pPr>
      <a:lvl5pPr marL="2336800" indent="-508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5pPr>
      <a:lvl6pPr marL="27940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6pPr>
      <a:lvl7pPr marL="32512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7pPr>
      <a:lvl8pPr marL="37084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8pPr>
      <a:lvl9pPr marL="41656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720725"/>
          </a:xfrm>
        </p:spPr>
        <p:txBody>
          <a:bodyPr/>
          <a:lstStyle/>
          <a:p>
            <a:pPr marL="530225" indent="-530225" eaLnBrk="1" hangingPunct="1"/>
            <a:r>
              <a:rPr lang="en-US" sz="1800" dirty="0" smtClean="0"/>
              <a:t>The plan … just a starting point…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DEPFET Meeting, Bonn, February 2011</a:t>
            </a:r>
            <a:endParaRPr lang="de-DE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MPI für Physik, HLL</a:t>
            </a:r>
            <a:endParaRPr lang="de-DE"/>
          </a:p>
        </p:txBody>
      </p:sp>
      <p:sp>
        <p:nvSpPr>
          <p:cNvPr id="15" name="TextBox 14"/>
          <p:cNvSpPr txBox="1"/>
          <p:nvPr/>
        </p:nvSpPr>
        <p:spPr>
          <a:xfrm>
            <a:off x="765544" y="1360968"/>
            <a:ext cx="7921256" cy="46570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-: The goal is to build the first fully functional  MCM on Silicon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everything but the DEPFET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-: 3 Metal system with the ILD as close as possible to the final module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-: ASICs: </a:t>
            </a:r>
            <a:r>
              <a:rPr lang="en-US" dirty="0" err="1" smtClean="0"/>
              <a:t>SwitcherB</a:t>
            </a:r>
            <a:r>
              <a:rPr lang="en-US" dirty="0" smtClean="0"/>
              <a:t>, DCDB, DHP 0.2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-: Off-Module interconnect as close as possible to final (</a:t>
            </a:r>
            <a:r>
              <a:rPr lang="en-US" dirty="0" err="1" smtClean="0"/>
              <a:t>Kapton</a:t>
            </a:r>
            <a:r>
              <a:rPr lang="en-US" dirty="0" smtClean="0"/>
              <a:t>..)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-: place all necessary passives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-: Geometry: outer layer module, 106-011113.idw with wide </a:t>
            </a:r>
            <a:r>
              <a:rPr lang="en-US" dirty="0" err="1" smtClean="0"/>
              <a:t>kapton</a:t>
            </a:r>
            <a:r>
              <a:rPr lang="en-US" dirty="0" smtClean="0"/>
              <a:t> layout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              </a:t>
            </a:r>
            <a:r>
              <a:rPr lang="en-US" dirty="0" smtClean="0">
                <a:sym typeface="Wingdings" pitchFamily="2" charset="2"/>
              </a:rPr>
              <a:t> need at least one iteration between electrical, mechanical and thermal WG to define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>
                <a:sym typeface="Wingdings" pitchFamily="2" charset="2"/>
              </a:rPr>
              <a:t>                   the exact geometry </a:t>
            </a: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-: the sensitive region will be free for test structures , bypass pads, test pads for the </a:t>
            </a:r>
            <a:r>
              <a:rPr lang="en-US" dirty="0" err="1" smtClean="0"/>
              <a:t>swticher</a:t>
            </a: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    channels, load capacitors and resistors even a pxd6 matrix.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First brain storming meeting was held in December in Mannheim with participants from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Mannheim, Bonn, and Munich (LMU and MPI) and the outcome is placed as a working document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on our wiki pages.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720725"/>
          </a:xfrm>
        </p:spPr>
        <p:txBody>
          <a:bodyPr/>
          <a:lstStyle/>
          <a:p>
            <a:pPr marL="530225" indent="-530225" eaLnBrk="1" hangingPunct="1"/>
            <a:r>
              <a:rPr lang="en-US" sz="1800" dirty="0" smtClean="0"/>
              <a:t>Actions (very rough…)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DEPFET Meeting, Bonn, February 2011</a:t>
            </a:r>
            <a:endParaRPr lang="de-DE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MPI für Physik, HLL</a:t>
            </a:r>
            <a:endParaRPr lang="de-DE"/>
          </a:p>
        </p:txBody>
      </p:sp>
      <p:sp>
        <p:nvSpPr>
          <p:cNvPr id="15" name="TextBox 14"/>
          <p:cNvSpPr txBox="1"/>
          <p:nvPr/>
        </p:nvSpPr>
        <p:spPr>
          <a:xfrm>
            <a:off x="765544" y="1360968"/>
            <a:ext cx="7921256" cy="46570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1. Draw schematic and first layout in consultation with the chip designers: </a:t>
            </a:r>
            <a:r>
              <a:rPr lang="en-US" i="1" dirty="0" err="1" smtClean="0"/>
              <a:t>Uni</a:t>
            </a:r>
            <a:r>
              <a:rPr lang="en-US" i="1" dirty="0" smtClean="0"/>
              <a:t> Heidelberg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i="1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2. Re-iterate with mechanical and thermal WG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3. Design test structures and schemes for the “sensitive region”: </a:t>
            </a:r>
            <a:r>
              <a:rPr lang="en-US" i="1" dirty="0" smtClean="0"/>
              <a:t>HLL, Heidelberg, Bonn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3. Schedule double-metal run at HLL, prepare Cu layer deposition: </a:t>
            </a:r>
            <a:r>
              <a:rPr lang="en-US" i="1" dirty="0" smtClean="0"/>
              <a:t>HLL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i="1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4. Prepare the ASICs (bumping etc…): </a:t>
            </a:r>
            <a:r>
              <a:rPr lang="en-US" i="1" dirty="0" smtClean="0"/>
              <a:t>Bonn, Heidelberg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      is there a way to get bumped IBM and UMC Dummies?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5. Prepare and qualify bumping: </a:t>
            </a:r>
            <a:r>
              <a:rPr lang="en-US" i="1" dirty="0" smtClean="0"/>
              <a:t>CNM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i="1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6. Assembly at CNM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720725"/>
          </a:xfrm>
        </p:spPr>
        <p:txBody>
          <a:bodyPr/>
          <a:lstStyle/>
          <a:p>
            <a:pPr marL="530225" indent="-530225" eaLnBrk="1" hangingPunct="1"/>
            <a:r>
              <a:rPr lang="en-US" sz="1800" dirty="0" smtClean="0"/>
              <a:t>Drawings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DEPFET Meeting, Bonn, February 2011</a:t>
            </a:r>
            <a:endParaRPr lang="de-DE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MPI für Physik, HLL</a:t>
            </a:r>
            <a:endParaRPr lang="de-DE"/>
          </a:p>
        </p:txBody>
      </p:sp>
      <p:pic>
        <p:nvPicPr>
          <p:cNvPr id="1029" name="Picture 5" descr="D:\Laci\2-PROJECTS\Belle-II\E-Ladder\E-MCM-metal-system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3304" y="3115339"/>
            <a:ext cx="5686964" cy="3444543"/>
          </a:xfrm>
          <a:prstGeom prst="rect">
            <a:avLst/>
          </a:prstGeom>
          <a:noFill/>
        </p:spPr>
      </p:pic>
      <p:pic>
        <p:nvPicPr>
          <p:cNvPr id="1030" name="Picture 6" descr="D:\Laci\2-PROJECTS\Belle-II\E-Ladder\E-MCM-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088" y="1283373"/>
            <a:ext cx="8472261" cy="143608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  <a:ln>
          <a:noFill/>
        </a:ln>
      </a:spPr>
      <a:bodyPr wrap="none" rtlCol="0">
        <a:noAutofit/>
      </a:bodyPr>
      <a:lstStyle>
        <a:defPPr>
          <a:spcBef>
            <a:spcPts val="100"/>
          </a:spcBef>
          <a:spcAft>
            <a:spcPts val="100"/>
          </a:spcAft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9038</TotalTime>
  <Words>335</Words>
  <Application>Microsoft Office PowerPoint</Application>
  <PresentationFormat>On-screen Show (4:3)</PresentationFormat>
  <Paragraphs>51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Default Design</vt:lpstr>
      <vt:lpstr>The plan … just a starting point…</vt:lpstr>
      <vt:lpstr>Actions (very rough…)</vt:lpstr>
      <vt:lpstr>Drawings</vt:lpstr>
    </vt:vector>
  </TitlesOfParts>
  <Company>MPI HLL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</dc:title>
  <dc:creator>Laci</dc:creator>
  <cp:lastModifiedBy>Laci</cp:lastModifiedBy>
  <cp:revision>1063</cp:revision>
  <cp:lastPrinted>2001-12-17T12:31:23Z</cp:lastPrinted>
  <dcterms:created xsi:type="dcterms:W3CDTF">2000-08-08T15:04:12Z</dcterms:created>
  <dcterms:modified xsi:type="dcterms:W3CDTF">2011-02-10T22:35:09Z</dcterms:modified>
</cp:coreProperties>
</file>