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599"/>
    <a:srgbClr val="2C854D"/>
    <a:srgbClr val="006C31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1" autoAdjust="0"/>
    <p:restoredTop sz="90929"/>
  </p:normalViewPr>
  <p:slideViewPr>
    <p:cSldViewPr>
      <p:cViewPr>
        <p:scale>
          <a:sx n="90" d="100"/>
          <a:sy n="90" d="100"/>
        </p:scale>
        <p:origin x="-162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C774A2-88BE-4977-B3EF-B7589DBEEEA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82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1D8B8-146F-4DEB-BEBD-75FA73982C8E}" type="slidenum">
              <a:rPr lang="de-DE"/>
              <a:pPr/>
              <a:t>1</a:t>
            </a:fld>
            <a:endParaRPr lang="de-DE"/>
          </a:p>
        </p:txBody>
      </p:sp>
      <p:sp>
        <p:nvSpPr>
          <p:cNvPr id="92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DCD2B-EA9B-4A38-9C38-F2D3AD944E19}" type="slidenum">
              <a:rPr lang="de-DE"/>
              <a:pPr/>
              <a:t>2</a:t>
            </a:fld>
            <a:endParaRPr lang="de-DE"/>
          </a:p>
        </p:txBody>
      </p:sp>
      <p:sp>
        <p:nvSpPr>
          <p:cNvPr id="11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DCD2B-EA9B-4A38-9C38-F2D3AD944E19}" type="slidenum">
              <a:rPr lang="de-DE">
                <a:solidFill>
                  <a:prstClr val="black"/>
                </a:solidFill>
              </a:rPr>
              <a:pPr/>
              <a:t>3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DCD2B-EA9B-4A38-9C38-F2D3AD944E19}" type="slidenum">
              <a:rPr lang="de-DE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53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44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46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44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2829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09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78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20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97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403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2035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5" name="Picture 23" descr="st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143000" y="1752600"/>
            <a:ext cx="617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1800" b="1" dirty="0" smtClean="0">
                <a:solidFill>
                  <a:schemeClr val="bg2"/>
                </a:solidFill>
                <a:latin typeface="LMU CompatilFact" pitchFamily="2" charset="0"/>
              </a:rPr>
              <a:t>LMU München - Excellence Cluster </a:t>
            </a:r>
            <a:r>
              <a:rPr lang="de-DE" sz="1800" b="1" dirty="0" err="1" smtClean="0">
                <a:solidFill>
                  <a:schemeClr val="bg2"/>
                </a:solidFill>
                <a:latin typeface="LMU CompatilFact" pitchFamily="2" charset="0"/>
              </a:rPr>
              <a:t>Universe</a:t>
            </a:r>
            <a:r>
              <a:rPr lang="de-DE" sz="1800" b="1" dirty="0" smtClean="0">
                <a:solidFill>
                  <a:schemeClr val="bg2"/>
                </a:solidFill>
                <a:latin typeface="LMU CompatilFact" pitchFamily="2" charset="0"/>
              </a:rPr>
              <a:t>  </a:t>
            </a:r>
            <a:endParaRPr lang="de-DE" sz="1800" b="1" dirty="0">
              <a:solidFill>
                <a:schemeClr val="bg2"/>
              </a:solidFill>
              <a:latin typeface="LMU CompatilFact" pitchFamily="2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143000" y="2847975"/>
            <a:ext cx="6096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3600" b="1" dirty="0" smtClean="0">
                <a:solidFill>
                  <a:srgbClr val="006C31"/>
                </a:solidFill>
                <a:latin typeface="LMU CompatilFact" pitchFamily="2" charset="0"/>
              </a:rPr>
              <a:t>UPDATE on Services </a:t>
            </a:r>
            <a:r>
              <a:rPr lang="de-DE" sz="3600" b="1" dirty="0" err="1" smtClean="0">
                <a:solidFill>
                  <a:srgbClr val="006C31"/>
                </a:solidFill>
                <a:latin typeface="LMU CompatilFact" pitchFamily="2" charset="0"/>
              </a:rPr>
              <a:t>and</a:t>
            </a:r>
            <a:r>
              <a:rPr lang="de-DE" sz="3600" b="1" dirty="0" smtClean="0">
                <a:solidFill>
                  <a:srgbClr val="006C31"/>
                </a:solidFill>
                <a:latin typeface="LMU CompatilFact" pitchFamily="2" charset="0"/>
              </a:rPr>
              <a:t> PS </a:t>
            </a:r>
            <a:endParaRPr lang="de-DE" sz="1600" dirty="0">
              <a:solidFill>
                <a:srgbClr val="006C31"/>
              </a:solidFill>
              <a:latin typeface="LMU CompatilFact" pitchFamily="2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179513" y="4718050"/>
            <a:ext cx="426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1800" b="1" dirty="0" smtClean="0">
                <a:solidFill>
                  <a:srgbClr val="006C31"/>
                </a:solidFill>
                <a:latin typeface="LMU CompatilFact" pitchFamily="2" charset="0"/>
              </a:rPr>
              <a:t>Stefan Rummel</a:t>
            </a:r>
            <a:endParaRPr lang="de-DE" sz="1600" dirty="0">
              <a:solidFill>
                <a:srgbClr val="006C31"/>
              </a:solidFill>
              <a:latin typeface="LMU CompatilFac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/>
      <p:bldP spid="8212" grpId="0"/>
      <p:bldP spid="82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195736" y="232371"/>
            <a:ext cx="3124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006C31"/>
                </a:solidFill>
                <a:latin typeface="LMU CompatilFact" pitchFamily="2" charset="0"/>
              </a:rPr>
              <a:t>Services</a:t>
            </a:r>
            <a:endParaRPr lang="de-DE" sz="2000" b="1" dirty="0">
              <a:solidFill>
                <a:srgbClr val="006C31"/>
              </a:solidFill>
              <a:latin typeface="LMU CompatilFact" pitchFamily="2" charset="0"/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1000" dirty="0" smtClean="0">
                <a:solidFill>
                  <a:schemeClr val="bg2"/>
                </a:solidFill>
                <a:latin typeface="LMU CompatilFact" pitchFamily="2" charset="0"/>
              </a:rPr>
              <a:t>Stefan Rummel</a:t>
            </a:r>
            <a:endParaRPr lang="de-DE" sz="1000" dirty="0">
              <a:solidFill>
                <a:schemeClr val="bg2"/>
              </a:solidFill>
              <a:latin typeface="LMU CompatilFact" pitchFamily="2" charset="0"/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940152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de-DE" sz="1000" dirty="0" smtClean="0">
                <a:solidFill>
                  <a:schemeClr val="bg2"/>
                </a:solidFill>
                <a:latin typeface="LMU CompatilFact" pitchFamily="2" charset="0"/>
              </a:rPr>
              <a:t>2</a:t>
            </a:r>
            <a:endParaRPr lang="de-DE" sz="1000" dirty="0">
              <a:solidFill>
                <a:schemeClr val="bg2"/>
              </a:solidFill>
              <a:latin typeface="LMU CompatilFact" pitchFamily="2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51521" y="1412776"/>
            <a:ext cx="576064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sz="1800" dirty="0" err="1" smtClean="0">
                <a:solidFill>
                  <a:srgbClr val="006C31"/>
                </a:solidFill>
                <a:latin typeface="LMU CompatilFact" pitchFamily="2" charset="0"/>
              </a:rPr>
              <a:t>Kapton</a:t>
            </a:r>
            <a:r>
              <a:rPr lang="de-DE" sz="1800" dirty="0" smtClean="0">
                <a:solidFill>
                  <a:srgbClr val="006C31"/>
                </a:solidFill>
                <a:latin typeface="LMU CompatilFact" pitchFamily="2" charset="0"/>
              </a:rPr>
              <a:t>-Flex </a:t>
            </a:r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</a:rPr>
              <a:t>development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Test production @ Taiyo submitted on 20.1.11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Flex length from 30cm to 50cm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Realistic designs including power &amp; TML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Realistic design with washer </a:t>
            </a:r>
          </a:p>
          <a:p>
            <a:pPr lvl="1"/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  <a:sym typeface="Wingdings" pitchFamily="2" charset="2"/>
              </a:rPr>
              <a:t> Testing of signal integrity and power distribution</a:t>
            </a:r>
            <a:endParaRPr lang="en-US" sz="1600" dirty="0" smtClean="0">
              <a:solidFill>
                <a:srgbClr val="006C31"/>
              </a:solidFill>
              <a:latin typeface="LMU CompatilFact" pitchFamily="2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>
              <a:solidFill>
                <a:srgbClr val="006C31"/>
              </a:solidFill>
              <a:latin typeface="LMU CompatilFac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</a:rPr>
              <a:t>New design for cable – incorporating: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Our findings regarding wire diameter </a:t>
            </a: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  <a:sym typeface="Wingdings" pitchFamily="2" charset="2"/>
              </a:rPr>
              <a:t> AWG14/18 instead of AWG12</a:t>
            </a:r>
            <a:endParaRPr lang="en-US" sz="1600" dirty="0" smtClean="0">
              <a:solidFill>
                <a:srgbClr val="006C31"/>
              </a:solidFill>
              <a:latin typeface="LMU CompatilFact" pitchFamily="2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Forward service space required to limit diameter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Radiation hard till 50MRad (according to company)</a:t>
            </a:r>
          </a:p>
          <a:p>
            <a:pPr lvl="1"/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  <a:sym typeface="Wingdings" pitchFamily="2" charset="2"/>
              </a:rPr>
              <a:t></a:t>
            </a: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Double cable with 14.5mm diameter each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>
              <a:solidFill>
                <a:srgbClr val="006C31"/>
              </a:solidFill>
              <a:latin typeface="LMU CompatilFac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</a:rPr>
              <a:t>Patch panel design assuming Vienna’s mounting concept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Space for PP seems to fit including decoupling on PP-level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Further design iteration necessary for KEK SVD-Layer 1 design </a:t>
            </a:r>
          </a:p>
          <a:p>
            <a:pPr lvl="1"/>
            <a:endParaRPr lang="en-US" sz="1600" dirty="0" smtClean="0">
              <a:solidFill>
                <a:srgbClr val="006C31"/>
              </a:solidFill>
              <a:latin typeface="LMU CompatilFact" pitchFamily="2" charset="0"/>
            </a:endParaRPr>
          </a:p>
          <a:p>
            <a:endParaRPr lang="de-DE" sz="1600" dirty="0" smtClean="0">
              <a:solidFill>
                <a:srgbClr val="006C31"/>
              </a:solidFill>
              <a:latin typeface="LMU CompatilFact" pitchFamily="2" charset="0"/>
            </a:endParaRPr>
          </a:p>
          <a:p>
            <a:endParaRPr lang="de-DE" sz="1600" dirty="0">
              <a:solidFill>
                <a:srgbClr val="006C31"/>
              </a:solidFill>
              <a:latin typeface="LMU CompatilFact" pitchFamily="2" charset="0"/>
            </a:endParaRPr>
          </a:p>
        </p:txBody>
      </p:sp>
      <p:pic>
        <p:nvPicPr>
          <p:cNvPr id="10269" name="Picture 29" descr="Z:\SERVICE\Flex_mit_Schraube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" t="3" r="15367" b="25994"/>
          <a:stretch/>
        </p:blipFill>
        <p:spPr bwMode="auto">
          <a:xfrm>
            <a:off x="6549947" y="1268760"/>
            <a:ext cx="2340000" cy="177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0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791" y="3140968"/>
            <a:ext cx="1960495" cy="30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/>
      <p:bldP spid="10260" grpId="0"/>
      <p:bldP spid="10261" grpId="0"/>
      <p:bldP spid="102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195736" y="232371"/>
            <a:ext cx="312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006C31"/>
                </a:solidFill>
                <a:latin typeface="LMU CompatilFact" pitchFamily="2" charset="0"/>
              </a:rPr>
              <a:t>PS Development – Organisation </a:t>
            </a:r>
            <a:endParaRPr lang="de-DE" sz="2000" b="1" dirty="0">
              <a:solidFill>
                <a:srgbClr val="006C31"/>
              </a:solidFill>
              <a:latin typeface="LMU CompatilFact" pitchFamily="2" charset="0"/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1000" dirty="0">
                <a:solidFill>
                  <a:srgbClr val="808080"/>
                </a:solidFill>
                <a:latin typeface="LMU CompatilFact" pitchFamily="2" charset="0"/>
              </a:rPr>
              <a:t>Stefan Rummel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940152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de-DE" sz="1000" dirty="0">
                <a:solidFill>
                  <a:srgbClr val="808080"/>
                </a:solidFill>
                <a:latin typeface="LMU CompatilFact" pitchFamily="2" charset="0"/>
              </a:rPr>
              <a:t>2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23950" y="1340767"/>
            <a:ext cx="668178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endParaRPr lang="en-US" sz="1800" dirty="0" smtClean="0">
              <a:solidFill>
                <a:srgbClr val="006C31"/>
              </a:solidFill>
              <a:latin typeface="LMU CompatilFact" pitchFamily="2" charset="0"/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</a:rPr>
              <a:t> Group from Krakow interested to join the PS development effort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Already started with hardware tests</a:t>
            </a:r>
            <a:endParaRPr lang="en-US" sz="1600" dirty="0">
              <a:solidFill>
                <a:srgbClr val="006C31"/>
              </a:solidFill>
              <a:latin typeface="LMU CompatilFact" pitchFamily="2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Will look into Overvoltage </a:t>
            </a:r>
            <a:r>
              <a:rPr lang="en-US" sz="1600" smtClean="0">
                <a:solidFill>
                  <a:srgbClr val="006C31"/>
                </a:solidFill>
                <a:latin typeface="LMU CompatilFact" pitchFamily="2" charset="0"/>
              </a:rPr>
              <a:t>protection / </a:t>
            </a: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Hardware safety system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>
              <a:solidFill>
                <a:srgbClr val="006C31"/>
              </a:solidFill>
              <a:latin typeface="LMU CompatilFact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</a:rPr>
              <a:t>Firmware development together with TUM/</a:t>
            </a:r>
            <a:r>
              <a:rPr lang="en-US" sz="1800" dirty="0" err="1" smtClean="0">
                <a:solidFill>
                  <a:srgbClr val="006C31"/>
                </a:solidFill>
                <a:latin typeface="LMU CompatilFact" pitchFamily="2" charset="0"/>
              </a:rPr>
              <a:t>Fortiss</a:t>
            </a:r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</a:rPr>
              <a:t> is ongoing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Collecting requirements on Firmware and  PS-</a:t>
            </a:r>
            <a:r>
              <a:rPr lang="en-US" sz="1600" dirty="0" err="1" smtClean="0">
                <a:solidFill>
                  <a:srgbClr val="006C31"/>
                </a:solidFill>
                <a:latin typeface="LMU CompatilFact" pitchFamily="2" charset="0"/>
              </a:rPr>
              <a:t>Slowcontrol</a:t>
            </a: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 interface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First </a:t>
            </a:r>
            <a:r>
              <a:rPr lang="en-US" sz="1600" dirty="0" err="1" smtClean="0">
                <a:solidFill>
                  <a:srgbClr val="006C31"/>
                </a:solidFill>
                <a:latin typeface="LMU CompatilFact" pitchFamily="2" charset="0"/>
              </a:rPr>
              <a:t>preselection</a:t>
            </a: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 of microcontrollers done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Safety analysis of PS-system ongoing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 smtClean="0">
              <a:solidFill>
                <a:srgbClr val="006C31"/>
              </a:solidFill>
              <a:latin typeface="LMU CompatilFact" pitchFamily="2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800" dirty="0" smtClean="0">
              <a:solidFill>
                <a:srgbClr val="006C31"/>
              </a:solidFill>
              <a:latin typeface="LMU CompatilFact" pitchFamily="2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de-DE" sz="1600" dirty="0">
              <a:solidFill>
                <a:srgbClr val="006C31"/>
              </a:solidFill>
              <a:latin typeface="LMU CompatilFact" pitchFamily="2" charset="0"/>
            </a:endParaRPr>
          </a:p>
          <a:p>
            <a:endParaRPr lang="de-DE" sz="1600" dirty="0">
              <a:solidFill>
                <a:srgbClr val="006C31"/>
              </a:solidFill>
              <a:latin typeface="LMU CompatilFac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33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/>
      <p:bldP spid="10260" grpId="0"/>
      <p:bldP spid="10261" grpId="0"/>
      <p:bldP spid="102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195736" y="232371"/>
            <a:ext cx="3124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006C31"/>
                </a:solidFill>
                <a:latin typeface="LMU CompatilFact" pitchFamily="2" charset="0"/>
              </a:rPr>
              <a:t>PS Development</a:t>
            </a:r>
            <a:endParaRPr lang="de-DE" sz="2000" b="1" dirty="0">
              <a:solidFill>
                <a:srgbClr val="006C31"/>
              </a:solidFill>
              <a:latin typeface="LMU CompatilFact" pitchFamily="2" charset="0"/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1000" dirty="0">
                <a:solidFill>
                  <a:srgbClr val="808080"/>
                </a:solidFill>
                <a:latin typeface="LMU CompatilFact" pitchFamily="2" charset="0"/>
              </a:rPr>
              <a:t>Stefan Rummel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940152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 dirty="0" smtClean="0">
                <a:solidFill>
                  <a:srgbClr val="808080"/>
                </a:solidFill>
                <a:latin typeface="LMU CompatilFact" pitchFamily="2" charset="0"/>
              </a:rPr>
              <a:t>3</a:t>
            </a:r>
            <a:endParaRPr lang="de-DE" sz="1000" dirty="0">
              <a:solidFill>
                <a:srgbClr val="808080"/>
              </a:solidFill>
              <a:latin typeface="LMU CompatilFact" pitchFamily="2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9749" y="1268760"/>
            <a:ext cx="6681787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</a:rPr>
              <a:t>Design of multichannel prototype finished – “Analog Prototype”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Digital interface via DAC-PCI card and ADC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Organized in  4 modules with 4 channels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Flexible design: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With/without remote sensing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Positive- or Negative Output, sink or source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Flexible over current protection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Monitoring of currents and voltages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</a:rPr>
              <a:t>Status outputs</a:t>
            </a:r>
          </a:p>
          <a:p>
            <a:pPr marL="742950" lvl="1" indent="-285750">
              <a:buFont typeface="Wingdings"/>
              <a:buChar char="à"/>
            </a:pPr>
            <a:r>
              <a:rPr lang="en-US" sz="1600" dirty="0" smtClean="0">
                <a:solidFill>
                  <a:srgbClr val="006C31"/>
                </a:solidFill>
                <a:latin typeface="LMU CompatilFact" pitchFamily="2" charset="0"/>
                <a:sym typeface="Wingdings" pitchFamily="2" charset="2"/>
              </a:rPr>
              <a:t>Will allow to verify the analog building blocks and multi channel operation</a:t>
            </a:r>
          </a:p>
          <a:p>
            <a:pPr lvl="1"/>
            <a:endParaRPr lang="en-US" sz="1600" dirty="0" smtClean="0">
              <a:solidFill>
                <a:srgbClr val="006C31"/>
              </a:solidFill>
              <a:latin typeface="LMU CompatilFact" pitchFamily="2" charset="0"/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  <a:sym typeface="Wingdings" pitchFamily="2" charset="2"/>
              </a:rPr>
              <a:t>Design of micro controller card for steering has started (“MCU-Card”)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dirty="0">
              <a:solidFill>
                <a:srgbClr val="006C31"/>
              </a:solidFill>
              <a:latin typeface="LMU CompatilFact" pitchFamily="2" charset="0"/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  <a:sym typeface="Wingdings" pitchFamily="2" charset="2"/>
              </a:rPr>
              <a:t>Next steps / outlook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  <a:sym typeface="Wingdings" pitchFamily="2" charset="2"/>
              </a:rPr>
              <a:t>Finish MCU-Card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  <a:sym typeface="Wingdings" pitchFamily="2" charset="2"/>
              </a:rPr>
              <a:t>Integration of ADC/DAC into “Analog Prototype”</a:t>
            </a:r>
          </a:p>
          <a:p>
            <a:pPr lvl="1"/>
            <a:r>
              <a:rPr lang="en-US" sz="1800" dirty="0" smtClean="0">
                <a:solidFill>
                  <a:srgbClr val="006C31"/>
                </a:solidFill>
                <a:latin typeface="LMU CompatilFact" pitchFamily="2" charset="0"/>
                <a:sym typeface="Wingdings" pitchFamily="2" charset="2"/>
              </a:rPr>
              <a:t> Full scale prototype till end of this year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800" dirty="0" smtClean="0">
              <a:solidFill>
                <a:srgbClr val="006C31"/>
              </a:solidFill>
              <a:latin typeface="LMU CompatilFact" pitchFamily="2" charset="0"/>
              <a:sym typeface="Wingdings" pitchFamily="2" charset="2"/>
            </a:endParaRPr>
          </a:p>
          <a:p>
            <a:endParaRPr lang="de-DE" sz="1600" dirty="0">
              <a:solidFill>
                <a:srgbClr val="006C31"/>
              </a:solidFill>
              <a:latin typeface="LMU CompatilFact" pitchFamily="2" charset="0"/>
            </a:endParaRPr>
          </a:p>
          <a:p>
            <a:endParaRPr lang="de-DE" sz="1600" dirty="0">
              <a:solidFill>
                <a:srgbClr val="006C31"/>
              </a:solidFill>
              <a:latin typeface="LMU CompatilFact" pitchFamily="2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484784"/>
            <a:ext cx="1878986" cy="36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/>
      <p:bldP spid="10260" grpId="0"/>
      <p:bldP spid="10261" grpId="0"/>
      <p:bldP spid="10263" grpId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Bildschirmpräsentation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ＭＳ Ｐゴシック</vt:lpstr>
      <vt:lpstr>LMU CompatilFact</vt:lpstr>
      <vt:lpstr>Leere 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 Carsten</dc:title>
  <dc:creator>bbm</dc:creator>
  <cp:lastModifiedBy>LMU-Cluster Universe</cp:lastModifiedBy>
  <cp:revision>80</cp:revision>
  <dcterms:created xsi:type="dcterms:W3CDTF">2005-08-04T13:10:27Z</dcterms:created>
  <dcterms:modified xsi:type="dcterms:W3CDTF">2011-04-01T16:36:14Z</dcterms:modified>
</cp:coreProperties>
</file>