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4" r:id="rId2"/>
    <p:sldId id="265" r:id="rId3"/>
    <p:sldId id="291" r:id="rId4"/>
    <p:sldId id="300" r:id="rId5"/>
    <p:sldId id="287" r:id="rId6"/>
    <p:sldId id="301" r:id="rId7"/>
    <p:sldId id="285" r:id="rId8"/>
    <p:sldId id="288" r:id="rId9"/>
    <p:sldId id="289" r:id="rId10"/>
    <p:sldId id="293" r:id="rId11"/>
    <p:sldId id="294" r:id="rId12"/>
    <p:sldId id="295" r:id="rId13"/>
    <p:sldId id="296" r:id="rId14"/>
    <p:sldId id="299" r:id="rId15"/>
  </p:sldIdLst>
  <p:sldSz cx="9144000" cy="6858000" type="screen4x3"/>
  <p:notesSz cx="6797675" cy="9928225"/>
  <p:defaultTextStyle>
    <a:defPPr>
      <a:defRPr lang="de-DE"/>
    </a:defPPr>
    <a:lvl1pPr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A01E"/>
    <a:srgbClr val="FA8214"/>
    <a:srgbClr val="50AAE6"/>
    <a:srgbClr val="5A6EB4"/>
    <a:srgbClr val="A00078"/>
    <a:srgbClr val="A01E28"/>
    <a:srgbClr val="A0823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30" autoAdjust="0"/>
    <p:restoredTop sz="91212" autoAdjust="0"/>
  </p:normalViewPr>
  <p:slideViewPr>
    <p:cSldViewPr>
      <p:cViewPr varScale="1">
        <p:scale>
          <a:sx n="75" d="100"/>
          <a:sy n="75" d="100"/>
        </p:scale>
        <p:origin x="-2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629025" y="508000"/>
            <a:ext cx="2733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36575" y="9264650"/>
            <a:ext cx="307657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defTabSz="955675">
              <a:spcBef>
                <a:spcPct val="0"/>
              </a:spcBef>
              <a:defRPr/>
            </a:pPr>
            <a:r>
              <a:rPr lang="en-US" sz="900">
                <a:latin typeface="Arial" pitchFamily="34" charset="0"/>
              </a:rPr>
              <a:t>KIT – University of the State of Baden-Wuerttemberg and </a:t>
            </a:r>
            <a:br>
              <a:rPr lang="en-US" sz="900">
                <a:latin typeface="Arial" pitchFamily="34" charset="0"/>
              </a:rPr>
            </a:br>
            <a:r>
              <a:rPr lang="en-US" sz="900">
                <a:latin typeface="Arial" pitchFamily="34" charset="0"/>
              </a:rPr>
              <a:t>National Laboratory of the Helmholtz Association</a:t>
            </a:r>
          </a:p>
        </p:txBody>
      </p:sp>
      <p:pic>
        <p:nvPicPr>
          <p:cNvPr id="25604" name="Picture 11" descr="KIT-Logo-rgb_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204788"/>
            <a:ext cx="10001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719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l" defTabSz="955675">
              <a:spcBef>
                <a:spcPct val="0"/>
              </a:spcBef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l" defTabSz="955675">
              <a:spcBef>
                <a:spcPct val="0"/>
              </a:spcBef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Prof. Dr. Max Mustermann | </a:t>
            </a:r>
            <a:br>
              <a:rPr lang="de-DE"/>
            </a:br>
            <a:r>
              <a:rPr lang="de-DE"/>
              <a:t>Name of Faculty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fld id="{31F87D8D-7E8B-4F85-8D8A-7D2074AABA7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940414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I_rahmen_neu_tit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396875" y="6475413"/>
            <a:ext cx="3670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800">
                <a:latin typeface="Arial" pitchFamily="34" charset="0"/>
              </a:rPr>
              <a:t>KIT – University of the State of Baden-Wuerttemberg and </a:t>
            </a:r>
            <a:br>
              <a:rPr lang="en-US" sz="800">
                <a:latin typeface="Arial" pitchFamily="34" charset="0"/>
              </a:rPr>
            </a:br>
            <a:r>
              <a:rPr lang="en-US" sz="800">
                <a:latin typeface="Arial" pitchFamily="34" charset="0"/>
              </a:rPr>
              <a:t>National Research Center of the Helmholtz Association</a:t>
            </a:r>
            <a:r>
              <a:rPr lang="de-DE" sz="800">
                <a:latin typeface="Arial" pitchFamily="34" charset="0"/>
              </a:rPr>
              <a:t> </a:t>
            </a:r>
            <a:endParaRPr lang="en-US" sz="800">
              <a:latin typeface="Arial" pitchFamily="34" charset="0"/>
            </a:endParaRPr>
          </a:p>
        </p:txBody>
      </p:sp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385763" y="3367088"/>
            <a:ext cx="45370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de-DE" sz="1000">
                <a:solidFill>
                  <a:schemeClr val="bg1"/>
                </a:solidFill>
                <a:latin typeface="Arial" pitchFamily="34" charset="0"/>
              </a:rPr>
              <a:t>Institut für Experimentelle Kernphysik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7318375" y="6497638"/>
            <a:ext cx="172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de-DE" sz="1600" b="1">
                <a:solidFill>
                  <a:schemeClr val="bg1"/>
                </a:solidFill>
              </a:rPr>
              <a:t>www.kit.edu</a:t>
            </a:r>
          </a:p>
        </p:txBody>
      </p:sp>
      <p:pic>
        <p:nvPicPr>
          <p:cNvPr id="6" name="Picture 13" descr="KIT-Logo-rgb_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161925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900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CO2 Cooling of PXD Endflange in Karlsruhe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59563" y="333375"/>
            <a:ext cx="2089150" cy="57594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0525" y="333375"/>
            <a:ext cx="6116638" cy="57594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CO2 Cooling of PXD Endflange in Karlsruhe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946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CO2 Cooling of PXD Endflange in Karlsruhe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041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CO2 Cooling of PXD Endflange in Karlsruhe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00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21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CO2 Cooling of PXD Endflange in Karlsruhe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81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CO2 Cooling of PXD Endflange in Karlsruhe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17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CO2 Cooling of PXD Endflange in Karlsruhe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62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CO2 Cooling of PXD Endflange in Karlsruhe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02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CO2 Cooling of PXD Endflange in Karlsruhe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86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CO2 Cooling of PXD Endflange in Karlsruhe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78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I_rahmen_neu_folg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5" y="333375"/>
            <a:ext cx="691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198563"/>
            <a:ext cx="835660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6011863" y="6453188"/>
            <a:ext cx="27368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defRPr/>
            </a:pPr>
            <a:r>
              <a:rPr lang="en-US" sz="900" dirty="0" err="1">
                <a:latin typeface="Arial" pitchFamily="34" charset="0"/>
              </a:rPr>
              <a:t>Institut</a:t>
            </a:r>
            <a:r>
              <a:rPr lang="en-US" sz="900" dirty="0">
                <a:latin typeface="Arial" pitchFamily="34" charset="0"/>
              </a:rPr>
              <a:t> </a:t>
            </a:r>
            <a:r>
              <a:rPr lang="en-US" sz="900" dirty="0" err="1">
                <a:latin typeface="Arial" pitchFamily="34" charset="0"/>
              </a:rPr>
              <a:t>für</a:t>
            </a:r>
            <a:r>
              <a:rPr lang="en-US" sz="900" dirty="0">
                <a:latin typeface="Arial" pitchFamily="34" charset="0"/>
              </a:rPr>
              <a:t> </a:t>
            </a:r>
            <a:r>
              <a:rPr lang="en-US" sz="900" dirty="0" err="1">
                <a:latin typeface="Arial" pitchFamily="34" charset="0"/>
              </a:rPr>
              <a:t>Experimentelle</a:t>
            </a:r>
            <a:r>
              <a:rPr lang="en-US" sz="900" dirty="0">
                <a:latin typeface="Arial" pitchFamily="34" charset="0"/>
              </a:rPr>
              <a:t> </a:t>
            </a:r>
            <a:r>
              <a:rPr lang="en-US" sz="900" dirty="0" err="1">
                <a:latin typeface="Arial" pitchFamily="34" charset="0"/>
              </a:rPr>
              <a:t>Kernphysik</a:t>
            </a:r>
            <a:endParaRPr lang="en-US" sz="900" dirty="0">
              <a:latin typeface="Arial" pitchFamily="34" charset="0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50825" y="6445250"/>
            <a:ext cx="3254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fld id="{C34068B3-7FF0-495B-B140-E122EE91301D}" type="slidenum">
              <a:rPr lang="de-DE" sz="900" b="1"/>
              <a:pPr algn="l">
                <a:defRPr/>
              </a:pPr>
              <a:t>‹Nr.›</a:t>
            </a:fld>
            <a:endParaRPr lang="de-DE" sz="900" b="1"/>
          </a:p>
        </p:txBody>
      </p:sp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612775" y="6445250"/>
            <a:ext cx="86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spcBef>
                <a:spcPct val="0"/>
              </a:spcBef>
              <a:defRPr/>
            </a:pPr>
            <a:r>
              <a:rPr lang="de-DE" sz="900" dirty="0" smtClean="0">
                <a:latin typeface="Arial" pitchFamily="34" charset="0"/>
              </a:rPr>
              <a:t>07.04.2011</a:t>
            </a:r>
            <a:endParaRPr lang="de-DE" sz="900" dirty="0">
              <a:latin typeface="Arial" pitchFamily="34" charset="0"/>
            </a:endParaRP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01800" y="6445250"/>
            <a:ext cx="42481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CO2 Cooling of PXD Endflange in Karlsruhe</a:t>
            </a:r>
            <a:endParaRPr lang="en-US" dirty="0"/>
          </a:p>
        </p:txBody>
      </p:sp>
      <p:pic>
        <p:nvPicPr>
          <p:cNvPr id="1033" name="Picture 9" descr="KITlogo_4c_frutig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41313"/>
            <a:ext cx="10842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14325" indent="-314325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0575" indent="-314325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tx1"/>
          </a:solidFill>
          <a:latin typeface="+mn-lt"/>
        </a:defRPr>
      </a:lvl2pPr>
      <a:lvl3pPr marL="1209675" indent="-276225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>
          <a:solidFill>
            <a:schemeClr val="tx1"/>
          </a:solidFill>
          <a:latin typeface="+mn-lt"/>
        </a:defRPr>
      </a:lvl3pPr>
      <a:lvl4pPr marL="1657350" indent="-276225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tx1"/>
          </a:solidFill>
          <a:latin typeface="+mn-lt"/>
        </a:defRPr>
      </a:lvl4pPr>
      <a:lvl5pPr marL="2095500" indent="-276225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95288" y="1412776"/>
            <a:ext cx="83899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3000" b="1" dirty="0" smtClean="0">
                <a:solidFill>
                  <a:schemeClr val="tx2"/>
                </a:solidFill>
              </a:rPr>
              <a:t>CO</a:t>
            </a:r>
            <a:r>
              <a:rPr lang="en-US" sz="3000" b="1" baseline="-25000" dirty="0" smtClean="0">
                <a:solidFill>
                  <a:schemeClr val="tx2"/>
                </a:solidFill>
              </a:rPr>
              <a:t>2</a:t>
            </a:r>
            <a:r>
              <a:rPr lang="en-US" sz="3000" b="1" dirty="0" smtClean="0">
                <a:solidFill>
                  <a:schemeClr val="tx2"/>
                </a:solidFill>
              </a:rPr>
              <a:t> Cooling of PXD Endflange:</a:t>
            </a:r>
          </a:p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3000" b="1" dirty="0">
                <a:solidFill>
                  <a:schemeClr val="tx2"/>
                </a:solidFill>
              </a:rPr>
              <a:t>R</a:t>
            </a:r>
            <a:r>
              <a:rPr lang="en-US" sz="3000" b="1" dirty="0" smtClean="0">
                <a:solidFill>
                  <a:schemeClr val="tx2"/>
                </a:solidFill>
              </a:rPr>
              <a:t>esults from Karlsruhe</a:t>
            </a:r>
            <a:endParaRPr lang="en-US" sz="2600" b="1" dirty="0">
              <a:solidFill>
                <a:schemeClr val="tx2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95287" y="2204864"/>
            <a:ext cx="8370887" cy="7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spcBef>
                <a:spcPct val="0"/>
              </a:spcBef>
            </a:pPr>
            <a:r>
              <a:rPr lang="en-US" b="1" dirty="0" smtClean="0">
                <a:solidFill>
                  <a:srgbClr val="000000"/>
                </a:solidFill>
              </a:rPr>
              <a:t>T. Barvich, S. </a:t>
            </a:r>
            <a:r>
              <a:rPr lang="en-US" b="1" dirty="0" err="1" smtClean="0">
                <a:solidFill>
                  <a:srgbClr val="000000"/>
                </a:solidFill>
              </a:rPr>
              <a:t>Heindl</a:t>
            </a:r>
            <a:r>
              <a:rPr lang="en-US" b="1" dirty="0" smtClean="0">
                <a:solidFill>
                  <a:srgbClr val="000000"/>
                </a:solidFill>
              </a:rPr>
              <a:t>, Th. Müller, H.J. Simonis and Th. </a:t>
            </a:r>
            <a:r>
              <a:rPr lang="en-US" b="1" dirty="0" err="1" smtClean="0">
                <a:solidFill>
                  <a:srgbClr val="000000"/>
                </a:solidFill>
              </a:rPr>
              <a:t>Weiler</a:t>
            </a:r>
            <a:r>
              <a:rPr lang="en-US" b="1" dirty="0" smtClean="0">
                <a:solidFill>
                  <a:srgbClr val="000000"/>
                </a:solidFill>
              </a:rPr>
              <a:t/>
            </a:r>
            <a:br>
              <a:rPr lang="en-US" b="1" dirty="0" smtClean="0">
                <a:solidFill>
                  <a:srgbClr val="000000"/>
                </a:solidFill>
              </a:rPr>
            </a:br>
            <a:r>
              <a:rPr lang="en-US" b="1" dirty="0" smtClean="0">
                <a:solidFill>
                  <a:srgbClr val="000000"/>
                </a:solidFill>
              </a:rPr>
              <a:t>Belle II General Meeting (via </a:t>
            </a:r>
            <a:r>
              <a:rPr lang="en-US" b="1" dirty="0" err="1" smtClean="0">
                <a:solidFill>
                  <a:srgbClr val="000000"/>
                </a:solidFill>
              </a:rPr>
              <a:t>EVO</a:t>
            </a:r>
            <a:r>
              <a:rPr lang="en-US" b="1" dirty="0" smtClean="0">
                <a:solidFill>
                  <a:srgbClr val="000000"/>
                </a:solidFill>
              </a:rPr>
              <a:t>)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07.04.</a:t>
            </a:r>
            <a:r>
              <a:rPr lang="en-US" b="1" dirty="0" smtClean="0"/>
              <a:t>2011</a:t>
            </a:r>
            <a:endParaRPr lang="en-US" b="1" dirty="0"/>
          </a:p>
        </p:txBody>
      </p:sp>
      <p:pic>
        <p:nvPicPr>
          <p:cNvPr id="3076" name="Picture 6" descr="belle2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3860800"/>
            <a:ext cx="2807022" cy="228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 descr="logo-norm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873" y="3860800"/>
            <a:ext cx="179546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" t="14645" r="3384" b="7398"/>
          <a:stretch/>
        </p:blipFill>
        <p:spPr>
          <a:xfrm>
            <a:off x="6012160" y="260648"/>
            <a:ext cx="2808312" cy="848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8532440" cy="404348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</a:t>
            </a:r>
            <a:r>
              <a:rPr lang="de-DE" dirty="0" smtClean="0"/>
              <a:t>. </a:t>
            </a:r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heat</a:t>
            </a:r>
            <a:r>
              <a:rPr lang="de-DE" dirty="0" smtClean="0"/>
              <a:t> </a:t>
            </a:r>
            <a:r>
              <a:rPr lang="de-DE" dirty="0" err="1" smtClean="0"/>
              <a:t>load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First </a:t>
            </a:r>
            <a:r>
              <a:rPr lang="de-DE" dirty="0" err="1" smtClean="0"/>
              <a:t>test</a:t>
            </a:r>
            <a:r>
              <a:rPr lang="de-DE" dirty="0" smtClean="0"/>
              <a:t> in </a:t>
            </a:r>
            <a:r>
              <a:rPr lang="de-DE" dirty="0" err="1" smtClean="0"/>
              <a:t>December</a:t>
            </a:r>
            <a:r>
              <a:rPr lang="de-DE" dirty="0" smtClean="0"/>
              <a:t>: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 smtClean="0"/>
              <a:t>Large </a:t>
            </a:r>
            <a:r>
              <a:rPr lang="de-DE" dirty="0" err="1" smtClean="0"/>
              <a:t>oscillations</a:t>
            </a:r>
            <a:r>
              <a:rPr lang="de-DE" dirty="0" smtClean="0"/>
              <a:t> </a:t>
            </a:r>
            <a:r>
              <a:rPr lang="de-DE" dirty="0" err="1" smtClean="0"/>
              <a:t>related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leaky</a:t>
            </a:r>
            <a:r>
              <a:rPr lang="de-DE" dirty="0" smtClean="0"/>
              <a:t> </a:t>
            </a:r>
            <a:r>
              <a:rPr lang="de-DE" dirty="0" err="1" smtClean="0"/>
              <a:t>connection</a:t>
            </a:r>
            <a:endParaRPr lang="de-DE" dirty="0" smtClean="0"/>
          </a:p>
          <a:p>
            <a:r>
              <a:rPr lang="de-DE" dirty="0" err="1"/>
              <a:t>T</a:t>
            </a:r>
            <a:r>
              <a:rPr lang="de-DE" dirty="0" err="1" smtClean="0"/>
              <a:t>emperature</a:t>
            </a:r>
            <a:r>
              <a:rPr lang="de-DE" dirty="0" smtClean="0"/>
              <a:t> </a:t>
            </a:r>
            <a:r>
              <a:rPr lang="de-DE" dirty="0" err="1"/>
              <a:t>difference</a:t>
            </a:r>
            <a:r>
              <a:rPr lang="de-DE" dirty="0"/>
              <a:t> (@ 100 W):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b="1" dirty="0" smtClean="0"/>
              <a:t>19°C</a:t>
            </a:r>
            <a:endParaRPr lang="de-DE" b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CO2 Cooling of PXD Endflange in Karlsruhe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2051720" y="184482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Power </a:t>
            </a:r>
            <a:r>
              <a:rPr lang="de-DE" dirty="0" err="1" smtClean="0"/>
              <a:t>loads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/>
              <a:t>(in Watts)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475656" y="364502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0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2987824" y="305966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60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1907704" y="3428092"/>
            <a:ext cx="559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20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2411760" y="324141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40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6300192" y="2419147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110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6732240" y="241159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120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5724128" y="242088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100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4283968" y="242088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8</a:t>
            </a:r>
            <a:r>
              <a:rPr lang="de-DE" dirty="0" smtClean="0"/>
              <a:t>0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5148064" y="242088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9</a:t>
            </a:r>
            <a:r>
              <a:rPr lang="de-DE" dirty="0" smtClean="0"/>
              <a:t>0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3563888" y="291565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7</a:t>
            </a:r>
            <a:r>
              <a:rPr lang="de-DE" dirty="0" smtClean="0"/>
              <a:t>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49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10934"/>
            <a:ext cx="8420156" cy="399027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</a:t>
            </a:r>
            <a:r>
              <a:rPr lang="de-DE" dirty="0" smtClean="0"/>
              <a:t>. </a:t>
            </a:r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heat</a:t>
            </a:r>
            <a:r>
              <a:rPr lang="de-DE" dirty="0" smtClean="0"/>
              <a:t> </a:t>
            </a:r>
            <a:r>
              <a:rPr lang="de-DE" dirty="0" err="1" smtClean="0"/>
              <a:t>load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Second </a:t>
            </a:r>
            <a:r>
              <a:rPr lang="de-DE" dirty="0" err="1" smtClean="0"/>
              <a:t>test</a:t>
            </a:r>
            <a:r>
              <a:rPr lang="de-DE" dirty="0" smtClean="0"/>
              <a:t> in </a:t>
            </a:r>
            <a:r>
              <a:rPr lang="de-DE" dirty="0" err="1" smtClean="0"/>
              <a:t>January</a:t>
            </a:r>
            <a:r>
              <a:rPr lang="de-DE" dirty="0" smtClean="0"/>
              <a:t>: </a:t>
            </a:r>
            <a:r>
              <a:rPr lang="de-DE" dirty="0" err="1" smtClean="0"/>
              <a:t>leaky</a:t>
            </a:r>
            <a:r>
              <a:rPr lang="de-DE" dirty="0" smtClean="0"/>
              <a:t> </a:t>
            </a:r>
            <a:r>
              <a:rPr lang="de-DE" dirty="0" err="1" smtClean="0"/>
              <a:t>connection</a:t>
            </a:r>
            <a:r>
              <a:rPr lang="de-DE" dirty="0" smtClean="0"/>
              <a:t> </a:t>
            </a:r>
            <a:r>
              <a:rPr lang="de-DE" dirty="0" err="1" smtClean="0"/>
              <a:t>fixed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err="1"/>
              <a:t>T</a:t>
            </a:r>
            <a:r>
              <a:rPr lang="de-DE" dirty="0" err="1" smtClean="0"/>
              <a:t>emperature</a:t>
            </a:r>
            <a:r>
              <a:rPr lang="de-DE" dirty="0" smtClean="0"/>
              <a:t> </a:t>
            </a:r>
            <a:r>
              <a:rPr lang="de-DE" dirty="0" err="1" smtClean="0"/>
              <a:t>difference</a:t>
            </a:r>
            <a:r>
              <a:rPr lang="de-DE" dirty="0" smtClean="0"/>
              <a:t> (@ 100 W):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b="1" dirty="0" smtClean="0"/>
              <a:t>20°C</a:t>
            </a:r>
          </a:p>
          <a:p>
            <a:r>
              <a:rPr lang="de-DE" dirty="0" err="1" smtClean="0"/>
              <a:t>Remaining</a:t>
            </a:r>
            <a:r>
              <a:rPr lang="de-DE" dirty="0" smtClean="0"/>
              <a:t> </a:t>
            </a:r>
            <a:r>
              <a:rPr lang="de-DE" dirty="0" err="1" smtClean="0"/>
              <a:t>oscillations</a:t>
            </a:r>
            <a:r>
              <a:rPr lang="de-DE" dirty="0" smtClean="0"/>
              <a:t> </a:t>
            </a:r>
            <a:r>
              <a:rPr lang="de-DE" dirty="0" err="1" smtClean="0"/>
              <a:t>common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open CO2 </a:t>
            </a:r>
            <a:r>
              <a:rPr lang="de-DE" dirty="0" err="1" smtClean="0"/>
              <a:t>systems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CO2 Cooling of PXD Endflange in Karlsruhe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2339752" y="386104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0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987824" y="285293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60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139952" y="24208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8</a:t>
            </a:r>
            <a:r>
              <a:rPr lang="de-DE" dirty="0" smtClean="0"/>
              <a:t>0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5220072" y="220486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100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6372200" y="184482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120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2339752" y="1916832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Power </a:t>
            </a:r>
            <a:r>
              <a:rPr lang="de-DE" dirty="0" err="1" smtClean="0"/>
              <a:t>loads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/>
              <a:t>(in Watts)</a:t>
            </a:r>
          </a:p>
        </p:txBody>
      </p:sp>
    </p:spTree>
    <p:extLst>
      <p:ext uri="{BB962C8B-B14F-4D97-AF65-F5344CB8AC3E}">
        <p14:creationId xmlns:p14="http://schemas.microsoft.com/office/powerpoint/2010/main" val="373067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916832"/>
            <a:ext cx="7901353" cy="374441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</a:t>
            </a:r>
            <a:r>
              <a:rPr lang="de-DE" dirty="0" smtClean="0"/>
              <a:t>. </a:t>
            </a:r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heat</a:t>
            </a:r>
            <a:r>
              <a:rPr lang="de-DE" dirty="0" smtClean="0"/>
              <a:t> </a:t>
            </a:r>
            <a:r>
              <a:rPr lang="de-DE" dirty="0" err="1" smtClean="0"/>
              <a:t>load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now</a:t>
            </a:r>
            <a:r>
              <a:rPr lang="de-DE" dirty="0" smtClean="0"/>
              <a:t>: </a:t>
            </a:r>
            <a:r>
              <a:rPr lang="de-DE" dirty="0" err="1" smtClean="0"/>
              <a:t>closer</a:t>
            </a:r>
            <a:r>
              <a:rPr lang="de-DE" dirty="0" smtClean="0"/>
              <a:t> </a:t>
            </a:r>
            <a:r>
              <a:rPr lang="de-DE" dirty="0" err="1" smtClean="0"/>
              <a:t>look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different </a:t>
            </a:r>
            <a:r>
              <a:rPr lang="de-DE" dirty="0" err="1" smtClean="0"/>
              <a:t>areas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flange</a:t>
            </a:r>
            <a:endParaRPr lang="de-DE" dirty="0" smtClean="0"/>
          </a:p>
          <a:p>
            <a:r>
              <a:rPr lang="de-DE" u="sng" dirty="0" smtClean="0"/>
              <a:t>1. </a:t>
            </a:r>
            <a:r>
              <a:rPr lang="de-DE" u="sng" dirty="0" err="1" smtClean="0"/>
              <a:t>connection</a:t>
            </a:r>
            <a:r>
              <a:rPr lang="de-DE" u="sng" dirty="0" smtClean="0"/>
              <a:t> </a:t>
            </a:r>
            <a:r>
              <a:rPr lang="de-DE" u="sng" dirty="0" err="1" smtClean="0"/>
              <a:t>side</a:t>
            </a:r>
            <a:r>
              <a:rPr lang="de-DE" u="sng" dirty="0" smtClean="0"/>
              <a:t>: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all </a:t>
            </a:r>
            <a:r>
              <a:rPr lang="de-DE" dirty="0" err="1" smtClean="0"/>
              <a:t>probes</a:t>
            </a:r>
            <a:r>
              <a:rPr lang="de-DE" dirty="0" smtClean="0"/>
              <a:t> </a:t>
            </a:r>
            <a:r>
              <a:rPr lang="de-DE" dirty="0" err="1" smtClean="0"/>
              <a:t>within</a:t>
            </a:r>
            <a:r>
              <a:rPr lang="de-DE" dirty="0" smtClean="0"/>
              <a:t> a </a:t>
            </a:r>
            <a:r>
              <a:rPr lang="de-DE" dirty="0" err="1" smtClean="0"/>
              <a:t>range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5°C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CO2 Cooling of PXD Endflange in Karlsruhe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2123728" y="428380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0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699792" y="385175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60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851920" y="385175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8</a:t>
            </a:r>
            <a:r>
              <a:rPr lang="de-DE" dirty="0" smtClean="0"/>
              <a:t>0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860032" y="385175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100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868144" y="385175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120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2483768" y="249289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Power </a:t>
            </a:r>
            <a:r>
              <a:rPr lang="de-DE" dirty="0" err="1" smtClean="0"/>
              <a:t>loads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/>
              <a:t>(in Watts)</a:t>
            </a: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9" t="25206" r="36614" b="4640"/>
          <a:stretch/>
        </p:blipFill>
        <p:spPr>
          <a:xfrm>
            <a:off x="6725351" y="3829690"/>
            <a:ext cx="2281940" cy="2469369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7164288" y="4005064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A1</a:t>
            </a:r>
            <a:endParaRPr lang="de-DE" sz="1600" dirty="0"/>
          </a:p>
        </p:txBody>
      </p:sp>
      <p:sp>
        <p:nvSpPr>
          <p:cNvPr id="14" name="Textfeld 13"/>
          <p:cNvSpPr txBox="1"/>
          <p:nvPr/>
        </p:nvSpPr>
        <p:spPr>
          <a:xfrm>
            <a:off x="7812360" y="4509120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A4</a:t>
            </a:r>
            <a:endParaRPr lang="de-DE" sz="1600" dirty="0"/>
          </a:p>
        </p:txBody>
      </p:sp>
      <p:sp>
        <p:nvSpPr>
          <p:cNvPr id="15" name="Textfeld 14"/>
          <p:cNvSpPr txBox="1"/>
          <p:nvPr/>
        </p:nvSpPr>
        <p:spPr>
          <a:xfrm>
            <a:off x="8460432" y="517867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A6</a:t>
            </a:r>
            <a:endParaRPr lang="de-DE" sz="1600" dirty="0"/>
          </a:p>
        </p:txBody>
      </p:sp>
      <p:sp>
        <p:nvSpPr>
          <p:cNvPr id="16" name="Textfeld 15"/>
          <p:cNvSpPr txBox="1"/>
          <p:nvPr/>
        </p:nvSpPr>
        <p:spPr>
          <a:xfrm>
            <a:off x="7884368" y="3522494"/>
            <a:ext cx="1199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/>
              <a:t>connection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82853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340768"/>
            <a:ext cx="7416825" cy="3514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</a:t>
            </a:r>
            <a:r>
              <a:rPr lang="de-DE" dirty="0" smtClean="0"/>
              <a:t>. </a:t>
            </a:r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heat</a:t>
            </a:r>
            <a:r>
              <a:rPr lang="de-DE" dirty="0"/>
              <a:t> </a:t>
            </a:r>
            <a:r>
              <a:rPr lang="de-DE" dirty="0" err="1"/>
              <a:t>load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u="sng" dirty="0" smtClean="0"/>
              <a:t>2. front </a:t>
            </a:r>
            <a:r>
              <a:rPr lang="de-DE" u="sng" dirty="0" err="1" smtClean="0"/>
              <a:t>side</a:t>
            </a:r>
            <a:r>
              <a:rPr lang="de-DE" u="sng" dirty="0" smtClean="0"/>
              <a:t>: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err="1" smtClean="0"/>
              <a:t>much</a:t>
            </a:r>
            <a:r>
              <a:rPr lang="de-DE" dirty="0" smtClean="0"/>
              <a:t> larger </a:t>
            </a:r>
            <a:r>
              <a:rPr lang="de-DE" dirty="0" err="1" smtClean="0"/>
              <a:t>deviation</a:t>
            </a:r>
            <a:r>
              <a:rPr lang="de-DE" dirty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24°C</a:t>
            </a:r>
          </a:p>
          <a:p>
            <a:r>
              <a:rPr lang="de-DE" dirty="0" smtClean="0"/>
              <a:t>probe A2: </a:t>
            </a:r>
            <a:br>
              <a:rPr lang="de-DE" dirty="0" smtClean="0"/>
            </a:br>
            <a:r>
              <a:rPr lang="de-DE" u="sng" dirty="0" err="1" smtClean="0"/>
              <a:t>bad</a:t>
            </a:r>
            <a:r>
              <a:rPr lang="de-DE" u="sng" dirty="0" smtClean="0"/>
              <a:t> </a:t>
            </a:r>
            <a:r>
              <a:rPr lang="de-DE" u="sng" dirty="0" err="1" smtClean="0"/>
              <a:t>contact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(</a:t>
            </a:r>
            <a:r>
              <a:rPr lang="de-DE" dirty="0" err="1" smtClean="0"/>
              <a:t>without</a:t>
            </a:r>
            <a:r>
              <a:rPr lang="de-DE" dirty="0" smtClean="0"/>
              <a:t>: 11°C)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CO2 Cooling of PXD Endflange in Karlsruhe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1979712" y="356372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0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555776" y="270892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60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563888" y="23395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8</a:t>
            </a:r>
            <a:r>
              <a:rPr lang="de-DE" dirty="0" smtClean="0"/>
              <a:t>0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572000" y="213285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100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436096" y="177281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120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1979712" y="184482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Power </a:t>
            </a:r>
            <a:r>
              <a:rPr lang="de-DE" dirty="0" err="1" smtClean="0"/>
              <a:t>loads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/>
              <a:t>(in Watts)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9" t="25206" r="36614" b="4640"/>
          <a:stretch/>
        </p:blipFill>
        <p:spPr>
          <a:xfrm>
            <a:off x="6372200" y="3493852"/>
            <a:ext cx="2592288" cy="2805208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6037280" y="5970766"/>
            <a:ext cx="1199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front</a:t>
            </a:r>
            <a:endParaRPr lang="de-DE" sz="1600" dirty="0"/>
          </a:p>
        </p:txBody>
      </p:sp>
      <p:sp>
        <p:nvSpPr>
          <p:cNvPr id="14" name="Textfeld 13"/>
          <p:cNvSpPr txBox="1"/>
          <p:nvPr/>
        </p:nvSpPr>
        <p:spPr>
          <a:xfrm>
            <a:off x="6228184" y="4674622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A3</a:t>
            </a:r>
            <a:endParaRPr lang="de-DE" sz="1600" dirty="0"/>
          </a:p>
        </p:txBody>
      </p:sp>
      <p:sp>
        <p:nvSpPr>
          <p:cNvPr id="15" name="Textfeld 14"/>
          <p:cNvSpPr txBox="1"/>
          <p:nvPr/>
        </p:nvSpPr>
        <p:spPr>
          <a:xfrm>
            <a:off x="6372200" y="5394702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A2</a:t>
            </a:r>
            <a:endParaRPr lang="de-DE" sz="1600" dirty="0"/>
          </a:p>
        </p:txBody>
      </p:sp>
      <p:sp>
        <p:nvSpPr>
          <p:cNvPr id="16" name="Textfeld 15"/>
          <p:cNvSpPr txBox="1"/>
          <p:nvPr/>
        </p:nvSpPr>
        <p:spPr>
          <a:xfrm>
            <a:off x="6876256" y="5826750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A5</a:t>
            </a:r>
            <a:endParaRPr lang="de-DE" sz="1600" dirty="0"/>
          </a:p>
        </p:txBody>
      </p:sp>
      <p:sp>
        <p:nvSpPr>
          <p:cNvPr id="17" name="Textfeld 16"/>
          <p:cNvSpPr txBox="1"/>
          <p:nvPr/>
        </p:nvSpPr>
        <p:spPr>
          <a:xfrm>
            <a:off x="7668344" y="6021288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A7</a:t>
            </a:r>
            <a:endParaRPr lang="de-DE" sz="1600" dirty="0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59" t="41599" r="16138" b="41668"/>
          <a:stretch/>
        </p:blipFill>
        <p:spPr>
          <a:xfrm>
            <a:off x="2841441" y="5229200"/>
            <a:ext cx="3386743" cy="961549"/>
          </a:xfrm>
          <a:prstGeom prst="rect">
            <a:avLst/>
          </a:prstGeom>
        </p:spPr>
      </p:pic>
      <p:cxnSp>
        <p:nvCxnSpPr>
          <p:cNvPr id="20" name="Gerade Verbindung mit Pfeil 19"/>
          <p:cNvCxnSpPr/>
          <p:nvPr/>
        </p:nvCxnSpPr>
        <p:spPr>
          <a:xfrm flipH="1">
            <a:off x="5436096" y="5733256"/>
            <a:ext cx="120069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/>
          <p:cNvSpPr/>
          <p:nvPr/>
        </p:nvSpPr>
        <p:spPr>
          <a:xfrm>
            <a:off x="2915816" y="5517232"/>
            <a:ext cx="432048" cy="6735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067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4. </a:t>
            </a:r>
            <a:r>
              <a:rPr lang="de-DE" dirty="0" err="1" smtClean="0"/>
              <a:t>Conclusion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Cooling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Mechanics</a:t>
            </a:r>
            <a:r>
              <a:rPr lang="de-DE" dirty="0" smtClean="0"/>
              <a:t> </a:t>
            </a:r>
            <a:r>
              <a:rPr lang="de-DE" dirty="0" err="1" smtClean="0"/>
              <a:t>workpackages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passed</a:t>
            </a:r>
            <a:r>
              <a:rPr lang="de-DE" dirty="0"/>
              <a:t> </a:t>
            </a:r>
            <a:r>
              <a:rPr lang="de-DE" dirty="0" smtClean="0"/>
              <a:t>a </a:t>
            </a:r>
            <a:r>
              <a:rPr lang="de-DE" b="1" dirty="0" err="1" smtClean="0"/>
              <a:t>milestone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u="sng" dirty="0" err="1" smtClean="0"/>
              <a:t>first</a:t>
            </a:r>
            <a:r>
              <a:rPr lang="de-DE" u="sng" dirty="0" smtClean="0"/>
              <a:t> </a:t>
            </a:r>
            <a:r>
              <a:rPr lang="de-DE" u="sng" dirty="0" err="1" smtClean="0"/>
              <a:t>proof</a:t>
            </a:r>
            <a:r>
              <a:rPr lang="de-DE" u="sng" dirty="0" smtClean="0"/>
              <a:t> </a:t>
            </a:r>
            <a:r>
              <a:rPr lang="de-DE" u="sng" dirty="0" err="1" smtClean="0"/>
              <a:t>of</a:t>
            </a:r>
            <a:r>
              <a:rPr lang="de-DE" u="sng" dirty="0" smtClean="0"/>
              <a:t> </a:t>
            </a:r>
            <a:r>
              <a:rPr lang="de-DE" u="sng" dirty="0" err="1" smtClean="0"/>
              <a:t>working</a:t>
            </a:r>
            <a:r>
              <a:rPr lang="de-DE" u="sng" dirty="0" smtClean="0"/>
              <a:t> </a:t>
            </a:r>
            <a:r>
              <a:rPr lang="de-DE" u="sng" dirty="0" err="1" smtClean="0"/>
              <a:t>cooling</a:t>
            </a:r>
            <a:r>
              <a:rPr lang="de-DE" u="sng" dirty="0" smtClean="0"/>
              <a:t> </a:t>
            </a:r>
            <a:r>
              <a:rPr lang="de-DE" u="sng" dirty="0" err="1" smtClean="0"/>
              <a:t>solution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Belle II </a:t>
            </a:r>
            <a:r>
              <a:rPr lang="de-DE" dirty="0" err="1" smtClean="0"/>
              <a:t>PXD</a:t>
            </a:r>
            <a:r>
              <a:rPr lang="de-DE" dirty="0" smtClean="0"/>
              <a:t>!</a:t>
            </a:r>
          </a:p>
          <a:p>
            <a:endParaRPr lang="de-DE" dirty="0"/>
          </a:p>
          <a:p>
            <a:r>
              <a:rPr lang="de-DE" dirty="0" smtClean="0"/>
              <a:t>Minor </a:t>
            </a:r>
            <a:r>
              <a:rPr lang="de-DE" dirty="0" err="1" smtClean="0"/>
              <a:t>problems</a:t>
            </a:r>
            <a:r>
              <a:rPr lang="de-DE" dirty="0" smtClean="0"/>
              <a:t> </a:t>
            </a:r>
            <a:r>
              <a:rPr lang="de-DE" dirty="0" err="1" smtClean="0"/>
              <a:t>identified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err="1" smtClean="0"/>
              <a:t>quality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flange</a:t>
            </a:r>
            <a:r>
              <a:rPr lang="de-DE" dirty="0" smtClean="0"/>
              <a:t> </a:t>
            </a:r>
            <a:r>
              <a:rPr lang="de-DE" dirty="0" err="1" smtClean="0"/>
              <a:t>surfaces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threads</a:t>
            </a:r>
            <a:r>
              <a:rPr lang="de-DE" dirty="0" smtClean="0"/>
              <a:t> </a:t>
            </a:r>
            <a:r>
              <a:rPr lang="de-DE" dirty="0" err="1" smtClean="0"/>
              <a:t>needs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improved</a:t>
            </a:r>
            <a:r>
              <a:rPr lang="de-DE" dirty="0" smtClean="0"/>
              <a:t> in </a:t>
            </a:r>
            <a:r>
              <a:rPr lang="de-DE" dirty="0" err="1" smtClean="0"/>
              <a:t>next</a:t>
            </a:r>
            <a:r>
              <a:rPr lang="de-DE" dirty="0" smtClean="0"/>
              <a:t> </a:t>
            </a:r>
            <a:r>
              <a:rPr lang="de-DE" dirty="0" err="1" smtClean="0"/>
              <a:t>iteration</a:t>
            </a:r>
            <a:r>
              <a:rPr lang="de-DE" dirty="0" smtClean="0"/>
              <a:t> </a:t>
            </a:r>
            <a:r>
              <a:rPr lang="de-DE" dirty="0" smtClean="0">
                <a:sym typeface="Wingdings" pitchFamily="2" charset="2"/>
              </a:rPr>
              <a:t> </a:t>
            </a:r>
            <a:r>
              <a:rPr lang="de-DE" dirty="0" err="1" smtClean="0">
                <a:sym typeface="Wingdings" pitchFamily="2" charset="2"/>
              </a:rPr>
              <a:t>even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better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results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expected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Next </a:t>
            </a:r>
            <a:r>
              <a:rPr lang="de-DE" dirty="0" err="1" smtClean="0"/>
              <a:t>steps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/>
              <a:t>- 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closed</a:t>
            </a:r>
            <a:r>
              <a:rPr lang="de-DE" dirty="0" smtClean="0"/>
              <a:t> CO2 </a:t>
            </a:r>
            <a:r>
              <a:rPr lang="de-DE" dirty="0" err="1" smtClean="0"/>
              <a:t>system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- </a:t>
            </a: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get</a:t>
            </a:r>
            <a:r>
              <a:rPr lang="de-DE" dirty="0" smtClean="0"/>
              <a:t> a </a:t>
            </a:r>
            <a:r>
              <a:rPr lang="de-DE" dirty="0" err="1" smtClean="0"/>
              <a:t>working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Belle II?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CO2 Cooling of PXD Endflange in Karlsruhe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47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4" descr="05-ou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715" y="1601062"/>
            <a:ext cx="5904781" cy="456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12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CO2 Cooling of PXD Endflange in Karlsruhe</a:t>
            </a:r>
            <a:endParaRPr lang="en-US" dirty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Overview</a:t>
            </a:r>
            <a:endParaRPr lang="de-DE" dirty="0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err="1" smtClean="0"/>
              <a:t>Three</a:t>
            </a:r>
            <a:r>
              <a:rPr lang="de-DE" dirty="0" smtClean="0"/>
              <a:t> </a:t>
            </a:r>
            <a:r>
              <a:rPr lang="de-DE" dirty="0" err="1" smtClean="0"/>
              <a:t>slides</a:t>
            </a:r>
            <a:r>
              <a:rPr lang="de-DE" dirty="0" smtClean="0"/>
              <a:t> </a:t>
            </a:r>
            <a:r>
              <a:rPr lang="de-DE" dirty="0" err="1" smtClean="0"/>
              <a:t>specially</a:t>
            </a:r>
            <a:r>
              <a:rPr lang="de-DE" dirty="0" smtClean="0"/>
              <a:t> </a:t>
            </a:r>
            <a:r>
              <a:rPr lang="de-DE" dirty="0" err="1" smtClean="0"/>
              <a:t>prepared</a:t>
            </a:r>
            <a:r>
              <a:rPr lang="de-DE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err="1" smtClean="0"/>
              <a:t>Cooling</a:t>
            </a:r>
            <a:r>
              <a:rPr lang="de-DE" dirty="0" smtClean="0"/>
              <a:t> </a:t>
            </a:r>
            <a:r>
              <a:rPr lang="de-DE" dirty="0" err="1" smtClean="0"/>
              <a:t>tests</a:t>
            </a:r>
            <a:r>
              <a:rPr lang="de-DE" dirty="0" smtClean="0"/>
              <a:t> in Karlsruhe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err="1" smtClean="0"/>
              <a:t>Results</a:t>
            </a: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Test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CERN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+ Backup </a:t>
            </a:r>
            <a:r>
              <a:rPr lang="de-DE" dirty="0" err="1" smtClean="0"/>
              <a:t>Slides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Bonn</a:t>
            </a:r>
            <a:br>
              <a:rPr lang="de-DE" dirty="0" smtClean="0"/>
            </a:br>
            <a:r>
              <a:rPr lang="de-DE" dirty="0" err="1" smtClean="0"/>
              <a:t>DEPFET</a:t>
            </a:r>
            <a:r>
              <a:rPr lang="de-DE" dirty="0" smtClean="0"/>
              <a:t> </a:t>
            </a:r>
            <a:r>
              <a:rPr lang="de-DE" dirty="0" err="1" smtClean="0"/>
              <a:t>workshop</a:t>
            </a:r>
            <a:endParaRPr lang="de-DE" dirty="0" smtClean="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948264" y="5373216"/>
            <a:ext cx="11521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sz="1600" dirty="0"/>
              <a:t>Belle II </a:t>
            </a:r>
            <a:r>
              <a:rPr lang="de-DE" sz="1600" dirty="0" err="1"/>
              <a:t>PXD</a:t>
            </a: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 smtClean="0"/>
              <a:t>(</a:t>
            </a:r>
            <a:r>
              <a:rPr lang="de-DE" sz="1600" dirty="0" err="1" smtClean="0"/>
              <a:t>by</a:t>
            </a:r>
            <a:r>
              <a:rPr lang="de-DE" sz="1600" dirty="0" smtClean="0"/>
              <a:t> </a:t>
            </a:r>
            <a:r>
              <a:rPr lang="de-DE" sz="1600" dirty="0" err="1" smtClean="0"/>
              <a:t>MPI</a:t>
            </a:r>
            <a:r>
              <a:rPr lang="de-DE" sz="1600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</a:t>
            </a:r>
            <a:r>
              <a:rPr lang="de-DE" baseline="-25000" dirty="0" smtClean="0"/>
              <a:t>2</a:t>
            </a:r>
            <a:r>
              <a:rPr lang="de-DE" dirty="0" smtClean="0"/>
              <a:t> </a:t>
            </a:r>
            <a:r>
              <a:rPr lang="de-DE" dirty="0" err="1" smtClean="0"/>
              <a:t>Cooling</a:t>
            </a:r>
            <a:r>
              <a:rPr lang="de-DE" dirty="0" smtClean="0"/>
              <a:t> Tests in Karlsruhe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Open CO</a:t>
            </a:r>
            <a:r>
              <a:rPr lang="de-DE" baseline="-25000" dirty="0" smtClean="0"/>
              <a:t>2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endParaRPr lang="de-DE" dirty="0" smtClean="0"/>
          </a:p>
          <a:p>
            <a:r>
              <a:rPr lang="de-DE" dirty="0" err="1" smtClean="0"/>
              <a:t>Endflange</a:t>
            </a:r>
            <a:r>
              <a:rPr lang="de-DE" dirty="0" smtClean="0"/>
              <a:t> prototype (</a:t>
            </a:r>
            <a:r>
              <a:rPr lang="de-DE" dirty="0" err="1" smtClean="0"/>
              <a:t>DLMS</a:t>
            </a:r>
            <a:r>
              <a:rPr lang="de-DE" dirty="0" smtClean="0"/>
              <a:t>)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MPI</a:t>
            </a:r>
            <a:endParaRPr lang="de-DE" dirty="0" smtClean="0"/>
          </a:p>
          <a:p>
            <a:r>
              <a:rPr lang="de-DE" dirty="0"/>
              <a:t>S</a:t>
            </a:r>
            <a:r>
              <a:rPr lang="de-DE" dirty="0" smtClean="0"/>
              <a:t>ilicon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resistors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module</a:t>
            </a:r>
            <a:r>
              <a:rPr lang="de-DE" dirty="0" smtClean="0"/>
              <a:t> </a:t>
            </a:r>
            <a:r>
              <a:rPr lang="de-DE" dirty="0" err="1" smtClean="0"/>
              <a:t>dummies</a:t>
            </a:r>
            <a:endParaRPr lang="de-DE" dirty="0" smtClean="0"/>
          </a:p>
          <a:p>
            <a:r>
              <a:rPr lang="de-DE" dirty="0" err="1" smtClean="0"/>
              <a:t>Several</a:t>
            </a:r>
            <a:r>
              <a:rPr lang="de-DE" dirty="0" smtClean="0"/>
              <a:t> Pt1000s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temperature</a:t>
            </a:r>
            <a:r>
              <a:rPr lang="de-DE" dirty="0" smtClean="0"/>
              <a:t> </a:t>
            </a:r>
            <a:r>
              <a:rPr lang="de-DE" dirty="0" err="1" smtClean="0"/>
              <a:t>monitoring</a:t>
            </a: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CO2 Cooling of PXD Endflange in Karlsruhe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2195736" y="557994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 err="1"/>
              <a:t>F</a:t>
            </a:r>
            <a:r>
              <a:rPr lang="de-DE" dirty="0" err="1" smtClean="0"/>
              <a:t>ully</a:t>
            </a:r>
            <a:r>
              <a:rPr lang="de-DE" dirty="0" smtClean="0"/>
              <a:t> </a:t>
            </a:r>
            <a:r>
              <a:rPr lang="de-DE" dirty="0" err="1" smtClean="0"/>
              <a:t>equipped</a:t>
            </a:r>
            <a:r>
              <a:rPr lang="de-DE" dirty="0" smtClean="0"/>
              <a:t> </a:t>
            </a:r>
            <a:r>
              <a:rPr lang="de-DE" dirty="0" err="1" smtClean="0"/>
              <a:t>flange</a:t>
            </a:r>
            <a:r>
              <a:rPr lang="de-DE" dirty="0" smtClean="0"/>
              <a:t> in 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setup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4" t="22906" r="13252" b="14801"/>
          <a:stretch/>
        </p:blipFill>
        <p:spPr>
          <a:xfrm>
            <a:off x="2267744" y="3068961"/>
            <a:ext cx="3416300" cy="2507491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1" t="4095" r="15433" b="3937"/>
          <a:stretch/>
        </p:blipFill>
        <p:spPr>
          <a:xfrm>
            <a:off x="179512" y="3068961"/>
            <a:ext cx="1872208" cy="263251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07504" y="5734997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 smtClean="0"/>
              <a:t>CO</a:t>
            </a:r>
            <a:r>
              <a:rPr lang="de-DE" baseline="-25000" dirty="0" smtClean="0"/>
              <a:t>2</a:t>
            </a:r>
            <a:r>
              <a:rPr lang="de-DE" dirty="0" smtClean="0"/>
              <a:t> </a:t>
            </a:r>
            <a:r>
              <a:rPr lang="de-DE" dirty="0" err="1" smtClean="0"/>
              <a:t>bottle</a:t>
            </a:r>
            <a:r>
              <a:rPr lang="de-DE" dirty="0" smtClean="0"/>
              <a:t> in </a:t>
            </a:r>
            <a:r>
              <a:rPr lang="de-DE" dirty="0" err="1" smtClean="0"/>
              <a:t>freezer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save gas</a:t>
            </a: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87" t="24357" b="17691"/>
          <a:stretch/>
        </p:blipFill>
        <p:spPr>
          <a:xfrm>
            <a:off x="5973316" y="3068960"/>
            <a:ext cx="2991172" cy="2736304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5901308" y="5805264"/>
            <a:ext cx="2991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 smtClean="0"/>
              <a:t>Flow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pressure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0" t="15622" r="14487" b="8280"/>
          <a:stretch/>
        </p:blipFill>
        <p:spPr>
          <a:xfrm>
            <a:off x="6804248" y="1050840"/>
            <a:ext cx="2160240" cy="1802096"/>
          </a:xfrm>
          <a:prstGeom prst="rect">
            <a:avLst/>
          </a:prstGeom>
        </p:spPr>
      </p:pic>
      <p:sp>
        <p:nvSpPr>
          <p:cNvPr id="14" name="Ellipse 13"/>
          <p:cNvSpPr/>
          <p:nvPr/>
        </p:nvSpPr>
        <p:spPr>
          <a:xfrm>
            <a:off x="2987824" y="4725144"/>
            <a:ext cx="57606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2771800" y="5209455"/>
            <a:ext cx="10600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Pt1000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6" name="Pfeil nach rechts 15"/>
          <p:cNvSpPr/>
          <p:nvPr/>
        </p:nvSpPr>
        <p:spPr>
          <a:xfrm>
            <a:off x="1691680" y="4241200"/>
            <a:ext cx="1008112" cy="5559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rechts 16"/>
          <p:cNvSpPr/>
          <p:nvPr/>
        </p:nvSpPr>
        <p:spPr>
          <a:xfrm>
            <a:off x="5436096" y="4221088"/>
            <a:ext cx="1008112" cy="5559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79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1117466"/>
            <a:ext cx="8676456" cy="411173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Temperature</a:t>
            </a:r>
            <a:r>
              <a:rPr lang="de-DE" dirty="0" smtClean="0"/>
              <a:t> </a:t>
            </a:r>
            <a:r>
              <a:rPr lang="de-DE" dirty="0" err="1" smtClean="0"/>
              <a:t>difference</a:t>
            </a:r>
            <a:r>
              <a:rPr lang="de-DE" dirty="0" smtClean="0"/>
              <a:t> (@ 100 W): </a:t>
            </a:r>
            <a:r>
              <a:rPr lang="de-DE" b="1" dirty="0" smtClean="0"/>
              <a:t>ca. 20°C</a:t>
            </a:r>
          </a:p>
          <a:p>
            <a:r>
              <a:rPr lang="de-DE" dirty="0" smtClean="0"/>
              <a:t>Target </a:t>
            </a:r>
            <a:r>
              <a:rPr lang="de-DE" dirty="0" err="1" smtClean="0"/>
              <a:t>reached</a:t>
            </a:r>
            <a:r>
              <a:rPr lang="de-DE" dirty="0" smtClean="0"/>
              <a:t> (</a:t>
            </a:r>
            <a:r>
              <a:rPr lang="de-DE" dirty="0" err="1" smtClean="0"/>
              <a:t>stay</a:t>
            </a:r>
            <a:r>
              <a:rPr lang="de-DE" dirty="0" smtClean="0"/>
              <a:t> </a:t>
            </a:r>
            <a:r>
              <a:rPr lang="de-DE" dirty="0" err="1" smtClean="0"/>
              <a:t>below</a:t>
            </a:r>
            <a:r>
              <a:rPr lang="de-DE" dirty="0" smtClean="0"/>
              <a:t> 0°C)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even</a:t>
            </a:r>
            <a:r>
              <a:rPr lang="de-DE" dirty="0" smtClean="0"/>
              <a:t> 120 W </a:t>
            </a:r>
            <a:r>
              <a:rPr lang="de-DE" dirty="0" err="1" smtClean="0"/>
              <a:t>possible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CO2 Cooling of PXD Endflange in Karlsruhe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2267744" y="38517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0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915816" y="284364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60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139952" y="284364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8</a:t>
            </a:r>
            <a:r>
              <a:rPr lang="de-DE" dirty="0" smtClean="0"/>
              <a:t>0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5220072" y="23395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smtClean="0"/>
              <a:t>100</a:t>
            </a:r>
            <a:endParaRPr lang="de-DE" u="sng" dirty="0"/>
          </a:p>
        </p:txBody>
      </p:sp>
      <p:sp>
        <p:nvSpPr>
          <p:cNvPr id="10" name="Textfeld 9"/>
          <p:cNvSpPr txBox="1"/>
          <p:nvPr/>
        </p:nvSpPr>
        <p:spPr>
          <a:xfrm>
            <a:off x="6444208" y="23395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120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2123728" y="1558533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Power </a:t>
            </a:r>
            <a:r>
              <a:rPr lang="de-DE" dirty="0" err="1" smtClean="0"/>
              <a:t>load</a:t>
            </a:r>
            <a:r>
              <a:rPr lang="de-DE" dirty="0" smtClean="0"/>
              <a:t>: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(in </a:t>
            </a:r>
            <a:r>
              <a:rPr lang="de-DE" dirty="0" smtClean="0"/>
              <a:t>Watts)</a:t>
            </a:r>
            <a:endParaRPr lang="de-DE" dirty="0" smtClean="0"/>
          </a:p>
        </p:txBody>
      </p:sp>
      <p:sp>
        <p:nvSpPr>
          <p:cNvPr id="13" name="Textfeld 12"/>
          <p:cNvSpPr txBox="1"/>
          <p:nvPr/>
        </p:nvSpPr>
        <p:spPr>
          <a:xfrm>
            <a:off x="4788024" y="177281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Max. power </a:t>
            </a:r>
            <a:r>
              <a:rPr lang="de-DE" dirty="0" err="1" smtClean="0"/>
              <a:t>for</a:t>
            </a:r>
            <a:r>
              <a:rPr lang="de-DE" dirty="0" smtClean="0"/>
              <a:t> ¼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PXD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14" name="Rechteck 13"/>
          <p:cNvSpPr/>
          <p:nvPr/>
        </p:nvSpPr>
        <p:spPr>
          <a:xfrm>
            <a:off x="1619672" y="1556792"/>
            <a:ext cx="576064" cy="31666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 rot="16200000">
            <a:off x="328174" y="342435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 err="1" smtClean="0"/>
              <a:t>Cooldown</a:t>
            </a:r>
            <a:r>
              <a:rPr lang="de-DE" dirty="0" smtClean="0"/>
              <a:t>: </a:t>
            </a:r>
            <a:r>
              <a:rPr lang="de-DE" b="1" dirty="0" smtClean="0"/>
              <a:t>3 </a:t>
            </a:r>
            <a:r>
              <a:rPr lang="de-DE" b="1" dirty="0" err="1" smtClean="0"/>
              <a:t>mins</a:t>
            </a:r>
            <a:endParaRPr lang="de-DE" b="1" dirty="0"/>
          </a:p>
        </p:txBody>
      </p:sp>
      <p:sp>
        <p:nvSpPr>
          <p:cNvPr id="16" name="Textfeld 15"/>
          <p:cNvSpPr txBox="1"/>
          <p:nvPr/>
        </p:nvSpPr>
        <p:spPr>
          <a:xfrm rot="16200000">
            <a:off x="-661935" y="2254225"/>
            <a:ext cx="21962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Temperature</a:t>
            </a:r>
            <a:r>
              <a:rPr lang="de-DE" b="1" dirty="0" smtClean="0"/>
              <a:t> [°C]</a:t>
            </a:r>
            <a:endParaRPr lang="de-DE" b="1" dirty="0"/>
          </a:p>
        </p:txBody>
      </p:sp>
      <p:sp>
        <p:nvSpPr>
          <p:cNvPr id="17" name="Textfeld 16"/>
          <p:cNvSpPr txBox="1"/>
          <p:nvPr/>
        </p:nvSpPr>
        <p:spPr>
          <a:xfrm>
            <a:off x="7020272" y="5003884"/>
            <a:ext cx="11432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Time [s]</a:t>
            </a:r>
            <a:endParaRPr lang="de-DE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1957013" y="332656"/>
            <a:ext cx="5495307" cy="954107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Milestone:</a:t>
            </a:r>
            <a:r>
              <a:rPr lang="de-DE" sz="2800" dirty="0" smtClean="0"/>
              <a:t> </a:t>
            </a:r>
            <a:r>
              <a:rPr lang="de-DE" sz="2800" dirty="0" err="1" smtClean="0"/>
              <a:t>first</a:t>
            </a:r>
            <a:r>
              <a:rPr lang="de-DE" sz="2800" dirty="0" smtClean="0"/>
              <a:t> </a:t>
            </a:r>
            <a:r>
              <a:rPr lang="de-DE" sz="2800" dirty="0" err="1" smtClean="0"/>
              <a:t>proof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working</a:t>
            </a:r>
            <a:r>
              <a:rPr lang="de-DE" sz="2800" dirty="0" smtClean="0"/>
              <a:t> </a:t>
            </a:r>
            <a:r>
              <a:rPr lang="de-DE" sz="2800" dirty="0" err="1" smtClean="0"/>
              <a:t>cooling</a:t>
            </a:r>
            <a:r>
              <a:rPr lang="de-DE" sz="2800" dirty="0" smtClean="0"/>
              <a:t> </a:t>
            </a:r>
            <a:r>
              <a:rPr lang="de-DE" sz="2800" dirty="0" err="1" smtClean="0"/>
              <a:t>solution</a:t>
            </a:r>
            <a:r>
              <a:rPr lang="de-DE" sz="2800" dirty="0" smtClean="0"/>
              <a:t> für Belle II </a:t>
            </a:r>
            <a:r>
              <a:rPr lang="de-DE" sz="2800" dirty="0" err="1" smtClean="0"/>
              <a:t>PXD</a:t>
            </a:r>
            <a:r>
              <a:rPr lang="de-DE" sz="2800" dirty="0" smtClean="0"/>
              <a:t>!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50501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Closed</a:t>
            </a:r>
            <a:r>
              <a:rPr lang="de-DE" dirty="0" smtClean="0"/>
              <a:t> </a:t>
            </a:r>
            <a:r>
              <a:rPr lang="de-DE" dirty="0" smtClean="0"/>
              <a:t>CO</a:t>
            </a:r>
            <a:r>
              <a:rPr lang="de-DE" baseline="-25000" dirty="0" smtClean="0"/>
              <a:t>2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CERN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Closed</a:t>
            </a:r>
            <a:r>
              <a:rPr lang="de-DE" dirty="0" smtClean="0"/>
              <a:t> CO</a:t>
            </a:r>
            <a:r>
              <a:rPr lang="de-DE" baseline="-25000" dirty="0" smtClean="0"/>
              <a:t>2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built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group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B. Verlaat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H. </a:t>
            </a:r>
            <a:r>
              <a:rPr lang="de-DE" dirty="0" err="1" smtClean="0"/>
              <a:t>Postema</a:t>
            </a:r>
            <a:endParaRPr lang="de-DE" dirty="0" smtClean="0"/>
          </a:p>
          <a:p>
            <a:r>
              <a:rPr lang="de-DE" dirty="0" err="1" smtClean="0"/>
              <a:t>Based</a:t>
            </a:r>
            <a:r>
              <a:rPr lang="de-DE" dirty="0" smtClean="0"/>
              <a:t> on </a:t>
            </a:r>
            <a:r>
              <a:rPr lang="de-DE" dirty="0" err="1" smtClean="0"/>
              <a:t>experience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AMS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LHCb</a:t>
            </a:r>
            <a:r>
              <a:rPr lang="de-DE" dirty="0"/>
              <a:t> </a:t>
            </a:r>
            <a:r>
              <a:rPr lang="de-DE" dirty="0" err="1" smtClean="0"/>
              <a:t>systems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Test same </a:t>
            </a:r>
            <a:r>
              <a:rPr lang="de-DE" dirty="0" err="1" smtClean="0"/>
              <a:t>endflange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prototype </a:t>
            </a:r>
            <a:r>
              <a:rPr lang="de-DE" dirty="0" err="1" smtClean="0"/>
              <a:t>under</a:t>
            </a:r>
            <a:r>
              <a:rPr lang="de-DE" dirty="0" smtClean="0"/>
              <a:t> „real“</a:t>
            </a:r>
            <a:br>
              <a:rPr lang="de-DE" dirty="0" smtClean="0"/>
            </a:br>
            <a:r>
              <a:rPr lang="de-DE" dirty="0" err="1" smtClean="0"/>
              <a:t>operating</a:t>
            </a:r>
            <a:r>
              <a:rPr lang="de-DE" dirty="0" smtClean="0"/>
              <a:t> </a:t>
            </a:r>
            <a:r>
              <a:rPr lang="de-DE" dirty="0" err="1" smtClean="0"/>
              <a:t>conditions</a:t>
            </a:r>
            <a:endParaRPr lang="de-DE" dirty="0" smtClean="0"/>
          </a:p>
          <a:p>
            <a:endParaRPr lang="de-DE" dirty="0"/>
          </a:p>
          <a:p>
            <a:r>
              <a:rPr lang="de-DE" u="sng" dirty="0" err="1" smtClean="0"/>
              <a:t>Testing</a:t>
            </a:r>
            <a:r>
              <a:rPr lang="de-DE" u="sng" dirty="0" smtClean="0"/>
              <a:t> </a:t>
            </a:r>
            <a:r>
              <a:rPr lang="de-DE" u="sng" dirty="0" err="1" smtClean="0"/>
              <a:t>is</a:t>
            </a:r>
            <a:r>
              <a:rPr lang="de-DE" u="sng" dirty="0" smtClean="0"/>
              <a:t> </a:t>
            </a:r>
            <a:r>
              <a:rPr lang="de-DE" u="sng" dirty="0" err="1" smtClean="0"/>
              <a:t>currently</a:t>
            </a:r>
            <a:r>
              <a:rPr lang="de-DE" u="sng" dirty="0" smtClean="0"/>
              <a:t> </a:t>
            </a:r>
            <a:r>
              <a:rPr lang="de-DE" u="sng" dirty="0" err="1" smtClean="0"/>
              <a:t>underway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(April 04 </a:t>
            </a:r>
            <a:r>
              <a:rPr lang="de-DE" dirty="0" err="1" smtClean="0"/>
              <a:t>to</a:t>
            </a:r>
            <a:r>
              <a:rPr lang="de-DE" dirty="0" smtClean="0"/>
              <a:t> April 08)</a:t>
            </a: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CO2 Cooling of PXD Endflange in Karlsruhe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0" t="17762"/>
          <a:stretch/>
        </p:blipFill>
        <p:spPr>
          <a:xfrm>
            <a:off x="5076056" y="1268760"/>
            <a:ext cx="3888432" cy="460989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2" t="13210" r="34856" b="10370"/>
          <a:stretch/>
        </p:blipFill>
        <p:spPr>
          <a:xfrm>
            <a:off x="4813552" y="1268761"/>
            <a:ext cx="1473641" cy="460989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004048" y="5229200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(CERN)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796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Backup </a:t>
            </a:r>
            <a:r>
              <a:rPr lang="de-DE" dirty="0" err="1" smtClean="0"/>
              <a:t>Slides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Bonn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Unchanged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CO2 Cooling of PXD Endflange in Karlsruhe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72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</a:t>
            </a:r>
            <a:r>
              <a:rPr lang="de-DE" dirty="0" smtClean="0"/>
              <a:t>. Open CO2 </a:t>
            </a:r>
            <a:r>
              <a:rPr lang="de-DE" dirty="0" err="1" smtClean="0"/>
              <a:t>system</a:t>
            </a:r>
            <a:r>
              <a:rPr lang="de-DE" dirty="0" smtClean="0"/>
              <a:t> in Karlsruhe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Built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CMS </a:t>
            </a:r>
            <a:r>
              <a:rPr lang="de-DE" dirty="0" err="1" smtClean="0"/>
              <a:t>Tracker</a:t>
            </a:r>
            <a:r>
              <a:rPr lang="de-DE" dirty="0" smtClean="0"/>
              <a:t> Upgrade</a:t>
            </a:r>
          </a:p>
          <a:p>
            <a:r>
              <a:rPr lang="de-DE" dirty="0" err="1" smtClean="0"/>
              <a:t>Now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Belle II </a:t>
            </a:r>
            <a:r>
              <a:rPr lang="de-DE" dirty="0" err="1" smtClean="0"/>
              <a:t>PXD</a:t>
            </a:r>
            <a:r>
              <a:rPr lang="de-DE" dirty="0" smtClean="0"/>
              <a:t> </a:t>
            </a:r>
            <a:r>
              <a:rPr lang="de-DE" dirty="0" err="1" smtClean="0"/>
              <a:t>cooling</a:t>
            </a:r>
            <a:r>
              <a:rPr lang="de-DE" dirty="0" smtClean="0"/>
              <a:t> </a:t>
            </a:r>
            <a:r>
              <a:rPr lang="de-DE" dirty="0" err="1" smtClean="0"/>
              <a:t>tests</a:t>
            </a:r>
            <a:endParaRPr lang="de-DE" dirty="0" smtClean="0"/>
          </a:p>
          <a:p>
            <a:r>
              <a:rPr lang="de-DE" dirty="0" smtClean="0"/>
              <a:t>Manual </a:t>
            </a:r>
            <a:r>
              <a:rPr lang="de-DE" dirty="0" err="1" smtClean="0"/>
              <a:t>operation</a:t>
            </a:r>
            <a:r>
              <a:rPr lang="de-DE" dirty="0" smtClean="0"/>
              <a:t> </a:t>
            </a:r>
            <a:r>
              <a:rPr lang="de-DE" dirty="0" smtClean="0">
                <a:sym typeface="Wingdings" pitchFamily="2" charset="2"/>
              </a:rPr>
              <a:t> </a:t>
            </a:r>
            <a:r>
              <a:rPr lang="de-DE" dirty="0" smtClean="0"/>
              <a:t>limited </a:t>
            </a:r>
            <a:r>
              <a:rPr lang="de-DE" dirty="0" err="1" smtClean="0"/>
              <a:t>runtime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CO2 Cooling of PXD Endflange in Karlsruhe</a:t>
            </a:r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72" b="17166"/>
          <a:stretch/>
        </p:blipFill>
        <p:spPr>
          <a:xfrm>
            <a:off x="539552" y="2631747"/>
            <a:ext cx="8100392" cy="3533557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6948264" y="2699628"/>
            <a:ext cx="1656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3. </a:t>
            </a:r>
            <a:r>
              <a:rPr lang="de-DE" dirty="0" err="1" smtClean="0"/>
              <a:t>flow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4211960" y="2708920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2. endflange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2267744" y="2699628"/>
            <a:ext cx="15841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1. CO2 </a:t>
            </a:r>
            <a:r>
              <a:rPr lang="de-DE" dirty="0" err="1" smtClean="0"/>
              <a:t>bottle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611560" y="2708920"/>
            <a:ext cx="13681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err="1" smtClean="0"/>
              <a:t>readout</a:t>
            </a:r>
            <a:r>
              <a:rPr lang="de-DE" dirty="0" smtClean="0"/>
              <a:t> PC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797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Open CO2 </a:t>
            </a:r>
            <a:r>
              <a:rPr lang="de-DE" dirty="0" err="1" smtClean="0"/>
              <a:t>system</a:t>
            </a:r>
            <a:r>
              <a:rPr lang="de-DE" dirty="0" smtClean="0"/>
              <a:t> in Karlsruhe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C</a:t>
            </a:r>
            <a:r>
              <a:rPr lang="de-DE" dirty="0" smtClean="0"/>
              <a:t>omponents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: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CO2 Cooling of PXD Endflange in Karlsruhe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1" t="4095" r="15433" b="3937"/>
          <a:stretch/>
        </p:blipFill>
        <p:spPr>
          <a:xfrm>
            <a:off x="323528" y="1738597"/>
            <a:ext cx="2277628" cy="320257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2" t="25351" r="12047" b="32075"/>
          <a:stretch/>
        </p:blipFill>
        <p:spPr>
          <a:xfrm>
            <a:off x="5414768" y="4509120"/>
            <a:ext cx="3405704" cy="167407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21417" r="5905" b="20105"/>
          <a:stretch/>
        </p:blipFill>
        <p:spPr>
          <a:xfrm>
            <a:off x="3491880" y="1738598"/>
            <a:ext cx="5328592" cy="260338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23528" y="4941168"/>
            <a:ext cx="2277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1. CO2 </a:t>
            </a:r>
            <a:r>
              <a:rPr lang="de-DE" dirty="0" err="1" smtClean="0"/>
              <a:t>bottle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pressure</a:t>
            </a:r>
            <a:r>
              <a:rPr lang="de-DE" dirty="0" smtClean="0"/>
              <a:t> </a:t>
            </a:r>
            <a:r>
              <a:rPr lang="de-DE" dirty="0" err="1" smtClean="0"/>
              <a:t>regulator</a:t>
            </a:r>
            <a:r>
              <a:rPr lang="de-DE" dirty="0" smtClean="0"/>
              <a:t>, </a:t>
            </a:r>
            <a:r>
              <a:rPr lang="de-DE" dirty="0" err="1" smtClean="0"/>
              <a:t>precooled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-32°C (</a:t>
            </a:r>
            <a:r>
              <a:rPr lang="de-DE" dirty="0" err="1" smtClean="0"/>
              <a:t>saves</a:t>
            </a:r>
            <a:r>
              <a:rPr lang="de-DE" dirty="0" smtClean="0"/>
              <a:t> CO2)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915816" y="4881934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2. endflange prototype in </a:t>
            </a:r>
            <a:r>
              <a:rPr lang="de-DE" dirty="0" err="1" smtClean="0"/>
              <a:t>air</a:t>
            </a:r>
            <a:r>
              <a:rPr lang="de-DE" dirty="0" err="1"/>
              <a:t>-</a:t>
            </a:r>
            <a:r>
              <a:rPr lang="de-DE" dirty="0" err="1" smtClean="0"/>
              <a:t>flushed</a:t>
            </a:r>
            <a:r>
              <a:rPr lang="de-DE" dirty="0" smtClean="0"/>
              <a:t> box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prevent</a:t>
            </a:r>
            <a:r>
              <a:rPr lang="de-DE" dirty="0" smtClean="0"/>
              <a:t> </a:t>
            </a:r>
            <a:r>
              <a:rPr lang="de-DE" dirty="0" err="1" smtClean="0"/>
              <a:t>condensation</a:t>
            </a:r>
            <a:endParaRPr lang="de-DE" dirty="0" smtClean="0"/>
          </a:p>
        </p:txBody>
      </p:sp>
      <p:cxnSp>
        <p:nvCxnSpPr>
          <p:cNvPr id="11" name="Gerade Verbindung 10"/>
          <p:cNvCxnSpPr/>
          <p:nvPr/>
        </p:nvCxnSpPr>
        <p:spPr>
          <a:xfrm flipV="1">
            <a:off x="1115616" y="2060848"/>
            <a:ext cx="2376264" cy="504056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2627784" y="2206605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steel</a:t>
            </a:r>
            <a:r>
              <a:rPr lang="de-DE" dirty="0" smtClean="0"/>
              <a:t> </a:t>
            </a:r>
            <a:r>
              <a:rPr lang="de-DE" dirty="0" err="1" smtClean="0"/>
              <a:t>tube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2699792" y="3212976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dry </a:t>
            </a:r>
            <a:r>
              <a:rPr lang="de-DE" dirty="0" err="1" smtClean="0"/>
              <a:t>air</a:t>
            </a:r>
            <a:endParaRPr lang="de-DE" dirty="0"/>
          </a:p>
        </p:txBody>
      </p:sp>
      <p:cxnSp>
        <p:nvCxnSpPr>
          <p:cNvPr id="15" name="Gerade Verbindung 14"/>
          <p:cNvCxnSpPr/>
          <p:nvPr/>
        </p:nvCxnSpPr>
        <p:spPr>
          <a:xfrm>
            <a:off x="3275856" y="3573016"/>
            <a:ext cx="3096344" cy="0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5364088" y="1918573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Armaflex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 smtClean="0"/>
              <a:t>insulation</a:t>
            </a:r>
            <a:endParaRPr lang="de-DE" dirty="0"/>
          </a:p>
        </p:txBody>
      </p:sp>
      <p:cxnSp>
        <p:nvCxnSpPr>
          <p:cNvPr id="20" name="Gerade Verbindung mit Pfeil 19"/>
          <p:cNvCxnSpPr/>
          <p:nvPr/>
        </p:nvCxnSpPr>
        <p:spPr>
          <a:xfrm flipH="1">
            <a:off x="5148064" y="2241738"/>
            <a:ext cx="792088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8820472" y="3429000"/>
            <a:ext cx="216024" cy="0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hteck 28"/>
          <p:cNvSpPr/>
          <p:nvPr/>
        </p:nvSpPr>
        <p:spPr>
          <a:xfrm>
            <a:off x="7668344" y="3140968"/>
            <a:ext cx="1080120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1" name="Gerade Verbindung 30"/>
          <p:cNvCxnSpPr/>
          <p:nvPr/>
        </p:nvCxnSpPr>
        <p:spPr>
          <a:xfrm>
            <a:off x="8748464" y="3645024"/>
            <a:ext cx="72008" cy="8640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 flipH="1">
            <a:off x="5414768" y="3645024"/>
            <a:ext cx="2253576" cy="8640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01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Open CO2 </a:t>
            </a:r>
            <a:r>
              <a:rPr lang="de-DE" dirty="0" err="1"/>
              <a:t>system</a:t>
            </a:r>
            <a:r>
              <a:rPr lang="de-DE" dirty="0"/>
              <a:t> in Karlsruhe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C</a:t>
            </a:r>
            <a:r>
              <a:rPr lang="de-DE" dirty="0" smtClean="0"/>
              <a:t>omponents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(</a:t>
            </a:r>
            <a:r>
              <a:rPr lang="de-DE" dirty="0" err="1" smtClean="0"/>
              <a:t>cont‘d</a:t>
            </a:r>
            <a:r>
              <a:rPr lang="de-DE" dirty="0" smtClean="0"/>
              <a:t>):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CO2 Cooling of PXD Endflange in Karlsruhe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2" t="35800" r="19843" b="22205"/>
          <a:stretch/>
        </p:blipFill>
        <p:spPr>
          <a:xfrm>
            <a:off x="971600" y="2073622"/>
            <a:ext cx="4103016" cy="2016224"/>
          </a:xfrm>
          <a:prstGeom prst="rect">
            <a:avLst/>
          </a:prstGeom>
        </p:spPr>
      </p:pic>
      <p:cxnSp>
        <p:nvCxnSpPr>
          <p:cNvPr id="7" name="Gerade Verbindung 6"/>
          <p:cNvCxnSpPr/>
          <p:nvPr/>
        </p:nvCxnSpPr>
        <p:spPr>
          <a:xfrm>
            <a:off x="107504" y="3801814"/>
            <a:ext cx="864096" cy="0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971600" y="4233862"/>
            <a:ext cx="4031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3. </a:t>
            </a:r>
            <a:r>
              <a:rPr lang="de-DE" dirty="0" err="1" smtClean="0"/>
              <a:t>electric</a:t>
            </a:r>
            <a:r>
              <a:rPr lang="de-DE" dirty="0" smtClean="0"/>
              <a:t> </a:t>
            </a:r>
            <a:r>
              <a:rPr lang="de-DE" dirty="0" err="1" smtClean="0"/>
              <a:t>heater</a:t>
            </a:r>
            <a:r>
              <a:rPr lang="de-DE" dirty="0" smtClean="0"/>
              <a:t> (</a:t>
            </a:r>
            <a:r>
              <a:rPr lang="de-DE" dirty="0" err="1" smtClean="0"/>
              <a:t>temp</a:t>
            </a:r>
            <a:r>
              <a:rPr lang="de-DE" dirty="0" smtClean="0"/>
              <a:t>. </a:t>
            </a:r>
            <a:r>
              <a:rPr lang="de-DE" dirty="0" err="1" smtClean="0"/>
              <a:t>controlled</a:t>
            </a:r>
            <a:r>
              <a:rPr lang="de-DE" dirty="0" smtClean="0"/>
              <a:t>)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prevent</a:t>
            </a:r>
            <a:r>
              <a:rPr lang="de-DE" dirty="0" smtClean="0"/>
              <a:t> liquid CO2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reaching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gas </a:t>
            </a:r>
            <a:r>
              <a:rPr lang="de-DE" dirty="0" err="1" smtClean="0"/>
              <a:t>flow</a:t>
            </a:r>
            <a:r>
              <a:rPr lang="de-DE" dirty="0" smtClean="0"/>
              <a:t> </a:t>
            </a:r>
            <a:r>
              <a:rPr lang="de-DE" dirty="0" err="1" smtClean="0"/>
              <a:t>meters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107504" y="3068960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flange</a:t>
            </a: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86" t="24357" b="17691"/>
          <a:stretch/>
        </p:blipFill>
        <p:spPr>
          <a:xfrm>
            <a:off x="5256337" y="2073622"/>
            <a:ext cx="3564135" cy="2736304"/>
          </a:xfrm>
          <a:prstGeom prst="rect">
            <a:avLst/>
          </a:prstGeom>
        </p:spPr>
      </p:pic>
      <p:cxnSp>
        <p:nvCxnSpPr>
          <p:cNvPr id="14" name="Gerade Verbindung 13"/>
          <p:cNvCxnSpPr/>
          <p:nvPr/>
        </p:nvCxnSpPr>
        <p:spPr>
          <a:xfrm>
            <a:off x="5074616" y="2145630"/>
            <a:ext cx="1441600" cy="1728192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5213065" y="4964975"/>
            <a:ext cx="3564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3. gas </a:t>
            </a:r>
            <a:r>
              <a:rPr lang="de-DE" dirty="0" err="1" smtClean="0"/>
              <a:t>flow</a:t>
            </a:r>
            <a:r>
              <a:rPr lang="de-DE" dirty="0" smtClean="0"/>
              <a:t> </a:t>
            </a:r>
            <a:r>
              <a:rPr lang="de-DE" dirty="0" err="1" smtClean="0"/>
              <a:t>meters</a:t>
            </a:r>
            <a:r>
              <a:rPr lang="de-DE" dirty="0" smtClean="0"/>
              <a:t> (</a:t>
            </a:r>
            <a:r>
              <a:rPr lang="de-DE" dirty="0" err="1" smtClean="0"/>
              <a:t>combined</a:t>
            </a:r>
            <a:r>
              <a:rPr lang="de-DE" dirty="0" smtClean="0"/>
              <a:t>)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pressure</a:t>
            </a:r>
            <a:r>
              <a:rPr lang="de-DE" dirty="0" smtClean="0"/>
              <a:t> </a:t>
            </a:r>
            <a:r>
              <a:rPr lang="de-DE" dirty="0" err="1" smtClean="0"/>
              <a:t>gauge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controlling</a:t>
            </a:r>
            <a:r>
              <a:rPr lang="de-DE" dirty="0" smtClean="0"/>
              <a:t> </a:t>
            </a:r>
            <a:r>
              <a:rPr lang="de-DE" dirty="0" err="1" smtClean="0"/>
              <a:t>operating</a:t>
            </a:r>
            <a:r>
              <a:rPr lang="de-DE" dirty="0" smtClean="0"/>
              <a:t> </a:t>
            </a:r>
            <a:r>
              <a:rPr lang="de-DE" dirty="0" err="1" smtClean="0"/>
              <a:t>values</a:t>
            </a:r>
            <a:endParaRPr lang="de-DE" dirty="0"/>
          </a:p>
        </p:txBody>
      </p:sp>
      <p:cxnSp>
        <p:nvCxnSpPr>
          <p:cNvPr id="19" name="Gerade Verbindung 18"/>
          <p:cNvCxnSpPr/>
          <p:nvPr/>
        </p:nvCxnSpPr>
        <p:spPr>
          <a:xfrm flipV="1">
            <a:off x="6732240" y="1700808"/>
            <a:ext cx="432048" cy="504056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 flipH="1" flipV="1">
            <a:off x="7164288" y="1700808"/>
            <a:ext cx="432048" cy="504056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6300192" y="133147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outlet</a:t>
            </a:r>
            <a:r>
              <a:rPr lang="de-DE" dirty="0" smtClean="0"/>
              <a:t> (</a:t>
            </a:r>
            <a:r>
              <a:rPr lang="de-DE" dirty="0" err="1" smtClean="0"/>
              <a:t>window</a:t>
            </a:r>
            <a:r>
              <a:rPr lang="de-DE" dirty="0" smtClean="0"/>
              <a:t>)</a:t>
            </a:r>
            <a:endParaRPr lang="de-DE" dirty="0"/>
          </a:p>
        </p:txBody>
      </p:sp>
      <p:cxnSp>
        <p:nvCxnSpPr>
          <p:cNvPr id="26" name="Gerade Verbindung 25"/>
          <p:cNvCxnSpPr/>
          <p:nvPr/>
        </p:nvCxnSpPr>
        <p:spPr>
          <a:xfrm>
            <a:off x="6804248" y="3861048"/>
            <a:ext cx="504056" cy="0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81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T_master_ppt2003_e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KIT_master_ppt2003_en</Template>
  <TotalTime>0</TotalTime>
  <Words>560</Words>
  <Application>Microsoft Office PowerPoint</Application>
  <PresentationFormat>Bildschirmpräsentation (4:3)</PresentationFormat>
  <Paragraphs>178</Paragraphs>
  <Slides>14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KIT_master_ppt2003_en</vt:lpstr>
      <vt:lpstr>PowerPoint-Präsentation</vt:lpstr>
      <vt:lpstr>Overview</vt:lpstr>
      <vt:lpstr>CO2 Cooling Tests in Karlsruhe</vt:lpstr>
      <vt:lpstr>Results</vt:lpstr>
      <vt:lpstr>Closed CO2 system at CERN</vt:lpstr>
      <vt:lpstr>Backup Slides from Bonn</vt:lpstr>
      <vt:lpstr>1. Open CO2 system in Karlsruhe</vt:lpstr>
      <vt:lpstr>1. Open CO2 system in Karlsruhe</vt:lpstr>
      <vt:lpstr>1. Open CO2 system in Karlsruhe</vt:lpstr>
      <vt:lpstr>3. Results with heat load</vt:lpstr>
      <vt:lpstr>3. Results with heat load</vt:lpstr>
      <vt:lpstr>3. Results with heat load</vt:lpstr>
      <vt:lpstr>3. Results with heat load</vt:lpstr>
      <vt:lpstr>4. Conclusion</vt:lpstr>
    </vt:vector>
  </TitlesOfParts>
  <Company>Universität Karlsruhe (TH)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Stefan Heindl</dc:creator>
  <cp:lastModifiedBy>Stefan Heindl</cp:lastModifiedBy>
  <cp:revision>114</cp:revision>
  <dcterms:created xsi:type="dcterms:W3CDTF">2010-04-22T08:19:03Z</dcterms:created>
  <dcterms:modified xsi:type="dcterms:W3CDTF">2011-04-02T12:52:56Z</dcterms:modified>
</cp:coreProperties>
</file>