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256" r:id="rId2"/>
    <p:sldId id="288" r:id="rId3"/>
    <p:sldId id="300" r:id="rId4"/>
    <p:sldId id="299" r:id="rId5"/>
    <p:sldId id="290" r:id="rId6"/>
    <p:sldId id="292" r:id="rId7"/>
    <p:sldId id="301" r:id="rId8"/>
    <p:sldId id="287" r:id="rId9"/>
    <p:sldId id="269" r:id="rId10"/>
  </p:sldIdLst>
  <p:sldSz cx="10080625" cy="7559675"/>
  <p:notesSz cx="7315200" cy="9601200"/>
  <p:defaultTextStyle>
    <a:defPPr>
      <a:defRPr lang="en-GB"/>
    </a:defPPr>
    <a:lvl1pPr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EE7DE"/>
    <a:srgbClr val="8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65" autoAdjust="0"/>
    <p:restoredTop sz="92776" autoAdjust="0"/>
  </p:normalViewPr>
  <p:slideViewPr>
    <p:cSldViewPr>
      <p:cViewPr>
        <p:scale>
          <a:sx n="66" d="100"/>
          <a:sy n="66" d="100"/>
        </p:scale>
        <p:origin x="-734" y="226"/>
      </p:cViewPr>
      <p:guideLst>
        <p:guide orient="horz" pos="975"/>
        <p:guide pos="2857"/>
      </p:guideLst>
    </p:cSldViewPr>
  </p:slideViewPr>
  <p:outlineViewPr>
    <p:cViewPr varScale="1">
      <p:scale>
        <a:sx n="170" d="200"/>
        <a:sy n="170" d="200"/>
      </p:scale>
      <p:origin x="0" y="389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270000" y="922338"/>
            <a:ext cx="4775200" cy="33226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1131888" y="4567238"/>
            <a:ext cx="5048250" cy="368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smtClean="0"/>
          </a:p>
        </p:txBody>
      </p:sp>
      <p:sp>
        <p:nvSpPr>
          <p:cNvPr id="2056" name="Rectangle 8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30250"/>
            <a:ext cx="4791075" cy="3590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443038" y="922338"/>
            <a:ext cx="4429125" cy="33226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74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31888" y="4567238"/>
            <a:ext cx="5049837" cy="36830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1270000" y="922338"/>
            <a:ext cx="4775200" cy="33226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94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31888" y="4567238"/>
            <a:ext cx="5049837" cy="36830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1270000" y="922338"/>
            <a:ext cx="4775200" cy="33226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94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31888" y="4567238"/>
            <a:ext cx="5049837" cy="36830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1270000" y="922338"/>
            <a:ext cx="4775200" cy="33226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94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31888" y="4567238"/>
            <a:ext cx="5049837" cy="36830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1270000" y="922338"/>
            <a:ext cx="4775200" cy="33226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94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31888" y="4567238"/>
            <a:ext cx="5049837" cy="36830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1270000" y="922338"/>
            <a:ext cx="4775200" cy="33226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94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31888" y="4567238"/>
            <a:ext cx="5049837" cy="36830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1270000" y="922338"/>
            <a:ext cx="4775200" cy="33226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94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31888" y="4567238"/>
            <a:ext cx="5049837" cy="36830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1270000" y="922338"/>
            <a:ext cx="4775200" cy="33226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94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31888" y="4567238"/>
            <a:ext cx="5049837" cy="36830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1270000" y="922338"/>
            <a:ext cx="4775200" cy="33226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7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31888" y="4567238"/>
            <a:ext cx="5049837" cy="36830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5988" y="301625"/>
            <a:ext cx="2301875" cy="64500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0363" y="301625"/>
            <a:ext cx="6753225" cy="64500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363" y="1768475"/>
            <a:ext cx="452755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0313" y="1768475"/>
            <a:ext cx="452755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239713" y="7285038"/>
            <a:ext cx="9688512" cy="2289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1">
              <a:lnSpc>
                <a:spcPct val="93000"/>
              </a:lnSpc>
              <a:tabLst>
                <a:tab pos="0" algn="l"/>
                <a:tab pos="715963" algn="l"/>
                <a:tab pos="1439863" algn="l"/>
                <a:tab pos="2163763" algn="l"/>
                <a:tab pos="2887663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79125" algn="l"/>
                <a:tab pos="10780713" algn="l"/>
              </a:tabLst>
            </a:pPr>
            <a:r>
              <a:rPr lang="en-GB" sz="1200" b="1" baseline="0" dirty="0" smtClean="0">
                <a:solidFill>
                  <a:srgbClr val="000000"/>
                </a:solidFill>
                <a:latin typeface="Arial" charset="0"/>
              </a:rPr>
              <a:t>Munich framework/DAQ meeting, 21-23 Feb 2011</a:t>
            </a:r>
            <a:r>
              <a:rPr lang="en-GB" sz="1200" b="1" dirty="0" smtClean="0">
                <a:solidFill>
                  <a:srgbClr val="000000"/>
                </a:solidFill>
                <a:latin typeface="Arial" charset="0"/>
              </a:rPr>
              <a:t>                     Peter </a:t>
            </a:r>
            <a:r>
              <a:rPr lang="en-GB" sz="1200" b="1" dirty="0" err="1" smtClean="0">
                <a:solidFill>
                  <a:srgbClr val="000000"/>
                </a:solidFill>
                <a:latin typeface="Arial" charset="0"/>
              </a:rPr>
              <a:t>Kvasnicka</a:t>
            </a:r>
            <a:r>
              <a:rPr lang="en-GB" sz="1200" b="1" dirty="0" smtClean="0">
                <a:solidFill>
                  <a:srgbClr val="000000"/>
                </a:solidFill>
                <a:latin typeface="Arial" charset="0"/>
              </a:rPr>
              <a:t>, CU Prague: PXD</a:t>
            </a:r>
            <a:r>
              <a:rPr lang="en-GB" sz="1200" b="1" baseline="0" dirty="0" smtClean="0">
                <a:solidFill>
                  <a:srgbClr val="000000"/>
                </a:solidFill>
                <a:latin typeface="Arial" charset="0"/>
              </a:rPr>
              <a:t> digitization</a:t>
            </a:r>
            <a:r>
              <a:rPr lang="en-GB" sz="1200" b="1" dirty="0" smtClean="0">
                <a:solidFill>
                  <a:srgbClr val="000000"/>
                </a:solidFill>
                <a:latin typeface="Arial" charset="0"/>
              </a:rPr>
              <a:t>                                       </a:t>
            </a:r>
            <a:fld id="{751F3D9D-402B-472B-BA0F-3C4A2533C5E1}" type="slidenum">
              <a:rPr lang="en-GB" sz="1600" b="1" smtClean="0">
                <a:solidFill>
                  <a:srgbClr val="000000"/>
                </a:solidFill>
                <a:latin typeface="Arial" charset="0"/>
              </a:rPr>
              <a:pPr eaLnBrk="1">
                <a:lnSpc>
                  <a:spcPct val="93000"/>
                </a:lnSpc>
                <a:tabLst>
                  <a:tab pos="0" algn="l"/>
                  <a:tab pos="715963" algn="l"/>
                  <a:tab pos="1439863" algn="l"/>
                  <a:tab pos="2163763" algn="l"/>
                  <a:tab pos="2887663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  <a:tab pos="10326688" algn="l"/>
                  <a:tab pos="10779125" algn="l"/>
                  <a:tab pos="10779125" algn="l"/>
                  <a:tab pos="10780713" algn="l"/>
                </a:tabLst>
              </a:pPr>
              <a:t>‹#›</a:t>
            </a:fld>
            <a:endParaRPr lang="en-GB" sz="1600" b="1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" y="290513"/>
            <a:ext cx="915988" cy="889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33350" y="1208088"/>
            <a:ext cx="1090613" cy="306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rial" charset="0"/>
              </a:rPr>
              <a:t>CU Prague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439863" y="301625"/>
            <a:ext cx="8128000" cy="1255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0363" y="1768475"/>
            <a:ext cx="9207500" cy="4983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fontAlgn="base" hangingPunct="0">
        <a:lnSpc>
          <a:spcPct val="90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0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FFFF"/>
          </a:solidFill>
          <a:latin typeface="+mn-lt"/>
          <a:ea typeface="+mn-ea"/>
        </a:defRPr>
      </a:lvl2pPr>
      <a:lvl3pPr marL="1143000" indent="-228600" algn="l" defTabSz="449263" rtl="0" fontAlgn="base" hangingPunct="0">
        <a:lnSpc>
          <a:spcPct val="90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+mn-lt"/>
          <a:ea typeface="+mn-ea"/>
        </a:defRPr>
      </a:lvl3pPr>
      <a:lvl4pPr marL="1600200" indent="-228600" algn="l" defTabSz="449263" rtl="0" fontAlgn="base" hangingPunct="0">
        <a:lnSpc>
          <a:spcPct val="90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4pPr>
      <a:lvl5pPr marL="2057400" indent="-228600" algn="l" defTabSz="449263" rtl="0" fontAlgn="base" hangingPunct="0">
        <a:lnSpc>
          <a:spcPct val="9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-248" y="6944816"/>
            <a:ext cx="10080625" cy="579437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-36513" y="2505319"/>
            <a:ext cx="10080626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Peter 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Kvasni</a:t>
            </a:r>
            <a:r>
              <a:rPr lang="cs-CZ" dirty="0">
                <a:solidFill>
                  <a:srgbClr val="000000"/>
                </a:solidFill>
                <a:latin typeface="Arial" charset="0"/>
              </a:rPr>
              <a:t>č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ka</a:t>
            </a:r>
          </a:p>
          <a:p>
            <a:pPr algn="ct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Institute of Particle and 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Nuclear 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Physics,</a:t>
            </a:r>
          </a:p>
          <a:p>
            <a:pPr algn="ct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Charles University, Prague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03688" y="4284663"/>
            <a:ext cx="1800225" cy="1619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2982913" cy="118903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68313" y="994675"/>
            <a:ext cx="8991600" cy="4866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eaLnBrk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400" dirty="0" smtClean="0">
                <a:solidFill>
                  <a:srgbClr val="3333CC"/>
                </a:solidFill>
                <a:latin typeface="Arial" charset="0"/>
              </a:rPr>
              <a:t>The PXD Digitizer</a:t>
            </a:r>
            <a:r>
              <a:rPr lang="sk-SK" sz="3400" dirty="0" smtClean="0">
                <a:solidFill>
                  <a:srgbClr val="3333CC"/>
                </a:solidFill>
                <a:latin typeface="Arial" charset="0"/>
              </a:rPr>
              <a:t>: Status and Plans</a:t>
            </a:r>
            <a:endParaRPr lang="en-US" sz="3400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583928" y="6543675"/>
            <a:ext cx="6984776" cy="7100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2000" b="1" dirty="0" smtClean="0">
                <a:solidFill>
                  <a:srgbClr val="000000"/>
                </a:solidFill>
                <a:latin typeface="Arial" charset="0"/>
              </a:rPr>
              <a:t>DEPFET </a:t>
            </a: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meeting</a:t>
            </a:r>
            <a:r>
              <a:rPr lang="sk-SK" sz="2000" b="1" dirty="0" smtClean="0">
                <a:solidFill>
                  <a:srgbClr val="000000"/>
                </a:solidFill>
                <a:latin typeface="Arial" charset="0"/>
              </a:rPr>
              <a:t> 2011</a:t>
            </a: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sk-SK" sz="2000" b="1" dirty="0" smtClean="0">
                <a:solidFill>
                  <a:srgbClr val="000000"/>
                </a:solidFill>
                <a:latin typeface="Arial" charset="0"/>
              </a:rPr>
              <a:t>Ringberg</a:t>
            </a: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, </a:t>
            </a:r>
            <a:br>
              <a:rPr lang="en-US" sz="2000" b="1" dirty="0" smtClean="0">
                <a:solidFill>
                  <a:srgbClr val="000000"/>
                </a:solidFill>
                <a:latin typeface="Arial" charset="0"/>
              </a:rPr>
            </a:br>
            <a:r>
              <a:rPr lang="sk-SK" sz="2000" b="1" dirty="0" smtClean="0">
                <a:solidFill>
                  <a:srgbClr val="000000"/>
                </a:solidFill>
                <a:latin typeface="Arial" charset="0"/>
              </a:rPr>
              <a:t>8 - 11</a:t>
            </a: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sk-SK" sz="2000" b="1" dirty="0" smtClean="0">
                <a:solidFill>
                  <a:srgbClr val="000000"/>
                </a:solidFill>
                <a:latin typeface="Arial" charset="0"/>
              </a:rPr>
              <a:t>May </a:t>
            </a: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2011</a:t>
            </a:r>
            <a:endParaRPr lang="en-US" sz="2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0" y="792163"/>
            <a:ext cx="1439863" cy="900112"/>
          </a:xfrm>
          <a:prstGeom prst="roundRect">
            <a:avLst>
              <a:gd name="adj" fmla="val 176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8640763" y="792163"/>
            <a:ext cx="1439862" cy="900112"/>
          </a:xfrm>
          <a:prstGeom prst="roundRect">
            <a:avLst>
              <a:gd name="adj" fmla="val 176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684338" y="479425"/>
            <a:ext cx="6248400" cy="956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b="1" dirty="0" smtClean="0">
                <a:solidFill>
                  <a:srgbClr val="3333CC"/>
                </a:solidFill>
                <a:latin typeface="Arial" charset="0"/>
              </a:rPr>
              <a:t>The </a:t>
            </a:r>
            <a:r>
              <a:rPr lang="en-US" sz="2800" b="1" dirty="0" smtClean="0">
                <a:solidFill>
                  <a:srgbClr val="3333CC"/>
                </a:solidFill>
                <a:latin typeface="Arial" charset="0"/>
              </a:rPr>
              <a:t>basf2 PXD </a:t>
            </a:r>
            <a:r>
              <a:rPr lang="en-US" sz="2800" b="1" dirty="0" smtClean="0">
                <a:solidFill>
                  <a:srgbClr val="3333CC"/>
                </a:solidFill>
                <a:latin typeface="Arial" charset="0"/>
              </a:rPr>
              <a:t>and SVD simulation/reconstruction chain</a:t>
            </a:r>
            <a:endParaRPr lang="sk-SK" sz="2800" b="1" dirty="0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680104" y="1485946"/>
          <a:ext cx="6720417" cy="3340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0139"/>
                <a:gridCol w="2240139"/>
                <a:gridCol w="2240139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PXD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SVD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Sensitive Detector (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MCPart.→SimHits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  <a:sym typeface="Wingdings"/>
                        </a:rPr>
                        <a:t>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  <a:sym typeface="Wingdings"/>
                        </a:rPr>
                        <a:t>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5315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Digitizer</a:t>
                      </a:r>
                    </a:p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SimHits→Digits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  <a:sym typeface="Wingdings"/>
                        </a:rPr>
                        <a:t></a:t>
                      </a:r>
                      <a:endParaRPr lang="en-US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Gaussian-smear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SimHits→Hits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FEE7D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Clusterizer</a:t>
                      </a:r>
                      <a:endParaRPr lang="en-US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(Digits →Hits)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  <a:sym typeface="Wingdings"/>
                        </a:rPr>
                        <a:t></a:t>
                      </a:r>
                      <a:endParaRPr lang="en-US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RecoHit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Producer</a:t>
                      </a:r>
                    </a:p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(Hits-&gt;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RecoHits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  <a:sym typeface="Wingdings"/>
                        </a:rPr>
                        <a:t></a:t>
                      </a:r>
                      <a:endParaRPr lang="en-US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  <a:sym typeface="Wingdings"/>
                        </a:rPr>
                        <a:t></a:t>
                      </a:r>
                      <a:endParaRPr lang="en-US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SpacePoint</a:t>
                      </a:r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 Producer</a:t>
                      </a:r>
                      <a:endParaRPr lang="en-US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SimHits→SpacePts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  <a:sym typeface="Wingdings"/>
                        </a:rPr>
                        <a:t></a:t>
                      </a:r>
                      <a:endParaRPr lang="en-US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  <a:sym typeface="Wingdings"/>
                        </a:rPr>
                        <a:t></a:t>
                      </a:r>
                      <a:endParaRPr lang="en-US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504379" y="5292005"/>
            <a:ext cx="9072437" cy="17281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noAutofit/>
          </a:bodyPr>
          <a:lstStyle/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All the data types are in place, together with their relations to the generating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MCParticles</a:t>
            </a:r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main missing part is currently the full SVD digitizer. </a:t>
            </a: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Current status of the PXD digitizer will be the subject of this talk.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04379" y="1691605"/>
            <a:ext cx="9072437" cy="53285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noAutofit/>
          </a:bodyPr>
          <a:lstStyle/>
          <a:p>
            <a:pPr marL="393700" lvl="1" indent="-393700">
              <a:lnSpc>
                <a:spcPct val="100000"/>
              </a:lnSpc>
              <a:spcBef>
                <a:spcPts val="600"/>
              </a:spcBef>
              <a:buFont typeface="Wingdings" charset="2"/>
              <a:buChar char="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sk-SK" sz="2000" b="1" dirty="0" smtClean="0">
                <a:solidFill>
                  <a:schemeClr val="tx1"/>
                </a:solidFill>
                <a:latin typeface="Arial" charset="0"/>
              </a:rPr>
              <a:t>The </a:t>
            </a:r>
            <a:r>
              <a:rPr lang="en-US" sz="2000" b="1" dirty="0" smtClean="0">
                <a:solidFill>
                  <a:schemeClr val="tx1"/>
                </a:solidFill>
                <a:latin typeface="Arial" charset="0"/>
              </a:rPr>
              <a:t>basf2 implementation of the ILC </a:t>
            </a:r>
            <a:r>
              <a:rPr lang="en-US" sz="2000" b="1" dirty="0" err="1" smtClean="0">
                <a:solidFill>
                  <a:schemeClr val="tx1"/>
                </a:solidFill>
                <a:latin typeface="Arial" charset="0"/>
              </a:rPr>
              <a:t>SiPxlDigi</a:t>
            </a:r>
            <a:r>
              <a:rPr lang="en-US" sz="2000" b="1" dirty="0" smtClean="0">
                <a:solidFill>
                  <a:schemeClr val="tx1"/>
                </a:solidFill>
                <a:latin typeface="Arial" charset="0"/>
              </a:rPr>
              <a:t> pixel digitizer processor is now in the basf2 </a:t>
            </a:r>
            <a:r>
              <a:rPr lang="en-US" sz="2000" b="1" dirty="0" err="1" smtClean="0">
                <a:solidFill>
                  <a:schemeClr val="tx1"/>
                </a:solidFill>
                <a:latin typeface="Arial" charset="0"/>
              </a:rPr>
              <a:t>svn</a:t>
            </a:r>
            <a:r>
              <a:rPr lang="en-US" sz="2000" b="1" dirty="0" smtClean="0">
                <a:solidFill>
                  <a:schemeClr val="tx1"/>
                </a:solidFill>
                <a:latin typeface="Arial" charset="0"/>
              </a:rPr>
              <a:t>. </a:t>
            </a:r>
            <a:endParaRPr lang="en-US" sz="1800" dirty="0" smtClean="0">
              <a:solidFill>
                <a:schemeClr val="tx1"/>
              </a:solidFill>
              <a:latin typeface="Arial" charset="0"/>
            </a:endParaRP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b="1" dirty="0" smtClean="0">
                <a:solidFill>
                  <a:schemeClr val="accent2"/>
                </a:solidFill>
                <a:latin typeface="Arial" charset="0"/>
              </a:rPr>
              <a:t>Physics is mostly the same.</a:t>
            </a:r>
            <a:r>
              <a:rPr lang="en-US" sz="1800" b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rial" charset="0"/>
              </a:rPr>
              <a:t>Some features of the ILC digitizer were not implemented: </a:t>
            </a:r>
          </a:p>
          <a:p>
            <a:pPr marL="1138238" lvl="2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Arial" charset="0"/>
                <a:cs typeface="Arial" pitchFamily="34" charset="0"/>
              </a:rPr>
              <a:t>Bricked pixel structures, ganged pixels – of little interest at present</a:t>
            </a:r>
          </a:p>
          <a:p>
            <a:pPr marL="1138238" lvl="2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Arial" charset="0"/>
                <a:cs typeface="Arial" pitchFamily="34" charset="0"/>
              </a:rPr>
              <a:t>Benjamin </a:t>
            </a:r>
            <a:r>
              <a:rPr lang="en-US" sz="1600" dirty="0" err="1" smtClean="0">
                <a:solidFill>
                  <a:schemeClr val="tx1"/>
                </a:solidFill>
                <a:latin typeface="Arial" charset="0"/>
                <a:cs typeface="Arial" pitchFamily="34" charset="0"/>
              </a:rPr>
              <a:t>Schwenker’s</a:t>
            </a:r>
            <a:r>
              <a:rPr lang="en-US" sz="1600" dirty="0" smtClean="0">
                <a:solidFill>
                  <a:schemeClr val="tx1"/>
                </a:solidFill>
                <a:latin typeface="Arial" charset="0"/>
                <a:cs typeface="Arial" pitchFamily="34" charset="0"/>
              </a:rPr>
              <a:t> lateral diffusion code – a somewhat different implementation will be used to imbed this in basf2.</a:t>
            </a:r>
            <a:endPara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The organization of the code was changed:</a:t>
            </a:r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1138238" lvl="2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ILC digitizer was divided into </a:t>
            </a:r>
            <a:r>
              <a:rPr lang="en-US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PXDDigitizer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PXDClusterizer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The principal reason was that while the digitizer belongs to simulation chain, the </a:t>
            </a:r>
            <a:r>
              <a:rPr lang="en-US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clusterizer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is part of </a:t>
            </a:r>
            <a:r>
              <a:rPr lang="en-US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reconstruction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1138238" lvl="2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Some re-</a:t>
            </a:r>
            <a:r>
              <a:rPr lang="en-US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orgainzation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the code was necessary due to differences in programming philosophies between </a:t>
            </a:r>
            <a:r>
              <a:rPr lang="en-US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ILCsoft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and basf2 (indices into </a:t>
            </a:r>
            <a:r>
              <a:rPr lang="en-US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StoreArrays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 place of pointers, separate relation arrays in place of pointer arrays in data objects etc.)</a:t>
            </a:r>
          </a:p>
          <a:p>
            <a:pPr marL="1138238" lvl="2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processing logic was simplified and the volume of code significantly decreased.</a:t>
            </a: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2000" b="1" dirty="0" smtClean="0">
                <a:solidFill>
                  <a:schemeClr val="accent2"/>
                </a:solidFill>
                <a:latin typeface="Arial" charset="0"/>
              </a:rPr>
              <a:t>The code is being tested and debugged:</a:t>
            </a:r>
            <a:r>
              <a:rPr lang="en-US" sz="2000" b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The code now needs active usage time to discover errors and to verify that it is equivalent to the original ILC code. 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 Thanks to Martin Ritter and Susanne.</a:t>
            </a:r>
            <a:endParaRPr lang="en-US" sz="1800" dirty="0" smtClean="0">
              <a:solidFill>
                <a:schemeClr val="tx1"/>
              </a:solidFill>
              <a:latin typeface="Arial" charset="0"/>
            </a:endParaRP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684338" y="479425"/>
            <a:ext cx="6248400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b="1" dirty="0" smtClean="0">
                <a:solidFill>
                  <a:srgbClr val="3333CC"/>
                </a:solidFill>
                <a:latin typeface="Arial" charset="0"/>
              </a:rPr>
              <a:t>The PXD digitizer: </a:t>
            </a:r>
            <a:r>
              <a:rPr lang="sk-SK" sz="2800" b="1" dirty="0" smtClean="0">
                <a:solidFill>
                  <a:srgbClr val="3333CC"/>
                </a:solidFill>
                <a:latin typeface="Arial" charset="0"/>
              </a:rPr>
              <a:t>Current status</a:t>
            </a:r>
            <a:endParaRPr lang="sk-SK" sz="2800" b="1" dirty="0">
              <a:solidFill>
                <a:srgbClr val="3333CC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04379" y="1691605"/>
            <a:ext cx="9072437" cy="53285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noAutofit/>
          </a:bodyPr>
          <a:lstStyle/>
          <a:p>
            <a:pPr marL="393700" lvl="1" indent="-393700">
              <a:lnSpc>
                <a:spcPct val="100000"/>
              </a:lnSpc>
              <a:spcBef>
                <a:spcPts val="600"/>
              </a:spcBef>
              <a:buFont typeface="Wingdings" charset="2"/>
              <a:buChar char="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2000" b="1" dirty="0" smtClean="0">
                <a:solidFill>
                  <a:schemeClr val="tx1"/>
                </a:solidFill>
                <a:latin typeface="Arial" charset="0"/>
              </a:rPr>
              <a:t>For each simulated hit (</a:t>
            </a:r>
            <a:r>
              <a:rPr lang="en-US" sz="2000" b="1" dirty="0" err="1" smtClean="0">
                <a:solidFill>
                  <a:schemeClr val="tx1"/>
                </a:solidFill>
                <a:latin typeface="Arial" charset="0"/>
              </a:rPr>
              <a:t>PXDSimHit</a:t>
            </a:r>
            <a:r>
              <a:rPr lang="en-US" sz="2000" b="1" dirty="0" smtClean="0">
                <a:solidFill>
                  <a:schemeClr val="tx1"/>
                </a:solidFill>
                <a:latin typeface="Arial" charset="0"/>
              </a:rPr>
              <a:t>) obtained from Geant4</a:t>
            </a:r>
            <a:endParaRPr lang="en-US" sz="1800" dirty="0" smtClean="0">
              <a:solidFill>
                <a:schemeClr val="tx1"/>
              </a:solidFill>
              <a:latin typeface="Arial" charset="0"/>
            </a:endParaRP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b="1" dirty="0" smtClean="0">
                <a:solidFill>
                  <a:schemeClr val="accent2"/>
                </a:solidFill>
                <a:latin typeface="Arial" charset="0"/>
              </a:rPr>
              <a:t>Track generation.</a:t>
            </a:r>
            <a:r>
              <a:rPr lang="en-US" sz="1800" b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rial" charset="0"/>
              </a:rPr>
              <a:t>The </a:t>
            </a:r>
            <a:r>
              <a:rPr lang="en-US" sz="1600" dirty="0" err="1" smtClean="0">
                <a:solidFill>
                  <a:schemeClr val="tx1"/>
                </a:solidFill>
                <a:latin typeface="Arial" charset="0"/>
              </a:rPr>
              <a:t>SimHits</a:t>
            </a:r>
            <a:r>
              <a:rPr lang="en-US" sz="1600" dirty="0" smtClean="0">
                <a:solidFill>
                  <a:schemeClr val="tx1"/>
                </a:solidFill>
                <a:latin typeface="Arial" charset="0"/>
              </a:rPr>
              <a:t> are created where Geant4 detects a passage of a particle through an active detector. The current philosophy is that </a:t>
            </a:r>
            <a:r>
              <a:rPr lang="en-US" sz="1600" dirty="0" err="1" smtClean="0">
                <a:solidFill>
                  <a:schemeClr val="tx1"/>
                </a:solidFill>
                <a:latin typeface="Arial" charset="0"/>
              </a:rPr>
              <a:t>SimHits</a:t>
            </a:r>
            <a:r>
              <a:rPr lang="en-US" sz="1600" dirty="0" smtClean="0">
                <a:solidFill>
                  <a:schemeClr val="tx1"/>
                </a:solidFill>
                <a:latin typeface="Arial" charset="0"/>
              </a:rPr>
              <a:t> are actually Geant4 steps with limited length, which are digitized.</a:t>
            </a:r>
            <a:endPara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Ionization.</a:t>
            </a:r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track segment is divided into sub-segments (“ionization points”),  whose charge is smeared according to the Landau distribution using the code borrowed from Geant4  (G4UniversalFluctuation) for more realistic simulation.</a:t>
            </a: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684338" y="479425"/>
            <a:ext cx="6248400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b="1" dirty="0" smtClean="0">
                <a:solidFill>
                  <a:srgbClr val="3333CC"/>
                </a:solidFill>
                <a:latin typeface="Arial" charset="0"/>
              </a:rPr>
              <a:t>The PXD digitizer: What it does</a:t>
            </a:r>
            <a:endParaRPr lang="sk-SK" sz="2800" b="1" dirty="0">
              <a:solidFill>
                <a:srgbClr val="3333CC"/>
              </a:solidFill>
              <a:latin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15976" y="3707829"/>
            <a:ext cx="6043959" cy="3514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264448" y="5364013"/>
            <a:ext cx="873957" cy="3589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75 µm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40427" y="6660157"/>
            <a:ext cx="1915909" cy="3145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SimHit</a:t>
            </a:r>
            <a:r>
              <a:rPr lang="en-US" sz="15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position</a:t>
            </a:r>
            <a:endParaRPr lang="en-US" sz="15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04379" y="1691605"/>
            <a:ext cx="9072437" cy="53285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noAutofit/>
          </a:bodyPr>
          <a:lstStyle/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Production of digits.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ionization points are then drifted to the readout plane, Lorentz-shifted in the presence of a magnetic field and smeared by a Gaussian distribution to account for diffusion during the drift time. </a:t>
            </a: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Lateral diffusion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200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Finally, the total charge of an ionization point is split into carrier groups of ~100 electrons. For each carrier group, a random walk in the readout plane is sampled until the internal gate region of a pixel cell is reached. </a:t>
            </a:r>
            <a:r>
              <a:rPr lang="en-US" sz="200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Still to be implemented: currently we only integrate charge into individual pixels. 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b="1" dirty="0" smtClean="0">
                <a:solidFill>
                  <a:schemeClr val="accent2"/>
                </a:solidFill>
                <a:latin typeface="Arial" charset="0"/>
              </a:rPr>
              <a:t>Digitization.</a:t>
            </a:r>
            <a:r>
              <a:rPr lang="en-US" sz="1800" b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For  each pixel electrode we now have a signal dependent on how many ionization points  contributed. </a:t>
            </a:r>
            <a:endParaRPr lang="en-US" sz="1600" dirty="0" smtClean="0">
              <a:solidFill>
                <a:schemeClr val="tx1"/>
              </a:solidFill>
              <a:latin typeface="Arial" charset="0"/>
            </a:endParaRPr>
          </a:p>
          <a:p>
            <a:pPr marL="1138238" lvl="2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Arial" charset="0"/>
              </a:rPr>
              <a:t>Background and noise. 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The pixels are then populated by random electronic noise and background signal as appropriate.</a:t>
            </a:r>
          </a:p>
          <a:p>
            <a:pPr marL="1138238" lvl="2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Analog-To-Digital conversion: 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Analog  signals are converted into digital values. 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684338" y="303269"/>
            <a:ext cx="6248400" cy="956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b="1" dirty="0" smtClean="0">
                <a:solidFill>
                  <a:srgbClr val="3333CC"/>
                </a:solidFill>
                <a:latin typeface="Arial" charset="0"/>
              </a:rPr>
              <a:t>The PXD digitizer: What it does (cont’d)</a:t>
            </a:r>
            <a:endParaRPr lang="sk-SK" sz="2800" b="1" dirty="0">
              <a:solidFill>
                <a:srgbClr val="3333CC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04379" y="1691605"/>
            <a:ext cx="9072437" cy="53285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noAutofit/>
          </a:bodyPr>
          <a:lstStyle/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Clustering: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PXDClusterizer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): Clusters are formed from digits with charge exceeding seed threshold, non-zero charge (&gt;zero-suppression threshold) digits are allowed at the border of the cluster.</a:t>
            </a: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Hit reconstruction.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Hit position is estimated separately in each coordinate, by center-of-gravity for cluster projections of 1 or 2 pixels, and analog head-tail (approximate the cluster by a uniform charge distribution consistent with pixel signals) for larger clusters.</a:t>
            </a:r>
            <a:endParaRPr lang="en-US" sz="20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Output. </a:t>
            </a:r>
          </a:p>
          <a:p>
            <a:pPr marL="1138238" lvl="2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Digitizer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PXDDigits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(data on sensor, cell and charge) and relations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MCParticles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-to-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PXDDIgits</a:t>
            </a:r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138238" lvl="2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Clusterizer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PXDHits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(data on sensor, position,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positioin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error, charge, charge error), relations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MCParticles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-&gt;Hits, relations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PXDHits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-&gt;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PXDDigits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(clusters)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684338" y="303269"/>
            <a:ext cx="6248400" cy="956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b="1" dirty="0" smtClean="0">
                <a:solidFill>
                  <a:srgbClr val="3333CC"/>
                </a:solidFill>
                <a:latin typeface="Arial" charset="0"/>
              </a:rPr>
              <a:t>The PXD digitizer: What it does (cont’d)</a:t>
            </a:r>
            <a:endParaRPr lang="sk-SK" sz="2800" b="1" dirty="0">
              <a:solidFill>
                <a:srgbClr val="3333CC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60363" y="1691605"/>
            <a:ext cx="9072437" cy="53285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noAutofit/>
          </a:bodyPr>
          <a:lstStyle/>
          <a:p>
            <a:pPr marL="393700" lvl="1" indent="-393700">
              <a:lnSpc>
                <a:spcPct val="100000"/>
              </a:lnSpc>
              <a:spcBef>
                <a:spcPts val="600"/>
              </a:spcBef>
              <a:buFont typeface="Wingdings" charset="2"/>
              <a:buChar char="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Physics:</a:t>
            </a:r>
            <a:endParaRPr lang="en-US" sz="2000" dirty="0" smtClean="0">
              <a:solidFill>
                <a:srgbClr val="000000"/>
              </a:solidFill>
              <a:latin typeface="Arial" charset="0"/>
            </a:endParaRP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dirty="0" smtClean="0">
                <a:solidFill>
                  <a:schemeClr val="accent2"/>
                </a:solidFill>
                <a:latin typeface="Arial" charset="0"/>
              </a:rPr>
              <a:t>Landau fluctuations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: Tune the generation of Landau fluctuations by setting appropriate step lengths and production cuts.</a:t>
            </a: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dirty="0" smtClean="0">
                <a:solidFill>
                  <a:schemeClr val="accent2"/>
                </a:solidFill>
                <a:latin typeface="Arial" charset="0"/>
              </a:rPr>
              <a:t>Handling of photons 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has 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to be 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implemented properly.</a:t>
            </a: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dirty="0" smtClean="0">
                <a:solidFill>
                  <a:schemeClr val="accent2"/>
                </a:solidFill>
                <a:latin typeface="Arial" charset="0"/>
              </a:rPr>
              <a:t>Simulation of charge diffusion 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Implement Benjamin </a:t>
            </a:r>
            <a:r>
              <a:rPr lang="en-US" sz="1800" dirty="0" err="1" smtClean="0">
                <a:solidFill>
                  <a:schemeClr val="tx1"/>
                </a:solidFill>
                <a:latin typeface="Arial" charset="0"/>
              </a:rPr>
              <a:t>Schwenker’s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 code</a:t>
            </a:r>
            <a:endParaRPr lang="en-US" sz="1800" dirty="0" smtClean="0">
              <a:solidFill>
                <a:schemeClr val="tx1"/>
              </a:solidFill>
              <a:latin typeface="Arial" charset="0"/>
            </a:endParaRP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dirty="0" smtClean="0">
                <a:solidFill>
                  <a:schemeClr val="accent2"/>
                </a:solidFill>
                <a:latin typeface="Arial" charset="0"/>
              </a:rPr>
              <a:t>Calculation of resolutions. 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Currently resolutions are estimated based on histograms acquired in calibration runs. A procedure using digit charge fluctuations would be much better.</a:t>
            </a:r>
          </a:p>
          <a:p>
            <a:pPr marL="393700" lvl="1" indent="-393700">
              <a:lnSpc>
                <a:spcPct val="100000"/>
              </a:lnSpc>
              <a:spcBef>
                <a:spcPts val="600"/>
              </a:spcBef>
              <a:buFont typeface="Wingdings" charset="2"/>
              <a:buChar char="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Technical issues:</a:t>
            </a:r>
            <a:endParaRPr lang="en-US" sz="2000" dirty="0" smtClean="0">
              <a:solidFill>
                <a:srgbClr val="000000"/>
              </a:solidFill>
              <a:latin typeface="Arial" charset="0"/>
            </a:endParaRP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dirty="0" smtClean="0">
                <a:solidFill>
                  <a:schemeClr val="accent2"/>
                </a:solidFill>
                <a:latin typeface="Arial" charset="0"/>
              </a:rPr>
              <a:t>Several point regarding basf2 programming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: </a:t>
            </a:r>
          </a:p>
          <a:p>
            <a:pPr marL="1138238" lvl="2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Handling of relations</a:t>
            </a:r>
          </a:p>
          <a:p>
            <a:pPr marL="1138238" lvl="2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Efficiency of implementation </a:t>
            </a: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dirty="0" smtClean="0">
                <a:solidFill>
                  <a:srgbClr val="C00000"/>
                </a:solidFill>
                <a:latin typeface="Arial" charset="0"/>
              </a:rPr>
              <a:t>On agenda of the Ljubljana workshop</a:t>
            </a:r>
            <a:endParaRPr lang="en-US" sz="1800" dirty="0" smtClean="0">
              <a:solidFill>
                <a:srgbClr val="C00000"/>
              </a:solidFill>
              <a:latin typeface="Arial" charset="0"/>
            </a:endParaRP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endParaRPr lang="en-US" sz="18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684338" y="479425"/>
            <a:ext cx="6248400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b="1" dirty="0" smtClean="0">
                <a:solidFill>
                  <a:srgbClr val="3333CC"/>
                </a:solidFill>
                <a:latin typeface="Arial" charset="0"/>
              </a:rPr>
              <a:t>Things to do</a:t>
            </a:r>
            <a:endParaRPr lang="sk-SK" sz="2800" b="1" dirty="0">
              <a:solidFill>
                <a:srgbClr val="3333CC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60363" y="1691605"/>
            <a:ext cx="9072437" cy="53285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noAutofit/>
          </a:bodyPr>
          <a:lstStyle/>
          <a:p>
            <a:pPr marL="393700" lvl="1" indent="-393700">
              <a:lnSpc>
                <a:spcPct val="100000"/>
              </a:lnSpc>
              <a:spcBef>
                <a:spcPts val="600"/>
              </a:spcBef>
              <a:buFont typeface="Wingdings" charset="2"/>
              <a:buChar char="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PXD digitizer:</a:t>
            </a:r>
            <a:endParaRPr lang="en-US" sz="2000" dirty="0" smtClean="0">
              <a:solidFill>
                <a:srgbClr val="000000"/>
              </a:solidFill>
              <a:latin typeface="Arial" charset="0"/>
            </a:endParaRP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dirty="0" smtClean="0">
                <a:solidFill>
                  <a:schemeClr val="accent2"/>
                </a:solidFill>
                <a:latin typeface="Arial" charset="0"/>
              </a:rPr>
              <a:t>Mostly working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: A full PXD digitizer/</a:t>
            </a:r>
            <a:r>
              <a:rPr lang="en-US" sz="1800" dirty="0" err="1" smtClean="0">
                <a:solidFill>
                  <a:schemeClr val="tx1"/>
                </a:solidFill>
                <a:latin typeface="Arial" charset="0"/>
              </a:rPr>
              <a:t>clusterizer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 code has been implemented, and is now being tested and verified</a:t>
            </a:r>
            <a:endParaRPr lang="en-US" sz="1800" dirty="0" smtClean="0">
              <a:solidFill>
                <a:schemeClr val="tx1"/>
              </a:solidFill>
              <a:latin typeface="Arial" charset="0"/>
            </a:endParaRP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dirty="0" smtClean="0">
                <a:solidFill>
                  <a:schemeClr val="accent2"/>
                </a:solidFill>
                <a:latin typeface="Arial" charset="0"/>
              </a:rPr>
              <a:t>Some features have to be added</a:t>
            </a:r>
          </a:p>
          <a:p>
            <a:pPr marL="1138238" lvl="2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Lateral diffusion </a:t>
            </a:r>
          </a:p>
          <a:p>
            <a:pPr marL="1138238" lvl="2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Hit position errors</a:t>
            </a:r>
            <a:endParaRPr lang="en-US" sz="1800" dirty="0" smtClean="0">
              <a:solidFill>
                <a:schemeClr val="tx1"/>
              </a:solidFill>
              <a:latin typeface="Arial" charset="0"/>
            </a:endParaRPr>
          </a:p>
          <a:p>
            <a:pPr marL="393700" lvl="1" indent="-393700">
              <a:lnSpc>
                <a:spcPct val="100000"/>
              </a:lnSpc>
              <a:spcBef>
                <a:spcPts val="600"/>
              </a:spcBef>
              <a:buFont typeface="Wingdings" charset="2"/>
              <a:buChar char="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Basf2 PXD/SVD simulation:</a:t>
            </a:r>
            <a:endParaRPr lang="en-US" sz="2000" dirty="0" smtClean="0">
              <a:solidFill>
                <a:srgbClr val="000000"/>
              </a:solidFill>
              <a:latin typeface="Arial" charset="0"/>
            </a:endParaRP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dirty="0" smtClean="0">
                <a:solidFill>
                  <a:schemeClr val="accent2"/>
                </a:solidFill>
                <a:latin typeface="Arial" charset="0"/>
              </a:rPr>
              <a:t>SVD digitizer is now top priority</a:t>
            </a:r>
            <a:endParaRPr lang="en-US" sz="1800" dirty="0" smtClean="0">
              <a:solidFill>
                <a:schemeClr val="tx1"/>
              </a:solidFill>
              <a:latin typeface="Arial" charset="0"/>
            </a:endParaRPr>
          </a:p>
          <a:p>
            <a:pPr marL="1138238" lvl="2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Must be in by the Ljubljana workshop</a:t>
            </a: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endParaRPr lang="en-US" sz="18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684338" y="479425"/>
            <a:ext cx="6248400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b="1" dirty="0" smtClean="0">
                <a:solidFill>
                  <a:srgbClr val="3333CC"/>
                </a:solidFill>
                <a:latin typeface="Arial" charset="0"/>
              </a:rPr>
              <a:t>Conclusions</a:t>
            </a:r>
            <a:endParaRPr lang="sk-SK" sz="2800" b="1" dirty="0">
              <a:solidFill>
                <a:srgbClr val="3333CC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611313" y="2484438"/>
            <a:ext cx="7326312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b="1" dirty="0">
                <a:solidFill>
                  <a:srgbClr val="3333CC"/>
                </a:solidFill>
                <a:latin typeface="Arial" charset="0"/>
              </a:rPr>
              <a:t>Thanks for </a:t>
            </a:r>
            <a:r>
              <a:rPr lang="en-US" sz="2800" b="1" dirty="0" smtClean="0">
                <a:solidFill>
                  <a:srgbClr val="3333CC"/>
                </a:solidFill>
                <a:latin typeface="Arial" charset="0"/>
              </a:rPr>
              <a:t>your attention!</a:t>
            </a:r>
            <a:endParaRPr lang="en-US" sz="2800" b="1" dirty="0">
              <a:solidFill>
                <a:srgbClr val="3333CC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5465</TotalTime>
  <Words>853</Words>
  <Application>Microsoft Office PowerPoint</Application>
  <PresentationFormat>Custom</PresentationFormat>
  <Paragraphs>79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PeterQ</dc:creator>
  <cp:lastModifiedBy>Peter Kvasnicka</cp:lastModifiedBy>
  <cp:revision>184</cp:revision>
  <cp:lastPrinted>1601-01-01T00:00:00Z</cp:lastPrinted>
  <dcterms:created xsi:type="dcterms:W3CDTF">1601-01-01T00:00:00Z</dcterms:created>
  <dcterms:modified xsi:type="dcterms:W3CDTF">2011-05-09T05:59:42Z</dcterms:modified>
</cp:coreProperties>
</file>