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7" r:id="rId2"/>
    <p:sldId id="269" r:id="rId3"/>
    <p:sldId id="270" r:id="rId4"/>
    <p:sldId id="274" r:id="rId5"/>
    <p:sldId id="271" r:id="rId6"/>
    <p:sldId id="272" r:id="rId7"/>
    <p:sldId id="275" r:id="rId8"/>
    <p:sldId id="273" r:id="rId9"/>
    <p:sldId id="276" r:id="rId10"/>
    <p:sldId id="278" r:id="rId1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33CC33"/>
    <a:srgbClr val="CCFF99"/>
    <a:srgbClr val="99FF33"/>
    <a:srgbClr val="00CCFF"/>
    <a:srgbClr val="66FF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804" autoAdjust="0"/>
  </p:normalViewPr>
  <p:slideViewPr>
    <p:cSldViewPr>
      <p:cViewPr>
        <p:scale>
          <a:sx n="66" d="100"/>
          <a:sy n="66" d="100"/>
        </p:scale>
        <p:origin x="-48" y="-15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8BBA6C-B06B-4EC9-8289-4F2621952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D4CEDA-57D2-4C51-81E3-62A4DC72E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48633-AA80-4768-B604-B0F512C3E7ED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2677-2B0D-46B5-A758-403DF59594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63F84-FC90-43D1-9307-64B14AFEDAB5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48664-E97E-4656-AC20-D83A702BB7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1525" y="136525"/>
            <a:ext cx="1885950" cy="6416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675" y="136525"/>
            <a:ext cx="5505450" cy="6416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3943-7044-41C3-969C-33ED59389C08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1DB2-4AE0-4EF5-8ACF-F0BC5215EA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136525"/>
            <a:ext cx="7543800" cy="757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7013" y="1009650"/>
            <a:ext cx="3657600" cy="554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07013" y="1009650"/>
            <a:ext cx="3657600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07013" y="3857625"/>
            <a:ext cx="3657600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558E-6B5D-4E3F-91CA-D0F08AF73F30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FA2B0-5FBD-46FD-8028-FCFA486812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136525"/>
            <a:ext cx="7543800" cy="757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97013" y="1009650"/>
            <a:ext cx="7467600" cy="55435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8E78A-A766-411C-AA2E-B4D2E40F2542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259C2-5A49-4EDB-A9A5-667739F227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63675" y="136525"/>
            <a:ext cx="7543800" cy="6416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9068E-E858-43E7-B582-1E24DD2E8DBE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45313-1504-416F-A308-436AAD44E2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2EE51-CB57-4AF6-B986-FF82B289F636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500F-B39A-40AB-9650-8D7377563E5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5CC3C-D40C-437B-908B-B37AAAB0278F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1ED79-A4A1-4A5A-AFD6-C638F66B6F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7013" y="1009650"/>
            <a:ext cx="36576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013" y="1009650"/>
            <a:ext cx="36576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2A555-5F5D-455C-B484-4577D615C153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5ADD1-C0C7-4916-B3A0-8448552AF6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17A4-57AE-4AB9-8D2B-76D9F1615CE4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8E575-B3AE-446A-B8E0-FCB491E1DB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8ED30-2843-49C6-857F-4BEBDC720CC0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C113-4A24-4536-AC27-3D29C636E0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A2E2-9336-4020-8209-F8100609DBBB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235F0-F1F2-4F6F-A32E-B21635590F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14289-5B3A-4B4F-9CB0-C43A69A7F563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EE43-7187-459D-9709-507E461CAF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2E84-3515-4FF0-878A-3C6F4CA2E962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357BF-6841-4F7D-BD76-B60ED6DD45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3675" y="136525"/>
            <a:ext cx="7543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539750" y="0"/>
            <a:ext cx="838200" cy="6858000"/>
          </a:xfrm>
          <a:prstGeom prst="rect">
            <a:avLst/>
          </a:prstGeom>
          <a:solidFill>
            <a:srgbClr val="E8F7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0"/>
            <a:ext cx="576263" cy="6858000"/>
          </a:xfrm>
          <a:prstGeom prst="rect">
            <a:avLst/>
          </a:prstGeom>
          <a:solidFill>
            <a:srgbClr val="8DD6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 userDrawn="1"/>
        </p:nvSpPr>
        <p:spPr bwMode="auto">
          <a:xfrm>
            <a:off x="1371600" y="971550"/>
            <a:ext cx="7772400" cy="0"/>
          </a:xfrm>
          <a:prstGeom prst="line">
            <a:avLst/>
          </a:prstGeom>
          <a:noFill/>
          <a:ln w="57150">
            <a:solidFill>
              <a:srgbClr val="8DD6C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 userDrawn="1"/>
        </p:nvSpPr>
        <p:spPr bwMode="auto">
          <a:xfrm>
            <a:off x="-114300" y="1695450"/>
            <a:ext cx="1581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1200" b="1"/>
              <a:t>H.-G. Moser</a:t>
            </a:r>
          </a:p>
          <a:p>
            <a:pPr algn="ctr" eaLnBrk="0" hangingPunct="0">
              <a:defRPr/>
            </a:pPr>
            <a:r>
              <a:rPr lang="de-DE" sz="1200" b="1"/>
              <a:t>Max-Planck-Institut</a:t>
            </a:r>
            <a:br>
              <a:rPr lang="de-DE" sz="1200" b="1"/>
            </a:br>
            <a:r>
              <a:rPr lang="de-DE" sz="1200" b="1"/>
              <a:t>für Physik</a:t>
            </a:r>
            <a:endParaRPr lang="de-DE" sz="120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21388"/>
            <a:ext cx="1371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 b="1">
                <a:latin typeface="+mn-lt"/>
              </a:defRPr>
            </a:lvl1pPr>
          </a:lstStyle>
          <a:p>
            <a:pPr>
              <a:defRPr/>
            </a:pPr>
            <a:fld id="{9B8A9ED1-EA4A-4559-BF21-9DCCA6B4E495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410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7013" y="1009650"/>
            <a:ext cx="74676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				</a:t>
            </a:r>
          </a:p>
        </p:txBody>
      </p:sp>
      <p:pic>
        <p:nvPicPr>
          <p:cNvPr id="4105" name="Picture 10" descr="MPP_os_logo_cmyk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73025"/>
            <a:ext cx="1331913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D7C604-7008-403F-BB45-1A310DC405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wiki.hll.mpg.de/twiki/bin/view/DepfetInternal/PowerSupplySche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8ED30-2843-49C6-857F-4BEBDC720CC0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C2C113-4A24-4536-AC27-3D29C636E0B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1371679" y="1124744"/>
            <a:ext cx="77723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Great workshop ! </a:t>
            </a:r>
          </a:p>
          <a:p>
            <a:endParaRPr lang="en-US" dirty="0" smtClean="0"/>
          </a:p>
          <a:p>
            <a:r>
              <a:rPr lang="en-US" dirty="0" smtClean="0"/>
              <a:t>In addition to the splendid weather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Nice progress in all fields</a:t>
            </a:r>
          </a:p>
          <a:p>
            <a:endParaRPr lang="en-US" dirty="0" smtClean="0"/>
          </a:p>
          <a:p>
            <a:r>
              <a:rPr lang="en-US" dirty="0" smtClean="0"/>
              <a:t>Thanks to speakers and </a:t>
            </a:r>
            <a:r>
              <a:rPr lang="en-US" dirty="0" err="1" smtClean="0"/>
              <a:t>convenors</a:t>
            </a:r>
            <a:r>
              <a:rPr lang="en-US" dirty="0" smtClean="0"/>
              <a:t>!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b="1" dirty="0" smtClean="0"/>
              <a:t>General remark:</a:t>
            </a:r>
          </a:p>
          <a:p>
            <a:endParaRPr lang="en-US" dirty="0" smtClean="0"/>
          </a:p>
          <a:p>
            <a:r>
              <a:rPr lang="en-US" dirty="0" smtClean="0"/>
              <a:t> the project is now in a transition from an R&amp;D phase in</a:t>
            </a:r>
          </a:p>
          <a:p>
            <a:r>
              <a:rPr lang="en-US" dirty="0" smtClean="0"/>
              <a:t>a production phase. There is still some R&amp;D needed, which has now to be well focused on the final device</a:t>
            </a:r>
          </a:p>
          <a:p>
            <a:endParaRPr lang="en-US" dirty="0" smtClean="0"/>
          </a:p>
          <a:p>
            <a:r>
              <a:rPr lang="en-US" dirty="0" smtClean="0"/>
              <a:t>E.g. DEPFET PXD6 ready, the next production will be the final one</a:t>
            </a:r>
          </a:p>
          <a:p>
            <a:r>
              <a:rPr lang="en-US" dirty="0" smtClean="0"/>
              <a:t>Close to final versions of DCDB and switcher are submitted.</a:t>
            </a:r>
          </a:p>
          <a:p>
            <a:endParaRPr lang="en-US" dirty="0" smtClean="0"/>
          </a:p>
          <a:p>
            <a:r>
              <a:rPr lang="en-US" dirty="0" smtClean="0"/>
              <a:t>This puts more load and responsibility on the work package </a:t>
            </a:r>
            <a:r>
              <a:rPr lang="en-US" dirty="0" err="1" smtClean="0"/>
              <a:t>responsibles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must intensify communication and coordination to ensure that all aspects of the detector are properly taken into account.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8ED30-2843-49C6-857F-4BEBDC720CC0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C2C113-4A24-4536-AC27-3D29C636E0B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1547664" y="198884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 you!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D47A48-16C2-4361-BE11-45D7DB2F38EE}" type="datetime1">
              <a:rPr lang="de-DE"/>
              <a:pPr>
                <a:defRPr/>
              </a:pPr>
              <a:t>11.05.2011</a:t>
            </a:fld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049A9B-58FE-49C1-B965-D4FB97226896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Items which came up during the workshop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1268760"/>
            <a:ext cx="681051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Vertexing</a:t>
            </a:r>
            <a:r>
              <a:rPr lang="en-US" b="1" dirty="0" smtClean="0"/>
              <a:t>/Tracking performance:</a:t>
            </a:r>
          </a:p>
          <a:p>
            <a:endParaRPr lang="en-US" dirty="0" smtClean="0"/>
          </a:p>
          <a:p>
            <a:r>
              <a:rPr lang="en-US" dirty="0" smtClean="0"/>
              <a:t>Digitizer: Documentation/Reference Manual</a:t>
            </a:r>
          </a:p>
          <a:p>
            <a:endParaRPr lang="en-US" dirty="0" smtClean="0"/>
          </a:p>
          <a:p>
            <a:r>
              <a:rPr lang="en-US" dirty="0" smtClean="0"/>
              <a:t>Effect of digitization error (including Pedestal subtraction and CM</a:t>
            </a:r>
          </a:p>
          <a:p>
            <a:endParaRPr lang="en-US" dirty="0" smtClean="0"/>
          </a:p>
          <a:p>
            <a:r>
              <a:rPr lang="en-US" b="1" dirty="0" smtClean="0"/>
              <a:t>Background:</a:t>
            </a:r>
          </a:p>
          <a:p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 err="1" smtClean="0"/>
              <a:t>Touschek</a:t>
            </a:r>
            <a:endParaRPr lang="en-US" dirty="0" smtClean="0"/>
          </a:p>
          <a:p>
            <a:r>
              <a:rPr lang="en-US" dirty="0" smtClean="0"/>
              <a:t>Synchrotron radiation</a:t>
            </a:r>
          </a:p>
          <a:p>
            <a:r>
              <a:rPr lang="en-US" dirty="0" err="1" smtClean="0"/>
              <a:t>inhomogeneity</a:t>
            </a:r>
            <a:r>
              <a:rPr lang="en-US" dirty="0" smtClean="0"/>
              <a:t> across module</a:t>
            </a:r>
          </a:p>
          <a:p>
            <a:endParaRPr lang="en-US" dirty="0" smtClean="0"/>
          </a:p>
          <a:p>
            <a:r>
              <a:rPr lang="en-US" b="1" dirty="0" smtClean="0"/>
              <a:t>ASICs: </a:t>
            </a:r>
          </a:p>
          <a:p>
            <a:endParaRPr lang="en-US" b="1" dirty="0" smtClean="0"/>
          </a:p>
          <a:p>
            <a:r>
              <a:rPr lang="en-US" dirty="0" smtClean="0"/>
              <a:t>Switcher: understand yield </a:t>
            </a:r>
          </a:p>
          <a:p>
            <a:r>
              <a:rPr lang="en-US" dirty="0" smtClean="0"/>
              <a:t>DCD/Switcher development: ensure backwards compatibility,</a:t>
            </a:r>
          </a:p>
          <a:p>
            <a:r>
              <a:rPr lang="en-US" dirty="0" smtClean="0"/>
              <a:t>fix footprints and basic parameters</a:t>
            </a:r>
          </a:p>
          <a:p>
            <a:r>
              <a:rPr lang="en-US" dirty="0" smtClean="0"/>
              <a:t>Reverse direction, channel veto: do we need it?</a:t>
            </a:r>
          </a:p>
          <a:p>
            <a:r>
              <a:rPr lang="en-US" dirty="0" smtClean="0"/>
              <a:t>DHP: which technology (TSMC 65nm/90nm)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2EE51-CB57-4AF6-B986-FF82B289F636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500F-B39A-40AB-9650-8D7377563E5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547664" y="1269915"/>
            <a:ext cx="576311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Mechanics/Module</a:t>
            </a:r>
          </a:p>
          <a:p>
            <a:endParaRPr lang="en-US" dirty="0" smtClean="0"/>
          </a:p>
          <a:p>
            <a:r>
              <a:rPr lang="en-US" dirty="0" smtClean="0"/>
              <a:t>What happens if modules touch?</a:t>
            </a:r>
          </a:p>
          <a:p>
            <a:endParaRPr lang="en-US" dirty="0" smtClean="0"/>
          </a:p>
          <a:p>
            <a:r>
              <a:rPr lang="en-US" dirty="0" smtClean="0"/>
              <a:t>How to make space for </a:t>
            </a:r>
            <a:r>
              <a:rPr lang="en-US" dirty="0" err="1" smtClean="0"/>
              <a:t>wirebonds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Kapton</a:t>
            </a:r>
            <a:r>
              <a:rPr lang="en-US" dirty="0" smtClean="0"/>
              <a:t> </a:t>
            </a:r>
            <a:r>
              <a:rPr lang="en-US" dirty="0" err="1" smtClean="0"/>
              <a:t>glueing</a:t>
            </a:r>
            <a:r>
              <a:rPr lang="en-US" dirty="0" smtClean="0"/>
              <a:t> (electrical contacts)</a:t>
            </a:r>
          </a:p>
          <a:p>
            <a:endParaRPr lang="en-US" dirty="0" smtClean="0"/>
          </a:p>
          <a:p>
            <a:r>
              <a:rPr lang="en-US" b="1" dirty="0" smtClean="0"/>
              <a:t>Flip Chipping/Assembly</a:t>
            </a:r>
          </a:p>
          <a:p>
            <a:endParaRPr lang="en-US" dirty="0" smtClean="0"/>
          </a:p>
          <a:p>
            <a:r>
              <a:rPr lang="en-US" dirty="0" smtClean="0"/>
              <a:t>Need module jig compatible with flip chip requirements</a:t>
            </a:r>
          </a:p>
          <a:p>
            <a:endParaRPr lang="en-US" dirty="0" smtClean="0"/>
          </a:p>
          <a:p>
            <a:r>
              <a:rPr lang="en-US" dirty="0" smtClean="0"/>
              <a:t>Prepare for ASIC testing (</a:t>
            </a:r>
            <a:r>
              <a:rPr lang="en-US" dirty="0" err="1" smtClean="0"/>
              <a:t>incuding</a:t>
            </a:r>
            <a:r>
              <a:rPr lang="en-US" dirty="0" smtClean="0"/>
              <a:t> thermal cycling?)</a:t>
            </a:r>
          </a:p>
          <a:p>
            <a:endParaRPr lang="en-US" dirty="0" smtClean="0"/>
          </a:p>
          <a:p>
            <a:r>
              <a:rPr lang="en-US" b="1" dirty="0" smtClean="0"/>
              <a:t>Test Systems</a:t>
            </a:r>
          </a:p>
          <a:p>
            <a:endParaRPr lang="en-US" dirty="0" smtClean="0"/>
          </a:p>
          <a:p>
            <a:r>
              <a:rPr lang="en-US" dirty="0" err="1" smtClean="0"/>
              <a:t>Organise</a:t>
            </a:r>
            <a:r>
              <a:rPr lang="en-US" dirty="0" smtClean="0"/>
              <a:t> (fast) hybrid production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2EE51-CB57-4AF6-B986-FF82B289F636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500F-B39A-40AB-9650-8D7377563E5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403648" y="1268760"/>
            <a:ext cx="75328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Power/Slow Control</a:t>
            </a:r>
          </a:p>
          <a:p>
            <a:endParaRPr lang="en-US" dirty="0" smtClean="0"/>
          </a:p>
          <a:p>
            <a:r>
              <a:rPr lang="en-US" dirty="0" smtClean="0"/>
              <a:t>Grounding/Shielding study with ITA will start</a:t>
            </a:r>
          </a:p>
          <a:p>
            <a:pPr>
              <a:buFontTx/>
              <a:buChar char="-"/>
            </a:pPr>
            <a:r>
              <a:rPr lang="en-US" dirty="0" smtClean="0"/>
              <a:t>Supply information to Fernando</a:t>
            </a:r>
          </a:p>
          <a:p>
            <a:pPr>
              <a:buFontTx/>
              <a:buChar char="-"/>
            </a:pPr>
            <a:r>
              <a:rPr lang="en-US" dirty="0" smtClean="0"/>
              <a:t>Good opportunity to write/update documentation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Check Voltage table on </a:t>
            </a:r>
            <a:r>
              <a:rPr lang="en-US" dirty="0" err="1" smtClean="0"/>
              <a:t>Twiki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http://twiki.hll.mpg.de/twiki/bin/view/DepfetInternal/PowerSupplyScheme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we need a temperature monitor on the DEPFET ? How?</a:t>
            </a:r>
          </a:p>
          <a:p>
            <a:endParaRPr lang="en-US" dirty="0" smtClean="0"/>
          </a:p>
          <a:p>
            <a:r>
              <a:rPr lang="en-US" dirty="0" smtClean="0"/>
              <a:t>Anything missing?</a:t>
            </a:r>
            <a:br>
              <a:rPr lang="en-US" dirty="0" smtClean="0"/>
            </a:br>
            <a:r>
              <a:rPr lang="en-US" dirty="0" smtClean="0"/>
              <a:t>You name it!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2EE51-CB57-4AF6-B986-FF82B289F636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500F-B39A-40AB-9650-8D7377563E5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78020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93160" y="5229200"/>
            <a:ext cx="77508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check it regularly! </a:t>
            </a:r>
          </a:p>
          <a:p>
            <a:r>
              <a:rPr lang="en-US" dirty="0" smtClean="0"/>
              <a:t>If you want to edit the list yourself, ask me to set the </a:t>
            </a:r>
            <a:r>
              <a:rPr lang="en-US" dirty="0" err="1" smtClean="0"/>
              <a:t>priviledge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there an EXCEL/</a:t>
            </a:r>
            <a:r>
              <a:rPr lang="en-US" dirty="0" err="1" smtClean="0"/>
              <a:t>Googledocs</a:t>
            </a:r>
            <a:r>
              <a:rPr lang="en-US" dirty="0" smtClean="0"/>
              <a:t> experts how could provide a macro which </a:t>
            </a:r>
          </a:p>
          <a:p>
            <a:r>
              <a:rPr lang="en-US" dirty="0" smtClean="0"/>
              <a:t>automatically mails reminders?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2EE51-CB57-4AF6-B986-FF82B289F636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500F-B39A-40AB-9650-8D7377563E5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768911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31640" y="935142"/>
            <a:ext cx="7812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http://twiki.hll.mpg.de/twiki/pub/DepfetInternal/SuperBelleProjectManagement/Belle_II_Project_March_2011.mpp</a:t>
            </a:r>
            <a:endParaRPr lang="en-US" sz="1100" dirty="0"/>
          </a:p>
        </p:txBody>
      </p:sp>
      <p:sp>
        <p:nvSpPr>
          <p:cNvPr id="8" name="Oval 7"/>
          <p:cNvSpPr/>
          <p:nvPr/>
        </p:nvSpPr>
        <p:spPr>
          <a:xfrm>
            <a:off x="3707904" y="263691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904" y="335699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91680" y="587727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27205" y="5805264"/>
            <a:ext cx="4007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yet in: Slow control; R&amp;D on interconnection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2EE51-CB57-4AF6-B986-FF82B289F636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500F-B39A-40AB-9650-8D7377563E5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2267744" y="24928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“I have always found that </a:t>
            </a:r>
            <a:r>
              <a:rPr lang="en-US" b="1" i="1" dirty="0" smtClean="0"/>
              <a:t>plans are useless</a:t>
            </a:r>
            <a:r>
              <a:rPr lang="en-US" b="1" dirty="0" smtClean="0"/>
              <a:t>, but planning is indispensable.” - Dwight D. Eisenhower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1340768"/>
            <a:ext cx="4121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check it and give me feedback </a:t>
            </a:r>
          </a:p>
          <a:p>
            <a:r>
              <a:rPr lang="en-US" dirty="0" smtClean="0"/>
              <a:t>Since Bonn I got zero feedback!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3645024"/>
            <a:ext cx="72848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sense: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Identify tasks which are on the critical path and need support</a:t>
            </a:r>
          </a:p>
          <a:p>
            <a:pPr>
              <a:buFontTx/>
              <a:buChar char="-"/>
            </a:pPr>
            <a:r>
              <a:rPr lang="en-US" dirty="0" smtClean="0"/>
              <a:t>Check dependences and order of tasks</a:t>
            </a:r>
          </a:p>
          <a:p>
            <a:pPr>
              <a:buFontTx/>
              <a:buChar char="-"/>
            </a:pPr>
            <a:r>
              <a:rPr lang="en-US" dirty="0" smtClean="0"/>
              <a:t>How can delays be absorbed?</a:t>
            </a:r>
          </a:p>
          <a:p>
            <a:pPr>
              <a:buFontTx/>
              <a:buChar char="-"/>
            </a:pPr>
            <a:r>
              <a:rPr lang="en-US" dirty="0" smtClean="0"/>
              <a:t>Identify milestones 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Clearly, some parts are guesswork but planning them helps to identify</a:t>
            </a:r>
          </a:p>
          <a:p>
            <a:r>
              <a:rPr lang="en-US" dirty="0" smtClean="0"/>
              <a:t>possible bottlenecks</a:t>
            </a:r>
          </a:p>
          <a:p>
            <a:endParaRPr lang="en-US" dirty="0" smtClean="0"/>
          </a:p>
          <a:p>
            <a:r>
              <a:rPr lang="en-US" b="1" dirty="0" smtClean="0"/>
              <a:t>And: it is a great if you can tick off a task!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2EE51-CB57-4AF6-B986-FF82B289F636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500F-B39A-40AB-9650-8D7377563E5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783745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31640" y="980728"/>
            <a:ext cx="7812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http://twiki.hll.mpg.de/twiki/pub/DepfetInternal/SuperBelleProjectManagement/Meilensteine.pdf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Board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8ED30-2843-49C6-857F-4BEBDC720CC0}" type="datetime1">
              <a:rPr lang="de-DE" smtClean="0"/>
              <a:pPr>
                <a:defRPr/>
              </a:pPr>
              <a:t>11.05.2011</a:t>
            </a:fld>
            <a:endParaRPr lang="de-DE" smtClean="0"/>
          </a:p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C2C113-4A24-4536-AC27-3D29C636E0B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1547664" y="1052736"/>
            <a:ext cx="6902339" cy="5219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The IB endorsed a proposal of the TC to create a technical board to assist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dirty="0" smtClean="0"/>
              <a:t>the TC: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Schedule: planning and monitoring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Definition and monitoring of Milestones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Supervision and coordination of work in the work packages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Maintain and monitor the Action List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Prepare technical decisions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Organize reviews before ‘final’ production releases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»"/>
              <a:defRPr/>
            </a:pPr>
            <a:r>
              <a:rPr lang="en-US" sz="1600" kern="0" dirty="0" smtClean="0"/>
              <a:t>Organize technical documentation 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1600" kern="0" dirty="0" smtClean="0"/>
              <a:t>Composition: work package </a:t>
            </a:r>
            <a:r>
              <a:rPr lang="en-US" sz="1600" kern="0" smtClean="0"/>
              <a:t>convenors</a:t>
            </a:r>
            <a:r>
              <a:rPr lang="en-US" sz="1600" kern="0" dirty="0" smtClean="0"/>
              <a:t> </a:t>
            </a:r>
            <a:r>
              <a:rPr lang="en-US" sz="1600" kern="0" dirty="0" smtClean="0"/>
              <a:t>(+ invited experts if needed)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1600" kern="0" dirty="0" smtClean="0"/>
              <a:t>Meet face to fact in DEPFET workshops, otherwise by EVO (monthly)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1600" kern="0" dirty="0" smtClean="0"/>
              <a:t>Minutes will be public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9632" y="2132856"/>
            <a:ext cx="9064625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»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536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Standarddesign</vt:lpstr>
      <vt:lpstr>Final Remarks</vt:lpstr>
      <vt:lpstr>Items which came up during the workshop</vt:lpstr>
      <vt:lpstr>New Items</vt:lpstr>
      <vt:lpstr>New Items</vt:lpstr>
      <vt:lpstr>Action List</vt:lpstr>
      <vt:lpstr>Schedule</vt:lpstr>
      <vt:lpstr>Schedule</vt:lpstr>
      <vt:lpstr>Milestones</vt:lpstr>
      <vt:lpstr>Technical Board</vt:lpstr>
      <vt:lpstr>Slide 10</vt:lpstr>
    </vt:vector>
  </TitlesOfParts>
  <Company>hll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moser</cp:lastModifiedBy>
  <cp:revision>287</cp:revision>
  <dcterms:created xsi:type="dcterms:W3CDTF">2007-05-02T13:23:54Z</dcterms:created>
  <dcterms:modified xsi:type="dcterms:W3CDTF">2011-05-11T08:24:42Z</dcterms:modified>
</cp:coreProperties>
</file>