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74" r:id="rId9"/>
    <p:sldId id="264" r:id="rId10"/>
    <p:sldId id="268" r:id="rId11"/>
    <p:sldId id="269" r:id="rId12"/>
    <p:sldId id="265" r:id="rId13"/>
    <p:sldId id="270" r:id="rId14"/>
    <p:sldId id="271" r:id="rId15"/>
    <p:sldId id="267" r:id="rId16"/>
    <p:sldId id="266" r:id="rId17"/>
    <p:sldId id="272" r:id="rId18"/>
  </p:sldIdLst>
  <p:sldSz cx="9144000" cy="6858000" type="screen4x3"/>
  <p:notesSz cx="7099300" cy="10234613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1A60"/>
    <a:srgbClr val="FF9900"/>
    <a:srgbClr val="008000"/>
    <a:srgbClr val="B3C6EB"/>
    <a:srgbClr val="FFFF00"/>
    <a:srgbClr val="3399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57" autoAdjust="0"/>
    <p:restoredTop sz="86379" autoAdjust="0"/>
  </p:normalViewPr>
  <p:slideViewPr>
    <p:cSldViewPr>
      <p:cViewPr varScale="1">
        <p:scale>
          <a:sx n="68" d="100"/>
          <a:sy n="68" d="100"/>
        </p:scale>
        <p:origin x="-12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>
        <p:scale>
          <a:sx n="75" d="100"/>
          <a:sy n="75" d="100"/>
        </p:scale>
        <p:origin x="-2142" y="792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5179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3" rIns="95485" bIns="47743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122" y="0"/>
            <a:ext cx="3075179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3" rIns="95485" bIns="4774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309"/>
            <a:ext cx="3075179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3" rIns="95485" bIns="47743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122" y="9722309"/>
            <a:ext cx="3075179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3" rIns="95485" bIns="4774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7E654D92-2012-44F9-813E-313B614D2BE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5179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3" rIns="95485" bIns="47743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429" y="0"/>
            <a:ext cx="3075179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3" rIns="95485" bIns="47743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438" y="4862792"/>
            <a:ext cx="5678425" cy="460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3" rIns="95485" bIns="477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0673"/>
            <a:ext cx="3075179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3" rIns="95485" bIns="47743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429" y="9720673"/>
            <a:ext cx="3075179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85" tIns="47743" rIns="95485" bIns="47743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12F82E1E-0619-4B35-AE59-3B26DCA79C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0BBE3D-E6D9-491B-91D8-650C70AC88A0}" type="slidenum">
              <a:rPr lang="es-ES" smtClean="0">
                <a:latin typeface="Arial" pitchFamily="34" charset="0"/>
              </a:rPr>
              <a:pPr/>
              <a:t>0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9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10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11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12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13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14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15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B6ED2-BF9C-4A18-96C3-1BA3A15BB78D}" type="slidenum">
              <a:rPr lang="es-ES"/>
              <a:pPr/>
              <a:t>16</a:t>
            </a:fld>
            <a:endParaRPr lang="es-ES"/>
          </a:p>
        </p:txBody>
      </p:sp>
      <p:sp>
        <p:nvSpPr>
          <p:cNvPr id="3041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9930" y="4862088"/>
            <a:ext cx="5679440" cy="460525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1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2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3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4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5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6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7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A670BF-7978-490F-ABEF-CEE47A3AB4ED}" type="slidenum">
              <a:rPr lang="es-ES" smtClean="0">
                <a:latin typeface="Arial" pitchFamily="34" charset="0"/>
              </a:rPr>
              <a:pPr/>
              <a:t>8</a:t>
            </a:fld>
            <a:endParaRPr lang="es-E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inicio ita gen I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7750" y="1814513"/>
            <a:ext cx="7772400" cy="1470025"/>
          </a:xfrm>
        </p:spPr>
        <p:txBody>
          <a:bodyPr/>
          <a:lstStyle>
            <a:lvl1pPr algn="r">
              <a:defRPr sz="4000" b="1"/>
            </a:lvl1pPr>
          </a:lstStyle>
          <a:p>
            <a:r>
              <a:rPr lang="es-ES"/>
              <a:t>Haga clic para cambiar el estilo de título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19350" y="3716338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B92EB-FA5F-40FB-AFC9-AD43A51928AF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10350" y="0"/>
            <a:ext cx="2076450" cy="6126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076950" cy="61261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2A9EC-69D6-4E61-B6BE-7498DDF9033D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0"/>
            <a:ext cx="7427913" cy="7826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28153-398B-440F-8DE9-CB20330CC0D2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br>
              <a:rPr lang="es-ES"/>
            </a:b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CDD97-8F67-46B9-BCDD-97AEA35DA6F0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53369-B69A-435E-BD3C-273CC2639C4B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761D6-BFB8-49BB-AA9B-D0123FB08A75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35A0-A0FE-4A33-9534-031B47670DFC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EMC: Electronics system  integration for HEP experiments</a:t>
            </a:r>
          </a:p>
          <a:p>
            <a:pPr>
              <a:defRPr/>
            </a:pPr>
            <a:r>
              <a:rPr lang="en-GB"/>
              <a:t>Santiago de Compostela,  4 Noviemebre 2009</a:t>
            </a: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F1385-5A16-4ECE-84F3-6754DCDC5767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61DBA-987B-4B98-8F11-86D11C04E334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E911-440C-45EF-8C66-9A4A639EC96A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45D90-B8B5-479C-A91D-05950137CF49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fondo ita gen IT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7427913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Transferencia energética por induccion	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Se basa en la transferencia energetica entro dos componenetes sin cables y a traves de un campo magnético variable.</a:t>
            </a:r>
          </a:p>
          <a:p>
            <a:pPr lvl="0"/>
            <a:r>
              <a:rPr lang="es-ES" smtClean="0"/>
              <a:t>Principio de funcionamiento</a:t>
            </a:r>
          </a:p>
          <a:p>
            <a:pPr lvl="1"/>
            <a:r>
              <a:rPr lang="es-ES" smtClean="0"/>
              <a:t>Teoria de la inducción electromagnética</a:t>
            </a:r>
          </a:p>
          <a:p>
            <a:pPr lvl="1"/>
            <a:r>
              <a:rPr lang="es-ES" smtClean="0"/>
              <a:t>Cuando el flujo magnético concatenado por una espira varía, se genera en ella una fuerza electromotriz conocida como fuerza electromotriz inducida.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A7A2C23-CD82-46FD-9622-89D1B33C659D}" type="slidenum">
              <a:rPr lang="es-ES"/>
              <a:pPr>
                <a:defRPr/>
              </a:pPr>
              <a:t>‹Nº›</a:t>
            </a:fld>
            <a:r>
              <a:rPr lang="es-ES" dirty="0"/>
              <a:t> de 34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Meeting on Power Supplies, Services and Grounding</a:t>
            </a:r>
          </a:p>
          <a:p>
            <a:pPr>
              <a:defRPr/>
            </a:pPr>
            <a:r>
              <a:rPr lang="en-GB"/>
              <a:t>MPI - Munich, </a:t>
            </a:r>
            <a:r>
              <a:rPr lang="es-ES"/>
              <a:t>08 </a:t>
            </a:r>
            <a:r>
              <a:rPr lang="es-ES" err="1"/>
              <a:t>March</a:t>
            </a:r>
            <a:r>
              <a:rPr lang="es-ES"/>
              <a:t> 2010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4" r:id="rId2"/>
    <p:sldLayoutId id="2147483695" r:id="rId3"/>
    <p:sldLayoutId id="2147483696" r:id="rId4"/>
    <p:sldLayoutId id="2147483704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5" r:id="rId12"/>
  </p:sldLayoutIdLst>
  <p:transition>
    <p:random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1F1A6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1F1A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F1A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1F1A6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1F1A6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1F1A60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4343400"/>
            <a:ext cx="8515350" cy="1470025"/>
          </a:xfrm>
        </p:spPr>
        <p:txBody>
          <a:bodyPr/>
          <a:lstStyle/>
          <a:p>
            <a:pPr eaLnBrk="1" hangingPunct="1"/>
            <a:r>
              <a:rPr lang="en-GB" sz="2400" u="sng" dirty="0" err="1" smtClean="0"/>
              <a:t>Dr.F</a:t>
            </a:r>
            <a:r>
              <a:rPr lang="en-GB" sz="2400" u="sng" dirty="0" smtClean="0"/>
              <a:t>. </a:t>
            </a:r>
            <a:r>
              <a:rPr lang="en-GB" sz="2400" u="sng" dirty="0" err="1" smtClean="0"/>
              <a:t>Arteche</a:t>
            </a:r>
            <a:endParaRPr lang="en-GB" sz="2400" u="sng" dirty="0" smtClean="0"/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457200" y="1966913"/>
            <a:ext cx="8515350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 dirty="0" smtClean="0">
                <a:solidFill>
                  <a:srgbClr val="1F1A60"/>
                </a:solidFill>
              </a:rPr>
              <a:t>EMC DEPFET </a:t>
            </a:r>
            <a:r>
              <a:rPr lang="en-US" sz="4000" b="1" dirty="0" smtClean="0">
                <a:solidFill>
                  <a:srgbClr val="1F1A60"/>
                </a:solidFill>
              </a:rPr>
              <a:t>Project:</a:t>
            </a:r>
          </a:p>
          <a:p>
            <a:pPr algn="ctr"/>
            <a:r>
              <a:rPr lang="en-US" sz="4000" b="1" u="sng" dirty="0" smtClean="0">
                <a:solidFill>
                  <a:srgbClr val="1F1A60"/>
                </a:solidFill>
              </a:rPr>
              <a:t>A </a:t>
            </a:r>
            <a:r>
              <a:rPr lang="en-US" sz="4000" b="1" u="sng" dirty="0" smtClean="0">
                <a:solidFill>
                  <a:srgbClr val="1F1A60"/>
                </a:solidFill>
              </a:rPr>
              <a:t>general overview</a:t>
            </a:r>
            <a:endParaRPr lang="en-GB" sz="4000" b="1" u="sng" dirty="0">
              <a:solidFill>
                <a:srgbClr val="1F1A6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6A6F680-D248-4F24-85DE-C84DCCEA9042}" type="slidenum">
              <a:rPr lang="es-ES" smtClean="0">
                <a:latin typeface="Arial" pitchFamily="34" charset="0"/>
              </a:rPr>
              <a:pPr/>
              <a:t>9</a:t>
            </a:fld>
            <a:r>
              <a:rPr lang="es-ES" dirty="0" smtClean="0">
                <a:latin typeface="Arial" pitchFamily="34" charset="0"/>
              </a:rPr>
              <a:t> de 16</a:t>
            </a:r>
          </a:p>
        </p:txBody>
      </p:sp>
      <p:sp>
        <p:nvSpPr>
          <p:cNvPr id="12291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7th International  Workshop on DEPFET Detectors and Applications </a:t>
            </a:r>
          </a:p>
          <a:p>
            <a:r>
              <a:rPr lang="es-ES" dirty="0" err="1" smtClean="0"/>
              <a:t>Ringberg</a:t>
            </a:r>
            <a:r>
              <a:rPr lang="es-ES" dirty="0" smtClean="0"/>
              <a:t> </a:t>
            </a:r>
            <a:r>
              <a:rPr lang="es-ES" dirty="0" err="1" smtClean="0"/>
              <a:t>Castle</a:t>
            </a:r>
            <a:r>
              <a:rPr lang="es-ES" dirty="0" smtClean="0"/>
              <a:t> </a:t>
            </a:r>
            <a:r>
              <a:rPr lang="en-US" dirty="0" smtClean="0">
                <a:latin typeface="Arial" pitchFamily="34" charset="0"/>
              </a:rPr>
              <a:t>,-  9-10  May  2011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95456" cy="548680"/>
          </a:xfrm>
        </p:spPr>
        <p:txBody>
          <a:bodyPr/>
          <a:lstStyle/>
          <a:p>
            <a:pPr eaLnBrk="1" hangingPunct="1"/>
            <a:r>
              <a:rPr lang="en-GB" sz="3200" b="1" u="sng" dirty="0" smtClean="0"/>
              <a:t>3.2 WP2: Immunity issues of DEPFET FEE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20688"/>
            <a:ext cx="8496944" cy="151216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This EMC unit is defined by the minimum structure that may obtain good results to extrapolate results for the whole detector</a:t>
            </a:r>
            <a:r>
              <a:rPr lang="en-GB" sz="2600" dirty="0" smtClean="0"/>
              <a:t> (same topology)</a:t>
            </a:r>
            <a:endParaRPr lang="en-US" sz="2800" dirty="0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259449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3" descr="H:\Fernando\CERNHD\DHARDDISK\Tracker\NoisetestAachen\Test\Bilder\sid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060848"/>
            <a:ext cx="2976331" cy="2232248"/>
          </a:xfrm>
          <a:prstGeom prst="rect">
            <a:avLst/>
          </a:prstGeom>
          <a:noFill/>
        </p:spPr>
      </p:pic>
      <p:sp>
        <p:nvSpPr>
          <p:cNvPr id="23" name="22 CuadroTexto"/>
          <p:cNvSpPr txBox="1"/>
          <p:nvPr/>
        </p:nvSpPr>
        <p:spPr>
          <a:xfrm>
            <a:off x="2987824" y="206084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CMS HCAL:1RBX (12 chips-12 </a:t>
            </a:r>
            <a:r>
              <a:rPr lang="es-ES" sz="2000" dirty="0" err="1" smtClean="0"/>
              <a:t>chanels</a:t>
            </a:r>
            <a:r>
              <a:rPr lang="es-ES" sz="2000" dirty="0" smtClean="0"/>
              <a:t>)</a:t>
            </a:r>
            <a:endParaRPr lang="es-ES" sz="20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2987824" y="3573016"/>
            <a:ext cx="28083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dirty="0" smtClean="0"/>
              <a:t>CMS </a:t>
            </a:r>
            <a:r>
              <a:rPr lang="es-ES" sz="2000" dirty="0" err="1" smtClean="0"/>
              <a:t>Tracker</a:t>
            </a:r>
            <a:r>
              <a:rPr lang="es-ES" sz="2000" dirty="0" smtClean="0"/>
              <a:t>: 1Petal </a:t>
            </a:r>
            <a:r>
              <a:rPr lang="es-ES" sz="1800" dirty="0" smtClean="0"/>
              <a:t>(50 chips-6000 </a:t>
            </a:r>
            <a:r>
              <a:rPr lang="es-ES" sz="1800" dirty="0" err="1" smtClean="0"/>
              <a:t>chanels</a:t>
            </a:r>
            <a:r>
              <a:rPr lang="es-ES" sz="1800" dirty="0" smtClean="0"/>
              <a:t>) </a:t>
            </a:r>
            <a:endParaRPr lang="es-ES" sz="1800" dirty="0"/>
          </a:p>
        </p:txBody>
      </p:sp>
      <p:sp>
        <p:nvSpPr>
          <p:cNvPr id="25" name="24 CuadroTexto"/>
          <p:cNvSpPr txBox="1"/>
          <p:nvPr/>
        </p:nvSpPr>
        <p:spPr>
          <a:xfrm>
            <a:off x="0" y="4509120"/>
            <a:ext cx="3203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u="sng" dirty="0" smtClean="0"/>
              <a:t>…¿¿DEPFET ??...</a:t>
            </a:r>
          </a:p>
          <a:p>
            <a:pPr algn="ctr"/>
            <a:r>
              <a:rPr lang="en-US" sz="2000" b="1" dirty="0" smtClean="0"/>
              <a:t>1 Module /half ?</a:t>
            </a:r>
          </a:p>
          <a:p>
            <a:pPr algn="ctr"/>
            <a:r>
              <a:rPr lang="en-US" sz="2000" b="1" dirty="0" smtClean="0"/>
              <a:t>Power supply </a:t>
            </a:r>
          </a:p>
          <a:p>
            <a:pPr algn="ctr"/>
            <a:r>
              <a:rPr lang="en-US" sz="2000" b="1" dirty="0" smtClean="0"/>
              <a:t>DAQ system.</a:t>
            </a:r>
            <a:r>
              <a:rPr lang="es-ES" sz="2000" b="1" dirty="0" smtClean="0"/>
              <a:t>.</a:t>
            </a:r>
          </a:p>
          <a:p>
            <a:pPr algn="ctr"/>
            <a:r>
              <a:rPr lang="es-ES" sz="2000" u="sng" dirty="0" smtClean="0">
                <a:solidFill>
                  <a:srgbClr val="FF0000"/>
                </a:solidFill>
              </a:rPr>
              <a:t>Test set –up </a:t>
            </a:r>
            <a:r>
              <a:rPr lang="es-ES" sz="2000" u="sng" dirty="0" err="1" smtClean="0">
                <a:solidFill>
                  <a:srgbClr val="FF0000"/>
                </a:solidFill>
              </a:rPr>
              <a:t>preparation</a:t>
            </a:r>
            <a:r>
              <a:rPr lang="es-ES" sz="2000" u="sng" dirty="0" smtClean="0">
                <a:solidFill>
                  <a:srgbClr val="FF0000"/>
                </a:solidFill>
              </a:rPr>
              <a:t> </a:t>
            </a:r>
            <a:r>
              <a:rPr lang="es-ES" sz="2000" u="sng" dirty="0" err="1" smtClean="0">
                <a:solidFill>
                  <a:srgbClr val="FF0000"/>
                </a:solidFill>
              </a:rPr>
              <a:t>complex</a:t>
            </a:r>
            <a:endParaRPr lang="es-ES" sz="2000" u="sng" dirty="0">
              <a:solidFill>
                <a:srgbClr val="FF0000"/>
              </a:solidFill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509120"/>
            <a:ext cx="5751984" cy="144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6A6F680-D248-4F24-85DE-C84DCCEA9042}" type="slidenum">
              <a:rPr lang="es-ES" smtClean="0">
                <a:latin typeface="Arial" pitchFamily="34" charset="0"/>
              </a:rPr>
              <a:pPr/>
              <a:t>10</a:t>
            </a:fld>
            <a:r>
              <a:rPr lang="es-ES" dirty="0" smtClean="0">
                <a:latin typeface="Arial" pitchFamily="34" charset="0"/>
              </a:rPr>
              <a:t> de 16</a:t>
            </a:r>
          </a:p>
        </p:txBody>
      </p:sp>
      <p:sp>
        <p:nvSpPr>
          <p:cNvPr id="12291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7th International  Workshop on DEPFET Detectors and Applications </a:t>
            </a:r>
          </a:p>
          <a:p>
            <a:r>
              <a:rPr lang="es-ES" dirty="0" err="1" smtClean="0"/>
              <a:t>Ringberg</a:t>
            </a:r>
            <a:r>
              <a:rPr lang="es-ES" dirty="0" smtClean="0"/>
              <a:t> </a:t>
            </a:r>
            <a:r>
              <a:rPr lang="es-ES" dirty="0" err="1" smtClean="0"/>
              <a:t>Castle</a:t>
            </a:r>
            <a:r>
              <a:rPr lang="es-ES" dirty="0" smtClean="0"/>
              <a:t> </a:t>
            </a:r>
            <a:r>
              <a:rPr lang="en-US" dirty="0" smtClean="0">
                <a:latin typeface="Arial" pitchFamily="34" charset="0"/>
              </a:rPr>
              <a:t>,-  9-10  May  2011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95456" cy="548680"/>
          </a:xfrm>
        </p:spPr>
        <p:txBody>
          <a:bodyPr/>
          <a:lstStyle/>
          <a:p>
            <a:pPr eaLnBrk="1" hangingPunct="1"/>
            <a:r>
              <a:rPr lang="en-GB" sz="3200" b="1" u="sng" dirty="0" smtClean="0"/>
              <a:t>3.2 WP2: Immunity issues of DEPFET FEE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20688"/>
            <a:ext cx="8784976" cy="60486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These tests allow quantifying the system sensitivity to conductive noise to define: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The output noise level of power supplies,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The magnitude of external EM fields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Ground currents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main tasks of this WP are: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T2.1: Immunity noise currents.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T2.2: Susceptibility curves characterization of DEPFET system to noise currents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T2.3: Definition of key design issues such as filtering, grounding connection points, and shielding strategy to improve the immunity of DEPFET FEE.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Evaluation of grounding and shielding topology.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1295400" cy="396875"/>
          </a:xfrm>
          <a:noFill/>
        </p:spPr>
        <p:txBody>
          <a:bodyPr/>
          <a:lstStyle/>
          <a:p>
            <a:fld id="{66A6F680-D248-4F24-85DE-C84DCCEA9042}" type="slidenum">
              <a:rPr lang="es-ES" smtClean="0">
                <a:latin typeface="Arial" pitchFamily="34" charset="0"/>
              </a:rPr>
              <a:pPr/>
              <a:t>11</a:t>
            </a:fld>
            <a:r>
              <a:rPr lang="es-ES" dirty="0" smtClean="0">
                <a:latin typeface="Arial" pitchFamily="34" charset="0"/>
              </a:rPr>
              <a:t> de 16</a:t>
            </a:r>
          </a:p>
        </p:txBody>
      </p:sp>
      <p:sp>
        <p:nvSpPr>
          <p:cNvPr id="12291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905000" y="6381328"/>
            <a:ext cx="5486400" cy="476672"/>
          </a:xfrm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7th International  Workshop on DEPFET Detectors and Applications </a:t>
            </a:r>
          </a:p>
          <a:p>
            <a:r>
              <a:rPr lang="es-ES" dirty="0" err="1" smtClean="0"/>
              <a:t>Ringberg</a:t>
            </a:r>
            <a:r>
              <a:rPr lang="es-ES" dirty="0" smtClean="0"/>
              <a:t> </a:t>
            </a:r>
            <a:r>
              <a:rPr lang="es-ES" dirty="0" err="1" smtClean="0"/>
              <a:t>Castle</a:t>
            </a:r>
            <a:r>
              <a:rPr lang="es-ES" dirty="0" smtClean="0"/>
              <a:t> </a:t>
            </a:r>
            <a:r>
              <a:rPr lang="en-US" dirty="0" smtClean="0">
                <a:latin typeface="Arial" pitchFamily="34" charset="0"/>
              </a:rPr>
              <a:t>,-  9-10  May  2011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0"/>
            <a:ext cx="8496944" cy="548680"/>
          </a:xfrm>
        </p:spPr>
        <p:txBody>
          <a:bodyPr/>
          <a:lstStyle/>
          <a:p>
            <a:pPr eaLnBrk="1" hangingPunct="1"/>
            <a:r>
              <a:rPr lang="en-GB" sz="3200" b="1" u="sng" dirty="0" smtClean="0"/>
              <a:t>3.3 WP3: Noise emissions of Power units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80"/>
            <a:ext cx="9144000" cy="576064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main goal of this WP is to measure the noise emission level of the  power supply units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It  will help to define </a:t>
            </a:r>
            <a:r>
              <a:rPr lang="en-US" sz="2600" dirty="0" smtClean="0"/>
              <a:t>the compatible levels with the FEE.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These set of tests are complementary to those performed in WP2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main task of this WP are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T3.1 Conducted noise test sep-up definition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it should be complementary to immunity test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T3.2 Conducted noise emission level definition for DEPFET system.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T3.3 Filtering layout and connections.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It is required a prototype of the power units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Special test set –up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1295400" cy="396875"/>
          </a:xfrm>
          <a:noFill/>
        </p:spPr>
        <p:txBody>
          <a:bodyPr/>
          <a:lstStyle/>
          <a:p>
            <a:fld id="{66A6F680-D248-4F24-85DE-C84DCCEA9042}" type="slidenum">
              <a:rPr lang="es-ES" smtClean="0">
                <a:latin typeface="Arial" pitchFamily="34" charset="0"/>
              </a:rPr>
              <a:pPr/>
              <a:t>12</a:t>
            </a:fld>
            <a:r>
              <a:rPr lang="es-ES" dirty="0" smtClean="0">
                <a:latin typeface="Arial" pitchFamily="34" charset="0"/>
              </a:rPr>
              <a:t> de 16</a:t>
            </a:r>
          </a:p>
        </p:txBody>
      </p:sp>
      <p:sp>
        <p:nvSpPr>
          <p:cNvPr id="12291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7th International  Workshop on DEPFET Detectors and Applications </a:t>
            </a:r>
          </a:p>
          <a:p>
            <a:r>
              <a:rPr lang="es-ES" dirty="0" err="1" smtClean="0"/>
              <a:t>Ringberg</a:t>
            </a:r>
            <a:r>
              <a:rPr lang="es-ES" dirty="0" smtClean="0"/>
              <a:t> </a:t>
            </a:r>
            <a:r>
              <a:rPr lang="es-ES" dirty="0" err="1" smtClean="0"/>
              <a:t>Castle</a:t>
            </a:r>
            <a:r>
              <a:rPr lang="es-ES" dirty="0" smtClean="0"/>
              <a:t> </a:t>
            </a:r>
            <a:r>
              <a:rPr lang="en-US" dirty="0" smtClean="0">
                <a:latin typeface="Arial" pitchFamily="34" charset="0"/>
              </a:rPr>
              <a:t>,-  9-10  May  2011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04448" cy="782638"/>
          </a:xfrm>
        </p:spPr>
        <p:txBody>
          <a:bodyPr/>
          <a:lstStyle/>
          <a:p>
            <a:pPr eaLnBrk="1" hangingPunct="1"/>
            <a:r>
              <a:rPr lang="en-GB" sz="3200" b="1" u="sng" dirty="0" smtClean="0"/>
              <a:t>3.4 WP4: Noise propagation issues.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714356"/>
            <a:ext cx="8750206" cy="545094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main goal of this WP is  to define the key parameters and the configuration of the power distribution network to minimize the conducted noise.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These studies and analysis  will be based 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Real tests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Numerical models developed in MATLAB codes.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It will help to addresses the effect of power cables on the noise propagation and the impact that those cables have in the selection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EMI filters for the FEE low-voltage input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Conducted emission levels required for the power supplies.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1295400" cy="396875"/>
          </a:xfrm>
          <a:noFill/>
        </p:spPr>
        <p:txBody>
          <a:bodyPr/>
          <a:lstStyle/>
          <a:p>
            <a:fld id="{66A6F680-D248-4F24-85DE-C84DCCEA9042}" type="slidenum">
              <a:rPr lang="es-ES" smtClean="0">
                <a:latin typeface="Arial" pitchFamily="34" charset="0"/>
              </a:rPr>
              <a:pPr/>
              <a:t>13</a:t>
            </a:fld>
            <a:r>
              <a:rPr lang="es-ES" dirty="0" smtClean="0">
                <a:latin typeface="Arial" pitchFamily="34" charset="0"/>
              </a:rPr>
              <a:t> de 16</a:t>
            </a:r>
          </a:p>
        </p:txBody>
      </p:sp>
      <p:sp>
        <p:nvSpPr>
          <p:cNvPr id="12291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7th International  Workshop on DEPFET Detectors and Applications </a:t>
            </a:r>
          </a:p>
          <a:p>
            <a:r>
              <a:rPr lang="es-ES" dirty="0" err="1" smtClean="0"/>
              <a:t>Ringberg</a:t>
            </a:r>
            <a:r>
              <a:rPr lang="es-ES" dirty="0" smtClean="0"/>
              <a:t> </a:t>
            </a:r>
            <a:r>
              <a:rPr lang="es-ES" dirty="0" err="1" smtClean="0"/>
              <a:t>Castle</a:t>
            </a:r>
            <a:r>
              <a:rPr lang="es-ES" dirty="0" smtClean="0"/>
              <a:t> </a:t>
            </a:r>
            <a:r>
              <a:rPr lang="en-US" dirty="0" smtClean="0">
                <a:latin typeface="Arial" pitchFamily="34" charset="0"/>
              </a:rPr>
              <a:t>,-  9-10  May  2011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604448" cy="782638"/>
          </a:xfrm>
        </p:spPr>
        <p:txBody>
          <a:bodyPr/>
          <a:lstStyle/>
          <a:p>
            <a:pPr eaLnBrk="1" hangingPunct="1"/>
            <a:r>
              <a:rPr lang="en-GB" sz="3200" b="1" u="sng" dirty="0" smtClean="0"/>
              <a:t>3.4 WP4: Noise propagation issues.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764704"/>
            <a:ext cx="8462174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The main tasks of this WP are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T4.1 Development of Multi-Transmission Line model for the DEPFET system power network based on MATLAB code.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T4.2 Characterization of DEPFET power cables: L,C,R and G matrices measurement or simulation.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T4.3 Characterization of CM &amp; DM transfer function of DEPFET cables. Impact of filtering and grounding and shielding strategies.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A set of cable prototypes will be required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An schematic may be enough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1295400" cy="396875"/>
          </a:xfrm>
          <a:noFill/>
        </p:spPr>
        <p:txBody>
          <a:bodyPr/>
          <a:lstStyle/>
          <a:p>
            <a:fld id="{66A6F680-D248-4F24-85DE-C84DCCEA9042}" type="slidenum">
              <a:rPr lang="es-ES" smtClean="0">
                <a:latin typeface="Arial" pitchFamily="34" charset="0"/>
              </a:rPr>
              <a:pPr/>
              <a:t>14</a:t>
            </a:fld>
            <a:r>
              <a:rPr lang="es-ES" dirty="0" smtClean="0">
                <a:latin typeface="Arial" pitchFamily="34" charset="0"/>
              </a:rPr>
              <a:t> de 16</a:t>
            </a:r>
          </a:p>
        </p:txBody>
      </p:sp>
      <p:sp>
        <p:nvSpPr>
          <p:cNvPr id="12291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7th International  Workshop on DEPFET Detectors and Applications </a:t>
            </a:r>
          </a:p>
          <a:p>
            <a:r>
              <a:rPr lang="es-ES" dirty="0" err="1" smtClean="0"/>
              <a:t>Ringberg</a:t>
            </a:r>
            <a:r>
              <a:rPr lang="es-ES" dirty="0" smtClean="0"/>
              <a:t> </a:t>
            </a:r>
            <a:r>
              <a:rPr lang="es-ES" dirty="0" err="1" smtClean="0"/>
              <a:t>Castle</a:t>
            </a:r>
            <a:r>
              <a:rPr lang="es-ES" dirty="0" smtClean="0"/>
              <a:t> </a:t>
            </a:r>
            <a:r>
              <a:rPr lang="en-US" dirty="0" smtClean="0">
                <a:latin typeface="Arial" pitchFamily="34" charset="0"/>
              </a:rPr>
              <a:t>,-  9-10  May  2011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u="sng" dirty="0" smtClean="0"/>
              <a:t>4. SCHEDULE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365104"/>
            <a:ext cx="3923928" cy="2210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WP1 – Nov 2011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WP2 – Dec 2012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WP3 – April 2012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WP4 – April 2013</a:t>
            </a: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20688"/>
            <a:ext cx="5400600" cy="553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692696"/>
            <a:ext cx="37079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1A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Kick-off: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rgbClr val="1F1A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May 2011</a:t>
            </a: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1F1A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1F1A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WP milestones</a:t>
            </a:r>
            <a:r>
              <a:rPr kumimoji="0" lang="en-GB" sz="2800" b="0" i="0" u="none" strike="noStrike" kern="0" cap="none" spc="0" normalizeH="0" noProof="0" dirty="0" smtClean="0">
                <a:ln>
                  <a:noFill/>
                </a:ln>
                <a:solidFill>
                  <a:srgbClr val="1F1A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flexible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600" kern="0" baseline="0" dirty="0" smtClean="0">
                <a:solidFill>
                  <a:srgbClr val="1F1A60"/>
                </a:solidFill>
                <a:latin typeface="+mn-lt"/>
              </a:rPr>
              <a:t>Depends</a:t>
            </a:r>
            <a:r>
              <a:rPr lang="en-GB" sz="2600" kern="0" dirty="0" smtClean="0">
                <a:solidFill>
                  <a:srgbClr val="1F1A60"/>
                </a:solidFill>
                <a:latin typeface="+mn-lt"/>
              </a:rPr>
              <a:t> on the DEPFET project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kumimoji="0" lang="en-GB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1F1A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WPs are quite independent</a:t>
            </a:r>
          </a:p>
          <a:p>
            <a:pPr marL="1257300" lvl="2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600" kern="0" noProof="0" dirty="0" smtClean="0">
                <a:solidFill>
                  <a:srgbClr val="1F1A60"/>
                </a:solidFill>
                <a:latin typeface="+mn-lt"/>
              </a:rPr>
              <a:t>Order may change</a:t>
            </a:r>
            <a:endParaRPr kumimoji="0" lang="en-GB" sz="2600" b="0" i="0" u="none" strike="noStrike" kern="0" cap="none" spc="0" normalizeH="0" baseline="0" noProof="0" dirty="0" smtClean="0">
              <a:ln>
                <a:noFill/>
              </a:ln>
              <a:solidFill>
                <a:srgbClr val="1F1A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1295400" cy="396875"/>
          </a:xfrm>
          <a:noFill/>
        </p:spPr>
        <p:txBody>
          <a:bodyPr/>
          <a:lstStyle/>
          <a:p>
            <a:fld id="{66A6F680-D248-4F24-85DE-C84DCCEA9042}" type="slidenum">
              <a:rPr lang="es-ES" smtClean="0">
                <a:latin typeface="Arial" pitchFamily="34" charset="0"/>
              </a:rPr>
              <a:pPr/>
              <a:t>15</a:t>
            </a:fld>
            <a:r>
              <a:rPr lang="es-ES" dirty="0" smtClean="0">
                <a:latin typeface="Arial" pitchFamily="34" charset="0"/>
              </a:rPr>
              <a:t> de 16</a:t>
            </a:r>
          </a:p>
        </p:txBody>
      </p:sp>
      <p:sp>
        <p:nvSpPr>
          <p:cNvPr id="12291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7th International  Workshop on DEPFET Detectors and Applications </a:t>
            </a:r>
          </a:p>
          <a:p>
            <a:r>
              <a:rPr lang="es-ES" dirty="0" err="1" smtClean="0"/>
              <a:t>Ringberg</a:t>
            </a:r>
            <a:r>
              <a:rPr lang="es-ES" dirty="0" smtClean="0"/>
              <a:t> </a:t>
            </a:r>
            <a:r>
              <a:rPr lang="es-ES" dirty="0" err="1" smtClean="0"/>
              <a:t>Castle</a:t>
            </a:r>
            <a:r>
              <a:rPr lang="es-ES" dirty="0" smtClean="0"/>
              <a:t> </a:t>
            </a:r>
            <a:r>
              <a:rPr lang="en-US" dirty="0" smtClean="0">
                <a:latin typeface="Arial" pitchFamily="34" charset="0"/>
              </a:rPr>
              <a:t>,-  9-10  May  2011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427913" cy="548680"/>
          </a:xfrm>
        </p:spPr>
        <p:txBody>
          <a:bodyPr/>
          <a:lstStyle/>
          <a:p>
            <a:pPr eaLnBrk="1" hangingPunct="1"/>
            <a:r>
              <a:rPr lang="en-GB" sz="3200" b="1" u="sng" dirty="0" smtClean="0"/>
              <a:t>5.PROJECT MANAGEMENT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688"/>
            <a:ext cx="8964488" cy="568863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700" dirty="0" smtClean="0"/>
              <a:t>The project will be carried out by Electrical engineering  group from Aragon Institute of Technology (ITA)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dirty="0" smtClean="0"/>
              <a:t>Experienced people in EMC issues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Project coordinator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dirty="0" smtClean="0"/>
              <a:t>Dr. Fernando </a:t>
            </a:r>
            <a:r>
              <a:rPr lang="en-GB" sz="2600" dirty="0" err="1" smtClean="0"/>
              <a:t>Arteche</a:t>
            </a:r>
            <a:endParaRPr lang="en-GB" sz="2600" dirty="0" smtClean="0"/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Test &amp; analysis group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dirty="0" smtClean="0"/>
              <a:t>C. Esteban &amp; N. Dominguez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 smtClean="0"/>
              <a:t>Simulation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dirty="0" err="1" smtClean="0"/>
              <a:t>I.Echeverria</a:t>
            </a:r>
            <a:r>
              <a:rPr lang="en-GB" sz="2600" dirty="0" smtClean="0"/>
              <a:t> &amp; M. Iglesias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u="sng" dirty="0" smtClean="0">
                <a:solidFill>
                  <a:srgbClr val="FF0000"/>
                </a:solidFill>
              </a:rPr>
              <a:t>VERY IMPORTAT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600" dirty="0" smtClean="0"/>
              <a:t>Collaboration with DEPFET groups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400" dirty="0" smtClean="0"/>
              <a:t>Test set –up preparation ( detector , PS, DAQ,..) 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400" dirty="0" smtClean="0"/>
              <a:t>Information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427913" cy="609600"/>
          </a:xfrm>
        </p:spPr>
        <p:txBody>
          <a:bodyPr/>
          <a:lstStyle/>
          <a:p>
            <a:r>
              <a:rPr lang="en-GB" sz="3200" b="1" u="sng" dirty="0" smtClean="0"/>
              <a:t>5.PROJECT MANAGEMENT</a:t>
            </a:r>
            <a:endParaRPr lang="en-GB" b="1" u="sng" dirty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4704"/>
            <a:ext cx="4499992" cy="56444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b="1" u="sng" dirty="0" smtClean="0"/>
              <a:t>EMC- URE group</a:t>
            </a:r>
          </a:p>
          <a:p>
            <a:pPr lvl="1">
              <a:lnSpc>
                <a:spcPct val="90000"/>
              </a:lnSpc>
            </a:pPr>
            <a:r>
              <a:rPr lang="en-GB" sz="2100" dirty="0" smtClean="0"/>
              <a:t>10 persons + lab support</a:t>
            </a:r>
          </a:p>
          <a:p>
            <a:pPr>
              <a:lnSpc>
                <a:spcPct val="90000"/>
              </a:lnSpc>
            </a:pPr>
            <a:r>
              <a:rPr lang="en-GB" sz="2400" b="1" u="sng" dirty="0" smtClean="0"/>
              <a:t>EMC </a:t>
            </a:r>
            <a:r>
              <a:rPr lang="en-GB" sz="2400" b="1" u="sng" dirty="0"/>
              <a:t>- Facilities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Faraday cage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One semi-anechoic chamber</a:t>
            </a:r>
            <a:endParaRPr lang="en-GB" dirty="0"/>
          </a:p>
          <a:p>
            <a:pPr lvl="2">
              <a:lnSpc>
                <a:spcPct val="90000"/>
              </a:lnSpc>
            </a:pPr>
            <a:r>
              <a:rPr lang="en-GB" dirty="0"/>
              <a:t>3m </a:t>
            </a:r>
            <a:r>
              <a:rPr lang="en-GB" dirty="0" smtClean="0"/>
              <a:t> &amp; 10m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 smtClean="0"/>
              <a:t>Spectrum </a:t>
            </a:r>
            <a:r>
              <a:rPr lang="en-GB" dirty="0"/>
              <a:t>analyzers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Current </a:t>
            </a:r>
            <a:r>
              <a:rPr lang="en-GB" dirty="0" smtClean="0"/>
              <a:t>probes &amp; Antennas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Surge &amp; Burst &amp; ESD generators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Amplifiers (kHz-GHz</a:t>
            </a:r>
            <a:r>
              <a:rPr lang="en-GB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GB" sz="2400" b="1" u="sng" dirty="0" smtClean="0"/>
              <a:t>Electronic Lab - Facilities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Boards designs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Power supplies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Programming controllers</a:t>
            </a:r>
          </a:p>
        </p:txBody>
      </p:sp>
      <p:pic>
        <p:nvPicPr>
          <p:cNvPr id="9" name="Picture 4" descr="D:\Fernando\CERN\CIEMAT\DSCN27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4248472" cy="2860240"/>
          </a:xfrm>
          <a:prstGeom prst="rect">
            <a:avLst/>
          </a:prstGeom>
          <a:noFill/>
        </p:spPr>
      </p:pic>
      <p:sp>
        <p:nvSpPr>
          <p:cNvPr id="11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1295400" cy="396875"/>
          </a:xfrm>
          <a:noFill/>
        </p:spPr>
        <p:txBody>
          <a:bodyPr/>
          <a:lstStyle/>
          <a:p>
            <a:fld id="{66A6F680-D248-4F24-85DE-C84DCCEA9042}" type="slidenum">
              <a:rPr lang="es-ES" smtClean="0">
                <a:latin typeface="Arial" pitchFamily="34" charset="0"/>
              </a:rPr>
              <a:pPr/>
              <a:t>16</a:t>
            </a:fld>
            <a:r>
              <a:rPr lang="es-ES" dirty="0" smtClean="0">
                <a:latin typeface="Arial" pitchFamily="34" charset="0"/>
              </a:rPr>
              <a:t> de 16</a:t>
            </a:r>
          </a:p>
        </p:txBody>
      </p:sp>
      <p:pic>
        <p:nvPicPr>
          <p:cNvPr id="12" name="Picture 5" descr="D:\Fernando\CERN\CIEMAT\DSCN27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77170"/>
            <a:ext cx="4250432" cy="312652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1295400" cy="396875"/>
          </a:xfrm>
          <a:noFill/>
        </p:spPr>
        <p:txBody>
          <a:bodyPr/>
          <a:lstStyle/>
          <a:p>
            <a:fld id="{66A6F680-D248-4F24-85DE-C84DCCEA9042}" type="slidenum">
              <a:rPr lang="es-ES" smtClean="0">
                <a:latin typeface="Arial" pitchFamily="34" charset="0"/>
              </a:rPr>
              <a:pPr/>
              <a:t>1</a:t>
            </a:fld>
            <a:r>
              <a:rPr lang="es-ES" dirty="0" smtClean="0">
                <a:latin typeface="Arial" pitchFamily="34" charset="0"/>
              </a:rPr>
              <a:t> de 16</a:t>
            </a:r>
          </a:p>
        </p:txBody>
      </p:sp>
      <p:sp>
        <p:nvSpPr>
          <p:cNvPr id="12291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7th International  Workshop on DEPFET Detectors and Applications </a:t>
            </a:r>
          </a:p>
          <a:p>
            <a:r>
              <a:rPr lang="es-ES" dirty="0" err="1" smtClean="0"/>
              <a:t>Ringberg</a:t>
            </a:r>
            <a:r>
              <a:rPr lang="es-ES" dirty="0" smtClean="0"/>
              <a:t> </a:t>
            </a:r>
            <a:r>
              <a:rPr lang="es-ES" dirty="0" err="1" smtClean="0"/>
              <a:t>Castle</a:t>
            </a:r>
            <a:r>
              <a:rPr lang="es-ES" dirty="0" smtClean="0"/>
              <a:t> </a:t>
            </a:r>
            <a:r>
              <a:rPr lang="en-US" dirty="0" smtClean="0">
                <a:latin typeface="Arial" pitchFamily="34" charset="0"/>
              </a:rPr>
              <a:t>,-  9-10  May  2011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u="sng" dirty="0" smtClean="0"/>
              <a:t>OUTLINE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714356"/>
            <a:ext cx="8610600" cy="545094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1. Motivation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2. Main goals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3.WP description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600" dirty="0" smtClean="0"/>
              <a:t>WP1: Grounding &amp; shielding strategy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600" dirty="0" smtClean="0"/>
              <a:t>WP2: Immunity issues of DEPFET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600" dirty="0" smtClean="0"/>
              <a:t>WP3: Noise emissions of PS units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600" dirty="0" smtClean="0"/>
              <a:t>WP4:Noise propagations issues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4. Schedule </a:t>
            </a:r>
          </a:p>
          <a:p>
            <a:pPr eaLnBrk="1" hangingPunct="1">
              <a:lnSpc>
                <a:spcPct val="90000"/>
              </a:lnSpc>
            </a:pPr>
            <a:r>
              <a:rPr lang="en-GB" sz="3600" dirty="0" smtClean="0"/>
              <a:t>5.Project management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1295400" cy="396875"/>
          </a:xfrm>
          <a:noFill/>
        </p:spPr>
        <p:txBody>
          <a:bodyPr/>
          <a:lstStyle/>
          <a:p>
            <a:fld id="{66A6F680-D248-4F24-85DE-C84DCCEA9042}" type="slidenum">
              <a:rPr lang="es-ES" smtClean="0">
                <a:latin typeface="Arial" pitchFamily="34" charset="0"/>
              </a:rPr>
              <a:pPr/>
              <a:t>2</a:t>
            </a:fld>
            <a:r>
              <a:rPr lang="es-ES" dirty="0" smtClean="0">
                <a:latin typeface="Arial" pitchFamily="34" charset="0"/>
              </a:rPr>
              <a:t> de 16</a:t>
            </a:r>
          </a:p>
        </p:txBody>
      </p:sp>
      <p:sp>
        <p:nvSpPr>
          <p:cNvPr id="12291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7th International  Workshop on DEPFET Detectors and Applications </a:t>
            </a:r>
          </a:p>
          <a:p>
            <a:r>
              <a:rPr lang="es-ES" dirty="0" err="1" smtClean="0"/>
              <a:t>Ringberg</a:t>
            </a:r>
            <a:r>
              <a:rPr lang="es-ES" dirty="0" smtClean="0"/>
              <a:t> </a:t>
            </a:r>
            <a:r>
              <a:rPr lang="es-ES" dirty="0" err="1" smtClean="0"/>
              <a:t>Castle</a:t>
            </a:r>
            <a:r>
              <a:rPr lang="es-ES" dirty="0" smtClean="0"/>
              <a:t> </a:t>
            </a:r>
            <a:r>
              <a:rPr lang="en-US" dirty="0" smtClean="0">
                <a:latin typeface="Arial" pitchFamily="34" charset="0"/>
              </a:rPr>
              <a:t>,-  9-10  May  2011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u="sng" dirty="0" smtClean="0"/>
              <a:t>1. MOTIVATION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14356"/>
            <a:ext cx="8645370" cy="55440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200" dirty="0" smtClean="0"/>
              <a:t>DEPFET detector is very complex</a:t>
            </a:r>
          </a:p>
          <a:p>
            <a:pPr eaLnBrk="1" hangingPunct="1">
              <a:lnSpc>
                <a:spcPct val="90000"/>
              </a:lnSpc>
            </a:pPr>
            <a:endParaRPr lang="en-GB" sz="3600" dirty="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56886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Rectangle 3"/>
          <p:cNvSpPr txBox="1">
            <a:spLocks noChangeArrowheads="1"/>
          </p:cNvSpPr>
          <p:nvPr/>
        </p:nvSpPr>
        <p:spPr bwMode="auto">
          <a:xfrm>
            <a:off x="5508104" y="1340768"/>
            <a:ext cx="36358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u="sng" kern="0" dirty="0" smtClean="0">
                <a:solidFill>
                  <a:srgbClr val="1F1A60"/>
                </a:solidFill>
                <a:latin typeface="+mn-lt"/>
              </a:rPr>
              <a:t>FEE</a:t>
            </a:r>
            <a:r>
              <a:rPr lang="en-US" sz="2400" kern="0" dirty="0" smtClean="0">
                <a:solidFill>
                  <a:srgbClr val="1F1A60"/>
                </a:solidFill>
                <a:latin typeface="+mn-lt"/>
              </a:rPr>
              <a:t>  </a:t>
            </a:r>
            <a:r>
              <a:rPr lang="en-US" sz="1400" kern="0" dirty="0" smtClean="0">
                <a:solidFill>
                  <a:srgbClr val="1F1A60"/>
                </a:solidFill>
                <a:latin typeface="+mn-lt"/>
              </a:rPr>
              <a:t>(Sensor, DCD,DHP,DHH)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olidFill>
                  <a:srgbClr val="1F1A60"/>
                </a:solidFill>
                <a:latin typeface="+mn-lt"/>
              </a:rPr>
              <a:t>It may be sensitive to EM noise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dirty="0" smtClean="0">
                <a:solidFill>
                  <a:srgbClr val="1F1A60"/>
                </a:solidFill>
                <a:latin typeface="+mn-lt"/>
              </a:rPr>
              <a:t>It may radiates ( HF clocks and signals)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u="sng" kern="0" dirty="0" smtClean="0">
                <a:solidFill>
                  <a:srgbClr val="1F1A60"/>
                </a:solidFill>
                <a:latin typeface="+mn-lt"/>
              </a:rPr>
              <a:t>Power supplies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solidFill>
                  <a:srgbClr val="1F1A60"/>
                </a:solidFill>
                <a:latin typeface="+mn-lt"/>
              </a:rPr>
              <a:t>It emits EM noise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u="sng" kern="0" dirty="0" smtClean="0">
                <a:solidFill>
                  <a:srgbClr val="1F1A60"/>
                </a:solidFill>
                <a:latin typeface="+mn-lt"/>
              </a:rPr>
              <a:t>Cable &amp; connectors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kern="0" dirty="0" smtClean="0">
                <a:solidFill>
                  <a:srgbClr val="1F1A60"/>
                </a:solidFill>
                <a:latin typeface="+mn-lt"/>
              </a:rPr>
              <a:t>It may propagate EM noise inside/outside FEE area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3600" b="0" i="0" u="none" strike="noStrike" kern="0" cap="none" spc="0" normalizeH="0" baseline="0" noProof="0" dirty="0" smtClean="0">
              <a:ln>
                <a:noFill/>
              </a:ln>
              <a:solidFill>
                <a:srgbClr val="1F1A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1295400" cy="396875"/>
          </a:xfrm>
          <a:noFill/>
        </p:spPr>
        <p:txBody>
          <a:bodyPr/>
          <a:lstStyle/>
          <a:p>
            <a:fld id="{66A6F680-D248-4F24-85DE-C84DCCEA9042}" type="slidenum">
              <a:rPr lang="es-ES" smtClean="0">
                <a:latin typeface="Arial" pitchFamily="34" charset="0"/>
              </a:rPr>
              <a:pPr/>
              <a:t>3</a:t>
            </a:fld>
            <a:r>
              <a:rPr lang="es-ES" dirty="0" smtClean="0">
                <a:latin typeface="Arial" pitchFamily="34" charset="0"/>
              </a:rPr>
              <a:t> de 16</a:t>
            </a:r>
          </a:p>
        </p:txBody>
      </p:sp>
      <p:sp>
        <p:nvSpPr>
          <p:cNvPr id="12291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7th International  Workshop on DEPFET Detectors and Applications </a:t>
            </a:r>
          </a:p>
          <a:p>
            <a:r>
              <a:rPr lang="es-ES" dirty="0" err="1" smtClean="0"/>
              <a:t>Ringberg</a:t>
            </a:r>
            <a:r>
              <a:rPr lang="es-ES" dirty="0" smtClean="0"/>
              <a:t> </a:t>
            </a:r>
            <a:r>
              <a:rPr lang="es-ES" dirty="0" err="1" smtClean="0"/>
              <a:t>Castle</a:t>
            </a:r>
            <a:r>
              <a:rPr lang="es-ES" dirty="0" smtClean="0"/>
              <a:t> </a:t>
            </a:r>
            <a:r>
              <a:rPr lang="en-US" dirty="0" smtClean="0">
                <a:latin typeface="Arial" pitchFamily="34" charset="0"/>
              </a:rPr>
              <a:t>,-  9-10  May  2011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427913" cy="620688"/>
          </a:xfrm>
        </p:spPr>
        <p:txBody>
          <a:bodyPr/>
          <a:lstStyle/>
          <a:p>
            <a:pPr eaLnBrk="1" hangingPunct="1"/>
            <a:r>
              <a:rPr lang="en-GB" sz="3200" b="1" u="sng" dirty="0" smtClean="0"/>
              <a:t>1. MOTIVATION  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43346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Describing the electromagnetic (EM) environment </a:t>
            </a:r>
            <a:r>
              <a:rPr lang="en-US" sz="2800" dirty="0" smtClean="0"/>
              <a:t>of DEPFET detector is important to determine and solve problems related to 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Electromagnetic interference 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Grounding &amp; Shielding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It will help to ensure the </a:t>
            </a:r>
            <a:r>
              <a:rPr lang="en-US" sz="2800" b="1" dirty="0" smtClean="0"/>
              <a:t>correct integration of the system</a:t>
            </a:r>
            <a:r>
              <a:rPr lang="en-US" sz="2800" dirty="0" smtClean="0"/>
              <a:t> in the Belle II experiment.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Experience gained in previous detectors showed that an EM analysis helps a lot during the design &amp; commissioning stage of detectors</a:t>
            </a:r>
          </a:p>
          <a:p>
            <a:pPr lvl="1">
              <a:lnSpc>
                <a:spcPct val="90000"/>
              </a:lnSpc>
            </a:pPr>
            <a:r>
              <a:rPr lang="en-US" sz="2600" dirty="0" smtClean="0"/>
              <a:t>It </a:t>
            </a:r>
            <a:r>
              <a:rPr lang="en-US" sz="2600" b="1" dirty="0" smtClean="0"/>
              <a:t>saves time and money</a:t>
            </a:r>
          </a:p>
          <a:p>
            <a:pPr lvl="1">
              <a:lnSpc>
                <a:spcPct val="90000"/>
              </a:lnSpc>
            </a:pPr>
            <a:r>
              <a:rPr lang="en-US" sz="2600" b="1" dirty="0" smtClean="0"/>
              <a:t>It helps to conduct robust designs</a:t>
            </a:r>
            <a:endParaRPr lang="es-E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6A6F680-D248-4F24-85DE-C84DCCEA9042}" type="slidenum">
              <a:rPr lang="es-ES" smtClean="0">
                <a:latin typeface="Arial" pitchFamily="34" charset="0"/>
              </a:rPr>
              <a:pPr/>
              <a:t>4</a:t>
            </a:fld>
            <a:r>
              <a:rPr lang="es-ES" dirty="0" smtClean="0">
                <a:latin typeface="Arial" pitchFamily="34" charset="0"/>
              </a:rPr>
              <a:t> de 16</a:t>
            </a:r>
          </a:p>
        </p:txBody>
      </p:sp>
      <p:sp>
        <p:nvSpPr>
          <p:cNvPr id="12291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7th International  Workshop on DEPFET Detectors and Applications </a:t>
            </a:r>
          </a:p>
          <a:p>
            <a:r>
              <a:rPr lang="es-ES" dirty="0" err="1" smtClean="0"/>
              <a:t>Ringberg</a:t>
            </a:r>
            <a:r>
              <a:rPr lang="es-ES" dirty="0" smtClean="0"/>
              <a:t> </a:t>
            </a:r>
            <a:r>
              <a:rPr lang="es-ES" dirty="0" err="1" smtClean="0"/>
              <a:t>Castle</a:t>
            </a:r>
            <a:r>
              <a:rPr lang="es-ES" dirty="0" smtClean="0"/>
              <a:t> </a:t>
            </a:r>
            <a:r>
              <a:rPr lang="en-US" dirty="0" smtClean="0">
                <a:latin typeface="Arial" pitchFamily="34" charset="0"/>
              </a:rPr>
              <a:t>,-  9-10  May  2011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u="sng" dirty="0" smtClean="0"/>
              <a:t>2. MAIN GOAL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14356"/>
            <a:ext cx="8640960" cy="545094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goals of the proposed research project are to conduct studies and measurements to establish a map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EM emissions and susceptibilities of sensitive electronics.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This map will be used to: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To systematically approach the grounding design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To quantify the immunity /emission of the electronic systems to integrate safely the DEPFET detector.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This is the first time that this kind of mapping will be implemented in a pixel detector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Studies conducted previously in Tracker and calorimeters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6A6F680-D248-4F24-85DE-C84DCCEA9042}" type="slidenum">
              <a:rPr lang="es-ES" smtClean="0">
                <a:latin typeface="Arial" pitchFamily="34" charset="0"/>
              </a:rPr>
              <a:pPr/>
              <a:t>5</a:t>
            </a:fld>
            <a:r>
              <a:rPr lang="es-ES" dirty="0" smtClean="0">
                <a:latin typeface="Arial" pitchFamily="34" charset="0"/>
              </a:rPr>
              <a:t> de 16</a:t>
            </a:r>
          </a:p>
        </p:txBody>
      </p:sp>
      <p:sp>
        <p:nvSpPr>
          <p:cNvPr id="12291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7th International  Workshop on DEPFET Detectors and Applications </a:t>
            </a:r>
          </a:p>
          <a:p>
            <a:r>
              <a:rPr lang="es-ES" dirty="0" err="1" smtClean="0"/>
              <a:t>Ringberg</a:t>
            </a:r>
            <a:r>
              <a:rPr lang="es-ES" dirty="0" smtClean="0"/>
              <a:t> </a:t>
            </a:r>
            <a:r>
              <a:rPr lang="es-ES" dirty="0" err="1" smtClean="0"/>
              <a:t>Castle</a:t>
            </a:r>
            <a:r>
              <a:rPr lang="es-ES" dirty="0" smtClean="0"/>
              <a:t> </a:t>
            </a:r>
            <a:r>
              <a:rPr lang="en-US" dirty="0" smtClean="0">
                <a:latin typeface="Arial" pitchFamily="34" charset="0"/>
              </a:rPr>
              <a:t>,-  9-10  May  2011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u="sng" dirty="0" smtClean="0"/>
              <a:t>3. WORKING PACKAGES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14356"/>
            <a:ext cx="8640960" cy="545094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200" dirty="0" smtClean="0"/>
              <a:t>The project has been divided in four working packages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000" b="1" dirty="0" smtClean="0"/>
              <a:t>WP1</a:t>
            </a:r>
            <a:r>
              <a:rPr lang="en-GB" sz="3000" dirty="0" smtClean="0"/>
              <a:t>: </a:t>
            </a:r>
            <a:r>
              <a:rPr lang="en-US" sz="3000" dirty="0" smtClean="0"/>
              <a:t>Grounding and shielding strategy for DEPFET: Coordination &amp; Policy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b="1" dirty="0" smtClean="0"/>
              <a:t>WP2</a:t>
            </a:r>
            <a:r>
              <a:rPr lang="en-US" sz="3000" dirty="0" smtClean="0"/>
              <a:t>: Immunity issues of DEPFET FEE: Susceptibility curves of DEPFET system.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000" b="1" dirty="0" smtClean="0"/>
              <a:t>WP 3</a:t>
            </a:r>
            <a:r>
              <a:rPr lang="en-GB" sz="3000" dirty="0" smtClean="0"/>
              <a:t>:  Noise emissions of PS units: FEE noise immunity and PS noise emission coordination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3000" b="1" dirty="0" smtClean="0"/>
              <a:t>WP4</a:t>
            </a:r>
            <a:r>
              <a:rPr lang="en-GB" sz="3000" dirty="0" smtClean="0"/>
              <a:t>: </a:t>
            </a:r>
            <a:r>
              <a:rPr lang="en-US" sz="3000" dirty="0" smtClean="0"/>
              <a:t>Noise coupling path characterization between FEE and Power units: Noise propagation issues</a:t>
            </a:r>
            <a:endParaRPr lang="en-GB" sz="30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6A6F680-D248-4F24-85DE-C84DCCEA9042}" type="slidenum">
              <a:rPr lang="es-ES" smtClean="0">
                <a:latin typeface="Arial" pitchFamily="34" charset="0"/>
              </a:rPr>
              <a:pPr/>
              <a:t>6</a:t>
            </a:fld>
            <a:r>
              <a:rPr lang="es-ES" dirty="0" smtClean="0">
                <a:latin typeface="Arial" pitchFamily="34" charset="0"/>
              </a:rPr>
              <a:t> de 16</a:t>
            </a:r>
          </a:p>
        </p:txBody>
      </p:sp>
      <p:sp>
        <p:nvSpPr>
          <p:cNvPr id="12291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7th International  Workshop on DEPFET Detectors and Applications </a:t>
            </a:r>
          </a:p>
          <a:p>
            <a:r>
              <a:rPr lang="es-ES" dirty="0" err="1" smtClean="0"/>
              <a:t>Ringberg</a:t>
            </a:r>
            <a:r>
              <a:rPr lang="es-ES" dirty="0" smtClean="0"/>
              <a:t> </a:t>
            </a:r>
            <a:r>
              <a:rPr lang="es-ES" dirty="0" err="1" smtClean="0"/>
              <a:t>Castle</a:t>
            </a:r>
            <a:r>
              <a:rPr lang="es-ES" dirty="0" smtClean="0"/>
              <a:t> </a:t>
            </a:r>
            <a:r>
              <a:rPr lang="en-US" dirty="0" smtClean="0">
                <a:latin typeface="Arial" pitchFamily="34" charset="0"/>
              </a:rPr>
              <a:t>,-  9-10  May  2011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427913" cy="620688"/>
          </a:xfrm>
        </p:spPr>
        <p:txBody>
          <a:bodyPr/>
          <a:lstStyle/>
          <a:p>
            <a:pPr eaLnBrk="1" hangingPunct="1"/>
            <a:r>
              <a:rPr lang="en-GB" sz="3200" b="1" u="sng" dirty="0" smtClean="0"/>
              <a:t>3.1 WP1: Grounding strategy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8352928" cy="468052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It is focused on grounding and shielding aspects.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It plans to define: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Safety grounding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Signal or ground reference plane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Grounding topologies </a:t>
            </a:r>
          </a:p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These issues will be used to verify: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Electrical safety issues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Identify possible ground loops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Identify EMI sources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Identify EMI victims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6A6F680-D248-4F24-85DE-C84DCCEA9042}" type="slidenum">
              <a:rPr lang="es-ES" smtClean="0">
                <a:latin typeface="Arial" pitchFamily="34" charset="0"/>
              </a:rPr>
              <a:pPr/>
              <a:t>7</a:t>
            </a:fld>
            <a:r>
              <a:rPr lang="es-ES" dirty="0" smtClean="0">
                <a:latin typeface="Arial" pitchFamily="34" charset="0"/>
              </a:rPr>
              <a:t> de 16</a:t>
            </a:r>
          </a:p>
        </p:txBody>
      </p:sp>
      <p:sp>
        <p:nvSpPr>
          <p:cNvPr id="12291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7th International  Workshop on DEPFET Detectors and Applications </a:t>
            </a:r>
          </a:p>
          <a:p>
            <a:r>
              <a:rPr lang="es-ES" dirty="0" err="1" smtClean="0"/>
              <a:t>Ringberg</a:t>
            </a:r>
            <a:r>
              <a:rPr lang="es-ES" dirty="0" smtClean="0"/>
              <a:t> </a:t>
            </a:r>
            <a:r>
              <a:rPr lang="es-ES" dirty="0" err="1" smtClean="0"/>
              <a:t>Castle</a:t>
            </a:r>
            <a:r>
              <a:rPr lang="es-ES" dirty="0" smtClean="0"/>
              <a:t> </a:t>
            </a:r>
            <a:r>
              <a:rPr lang="en-US" dirty="0" smtClean="0">
                <a:latin typeface="Arial" pitchFamily="34" charset="0"/>
              </a:rPr>
              <a:t>,-  9-10  May  2011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427913" cy="620688"/>
          </a:xfrm>
        </p:spPr>
        <p:txBody>
          <a:bodyPr/>
          <a:lstStyle/>
          <a:p>
            <a:pPr eaLnBrk="1" hangingPunct="1"/>
            <a:r>
              <a:rPr lang="en-GB" sz="3200" b="1" u="sng" dirty="0" smtClean="0"/>
              <a:t>3.1 WP1: Grounding strategy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764704"/>
            <a:ext cx="8712968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The main tasks of this WP are: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T1.1: Definition of the base line for the grounding and shielding strategy for DEPFET.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Coordination between mechanical and electrical engineering aspects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T1.2: </a:t>
            </a:r>
            <a:r>
              <a:rPr lang="en-US" sz="2600" b="1" dirty="0" smtClean="0"/>
              <a:t>Coordination of DEPFET grounding policy with other sub-detectors</a:t>
            </a:r>
            <a:r>
              <a:rPr lang="en-US" sz="2800" dirty="0" smtClean="0"/>
              <a:t>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Important collaboration with Belle II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It will issue two versions of the grounding document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First version: General issues – Main rules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Some open questions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dirty="0" smtClean="0"/>
              <a:t>Second version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400" dirty="0" smtClean="0"/>
              <a:t>Final grounding – End of the project </a:t>
            </a:r>
            <a:endParaRPr lang="en-GB" sz="24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9" descr="D:\TesisBooks\Memory\chapter\plots\chapter RF\ch2tif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3933056"/>
            <a:ext cx="3744416" cy="2506092"/>
          </a:xfrm>
          <a:prstGeom prst="rect">
            <a:avLst/>
          </a:prstGeom>
          <a:noFill/>
          <a:ln/>
        </p:spPr>
      </p:pic>
      <p:sp>
        <p:nvSpPr>
          <p:cNvPr id="12290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0" y="6461125"/>
            <a:ext cx="1295400" cy="396875"/>
          </a:xfrm>
          <a:noFill/>
        </p:spPr>
        <p:txBody>
          <a:bodyPr/>
          <a:lstStyle/>
          <a:p>
            <a:fld id="{66A6F680-D248-4F24-85DE-C84DCCEA9042}" type="slidenum">
              <a:rPr lang="es-ES" smtClean="0">
                <a:latin typeface="Arial" pitchFamily="34" charset="0"/>
              </a:rPr>
              <a:pPr/>
              <a:t>8</a:t>
            </a:fld>
            <a:r>
              <a:rPr lang="es-ES" dirty="0" smtClean="0">
                <a:latin typeface="Arial" pitchFamily="34" charset="0"/>
              </a:rPr>
              <a:t> de 16</a:t>
            </a:r>
          </a:p>
        </p:txBody>
      </p:sp>
      <p:sp>
        <p:nvSpPr>
          <p:cNvPr id="12291" name="4 Marcador de pie de página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7th International  Workshop on DEPFET Detectors and Applications </a:t>
            </a:r>
          </a:p>
          <a:p>
            <a:r>
              <a:rPr lang="es-ES" dirty="0" err="1" smtClean="0"/>
              <a:t>Ringberg</a:t>
            </a:r>
            <a:r>
              <a:rPr lang="es-ES" dirty="0" smtClean="0"/>
              <a:t> </a:t>
            </a:r>
            <a:r>
              <a:rPr lang="es-ES" dirty="0" err="1" smtClean="0"/>
              <a:t>Castle</a:t>
            </a:r>
            <a:r>
              <a:rPr lang="es-ES" dirty="0" smtClean="0"/>
              <a:t> </a:t>
            </a:r>
            <a:r>
              <a:rPr lang="en-US" dirty="0" smtClean="0">
                <a:latin typeface="Arial" pitchFamily="34" charset="0"/>
              </a:rPr>
              <a:t>,-  9-10  May  2011</a:t>
            </a: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352928" cy="692696"/>
          </a:xfrm>
        </p:spPr>
        <p:txBody>
          <a:bodyPr/>
          <a:lstStyle/>
          <a:p>
            <a:pPr eaLnBrk="1" hangingPunct="1"/>
            <a:r>
              <a:rPr lang="en-GB" sz="3200" b="1" u="sng" dirty="0" smtClean="0"/>
              <a:t>3.2 WP2: Immunity issues of DEPFET FEE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620688"/>
            <a:ext cx="8640960" cy="331236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000" dirty="0" smtClean="0"/>
              <a:t>The main goal of this WP is to define the susceptibility level of DEPFET FEE to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800" dirty="0" smtClean="0"/>
              <a:t>Radio frequency perturbation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800" dirty="0" smtClean="0"/>
              <a:t>Transient perturbation.</a:t>
            </a:r>
          </a:p>
          <a:p>
            <a:pPr eaLnBrk="1" hangingPunct="1">
              <a:lnSpc>
                <a:spcPct val="90000"/>
              </a:lnSpc>
            </a:pPr>
            <a:r>
              <a:rPr lang="en-GB" sz="3000" dirty="0" smtClean="0"/>
              <a:t>A set of test will be performed in an EMC unit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800" dirty="0" smtClean="0"/>
              <a:t>Immunity test to RF disturbances 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800" dirty="0" smtClean="0"/>
              <a:t>Transients immunity  test </a:t>
            </a:r>
          </a:p>
        </p:txBody>
      </p:sp>
      <p:pic>
        <p:nvPicPr>
          <p:cNvPr id="13" name="Picture 4" descr="D:\TesisBooks\Memory\chapter\plots\chapter RF\ch11tif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861048"/>
            <a:ext cx="3865126" cy="2473689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755576" y="4365104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200" b="1" u="sng" dirty="0" smtClean="0"/>
              <a:t>No  </a:t>
            </a:r>
          </a:p>
          <a:p>
            <a:pPr algn="ctr"/>
            <a:r>
              <a:rPr lang="es-ES" sz="2200" b="1" u="sng" dirty="0" err="1" smtClean="0"/>
              <a:t>noise</a:t>
            </a:r>
            <a:endParaRPr lang="es-ES" sz="2200" b="1" u="sng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724128" y="4293096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u="sng" dirty="0" err="1" smtClean="0"/>
              <a:t>Noise</a:t>
            </a:r>
            <a:endParaRPr lang="es-ES" sz="22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797152"/>
            <a:ext cx="3205261" cy="461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10111</TotalTime>
  <Words>1345</Words>
  <Application>Microsoft Office PowerPoint</Application>
  <PresentationFormat>Presentación en pantalla (4:3)</PresentationFormat>
  <Paragraphs>222</Paragraphs>
  <Slides>17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Diseño predeterminado</vt:lpstr>
      <vt:lpstr>Dr.F. Arteche</vt:lpstr>
      <vt:lpstr>OUTLINE</vt:lpstr>
      <vt:lpstr>1. MOTIVATION</vt:lpstr>
      <vt:lpstr>1. MOTIVATION  </vt:lpstr>
      <vt:lpstr>2. MAIN GOAL</vt:lpstr>
      <vt:lpstr>3. WORKING PACKAGES</vt:lpstr>
      <vt:lpstr>3.1 WP1: Grounding strategy</vt:lpstr>
      <vt:lpstr>3.1 WP1: Grounding strategy</vt:lpstr>
      <vt:lpstr>3.2 WP2: Immunity issues of DEPFET FEE</vt:lpstr>
      <vt:lpstr>3.2 WP2: Immunity issues of DEPFET FEE</vt:lpstr>
      <vt:lpstr>3.2 WP2: Immunity issues of DEPFET FEE</vt:lpstr>
      <vt:lpstr>3.3 WP3: Noise emissions of Power units</vt:lpstr>
      <vt:lpstr>3.4 WP4: Noise propagation issues.</vt:lpstr>
      <vt:lpstr>3.4 WP4: Noise propagation issues.</vt:lpstr>
      <vt:lpstr>4. SCHEDULE</vt:lpstr>
      <vt:lpstr>5.PROJECT MANAGEMENT</vt:lpstr>
      <vt:lpstr>5.PROJECT MANAGEMENT</vt:lpstr>
    </vt:vector>
  </TitlesOfParts>
  <Company>FM9FY TMF7Q KCKCT V9T29 TBBBG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XP</dc:creator>
  <cp:lastModifiedBy>farteche</cp:lastModifiedBy>
  <cp:revision>445</cp:revision>
  <dcterms:created xsi:type="dcterms:W3CDTF">2008-01-09T09:57:40Z</dcterms:created>
  <dcterms:modified xsi:type="dcterms:W3CDTF">2011-05-10T10:01:14Z</dcterms:modified>
</cp:coreProperties>
</file>