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299" r:id="rId4"/>
    <p:sldId id="290" r:id="rId5"/>
    <p:sldId id="292" r:id="rId6"/>
    <p:sldId id="302" r:id="rId7"/>
    <p:sldId id="301" r:id="rId8"/>
    <p:sldId id="303" r:id="rId9"/>
    <p:sldId id="304" r:id="rId10"/>
    <p:sldId id="287" r:id="rId11"/>
    <p:sldId id="269" r:id="rId12"/>
  </p:sldIdLst>
  <p:sldSz cx="10080625" cy="7559675"/>
  <p:notesSz cx="7315200" cy="96012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EE7DE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5" autoAdjust="0"/>
    <p:restoredTop sz="92776" autoAdjust="0"/>
  </p:normalViewPr>
  <p:slideViewPr>
    <p:cSldViewPr>
      <p:cViewPr>
        <p:scale>
          <a:sx n="66" d="100"/>
          <a:sy n="66" d="100"/>
        </p:scale>
        <p:origin x="-734" y="-62"/>
      </p:cViewPr>
      <p:guideLst>
        <p:guide orient="horz" pos="975"/>
        <p:guide pos="2857"/>
      </p:guideLst>
    </p:cSldViewPr>
  </p:slideViewPr>
  <p:outlineViewPr>
    <p:cViewPr varScale="1">
      <p:scale>
        <a:sx n="170" d="200"/>
        <a:sy n="170" d="200"/>
      </p:scale>
      <p:origin x="0" y="389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8250" cy="368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56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30250"/>
            <a:ext cx="4791075" cy="359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443038" y="922338"/>
            <a:ext cx="4429125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5988" y="301625"/>
            <a:ext cx="2301875" cy="6450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01625"/>
            <a:ext cx="6753225" cy="6450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768475"/>
            <a:ext cx="452755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3" y="1768475"/>
            <a:ext cx="452755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239713" y="7285038"/>
            <a:ext cx="9688512" cy="228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1">
              <a:lnSpc>
                <a:spcPct val="93000"/>
              </a:lnSpc>
              <a:tabLst>
                <a:tab pos="0" algn="l"/>
                <a:tab pos="715963" algn="l"/>
                <a:tab pos="1439863" algn="l"/>
                <a:tab pos="2163763" algn="l"/>
                <a:tab pos="2887663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</a:pPr>
            <a:r>
              <a:rPr lang="en-GB" sz="1200" b="1" baseline="0" dirty="0" smtClean="0">
                <a:solidFill>
                  <a:srgbClr val="000000"/>
                </a:solidFill>
                <a:latin typeface="Arial" charset="0"/>
              </a:rPr>
              <a:t>Munich framework/DAQ meeting, 21-23 Feb 2011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                     Peter </a:t>
            </a:r>
            <a:r>
              <a:rPr lang="en-GB" sz="1200" b="1" dirty="0" err="1" smtClean="0">
                <a:solidFill>
                  <a:srgbClr val="000000"/>
                </a:solidFill>
                <a:latin typeface="Arial" charset="0"/>
              </a:rPr>
              <a:t>Kvasnicka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, CU Prague: PXD</a:t>
            </a:r>
            <a:r>
              <a:rPr lang="en-GB" sz="1200" b="1" baseline="0" dirty="0" smtClean="0">
                <a:solidFill>
                  <a:srgbClr val="000000"/>
                </a:solidFill>
                <a:latin typeface="Arial" charset="0"/>
              </a:rPr>
              <a:t> digitization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                                       </a:t>
            </a:r>
            <a:fld id="{751F3D9D-402B-472B-BA0F-3C4A2533C5E1}" type="slidenum">
              <a:rPr lang="en-GB" sz="1600" b="1" smtClean="0">
                <a:solidFill>
                  <a:srgbClr val="000000"/>
                </a:solidFill>
                <a:latin typeface="Arial" charset="0"/>
              </a:rPr>
              <a:pPr eaLnBrk="1">
                <a:lnSpc>
                  <a:spcPct val="93000"/>
                </a:lnSpc>
                <a:tabLst>
                  <a:tab pos="0" algn="l"/>
                  <a:tab pos="715963" algn="l"/>
                  <a:tab pos="1439863" algn="l"/>
                  <a:tab pos="2163763" algn="l"/>
                  <a:tab pos="2887663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79125" algn="l"/>
                  <a:tab pos="10780713" algn="l"/>
                </a:tabLst>
              </a:pPr>
              <a:t>‹#›</a:t>
            </a:fld>
            <a:endParaRPr lang="en-GB" sz="16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290513"/>
            <a:ext cx="915988" cy="88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3350" y="1208088"/>
            <a:ext cx="109061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CU Prague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301625"/>
            <a:ext cx="8128000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768475"/>
            <a:ext cx="9207500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 hangingPunct="0">
        <a:lnSpc>
          <a:spcPct val="90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248" y="6944816"/>
            <a:ext cx="10080625" cy="57943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-36513" y="2505319"/>
            <a:ext cx="10080626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Tad</a:t>
            </a:r>
            <a:r>
              <a:rPr lang="cs-CZ" dirty="0" smtClean="0">
                <a:solidFill>
                  <a:srgbClr val="000000"/>
                </a:solidFill>
                <a:latin typeface="Arial" charset="0"/>
              </a:rPr>
              <a:t>eáš Bílka, </a:t>
            </a: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Peter </a:t>
            </a:r>
            <a:r>
              <a:rPr lang="en-US" u="sng" dirty="0">
                <a:solidFill>
                  <a:srgbClr val="000000"/>
                </a:solidFill>
                <a:latin typeface="Arial" charset="0"/>
              </a:rPr>
              <a:t>Kvasni</a:t>
            </a:r>
            <a:r>
              <a:rPr lang="cs-CZ" u="sng" dirty="0">
                <a:solidFill>
                  <a:srgbClr val="000000"/>
                </a:solidFill>
                <a:latin typeface="Arial" charset="0"/>
              </a:rPr>
              <a:t>č</a:t>
            </a: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ka</a:t>
            </a:r>
            <a:r>
              <a:rPr lang="cs-CZ" dirty="0" smtClean="0">
                <a:solidFill>
                  <a:srgbClr val="000000"/>
                </a:solidFill>
                <a:latin typeface="Arial" charset="0"/>
              </a:rPr>
              <a:t>, Peter Kodyš, Jozef Kovaľ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Institute of Particle and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Nuclear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Physics,</a:t>
            </a:r>
          </a:p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Charles University, Prague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688" y="4284663"/>
            <a:ext cx="1800225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982913" cy="11890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313" y="994675"/>
            <a:ext cx="8991600" cy="486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err="1" smtClean="0">
                <a:solidFill>
                  <a:srgbClr val="3333CC"/>
                </a:solidFill>
                <a:latin typeface="Arial" charset="0"/>
              </a:rPr>
              <a:t>Testbeam</a:t>
            </a:r>
            <a:r>
              <a:rPr lang="en-US" sz="3400" dirty="0" smtClean="0">
                <a:solidFill>
                  <a:srgbClr val="3333CC"/>
                </a:solidFill>
                <a:latin typeface="Arial" charset="0"/>
              </a:rPr>
              <a:t> setup in basf2</a:t>
            </a:r>
            <a:endParaRPr lang="en-US" sz="3400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83928" y="6543675"/>
            <a:ext cx="6984776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DEPFET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meeting</a:t>
            </a: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 2011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Ringberg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, </a:t>
            </a:r>
            <a:br>
              <a:rPr lang="en-US" sz="20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8 - 11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May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2011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792163"/>
            <a:ext cx="1439863" cy="900112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8640763" y="792163"/>
            <a:ext cx="1439862" cy="900112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5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The 2009 DEPFET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testbeam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sz="2000" smtClean="0">
                <a:solidFill>
                  <a:srgbClr val="000000"/>
                </a:solidFill>
                <a:latin typeface="Arial" charset="0"/>
              </a:rPr>
              <a:t>geometry was</a:t>
            </a: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implemented in basf2</a:t>
            </a:r>
          </a:p>
          <a:p>
            <a:pPr marL="393700" lvl="1" indent="-393700">
              <a:lnSpc>
                <a:spcPct val="15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Its basic functionality was tested.</a:t>
            </a:r>
          </a:p>
          <a:p>
            <a:pPr marL="393700" lvl="1" indent="-393700">
              <a:lnSpc>
                <a:spcPct val="15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We want the code to become official part of basf2 distribution.</a:t>
            </a:r>
          </a:p>
          <a:p>
            <a:pPr marL="393700" lvl="1" indent="-393700">
              <a:lnSpc>
                <a:spcPct val="15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We go on to test the full digitizer, basf2 pattern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reco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/ tracking and to develop specific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testbeam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modules.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Conclusions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11313" y="2484438"/>
            <a:ext cx="7326312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Thanks for </a:t>
            </a: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your attention!</a:t>
            </a:r>
            <a:endParaRPr lang="en-US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93750" lvl="2" indent="-393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Why analyze </a:t>
            </a: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testbeam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data in basf2?</a:t>
            </a:r>
          </a:p>
          <a:p>
            <a:pPr marL="793750" lvl="2" indent="-393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Current status</a:t>
            </a:r>
          </a:p>
          <a:p>
            <a:pPr marL="793750" lvl="2" indent="-393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Some results</a:t>
            </a:r>
          </a:p>
          <a:p>
            <a:pPr marL="793750" lvl="2" indent="-393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Plans</a:t>
            </a:r>
          </a:p>
          <a:p>
            <a:pPr marL="793750" lvl="2" indent="-393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Conclusions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Overview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err="1" smtClean="0">
                <a:solidFill>
                  <a:schemeClr val="tx1"/>
                </a:solidFill>
                <a:latin typeface="Arial" charset="0"/>
              </a:rPr>
              <a:t>Testbeam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 analysis is a simple test case.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charset="0"/>
              </a:rPr>
              <a:t>Verification and cross-checking tool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err="1" smtClean="0">
                <a:solidFill>
                  <a:schemeClr val="tx1"/>
                </a:solidFill>
                <a:latin typeface="Arial" charset="0"/>
              </a:rPr>
              <a:t>Testbeam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 data are easily simulated and analyzed with independent tools, which makes them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a useful tool for verification of simulation and reconstruction steps.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For adjusting simulation/processing steps, it is a great advantage to process </a:t>
            </a:r>
            <a:r>
              <a:rPr lang="en-US" sz="1600" dirty="0" err="1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testbeam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 data in the same environment and using the same tools as in real Belle II simulation and analysis.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It is a good test of implementation of basf2 processing – any hard-wired dependencies on Belle II geometry easily show up.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Entry point to basf2.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Being a simple test case, it is a good starting point for familiarization with basf2. For example, it is a good exercise to create a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testbeam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geometry from scratch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cs-CZ" sz="2000" b="1" dirty="0" smtClean="0">
                <a:solidFill>
                  <a:srgbClr val="000000"/>
                </a:solidFill>
                <a:latin typeface="Arial" charset="0"/>
              </a:rPr>
              <a:t>Basf2 is a good environment for testbeam analysis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Python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steering, availability of geometry, ROOT output data, and framework support provide a comfortable environment  for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testbeam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simulation and analysis.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767645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Why analyze </a:t>
            </a:r>
            <a:r>
              <a:rPr lang="en-US" sz="2800" b="1" dirty="0" err="1" smtClean="0">
                <a:solidFill>
                  <a:srgbClr val="3333CC"/>
                </a:solidFill>
                <a:latin typeface="Arial" charset="0"/>
              </a:rPr>
              <a:t>testbeam</a:t>
            </a: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 data in basf2?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Geometry of the 2009 DEPFET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testbeam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implemented .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Geometry data (xml) and geometry creator allow to create geometry in basf2, without any modifications to the framework.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The data and code are available,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we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submit them to basf2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charset="0"/>
              </a:rPr>
              <a:t>Demo results.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We show some preliminary results to show that the implementation is working.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303269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Current status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Testbeam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geometry is in place.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303269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Results: </a:t>
            </a:r>
            <a:r>
              <a:rPr lang="en-US" sz="2800" b="1" dirty="0" err="1" smtClean="0">
                <a:solidFill>
                  <a:srgbClr val="3333CC"/>
                </a:solidFill>
                <a:latin typeface="Arial" charset="0"/>
              </a:rPr>
              <a:t>Testbeam</a:t>
            </a: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 geometry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  <p:grpSp>
        <p:nvGrpSpPr>
          <p:cNvPr id="40" name="Skupina 38"/>
          <p:cNvGrpSpPr/>
          <p:nvPr/>
        </p:nvGrpSpPr>
        <p:grpSpPr>
          <a:xfrm>
            <a:off x="503081" y="2346158"/>
            <a:ext cx="8599984" cy="1022765"/>
            <a:chOff x="214282" y="1393024"/>
            <a:chExt cx="8599984" cy="1022765"/>
          </a:xfrm>
        </p:grpSpPr>
        <p:sp>
          <p:nvSpPr>
            <p:cNvPr id="41" name="TextovéPole 37"/>
            <p:cNvSpPr txBox="1"/>
            <p:nvPr/>
          </p:nvSpPr>
          <p:spPr>
            <a:xfrm>
              <a:off x="8429652" y="1714496"/>
              <a:ext cx="356188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-40000"/>
            </a:blip>
            <a:srcRect/>
            <a:stretch>
              <a:fillRect/>
            </a:stretch>
          </p:blipFill>
          <p:spPr bwMode="auto">
            <a:xfrm>
              <a:off x="714316" y="1660918"/>
              <a:ext cx="7816821" cy="589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3" name="Přímá spojovací šipka 30"/>
            <p:cNvCxnSpPr/>
            <p:nvPr/>
          </p:nvCxnSpPr>
          <p:spPr>
            <a:xfrm>
              <a:off x="611314" y="2047119"/>
              <a:ext cx="8202952" cy="11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31"/>
            <p:cNvSpPr txBox="1"/>
            <p:nvPr/>
          </p:nvSpPr>
          <p:spPr>
            <a:xfrm>
              <a:off x="1285820" y="2089546"/>
              <a:ext cx="699230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 mm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ovéPole 32"/>
            <p:cNvSpPr txBox="1"/>
            <p:nvPr/>
          </p:nvSpPr>
          <p:spPr>
            <a:xfrm>
              <a:off x="2285952" y="2089545"/>
              <a:ext cx="813043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80 mm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ovéPole 33"/>
            <p:cNvSpPr txBox="1"/>
            <p:nvPr/>
          </p:nvSpPr>
          <p:spPr>
            <a:xfrm>
              <a:off x="3714712" y="2089545"/>
              <a:ext cx="926857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198 mm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ovéPole 34"/>
            <p:cNvSpPr txBox="1"/>
            <p:nvPr/>
          </p:nvSpPr>
          <p:spPr>
            <a:xfrm>
              <a:off x="5143472" y="2089545"/>
              <a:ext cx="926857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320 mm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ovéPole 35"/>
            <p:cNvSpPr txBox="1"/>
            <p:nvPr/>
          </p:nvSpPr>
          <p:spPr>
            <a:xfrm>
              <a:off x="6143604" y="2089545"/>
              <a:ext cx="926857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404 mm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ovéPole 36"/>
            <p:cNvSpPr txBox="1"/>
            <p:nvPr/>
          </p:nvSpPr>
          <p:spPr>
            <a:xfrm>
              <a:off x="7643802" y="2089545"/>
              <a:ext cx="926857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529 mm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Vývojový diagram: vyjmutí 40"/>
            <p:cNvSpPr/>
            <p:nvPr/>
          </p:nvSpPr>
          <p:spPr>
            <a:xfrm rot="5400000">
              <a:off x="549640" y="1952160"/>
              <a:ext cx="150998" cy="188378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ovéPole 41"/>
            <p:cNvSpPr txBox="1"/>
            <p:nvPr/>
          </p:nvSpPr>
          <p:spPr>
            <a:xfrm>
              <a:off x="214282" y="2089545"/>
              <a:ext cx="881973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-40 mm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ovéPole 42"/>
            <p:cNvSpPr txBox="1"/>
            <p:nvPr/>
          </p:nvSpPr>
          <p:spPr>
            <a:xfrm>
              <a:off x="214282" y="1446603"/>
              <a:ext cx="1071538" cy="560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Particle</a:t>
              </a: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cs-CZ" sz="1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Gun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evá složená závorka 43"/>
            <p:cNvSpPr/>
            <p:nvPr/>
          </p:nvSpPr>
          <p:spPr>
            <a:xfrm rot="5400000">
              <a:off x="4545211" y="-1616300"/>
              <a:ext cx="53579" cy="6715172"/>
            </a:xfrm>
            <a:prstGeom prst="leftBrac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ovéPole 44"/>
            <p:cNvSpPr txBox="1"/>
            <p:nvPr/>
          </p:nvSpPr>
          <p:spPr>
            <a:xfrm>
              <a:off x="3571836" y="1393024"/>
              <a:ext cx="26432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 </a:t>
              </a:r>
              <a:r>
                <a:rPr lang="cs-CZ" sz="1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Beam</a:t>
              </a: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cs-CZ" sz="1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Modules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ovéPole 45"/>
            <p:cNvSpPr txBox="1"/>
            <p:nvPr/>
          </p:nvSpPr>
          <p:spPr>
            <a:xfrm>
              <a:off x="1285852" y="1714494"/>
              <a:ext cx="413896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0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ovéPole 46"/>
            <p:cNvSpPr txBox="1"/>
            <p:nvPr/>
          </p:nvSpPr>
          <p:spPr>
            <a:xfrm>
              <a:off x="2285984" y="1714494"/>
              <a:ext cx="298480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ovéPole 47"/>
            <p:cNvSpPr txBox="1"/>
            <p:nvPr/>
          </p:nvSpPr>
          <p:spPr>
            <a:xfrm>
              <a:off x="3714744" y="1714494"/>
              <a:ext cx="298480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ovéPole 48"/>
            <p:cNvSpPr txBox="1"/>
            <p:nvPr/>
          </p:nvSpPr>
          <p:spPr>
            <a:xfrm>
              <a:off x="5143504" y="1714494"/>
              <a:ext cx="298480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ovéPole 49"/>
            <p:cNvSpPr txBox="1"/>
            <p:nvPr/>
          </p:nvSpPr>
          <p:spPr>
            <a:xfrm>
              <a:off x="6143636" y="1714494"/>
              <a:ext cx="298480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ovéPole 50"/>
            <p:cNvSpPr txBox="1"/>
            <p:nvPr/>
          </p:nvSpPr>
          <p:spPr>
            <a:xfrm>
              <a:off x="7643834" y="1714494"/>
              <a:ext cx="356188" cy="326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5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Skupina 53"/>
          <p:cNvGrpSpPr/>
          <p:nvPr/>
        </p:nvGrpSpPr>
        <p:grpSpPr>
          <a:xfrm>
            <a:off x="893601" y="3534534"/>
            <a:ext cx="8539199" cy="2477551"/>
            <a:chOff x="785786" y="2928931"/>
            <a:chExt cx="8539199" cy="3303401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2F2F2"/>
                </a:clrFrom>
                <a:clrTo>
                  <a:srgbClr val="F2F2F2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786" y="2928931"/>
              <a:ext cx="8539199" cy="3268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63" name="Přímá spojovací šipka 3"/>
            <p:cNvCxnSpPr/>
            <p:nvPr/>
          </p:nvCxnSpPr>
          <p:spPr>
            <a:xfrm rot="5400000" flipH="1" flipV="1">
              <a:off x="1722492" y="5400541"/>
              <a:ext cx="793518" cy="204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Přímá spojovací šipka 5"/>
            <p:cNvCxnSpPr/>
            <p:nvPr/>
          </p:nvCxnSpPr>
          <p:spPr>
            <a:xfrm>
              <a:off x="2119252" y="5797341"/>
              <a:ext cx="642279" cy="196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Přímá spojovací šipka 7"/>
            <p:cNvCxnSpPr/>
            <p:nvPr/>
          </p:nvCxnSpPr>
          <p:spPr>
            <a:xfrm flipV="1">
              <a:off x="2119252" y="5621003"/>
              <a:ext cx="1101051" cy="17633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extovéPole 8"/>
            <p:cNvSpPr txBox="1"/>
            <p:nvPr/>
          </p:nvSpPr>
          <p:spPr>
            <a:xfrm>
              <a:off x="3220302" y="5356497"/>
              <a:ext cx="1838965" cy="434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cs-CZ" sz="1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beam</a:t>
              </a: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cs-CZ" sz="1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direction</a:t>
              </a: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ovéPole 9"/>
            <p:cNvSpPr txBox="1"/>
            <p:nvPr/>
          </p:nvSpPr>
          <p:spPr>
            <a:xfrm>
              <a:off x="2119252" y="4915653"/>
              <a:ext cx="298480" cy="434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</a:t>
              </a:r>
              <a:endPara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ovéPole 10"/>
            <p:cNvSpPr txBox="1"/>
            <p:nvPr/>
          </p:nvSpPr>
          <p:spPr>
            <a:xfrm>
              <a:off x="2578022" y="5797341"/>
              <a:ext cx="183509" cy="43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</a:t>
              </a:r>
              <a:endPara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ovéPole 11"/>
            <p:cNvSpPr txBox="1"/>
            <p:nvPr/>
          </p:nvSpPr>
          <p:spPr>
            <a:xfrm>
              <a:off x="1293463" y="3358516"/>
              <a:ext cx="298480" cy="434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ovéPole 12"/>
            <p:cNvSpPr txBox="1"/>
            <p:nvPr/>
          </p:nvSpPr>
          <p:spPr>
            <a:xfrm>
              <a:off x="5330646" y="3681294"/>
              <a:ext cx="298480" cy="434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ovéPole 13"/>
            <p:cNvSpPr txBox="1"/>
            <p:nvPr/>
          </p:nvSpPr>
          <p:spPr>
            <a:xfrm>
              <a:off x="6643701" y="3786187"/>
              <a:ext cx="298480" cy="434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ovéPole 14"/>
            <p:cNvSpPr txBox="1"/>
            <p:nvPr/>
          </p:nvSpPr>
          <p:spPr>
            <a:xfrm>
              <a:off x="7073978" y="3857630"/>
              <a:ext cx="298480" cy="434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ovéPole 15"/>
            <p:cNvSpPr txBox="1"/>
            <p:nvPr/>
          </p:nvSpPr>
          <p:spPr>
            <a:xfrm>
              <a:off x="7281201" y="3912182"/>
              <a:ext cx="298480" cy="434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ovéPole 16"/>
            <p:cNvSpPr txBox="1"/>
            <p:nvPr/>
          </p:nvSpPr>
          <p:spPr>
            <a:xfrm>
              <a:off x="7440990" y="3945799"/>
              <a:ext cx="298480" cy="434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Obdélník 52"/>
            <p:cNvSpPr/>
            <p:nvPr/>
          </p:nvSpPr>
          <p:spPr>
            <a:xfrm>
              <a:off x="7786710" y="4000504"/>
              <a:ext cx="642942" cy="6429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Testbeam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geometry is in place.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303269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Results: </a:t>
            </a:r>
            <a:r>
              <a:rPr lang="en-US" sz="2800" b="1" dirty="0" err="1" smtClean="0">
                <a:solidFill>
                  <a:srgbClr val="3333CC"/>
                </a:solidFill>
                <a:latin typeface="Arial" charset="0"/>
              </a:rPr>
              <a:t>Testbeam</a:t>
            </a: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 geometry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3296" y="2621656"/>
            <a:ext cx="2828925" cy="375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1" name="Přímá spojovací šipka 5"/>
          <p:cNvCxnSpPr/>
          <p:nvPr/>
        </p:nvCxnSpPr>
        <p:spPr>
          <a:xfrm rot="5400000">
            <a:off x="4067539" y="3434263"/>
            <a:ext cx="58936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šipka 6"/>
          <p:cNvCxnSpPr/>
          <p:nvPr/>
        </p:nvCxnSpPr>
        <p:spPr>
          <a:xfrm rot="10800000">
            <a:off x="3683560" y="4443325"/>
            <a:ext cx="1000132" cy="11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9"/>
          <p:cNvSpPr txBox="1"/>
          <p:nvPr/>
        </p:nvSpPr>
        <p:spPr>
          <a:xfrm>
            <a:off x="4540817" y="3050284"/>
            <a:ext cx="378045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x 100</a:t>
            </a:r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 Aluminium (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Passive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ovéPole 10"/>
          <p:cNvSpPr txBox="1"/>
          <p:nvPr/>
        </p:nvSpPr>
        <p:spPr>
          <a:xfrm>
            <a:off x="4683692" y="4282589"/>
            <a:ext cx="334097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450</a:t>
            </a:r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 PXD Silicon (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Přímá spojovací šipka 14"/>
          <p:cNvCxnSpPr/>
          <p:nvPr/>
        </p:nvCxnSpPr>
        <p:spPr>
          <a:xfrm flipV="1">
            <a:off x="3183494" y="5247002"/>
            <a:ext cx="285752" cy="160736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šipka 15"/>
          <p:cNvCxnSpPr/>
          <p:nvPr/>
        </p:nvCxnSpPr>
        <p:spPr>
          <a:xfrm flipV="1">
            <a:off x="3683560" y="4979109"/>
            <a:ext cx="285752" cy="160736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šipka 17"/>
          <p:cNvCxnSpPr/>
          <p:nvPr/>
        </p:nvCxnSpPr>
        <p:spPr>
          <a:xfrm>
            <a:off x="2540552" y="3050283"/>
            <a:ext cx="1112156" cy="557366"/>
          </a:xfrm>
          <a:prstGeom prst="straightConnector1">
            <a:avLst/>
          </a:prstGeom>
          <a:ln w="28575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šipka 21"/>
          <p:cNvCxnSpPr/>
          <p:nvPr/>
        </p:nvCxnSpPr>
        <p:spPr>
          <a:xfrm rot="5400000">
            <a:off x="2387788" y="4738457"/>
            <a:ext cx="2395728" cy="134112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šipka 3"/>
          <p:cNvCxnSpPr/>
          <p:nvPr/>
        </p:nvCxnSpPr>
        <p:spPr>
          <a:xfrm rot="5400000">
            <a:off x="3299581" y="3202089"/>
            <a:ext cx="1125149" cy="13573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25"/>
          <p:cNvSpPr txBox="1"/>
          <p:nvPr/>
        </p:nvSpPr>
        <p:spPr>
          <a:xfrm>
            <a:off x="1583928" y="2664974"/>
            <a:ext cx="1037463" cy="3847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1.5 mm</a:t>
            </a:r>
            <a:endParaRPr lang="cs-CZ" sz="2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ovéPole 26"/>
          <p:cNvSpPr txBox="1"/>
          <p:nvPr/>
        </p:nvSpPr>
        <p:spPr>
          <a:xfrm>
            <a:off x="4104208" y="4897222"/>
            <a:ext cx="966931" cy="3847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mm</a:t>
            </a:r>
            <a:endParaRPr lang="cs-CZ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ovéPole 27"/>
          <p:cNvSpPr txBox="1"/>
          <p:nvPr/>
        </p:nvSpPr>
        <p:spPr>
          <a:xfrm>
            <a:off x="3672160" y="5761318"/>
            <a:ext cx="824265" cy="3847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cs-CZ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mm</a:t>
            </a:r>
            <a:endParaRPr lang="cs-CZ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760" y="1691605"/>
            <a:ext cx="9072437" cy="864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Simulattion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of 20 000 120 GeV pions, Gaussian-smear digitizer, pre-set  resolutions </a:t>
            </a:r>
            <a:r>
              <a:rPr lang="el-GR" sz="2000" b="1" dirty="0" smtClean="0">
                <a:solidFill>
                  <a:srgbClr val="000000"/>
                </a:solidFill>
                <a:latin typeface="Arial" charset="0"/>
              </a:rPr>
              <a:t>δ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u = 1.2 µm, </a:t>
            </a:r>
            <a:r>
              <a:rPr lang="el-GR" sz="2000" b="1" dirty="0" smtClean="0">
                <a:solidFill>
                  <a:srgbClr val="000000"/>
                </a:solidFill>
                <a:latin typeface="Arial" charset="0"/>
              </a:rPr>
              <a:t>δ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v = 1.0 µm,</a:t>
            </a:r>
            <a:r>
              <a:rPr lang="el-GR" sz="20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line fit.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Results: Tracking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4" name="Tabulka 1"/>
          <p:cNvGraphicFramePr>
            <a:graphicFrameLocks noGrp="1"/>
          </p:cNvGraphicFramePr>
          <p:nvPr/>
        </p:nvGraphicFramePr>
        <p:xfrm>
          <a:off x="503808" y="2536807"/>
          <a:ext cx="4392490" cy="1963108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78498"/>
                <a:gridCol w="878498"/>
                <a:gridCol w="878498"/>
                <a:gridCol w="878498"/>
                <a:gridCol w="878498"/>
              </a:tblGrid>
              <a:tr h="2804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Sensor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σ</a:t>
                      </a:r>
                      <a:r>
                        <a:rPr lang="cs-CZ" sz="1600" b="1" u="none" strike="noStrike" baseline="-25000" dirty="0"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el-GR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r>
                        <a:rPr lang="cs-CZ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m]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Δσ</a:t>
                      </a:r>
                      <a:r>
                        <a:rPr lang="cs-CZ" sz="1600" b="1" u="none" strike="noStrike" baseline="-25000" dirty="0"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el-GR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r>
                        <a:rPr lang="cs-CZ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m]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σ</a:t>
                      </a:r>
                      <a:r>
                        <a:rPr lang="cs-CZ" sz="1600" b="1" u="none" strike="noStrike" baseline="-25000" dirty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el-GR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r>
                        <a:rPr lang="cs-CZ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m]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Δσ</a:t>
                      </a:r>
                      <a:r>
                        <a:rPr lang="cs-CZ" sz="1600" b="1" u="none" strike="noStrike" baseline="-25000" dirty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el-GR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r>
                        <a:rPr lang="cs-CZ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m]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804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2,145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1,914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804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1,495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0,008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1,280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0,007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804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1,560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0,008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1,368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0,007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804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1,565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0,008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1,392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0,007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804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1,509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0,008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1,307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0,007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804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2,472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latin typeface="Arial" pitchFamily="34" charset="0"/>
                          <a:cs typeface="Arial" pitchFamily="34" charset="0"/>
                        </a:rPr>
                        <a:t>0,013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2,264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latin typeface="Arial" pitchFamily="34" charset="0"/>
                          <a:cs typeface="Arial" pitchFamily="34" charset="0"/>
                        </a:rPr>
                        <a:t>0,012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Obrázek 1" descr="resUVC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9052" y="2555702"/>
            <a:ext cx="4778833" cy="2952327"/>
          </a:xfrm>
          <a:prstGeom prst="rect">
            <a:avLst/>
          </a:prstGeom>
        </p:spPr>
      </p:pic>
      <p:pic>
        <p:nvPicPr>
          <p:cNvPr id="6" name="Obrázek 1" descr="RingbergYC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5986" y="4643933"/>
            <a:ext cx="4126294" cy="25491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760" y="1691605"/>
            <a:ext cx="9072437" cy="864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Pions with energies from 20 to 80 GeV, line fits, u coordinate (pre-set resolution 1.2 µm)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Results: Energy scan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9181" y="2636391"/>
            <a:ext cx="5059363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99" y="4040459"/>
            <a:ext cx="4579937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Try to use pattern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reco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genfit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Simulate with full digitizer.</a:t>
            </a: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Compare with existing 2009 analyses.</a:t>
            </a: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Prepare for future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testbeams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Specific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testbeam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modules: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data readers,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calculation of pixel gains,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position bias,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? alignment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resolutions.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Plans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5559</TotalTime>
  <Words>574</Words>
  <Application>Microsoft Office PowerPoint</Application>
  <PresentationFormat>Custom</PresentationFormat>
  <Paragraphs>116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PeterQ</dc:creator>
  <cp:lastModifiedBy>Peter Kvasnicka</cp:lastModifiedBy>
  <cp:revision>188</cp:revision>
  <cp:lastPrinted>1601-01-01T00:00:00Z</cp:lastPrinted>
  <dcterms:created xsi:type="dcterms:W3CDTF">1601-01-01T00:00:00Z</dcterms:created>
  <dcterms:modified xsi:type="dcterms:W3CDTF">2011-05-10T07:22:41Z</dcterms:modified>
</cp:coreProperties>
</file>