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10" r:id="rId1"/>
  </p:sldMasterIdLst>
  <p:notesMasterIdLst>
    <p:notesMasterId r:id="rId13"/>
  </p:notesMasterIdLst>
  <p:handoutMasterIdLst>
    <p:handoutMasterId r:id="rId14"/>
  </p:handoutMasterIdLst>
  <p:sldIdLst>
    <p:sldId id="557" r:id="rId2"/>
    <p:sldId id="616" r:id="rId3"/>
    <p:sldId id="625" r:id="rId4"/>
    <p:sldId id="629" r:id="rId5"/>
    <p:sldId id="630" r:id="rId6"/>
    <p:sldId id="632" r:id="rId7"/>
    <p:sldId id="631" r:id="rId8"/>
    <p:sldId id="636" r:id="rId9"/>
    <p:sldId id="633" r:id="rId10"/>
    <p:sldId id="634" r:id="rId11"/>
    <p:sldId id="626" r:id="rId12"/>
  </p:sldIdLst>
  <p:sldSz cx="9144000" cy="6858000" type="screen4x3"/>
  <p:notesSz cx="6794500" cy="9906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C2BAEC"/>
    <a:srgbClr val="B7ADE9"/>
    <a:srgbClr val="FFCC00"/>
    <a:srgbClr val="FFFF66"/>
    <a:srgbClr val="663300"/>
    <a:srgbClr val="FF00FF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23" autoAdjust="0"/>
    <p:restoredTop sz="89988" autoAdjust="0"/>
  </p:normalViewPr>
  <p:slideViewPr>
    <p:cSldViewPr snapToGrid="0" snapToObjects="1">
      <p:cViewPr varScale="1">
        <p:scale>
          <a:sx n="86" d="100"/>
          <a:sy n="86" d="100"/>
        </p:scale>
        <p:origin x="-11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2484" y="-84"/>
      </p:cViewPr>
      <p:guideLst>
        <p:guide orient="horz" pos="3119"/>
        <p:guide pos="213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3C313250-5B1C-4553-83A0-B3B5E9492607}" type="datetime1">
              <a:rPr lang="en-US"/>
              <a:pPr/>
              <a:t>5/9/2011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C7C97D7E-1420-4C09-97F5-5381E4A781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AFBB2129-E484-4BE9-8F9D-C3D07A626106}" type="datetime1">
              <a:rPr lang="en-US"/>
              <a:pPr/>
              <a:t>5/9/2011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847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l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Ladislav Andricek, MPI Munich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3" rIns="92702" bIns="46353" numCol="1" anchor="b" anchorCtr="0" compatLnSpc="1">
            <a:prstTxWarp prst="textNoShape">
              <a:avLst/>
            </a:prstTxWarp>
          </a:bodyPr>
          <a:lstStyle>
            <a:lvl1pPr algn="r" defTabSz="927100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1F05B2F4-0180-4FD2-AC10-0A21B05089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7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8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2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9430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1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4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16394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6394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64075"/>
            <a:ext cx="6400800" cy="128587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1639436" name="Picture 12" descr="hll-logo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42875"/>
            <a:ext cx="1920875" cy="1439863"/>
          </a:xfrm>
          <a:prstGeom prst="rect">
            <a:avLst/>
          </a:prstGeom>
          <a:noFill/>
        </p:spPr>
      </p:pic>
      <p:sp>
        <p:nvSpPr>
          <p:cNvPr id="1639438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3264600-5445-42E7-AE53-D70644C6C58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639440" name="Picture 16" descr="MPP_os_logo_cmyk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7475"/>
            <a:ext cx="1530350" cy="1462088"/>
          </a:xfrm>
          <a:prstGeom prst="rect">
            <a:avLst/>
          </a:prstGeom>
          <a:noFill/>
        </p:spPr>
      </p:pic>
      <p:sp>
        <p:nvSpPr>
          <p:cNvPr id="1639441" name="Text Box 17"/>
          <p:cNvSpPr txBox="1">
            <a:spLocks noChangeArrowheads="1"/>
          </p:cNvSpPr>
          <p:nvPr userDrawn="1"/>
        </p:nvSpPr>
        <p:spPr bwMode="auto">
          <a:xfrm>
            <a:off x="381000" y="6621463"/>
            <a:ext cx="8632825" cy="62388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Jelena Ninkovi</a:t>
            </a:r>
            <a:r>
              <a:rPr lang="sr-Latn-CS"/>
              <a:t>ć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5DA75-F4A8-43E6-B505-56BAC049E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95F4-D8D5-4054-A451-53313872E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94" y="6669088"/>
            <a:ext cx="6836833" cy="18891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74911-54B5-48D8-BFD8-E6F850500E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A4CFF-FB8E-47FB-BB01-AB96C32D9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A97C4-8D3F-4E06-8AA7-5B1F7428A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F8A6-D84C-47EA-B775-DABD8CB6CF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3D034-2A22-4434-BD7A-AB220936C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6DA41-3128-44B8-8A67-5BFB329D6A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2A913-6632-4ECE-AB29-D4B4AD6270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094F6-4688-4601-9C94-8FEA0A0E4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4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5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6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283078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79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80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30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669088"/>
            <a:ext cx="619283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7th International Workshop on DEPFET Detectors and Applications (May 8-11, 2011, Ringberg Castle, Germany)</a:t>
            </a:r>
            <a:endParaRPr lang="de-DE"/>
          </a:p>
        </p:txBody>
      </p:sp>
      <p:sp>
        <p:nvSpPr>
          <p:cNvPr id="128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08738" y="6677025"/>
            <a:ext cx="2343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128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pic>
        <p:nvPicPr>
          <p:cNvPr id="1283084" name="Picture 12" descr="hll-logo-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</p:spPr>
      </p:pic>
      <p:sp>
        <p:nvSpPr>
          <p:cNvPr id="1283085" name="Oval 13"/>
          <p:cNvSpPr>
            <a:spLocks noChangeArrowheads="1"/>
          </p:cNvSpPr>
          <p:nvPr/>
        </p:nvSpPr>
        <p:spPr bwMode="auto">
          <a:xfrm>
            <a:off x="566738" y="414338"/>
            <a:ext cx="179387" cy="180975"/>
          </a:xfrm>
          <a:prstGeom prst="ellipse">
            <a:avLst/>
          </a:prstGeom>
          <a:gradFill rotWithShape="1">
            <a:gsLst>
              <a:gs pos="0">
                <a:srgbClr val="7CA6A6">
                  <a:gamma/>
                  <a:shade val="46275"/>
                  <a:invGamma/>
                </a:srgbClr>
              </a:gs>
              <a:gs pos="50000">
                <a:srgbClr val="7CA6A6"/>
              </a:gs>
              <a:gs pos="100000">
                <a:srgbClr val="7CA6A6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8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638925"/>
            <a:ext cx="914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>
                <a:solidFill>
                  <a:schemeClr val="bg1"/>
                </a:solidFill>
              </a:defRPr>
            </a:lvl1pPr>
          </a:lstStyle>
          <a:p>
            <a:fld id="{ED7966FF-BDB0-4521-A3AF-3F9D668373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SzPct val="150000"/>
        <a:defRPr sz="2000">
          <a:solidFill>
            <a:schemeClr val="tx2"/>
          </a:solidFill>
          <a:latin typeface="Arial" charset="0"/>
        </a:defRPr>
      </a:lvl9pPr>
    </p:titleStyle>
    <p:bodyStyle>
      <a:lvl1pPr marL="812800" indent="-812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+mn-lt"/>
        </a:defRPr>
      </a:lvl2pPr>
      <a:lvl3pPr marL="1524000" indent="-609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3pPr>
      <a:lvl4pPr marL="1879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4pPr>
      <a:lvl5pPr marL="23368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5pPr>
      <a:lvl6pPr marL="27940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6pPr>
      <a:lvl7pPr marL="32512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7pPr>
      <a:lvl8pPr marL="37084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8pPr>
      <a:lvl9pPr marL="4165600" indent="-508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-Fotos 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8675" y="-180020"/>
            <a:ext cx="10652112" cy="7101408"/>
          </a:xfrm>
          <a:prstGeom prst="rect">
            <a:avLst/>
          </a:prstGeom>
        </p:spPr>
      </p:pic>
      <p:sp>
        <p:nvSpPr>
          <p:cNvPr id="16476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52749" y="962623"/>
            <a:ext cx="7772400" cy="1470025"/>
          </a:xfrm>
        </p:spPr>
        <p:txBody>
          <a:bodyPr/>
          <a:lstStyle/>
          <a:p>
            <a:r>
              <a:rPr lang="en-US" sz="3200" dirty="0" smtClean="0">
                <a:solidFill>
                  <a:srgbClr val="FFFF00"/>
                </a:solidFill>
              </a:rPr>
              <a:t>Testing PXD6  - summary  and plans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73296" y="6489783"/>
            <a:ext cx="6400800" cy="1285875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Jelena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Ninkovic</a:t>
            </a:r>
            <a:r>
              <a:rPr lang="en-US" dirty="0" smtClean="0">
                <a:solidFill>
                  <a:srgbClr val="FFFF00"/>
                </a:solidFill>
              </a:rPr>
              <a:t> for the HLL team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S3B system with Belle matrix </a:t>
            </a:r>
            <a:endParaRPr lang="en-US" dirty="0"/>
          </a:p>
        </p:txBody>
      </p:sp>
      <p:pic>
        <p:nvPicPr>
          <p:cNvPr id="7" name="Content Placeholder 6" descr="Imag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7335" y="1008416"/>
            <a:ext cx="3573109" cy="267983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47402" y="940677"/>
            <a:ext cx="3934089" cy="3431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Prepared last Thursday </a:t>
            </a:r>
          </a:p>
          <a:p>
            <a:r>
              <a:rPr lang="en-US" dirty="0" smtClean="0"/>
              <a:t>Matrix can be </a:t>
            </a:r>
            <a:r>
              <a:rPr lang="en-US" dirty="0" err="1" smtClean="0"/>
              <a:t>swithed</a:t>
            </a:r>
            <a:r>
              <a:rPr lang="en-US" dirty="0" smtClean="0"/>
              <a:t> </a:t>
            </a:r>
            <a:r>
              <a:rPr lang="en-US" dirty="0" smtClean="0"/>
              <a:t>ON/OFF</a:t>
            </a:r>
            <a:endParaRPr lang="en-US" dirty="0" smtClean="0"/>
          </a:p>
          <a:p>
            <a:r>
              <a:rPr lang="en-US" dirty="0" smtClean="0"/>
              <a:t>Reacts on light </a:t>
            </a:r>
          </a:p>
          <a:p>
            <a:r>
              <a:rPr lang="en-US" dirty="0" smtClean="0"/>
              <a:t>DEPFET currents look ok</a:t>
            </a:r>
          </a:p>
          <a:p>
            <a:endParaRPr lang="en-US" dirty="0" smtClean="0"/>
          </a:p>
          <a:p>
            <a:r>
              <a:rPr lang="en-US" dirty="0" smtClean="0"/>
              <a:t>DAQ/Monitor  was not </a:t>
            </a:r>
            <a:r>
              <a:rPr lang="en-US" dirty="0" smtClean="0"/>
              <a:t>ready for  4 fold read out</a:t>
            </a:r>
          </a:p>
          <a:p>
            <a:r>
              <a:rPr lang="en-US" dirty="0" smtClean="0"/>
              <a:t>Hybrid  is 2 times more noisy then usual </a:t>
            </a:r>
          </a:p>
          <a:p>
            <a:r>
              <a:rPr lang="en-US" dirty="0" smtClean="0"/>
              <a:t>Further investigation is needed </a:t>
            </a:r>
          </a:p>
          <a:p>
            <a:endParaRPr lang="en-US" dirty="0" smtClean="0"/>
          </a:p>
          <a:p>
            <a:r>
              <a:rPr lang="en-US" dirty="0" smtClean="0"/>
              <a:t>One more hybrid of this kind will be prepared</a:t>
            </a:r>
            <a:br>
              <a:rPr lang="en-US" dirty="0" smtClean="0"/>
            </a:br>
            <a:r>
              <a:rPr lang="en-US" dirty="0" smtClean="0"/>
              <a:t> within the coming week.</a:t>
            </a:r>
            <a:endParaRPr lang="en-US" dirty="0"/>
          </a:p>
        </p:txBody>
      </p:sp>
      <p:pic>
        <p:nvPicPr>
          <p:cNvPr id="10" name="Picture 9" descr="hybrid17_pxd6_noise.jpg"/>
          <p:cNvPicPr>
            <a:picLocks noChangeAspect="1"/>
          </p:cNvPicPr>
          <p:nvPr/>
        </p:nvPicPr>
        <p:blipFill>
          <a:blip r:embed="rId3" cstate="print"/>
          <a:srcRect l="18889" t="36420" r="65679" b="42247"/>
          <a:stretch>
            <a:fillRect/>
          </a:stretch>
        </p:blipFill>
        <p:spPr>
          <a:xfrm>
            <a:off x="4120444" y="4571337"/>
            <a:ext cx="2419173" cy="2090166"/>
          </a:xfrm>
          <a:prstGeom prst="rect">
            <a:avLst/>
          </a:prstGeom>
        </p:spPr>
      </p:pic>
      <p:pic>
        <p:nvPicPr>
          <p:cNvPr id="12" name="Picture 11" descr="hybrid17_pxd6_lightReaction_newMonitor_XYrawADC11500.jpg"/>
          <p:cNvPicPr>
            <a:picLocks noChangeAspect="1"/>
          </p:cNvPicPr>
          <p:nvPr/>
        </p:nvPicPr>
        <p:blipFill>
          <a:blip r:embed="rId4" cstate="print"/>
          <a:srcRect l="743" t="4963" r="83735" b="74145"/>
          <a:stretch>
            <a:fillRect/>
          </a:stretch>
        </p:blipFill>
        <p:spPr>
          <a:xfrm>
            <a:off x="547335" y="3844887"/>
            <a:ext cx="3374670" cy="2838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measurements – Initial  proposal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88" y="3894666"/>
            <a:ext cx="8229600" cy="2125133"/>
          </a:xfrm>
        </p:spPr>
        <p:txBody>
          <a:bodyPr/>
          <a:lstStyle/>
          <a:p>
            <a:r>
              <a:rPr lang="en-US" dirty="0" smtClean="0"/>
              <a:t>Decision </a:t>
            </a:r>
            <a:r>
              <a:rPr lang="en-US" dirty="0" smtClean="0"/>
              <a:t>made in Prague  </a:t>
            </a:r>
            <a:r>
              <a:rPr lang="en-US" dirty="0" smtClean="0"/>
              <a:t>-  to risky to use SAMTEC connectors better to </a:t>
            </a:r>
            <a:r>
              <a:rPr lang="en-US" dirty="0" smtClean="0"/>
              <a:t>			prepare </a:t>
            </a:r>
            <a:r>
              <a:rPr lang="en-US" dirty="0" smtClean="0"/>
              <a:t>more </a:t>
            </a:r>
            <a:r>
              <a:rPr lang="en-US" dirty="0" smtClean="0"/>
              <a:t>hybrids each </a:t>
            </a:r>
            <a:r>
              <a:rPr lang="en-US" dirty="0" smtClean="0"/>
              <a:t>assembled with ASICs </a:t>
            </a:r>
            <a:r>
              <a:rPr lang="en-US" dirty="0" smtClean="0"/>
              <a:t>			and </a:t>
            </a:r>
            <a:r>
              <a:rPr lang="en-US" dirty="0" smtClean="0"/>
              <a:t>Matrix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749123" y="1072444"/>
            <a:ext cx="6678965" cy="2822222"/>
            <a:chOff x="455346" y="4015548"/>
            <a:chExt cx="4285661" cy="1245427"/>
          </a:xfrm>
        </p:grpSpPr>
        <p:pic>
          <p:nvPicPr>
            <p:cNvPr id="8" name="Picture 26" descr="DCDSystem.eps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5346" y="4015548"/>
              <a:ext cx="4285661" cy="1245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1514455" y="4718381"/>
              <a:ext cx="932080" cy="542594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PXD6  Batch 1 wafers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>
              <a:buFont typeface="Arial" pitchFamily="34" charset="0"/>
              <a:buChar char="•"/>
            </a:pPr>
            <a:r>
              <a:rPr lang="en-US" sz="1800" dirty="0" smtClean="0"/>
              <a:t>L1   - lithography dummy but has some of the implantations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S1, W02 – hot wafers with ZMI=600nm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W21 – hot wafer with ZMI=1000nm and Plasma etching of </a:t>
            </a:r>
            <a:r>
              <a:rPr lang="en-US" dirty="0" err="1" smtClean="0"/>
              <a:t>Polysilicon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W11 – Reference wafer (not SOI material)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Some parts of the wafer have 100nm thinner Oxide  then the rest of the wafer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Non of the copies of ILC matrices passed pretests</a:t>
            </a:r>
          </a:p>
          <a:p>
            <a:pPr lvl="1"/>
            <a:r>
              <a:rPr lang="en-US" dirty="0" smtClean="0"/>
              <a:t>Significant number of small Belle designed  matrices passed pretests 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side diodes on SOI material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85763" y="1937239"/>
            <a:ext cx="3836221" cy="1821962"/>
            <a:chOff x="385763" y="1937238"/>
            <a:chExt cx="7844689" cy="3179339"/>
          </a:xfrm>
        </p:grpSpPr>
        <p:grpSp>
          <p:nvGrpSpPr>
            <p:cNvPr id="7" name="Group 6"/>
            <p:cNvGrpSpPr/>
            <p:nvPr/>
          </p:nvGrpSpPr>
          <p:grpSpPr>
            <a:xfrm>
              <a:off x="1165792" y="1937238"/>
              <a:ext cx="5619606" cy="3179339"/>
              <a:chOff x="925415" y="1970289"/>
              <a:chExt cx="6344731" cy="3550223"/>
            </a:xfrm>
          </p:grpSpPr>
          <p:grpSp>
            <p:nvGrpSpPr>
              <p:cNvPr id="8" name="Group 15"/>
              <p:cNvGrpSpPr/>
              <p:nvPr/>
            </p:nvGrpSpPr>
            <p:grpSpPr>
              <a:xfrm>
                <a:off x="925415" y="1970289"/>
                <a:ext cx="6344731" cy="3550223"/>
                <a:chOff x="522288" y="1493838"/>
                <a:chExt cx="7850531" cy="4712007"/>
              </a:xfrm>
            </p:grpSpPr>
            <p:grpSp>
              <p:nvGrpSpPr>
                <p:cNvPr id="14" name="Group 14"/>
                <p:cNvGrpSpPr/>
                <p:nvPr/>
              </p:nvGrpSpPr>
              <p:grpSpPr>
                <a:xfrm>
                  <a:off x="522288" y="1493838"/>
                  <a:ext cx="7850531" cy="2075627"/>
                  <a:chOff x="522288" y="1493838"/>
                  <a:chExt cx="7850531" cy="2075627"/>
                </a:xfrm>
              </p:grpSpPr>
              <p:sp>
                <p:nvSpPr>
                  <p:cNvPr id="18" name="Rectangle 8"/>
                  <p:cNvSpPr/>
                  <p:nvPr/>
                </p:nvSpPr>
                <p:spPr bwMode="auto">
                  <a:xfrm>
                    <a:off x="522288" y="1493838"/>
                    <a:ext cx="7850531" cy="1932408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522288" y="1493838"/>
                    <a:ext cx="7850531" cy="13665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0" name="Rectangle 9"/>
                  <p:cNvSpPr/>
                  <p:nvPr/>
                </p:nvSpPr>
                <p:spPr bwMode="auto">
                  <a:xfrm>
                    <a:off x="522288" y="3426246"/>
                    <a:ext cx="7850531" cy="14321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5" name="Group 13"/>
                <p:cNvGrpSpPr/>
                <p:nvPr/>
              </p:nvGrpSpPr>
              <p:grpSpPr>
                <a:xfrm>
                  <a:off x="522288" y="3580482"/>
                  <a:ext cx="4274422" cy="2625363"/>
                  <a:chOff x="522288" y="3580482"/>
                  <a:chExt cx="4274422" cy="2625363"/>
                </a:xfrm>
              </p:grpSpPr>
              <p:sp>
                <p:nvSpPr>
                  <p:cNvPr id="16" name="Rectangle 15"/>
                  <p:cNvSpPr/>
                  <p:nvPr/>
                </p:nvSpPr>
                <p:spPr bwMode="auto">
                  <a:xfrm>
                    <a:off x="522288" y="3580482"/>
                    <a:ext cx="4259032" cy="2599981"/>
                  </a:xfrm>
                  <a:prstGeom prst="rect">
                    <a:avLst/>
                  </a:prstGeom>
                  <a:solidFill>
                    <a:schemeClr val="bg2">
                      <a:lumMod val="20000"/>
                      <a:lumOff val="80000"/>
                    </a:schemeClr>
                  </a:solidFill>
                  <a:ln w="12700" cap="flat" cmpd="sng" algn="ctr">
                    <a:solidFill>
                      <a:schemeClr val="bg2">
                        <a:lumMod val="60000"/>
                        <a:lumOff val="4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7" name="Isosceles Triangle 16"/>
                  <p:cNvSpPr/>
                  <p:nvPr/>
                </p:nvSpPr>
                <p:spPr bwMode="auto">
                  <a:xfrm>
                    <a:off x="1976392" y="3607454"/>
                    <a:ext cx="2820318" cy="2598391"/>
                  </a:xfrm>
                  <a:prstGeom prst="triangle">
                    <a:avLst>
                      <a:gd name="adj" fmla="val 100000"/>
                    </a:avLst>
                  </a:prstGeom>
                  <a:solidFill>
                    <a:schemeClr val="bg1"/>
                  </a:solidFill>
                  <a:ln w="12700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9" name="Rounded Rectangle 8"/>
              <p:cNvSpPr/>
              <p:nvPr/>
            </p:nvSpPr>
            <p:spPr bwMode="auto">
              <a:xfrm>
                <a:off x="3962649" y="3327353"/>
                <a:ext cx="3303646" cy="102107"/>
              </a:xfrm>
              <a:prstGeom prst="roundRect">
                <a:avLst/>
              </a:prstGeom>
              <a:solidFill>
                <a:srgbClr val="FF0000">
                  <a:alpha val="48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 bwMode="auto">
              <a:xfrm>
                <a:off x="3390477" y="2071415"/>
                <a:ext cx="3878862" cy="102107"/>
              </a:xfrm>
              <a:prstGeom prst="roundRect">
                <a:avLst/>
              </a:prstGeom>
              <a:solidFill>
                <a:srgbClr val="00B050">
                  <a:alpha val="48000"/>
                </a:srgb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88048" y="4473544"/>
                <a:ext cx="16962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Handle wafer</a:t>
                </a:r>
                <a:endParaRPr lang="en-US" sz="2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87521" y="2060399"/>
                <a:ext cx="476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</a:rPr>
                  <a:t>n+</a:t>
                </a:r>
                <a:endParaRPr lang="en-US" sz="2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96311" y="2993981"/>
                <a:ext cx="476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p+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027739" y="3152528"/>
              <a:ext cx="3202713" cy="799900"/>
              <a:chOff x="5310128" y="3320929"/>
              <a:chExt cx="3615976" cy="893213"/>
            </a:xfrm>
          </p:grpSpPr>
          <p:grpSp>
            <p:nvGrpSpPr>
              <p:cNvPr id="36" name="Group 27"/>
              <p:cNvGrpSpPr/>
              <p:nvPr/>
            </p:nvGrpSpPr>
            <p:grpSpPr>
              <a:xfrm>
                <a:off x="5310128" y="3320929"/>
                <a:ext cx="1959211" cy="400110"/>
                <a:chOff x="5310128" y="3320929"/>
                <a:chExt cx="1959211" cy="400110"/>
              </a:xfrm>
            </p:grpSpPr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5993176" y="3426246"/>
                  <a:ext cx="932551" cy="10790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 bwMode="auto">
                <a:xfrm>
                  <a:off x="5310128" y="3534158"/>
                  <a:ext cx="1959211" cy="102107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6201790" y="3320929"/>
                  <a:ext cx="41389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Al</a:t>
                  </a:r>
                  <a:endParaRPr lang="en-US" sz="2000" dirty="0"/>
                </a:p>
              </p:txBody>
            </p:sp>
          </p:grpSp>
          <p:sp>
            <p:nvSpPr>
              <p:cNvPr id="37" name="Freeform 36"/>
              <p:cNvSpPr/>
              <p:nvPr/>
            </p:nvSpPr>
            <p:spPr bwMode="auto">
              <a:xfrm>
                <a:off x="6556829" y="3429921"/>
                <a:ext cx="2369275" cy="784221"/>
              </a:xfrm>
              <a:custGeom>
                <a:avLst/>
                <a:gdLst>
                  <a:gd name="connsiteX0" fmla="*/ 170761 w 2607325"/>
                  <a:gd name="connsiteY0" fmla="*/ 20198 h 481070"/>
                  <a:gd name="connsiteX1" fmla="*/ 347031 w 2607325"/>
                  <a:gd name="connsiteY1" fmla="*/ 471889 h 481070"/>
                  <a:gd name="connsiteX2" fmla="*/ 2252949 w 2607325"/>
                  <a:gd name="connsiteY2" fmla="*/ 75282 h 481070"/>
                  <a:gd name="connsiteX3" fmla="*/ 2473286 w 2607325"/>
                  <a:gd name="connsiteY3" fmla="*/ 20198 h 481070"/>
                  <a:gd name="connsiteX0" fmla="*/ 381918 w 2818482"/>
                  <a:gd name="connsiteY0" fmla="*/ 60503 h 518911"/>
                  <a:gd name="connsiteX1" fmla="*/ 29378 w 2818482"/>
                  <a:gd name="connsiteY1" fmla="*/ 75282 h 518911"/>
                  <a:gd name="connsiteX2" fmla="*/ 558188 w 2818482"/>
                  <a:gd name="connsiteY2" fmla="*/ 512194 h 518911"/>
                  <a:gd name="connsiteX3" fmla="*/ 2464106 w 2818482"/>
                  <a:gd name="connsiteY3" fmla="*/ 115587 h 518911"/>
                  <a:gd name="connsiteX4" fmla="*/ 2684443 w 2818482"/>
                  <a:gd name="connsiteY4" fmla="*/ 60503 h 518911"/>
                  <a:gd name="connsiteX0" fmla="*/ 125766 w 2562330"/>
                  <a:gd name="connsiteY0" fmla="*/ 20198 h 488414"/>
                  <a:gd name="connsiteX1" fmla="*/ 395736 w 2562330"/>
                  <a:gd name="connsiteY1" fmla="*/ 174434 h 488414"/>
                  <a:gd name="connsiteX2" fmla="*/ 302036 w 2562330"/>
                  <a:gd name="connsiteY2" fmla="*/ 471889 h 488414"/>
                  <a:gd name="connsiteX3" fmla="*/ 2207954 w 2562330"/>
                  <a:gd name="connsiteY3" fmla="*/ 75282 h 488414"/>
                  <a:gd name="connsiteX4" fmla="*/ 2428291 w 2562330"/>
                  <a:gd name="connsiteY4" fmla="*/ 20198 h 488414"/>
                  <a:gd name="connsiteX0" fmla="*/ 0 w 2369274"/>
                  <a:gd name="connsiteY0" fmla="*/ 62545 h 784845"/>
                  <a:gd name="connsiteX1" fmla="*/ 269970 w 2369274"/>
                  <a:gd name="connsiteY1" fmla="*/ 216781 h 784845"/>
                  <a:gd name="connsiteX2" fmla="*/ 580011 w 2369274"/>
                  <a:gd name="connsiteY2" fmla="*/ 768320 h 784845"/>
                  <a:gd name="connsiteX3" fmla="*/ 2082188 w 2369274"/>
                  <a:gd name="connsiteY3" fmla="*/ 117629 h 784845"/>
                  <a:gd name="connsiteX4" fmla="*/ 2302525 w 2369274"/>
                  <a:gd name="connsiteY4" fmla="*/ 62545 h 784845"/>
                  <a:gd name="connsiteX0" fmla="*/ 0 w 2369274"/>
                  <a:gd name="connsiteY0" fmla="*/ 62545 h 784845"/>
                  <a:gd name="connsiteX1" fmla="*/ 269970 w 2369274"/>
                  <a:gd name="connsiteY1" fmla="*/ 216781 h 784845"/>
                  <a:gd name="connsiteX2" fmla="*/ 580011 w 2369274"/>
                  <a:gd name="connsiteY2" fmla="*/ 768320 h 784845"/>
                  <a:gd name="connsiteX3" fmla="*/ 2082188 w 2369274"/>
                  <a:gd name="connsiteY3" fmla="*/ 117629 h 784845"/>
                  <a:gd name="connsiteX4" fmla="*/ 2302525 w 2369274"/>
                  <a:gd name="connsiteY4" fmla="*/ 62545 h 784845"/>
                  <a:gd name="connsiteX0" fmla="*/ 0 w 2369274"/>
                  <a:gd name="connsiteY0" fmla="*/ 62545 h 784218"/>
                  <a:gd name="connsiteX1" fmla="*/ 269970 w 2369274"/>
                  <a:gd name="connsiteY1" fmla="*/ 213019 h 784218"/>
                  <a:gd name="connsiteX2" fmla="*/ 580011 w 2369274"/>
                  <a:gd name="connsiteY2" fmla="*/ 768320 h 784218"/>
                  <a:gd name="connsiteX3" fmla="*/ 2082188 w 2369274"/>
                  <a:gd name="connsiteY3" fmla="*/ 117629 h 784218"/>
                  <a:gd name="connsiteX4" fmla="*/ 2302525 w 2369274"/>
                  <a:gd name="connsiteY4" fmla="*/ 62545 h 784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9274" h="784218">
                    <a:moveTo>
                      <a:pt x="0" y="62545"/>
                    </a:moveTo>
                    <a:cubicBezTo>
                      <a:pt x="1836" y="64381"/>
                      <a:pt x="173302" y="95390"/>
                      <a:pt x="269970" y="213019"/>
                    </a:cubicBezTo>
                    <a:cubicBezTo>
                      <a:pt x="366638" y="330648"/>
                      <a:pt x="277975" y="784218"/>
                      <a:pt x="580011" y="768320"/>
                    </a:cubicBezTo>
                    <a:cubicBezTo>
                      <a:pt x="882047" y="752422"/>
                      <a:pt x="1795102" y="235258"/>
                      <a:pt x="2082188" y="117629"/>
                    </a:cubicBezTo>
                    <a:cubicBezTo>
                      <a:pt x="2369274" y="0"/>
                      <a:pt x="2258458" y="71726"/>
                      <a:pt x="2302525" y="62545"/>
                    </a:cubicBezTo>
                  </a:path>
                </a:pathLst>
              </a:cu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1" name="Rounded Rectangle 40"/>
            <p:cNvSpPr/>
            <p:nvPr/>
          </p:nvSpPr>
          <p:spPr bwMode="auto">
            <a:xfrm>
              <a:off x="2456755" y="3150693"/>
              <a:ext cx="643715" cy="91440"/>
            </a:xfrm>
            <a:prstGeom prst="roundRect">
              <a:avLst/>
            </a:prstGeom>
            <a:solidFill>
              <a:srgbClr val="FF0000">
                <a:alpha val="48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85763" y="3083552"/>
              <a:ext cx="7312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200nm</a:t>
              </a:r>
              <a:br>
                <a:rPr lang="en-US" dirty="0" smtClean="0"/>
              </a:br>
              <a:r>
                <a:rPr lang="en-US" dirty="0" smtClean="0"/>
                <a:t>Oxide</a:t>
              </a:r>
              <a:endParaRPr lang="en-US" dirty="0"/>
            </a:p>
          </p:txBody>
        </p:sp>
        <p:sp>
          <p:nvSpPr>
            <p:cNvPr id="28" name="Arc 27"/>
            <p:cNvSpPr/>
            <p:nvPr/>
          </p:nvSpPr>
          <p:spPr bwMode="auto">
            <a:xfrm>
              <a:off x="1221267" y="3238829"/>
              <a:ext cx="166858" cy="182880"/>
            </a:xfrm>
            <a:prstGeom prst="arc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rot="5400000">
              <a:off x="6378877" y="2650299"/>
              <a:ext cx="1426124" cy="1589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sp>
        <p:nvSpPr>
          <p:cNvPr id="33" name="TextBox 32"/>
          <p:cNvSpPr txBox="1"/>
          <p:nvPr/>
        </p:nvSpPr>
        <p:spPr>
          <a:xfrm>
            <a:off x="3655129" y="2188818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1983483"/>
            <a:ext cx="400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Direct bonding on 50</a:t>
            </a:r>
            <a:r>
              <a:rPr lang="en-US" sz="1800" dirty="0" smtClean="0">
                <a:latin typeface="Symbol" pitchFamily="18" charset="2"/>
              </a:rPr>
              <a:t>m</a:t>
            </a:r>
            <a:r>
              <a:rPr lang="en-US" sz="1800" dirty="0" smtClean="0"/>
              <a:t>m  silicon without mechanical support works  and no increase in the leakage current was observed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ILC vs. Belle in the testing differences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6615" y="1981193"/>
            <a:ext cx="4459112" cy="2756428"/>
          </a:xfrm>
        </p:spPr>
        <p:txBody>
          <a:bodyPr/>
          <a:lstStyle/>
          <a:p>
            <a:r>
              <a:rPr lang="en-US" dirty="0" smtClean="0"/>
              <a:t>128 	Drain connections		128</a:t>
            </a:r>
          </a:p>
          <a:p>
            <a:pPr>
              <a:buAutoNum type="arabicPlain" startAt="128"/>
            </a:pPr>
            <a:r>
              <a:rPr lang="en-US" dirty="0" smtClean="0"/>
              <a:t>Gate connections		 16</a:t>
            </a:r>
          </a:p>
          <a:p>
            <a:endParaRPr lang="en-US" dirty="0" smtClean="0"/>
          </a:p>
          <a:p>
            <a:pPr>
              <a:buAutoNum type="arabicPlain" startAt="64"/>
            </a:pPr>
            <a:r>
              <a:rPr lang="en-US" dirty="0" smtClean="0"/>
              <a:t>Physical columns 		32</a:t>
            </a:r>
          </a:p>
          <a:p>
            <a:r>
              <a:rPr lang="en-US" dirty="0" smtClean="0"/>
              <a:t>256	Physical rows		64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91822" y="1964266"/>
            <a:ext cx="722489" cy="2286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2288" y="1964261"/>
            <a:ext cx="177623" cy="201168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814877" y="1981193"/>
            <a:ext cx="177623" cy="201168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891822" y="4459111"/>
            <a:ext cx="722489" cy="4176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890932" y="2257769"/>
            <a:ext cx="381166" cy="7315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8472664" y="2257768"/>
            <a:ext cx="262620" cy="731520"/>
          </a:xfrm>
          <a:prstGeom prst="round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7750175" y="3242156"/>
            <a:ext cx="722489" cy="4176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144477" y="2879925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SW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1418701" y="2896857"/>
            <a:ext cx="10118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   SW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8377857" y="2482695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71606" y="1350510"/>
            <a:ext cx="2125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ILC (2 fold read out)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78587" y="1356153"/>
            <a:ext cx="2286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Belle (4 fold read out)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4.1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084" y="1493838"/>
            <a:ext cx="4124803" cy="4525962"/>
          </a:xfrm>
        </p:spPr>
        <p:txBody>
          <a:bodyPr/>
          <a:lstStyle/>
          <a:p>
            <a:r>
              <a:rPr lang="en-US" dirty="0" smtClean="0"/>
              <a:t>Statistics </a:t>
            </a:r>
            <a:r>
              <a:rPr lang="en-US" dirty="0" smtClean="0"/>
              <a:t>on the yield </a:t>
            </a:r>
            <a:r>
              <a:rPr lang="en-US" dirty="0" smtClean="0"/>
              <a:t>on </a:t>
            </a:r>
          </a:p>
          <a:p>
            <a:r>
              <a:rPr lang="en-US" dirty="0" smtClean="0"/>
              <a:t>Hybrid </a:t>
            </a:r>
            <a:r>
              <a:rPr lang="en-US" dirty="0" smtClean="0"/>
              <a:t>4.1  </a:t>
            </a:r>
            <a:r>
              <a:rPr lang="en-US" dirty="0" smtClean="0"/>
              <a:t>assembly</a:t>
            </a:r>
          </a:p>
          <a:p>
            <a:endParaRPr lang="en-US" dirty="0" smtClean="0"/>
          </a:p>
          <a:p>
            <a:r>
              <a:rPr lang="en-US" dirty="0" smtClean="0"/>
              <a:t>2.5 out of 14 adapters  DCDB/DCDRO</a:t>
            </a:r>
          </a:p>
          <a:p>
            <a:r>
              <a:rPr lang="en-US" dirty="0" smtClean="0"/>
              <a:t>			SWB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/>
            <a:r>
              <a:rPr lang="en-US" dirty="0" smtClean="0"/>
              <a:t>All chips were taken into assembly without any </a:t>
            </a:r>
            <a:r>
              <a:rPr lang="en-US" dirty="0" err="1" smtClean="0"/>
              <a:t>precharacterisation</a:t>
            </a:r>
            <a:r>
              <a:rPr lang="en-US" dirty="0" smtClean="0"/>
              <a:t> !!!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Matrices are preselected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1493837"/>
            <a:ext cx="3862291" cy="416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Yield of the chips </a:t>
            </a:r>
            <a:r>
              <a:rPr lang="en-US" dirty="0" smtClean="0"/>
              <a:t>on the adapters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Content Placeholder 8" descr="DCDB-DCDRO_55kV_2.0W_H-0.1_FOV0.55_Chi55_Phi270_C0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3" y="3228622"/>
            <a:ext cx="3186053" cy="2389540"/>
          </a:xfrm>
        </p:spPr>
      </p:pic>
      <p:pic>
        <p:nvPicPr>
          <p:cNvPr id="10" name="Picture 9" descr="DCDB_55kV_2.0W_H-0.1_FOV0.55_Chi45_Phi000_C0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8738" y="3394911"/>
            <a:ext cx="2494281" cy="1870711"/>
          </a:xfrm>
          <a:prstGeom prst="rect">
            <a:avLst/>
          </a:prstGeom>
        </p:spPr>
      </p:pic>
      <p:pic>
        <p:nvPicPr>
          <p:cNvPr id="11" name="Picture 10" descr="DCDB_55kV_2.0W_H-0.1_FOV0.55_Chi00_Phi000_C2_15.jpg"/>
          <p:cNvPicPr>
            <a:picLocks noChangeAspect="1"/>
          </p:cNvPicPr>
          <p:nvPr/>
        </p:nvPicPr>
        <p:blipFill>
          <a:blip r:embed="rId4" cstate="print"/>
          <a:srcRect l="24395" r="23557"/>
          <a:stretch>
            <a:fillRect/>
          </a:stretch>
        </p:blipFill>
        <p:spPr>
          <a:xfrm>
            <a:off x="7453666" y="1155171"/>
            <a:ext cx="1298222" cy="1870711"/>
          </a:xfrm>
          <a:prstGeom prst="rect">
            <a:avLst/>
          </a:prstGeom>
        </p:spPr>
      </p:pic>
      <p:pic>
        <p:nvPicPr>
          <p:cNvPr id="13" name="Picture 12" descr="DCDB-DCDRO_55kV_2.0W_H-0.1_FOV0.55_Chi00_Phi000_C0_11x.jpg"/>
          <p:cNvPicPr>
            <a:picLocks noChangeAspect="1"/>
          </p:cNvPicPr>
          <p:nvPr/>
        </p:nvPicPr>
        <p:blipFill>
          <a:blip r:embed="rId5" cstate="print"/>
          <a:srcRect t="21667" r="27229" b="48210"/>
          <a:stretch>
            <a:fillRect/>
          </a:stretch>
        </p:blipFill>
        <p:spPr>
          <a:xfrm>
            <a:off x="385763" y="1155171"/>
            <a:ext cx="6654188" cy="19472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60726" y="124525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DCDRO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8888" y="317139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DCDRO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32405" y="1155171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DCDB</a:t>
            </a:r>
            <a:endParaRPr lang="en-US" sz="18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3111" y="338978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FF00"/>
                </a:solidFill>
              </a:rPr>
              <a:t>DCDB</a:t>
            </a:r>
            <a:endParaRPr lang="en-US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4.1 plans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288" y="1493838"/>
            <a:ext cx="8229600" cy="4703762"/>
          </a:xfrm>
        </p:spPr>
        <p:txBody>
          <a:bodyPr/>
          <a:lstStyle/>
          <a:p>
            <a:r>
              <a:rPr lang="en-US" dirty="0" smtClean="0"/>
              <a:t>DCDB - characterization on chip level before flip chipping (Planned)</a:t>
            </a:r>
          </a:p>
          <a:p>
            <a:r>
              <a:rPr lang="en-US" dirty="0" smtClean="0"/>
              <a:t>	characterization after flip chipping  (not yet planned)</a:t>
            </a:r>
          </a:p>
          <a:p>
            <a:r>
              <a:rPr lang="en-US" dirty="0" smtClean="0"/>
              <a:t>	optimization of ACDs parameters for functional chips before assembly </a:t>
            </a:r>
          </a:p>
          <a:p>
            <a:endParaRPr lang="en-US" dirty="0" smtClean="0"/>
          </a:p>
          <a:p>
            <a:r>
              <a:rPr lang="en-US" dirty="0" smtClean="0"/>
              <a:t>SWB - characterization on chip level before flip chipping (Planned)</a:t>
            </a:r>
          </a:p>
          <a:p>
            <a:r>
              <a:rPr lang="en-US" dirty="0" smtClean="0"/>
              <a:t>	characterization after flip chipping  (not yet planned)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need this procedure also for the final Belle PXD assembly </a:t>
            </a:r>
          </a:p>
          <a:p>
            <a:endParaRPr lang="en-US" dirty="0" smtClean="0"/>
          </a:p>
          <a:p>
            <a:r>
              <a:rPr lang="en-US" dirty="0" smtClean="0"/>
              <a:t>Preparation of this will take additional time ….( 3-4 months ?)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soon become nice tool …. </a:t>
            </a:r>
          </a:p>
          <a:p>
            <a:r>
              <a:rPr lang="en-US" dirty="0" smtClean="0"/>
              <a:t>	</a:t>
            </a:r>
            <a:r>
              <a:rPr lang="en-US" dirty="0" smtClean="0"/>
              <a:t>low noise </a:t>
            </a:r>
          </a:p>
          <a:p>
            <a:r>
              <a:rPr lang="en-US" dirty="0" smtClean="0"/>
              <a:t>	</a:t>
            </a:r>
            <a:r>
              <a:rPr lang="en-US" dirty="0" smtClean="0"/>
              <a:t>flexible system </a:t>
            </a:r>
          </a:p>
          <a:p>
            <a:endParaRPr lang="en-US" dirty="0" smtClean="0"/>
          </a:p>
          <a:p>
            <a:r>
              <a:rPr lang="en-US" dirty="0" smtClean="0"/>
              <a:t>But can be used only as multiple (48) single </a:t>
            </a:r>
            <a:r>
              <a:rPr lang="en-US" dirty="0" err="1" smtClean="0"/>
              <a:t>depfet</a:t>
            </a:r>
            <a:r>
              <a:rPr lang="en-US" dirty="0" smtClean="0"/>
              <a:t> setup for the 4-fold read out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 setups exist : </a:t>
            </a:r>
            <a:r>
              <a:rPr lang="en-US" dirty="0" err="1" smtClean="0"/>
              <a:t>Prags</a:t>
            </a:r>
            <a:r>
              <a:rPr lang="en-US" dirty="0" smtClean="0"/>
              <a:t>, MPI-HLL, LMU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7th International Workshop on DEPFET Detectors and Applications (May 8-11, 2011, Ringberg Castle, Germany)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Jelena Ninkovic, MPI Halbleiterlabor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74911-54B5-48D8-BFD8-E6F850500EC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5" descr="depfet_hybrid_3.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838" y="1341438"/>
            <a:ext cx="4799012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85763" y="30867"/>
            <a:ext cx="73993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Hybrid 3.1 - S3B system (CURO + SW3)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19088" y="3330575"/>
            <a:ext cx="46355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PXD6 ILC Design can be used with Hybrid 3.1 (electrical identical with Hybrid 3.0 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cut-out  4.3 x 9mm² instead of 5.3 x 10 mm²).</a:t>
            </a:r>
          </a:p>
          <a:p>
            <a:pPr marL="174625" marR="0" lvl="0" indent="-174625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PXD6 Wafer:</a:t>
            </a:r>
          </a:p>
          <a:p>
            <a:pPr marL="5302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 x ILC type  (24 x 24 µm² - type used as DUT in TB2009)</a:t>
            </a:r>
          </a:p>
          <a:p>
            <a:pPr marL="530225" marR="0" lvl="1" indent="-1746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 x ILC type VS (20 x 20 µm² - type as the best DUT TB2009)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4" name="Picture 8" descr="COCG_VS_H0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500" y="1341438"/>
            <a:ext cx="34544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nkovic_TESTING of PXD6_May2010_2">
  <a:themeElements>
    <a:clrScheme name="Test facilities PXD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 facilities PXD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 facilities PXD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 facilities PXD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 facilities PXD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Ninkovic_TESTING of PXD6_May2010_2</Template>
  <TotalTime>3768</TotalTime>
  <Words>540</Words>
  <Application>Microsoft Office PowerPoint</Application>
  <PresentationFormat>On-screen Show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Ninkovic_TESTING of PXD6_May2010_2</vt:lpstr>
      <vt:lpstr>Testing PXD6  - summary  and plans </vt:lpstr>
      <vt:lpstr>PXD6  Batch 1 wafers</vt:lpstr>
      <vt:lpstr>Back side diodes on SOI material  </vt:lpstr>
      <vt:lpstr>ILC vs. Belle in the testing differences </vt:lpstr>
      <vt:lpstr>Hybrid 4.1</vt:lpstr>
      <vt:lpstr>Yield of the chips on the adapters </vt:lpstr>
      <vt:lpstr>Hybrid 4.1 plans </vt:lpstr>
      <vt:lpstr>MiMa</vt:lpstr>
      <vt:lpstr>Slide 9</vt:lpstr>
      <vt:lpstr>S3B system with Belle matrix </vt:lpstr>
      <vt:lpstr>Dynamic measurements – Initial  proposal  </vt:lpstr>
    </vt:vector>
  </TitlesOfParts>
  <Company>hll - mpg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 PXD6  - testing plans </dc:title>
  <dc:creator>Jelena Ninkovic</dc:creator>
  <cp:lastModifiedBy>Jelena Ninkovic</cp:lastModifiedBy>
  <cp:revision>15</cp:revision>
  <cp:lastPrinted>2001-12-17T12:31:23Z</cp:lastPrinted>
  <dcterms:created xsi:type="dcterms:W3CDTF">2011-02-06T05:25:35Z</dcterms:created>
  <dcterms:modified xsi:type="dcterms:W3CDTF">2011-05-10T05:25:22Z</dcterms:modified>
</cp:coreProperties>
</file>