
<file path=[Content_Types].xml><?xml version="1.0" encoding="utf-8"?>
<Types xmlns="http://schemas.openxmlformats.org/package/2006/content-types">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5"/>
  </p:notesMasterIdLst>
  <p:sldIdLst>
    <p:sldId id="417" r:id="rId2"/>
    <p:sldId id="419" r:id="rId3"/>
    <p:sldId id="420" r:id="rId4"/>
  </p:sldIdLst>
  <p:sldSz cx="9144000" cy="6858000" type="screen4x3"/>
  <p:notesSz cx="6794500" cy="9906000"/>
  <p:defaultTextStyle>
    <a:defPPr>
      <a:defRPr lang="en-US"/>
    </a:defPPr>
    <a:lvl1pPr algn="l" rtl="0" fontAlgn="base">
      <a:spcBef>
        <a:spcPct val="0"/>
      </a:spcBef>
      <a:spcAft>
        <a:spcPct val="0"/>
      </a:spcAft>
      <a:defRPr sz="1600" kern="1200">
        <a:solidFill>
          <a:schemeClr val="tx1"/>
        </a:solidFill>
        <a:latin typeface="Arial" charset="0"/>
        <a:ea typeface="+mn-ea"/>
        <a:cs typeface="+mn-cs"/>
      </a:defRPr>
    </a:lvl1pPr>
    <a:lvl2pPr marL="457200" algn="l" rtl="0" fontAlgn="base">
      <a:spcBef>
        <a:spcPct val="0"/>
      </a:spcBef>
      <a:spcAft>
        <a:spcPct val="0"/>
      </a:spcAft>
      <a:defRPr sz="1600" kern="1200">
        <a:solidFill>
          <a:schemeClr val="tx1"/>
        </a:solidFill>
        <a:latin typeface="Arial" charset="0"/>
        <a:ea typeface="+mn-ea"/>
        <a:cs typeface="+mn-cs"/>
      </a:defRPr>
    </a:lvl2pPr>
    <a:lvl3pPr marL="914400" algn="l" rtl="0" fontAlgn="base">
      <a:spcBef>
        <a:spcPct val="0"/>
      </a:spcBef>
      <a:spcAft>
        <a:spcPct val="0"/>
      </a:spcAft>
      <a:defRPr sz="1600" kern="1200">
        <a:solidFill>
          <a:schemeClr val="tx1"/>
        </a:solidFill>
        <a:latin typeface="Arial" charset="0"/>
        <a:ea typeface="+mn-ea"/>
        <a:cs typeface="+mn-cs"/>
      </a:defRPr>
    </a:lvl3pPr>
    <a:lvl4pPr marL="1371600" algn="l" rtl="0" fontAlgn="base">
      <a:spcBef>
        <a:spcPct val="0"/>
      </a:spcBef>
      <a:spcAft>
        <a:spcPct val="0"/>
      </a:spcAft>
      <a:defRPr sz="1600" kern="1200">
        <a:solidFill>
          <a:schemeClr val="tx1"/>
        </a:solidFill>
        <a:latin typeface="Arial" charset="0"/>
        <a:ea typeface="+mn-ea"/>
        <a:cs typeface="+mn-cs"/>
      </a:defRPr>
    </a:lvl4pPr>
    <a:lvl5pPr marL="1828800" algn="l"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F6600"/>
    <a:srgbClr val="00B0F0"/>
    <a:srgbClr val="33CC33"/>
    <a:srgbClr val="6699FF"/>
    <a:srgbClr val="9999FF"/>
    <a:srgbClr val="FFFF00"/>
    <a:srgbClr val="B2B2B2"/>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horzBarState="maximized">
    <p:restoredLeft sz="15748" autoAdjust="0"/>
    <p:restoredTop sz="94068" autoAdjust="0"/>
  </p:normalViewPr>
  <p:slideViewPr>
    <p:cSldViewPr>
      <p:cViewPr varScale="1">
        <p:scale>
          <a:sx n="78" d="100"/>
          <a:sy n="78" d="100"/>
        </p:scale>
        <p:origin x="-642" y="-84"/>
      </p:cViewPr>
      <p:guideLst>
        <p:guide orient="horz" pos="2160"/>
        <p:guide pos="2880"/>
      </p:guideLst>
    </p:cSldViewPr>
  </p:slideViewPr>
  <p:outlineViewPr>
    <p:cViewPr>
      <p:scale>
        <a:sx n="33" d="100"/>
        <a:sy n="33" d="100"/>
      </p:scale>
      <p:origin x="0" y="9402"/>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2670" y="-102"/>
      </p:cViewPr>
      <p:guideLst>
        <p:guide orient="horz" pos="3120"/>
        <p:guide pos="214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2944813" cy="495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11267" name="Rectangle 3"/>
          <p:cNvSpPr>
            <a:spLocks noGrp="1" noChangeArrowheads="1"/>
          </p:cNvSpPr>
          <p:nvPr>
            <p:ph type="dt" idx="1"/>
          </p:nvPr>
        </p:nvSpPr>
        <p:spPr bwMode="auto">
          <a:xfrm>
            <a:off x="3848100" y="0"/>
            <a:ext cx="2944813" cy="495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24580" name="Rectangle 4"/>
          <p:cNvSpPr>
            <a:spLocks noGrp="1" noRot="1" noChangeAspect="1" noChangeArrowheads="1" noTextEdit="1"/>
          </p:cNvSpPr>
          <p:nvPr>
            <p:ph type="sldImg" idx="2"/>
          </p:nvPr>
        </p:nvSpPr>
        <p:spPr bwMode="auto">
          <a:xfrm>
            <a:off x="920750" y="742950"/>
            <a:ext cx="4953000" cy="3714750"/>
          </a:xfrm>
          <a:prstGeom prst="rect">
            <a:avLst/>
          </a:prstGeom>
          <a:noFill/>
          <a:ln w="9525">
            <a:solidFill>
              <a:srgbClr val="000000"/>
            </a:solidFill>
            <a:miter lim="800000"/>
            <a:headEnd/>
            <a:tailEnd/>
          </a:ln>
        </p:spPr>
      </p:sp>
      <p:sp>
        <p:nvSpPr>
          <p:cNvPr id="11269" name="Rectangle 5"/>
          <p:cNvSpPr>
            <a:spLocks noGrp="1" noChangeArrowheads="1"/>
          </p:cNvSpPr>
          <p:nvPr>
            <p:ph type="body" sz="quarter" idx="3"/>
          </p:nvPr>
        </p:nvSpPr>
        <p:spPr bwMode="auto">
          <a:xfrm>
            <a:off x="679450" y="4705350"/>
            <a:ext cx="5435600" cy="44577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1270" name="Rectangle 6"/>
          <p:cNvSpPr>
            <a:spLocks noGrp="1" noChangeArrowheads="1"/>
          </p:cNvSpPr>
          <p:nvPr>
            <p:ph type="ftr" sz="quarter" idx="4"/>
          </p:nvPr>
        </p:nvSpPr>
        <p:spPr bwMode="auto">
          <a:xfrm>
            <a:off x="0" y="9409113"/>
            <a:ext cx="2944813" cy="4953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11271" name="Rectangle 7"/>
          <p:cNvSpPr>
            <a:spLocks noGrp="1" noChangeArrowheads="1"/>
          </p:cNvSpPr>
          <p:nvPr>
            <p:ph type="sldNum" sz="quarter" idx="5"/>
          </p:nvPr>
        </p:nvSpPr>
        <p:spPr bwMode="auto">
          <a:xfrm>
            <a:off x="3848100" y="9409113"/>
            <a:ext cx="2944813" cy="4953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2A3B8FD5-6DCC-4E82-B426-F7F933AA1F32}"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mtClean="0"/>
              <a:t>Click to edit Master title style</a:t>
            </a:r>
            <a:endParaRPr lang="de-DE"/>
          </a:p>
        </p:txBody>
      </p:sp>
      <p:sp>
        <p:nvSpPr>
          <p:cNvPr id="5" name="Rectangle 11"/>
          <p:cNvSpPr>
            <a:spLocks noGrp="1" noChangeArrowheads="1"/>
          </p:cNvSpPr>
          <p:nvPr>
            <p:ph type="sldNum" sz="quarter" idx="11"/>
          </p:nvPr>
        </p:nvSpPr>
        <p:spPr>
          <a:ln/>
        </p:spPr>
        <p:txBody>
          <a:bodyPr/>
          <a:lstStyle>
            <a:lvl1pPr>
              <a:defRPr/>
            </a:lvl1pPr>
          </a:lstStyle>
          <a:p>
            <a:pPr>
              <a:defRPr/>
            </a:pPr>
            <a:fld id="{37764DE3-ECD3-422E-B3F4-7C842CA3E0CD}" type="slidenum">
              <a:rPr lang="en-GB"/>
              <a:pPr>
                <a:defRPr/>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e-D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5" name="Rectangle 11"/>
          <p:cNvSpPr>
            <a:spLocks noGrp="1" noChangeArrowheads="1"/>
          </p:cNvSpPr>
          <p:nvPr>
            <p:ph type="sldNum" sz="quarter" idx="11"/>
          </p:nvPr>
        </p:nvSpPr>
        <p:spPr>
          <a:ln/>
        </p:spPr>
        <p:txBody>
          <a:bodyPr/>
          <a:lstStyle>
            <a:lvl1pPr>
              <a:defRPr/>
            </a:lvl1pPr>
          </a:lstStyle>
          <a:p>
            <a:pPr>
              <a:defRPr/>
            </a:pPr>
            <a:fld id="{95979153-0904-41EA-A1DD-03D4EB19DE98}"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1463675" y="136525"/>
            <a:ext cx="7543800" cy="75723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de-DE" smtClean="0"/>
              <a:t>Klicken Sie, um das Titelformat zu bearbeiten</a:t>
            </a:r>
          </a:p>
        </p:txBody>
      </p:sp>
      <p:sp>
        <p:nvSpPr>
          <p:cNvPr id="136195" name="Rectangle 3"/>
          <p:cNvSpPr>
            <a:spLocks noChangeArrowheads="1"/>
          </p:cNvSpPr>
          <p:nvPr userDrawn="1"/>
        </p:nvSpPr>
        <p:spPr bwMode="auto">
          <a:xfrm>
            <a:off x="533400" y="0"/>
            <a:ext cx="838200" cy="6858000"/>
          </a:xfrm>
          <a:prstGeom prst="rect">
            <a:avLst/>
          </a:prstGeom>
          <a:solidFill>
            <a:srgbClr val="E8F7F5"/>
          </a:solidFill>
          <a:ln w="9525">
            <a:noFill/>
            <a:miter lim="800000"/>
            <a:headEnd/>
            <a:tailEnd/>
          </a:ln>
          <a:effectLst/>
        </p:spPr>
        <p:txBody>
          <a:bodyPr wrap="none" anchor="ctr"/>
          <a:lstStyle/>
          <a:p>
            <a:pPr>
              <a:defRPr/>
            </a:pPr>
            <a:endParaRPr lang="de-DE"/>
          </a:p>
        </p:txBody>
      </p:sp>
      <p:sp>
        <p:nvSpPr>
          <p:cNvPr id="136196" name="Rectangle 4"/>
          <p:cNvSpPr>
            <a:spLocks noChangeArrowheads="1"/>
          </p:cNvSpPr>
          <p:nvPr userDrawn="1"/>
        </p:nvSpPr>
        <p:spPr bwMode="auto">
          <a:xfrm>
            <a:off x="0" y="0"/>
            <a:ext cx="576263" cy="6858000"/>
          </a:xfrm>
          <a:prstGeom prst="rect">
            <a:avLst/>
          </a:prstGeom>
          <a:solidFill>
            <a:srgbClr val="8DD6CE"/>
          </a:solidFill>
          <a:ln w="9525">
            <a:noFill/>
            <a:miter lim="800000"/>
            <a:headEnd/>
            <a:tailEnd/>
          </a:ln>
          <a:effectLst/>
        </p:spPr>
        <p:txBody>
          <a:bodyPr wrap="none" anchor="ctr"/>
          <a:lstStyle/>
          <a:p>
            <a:pPr>
              <a:defRPr/>
            </a:pPr>
            <a:endParaRPr lang="de-DE"/>
          </a:p>
        </p:txBody>
      </p:sp>
      <p:sp>
        <p:nvSpPr>
          <p:cNvPr id="136197" name="Line 5"/>
          <p:cNvSpPr>
            <a:spLocks noChangeShapeType="1"/>
          </p:cNvSpPr>
          <p:nvPr userDrawn="1"/>
        </p:nvSpPr>
        <p:spPr bwMode="auto">
          <a:xfrm>
            <a:off x="1371600" y="971550"/>
            <a:ext cx="7772400" cy="0"/>
          </a:xfrm>
          <a:prstGeom prst="line">
            <a:avLst/>
          </a:prstGeom>
          <a:noFill/>
          <a:ln w="57150">
            <a:solidFill>
              <a:srgbClr val="8DD6CE"/>
            </a:solidFill>
            <a:round/>
            <a:headEnd/>
            <a:tailEnd/>
          </a:ln>
          <a:effectLst/>
        </p:spPr>
        <p:txBody>
          <a:bodyPr wrap="none" anchor="ctr"/>
          <a:lstStyle/>
          <a:p>
            <a:pPr>
              <a:defRPr/>
            </a:pPr>
            <a:endParaRPr lang="de-DE"/>
          </a:p>
        </p:txBody>
      </p:sp>
      <p:sp>
        <p:nvSpPr>
          <p:cNvPr id="136198" name="Text Box 6"/>
          <p:cNvSpPr txBox="1">
            <a:spLocks noChangeArrowheads="1"/>
          </p:cNvSpPr>
          <p:nvPr userDrawn="1"/>
        </p:nvSpPr>
        <p:spPr bwMode="auto">
          <a:xfrm>
            <a:off x="-114300" y="1695450"/>
            <a:ext cx="1581150" cy="639763"/>
          </a:xfrm>
          <a:prstGeom prst="rect">
            <a:avLst/>
          </a:prstGeom>
          <a:noFill/>
          <a:ln w="9525">
            <a:noFill/>
            <a:miter lim="800000"/>
            <a:headEnd/>
            <a:tailEnd/>
          </a:ln>
          <a:effectLst/>
        </p:spPr>
        <p:txBody>
          <a:bodyPr>
            <a:spAutoFit/>
          </a:bodyPr>
          <a:lstStyle/>
          <a:p>
            <a:pPr algn="ctr" eaLnBrk="0" hangingPunct="0">
              <a:defRPr/>
            </a:pPr>
            <a:r>
              <a:rPr lang="de-DE" sz="1200" b="1"/>
              <a:t>H.-G. Moser</a:t>
            </a:r>
          </a:p>
          <a:p>
            <a:pPr algn="ctr" eaLnBrk="0" hangingPunct="0">
              <a:defRPr/>
            </a:pPr>
            <a:r>
              <a:rPr lang="de-DE" sz="1200" b="1"/>
              <a:t>Max-Planck-Institut</a:t>
            </a:r>
            <a:br>
              <a:rPr lang="de-DE" sz="1200" b="1"/>
            </a:br>
            <a:r>
              <a:rPr lang="de-DE" sz="1200" b="1"/>
              <a:t>für Physik</a:t>
            </a:r>
            <a:endParaRPr lang="de-DE" sz="1200"/>
          </a:p>
        </p:txBody>
      </p:sp>
      <p:sp>
        <p:nvSpPr>
          <p:cNvPr id="3080" name="Rectangle 8"/>
          <p:cNvSpPr>
            <a:spLocks noGrp="1" noChangeArrowheads="1"/>
          </p:cNvSpPr>
          <p:nvPr>
            <p:ph type="body" idx="1"/>
          </p:nvPr>
        </p:nvSpPr>
        <p:spPr bwMode="auto">
          <a:xfrm>
            <a:off x="1497013" y="1009650"/>
            <a:ext cx="7467600" cy="55435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DE" smtClean="0"/>
              <a:t>Klicken Sie, um die Formate des Vorlagentextes zu bearbeiten</a:t>
            </a:r>
          </a:p>
          <a:p>
            <a:pPr lvl="1"/>
            <a:r>
              <a:rPr lang="de-DE" smtClean="0"/>
              <a:t>Zweite Ebene</a:t>
            </a:r>
          </a:p>
          <a:p>
            <a:pPr lvl="2"/>
            <a:r>
              <a:rPr lang="de-DE" smtClean="0"/>
              <a:t>Dritte Ebene				</a:t>
            </a:r>
          </a:p>
        </p:txBody>
      </p:sp>
      <p:pic>
        <p:nvPicPr>
          <p:cNvPr id="3081" name="Picture 9" descr="MPP_os_logo_cmyk"/>
          <p:cNvPicPr>
            <a:picLocks noChangeAspect="1" noChangeArrowheads="1"/>
          </p:cNvPicPr>
          <p:nvPr userDrawn="1"/>
        </p:nvPicPr>
        <p:blipFill>
          <a:blip r:embed="rId4" cstate="print"/>
          <a:srcRect/>
          <a:stretch>
            <a:fillRect/>
          </a:stretch>
        </p:blipFill>
        <p:spPr bwMode="auto">
          <a:xfrm>
            <a:off x="0" y="73025"/>
            <a:ext cx="1331913" cy="1273175"/>
          </a:xfrm>
          <a:prstGeom prst="rect">
            <a:avLst/>
          </a:prstGeom>
          <a:noFill/>
          <a:ln w="9525">
            <a:noFill/>
            <a:miter lim="800000"/>
            <a:headEnd/>
            <a:tailEnd/>
          </a:ln>
        </p:spPr>
      </p:pic>
      <p:sp>
        <p:nvSpPr>
          <p:cNvPr id="136203" name="Rectangle 11"/>
          <p:cNvSpPr>
            <a:spLocks noGrp="1" noChangeArrowheads="1"/>
          </p:cNvSpPr>
          <p:nvPr>
            <p:ph type="sldNum" sz="quarter" idx="4"/>
          </p:nvPr>
        </p:nvSpPr>
        <p:spPr bwMode="auto">
          <a:xfrm>
            <a:off x="0" y="6381750"/>
            <a:ext cx="1331913"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1"/>
            </a:lvl1pPr>
          </a:lstStyle>
          <a:p>
            <a:pPr>
              <a:defRPr/>
            </a:pPr>
            <a:fld id="{B3114583-F00F-4D49-BC2B-DDF4FFC5A7E5}" type="slidenum">
              <a:rPr lang="en-GB"/>
              <a:pPr>
                <a:defRPr/>
              </a:pPr>
              <a:t>‹#›</a:t>
            </a:fld>
            <a:endParaRPr lang="en-GB"/>
          </a:p>
        </p:txBody>
      </p:sp>
      <p:pic>
        <p:nvPicPr>
          <p:cNvPr id="11" name="Picture 17" descr="belle2-logo"/>
          <p:cNvPicPr>
            <a:picLocks noChangeAspect="1" noChangeArrowheads="1"/>
          </p:cNvPicPr>
          <p:nvPr userDrawn="1"/>
        </p:nvPicPr>
        <p:blipFill>
          <a:blip r:embed="rId5" cstate="print"/>
          <a:srcRect/>
          <a:stretch>
            <a:fillRect/>
          </a:stretch>
        </p:blipFill>
        <p:spPr bwMode="auto">
          <a:xfrm>
            <a:off x="8101013" y="115888"/>
            <a:ext cx="963612" cy="782637"/>
          </a:xfrm>
          <a:prstGeom prst="rect">
            <a:avLst/>
          </a:prstGeom>
          <a:noFill/>
          <a:ln w="9525">
            <a:noFill/>
            <a:miter lim="800000"/>
            <a:headEnd/>
            <a:tailEnd/>
          </a:ln>
        </p:spPr>
      </p:pic>
      <p:sp>
        <p:nvSpPr>
          <p:cNvPr id="12" name="Rectangle 7"/>
          <p:cNvSpPr txBox="1">
            <a:spLocks noChangeArrowheads="1"/>
          </p:cNvSpPr>
          <p:nvPr userDrawn="1"/>
        </p:nvSpPr>
        <p:spPr bwMode="auto">
          <a:xfrm>
            <a:off x="0" y="5589240"/>
            <a:ext cx="1371600" cy="6921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z="1200" b="1">
                <a:latin typeface="+mn-lt"/>
              </a:defRPr>
            </a:lvl1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de-DE" sz="1200" b="1" i="0" u="none" strike="noStrike" kern="1200" cap="none" spc="0" normalizeH="0" baseline="0" noProof="0" dirty="0" smtClean="0">
                <a:ln>
                  <a:noFill/>
                </a:ln>
                <a:solidFill>
                  <a:schemeClr val="tx1"/>
                </a:solidFill>
                <a:effectLst/>
                <a:uLnTx/>
                <a:uFillTx/>
                <a:latin typeface="+mn-lt"/>
                <a:ea typeface="+mn-ea"/>
                <a:cs typeface="+mn-cs"/>
              </a:rPr>
              <a:t>PXD EVO</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de-DE" sz="1200" b="1" i="0" u="none" strike="noStrike" kern="1200" cap="none" spc="0" normalizeH="0" baseline="0" noProof="0" dirty="0" err="1" smtClean="0">
                <a:ln>
                  <a:noFill/>
                </a:ln>
                <a:solidFill>
                  <a:schemeClr val="tx1"/>
                </a:solidFill>
                <a:effectLst/>
                <a:uLnTx/>
                <a:uFillTx/>
                <a:latin typeface="+mn-lt"/>
                <a:ea typeface="+mn-ea"/>
                <a:cs typeface="+mn-cs"/>
              </a:rPr>
              <a:t>July</a:t>
            </a:r>
            <a:r>
              <a:rPr kumimoji="0" lang="de-DE" sz="1200" b="1" i="0" u="none" strike="noStrike" kern="1200" cap="none" spc="0" normalizeH="0" baseline="0" noProof="0" dirty="0" smtClean="0">
                <a:ln>
                  <a:noFill/>
                </a:ln>
                <a:solidFill>
                  <a:schemeClr val="tx1"/>
                </a:solidFill>
                <a:effectLst/>
                <a:uLnTx/>
                <a:uFillTx/>
                <a:latin typeface="+mn-lt"/>
                <a:ea typeface="+mn-ea"/>
                <a:cs typeface="+mn-cs"/>
              </a:rPr>
              <a:t> 26, 2011</a:t>
            </a:r>
            <a:endParaRPr kumimoji="0" lang="de-DE" sz="1200" b="1"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Lst>
  <p:hf hdr="0"/>
  <p:txStyles>
    <p:titleStyle>
      <a:lvl1pPr algn="ctr" rtl="0" eaLnBrk="0" fontAlgn="base" hangingPunct="0">
        <a:spcBef>
          <a:spcPct val="0"/>
        </a:spcBef>
        <a:spcAft>
          <a:spcPct val="0"/>
        </a:spcAft>
        <a:defRPr sz="3200" b="1">
          <a:solidFill>
            <a:srgbClr val="FF0000"/>
          </a:solidFill>
          <a:latin typeface="+mj-lt"/>
          <a:ea typeface="+mj-ea"/>
          <a:cs typeface="+mj-cs"/>
        </a:defRPr>
      </a:lvl1pPr>
      <a:lvl2pPr algn="ctr" rtl="0" eaLnBrk="0" fontAlgn="base" hangingPunct="0">
        <a:spcBef>
          <a:spcPct val="0"/>
        </a:spcBef>
        <a:spcAft>
          <a:spcPct val="0"/>
        </a:spcAft>
        <a:defRPr sz="3200" b="1">
          <a:solidFill>
            <a:srgbClr val="FF0000"/>
          </a:solidFill>
          <a:latin typeface="Arial" charset="0"/>
        </a:defRPr>
      </a:lvl2pPr>
      <a:lvl3pPr algn="ctr" rtl="0" eaLnBrk="0" fontAlgn="base" hangingPunct="0">
        <a:spcBef>
          <a:spcPct val="0"/>
        </a:spcBef>
        <a:spcAft>
          <a:spcPct val="0"/>
        </a:spcAft>
        <a:defRPr sz="3200" b="1">
          <a:solidFill>
            <a:srgbClr val="FF0000"/>
          </a:solidFill>
          <a:latin typeface="Arial" charset="0"/>
        </a:defRPr>
      </a:lvl3pPr>
      <a:lvl4pPr algn="ctr" rtl="0" eaLnBrk="0" fontAlgn="base" hangingPunct="0">
        <a:spcBef>
          <a:spcPct val="0"/>
        </a:spcBef>
        <a:spcAft>
          <a:spcPct val="0"/>
        </a:spcAft>
        <a:defRPr sz="3200" b="1">
          <a:solidFill>
            <a:srgbClr val="FF0000"/>
          </a:solidFill>
          <a:latin typeface="Arial" charset="0"/>
        </a:defRPr>
      </a:lvl4pPr>
      <a:lvl5pPr algn="ctr" rtl="0" eaLnBrk="0" fontAlgn="base" hangingPunct="0">
        <a:spcBef>
          <a:spcPct val="0"/>
        </a:spcBef>
        <a:spcAft>
          <a:spcPct val="0"/>
        </a:spcAft>
        <a:defRPr sz="3200" b="1">
          <a:solidFill>
            <a:srgbClr val="FF0000"/>
          </a:solidFill>
          <a:latin typeface="Arial" charset="0"/>
        </a:defRPr>
      </a:lvl5pPr>
      <a:lvl6pPr marL="457200" algn="ctr" rtl="0" fontAlgn="base">
        <a:spcBef>
          <a:spcPct val="0"/>
        </a:spcBef>
        <a:spcAft>
          <a:spcPct val="0"/>
        </a:spcAft>
        <a:defRPr sz="3200" b="1">
          <a:solidFill>
            <a:srgbClr val="FF0000"/>
          </a:solidFill>
          <a:latin typeface="Arial" charset="0"/>
        </a:defRPr>
      </a:lvl6pPr>
      <a:lvl7pPr marL="914400" algn="ctr" rtl="0" fontAlgn="base">
        <a:spcBef>
          <a:spcPct val="0"/>
        </a:spcBef>
        <a:spcAft>
          <a:spcPct val="0"/>
        </a:spcAft>
        <a:defRPr sz="3200" b="1">
          <a:solidFill>
            <a:srgbClr val="FF0000"/>
          </a:solidFill>
          <a:latin typeface="Arial" charset="0"/>
        </a:defRPr>
      </a:lvl7pPr>
      <a:lvl8pPr marL="1371600" algn="ctr" rtl="0" fontAlgn="base">
        <a:spcBef>
          <a:spcPct val="0"/>
        </a:spcBef>
        <a:spcAft>
          <a:spcPct val="0"/>
        </a:spcAft>
        <a:defRPr sz="3200" b="1">
          <a:solidFill>
            <a:srgbClr val="FF0000"/>
          </a:solidFill>
          <a:latin typeface="Arial" charset="0"/>
        </a:defRPr>
      </a:lvl8pPr>
      <a:lvl9pPr marL="1828800" algn="ctr" rtl="0" fontAlgn="base">
        <a:spcBef>
          <a:spcPct val="0"/>
        </a:spcBef>
        <a:spcAft>
          <a:spcPct val="0"/>
        </a:spcAft>
        <a:defRPr sz="3200" b="1">
          <a:solidFill>
            <a:srgbClr val="FF0000"/>
          </a:solidFill>
          <a:latin typeface="Arial" charset="0"/>
        </a:defRPr>
      </a:lvl9pPr>
    </p:titleStyle>
    <p:bodyStyle>
      <a:lvl1pPr marL="342900" indent="-342900" algn="l" rtl="0" eaLnBrk="0" fontAlgn="base" hangingPunct="0">
        <a:lnSpc>
          <a:spcPct val="130000"/>
        </a:lnSpc>
        <a:spcBef>
          <a:spcPct val="20000"/>
        </a:spcBef>
        <a:spcAft>
          <a:spcPct val="20000"/>
        </a:spcAft>
        <a:buChar char="»"/>
        <a:defRPr sz="1600">
          <a:solidFill>
            <a:schemeClr val="tx1"/>
          </a:solidFill>
          <a:latin typeface="+mn-lt"/>
          <a:ea typeface="+mn-ea"/>
          <a:cs typeface="+mn-cs"/>
        </a:defRPr>
      </a:lvl1pPr>
      <a:lvl2pPr marL="742950" indent="-285750" algn="l" rtl="0" eaLnBrk="0" fontAlgn="base" hangingPunct="0">
        <a:lnSpc>
          <a:spcPct val="130000"/>
        </a:lnSpc>
        <a:spcBef>
          <a:spcPct val="20000"/>
        </a:spcBef>
        <a:spcAft>
          <a:spcPct val="20000"/>
        </a:spcAft>
        <a:buChar char="•"/>
        <a:defRPr sz="1600">
          <a:solidFill>
            <a:schemeClr val="tx1"/>
          </a:solidFill>
          <a:latin typeface="+mn-lt"/>
        </a:defRPr>
      </a:lvl2pPr>
      <a:lvl3pPr marL="1143000" indent="-228600" algn="l" rtl="0" eaLnBrk="0" fontAlgn="base" hangingPunct="0">
        <a:lnSpc>
          <a:spcPct val="130000"/>
        </a:lnSpc>
        <a:spcBef>
          <a:spcPct val="20000"/>
        </a:spcBef>
        <a:spcAft>
          <a:spcPct val="20000"/>
        </a:spcAft>
        <a:buChar char="•"/>
        <a:defRPr sz="16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Contact Persons</a:t>
            </a:r>
            <a:endParaRPr lang="en-US" dirty="0"/>
          </a:p>
        </p:txBody>
      </p:sp>
      <p:sp>
        <p:nvSpPr>
          <p:cNvPr id="4" name="Slide Number Placeholder 3"/>
          <p:cNvSpPr>
            <a:spLocks noGrp="1"/>
          </p:cNvSpPr>
          <p:nvPr>
            <p:ph type="sldNum" sz="quarter" idx="11"/>
          </p:nvPr>
        </p:nvSpPr>
        <p:spPr/>
        <p:txBody>
          <a:bodyPr/>
          <a:lstStyle/>
          <a:p>
            <a:pPr>
              <a:defRPr/>
            </a:pPr>
            <a:fld id="{95979153-0904-41EA-A1DD-03D4EB19DE98}" type="slidenum">
              <a:rPr lang="en-GB" smtClean="0"/>
              <a:pPr>
                <a:defRPr/>
              </a:pPr>
              <a:t>1</a:t>
            </a:fld>
            <a:endParaRPr lang="en-GB"/>
          </a:p>
        </p:txBody>
      </p:sp>
      <p:pic>
        <p:nvPicPr>
          <p:cNvPr id="11" name="Picture 10" descr="depfet_logo_v5_hex_layout"/>
          <p:cNvPicPr>
            <a:picLocks noChangeAspect="1" noChangeArrowheads="1"/>
          </p:cNvPicPr>
          <p:nvPr/>
        </p:nvPicPr>
        <p:blipFill>
          <a:blip r:embed="rId2" cstate="print"/>
          <a:srcRect/>
          <a:stretch>
            <a:fillRect/>
          </a:stretch>
        </p:blipFill>
        <p:spPr bwMode="auto">
          <a:xfrm>
            <a:off x="39688" y="3213100"/>
            <a:ext cx="1292225" cy="1366838"/>
          </a:xfrm>
          <a:prstGeom prst="rect">
            <a:avLst/>
          </a:prstGeom>
          <a:noFill/>
          <a:ln w="9525">
            <a:noFill/>
            <a:miter lim="800000"/>
            <a:headEnd/>
            <a:tailEnd/>
          </a:ln>
        </p:spPr>
      </p:pic>
      <p:sp>
        <p:nvSpPr>
          <p:cNvPr id="17" name="TextBox 16"/>
          <p:cNvSpPr txBox="1"/>
          <p:nvPr/>
        </p:nvSpPr>
        <p:spPr>
          <a:xfrm>
            <a:off x="1475656" y="980728"/>
            <a:ext cx="7416824" cy="1600438"/>
          </a:xfrm>
          <a:prstGeom prst="rect">
            <a:avLst/>
          </a:prstGeom>
          <a:noFill/>
        </p:spPr>
        <p:txBody>
          <a:bodyPr wrap="square" rtlCol="0">
            <a:spAutoFit/>
          </a:bodyPr>
          <a:lstStyle/>
          <a:p>
            <a:r>
              <a:rPr lang="en-US" sz="1400" dirty="0" smtClean="0"/>
              <a:t>Yutaka Ushiroda proposed to set up a matrix of responsible persons (contacts) for the various </a:t>
            </a:r>
            <a:r>
              <a:rPr lang="en-US" sz="1400" dirty="0" err="1" smtClean="0"/>
              <a:t>subdetector</a:t>
            </a:r>
            <a:r>
              <a:rPr lang="en-US" sz="1400" dirty="0" smtClean="0"/>
              <a:t> tasks. </a:t>
            </a:r>
          </a:p>
          <a:p>
            <a:endParaRPr lang="en-US" sz="1400" dirty="0" smtClean="0"/>
          </a:p>
          <a:p>
            <a:r>
              <a:rPr lang="en-US" sz="1400" dirty="0" smtClean="0"/>
              <a:t>He plans to have meetings of subsets of this matrix during B2GM meetings</a:t>
            </a:r>
          </a:p>
          <a:p>
            <a:endParaRPr lang="en-US" sz="1400" dirty="0" smtClean="0"/>
          </a:p>
          <a:p>
            <a:r>
              <a:rPr lang="en-US" sz="1400" dirty="0" smtClean="0"/>
              <a:t>A first draft of PXD contacts has been made and should be agreed upon </a:t>
            </a:r>
          </a:p>
          <a:p>
            <a:r>
              <a:rPr lang="en-US" sz="1400" dirty="0" smtClean="0"/>
              <a:t>(not all positions are confirmed yet)</a:t>
            </a:r>
            <a:endParaRPr lang="en-US" sz="1400" dirty="0"/>
          </a:p>
        </p:txBody>
      </p:sp>
      <p:pic>
        <p:nvPicPr>
          <p:cNvPr id="1027" name="Picture 3"/>
          <p:cNvPicPr>
            <a:picLocks noChangeAspect="1" noChangeArrowheads="1"/>
          </p:cNvPicPr>
          <p:nvPr/>
        </p:nvPicPr>
        <p:blipFill>
          <a:blip r:embed="rId3" cstate="print"/>
          <a:srcRect/>
          <a:stretch>
            <a:fillRect/>
          </a:stretch>
        </p:blipFill>
        <p:spPr bwMode="auto">
          <a:xfrm>
            <a:off x="1691680" y="2600325"/>
            <a:ext cx="6924675" cy="42576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 I</a:t>
            </a:r>
            <a:endParaRPr lang="en-US" dirty="0"/>
          </a:p>
        </p:txBody>
      </p:sp>
      <p:sp>
        <p:nvSpPr>
          <p:cNvPr id="4" name="Slide Number Placeholder 3"/>
          <p:cNvSpPr>
            <a:spLocks noGrp="1"/>
          </p:cNvSpPr>
          <p:nvPr>
            <p:ph type="sldNum" sz="quarter" idx="11"/>
          </p:nvPr>
        </p:nvSpPr>
        <p:spPr/>
        <p:txBody>
          <a:bodyPr/>
          <a:lstStyle/>
          <a:p>
            <a:pPr>
              <a:defRPr/>
            </a:pPr>
            <a:fld id="{95979153-0904-41EA-A1DD-03D4EB19DE98}" type="slidenum">
              <a:rPr lang="en-GB" smtClean="0"/>
              <a:pPr>
                <a:defRPr/>
              </a:pPr>
              <a:t>2</a:t>
            </a:fld>
            <a:endParaRPr lang="en-GB"/>
          </a:p>
        </p:txBody>
      </p:sp>
      <p:graphicFrame>
        <p:nvGraphicFramePr>
          <p:cNvPr id="6" name="Table 5"/>
          <p:cNvGraphicFramePr>
            <a:graphicFrameLocks noGrp="1"/>
          </p:cNvGraphicFramePr>
          <p:nvPr/>
        </p:nvGraphicFramePr>
        <p:xfrm>
          <a:off x="1547664" y="1124744"/>
          <a:ext cx="7380312" cy="5544443"/>
        </p:xfrm>
        <a:graphic>
          <a:graphicData uri="http://schemas.openxmlformats.org/drawingml/2006/table">
            <a:tbl>
              <a:tblPr/>
              <a:tblGrid>
                <a:gridCol w="1492862"/>
                <a:gridCol w="3136028"/>
                <a:gridCol w="2751422"/>
              </a:tblGrid>
              <a:tr h="162721">
                <a:tc>
                  <a:txBody>
                    <a:bodyPr/>
                    <a:lstStyle/>
                    <a:p>
                      <a:pPr algn="l" fontAlgn="t"/>
                      <a:r>
                        <a:rPr lang="de-DE" sz="1050" b="1" i="0" u="none" strike="noStrike" dirty="0">
                          <a:latin typeface="Arial"/>
                        </a:rPr>
                        <a:t>Group</a:t>
                      </a:r>
                    </a:p>
                  </a:txBody>
                  <a:tcPr marL="3187" marR="3187" marT="3187" marB="0">
                    <a:lnL w="6350" cap="flat" cmpd="sng" algn="ctr">
                      <a:solidFill>
                        <a:srgbClr val="000000"/>
                      </a:solidFill>
                      <a:prstDash val="solid"/>
                      <a:round/>
                      <a:headEnd type="none" w="med" len="med"/>
                      <a:tailEnd type="none" w="med" len="med"/>
                    </a:lnL>
                    <a:lnR>
                      <a:noFill/>
                    </a:lnR>
                    <a:lnT>
                      <a:noFill/>
                    </a:lnT>
                    <a:lnB>
                      <a:noFill/>
                    </a:lnB>
                    <a:solidFill>
                      <a:srgbClr val="CC99FF"/>
                    </a:solidFill>
                  </a:tcPr>
                </a:tc>
                <a:tc>
                  <a:txBody>
                    <a:bodyPr/>
                    <a:lstStyle/>
                    <a:p>
                      <a:pPr algn="l" fontAlgn="t"/>
                      <a:r>
                        <a:rPr lang="de-DE" sz="1050" b="1" i="0" u="none" strike="noStrike" dirty="0">
                          <a:latin typeface="Arial"/>
                        </a:rPr>
                        <a:t> </a:t>
                      </a:r>
                    </a:p>
                  </a:txBody>
                  <a:tcPr marL="3187" marR="3187" marT="3187" marB="0">
                    <a:lnL>
                      <a:noFill/>
                    </a:lnL>
                    <a:lnR>
                      <a:noFill/>
                    </a:lnR>
                    <a:lnT>
                      <a:noFill/>
                    </a:lnT>
                    <a:lnB>
                      <a:noFill/>
                    </a:lnB>
                    <a:solidFill>
                      <a:srgbClr val="CC99FF"/>
                    </a:solidFill>
                  </a:tcPr>
                </a:tc>
                <a:tc>
                  <a:txBody>
                    <a:bodyPr/>
                    <a:lstStyle/>
                    <a:p>
                      <a:pPr algn="l" fontAlgn="t"/>
                      <a:r>
                        <a:rPr lang="de-DE" sz="1050" b="1" i="0" u="none" strike="noStrike">
                          <a:latin typeface="Arial"/>
                        </a:rPr>
                        <a:t>PXD </a:t>
                      </a:r>
                    </a:p>
                  </a:txBody>
                  <a:tcPr marL="3187" marR="3187" marT="3187" marB="0">
                    <a:lnL>
                      <a:noFill/>
                    </a:lnL>
                    <a:lnR>
                      <a:noFill/>
                    </a:lnR>
                    <a:lnT>
                      <a:noFill/>
                    </a:lnT>
                    <a:lnB>
                      <a:noFill/>
                    </a:lnB>
                    <a:solidFill>
                      <a:srgbClr val="CC99FF"/>
                    </a:solidFill>
                  </a:tcPr>
                </a:tc>
              </a:tr>
              <a:tr h="228726">
                <a:tc>
                  <a:txBody>
                    <a:bodyPr/>
                    <a:lstStyle/>
                    <a:p>
                      <a:pPr algn="l" fontAlgn="t"/>
                      <a:r>
                        <a:rPr lang="de-DE" sz="1050" b="1" i="0" u="none" strike="noStrike">
                          <a:latin typeface="Arial"/>
                        </a:rPr>
                        <a:t>Leader</a:t>
                      </a:r>
                    </a:p>
                  </a:txBody>
                  <a:tcPr marL="3187" marR="3187" marT="3187" marB="0">
                    <a:lnL>
                      <a:noFill/>
                    </a:lnL>
                    <a:lnR>
                      <a:noFill/>
                    </a:lnR>
                    <a:lnT>
                      <a:noFill/>
                    </a:lnT>
                    <a:lnB>
                      <a:noFill/>
                    </a:lnB>
                    <a:solidFill>
                      <a:srgbClr val="C0C0C0"/>
                    </a:solidFill>
                  </a:tcPr>
                </a:tc>
                <a:tc>
                  <a:txBody>
                    <a:bodyPr/>
                    <a:lstStyle/>
                    <a:p>
                      <a:pPr algn="l" fontAlgn="t"/>
                      <a:r>
                        <a:rPr lang="de-DE" sz="1050" b="1" i="0" u="none" strike="noStrike">
                          <a:latin typeface="Arial"/>
                        </a:rPr>
                        <a:t> </a:t>
                      </a:r>
                    </a:p>
                  </a:txBody>
                  <a:tcPr marL="3187" marR="3187" marT="3187" marB="0">
                    <a:lnL>
                      <a:noFill/>
                    </a:lnL>
                    <a:lnR>
                      <a:noFill/>
                    </a:lnR>
                    <a:lnT>
                      <a:noFill/>
                    </a:lnT>
                    <a:lnB>
                      <a:noFill/>
                    </a:lnB>
                    <a:solidFill>
                      <a:srgbClr val="C0C0C0"/>
                    </a:solidFill>
                  </a:tcPr>
                </a:tc>
                <a:tc>
                  <a:txBody>
                    <a:bodyPr/>
                    <a:lstStyle/>
                    <a:p>
                      <a:pPr algn="l" fontAlgn="t"/>
                      <a:r>
                        <a:rPr lang="de-DE" sz="1050" b="1" i="0" u="none" strike="noStrike">
                          <a:latin typeface="Arial"/>
                        </a:rPr>
                        <a:t>Christian Kiesling / Hans-Guenther Moser</a:t>
                      </a:r>
                    </a:p>
                  </a:txBody>
                  <a:tcPr marL="3187" marR="3187" marT="3187" marB="0">
                    <a:lnL>
                      <a:noFill/>
                    </a:lnL>
                    <a:lnR>
                      <a:noFill/>
                    </a:lnR>
                    <a:lnT>
                      <a:noFill/>
                    </a:lnT>
                    <a:lnB>
                      <a:noFill/>
                    </a:lnB>
                    <a:solidFill>
                      <a:srgbClr val="C0C0C0"/>
                    </a:solidFill>
                  </a:tcPr>
                </a:tc>
              </a:tr>
              <a:tr h="162721">
                <a:tc>
                  <a:txBody>
                    <a:bodyPr/>
                    <a:lstStyle/>
                    <a:p>
                      <a:pPr algn="l" fontAlgn="t"/>
                      <a:r>
                        <a:rPr lang="de-DE" sz="1050" b="1" i="0" u="none" strike="noStrike">
                          <a:latin typeface="Arial"/>
                        </a:rPr>
                        <a:t>Liaison</a:t>
                      </a:r>
                    </a:p>
                  </a:txBody>
                  <a:tcPr marL="3187" marR="3187" marT="3187" marB="0">
                    <a:lnL>
                      <a:noFill/>
                    </a:lnL>
                    <a:lnR>
                      <a:noFill/>
                    </a:lnR>
                    <a:lnT>
                      <a:noFill/>
                    </a:lnT>
                    <a:lnB>
                      <a:noFill/>
                    </a:lnB>
                    <a:solidFill>
                      <a:srgbClr val="C0C0C0"/>
                    </a:solidFill>
                  </a:tcPr>
                </a:tc>
                <a:tc>
                  <a:txBody>
                    <a:bodyPr/>
                    <a:lstStyle/>
                    <a:p>
                      <a:pPr algn="l" fontAlgn="t"/>
                      <a:r>
                        <a:rPr lang="de-DE" sz="1050" b="1" i="0" u="none" strike="noStrike">
                          <a:latin typeface="Arial"/>
                        </a:rPr>
                        <a:t> </a:t>
                      </a:r>
                    </a:p>
                  </a:txBody>
                  <a:tcPr marL="3187" marR="3187" marT="3187" marB="0">
                    <a:lnL>
                      <a:noFill/>
                    </a:lnL>
                    <a:lnR>
                      <a:noFill/>
                    </a:lnR>
                    <a:lnT>
                      <a:noFill/>
                    </a:lnT>
                    <a:lnB>
                      <a:noFill/>
                    </a:lnB>
                    <a:solidFill>
                      <a:srgbClr val="C0C0C0"/>
                    </a:solidFill>
                  </a:tcPr>
                </a:tc>
                <a:tc>
                  <a:txBody>
                    <a:bodyPr/>
                    <a:lstStyle/>
                    <a:p>
                      <a:pPr algn="l" fontAlgn="t"/>
                      <a:r>
                        <a:rPr lang="de-DE" sz="1050" b="1" i="0" u="none" strike="noStrike">
                          <a:latin typeface="Arial"/>
                        </a:rPr>
                        <a:t>Shuji Tanaka</a:t>
                      </a:r>
                    </a:p>
                  </a:txBody>
                  <a:tcPr marL="3187" marR="3187" marT="3187" marB="0">
                    <a:lnL>
                      <a:noFill/>
                    </a:lnL>
                    <a:lnR>
                      <a:noFill/>
                    </a:lnR>
                    <a:lnT>
                      <a:noFill/>
                    </a:lnT>
                    <a:lnB w="6350" cap="flat" cmpd="sng" algn="ctr">
                      <a:solidFill>
                        <a:srgbClr val="000000"/>
                      </a:solidFill>
                      <a:prstDash val="solid"/>
                      <a:round/>
                      <a:headEnd type="none" w="med" len="med"/>
                      <a:tailEnd type="none" w="med" len="med"/>
                    </a:lnB>
                    <a:solidFill>
                      <a:srgbClr val="C0C0C0"/>
                    </a:solidFill>
                  </a:tcPr>
                </a:tc>
              </a:tr>
              <a:tr h="480773">
                <a:tc>
                  <a:txBody>
                    <a:bodyPr/>
                    <a:lstStyle/>
                    <a:p>
                      <a:pPr algn="l" fontAlgn="t"/>
                      <a:r>
                        <a:rPr lang="de-DE" sz="1050" b="1" i="0" u="none" strike="noStrike">
                          <a:latin typeface="Arial"/>
                        </a:rPr>
                        <a:t>Mechanical Design</a:t>
                      </a:r>
                    </a:p>
                  </a:txBody>
                  <a:tcPr marL="3187" marR="3187" marT="3187" marB="0">
                    <a:lnL>
                      <a:noFill/>
                    </a:lnL>
                    <a:lnR>
                      <a:noFill/>
                    </a:lnR>
                    <a:lnT>
                      <a:noFill/>
                    </a:lnT>
                    <a:lnB>
                      <a:noFill/>
                    </a:lnB>
                  </a:tcPr>
                </a:tc>
                <a:tc>
                  <a:txBody>
                    <a:bodyPr/>
                    <a:lstStyle/>
                    <a:p>
                      <a:pPr algn="l" fontAlgn="t"/>
                      <a:r>
                        <a:rPr lang="en-US" sz="1050" b="0" i="0" u="none" strike="noStrike">
                          <a:latin typeface="Arial"/>
                        </a:rPr>
                        <a:t>Who knows about mechanical design. By communicating with each other, he/she must be able to solve conflicts in between designs.</a:t>
                      </a:r>
                    </a:p>
                  </a:txBody>
                  <a:tcPr marL="3187" marR="3187" marT="3187"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t"/>
                      <a:r>
                        <a:rPr lang="de-DE" sz="1050" b="0" i="0" u="none" strike="noStrike">
                          <a:latin typeface="Arial"/>
                        </a:rPr>
                        <a:t>Karlheinz Ackermann (ack@mppmu.mpg.de)</a:t>
                      </a:r>
                    </a:p>
                  </a:txBody>
                  <a:tcPr marL="3187" marR="3187" marT="3187"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CFFFF"/>
                    </a:solidFill>
                  </a:tcPr>
                </a:tc>
              </a:tr>
              <a:tr h="639799">
                <a:tc>
                  <a:txBody>
                    <a:bodyPr/>
                    <a:lstStyle/>
                    <a:p>
                      <a:pPr algn="l" fontAlgn="t"/>
                      <a:r>
                        <a:rPr lang="de-DE" sz="1050" b="1" i="0" u="none" strike="noStrike">
                          <a:latin typeface="Arial"/>
                        </a:rPr>
                        <a:t>Slow Control</a:t>
                      </a:r>
                    </a:p>
                  </a:txBody>
                  <a:tcPr marL="3187" marR="3187" marT="3187" marB="0">
                    <a:lnL>
                      <a:noFill/>
                    </a:lnL>
                    <a:lnR>
                      <a:noFill/>
                    </a:lnR>
                    <a:lnT>
                      <a:noFill/>
                    </a:lnT>
                    <a:lnB>
                      <a:noFill/>
                    </a:lnB>
                  </a:tcPr>
                </a:tc>
                <a:tc>
                  <a:txBody>
                    <a:bodyPr/>
                    <a:lstStyle/>
                    <a:p>
                      <a:pPr algn="l" fontAlgn="t"/>
                      <a:r>
                        <a:rPr lang="en-US" sz="1050" b="0" i="0" u="none" strike="noStrike">
                          <a:latin typeface="Arial"/>
                        </a:rPr>
                        <a:t>Who is responsible to slow control of detector such as control of power supply, monitoring of detector/exp. hall environment. Logging must be done in consultation with Database group.</a:t>
                      </a:r>
                    </a:p>
                  </a:txBody>
                  <a:tcPr marL="3187" marR="3187" marT="3187"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t"/>
                      <a:r>
                        <a:rPr lang="de-DE" sz="1050" b="0" i="0" u="none" strike="noStrike">
                          <a:latin typeface="Arial"/>
                        </a:rPr>
                        <a:t>Stefan Rummel (Stefan.Rummel@ph.tum.de)</a:t>
                      </a:r>
                    </a:p>
                  </a:txBody>
                  <a:tcPr marL="3187" marR="3187" marT="3187" marB="0">
                    <a:lnL w="6350" cap="flat" cmpd="sng" algn="ctr">
                      <a:solidFill>
                        <a:srgbClr val="000000"/>
                      </a:solidFill>
                      <a:prstDash val="solid"/>
                      <a:round/>
                      <a:headEnd type="none" w="med" len="med"/>
                      <a:tailEnd type="none" w="med" len="med"/>
                    </a:lnL>
                    <a:lnR>
                      <a:noFill/>
                    </a:lnR>
                    <a:lnT>
                      <a:noFill/>
                    </a:lnT>
                    <a:lnB>
                      <a:noFill/>
                    </a:lnB>
                    <a:solidFill>
                      <a:srgbClr val="CCFFFF"/>
                    </a:solidFill>
                  </a:tcPr>
                </a:tc>
              </a:tr>
              <a:tr h="480773">
                <a:tc>
                  <a:txBody>
                    <a:bodyPr/>
                    <a:lstStyle/>
                    <a:p>
                      <a:pPr algn="l" fontAlgn="t"/>
                      <a:r>
                        <a:rPr lang="de-DE" sz="1050" b="1" i="0" u="none" strike="noStrike">
                          <a:latin typeface="Arial"/>
                        </a:rPr>
                        <a:t>Run Control</a:t>
                      </a:r>
                    </a:p>
                  </a:txBody>
                  <a:tcPr marL="3187" marR="3187" marT="3187" marB="0">
                    <a:lnL>
                      <a:noFill/>
                    </a:lnL>
                    <a:lnR>
                      <a:noFill/>
                    </a:lnR>
                    <a:lnT>
                      <a:noFill/>
                    </a:lnT>
                    <a:lnB>
                      <a:noFill/>
                    </a:lnB>
                  </a:tcPr>
                </a:tc>
                <a:tc>
                  <a:txBody>
                    <a:bodyPr/>
                    <a:lstStyle/>
                    <a:p>
                      <a:pPr algn="l" fontAlgn="t"/>
                      <a:r>
                        <a:rPr lang="en-US" sz="1050" b="0" i="0" u="none" strike="noStrike">
                          <a:latin typeface="Arial"/>
                        </a:rPr>
                        <a:t>Who is responsible to data acquisition. In cooperation with central DAQ team, he/she establishes stable DAQ system.</a:t>
                      </a:r>
                    </a:p>
                  </a:txBody>
                  <a:tcPr marL="3187" marR="3187" marT="3187"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t"/>
                      <a:r>
                        <a:rPr lang="de-DE" sz="1050" b="0" i="0" u="none" strike="noStrike">
                          <a:latin typeface="Arial"/>
                        </a:rPr>
                        <a:t>Soeren Lange (Soeren.Lange@exp2.physik.uni-giessen.de)</a:t>
                      </a:r>
                    </a:p>
                  </a:txBody>
                  <a:tcPr marL="3187" marR="3187" marT="3187" marB="0">
                    <a:lnL w="6350" cap="flat" cmpd="sng" algn="ctr">
                      <a:solidFill>
                        <a:srgbClr val="000000"/>
                      </a:solidFill>
                      <a:prstDash val="solid"/>
                      <a:round/>
                      <a:headEnd type="none" w="med" len="med"/>
                      <a:tailEnd type="none" w="med" len="med"/>
                    </a:lnL>
                    <a:lnR>
                      <a:noFill/>
                    </a:lnR>
                    <a:lnT>
                      <a:noFill/>
                    </a:lnT>
                    <a:lnB>
                      <a:noFill/>
                    </a:lnB>
                    <a:solidFill>
                      <a:srgbClr val="CCFFFF"/>
                    </a:solidFill>
                  </a:tcPr>
                </a:tc>
              </a:tr>
              <a:tr h="480773">
                <a:tc>
                  <a:txBody>
                    <a:bodyPr/>
                    <a:lstStyle/>
                    <a:p>
                      <a:pPr algn="l" fontAlgn="t"/>
                      <a:r>
                        <a:rPr lang="de-DE" sz="1050" b="1" i="0" u="none" strike="noStrike">
                          <a:latin typeface="Arial"/>
                        </a:rPr>
                        <a:t>Cooling</a:t>
                      </a:r>
                    </a:p>
                  </a:txBody>
                  <a:tcPr marL="3187" marR="3187" marT="3187" marB="0">
                    <a:lnL>
                      <a:noFill/>
                    </a:lnL>
                    <a:lnR>
                      <a:noFill/>
                    </a:lnR>
                    <a:lnT>
                      <a:noFill/>
                    </a:lnT>
                    <a:lnB>
                      <a:noFill/>
                    </a:lnB>
                  </a:tcPr>
                </a:tc>
                <a:tc>
                  <a:txBody>
                    <a:bodyPr/>
                    <a:lstStyle/>
                    <a:p>
                      <a:pPr algn="l" fontAlgn="t"/>
                      <a:r>
                        <a:rPr lang="en-US" sz="1050" b="0" i="0" u="none" strike="noStrike">
                          <a:latin typeface="Arial"/>
                        </a:rPr>
                        <a:t>Who is responsible to remove heat from detector. This includes stable/safe operation of chiller system. Alarms to be sent to Slow Control group.</a:t>
                      </a:r>
                    </a:p>
                  </a:txBody>
                  <a:tcPr marL="3187" marR="3187" marT="3187"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t"/>
                      <a:r>
                        <a:rPr lang="de-DE" sz="1050" b="0" i="0" u="none" strike="noStrike">
                          <a:latin typeface="Arial"/>
                        </a:rPr>
                        <a:t>Christian Kiesling  (cmk@mpp.mpg.de)                            Susanne Koblitz (koblitz@mpp.mpg.de)</a:t>
                      </a:r>
                    </a:p>
                  </a:txBody>
                  <a:tcPr marL="3187" marR="3187" marT="3187" marB="0">
                    <a:lnL w="6350" cap="flat" cmpd="sng" algn="ctr">
                      <a:solidFill>
                        <a:srgbClr val="000000"/>
                      </a:solidFill>
                      <a:prstDash val="solid"/>
                      <a:round/>
                      <a:headEnd type="none" w="med" len="med"/>
                      <a:tailEnd type="none" w="med" len="med"/>
                    </a:lnL>
                    <a:lnR>
                      <a:noFill/>
                    </a:lnR>
                    <a:lnT>
                      <a:noFill/>
                    </a:lnT>
                    <a:lnB>
                      <a:noFill/>
                    </a:lnB>
                    <a:solidFill>
                      <a:srgbClr val="CCFFFF"/>
                    </a:solidFill>
                  </a:tcPr>
                </a:tc>
              </a:tr>
              <a:tr h="639799">
                <a:tc>
                  <a:txBody>
                    <a:bodyPr/>
                    <a:lstStyle/>
                    <a:p>
                      <a:pPr algn="l" fontAlgn="t"/>
                      <a:r>
                        <a:rPr lang="de-DE" sz="1050" b="1" i="0" u="none" strike="noStrike" dirty="0">
                          <a:latin typeface="Arial"/>
                        </a:rPr>
                        <a:t>Data Quality Monitor</a:t>
                      </a:r>
                    </a:p>
                  </a:txBody>
                  <a:tcPr marL="3187" marR="3187" marT="3187" marB="0">
                    <a:lnL>
                      <a:noFill/>
                    </a:lnL>
                    <a:lnR>
                      <a:noFill/>
                    </a:lnR>
                    <a:lnT>
                      <a:noFill/>
                    </a:lnT>
                    <a:lnB>
                      <a:noFill/>
                    </a:lnB>
                  </a:tcPr>
                </a:tc>
                <a:tc>
                  <a:txBody>
                    <a:bodyPr/>
                    <a:lstStyle/>
                    <a:p>
                      <a:pPr algn="l" fontAlgn="t"/>
                      <a:r>
                        <a:rPr lang="en-US" sz="1050" b="0" i="0" u="none" strike="noStrike">
                          <a:latin typeface="Arial"/>
                        </a:rPr>
                        <a:t>Who is responsible to establish monitor system of acquired data quality. Daily monitor may be done by experimental shift crews, while DQM experts must give the best insight into monitor data.</a:t>
                      </a:r>
                    </a:p>
                  </a:txBody>
                  <a:tcPr marL="3187" marR="3187" marT="3187"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t"/>
                      <a:r>
                        <a:rPr lang="de-DE" sz="1050" b="0" i="0" u="none" strike="noStrike" dirty="0">
                          <a:latin typeface="Arial"/>
                        </a:rPr>
                        <a:t>Ariane Frey (</a:t>
                      </a:r>
                      <a:r>
                        <a:rPr lang="de-DE" sz="1050" b="0" i="0" u="none" strike="noStrike" dirty="0" err="1">
                          <a:latin typeface="Arial"/>
                        </a:rPr>
                        <a:t>tbc</a:t>
                      </a:r>
                      <a:r>
                        <a:rPr lang="de-DE" sz="1050" b="0" i="0" u="none" strike="noStrike" dirty="0">
                          <a:latin typeface="Arial"/>
                        </a:rPr>
                        <a:t>)</a:t>
                      </a:r>
                    </a:p>
                  </a:txBody>
                  <a:tcPr marL="3187" marR="3187" marT="3187" marB="0">
                    <a:lnL w="6350" cap="flat" cmpd="sng" algn="ctr">
                      <a:solidFill>
                        <a:srgbClr val="000000"/>
                      </a:solidFill>
                      <a:prstDash val="solid"/>
                      <a:round/>
                      <a:headEnd type="none" w="med" len="med"/>
                      <a:tailEnd type="none" w="med" len="med"/>
                    </a:lnL>
                    <a:lnR>
                      <a:noFill/>
                    </a:lnR>
                    <a:lnT>
                      <a:noFill/>
                    </a:lnT>
                    <a:lnB>
                      <a:noFill/>
                    </a:lnB>
                    <a:solidFill>
                      <a:srgbClr val="CCFFFF"/>
                    </a:solidFill>
                  </a:tcPr>
                </a:tc>
              </a:tr>
              <a:tr h="639799">
                <a:tc>
                  <a:txBody>
                    <a:bodyPr/>
                    <a:lstStyle/>
                    <a:p>
                      <a:pPr algn="l" fontAlgn="t"/>
                      <a:r>
                        <a:rPr lang="de-DE" sz="1050" b="1" i="0" u="none" strike="noStrike" dirty="0" err="1">
                          <a:latin typeface="Arial"/>
                        </a:rPr>
                        <a:t>Numbering</a:t>
                      </a:r>
                      <a:r>
                        <a:rPr lang="de-DE" sz="1050" b="1" i="0" u="none" strike="noStrike" dirty="0">
                          <a:latin typeface="Arial"/>
                        </a:rPr>
                        <a:t> </a:t>
                      </a:r>
                      <a:r>
                        <a:rPr lang="de-DE" sz="1050" b="1" i="0" u="none" strike="noStrike" dirty="0" err="1">
                          <a:latin typeface="Arial"/>
                        </a:rPr>
                        <a:t>Scheme</a:t>
                      </a:r>
                      <a:endParaRPr lang="de-DE" sz="1050" b="1" i="0" u="none" strike="noStrike" dirty="0">
                        <a:latin typeface="Arial"/>
                      </a:endParaRPr>
                    </a:p>
                  </a:txBody>
                  <a:tcPr marL="3187" marR="3187" marT="3187" marB="0">
                    <a:lnL>
                      <a:noFill/>
                    </a:lnL>
                    <a:lnR>
                      <a:noFill/>
                    </a:lnR>
                    <a:lnT>
                      <a:noFill/>
                    </a:lnT>
                    <a:lnB>
                      <a:noFill/>
                    </a:lnB>
                  </a:tcPr>
                </a:tc>
                <a:tc>
                  <a:txBody>
                    <a:bodyPr/>
                    <a:lstStyle/>
                    <a:p>
                      <a:pPr algn="l" fontAlgn="t"/>
                      <a:r>
                        <a:rPr lang="en-US" sz="1050" b="0" i="0" u="none" strike="noStrike" dirty="0">
                          <a:latin typeface="Arial"/>
                        </a:rPr>
                        <a:t>Specify clear and well-defined numbering rule, book-keep it so that labels on hardware, database, software and human readable document are all consistent.</a:t>
                      </a:r>
                    </a:p>
                  </a:txBody>
                  <a:tcPr marL="3187" marR="3187" marT="3187"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t"/>
                      <a:r>
                        <a:rPr lang="de-DE" sz="1050" b="0" i="0" u="none" strike="noStrike">
                          <a:latin typeface="Arial"/>
                        </a:rPr>
                        <a:t>Andreas Moll                       (molland@mpp.mpg.de)</a:t>
                      </a:r>
                    </a:p>
                  </a:txBody>
                  <a:tcPr marL="3187" marR="3187" marT="3187" marB="0">
                    <a:lnL w="6350" cap="flat" cmpd="sng" algn="ctr">
                      <a:solidFill>
                        <a:srgbClr val="000000"/>
                      </a:solidFill>
                      <a:prstDash val="solid"/>
                      <a:round/>
                      <a:headEnd type="none" w="med" len="med"/>
                      <a:tailEnd type="none" w="med" len="med"/>
                    </a:lnL>
                    <a:lnR>
                      <a:noFill/>
                    </a:lnR>
                    <a:lnT>
                      <a:noFill/>
                    </a:lnT>
                    <a:lnB>
                      <a:noFill/>
                    </a:lnB>
                    <a:solidFill>
                      <a:srgbClr val="CCFFFF"/>
                    </a:solidFill>
                  </a:tcPr>
                </a:tc>
              </a:tr>
              <a:tr h="480773">
                <a:tc>
                  <a:txBody>
                    <a:bodyPr/>
                    <a:lstStyle/>
                    <a:p>
                      <a:pPr algn="l" fontAlgn="t"/>
                      <a:r>
                        <a:rPr lang="de-DE" sz="1050" b="1" i="0" u="none" strike="noStrike">
                          <a:latin typeface="Arial"/>
                        </a:rPr>
                        <a:t>Installation/Commissioning</a:t>
                      </a:r>
                    </a:p>
                  </a:txBody>
                  <a:tcPr marL="3187" marR="3187" marT="3187" marB="0">
                    <a:lnL>
                      <a:noFill/>
                    </a:lnL>
                    <a:lnR>
                      <a:noFill/>
                    </a:lnR>
                    <a:lnT>
                      <a:noFill/>
                    </a:lnT>
                    <a:lnB>
                      <a:noFill/>
                    </a:lnB>
                  </a:tcPr>
                </a:tc>
                <a:tc>
                  <a:txBody>
                    <a:bodyPr/>
                    <a:lstStyle/>
                    <a:p>
                      <a:pPr algn="l" fontAlgn="t"/>
                      <a:r>
                        <a:rPr lang="en-US" sz="1050" b="0" i="0" u="none" strike="noStrike" dirty="0">
                          <a:latin typeface="Arial"/>
                        </a:rPr>
                        <a:t>Who is responsible to make detector be (un-)installed and well commissioned.</a:t>
                      </a:r>
                    </a:p>
                  </a:txBody>
                  <a:tcPr marL="3187" marR="3187" marT="3187"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t"/>
                      <a:r>
                        <a:rPr lang="de-DE" sz="1050" b="0" i="0" u="none" strike="noStrike">
                          <a:latin typeface="Arial"/>
                        </a:rPr>
                        <a:t>Hans-Günther Moser (moser@mpp.mpg.de),                  Shuji Tanaka                   (shuji.tanaka@kek.jp)</a:t>
                      </a:r>
                    </a:p>
                  </a:txBody>
                  <a:tcPr marL="3187" marR="3187" marT="3187" marB="0">
                    <a:lnL w="6350" cap="flat" cmpd="sng" algn="ctr">
                      <a:solidFill>
                        <a:srgbClr val="000000"/>
                      </a:solidFill>
                      <a:prstDash val="solid"/>
                      <a:round/>
                      <a:headEnd type="none" w="med" len="med"/>
                      <a:tailEnd type="none" w="med" len="med"/>
                    </a:lnL>
                    <a:lnR>
                      <a:noFill/>
                    </a:lnR>
                    <a:lnT>
                      <a:noFill/>
                    </a:lnT>
                    <a:lnB>
                      <a:noFill/>
                    </a:lnB>
                    <a:solidFill>
                      <a:srgbClr val="CCFFFF"/>
                    </a:solidFill>
                  </a:tcPr>
                </a:tc>
              </a:tr>
              <a:tr h="321747">
                <a:tc>
                  <a:txBody>
                    <a:bodyPr/>
                    <a:lstStyle/>
                    <a:p>
                      <a:pPr algn="l" fontAlgn="t"/>
                      <a:r>
                        <a:rPr lang="de-DE" sz="1050" b="1" i="0" u="none" strike="noStrike">
                          <a:latin typeface="Arial"/>
                        </a:rPr>
                        <a:t>Space allocation/Logistics</a:t>
                      </a:r>
                    </a:p>
                  </a:txBody>
                  <a:tcPr marL="3187" marR="3187" marT="3187" marB="0">
                    <a:lnL>
                      <a:noFill/>
                    </a:lnL>
                    <a:lnR>
                      <a:noFill/>
                    </a:lnR>
                    <a:lnT>
                      <a:noFill/>
                    </a:lnT>
                    <a:lnB>
                      <a:noFill/>
                    </a:lnB>
                  </a:tcPr>
                </a:tc>
                <a:tc>
                  <a:txBody>
                    <a:bodyPr/>
                    <a:lstStyle/>
                    <a:p>
                      <a:pPr algn="l" fontAlgn="t"/>
                      <a:r>
                        <a:rPr lang="en-US" sz="1050" b="0" i="0" u="none" strike="noStrike" dirty="0">
                          <a:latin typeface="Arial"/>
                        </a:rPr>
                        <a:t>Who negotiates limited space in experimental hall.</a:t>
                      </a:r>
                    </a:p>
                  </a:txBody>
                  <a:tcPr marL="3187" marR="3187" marT="3187"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t"/>
                      <a:r>
                        <a:rPr lang="de-DE" sz="1050" b="0" i="0" u="none" strike="noStrike">
                          <a:latin typeface="Arial"/>
                        </a:rPr>
                        <a:t>Shuji Tanaka                            (shuji.tanaka@kek.jp)</a:t>
                      </a:r>
                    </a:p>
                  </a:txBody>
                  <a:tcPr marL="3187" marR="3187" marT="3187" marB="0">
                    <a:lnL w="6350" cap="flat" cmpd="sng" algn="ctr">
                      <a:solidFill>
                        <a:srgbClr val="000000"/>
                      </a:solidFill>
                      <a:prstDash val="solid"/>
                      <a:round/>
                      <a:headEnd type="none" w="med" len="med"/>
                      <a:tailEnd type="none" w="med" len="med"/>
                    </a:lnL>
                    <a:lnR>
                      <a:noFill/>
                    </a:lnR>
                    <a:lnT>
                      <a:noFill/>
                    </a:lnT>
                    <a:lnB>
                      <a:noFill/>
                    </a:lnB>
                    <a:solidFill>
                      <a:srgbClr val="CCFFFF"/>
                    </a:solidFill>
                  </a:tcPr>
                </a:tc>
              </a:tr>
              <a:tr h="798825">
                <a:tc>
                  <a:txBody>
                    <a:bodyPr/>
                    <a:lstStyle/>
                    <a:p>
                      <a:pPr algn="l" fontAlgn="t"/>
                      <a:r>
                        <a:rPr lang="de-DE" sz="1050" b="1" i="0" u="none" strike="noStrike" dirty="0">
                          <a:latin typeface="Arial"/>
                        </a:rPr>
                        <a:t>Radiation / Beam Loss </a:t>
                      </a:r>
                      <a:r>
                        <a:rPr lang="de-DE" sz="1050" b="1" i="0" u="none" strike="noStrike" dirty="0" err="1">
                          <a:latin typeface="Arial"/>
                        </a:rPr>
                        <a:t>monitor</a:t>
                      </a:r>
                      <a:endParaRPr lang="de-DE" sz="1050" b="1" i="0" u="none" strike="noStrike" dirty="0">
                        <a:latin typeface="Arial"/>
                      </a:endParaRPr>
                    </a:p>
                  </a:txBody>
                  <a:tcPr marL="3187" marR="3187" marT="3187" marB="0">
                    <a:lnL>
                      <a:noFill/>
                    </a:lnL>
                    <a:lnR>
                      <a:noFill/>
                    </a:lnR>
                    <a:lnT>
                      <a:noFill/>
                    </a:lnT>
                    <a:lnB>
                      <a:noFill/>
                    </a:lnB>
                  </a:tcPr>
                </a:tc>
                <a:tc>
                  <a:txBody>
                    <a:bodyPr/>
                    <a:lstStyle/>
                    <a:p>
                      <a:pPr algn="l" fontAlgn="t"/>
                      <a:r>
                        <a:rPr lang="en-US" sz="1050" b="0" i="0" u="none" strike="noStrike" dirty="0">
                          <a:latin typeface="Arial"/>
                        </a:rPr>
                        <a:t>Who commits to the beam loss monitor and radiation monitor around Belle II that issues alert or abort signal in order to protect our detector. Radiation monitor should also measure accumulated dose; this is to know remaining lifetime of detector.</a:t>
                      </a:r>
                    </a:p>
                  </a:txBody>
                  <a:tcPr marL="3187" marR="3187" marT="3187"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t"/>
                      <a:r>
                        <a:rPr lang="de-DE" sz="1050" b="0" i="0" u="none" strike="noStrike" dirty="0">
                          <a:latin typeface="Arial"/>
                        </a:rPr>
                        <a:t>Carlos Marinas                          (cmarinas@uni-bonn.de)</a:t>
                      </a:r>
                    </a:p>
                  </a:txBody>
                  <a:tcPr marL="3187" marR="3187" marT="3187" marB="0">
                    <a:lnL w="6350" cap="flat" cmpd="sng" algn="ctr">
                      <a:solidFill>
                        <a:srgbClr val="000000"/>
                      </a:solidFill>
                      <a:prstDash val="solid"/>
                      <a:round/>
                      <a:headEnd type="none" w="med" len="med"/>
                      <a:tailEnd type="none" w="med" len="med"/>
                    </a:lnL>
                    <a:lnR>
                      <a:noFill/>
                    </a:lnR>
                    <a:lnT>
                      <a:noFill/>
                    </a:lnT>
                    <a:lnB>
                      <a:noFill/>
                    </a:lnB>
                    <a:solidFill>
                      <a:srgbClr val="CCFFFF"/>
                    </a:solidFill>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 II</a:t>
            </a:r>
            <a:endParaRPr lang="en-US" dirty="0"/>
          </a:p>
        </p:txBody>
      </p:sp>
      <p:sp>
        <p:nvSpPr>
          <p:cNvPr id="4" name="Slide Number Placeholder 3"/>
          <p:cNvSpPr>
            <a:spLocks noGrp="1"/>
          </p:cNvSpPr>
          <p:nvPr>
            <p:ph type="sldNum" sz="quarter" idx="11"/>
          </p:nvPr>
        </p:nvSpPr>
        <p:spPr/>
        <p:txBody>
          <a:bodyPr/>
          <a:lstStyle/>
          <a:p>
            <a:pPr>
              <a:defRPr/>
            </a:pPr>
            <a:fld id="{95979153-0904-41EA-A1DD-03D4EB19DE98}" type="slidenum">
              <a:rPr lang="en-GB" smtClean="0"/>
              <a:pPr>
                <a:defRPr/>
              </a:pPr>
              <a:t>3</a:t>
            </a:fld>
            <a:endParaRPr lang="en-GB"/>
          </a:p>
        </p:txBody>
      </p:sp>
      <p:graphicFrame>
        <p:nvGraphicFramePr>
          <p:cNvPr id="5" name="Table 4"/>
          <p:cNvGraphicFramePr>
            <a:graphicFrameLocks noGrp="1"/>
          </p:cNvGraphicFramePr>
          <p:nvPr/>
        </p:nvGraphicFramePr>
        <p:xfrm>
          <a:off x="1403648" y="1268760"/>
          <a:ext cx="7620000" cy="5405911"/>
        </p:xfrm>
        <a:graphic>
          <a:graphicData uri="http://schemas.openxmlformats.org/drawingml/2006/table">
            <a:tbl>
              <a:tblPr/>
              <a:tblGrid>
                <a:gridCol w="1541345"/>
                <a:gridCol w="3237876"/>
                <a:gridCol w="2840779"/>
              </a:tblGrid>
              <a:tr h="495309">
                <a:tc>
                  <a:txBody>
                    <a:bodyPr/>
                    <a:lstStyle/>
                    <a:p>
                      <a:pPr algn="l" fontAlgn="t"/>
                      <a:r>
                        <a:rPr lang="de-DE" sz="1100" b="1" i="0" u="none" strike="noStrike" dirty="0">
                          <a:latin typeface="Arial"/>
                        </a:rPr>
                        <a:t>BEAST</a:t>
                      </a:r>
                    </a:p>
                  </a:txBody>
                  <a:tcPr marL="3187" marR="3187" marT="3187" marB="0">
                    <a:lnL>
                      <a:noFill/>
                    </a:lnL>
                    <a:lnR>
                      <a:noFill/>
                    </a:lnR>
                    <a:lnT>
                      <a:noFill/>
                    </a:lnT>
                    <a:lnB>
                      <a:noFill/>
                    </a:lnB>
                  </a:tcPr>
                </a:tc>
                <a:tc>
                  <a:txBody>
                    <a:bodyPr/>
                    <a:lstStyle/>
                    <a:p>
                      <a:pPr algn="l" fontAlgn="t"/>
                      <a:r>
                        <a:rPr lang="en-US" sz="1100" b="0" i="0" u="none" strike="noStrike" dirty="0">
                          <a:latin typeface="Arial"/>
                        </a:rPr>
                        <a:t>Who commits to the beam commissioning and background reduction business during early stage machine commissioning.</a:t>
                      </a:r>
                    </a:p>
                  </a:txBody>
                  <a:tcPr marL="3187" marR="3187" marT="3187"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t"/>
                      <a:r>
                        <a:rPr lang="de-DE" sz="1100" b="0" i="0" u="none" strike="noStrike" dirty="0" err="1">
                          <a:latin typeface="Arial"/>
                        </a:rPr>
                        <a:t>Shuji</a:t>
                      </a:r>
                      <a:r>
                        <a:rPr lang="de-DE" sz="1100" b="0" i="0" u="none" strike="noStrike" dirty="0">
                          <a:latin typeface="Arial"/>
                        </a:rPr>
                        <a:t> Tanaka (shuji.tanaka@kek.jp)  </a:t>
                      </a:r>
                      <a:endParaRPr lang="de-DE" sz="1100" b="0" i="0" u="none" strike="noStrike" dirty="0" smtClean="0">
                        <a:latin typeface="Arial"/>
                      </a:endParaRPr>
                    </a:p>
                    <a:p>
                      <a:pPr algn="l" fontAlgn="t"/>
                      <a:r>
                        <a:rPr lang="de-DE" sz="1100" b="0" i="0" u="none" strike="noStrike" dirty="0" smtClean="0">
                          <a:latin typeface="Arial"/>
                        </a:rPr>
                        <a:t>Carlos </a:t>
                      </a:r>
                      <a:r>
                        <a:rPr lang="de-DE" sz="1100" b="0" i="0" u="none" strike="noStrike" dirty="0">
                          <a:latin typeface="Arial"/>
                        </a:rPr>
                        <a:t>Marinas </a:t>
                      </a:r>
                      <a:r>
                        <a:rPr lang="de-DE" sz="1100" b="0" i="0" u="none" strike="noStrike" dirty="0" smtClean="0">
                          <a:latin typeface="Arial"/>
                        </a:rPr>
                        <a:t> </a:t>
                      </a:r>
                      <a:r>
                        <a:rPr lang="de-DE" sz="1100" b="0" i="0" u="none" strike="noStrike" dirty="0">
                          <a:latin typeface="Arial"/>
                        </a:rPr>
                        <a:t>(cmarinas@uni-bonn.de)</a:t>
                      </a:r>
                    </a:p>
                  </a:txBody>
                  <a:tcPr marL="3187" marR="3187" marT="3187" marB="0">
                    <a:lnL w="6350" cap="flat" cmpd="sng" algn="ctr">
                      <a:solidFill>
                        <a:srgbClr val="000000"/>
                      </a:solidFill>
                      <a:prstDash val="solid"/>
                      <a:round/>
                      <a:headEnd type="none" w="med" len="med"/>
                      <a:tailEnd type="none" w="med" len="med"/>
                    </a:lnL>
                    <a:lnR>
                      <a:noFill/>
                    </a:lnR>
                    <a:lnT>
                      <a:noFill/>
                    </a:lnT>
                    <a:lnB>
                      <a:noFill/>
                    </a:lnB>
                    <a:solidFill>
                      <a:srgbClr val="CCFFFF"/>
                    </a:solidFill>
                  </a:tcPr>
                </a:tc>
              </a:tr>
              <a:tr h="331475">
                <a:tc>
                  <a:txBody>
                    <a:bodyPr/>
                    <a:lstStyle/>
                    <a:p>
                      <a:pPr algn="l" fontAlgn="t"/>
                      <a:r>
                        <a:rPr lang="de-DE" sz="1100" b="1" i="0" u="none" strike="noStrike">
                          <a:latin typeface="Arial"/>
                        </a:rPr>
                        <a:t>Material budget monitoring</a:t>
                      </a:r>
                    </a:p>
                  </a:txBody>
                  <a:tcPr marL="3187" marR="3187" marT="3187" marB="0">
                    <a:lnL>
                      <a:noFill/>
                    </a:lnL>
                    <a:lnR>
                      <a:noFill/>
                    </a:lnR>
                    <a:lnT>
                      <a:noFill/>
                    </a:lnT>
                    <a:lnB>
                      <a:noFill/>
                    </a:lnB>
                  </a:tcPr>
                </a:tc>
                <a:tc>
                  <a:txBody>
                    <a:bodyPr/>
                    <a:lstStyle/>
                    <a:p>
                      <a:pPr algn="l" fontAlgn="t"/>
                      <a:r>
                        <a:rPr lang="en-US" sz="1100" b="0" i="0" u="none" strike="noStrike" dirty="0">
                          <a:latin typeface="Arial"/>
                        </a:rPr>
                        <a:t>Who monitors material of detector and keep within budget</a:t>
                      </a:r>
                    </a:p>
                  </a:txBody>
                  <a:tcPr marL="3187" marR="3187" marT="3187"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t"/>
                      <a:r>
                        <a:rPr lang="de-DE" sz="1100" b="0" i="0" u="none" strike="noStrike" dirty="0">
                          <a:latin typeface="Arial"/>
                        </a:rPr>
                        <a:t>Zdenek Dolezal (dolezal@ipnp.troja.mff.cuni.cz)</a:t>
                      </a:r>
                    </a:p>
                  </a:txBody>
                  <a:tcPr marL="3187" marR="3187" marT="3187" marB="0">
                    <a:lnL w="6350" cap="flat" cmpd="sng" algn="ctr">
                      <a:solidFill>
                        <a:srgbClr val="000000"/>
                      </a:solidFill>
                      <a:prstDash val="solid"/>
                      <a:round/>
                      <a:headEnd type="none" w="med" len="med"/>
                      <a:tailEnd type="none" w="med" len="med"/>
                    </a:lnL>
                    <a:lnR>
                      <a:noFill/>
                    </a:lnR>
                    <a:lnT>
                      <a:noFill/>
                    </a:lnT>
                    <a:lnB>
                      <a:noFill/>
                    </a:lnB>
                    <a:solidFill>
                      <a:srgbClr val="CCFFFF"/>
                    </a:solidFill>
                  </a:tcPr>
                </a:tc>
              </a:tr>
              <a:tr h="495309">
                <a:tc>
                  <a:txBody>
                    <a:bodyPr/>
                    <a:lstStyle/>
                    <a:p>
                      <a:pPr algn="l" fontAlgn="t"/>
                      <a:r>
                        <a:rPr lang="de-DE" sz="1100" b="1" i="0" u="none" strike="noStrike">
                          <a:latin typeface="Arial"/>
                        </a:rPr>
                        <a:t>Grounding</a:t>
                      </a:r>
                    </a:p>
                  </a:txBody>
                  <a:tcPr marL="3187" marR="3187" marT="3187" marB="0">
                    <a:lnL>
                      <a:noFill/>
                    </a:lnL>
                    <a:lnR>
                      <a:noFill/>
                    </a:lnR>
                    <a:lnT>
                      <a:noFill/>
                    </a:lnT>
                    <a:lnB>
                      <a:noFill/>
                    </a:lnB>
                  </a:tcPr>
                </a:tc>
                <a:tc>
                  <a:txBody>
                    <a:bodyPr/>
                    <a:lstStyle/>
                    <a:p>
                      <a:pPr algn="l" fontAlgn="t"/>
                      <a:r>
                        <a:rPr lang="en-US" sz="1100" b="0" i="0" u="none" strike="noStrike" dirty="0">
                          <a:latin typeface="Arial"/>
                        </a:rPr>
                        <a:t>Who is responsible to grounding of detector. He/she must understand the best about grounding, shielding and noise in order not to emit/receive noise.</a:t>
                      </a:r>
                    </a:p>
                  </a:txBody>
                  <a:tcPr marL="3187" marR="3187" marT="3187"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t"/>
                      <a:r>
                        <a:rPr lang="de-DE" sz="1100" b="0" i="0" u="none" strike="noStrike" dirty="0" err="1">
                          <a:latin typeface="Arial"/>
                        </a:rPr>
                        <a:t>Fernado</a:t>
                      </a:r>
                      <a:r>
                        <a:rPr lang="de-DE" sz="1100" b="0" i="0" u="none" strike="noStrike" dirty="0">
                          <a:latin typeface="Arial"/>
                        </a:rPr>
                        <a:t> </a:t>
                      </a:r>
                      <a:r>
                        <a:rPr lang="de-DE" sz="1100" b="0" i="0" u="none" strike="noStrike" dirty="0" err="1" smtClean="0">
                          <a:latin typeface="Arial"/>
                        </a:rPr>
                        <a:t>Arteche</a:t>
                      </a:r>
                      <a:r>
                        <a:rPr lang="de-DE" sz="1100" b="0" i="0" u="none" strike="noStrike" baseline="0" dirty="0">
                          <a:latin typeface="Arial"/>
                        </a:rPr>
                        <a:t> </a:t>
                      </a:r>
                      <a:r>
                        <a:rPr lang="de-DE" sz="1100" b="0" i="0" u="none" strike="noStrike" dirty="0" smtClean="0">
                          <a:latin typeface="Arial"/>
                        </a:rPr>
                        <a:t>(farteche@ita.es</a:t>
                      </a:r>
                      <a:r>
                        <a:rPr lang="de-DE" sz="1100" b="0" i="0" u="none" strike="noStrike" dirty="0">
                          <a:latin typeface="Arial"/>
                        </a:rPr>
                        <a:t>)</a:t>
                      </a:r>
                    </a:p>
                  </a:txBody>
                  <a:tcPr marL="3187" marR="3187" marT="3187" marB="0">
                    <a:lnL w="6350" cap="flat" cmpd="sng" algn="ctr">
                      <a:solidFill>
                        <a:srgbClr val="000000"/>
                      </a:solidFill>
                      <a:prstDash val="solid"/>
                      <a:round/>
                      <a:headEnd type="none" w="med" len="med"/>
                      <a:tailEnd type="none" w="med" len="med"/>
                    </a:lnL>
                    <a:lnR>
                      <a:noFill/>
                    </a:lnR>
                    <a:lnT>
                      <a:noFill/>
                    </a:lnT>
                    <a:lnB>
                      <a:noFill/>
                    </a:lnB>
                    <a:solidFill>
                      <a:srgbClr val="CCFFFF"/>
                    </a:solidFill>
                  </a:tcPr>
                </a:tc>
              </a:tr>
              <a:tr h="331475">
                <a:tc>
                  <a:txBody>
                    <a:bodyPr/>
                    <a:lstStyle/>
                    <a:p>
                      <a:pPr algn="l" fontAlgn="t"/>
                      <a:r>
                        <a:rPr lang="de-DE" sz="1100" b="1" i="0" u="none" strike="noStrike">
                          <a:latin typeface="Arial"/>
                        </a:rPr>
                        <a:t>Database [taskforce]</a:t>
                      </a:r>
                    </a:p>
                  </a:txBody>
                  <a:tcPr marL="3187" marR="3187" marT="3187" marB="0">
                    <a:lnL>
                      <a:noFill/>
                    </a:lnL>
                    <a:lnR>
                      <a:noFill/>
                    </a:lnR>
                    <a:lnT>
                      <a:noFill/>
                    </a:lnT>
                    <a:lnB>
                      <a:noFill/>
                    </a:lnB>
                  </a:tcPr>
                </a:tc>
                <a:tc>
                  <a:txBody>
                    <a:bodyPr/>
                    <a:lstStyle/>
                    <a:p>
                      <a:pPr algn="l" fontAlgn="t"/>
                      <a:r>
                        <a:rPr lang="de-DE" sz="1100" b="0" i="0" u="none" strike="noStrike">
                          <a:latin typeface="Arial"/>
                        </a:rPr>
                        <a:t>Implement Online/offline database</a:t>
                      </a:r>
                    </a:p>
                  </a:txBody>
                  <a:tcPr marL="3187" marR="3187" marT="3187"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t"/>
                      <a:r>
                        <a:rPr lang="de-DE" sz="1100" b="0" i="0" u="none" strike="noStrike" dirty="0">
                          <a:latin typeface="Arial"/>
                        </a:rPr>
                        <a:t>Sergei </a:t>
                      </a:r>
                      <a:r>
                        <a:rPr lang="de-DE" sz="1100" b="0" i="0" u="none" strike="noStrike" dirty="0" err="1">
                          <a:latin typeface="Arial"/>
                        </a:rPr>
                        <a:t>Furletov</a:t>
                      </a:r>
                      <a:r>
                        <a:rPr lang="de-DE" sz="1100" b="0" i="0" u="none" strike="noStrike" dirty="0">
                          <a:latin typeface="Arial"/>
                        </a:rPr>
                        <a:t>                          (furletov@physik.uni-bonn.de)</a:t>
                      </a:r>
                    </a:p>
                  </a:txBody>
                  <a:tcPr marL="3187" marR="3187" marT="3187" marB="0">
                    <a:lnL w="6350" cap="flat" cmpd="sng" algn="ctr">
                      <a:solidFill>
                        <a:srgbClr val="000000"/>
                      </a:solidFill>
                      <a:prstDash val="solid"/>
                      <a:round/>
                      <a:headEnd type="none" w="med" len="med"/>
                      <a:tailEnd type="none" w="med" len="med"/>
                    </a:lnL>
                    <a:lnR>
                      <a:noFill/>
                    </a:lnR>
                    <a:lnT>
                      <a:noFill/>
                    </a:lnT>
                    <a:lnB>
                      <a:noFill/>
                    </a:lnB>
                    <a:solidFill>
                      <a:srgbClr val="CCFFFF"/>
                    </a:solidFill>
                  </a:tcPr>
                </a:tc>
              </a:tr>
              <a:tr h="167641">
                <a:tc>
                  <a:txBody>
                    <a:bodyPr/>
                    <a:lstStyle/>
                    <a:p>
                      <a:pPr algn="l" fontAlgn="t"/>
                      <a:endParaRPr lang="de-DE" sz="1100" b="1" i="0" u="none" strike="noStrike">
                        <a:latin typeface="Arial"/>
                      </a:endParaRPr>
                    </a:p>
                  </a:txBody>
                  <a:tcPr marL="3187" marR="3187" marT="3187" marB="0">
                    <a:lnL>
                      <a:noFill/>
                    </a:lnL>
                    <a:lnR>
                      <a:noFill/>
                    </a:lnR>
                    <a:lnT>
                      <a:noFill/>
                    </a:lnT>
                    <a:lnB>
                      <a:noFill/>
                    </a:lnB>
                  </a:tcPr>
                </a:tc>
                <a:tc>
                  <a:txBody>
                    <a:bodyPr/>
                    <a:lstStyle/>
                    <a:p>
                      <a:pPr algn="l" fontAlgn="t"/>
                      <a:r>
                        <a:rPr lang="de-DE" sz="1100" b="0" i="0" u="none" strike="noStrike">
                          <a:latin typeface="Arial"/>
                        </a:rPr>
                        <a:t> </a:t>
                      </a:r>
                    </a:p>
                  </a:txBody>
                  <a:tcPr marL="3187" marR="3187" marT="3187"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t"/>
                      <a:r>
                        <a:rPr lang="de-DE" sz="1100" b="0" i="0" u="none" strike="noStrike" dirty="0">
                          <a:latin typeface="Arial"/>
                        </a:rPr>
                        <a:t> </a:t>
                      </a:r>
                    </a:p>
                  </a:txBody>
                  <a:tcPr marL="3187" marR="3187" marT="3187" marB="0">
                    <a:lnL w="6350" cap="flat" cmpd="sng" algn="ctr">
                      <a:solidFill>
                        <a:srgbClr val="000000"/>
                      </a:solidFill>
                      <a:prstDash val="solid"/>
                      <a:round/>
                      <a:headEnd type="none" w="med" len="med"/>
                      <a:tailEnd type="none" w="med" len="med"/>
                    </a:lnL>
                    <a:lnR>
                      <a:noFill/>
                    </a:lnR>
                    <a:lnT>
                      <a:noFill/>
                    </a:lnT>
                    <a:lnB>
                      <a:noFill/>
                    </a:lnB>
                    <a:solidFill>
                      <a:srgbClr val="CCFFFF"/>
                    </a:solidFill>
                  </a:tcPr>
                </a:tc>
              </a:tr>
              <a:tr h="495309">
                <a:tc>
                  <a:txBody>
                    <a:bodyPr/>
                    <a:lstStyle/>
                    <a:p>
                      <a:pPr algn="l" fontAlgn="t"/>
                      <a:r>
                        <a:rPr lang="de-DE" sz="1100" b="1" i="0" u="none" strike="noStrike">
                          <a:latin typeface="Arial"/>
                        </a:rPr>
                        <a:t>librarian</a:t>
                      </a:r>
                    </a:p>
                  </a:txBody>
                  <a:tcPr marL="3187" marR="3187" marT="3187" marB="0">
                    <a:lnL>
                      <a:noFill/>
                    </a:lnL>
                    <a:lnR>
                      <a:noFill/>
                    </a:lnR>
                    <a:lnT>
                      <a:noFill/>
                    </a:lnT>
                    <a:lnB>
                      <a:noFill/>
                    </a:lnB>
                  </a:tcPr>
                </a:tc>
                <a:tc>
                  <a:txBody>
                    <a:bodyPr/>
                    <a:lstStyle/>
                    <a:p>
                      <a:pPr algn="l" fontAlgn="t"/>
                      <a:r>
                        <a:rPr lang="en-US" sz="1100" b="0" i="0" u="none" strike="noStrike">
                          <a:latin typeface="Arial"/>
                        </a:rPr>
                        <a:t>sub-detector software group contact person, who can coordinate every software activities in each sub-detector </a:t>
                      </a:r>
                    </a:p>
                  </a:txBody>
                  <a:tcPr marL="3187" marR="3187" marT="3187"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t"/>
                      <a:r>
                        <a:rPr lang="de-DE" sz="1100" b="0" i="0" u="none" strike="noStrike" dirty="0">
                          <a:latin typeface="Arial"/>
                        </a:rPr>
                        <a:t>Peter </a:t>
                      </a:r>
                      <a:r>
                        <a:rPr lang="de-DE" sz="1100" b="0" i="0" u="none" strike="noStrike" dirty="0" err="1">
                          <a:latin typeface="Arial"/>
                        </a:rPr>
                        <a:t>Kvasnicka</a:t>
                      </a:r>
                      <a:r>
                        <a:rPr lang="de-DE" sz="1100" b="0" i="0" u="none" strike="noStrike" dirty="0">
                          <a:latin typeface="Arial"/>
                        </a:rPr>
                        <a:t> (kvasnicka@ipnp.troja.mff.cuni.cz)</a:t>
                      </a:r>
                    </a:p>
                  </a:txBody>
                  <a:tcPr marL="3187" marR="3187" marT="3187" marB="0">
                    <a:lnL w="6350" cap="flat" cmpd="sng" algn="ctr">
                      <a:solidFill>
                        <a:srgbClr val="000000"/>
                      </a:solidFill>
                      <a:prstDash val="solid"/>
                      <a:round/>
                      <a:headEnd type="none" w="med" len="med"/>
                      <a:tailEnd type="none" w="med" len="med"/>
                    </a:lnL>
                    <a:lnR>
                      <a:noFill/>
                    </a:lnR>
                    <a:lnT>
                      <a:noFill/>
                    </a:lnT>
                    <a:lnB>
                      <a:noFill/>
                    </a:lnB>
                    <a:solidFill>
                      <a:srgbClr val="CCFFFF"/>
                    </a:solidFill>
                  </a:tcPr>
                </a:tc>
              </a:tr>
              <a:tr h="495309">
                <a:tc>
                  <a:txBody>
                    <a:bodyPr/>
                    <a:lstStyle/>
                    <a:p>
                      <a:pPr algn="l" fontAlgn="t"/>
                      <a:r>
                        <a:rPr lang="de-DE" sz="1100" b="1" i="0" u="none" strike="noStrike">
                          <a:latin typeface="Arial"/>
                        </a:rPr>
                        <a:t>geometry</a:t>
                      </a:r>
                    </a:p>
                  </a:txBody>
                  <a:tcPr marL="3187" marR="3187" marT="3187" marB="0">
                    <a:lnL>
                      <a:noFill/>
                    </a:lnL>
                    <a:lnR>
                      <a:noFill/>
                    </a:lnR>
                    <a:lnT>
                      <a:noFill/>
                    </a:lnT>
                    <a:lnB>
                      <a:noFill/>
                    </a:lnB>
                  </a:tcPr>
                </a:tc>
                <a:tc>
                  <a:txBody>
                    <a:bodyPr/>
                    <a:lstStyle/>
                    <a:p>
                      <a:pPr algn="l" fontAlgn="t"/>
                      <a:r>
                        <a:rPr lang="en-US" sz="1100" b="0" i="0" u="none" strike="noStrike">
                          <a:latin typeface="Arial"/>
                        </a:rPr>
                        <a:t>responsible person who can update the geometry information of the sub-detector, which is used in simulation/reconstruction</a:t>
                      </a:r>
                    </a:p>
                  </a:txBody>
                  <a:tcPr marL="3187" marR="3187" marT="3187"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t"/>
                      <a:r>
                        <a:rPr lang="de-DE" sz="1100" b="0" i="0" u="none" strike="noStrike" dirty="0">
                          <a:latin typeface="Arial"/>
                        </a:rPr>
                        <a:t>Martin Ritter                         (ritter@mpp.mpg.de)</a:t>
                      </a:r>
                    </a:p>
                  </a:txBody>
                  <a:tcPr marL="3187" marR="3187" marT="3187" marB="0">
                    <a:lnL w="6350" cap="flat" cmpd="sng" algn="ctr">
                      <a:solidFill>
                        <a:srgbClr val="000000"/>
                      </a:solidFill>
                      <a:prstDash val="solid"/>
                      <a:round/>
                      <a:headEnd type="none" w="med" len="med"/>
                      <a:tailEnd type="none" w="med" len="med"/>
                    </a:lnL>
                    <a:lnR>
                      <a:noFill/>
                    </a:lnR>
                    <a:lnT>
                      <a:noFill/>
                    </a:lnT>
                    <a:lnB>
                      <a:noFill/>
                    </a:lnB>
                    <a:solidFill>
                      <a:srgbClr val="CCFFFF"/>
                    </a:solidFill>
                  </a:tcPr>
                </a:tc>
              </a:tr>
              <a:tr h="331475">
                <a:tc>
                  <a:txBody>
                    <a:bodyPr/>
                    <a:lstStyle/>
                    <a:p>
                      <a:pPr algn="l" fontAlgn="t"/>
                      <a:r>
                        <a:rPr lang="de-DE" sz="1100" b="1" i="0" u="none" strike="noStrike">
                          <a:latin typeface="Arial"/>
                        </a:rPr>
                        <a:t>simulation</a:t>
                      </a:r>
                    </a:p>
                  </a:txBody>
                  <a:tcPr marL="3187" marR="3187" marT="3187" marB="0">
                    <a:lnL>
                      <a:noFill/>
                    </a:lnL>
                    <a:lnR>
                      <a:noFill/>
                    </a:lnR>
                    <a:lnT>
                      <a:noFill/>
                    </a:lnT>
                    <a:lnB>
                      <a:noFill/>
                    </a:lnB>
                  </a:tcPr>
                </a:tc>
                <a:tc>
                  <a:txBody>
                    <a:bodyPr/>
                    <a:lstStyle/>
                    <a:p>
                      <a:pPr algn="l" fontAlgn="t"/>
                      <a:r>
                        <a:rPr lang="en-US" sz="1100" b="0" i="0" u="none" strike="noStrike">
                          <a:latin typeface="Arial"/>
                        </a:rPr>
                        <a:t>responsible person who can update the simulation code including hits creation, digitization</a:t>
                      </a:r>
                    </a:p>
                  </a:txBody>
                  <a:tcPr marL="3187" marR="3187" marT="3187"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t"/>
                      <a:r>
                        <a:rPr lang="de-DE" sz="1100" b="0" i="0" u="none" strike="noStrike" dirty="0">
                          <a:latin typeface="Arial"/>
                        </a:rPr>
                        <a:t>Peter </a:t>
                      </a:r>
                      <a:r>
                        <a:rPr lang="de-DE" sz="1100" b="0" i="0" u="none" strike="noStrike" dirty="0" err="1">
                          <a:latin typeface="Arial"/>
                        </a:rPr>
                        <a:t>Kvasnicka</a:t>
                      </a:r>
                      <a:r>
                        <a:rPr lang="de-DE" sz="1100" b="0" i="0" u="none" strike="noStrike" dirty="0">
                          <a:latin typeface="Arial"/>
                        </a:rPr>
                        <a:t> (kvasnicka@ipnp.troja.mff.cuni.cz)</a:t>
                      </a:r>
                    </a:p>
                  </a:txBody>
                  <a:tcPr marL="3187" marR="3187" marT="3187" marB="0">
                    <a:lnL w="6350" cap="flat" cmpd="sng" algn="ctr">
                      <a:solidFill>
                        <a:srgbClr val="000000"/>
                      </a:solidFill>
                      <a:prstDash val="solid"/>
                      <a:round/>
                      <a:headEnd type="none" w="med" len="med"/>
                      <a:tailEnd type="none" w="med" len="med"/>
                    </a:lnL>
                    <a:lnR>
                      <a:noFill/>
                    </a:lnR>
                    <a:lnT>
                      <a:noFill/>
                    </a:lnT>
                    <a:lnB>
                      <a:noFill/>
                    </a:lnB>
                    <a:solidFill>
                      <a:srgbClr val="CCFFFF"/>
                    </a:solidFill>
                  </a:tcPr>
                </a:tc>
              </a:tr>
              <a:tr h="331475">
                <a:tc>
                  <a:txBody>
                    <a:bodyPr/>
                    <a:lstStyle/>
                    <a:p>
                      <a:pPr algn="l" fontAlgn="t"/>
                      <a:r>
                        <a:rPr lang="de-DE" sz="1100" b="1" i="0" u="none" strike="noStrike">
                          <a:latin typeface="Arial"/>
                        </a:rPr>
                        <a:t>beam background overlay</a:t>
                      </a:r>
                    </a:p>
                  </a:txBody>
                  <a:tcPr marL="3187" marR="3187" marT="3187"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t"/>
                      <a:r>
                        <a:rPr lang="en-US" sz="1100" b="0" i="0" u="none" strike="noStrike">
                          <a:latin typeface="Arial"/>
                        </a:rPr>
                        <a:t>responsible person who can handle the beam background overlay</a:t>
                      </a:r>
                    </a:p>
                  </a:txBody>
                  <a:tcPr marL="3187" marR="3187" marT="318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t"/>
                      <a:r>
                        <a:rPr lang="de-DE" sz="1100" b="0" i="0" u="none" strike="noStrike" dirty="0">
                          <a:latin typeface="Arial"/>
                        </a:rPr>
                        <a:t>Andreas Moll (molland@mpp.mpg.de) </a:t>
                      </a:r>
                    </a:p>
                  </a:txBody>
                  <a:tcPr marL="3187" marR="3187" marT="3187" marB="0">
                    <a:lnL w="6350" cap="flat" cmpd="sng" algn="ctr">
                      <a:solidFill>
                        <a:srgbClr val="000000"/>
                      </a:solidFill>
                      <a:prstDash val="solid"/>
                      <a:round/>
                      <a:headEnd type="none" w="med" len="med"/>
                      <a:tailEnd type="none" w="med" len="med"/>
                    </a:lnL>
                    <a:lnR>
                      <a:noFill/>
                    </a:lnR>
                    <a:lnT>
                      <a:noFill/>
                    </a:lnT>
                    <a:lnB>
                      <a:noFill/>
                    </a:lnB>
                    <a:solidFill>
                      <a:srgbClr val="CCFFFF"/>
                    </a:solidFill>
                  </a:tcPr>
                </a:tc>
              </a:tr>
              <a:tr h="331475">
                <a:tc>
                  <a:txBody>
                    <a:bodyPr/>
                    <a:lstStyle/>
                    <a:p>
                      <a:pPr algn="l" fontAlgn="t"/>
                      <a:r>
                        <a:rPr lang="de-DE" sz="1100" b="1" i="0" u="none" strike="noStrike">
                          <a:latin typeface="Arial"/>
                        </a:rPr>
                        <a:t>beam BG</a:t>
                      </a:r>
                    </a:p>
                  </a:txBody>
                  <a:tcPr marL="3187" marR="3187" marT="3187" marB="0">
                    <a:lnL>
                      <a:noFill/>
                    </a:lnL>
                    <a:lnR>
                      <a:noFill/>
                    </a:lnR>
                    <a:lnT>
                      <a:noFill/>
                    </a:lnT>
                    <a:lnB>
                      <a:noFill/>
                    </a:lnB>
                  </a:tcPr>
                </a:tc>
                <a:tc>
                  <a:txBody>
                    <a:bodyPr/>
                    <a:lstStyle/>
                    <a:p>
                      <a:pPr algn="l" fontAlgn="t"/>
                      <a:r>
                        <a:rPr lang="en-US" sz="1100" b="0" i="0" u="none" strike="noStrike">
                          <a:latin typeface="Arial"/>
                        </a:rPr>
                        <a:t>responsible person for the beam background study</a:t>
                      </a:r>
                    </a:p>
                  </a:txBody>
                  <a:tcPr marL="3187" marR="3187" marT="3187"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t"/>
                      <a:r>
                        <a:rPr lang="de-DE" sz="1100" b="0" i="0" u="none" strike="noStrike" dirty="0">
                          <a:latin typeface="Arial"/>
                        </a:rPr>
                        <a:t>Christian </a:t>
                      </a:r>
                      <a:r>
                        <a:rPr lang="de-DE" sz="1100" b="0" i="0" u="none" strike="noStrike" dirty="0" smtClean="0">
                          <a:latin typeface="Arial"/>
                        </a:rPr>
                        <a:t> Kiesling(cmk@mpp.mpg.de</a:t>
                      </a:r>
                      <a:r>
                        <a:rPr lang="de-DE" sz="1100" b="0" i="0" u="none" strike="noStrike" dirty="0">
                          <a:latin typeface="Arial"/>
                        </a:rPr>
                        <a:t>) </a:t>
                      </a:r>
                      <a:r>
                        <a:rPr lang="de-DE" sz="1100" b="0" i="0" u="none" strike="noStrike" dirty="0" smtClean="0">
                          <a:latin typeface="Arial"/>
                        </a:rPr>
                        <a:t>Susanne </a:t>
                      </a:r>
                      <a:r>
                        <a:rPr lang="de-DE" sz="1100" b="0" i="0" u="none" strike="noStrike" dirty="0" err="1">
                          <a:latin typeface="Arial"/>
                        </a:rPr>
                        <a:t>Koblitz</a:t>
                      </a:r>
                      <a:r>
                        <a:rPr lang="de-DE" sz="1100" b="0" i="0" u="none" strike="noStrike" dirty="0">
                          <a:latin typeface="Arial"/>
                        </a:rPr>
                        <a:t> (koblitz@mpp.mpg)</a:t>
                      </a:r>
                    </a:p>
                  </a:txBody>
                  <a:tcPr marL="3187" marR="3187" marT="3187" marB="0">
                    <a:lnL w="6350" cap="flat" cmpd="sng" algn="ctr">
                      <a:solidFill>
                        <a:srgbClr val="000000"/>
                      </a:solidFill>
                      <a:prstDash val="solid"/>
                      <a:round/>
                      <a:headEnd type="none" w="med" len="med"/>
                      <a:tailEnd type="none" w="med" len="med"/>
                    </a:lnL>
                    <a:lnR>
                      <a:noFill/>
                    </a:lnR>
                    <a:lnT>
                      <a:noFill/>
                    </a:lnT>
                    <a:lnB>
                      <a:noFill/>
                    </a:lnB>
                    <a:solidFill>
                      <a:srgbClr val="CCFFFF"/>
                    </a:solidFill>
                  </a:tcPr>
                </a:tc>
              </a:tr>
              <a:tr h="331475">
                <a:tc>
                  <a:txBody>
                    <a:bodyPr/>
                    <a:lstStyle/>
                    <a:p>
                      <a:pPr algn="l" fontAlgn="t"/>
                      <a:r>
                        <a:rPr lang="de-DE" sz="1100" b="1" i="0" u="none" strike="noStrike">
                          <a:latin typeface="Arial"/>
                        </a:rPr>
                        <a:t>reconstruction</a:t>
                      </a:r>
                    </a:p>
                  </a:txBody>
                  <a:tcPr marL="3187" marR="3187" marT="3187" marB="0">
                    <a:lnL>
                      <a:noFill/>
                    </a:lnL>
                    <a:lnR>
                      <a:noFill/>
                    </a:lnR>
                    <a:lnT>
                      <a:noFill/>
                    </a:lnT>
                    <a:lnB>
                      <a:noFill/>
                    </a:lnB>
                  </a:tcPr>
                </a:tc>
                <a:tc>
                  <a:txBody>
                    <a:bodyPr/>
                    <a:lstStyle/>
                    <a:p>
                      <a:pPr algn="l" fontAlgn="t"/>
                      <a:r>
                        <a:rPr lang="en-US" sz="1100" b="0" i="0" u="none" strike="noStrike">
                          <a:latin typeface="Arial"/>
                        </a:rPr>
                        <a:t>responsible person who can manage the reconstruction tools</a:t>
                      </a:r>
                    </a:p>
                  </a:txBody>
                  <a:tcPr marL="3187" marR="3187" marT="3187"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t"/>
                      <a:r>
                        <a:rPr lang="de-DE" sz="1100" b="0" i="0" u="none" strike="noStrike" dirty="0">
                          <a:latin typeface="Arial"/>
                        </a:rPr>
                        <a:t>Oksana </a:t>
                      </a:r>
                      <a:r>
                        <a:rPr lang="de-DE" sz="1100" b="0" i="0" u="none" strike="noStrike" dirty="0" err="1">
                          <a:latin typeface="Arial"/>
                        </a:rPr>
                        <a:t>Brovchenko</a:t>
                      </a:r>
                      <a:r>
                        <a:rPr lang="de-DE" sz="1100" b="0" i="0" u="none" strike="noStrike" dirty="0">
                          <a:latin typeface="Arial"/>
                        </a:rPr>
                        <a:t> (</a:t>
                      </a:r>
                      <a:r>
                        <a:rPr lang="de-DE" sz="1100" b="0" i="0" u="none" strike="noStrike" dirty="0" err="1">
                          <a:latin typeface="Arial"/>
                        </a:rPr>
                        <a:t>tbc</a:t>
                      </a:r>
                      <a:r>
                        <a:rPr lang="de-DE" sz="1100" b="0" i="0" u="none" strike="noStrike" dirty="0">
                          <a:latin typeface="Arial"/>
                        </a:rPr>
                        <a:t>)</a:t>
                      </a:r>
                    </a:p>
                  </a:txBody>
                  <a:tcPr marL="3187" marR="3187" marT="3187" marB="0">
                    <a:lnL w="6350" cap="flat" cmpd="sng" algn="ctr">
                      <a:solidFill>
                        <a:srgbClr val="000000"/>
                      </a:solidFill>
                      <a:prstDash val="solid"/>
                      <a:round/>
                      <a:headEnd type="none" w="med" len="med"/>
                      <a:tailEnd type="none" w="med" len="med"/>
                    </a:lnL>
                    <a:lnR>
                      <a:noFill/>
                    </a:lnR>
                    <a:lnT>
                      <a:noFill/>
                    </a:lnT>
                    <a:lnB>
                      <a:noFill/>
                    </a:lnB>
                    <a:solidFill>
                      <a:srgbClr val="CCFFFF"/>
                    </a:solidFill>
                  </a:tcPr>
                </a:tc>
              </a:tr>
              <a:tr h="495309">
                <a:tc>
                  <a:txBody>
                    <a:bodyPr/>
                    <a:lstStyle/>
                    <a:p>
                      <a:pPr algn="l" fontAlgn="t"/>
                      <a:r>
                        <a:rPr lang="de-DE" sz="1100" b="1" i="0" u="none" strike="noStrike">
                          <a:latin typeface="Arial"/>
                        </a:rPr>
                        <a:t>alignment</a:t>
                      </a:r>
                    </a:p>
                  </a:txBody>
                  <a:tcPr marL="3187" marR="3187" marT="3187" marB="0">
                    <a:lnL>
                      <a:noFill/>
                    </a:lnL>
                    <a:lnR>
                      <a:noFill/>
                    </a:lnR>
                    <a:lnT>
                      <a:noFill/>
                    </a:lnT>
                    <a:lnB>
                      <a:noFill/>
                    </a:lnB>
                  </a:tcPr>
                </a:tc>
                <a:tc>
                  <a:txBody>
                    <a:bodyPr/>
                    <a:lstStyle/>
                    <a:p>
                      <a:pPr algn="l" fontAlgn="t"/>
                      <a:r>
                        <a:rPr lang="en-US" sz="1100" b="0" i="0" u="none" strike="noStrike">
                          <a:latin typeface="Arial"/>
                        </a:rPr>
                        <a:t>responsible person who establishes the automatic alignment constant making and alignment quality check (a part of DQM)</a:t>
                      </a:r>
                    </a:p>
                  </a:txBody>
                  <a:tcPr marL="3187" marR="3187" marT="3187"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t"/>
                      <a:r>
                        <a:rPr lang="de-DE" sz="1100" b="0" i="0" u="none" strike="noStrike" dirty="0">
                          <a:latin typeface="Arial"/>
                        </a:rPr>
                        <a:t>Jochen </a:t>
                      </a:r>
                      <a:r>
                        <a:rPr lang="de-DE" sz="1100" b="0" i="0" u="none" strike="noStrike" dirty="0" err="1">
                          <a:latin typeface="Arial"/>
                        </a:rPr>
                        <a:t>Schieck</a:t>
                      </a:r>
                      <a:r>
                        <a:rPr lang="de-DE" sz="1100" b="0" i="0" u="none" strike="noStrike" dirty="0">
                          <a:latin typeface="Arial"/>
                        </a:rPr>
                        <a:t> (Jochen.Schieck@lmu.de)</a:t>
                      </a:r>
                    </a:p>
                  </a:txBody>
                  <a:tcPr marL="3187" marR="3187" marT="3187" marB="0">
                    <a:lnL w="6350" cap="flat" cmpd="sng" algn="ctr">
                      <a:solidFill>
                        <a:srgbClr val="000000"/>
                      </a:solidFill>
                      <a:prstDash val="solid"/>
                      <a:round/>
                      <a:headEnd type="none" w="med" len="med"/>
                      <a:tailEnd type="none" w="med" len="med"/>
                    </a:lnL>
                    <a:lnR>
                      <a:noFill/>
                    </a:lnR>
                    <a:lnT>
                      <a:noFill/>
                    </a:lnT>
                    <a:lnB>
                      <a:noFill/>
                    </a:lnB>
                    <a:solidFill>
                      <a:srgbClr val="CCFFFF"/>
                    </a:solidFill>
                  </a:tcPr>
                </a:tc>
              </a:tr>
              <a:tr h="495309">
                <a:tc>
                  <a:txBody>
                    <a:bodyPr/>
                    <a:lstStyle/>
                    <a:p>
                      <a:pPr algn="l" fontAlgn="t"/>
                      <a:r>
                        <a:rPr lang="de-DE" sz="1100" b="1" i="0" u="none" strike="noStrike">
                          <a:latin typeface="Arial"/>
                        </a:rPr>
                        <a:t>calibration</a:t>
                      </a:r>
                    </a:p>
                  </a:txBody>
                  <a:tcPr marL="3187" marR="3187" marT="3187" marB="0">
                    <a:lnL>
                      <a:noFill/>
                    </a:lnL>
                    <a:lnR>
                      <a:noFill/>
                    </a:lnR>
                    <a:lnT>
                      <a:noFill/>
                    </a:lnT>
                    <a:lnB>
                      <a:noFill/>
                    </a:lnB>
                  </a:tcPr>
                </a:tc>
                <a:tc>
                  <a:txBody>
                    <a:bodyPr/>
                    <a:lstStyle/>
                    <a:p>
                      <a:pPr algn="l" fontAlgn="t"/>
                      <a:r>
                        <a:rPr lang="en-US" sz="1100" b="0" i="0" u="none" strike="noStrike">
                          <a:latin typeface="Arial"/>
                        </a:rPr>
                        <a:t>responsible person who establishes the automatic calibration constant making and quality check (a part of DQM)</a:t>
                      </a:r>
                    </a:p>
                  </a:txBody>
                  <a:tcPr marL="3187" marR="3187" marT="3187"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t"/>
                      <a:r>
                        <a:rPr lang="de-DE" sz="1100" b="0" i="0" u="none" strike="noStrike" dirty="0">
                          <a:latin typeface="Arial"/>
                        </a:rPr>
                        <a:t>Ivan Peric                                 (ivan.peric@ziti.uni-heidelberg.de)</a:t>
                      </a:r>
                    </a:p>
                  </a:txBody>
                  <a:tcPr marL="3187" marR="3187" marT="3187" marB="0">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CFFFF"/>
                    </a:solidFill>
                  </a:tcPr>
                </a:tc>
              </a:tr>
            </a:tbl>
          </a:graphicData>
        </a:graphic>
      </p:graphicFrame>
    </p:spTree>
  </p:cSld>
  <p:clrMapOvr>
    <a:masterClrMapping/>
  </p:clrMapOvr>
</p:sld>
</file>

<file path=ppt/theme/theme1.xml><?xml version="1.0" encoding="utf-8"?>
<a:theme xmlns:a="http://schemas.openxmlformats.org/drawingml/2006/main" name="2_Standarddesign">
  <a:themeElements>
    <a:clrScheme name="2_Standard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2_Standarddesign">
      <a:majorFont>
        <a:latin typeface="Arial"/>
        <a:ea typeface=""/>
        <a:cs typeface=""/>
      </a:majorFont>
      <a:minorFont>
        <a:latin typeface="Arial Unicode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_Standard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2_Standard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2_Standard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2_Standard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2_Standard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2_Standard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2_Standard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625</Words>
  <Application>Microsoft Office PowerPoint</Application>
  <PresentationFormat>On-screen Show (4:3)</PresentationFormat>
  <Paragraphs>87</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2_Standarddesign</vt:lpstr>
      <vt:lpstr>Contact Persons</vt:lpstr>
      <vt:lpstr>Part I</vt:lpstr>
      <vt:lpstr>Part II</vt:lpstr>
    </vt:vector>
  </TitlesOfParts>
  <Company>hll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moser</dc:creator>
  <cp:lastModifiedBy>moser</cp:lastModifiedBy>
  <cp:revision>524</cp:revision>
  <dcterms:created xsi:type="dcterms:W3CDTF">2006-06-22T07:15:02Z</dcterms:created>
  <dcterms:modified xsi:type="dcterms:W3CDTF">2011-07-26T07:39:53Z</dcterms:modified>
</cp:coreProperties>
</file>