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sldIdLst>
    <p:sldId id="417" r:id="rId2"/>
    <p:sldId id="419" r:id="rId3"/>
    <p:sldId id="420" r:id="rId4"/>
  </p:sldIdLst>
  <p:sldSz cx="9144000" cy="6858000" type="screen4x3"/>
  <p:notesSz cx="6794500" cy="9906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a:srgbClr val="00B0F0"/>
    <a:srgbClr val="33CC33"/>
    <a:srgbClr val="6699FF"/>
    <a:srgbClr val="9999FF"/>
    <a:srgbClr val="FFFF00"/>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48" autoAdjust="0"/>
    <p:restoredTop sz="94068" autoAdjust="0"/>
  </p:normalViewPr>
  <p:slideViewPr>
    <p:cSldViewPr>
      <p:cViewPr varScale="1">
        <p:scale>
          <a:sx n="78" d="100"/>
          <a:sy n="78" d="100"/>
        </p:scale>
        <p:origin x="-642" y="-84"/>
      </p:cViewPr>
      <p:guideLst>
        <p:guide orient="horz" pos="2160"/>
        <p:guide pos="2880"/>
      </p:guideLst>
    </p:cSldViewPr>
  </p:slideViewPr>
  <p:outlineViewPr>
    <p:cViewPr>
      <p:scale>
        <a:sx n="33" d="100"/>
        <a:sy n="33" d="100"/>
      </p:scale>
      <p:origin x="0" y="94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70" y="-102"/>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3B8FD5-6DCC-4E82-B426-F7F933AA1F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de-DE"/>
          </a:p>
        </p:txBody>
      </p:sp>
      <p:sp>
        <p:nvSpPr>
          <p:cNvPr id="5" name="Rectangle 11"/>
          <p:cNvSpPr>
            <a:spLocks noGrp="1" noChangeArrowheads="1"/>
          </p:cNvSpPr>
          <p:nvPr>
            <p:ph type="sldNum" sz="quarter" idx="11"/>
          </p:nvPr>
        </p:nvSpPr>
        <p:spPr>
          <a:ln/>
        </p:spPr>
        <p:txBody>
          <a:bodyPr/>
          <a:lstStyle>
            <a:lvl1pPr>
              <a:defRPr/>
            </a:lvl1pPr>
          </a:lstStyle>
          <a:p>
            <a:pPr>
              <a:defRPr/>
            </a:pPr>
            <a:fld id="{37764DE3-ECD3-422E-B3F4-7C842CA3E0CD}"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11"/>
          <p:cNvSpPr>
            <a:spLocks noGrp="1" noChangeArrowheads="1"/>
          </p:cNvSpPr>
          <p:nvPr>
            <p:ph type="sldNum" sz="quarter" idx="11"/>
          </p:nvPr>
        </p:nvSpPr>
        <p:spPr>
          <a:ln/>
        </p:spPr>
        <p:txBody>
          <a:bodyPr/>
          <a:lstStyle>
            <a:lvl1pPr>
              <a:defRPr/>
            </a:lvl1pPr>
          </a:lstStyle>
          <a:p>
            <a:pPr>
              <a:defRPr/>
            </a:pPr>
            <a:fld id="{95979153-0904-41EA-A1DD-03D4EB19DE9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463675" y="136525"/>
            <a:ext cx="7543800" cy="757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36195" name="Rectangle 3"/>
          <p:cNvSpPr>
            <a:spLocks noChangeArrowheads="1"/>
          </p:cNvSpPr>
          <p:nvPr userDrawn="1"/>
        </p:nvSpPr>
        <p:spPr bwMode="auto">
          <a:xfrm>
            <a:off x="533400" y="0"/>
            <a:ext cx="838200" cy="6858000"/>
          </a:xfrm>
          <a:prstGeom prst="rect">
            <a:avLst/>
          </a:prstGeom>
          <a:solidFill>
            <a:srgbClr val="E8F7F5"/>
          </a:solidFill>
          <a:ln w="9525">
            <a:noFill/>
            <a:miter lim="800000"/>
            <a:headEnd/>
            <a:tailEnd/>
          </a:ln>
          <a:effectLst/>
        </p:spPr>
        <p:txBody>
          <a:bodyPr wrap="none" anchor="ctr"/>
          <a:lstStyle/>
          <a:p>
            <a:pPr>
              <a:defRPr/>
            </a:pPr>
            <a:endParaRPr lang="de-DE"/>
          </a:p>
        </p:txBody>
      </p:sp>
      <p:sp>
        <p:nvSpPr>
          <p:cNvPr id="136196" name="Rectangle 4"/>
          <p:cNvSpPr>
            <a:spLocks noChangeArrowheads="1"/>
          </p:cNvSpPr>
          <p:nvPr userDrawn="1"/>
        </p:nvSpPr>
        <p:spPr bwMode="auto">
          <a:xfrm>
            <a:off x="0" y="0"/>
            <a:ext cx="576263" cy="6858000"/>
          </a:xfrm>
          <a:prstGeom prst="rect">
            <a:avLst/>
          </a:prstGeom>
          <a:solidFill>
            <a:srgbClr val="8DD6CE"/>
          </a:solidFill>
          <a:ln w="9525">
            <a:noFill/>
            <a:miter lim="800000"/>
            <a:headEnd/>
            <a:tailEnd/>
          </a:ln>
          <a:effectLst/>
        </p:spPr>
        <p:txBody>
          <a:bodyPr wrap="none" anchor="ctr"/>
          <a:lstStyle/>
          <a:p>
            <a:pPr>
              <a:defRPr/>
            </a:pPr>
            <a:endParaRPr lang="de-DE"/>
          </a:p>
        </p:txBody>
      </p:sp>
      <p:sp>
        <p:nvSpPr>
          <p:cNvPr id="136197" name="Line 5"/>
          <p:cNvSpPr>
            <a:spLocks noChangeShapeType="1"/>
          </p:cNvSpPr>
          <p:nvPr userDrawn="1"/>
        </p:nvSpPr>
        <p:spPr bwMode="auto">
          <a:xfrm>
            <a:off x="1371600" y="971550"/>
            <a:ext cx="7772400" cy="0"/>
          </a:xfrm>
          <a:prstGeom prst="line">
            <a:avLst/>
          </a:prstGeom>
          <a:noFill/>
          <a:ln w="57150">
            <a:solidFill>
              <a:srgbClr val="8DD6CE"/>
            </a:solidFill>
            <a:round/>
            <a:headEnd/>
            <a:tailEnd/>
          </a:ln>
          <a:effectLst/>
        </p:spPr>
        <p:txBody>
          <a:bodyPr wrap="none" anchor="ctr"/>
          <a:lstStyle/>
          <a:p>
            <a:pPr>
              <a:defRPr/>
            </a:pPr>
            <a:endParaRPr lang="de-DE"/>
          </a:p>
        </p:txBody>
      </p:sp>
      <p:sp>
        <p:nvSpPr>
          <p:cNvPr id="136198" name="Text Box 6"/>
          <p:cNvSpPr txBox="1">
            <a:spLocks noChangeArrowheads="1"/>
          </p:cNvSpPr>
          <p:nvPr userDrawn="1"/>
        </p:nvSpPr>
        <p:spPr bwMode="auto">
          <a:xfrm>
            <a:off x="-114300" y="1695450"/>
            <a:ext cx="1581150" cy="639763"/>
          </a:xfrm>
          <a:prstGeom prst="rect">
            <a:avLst/>
          </a:prstGeom>
          <a:noFill/>
          <a:ln w="9525">
            <a:noFill/>
            <a:miter lim="800000"/>
            <a:headEnd/>
            <a:tailEnd/>
          </a:ln>
          <a:effectLst/>
        </p:spPr>
        <p:txBody>
          <a:bodyPr>
            <a:spAutoFit/>
          </a:bodyPr>
          <a:lstStyle/>
          <a:p>
            <a:pPr algn="ctr" eaLnBrk="0" hangingPunct="0">
              <a:defRPr/>
            </a:pPr>
            <a:r>
              <a:rPr lang="de-DE" sz="1200" b="1"/>
              <a:t>H.-G. Moser</a:t>
            </a:r>
          </a:p>
          <a:p>
            <a:pPr algn="ctr" eaLnBrk="0" hangingPunct="0">
              <a:defRPr/>
            </a:pPr>
            <a:r>
              <a:rPr lang="de-DE" sz="1200" b="1"/>
              <a:t>Max-Planck-Institut</a:t>
            </a:r>
            <a:br>
              <a:rPr lang="de-DE" sz="1200" b="1"/>
            </a:br>
            <a:r>
              <a:rPr lang="de-DE" sz="1200" b="1"/>
              <a:t>für Physik</a:t>
            </a:r>
            <a:endParaRPr lang="de-DE" sz="1200"/>
          </a:p>
        </p:txBody>
      </p:sp>
      <p:sp>
        <p:nvSpPr>
          <p:cNvPr id="3080" name="Rectangle 8"/>
          <p:cNvSpPr>
            <a:spLocks noGrp="1" noChangeArrowheads="1"/>
          </p:cNvSpPr>
          <p:nvPr>
            <p:ph type="body" idx="1"/>
          </p:nvPr>
        </p:nvSpPr>
        <p:spPr bwMode="auto">
          <a:xfrm>
            <a:off x="1497013" y="1009650"/>
            <a:ext cx="7467600" cy="5543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				</a:t>
            </a:r>
          </a:p>
        </p:txBody>
      </p:sp>
      <p:pic>
        <p:nvPicPr>
          <p:cNvPr id="3081" name="Picture 9" descr="MPP_os_logo_cmyk"/>
          <p:cNvPicPr>
            <a:picLocks noChangeAspect="1" noChangeArrowheads="1"/>
          </p:cNvPicPr>
          <p:nvPr userDrawn="1"/>
        </p:nvPicPr>
        <p:blipFill>
          <a:blip r:embed="rId4" cstate="print"/>
          <a:srcRect/>
          <a:stretch>
            <a:fillRect/>
          </a:stretch>
        </p:blipFill>
        <p:spPr bwMode="auto">
          <a:xfrm>
            <a:off x="0" y="73025"/>
            <a:ext cx="1331913" cy="1273175"/>
          </a:xfrm>
          <a:prstGeom prst="rect">
            <a:avLst/>
          </a:prstGeom>
          <a:noFill/>
          <a:ln w="9525">
            <a:noFill/>
            <a:miter lim="800000"/>
            <a:headEnd/>
            <a:tailEnd/>
          </a:ln>
        </p:spPr>
      </p:pic>
      <p:sp>
        <p:nvSpPr>
          <p:cNvPr id="136203" name="Rectangle 11"/>
          <p:cNvSpPr>
            <a:spLocks noGrp="1" noChangeArrowheads="1"/>
          </p:cNvSpPr>
          <p:nvPr>
            <p:ph type="sldNum" sz="quarter" idx="4"/>
          </p:nvPr>
        </p:nvSpPr>
        <p:spPr bwMode="auto">
          <a:xfrm>
            <a:off x="0" y="6381750"/>
            <a:ext cx="13319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vl1pPr>
          </a:lstStyle>
          <a:p>
            <a:pPr>
              <a:defRPr/>
            </a:pPr>
            <a:fld id="{B3114583-F00F-4D49-BC2B-DDF4FFC5A7E5}" type="slidenum">
              <a:rPr lang="en-GB"/>
              <a:pPr>
                <a:defRPr/>
              </a:pPr>
              <a:t>‹#›</a:t>
            </a:fld>
            <a:endParaRPr lang="en-GB"/>
          </a:p>
        </p:txBody>
      </p:sp>
      <p:pic>
        <p:nvPicPr>
          <p:cNvPr id="11" name="Picture 17" descr="belle2-logo"/>
          <p:cNvPicPr>
            <a:picLocks noChangeAspect="1" noChangeArrowheads="1"/>
          </p:cNvPicPr>
          <p:nvPr userDrawn="1"/>
        </p:nvPicPr>
        <p:blipFill>
          <a:blip r:embed="rId5" cstate="print"/>
          <a:srcRect/>
          <a:stretch>
            <a:fillRect/>
          </a:stretch>
        </p:blipFill>
        <p:spPr bwMode="auto">
          <a:xfrm>
            <a:off x="8101013" y="115888"/>
            <a:ext cx="963612" cy="782637"/>
          </a:xfrm>
          <a:prstGeom prst="rect">
            <a:avLst/>
          </a:prstGeom>
          <a:noFill/>
          <a:ln w="9525">
            <a:noFill/>
            <a:miter lim="800000"/>
            <a:headEnd/>
            <a:tailEnd/>
          </a:ln>
        </p:spPr>
      </p:pic>
      <p:sp>
        <p:nvSpPr>
          <p:cNvPr id="12" name="Rectangle 7"/>
          <p:cNvSpPr txBox="1">
            <a:spLocks noChangeArrowheads="1"/>
          </p:cNvSpPr>
          <p:nvPr userDrawn="1"/>
        </p:nvSpPr>
        <p:spPr bwMode="auto">
          <a:xfrm>
            <a:off x="0" y="5589240"/>
            <a:ext cx="1371600" cy="692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latin typeface="+mn-lt"/>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smtClean="0">
                <a:ln>
                  <a:noFill/>
                </a:ln>
                <a:solidFill>
                  <a:schemeClr val="tx1"/>
                </a:solidFill>
                <a:effectLst/>
                <a:uLnTx/>
                <a:uFillTx/>
                <a:latin typeface="+mn-lt"/>
                <a:ea typeface="+mn-ea"/>
                <a:cs typeface="+mn-cs"/>
              </a:rPr>
              <a:t>PXD EVO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err="1" smtClean="0">
                <a:ln>
                  <a:noFill/>
                </a:ln>
                <a:solidFill>
                  <a:schemeClr val="tx1"/>
                </a:solidFill>
                <a:effectLst/>
                <a:uLnTx/>
                <a:uFillTx/>
                <a:latin typeface="+mn-lt"/>
                <a:ea typeface="+mn-ea"/>
                <a:cs typeface="+mn-cs"/>
              </a:rPr>
              <a:t>July</a:t>
            </a:r>
            <a:r>
              <a:rPr kumimoji="0" lang="de-DE" sz="1200" b="1" i="0" u="none" strike="noStrike" kern="1200" cap="none" spc="0" normalizeH="0" baseline="0" noProof="0" dirty="0" smtClean="0">
                <a:ln>
                  <a:noFill/>
                </a:ln>
                <a:solidFill>
                  <a:schemeClr val="tx1"/>
                </a:solidFill>
                <a:effectLst/>
                <a:uLnTx/>
                <a:uFillTx/>
                <a:latin typeface="+mn-lt"/>
                <a:ea typeface="+mn-ea"/>
                <a:cs typeface="+mn-cs"/>
              </a:rPr>
              <a:t> 26, 2011</a:t>
            </a:r>
            <a:endParaRPr kumimoji="0" lang="de-DE" sz="1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hf hdr="0"/>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Arial" charset="0"/>
        </a:defRPr>
      </a:lvl2pPr>
      <a:lvl3pPr algn="ctr" rtl="0" eaLnBrk="0" fontAlgn="base" hangingPunct="0">
        <a:spcBef>
          <a:spcPct val="0"/>
        </a:spcBef>
        <a:spcAft>
          <a:spcPct val="0"/>
        </a:spcAft>
        <a:defRPr sz="3200" b="1">
          <a:solidFill>
            <a:srgbClr val="FF0000"/>
          </a:solidFill>
          <a:latin typeface="Arial" charset="0"/>
        </a:defRPr>
      </a:lvl3pPr>
      <a:lvl4pPr algn="ctr" rtl="0" eaLnBrk="0" fontAlgn="base" hangingPunct="0">
        <a:spcBef>
          <a:spcPct val="0"/>
        </a:spcBef>
        <a:spcAft>
          <a:spcPct val="0"/>
        </a:spcAft>
        <a:defRPr sz="3200" b="1">
          <a:solidFill>
            <a:srgbClr val="FF0000"/>
          </a:solidFill>
          <a:latin typeface="Arial" charset="0"/>
        </a:defRPr>
      </a:lvl4pPr>
      <a:lvl5pPr algn="ctr" rtl="0" eaLnBrk="0" fontAlgn="base" hangingPunct="0">
        <a:spcBef>
          <a:spcPct val="0"/>
        </a:spcBef>
        <a:spcAft>
          <a:spcPct val="0"/>
        </a:spcAft>
        <a:defRPr sz="3200" b="1">
          <a:solidFill>
            <a:srgbClr val="FF0000"/>
          </a:solidFill>
          <a:latin typeface="Arial" charset="0"/>
        </a:defRPr>
      </a:lvl5pPr>
      <a:lvl6pPr marL="457200" algn="ctr" rtl="0" fontAlgn="base">
        <a:spcBef>
          <a:spcPct val="0"/>
        </a:spcBef>
        <a:spcAft>
          <a:spcPct val="0"/>
        </a:spcAft>
        <a:defRPr sz="3200" b="1">
          <a:solidFill>
            <a:srgbClr val="FF0000"/>
          </a:solidFill>
          <a:latin typeface="Arial" charset="0"/>
        </a:defRPr>
      </a:lvl6pPr>
      <a:lvl7pPr marL="914400" algn="ctr" rtl="0" fontAlgn="base">
        <a:spcBef>
          <a:spcPct val="0"/>
        </a:spcBef>
        <a:spcAft>
          <a:spcPct val="0"/>
        </a:spcAft>
        <a:defRPr sz="3200" b="1">
          <a:solidFill>
            <a:srgbClr val="FF0000"/>
          </a:solidFill>
          <a:latin typeface="Arial" charset="0"/>
        </a:defRPr>
      </a:lvl7pPr>
      <a:lvl8pPr marL="1371600" algn="ctr" rtl="0" fontAlgn="base">
        <a:spcBef>
          <a:spcPct val="0"/>
        </a:spcBef>
        <a:spcAft>
          <a:spcPct val="0"/>
        </a:spcAft>
        <a:defRPr sz="3200" b="1">
          <a:solidFill>
            <a:srgbClr val="FF0000"/>
          </a:solidFill>
          <a:latin typeface="Arial" charset="0"/>
        </a:defRPr>
      </a:lvl8pPr>
      <a:lvl9pPr marL="1828800" algn="ctr" rtl="0" fontAlgn="base">
        <a:spcBef>
          <a:spcPct val="0"/>
        </a:spcBef>
        <a:spcAft>
          <a:spcPct val="0"/>
        </a:spcAft>
        <a:defRPr sz="3200" b="1">
          <a:solidFill>
            <a:srgbClr val="FF0000"/>
          </a:solidFill>
          <a:latin typeface="Arial" charset="0"/>
        </a:defRPr>
      </a:lvl9pPr>
    </p:titleStyle>
    <p:bodyStyle>
      <a:lvl1pPr marL="342900" indent="-342900" algn="l" rtl="0" eaLnBrk="0" fontAlgn="base" hangingPunct="0">
        <a:lnSpc>
          <a:spcPct val="130000"/>
        </a:lnSpc>
        <a:spcBef>
          <a:spcPct val="20000"/>
        </a:spcBef>
        <a:spcAft>
          <a:spcPct val="20000"/>
        </a:spcAft>
        <a:buChar char="»"/>
        <a:defRPr sz="1600">
          <a:solidFill>
            <a:schemeClr val="tx1"/>
          </a:solidFill>
          <a:latin typeface="+mn-lt"/>
          <a:ea typeface="+mn-ea"/>
          <a:cs typeface="+mn-cs"/>
        </a:defRPr>
      </a:lvl1pPr>
      <a:lvl2pPr marL="742950" indent="-285750" algn="l" rtl="0" eaLnBrk="0" fontAlgn="base" hangingPunct="0">
        <a:lnSpc>
          <a:spcPct val="130000"/>
        </a:lnSpc>
        <a:spcBef>
          <a:spcPct val="20000"/>
        </a:spcBef>
        <a:spcAft>
          <a:spcPct val="20000"/>
        </a:spcAft>
        <a:buChar char="•"/>
        <a:defRPr sz="1600">
          <a:solidFill>
            <a:schemeClr val="tx1"/>
          </a:solidFill>
          <a:latin typeface="+mn-lt"/>
        </a:defRPr>
      </a:lvl2pPr>
      <a:lvl3pPr marL="1143000" indent="-228600" algn="l" rtl="0" eaLnBrk="0" fontAlgn="base" hangingPunct="0">
        <a:lnSpc>
          <a:spcPct val="130000"/>
        </a:lnSpc>
        <a:spcBef>
          <a:spcPct val="20000"/>
        </a:spcBef>
        <a:spcAft>
          <a:spcPct val="2000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Persons</a:t>
            </a:r>
            <a:endParaRPr lang="en-US" dirty="0"/>
          </a:p>
        </p:txBody>
      </p:sp>
      <p:sp>
        <p:nvSpPr>
          <p:cNvPr id="4" name="Slide Number Placeholder 3"/>
          <p:cNvSpPr>
            <a:spLocks noGrp="1"/>
          </p:cNvSpPr>
          <p:nvPr>
            <p:ph type="sldNum" sz="quarter" idx="11"/>
          </p:nvPr>
        </p:nvSpPr>
        <p:spPr/>
        <p:txBody>
          <a:bodyPr/>
          <a:lstStyle/>
          <a:p>
            <a:pPr>
              <a:defRPr/>
            </a:pPr>
            <a:fld id="{95979153-0904-41EA-A1DD-03D4EB19DE98}" type="slidenum">
              <a:rPr lang="en-GB" smtClean="0"/>
              <a:pPr>
                <a:defRPr/>
              </a:pPr>
              <a:t>1</a:t>
            </a:fld>
            <a:endParaRPr lang="en-GB"/>
          </a:p>
        </p:txBody>
      </p:sp>
      <p:pic>
        <p:nvPicPr>
          <p:cNvPr id="11" name="Picture 10" descr="depfet_logo_v5_hex_layout"/>
          <p:cNvPicPr>
            <a:picLocks noChangeAspect="1" noChangeArrowheads="1"/>
          </p:cNvPicPr>
          <p:nvPr/>
        </p:nvPicPr>
        <p:blipFill>
          <a:blip r:embed="rId2" cstate="print"/>
          <a:srcRect/>
          <a:stretch>
            <a:fillRect/>
          </a:stretch>
        </p:blipFill>
        <p:spPr bwMode="auto">
          <a:xfrm>
            <a:off x="39688" y="3213100"/>
            <a:ext cx="1292225" cy="1366838"/>
          </a:xfrm>
          <a:prstGeom prst="rect">
            <a:avLst/>
          </a:prstGeom>
          <a:noFill/>
          <a:ln w="9525">
            <a:noFill/>
            <a:miter lim="800000"/>
            <a:headEnd/>
            <a:tailEnd/>
          </a:ln>
        </p:spPr>
      </p:pic>
      <p:sp>
        <p:nvSpPr>
          <p:cNvPr id="17" name="TextBox 16"/>
          <p:cNvSpPr txBox="1"/>
          <p:nvPr/>
        </p:nvSpPr>
        <p:spPr>
          <a:xfrm>
            <a:off x="1475656" y="980728"/>
            <a:ext cx="7416824" cy="1600438"/>
          </a:xfrm>
          <a:prstGeom prst="rect">
            <a:avLst/>
          </a:prstGeom>
          <a:noFill/>
        </p:spPr>
        <p:txBody>
          <a:bodyPr wrap="square" rtlCol="0">
            <a:spAutoFit/>
          </a:bodyPr>
          <a:lstStyle/>
          <a:p>
            <a:r>
              <a:rPr lang="en-US" sz="1400" dirty="0" smtClean="0"/>
              <a:t>Yutaka Ushiroda proposed to set up a matrix of responsible persons (contacts) for the various </a:t>
            </a:r>
            <a:r>
              <a:rPr lang="en-US" sz="1400" dirty="0" err="1" smtClean="0"/>
              <a:t>subdetector</a:t>
            </a:r>
            <a:r>
              <a:rPr lang="en-US" sz="1400" dirty="0" smtClean="0"/>
              <a:t> tasks. </a:t>
            </a:r>
          </a:p>
          <a:p>
            <a:endParaRPr lang="en-US" sz="1400" dirty="0" smtClean="0"/>
          </a:p>
          <a:p>
            <a:r>
              <a:rPr lang="en-US" sz="1400" dirty="0" smtClean="0"/>
              <a:t>He plans to have meetings of subsets of this matrix during B2GM meetings</a:t>
            </a:r>
          </a:p>
          <a:p>
            <a:endParaRPr lang="en-US" sz="1400" dirty="0" smtClean="0"/>
          </a:p>
          <a:p>
            <a:r>
              <a:rPr lang="en-US" sz="1400" dirty="0" smtClean="0"/>
              <a:t>A first draft of PXD contacts has been made and should be agreed upon </a:t>
            </a:r>
          </a:p>
          <a:p>
            <a:r>
              <a:rPr lang="en-US" sz="1400" dirty="0" smtClean="0"/>
              <a:t>(not all positions are confirmed yet)</a:t>
            </a:r>
            <a:endParaRPr lang="en-US" sz="1400" dirty="0"/>
          </a:p>
        </p:txBody>
      </p:sp>
      <p:pic>
        <p:nvPicPr>
          <p:cNvPr id="1027" name="Picture 3"/>
          <p:cNvPicPr>
            <a:picLocks noChangeAspect="1" noChangeArrowheads="1"/>
          </p:cNvPicPr>
          <p:nvPr/>
        </p:nvPicPr>
        <p:blipFill>
          <a:blip r:embed="rId3" cstate="print"/>
          <a:srcRect/>
          <a:stretch>
            <a:fillRect/>
          </a:stretch>
        </p:blipFill>
        <p:spPr bwMode="auto">
          <a:xfrm>
            <a:off x="1691680" y="2600325"/>
            <a:ext cx="6924675" cy="425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a:t>
            </a:r>
            <a:endParaRPr lang="en-US" dirty="0"/>
          </a:p>
        </p:txBody>
      </p:sp>
      <p:sp>
        <p:nvSpPr>
          <p:cNvPr id="4" name="Slide Number Placeholder 3"/>
          <p:cNvSpPr>
            <a:spLocks noGrp="1"/>
          </p:cNvSpPr>
          <p:nvPr>
            <p:ph type="sldNum" sz="quarter" idx="11"/>
          </p:nvPr>
        </p:nvSpPr>
        <p:spPr/>
        <p:txBody>
          <a:bodyPr/>
          <a:lstStyle/>
          <a:p>
            <a:pPr>
              <a:defRPr/>
            </a:pPr>
            <a:fld id="{95979153-0904-41EA-A1DD-03D4EB19DE98}" type="slidenum">
              <a:rPr lang="en-GB" smtClean="0"/>
              <a:pPr>
                <a:defRPr/>
              </a:pPr>
              <a:t>2</a:t>
            </a:fld>
            <a:endParaRPr lang="en-GB"/>
          </a:p>
        </p:txBody>
      </p:sp>
      <p:graphicFrame>
        <p:nvGraphicFramePr>
          <p:cNvPr id="6" name="Table 5"/>
          <p:cNvGraphicFramePr>
            <a:graphicFrameLocks noGrp="1"/>
          </p:cNvGraphicFramePr>
          <p:nvPr/>
        </p:nvGraphicFramePr>
        <p:xfrm>
          <a:off x="1547664" y="1124744"/>
          <a:ext cx="7380312" cy="5544443"/>
        </p:xfrm>
        <a:graphic>
          <a:graphicData uri="http://schemas.openxmlformats.org/drawingml/2006/table">
            <a:tbl>
              <a:tblPr/>
              <a:tblGrid>
                <a:gridCol w="1492862"/>
                <a:gridCol w="3136028"/>
                <a:gridCol w="2751422"/>
              </a:tblGrid>
              <a:tr h="162721">
                <a:tc>
                  <a:txBody>
                    <a:bodyPr/>
                    <a:lstStyle/>
                    <a:p>
                      <a:pPr algn="l" fontAlgn="t"/>
                      <a:r>
                        <a:rPr lang="de-DE" sz="1050" b="1" i="0" u="none" strike="noStrike" dirty="0">
                          <a:latin typeface="Arial"/>
                        </a:rPr>
                        <a:t>Group</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99FF"/>
                    </a:solidFill>
                  </a:tcPr>
                </a:tc>
                <a:tc>
                  <a:txBody>
                    <a:bodyPr/>
                    <a:lstStyle/>
                    <a:p>
                      <a:pPr algn="l" fontAlgn="t"/>
                      <a:r>
                        <a:rPr lang="de-DE" sz="1050" b="1" i="0" u="none" strike="noStrike" dirty="0">
                          <a:latin typeface="Arial"/>
                        </a:rPr>
                        <a:t> </a:t>
                      </a:r>
                    </a:p>
                  </a:txBody>
                  <a:tcPr marL="3187" marR="3187" marT="3187" marB="0">
                    <a:lnL>
                      <a:noFill/>
                    </a:lnL>
                    <a:lnR>
                      <a:noFill/>
                    </a:lnR>
                    <a:lnT>
                      <a:noFill/>
                    </a:lnT>
                    <a:lnB>
                      <a:noFill/>
                    </a:lnB>
                    <a:solidFill>
                      <a:srgbClr val="CC99FF"/>
                    </a:solidFill>
                  </a:tcPr>
                </a:tc>
                <a:tc>
                  <a:txBody>
                    <a:bodyPr/>
                    <a:lstStyle/>
                    <a:p>
                      <a:pPr algn="l" fontAlgn="t"/>
                      <a:r>
                        <a:rPr lang="de-DE" sz="1050" b="1" i="0" u="none" strike="noStrike">
                          <a:latin typeface="Arial"/>
                        </a:rPr>
                        <a:t>PXD </a:t>
                      </a:r>
                    </a:p>
                  </a:txBody>
                  <a:tcPr marL="3187" marR="3187" marT="3187" marB="0">
                    <a:lnL>
                      <a:noFill/>
                    </a:lnL>
                    <a:lnR>
                      <a:noFill/>
                    </a:lnR>
                    <a:lnT>
                      <a:noFill/>
                    </a:lnT>
                    <a:lnB>
                      <a:noFill/>
                    </a:lnB>
                    <a:solidFill>
                      <a:srgbClr val="CC99FF"/>
                    </a:solidFill>
                  </a:tcPr>
                </a:tc>
              </a:tr>
              <a:tr h="228726">
                <a:tc>
                  <a:txBody>
                    <a:bodyPr/>
                    <a:lstStyle/>
                    <a:p>
                      <a:pPr algn="l" fontAlgn="t"/>
                      <a:r>
                        <a:rPr lang="de-DE" sz="1050" b="1" i="0" u="none" strike="noStrike">
                          <a:latin typeface="Arial"/>
                        </a:rPr>
                        <a:t>Leader</a:t>
                      </a:r>
                    </a:p>
                  </a:txBody>
                  <a:tcPr marL="3187" marR="3187" marT="3187" marB="0">
                    <a:lnL>
                      <a:noFill/>
                    </a:lnL>
                    <a:lnR>
                      <a:noFill/>
                    </a:lnR>
                    <a:lnT>
                      <a:noFill/>
                    </a:lnT>
                    <a:lnB>
                      <a:noFill/>
                    </a:lnB>
                    <a:solidFill>
                      <a:srgbClr val="C0C0C0"/>
                    </a:solidFill>
                  </a:tcPr>
                </a:tc>
                <a:tc>
                  <a:txBody>
                    <a:bodyPr/>
                    <a:lstStyle/>
                    <a:p>
                      <a:pPr algn="l" fontAlgn="t"/>
                      <a:r>
                        <a:rPr lang="de-DE" sz="1050" b="1" i="0" u="none" strike="noStrike">
                          <a:latin typeface="Arial"/>
                        </a:rPr>
                        <a:t> </a:t>
                      </a:r>
                    </a:p>
                  </a:txBody>
                  <a:tcPr marL="3187" marR="3187" marT="3187" marB="0">
                    <a:lnL>
                      <a:noFill/>
                    </a:lnL>
                    <a:lnR>
                      <a:noFill/>
                    </a:lnR>
                    <a:lnT>
                      <a:noFill/>
                    </a:lnT>
                    <a:lnB>
                      <a:noFill/>
                    </a:lnB>
                    <a:solidFill>
                      <a:srgbClr val="C0C0C0"/>
                    </a:solidFill>
                  </a:tcPr>
                </a:tc>
                <a:tc>
                  <a:txBody>
                    <a:bodyPr/>
                    <a:lstStyle/>
                    <a:p>
                      <a:pPr algn="l" fontAlgn="t"/>
                      <a:r>
                        <a:rPr lang="de-DE" sz="1050" b="1" i="0" u="none" strike="noStrike">
                          <a:latin typeface="Arial"/>
                        </a:rPr>
                        <a:t>Christian Kiesling / Hans-Guenther Moser</a:t>
                      </a:r>
                    </a:p>
                  </a:txBody>
                  <a:tcPr marL="3187" marR="3187" marT="3187" marB="0">
                    <a:lnL>
                      <a:noFill/>
                    </a:lnL>
                    <a:lnR>
                      <a:noFill/>
                    </a:lnR>
                    <a:lnT>
                      <a:noFill/>
                    </a:lnT>
                    <a:lnB>
                      <a:noFill/>
                    </a:lnB>
                    <a:solidFill>
                      <a:srgbClr val="C0C0C0"/>
                    </a:solidFill>
                  </a:tcPr>
                </a:tc>
              </a:tr>
              <a:tr h="162721">
                <a:tc>
                  <a:txBody>
                    <a:bodyPr/>
                    <a:lstStyle/>
                    <a:p>
                      <a:pPr algn="l" fontAlgn="t"/>
                      <a:r>
                        <a:rPr lang="de-DE" sz="1050" b="1" i="0" u="none" strike="noStrike">
                          <a:latin typeface="Arial"/>
                        </a:rPr>
                        <a:t>Liaison</a:t>
                      </a:r>
                    </a:p>
                  </a:txBody>
                  <a:tcPr marL="3187" marR="3187" marT="3187" marB="0">
                    <a:lnL>
                      <a:noFill/>
                    </a:lnL>
                    <a:lnR>
                      <a:noFill/>
                    </a:lnR>
                    <a:lnT>
                      <a:noFill/>
                    </a:lnT>
                    <a:lnB>
                      <a:noFill/>
                    </a:lnB>
                    <a:solidFill>
                      <a:srgbClr val="C0C0C0"/>
                    </a:solidFill>
                  </a:tcPr>
                </a:tc>
                <a:tc>
                  <a:txBody>
                    <a:bodyPr/>
                    <a:lstStyle/>
                    <a:p>
                      <a:pPr algn="l" fontAlgn="t"/>
                      <a:r>
                        <a:rPr lang="de-DE" sz="1050" b="1" i="0" u="none" strike="noStrike">
                          <a:latin typeface="Arial"/>
                        </a:rPr>
                        <a:t> </a:t>
                      </a:r>
                    </a:p>
                  </a:txBody>
                  <a:tcPr marL="3187" marR="3187" marT="3187" marB="0">
                    <a:lnL>
                      <a:noFill/>
                    </a:lnL>
                    <a:lnR>
                      <a:noFill/>
                    </a:lnR>
                    <a:lnT>
                      <a:noFill/>
                    </a:lnT>
                    <a:lnB>
                      <a:noFill/>
                    </a:lnB>
                    <a:solidFill>
                      <a:srgbClr val="C0C0C0"/>
                    </a:solidFill>
                  </a:tcPr>
                </a:tc>
                <a:tc>
                  <a:txBody>
                    <a:bodyPr/>
                    <a:lstStyle/>
                    <a:p>
                      <a:pPr algn="l" fontAlgn="t"/>
                      <a:r>
                        <a:rPr lang="de-DE" sz="1050" b="1" i="0" u="none" strike="noStrike">
                          <a:latin typeface="Arial"/>
                        </a:rPr>
                        <a:t>Shuji Tanaka</a:t>
                      </a:r>
                    </a:p>
                  </a:txBody>
                  <a:tcPr marL="3187" marR="3187" marT="3187" marB="0">
                    <a:lnL>
                      <a:noFill/>
                    </a:lnL>
                    <a:lnR>
                      <a:noFill/>
                    </a:lnR>
                    <a:lnT>
                      <a:noFill/>
                    </a:lnT>
                    <a:lnB w="6350" cap="flat" cmpd="sng" algn="ctr">
                      <a:solidFill>
                        <a:srgbClr val="000000"/>
                      </a:solidFill>
                      <a:prstDash val="solid"/>
                      <a:round/>
                      <a:headEnd type="none" w="med" len="med"/>
                      <a:tailEnd type="none" w="med" len="med"/>
                    </a:lnB>
                    <a:solidFill>
                      <a:srgbClr val="C0C0C0"/>
                    </a:solidFill>
                  </a:tcPr>
                </a:tc>
              </a:tr>
              <a:tr h="480773">
                <a:tc>
                  <a:txBody>
                    <a:bodyPr/>
                    <a:lstStyle/>
                    <a:p>
                      <a:pPr algn="l" fontAlgn="t"/>
                      <a:r>
                        <a:rPr lang="de-DE" sz="1050" b="1" i="0" u="none" strike="noStrike">
                          <a:latin typeface="Arial"/>
                        </a:rPr>
                        <a:t>Mechanical Design</a:t>
                      </a:r>
                    </a:p>
                  </a:txBody>
                  <a:tcPr marL="3187" marR="3187" marT="3187" marB="0">
                    <a:lnL>
                      <a:noFill/>
                    </a:lnL>
                    <a:lnR>
                      <a:noFill/>
                    </a:lnR>
                    <a:lnT>
                      <a:noFill/>
                    </a:lnT>
                    <a:lnB>
                      <a:noFill/>
                    </a:lnB>
                  </a:tcPr>
                </a:tc>
                <a:tc>
                  <a:txBody>
                    <a:bodyPr/>
                    <a:lstStyle/>
                    <a:p>
                      <a:pPr algn="l" fontAlgn="t"/>
                      <a:r>
                        <a:rPr lang="en-US" sz="1050" b="0" i="0" u="none" strike="noStrike">
                          <a:latin typeface="Arial"/>
                        </a:rPr>
                        <a:t>Who knows about mechanical design. By communicating with each other, he/she must be able to solve conflicts in between designs.</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Karlheinz Ackermann (ack@mppmu.mpg.de)</a:t>
                      </a:r>
                    </a:p>
                  </a:txBody>
                  <a:tcPr marL="3187" marR="3187" marT="318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r>
              <a:tr h="639799">
                <a:tc>
                  <a:txBody>
                    <a:bodyPr/>
                    <a:lstStyle/>
                    <a:p>
                      <a:pPr algn="l" fontAlgn="t"/>
                      <a:r>
                        <a:rPr lang="de-DE" sz="1050" b="1" i="0" u="none" strike="noStrike">
                          <a:latin typeface="Arial"/>
                        </a:rPr>
                        <a:t>Slow Control</a:t>
                      </a:r>
                    </a:p>
                  </a:txBody>
                  <a:tcPr marL="3187" marR="3187" marT="3187" marB="0">
                    <a:lnL>
                      <a:noFill/>
                    </a:lnL>
                    <a:lnR>
                      <a:noFill/>
                    </a:lnR>
                    <a:lnT>
                      <a:noFill/>
                    </a:lnT>
                    <a:lnB>
                      <a:noFill/>
                    </a:lnB>
                  </a:tcPr>
                </a:tc>
                <a:tc>
                  <a:txBody>
                    <a:bodyPr/>
                    <a:lstStyle/>
                    <a:p>
                      <a:pPr algn="l" fontAlgn="t"/>
                      <a:r>
                        <a:rPr lang="en-US" sz="1050" b="0" i="0" u="none" strike="noStrike">
                          <a:latin typeface="Arial"/>
                        </a:rPr>
                        <a:t>Who is responsible to slow control of detector such as control of power supply, monitoring of detector/exp. hall environment. Logging must be done in consultation with Database group.</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Stefan Rummel (Stefan.Rummel@ph.tum.de)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80773">
                <a:tc>
                  <a:txBody>
                    <a:bodyPr/>
                    <a:lstStyle/>
                    <a:p>
                      <a:pPr algn="l" fontAlgn="t"/>
                      <a:r>
                        <a:rPr lang="de-DE" sz="1050" b="1" i="0" u="none" strike="noStrike">
                          <a:latin typeface="Arial"/>
                        </a:rPr>
                        <a:t>Run Control</a:t>
                      </a:r>
                    </a:p>
                  </a:txBody>
                  <a:tcPr marL="3187" marR="3187" marT="3187" marB="0">
                    <a:lnL>
                      <a:noFill/>
                    </a:lnL>
                    <a:lnR>
                      <a:noFill/>
                    </a:lnR>
                    <a:lnT>
                      <a:noFill/>
                    </a:lnT>
                    <a:lnB>
                      <a:noFill/>
                    </a:lnB>
                  </a:tcPr>
                </a:tc>
                <a:tc>
                  <a:txBody>
                    <a:bodyPr/>
                    <a:lstStyle/>
                    <a:p>
                      <a:pPr algn="l" fontAlgn="t"/>
                      <a:r>
                        <a:rPr lang="en-US" sz="1050" b="0" i="0" u="none" strike="noStrike">
                          <a:latin typeface="Arial"/>
                        </a:rPr>
                        <a:t>Who is responsible to data acquisition. In cooperation with central DAQ team, he/she establishes stable DAQ system.</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Soeren Lange (Soeren.Lange@exp2.physik.uni-giessen.de)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80773">
                <a:tc>
                  <a:txBody>
                    <a:bodyPr/>
                    <a:lstStyle/>
                    <a:p>
                      <a:pPr algn="l" fontAlgn="t"/>
                      <a:r>
                        <a:rPr lang="de-DE" sz="1050" b="1" i="0" u="none" strike="noStrike">
                          <a:latin typeface="Arial"/>
                        </a:rPr>
                        <a:t>Cooling</a:t>
                      </a:r>
                    </a:p>
                  </a:txBody>
                  <a:tcPr marL="3187" marR="3187" marT="3187" marB="0">
                    <a:lnL>
                      <a:noFill/>
                    </a:lnL>
                    <a:lnR>
                      <a:noFill/>
                    </a:lnR>
                    <a:lnT>
                      <a:noFill/>
                    </a:lnT>
                    <a:lnB>
                      <a:noFill/>
                    </a:lnB>
                  </a:tcPr>
                </a:tc>
                <a:tc>
                  <a:txBody>
                    <a:bodyPr/>
                    <a:lstStyle/>
                    <a:p>
                      <a:pPr algn="l" fontAlgn="t"/>
                      <a:r>
                        <a:rPr lang="en-US" sz="1050" b="0" i="0" u="none" strike="noStrike">
                          <a:latin typeface="Arial"/>
                        </a:rPr>
                        <a:t>Who is responsible to remove heat from detector. This includes stable/safe operation of chiller system. Alarms to be sent to Slow Control group.</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Christian Kiesling  (cmk@mpp.mpg.de)                            Susanne Koblitz (koblitz@mpp.mpg.de)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639799">
                <a:tc>
                  <a:txBody>
                    <a:bodyPr/>
                    <a:lstStyle/>
                    <a:p>
                      <a:pPr algn="l" fontAlgn="t"/>
                      <a:r>
                        <a:rPr lang="de-DE" sz="1050" b="1" i="0" u="none" strike="noStrike" dirty="0">
                          <a:latin typeface="Arial"/>
                        </a:rPr>
                        <a:t>Data Quality Monitor</a:t>
                      </a:r>
                    </a:p>
                  </a:txBody>
                  <a:tcPr marL="3187" marR="3187" marT="3187" marB="0">
                    <a:lnL>
                      <a:noFill/>
                    </a:lnL>
                    <a:lnR>
                      <a:noFill/>
                    </a:lnR>
                    <a:lnT>
                      <a:noFill/>
                    </a:lnT>
                    <a:lnB>
                      <a:noFill/>
                    </a:lnB>
                  </a:tcPr>
                </a:tc>
                <a:tc>
                  <a:txBody>
                    <a:bodyPr/>
                    <a:lstStyle/>
                    <a:p>
                      <a:pPr algn="l" fontAlgn="t"/>
                      <a:r>
                        <a:rPr lang="en-US" sz="1050" b="0" i="0" u="none" strike="noStrike">
                          <a:latin typeface="Arial"/>
                        </a:rPr>
                        <a:t>Who is responsible to establish monitor system of acquired data quality. Daily monitor may be done by experimental shift crews, while DQM experts must give the best insight into monitor data.</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dirty="0">
                          <a:latin typeface="Arial"/>
                        </a:rPr>
                        <a:t>Ariane Frey (</a:t>
                      </a:r>
                      <a:r>
                        <a:rPr lang="de-DE" sz="1050" b="0" i="0" u="none" strike="noStrike" dirty="0" err="1">
                          <a:latin typeface="Arial"/>
                        </a:rPr>
                        <a:t>tbc</a:t>
                      </a:r>
                      <a:r>
                        <a:rPr lang="de-DE" sz="1050" b="0" i="0" u="none" strike="noStrike" dirty="0">
                          <a:latin typeface="Arial"/>
                        </a:rPr>
                        <a:t>)</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639799">
                <a:tc>
                  <a:txBody>
                    <a:bodyPr/>
                    <a:lstStyle/>
                    <a:p>
                      <a:pPr algn="l" fontAlgn="t"/>
                      <a:r>
                        <a:rPr lang="de-DE" sz="1050" b="1" i="0" u="none" strike="noStrike" dirty="0" err="1">
                          <a:latin typeface="Arial"/>
                        </a:rPr>
                        <a:t>Numbering</a:t>
                      </a:r>
                      <a:r>
                        <a:rPr lang="de-DE" sz="1050" b="1" i="0" u="none" strike="noStrike" dirty="0">
                          <a:latin typeface="Arial"/>
                        </a:rPr>
                        <a:t> </a:t>
                      </a:r>
                      <a:r>
                        <a:rPr lang="de-DE" sz="1050" b="1" i="0" u="none" strike="noStrike" dirty="0" err="1">
                          <a:latin typeface="Arial"/>
                        </a:rPr>
                        <a:t>Scheme</a:t>
                      </a:r>
                      <a:endParaRPr lang="de-DE" sz="1050" b="1" i="0" u="none" strike="noStrike" dirty="0">
                        <a:latin typeface="Arial"/>
                      </a:endParaRPr>
                    </a:p>
                  </a:txBody>
                  <a:tcPr marL="3187" marR="3187" marT="3187" marB="0">
                    <a:lnL>
                      <a:noFill/>
                    </a:lnL>
                    <a:lnR>
                      <a:noFill/>
                    </a:lnR>
                    <a:lnT>
                      <a:noFill/>
                    </a:lnT>
                    <a:lnB>
                      <a:noFill/>
                    </a:lnB>
                  </a:tcPr>
                </a:tc>
                <a:tc>
                  <a:txBody>
                    <a:bodyPr/>
                    <a:lstStyle/>
                    <a:p>
                      <a:pPr algn="l" fontAlgn="t"/>
                      <a:r>
                        <a:rPr lang="en-US" sz="1050" b="0" i="0" u="none" strike="noStrike" dirty="0">
                          <a:latin typeface="Arial"/>
                        </a:rPr>
                        <a:t>Specify clear and well-defined numbering rule, book-keep it so that labels on hardware, database, software and human readable document are all consistent.</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Andreas Moll                       (molland@mpp.mpg.de)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80773">
                <a:tc>
                  <a:txBody>
                    <a:bodyPr/>
                    <a:lstStyle/>
                    <a:p>
                      <a:pPr algn="l" fontAlgn="t"/>
                      <a:r>
                        <a:rPr lang="de-DE" sz="1050" b="1" i="0" u="none" strike="noStrike">
                          <a:latin typeface="Arial"/>
                        </a:rPr>
                        <a:t>Installation/Commissioning</a:t>
                      </a:r>
                    </a:p>
                  </a:txBody>
                  <a:tcPr marL="3187" marR="3187" marT="3187" marB="0">
                    <a:lnL>
                      <a:noFill/>
                    </a:lnL>
                    <a:lnR>
                      <a:noFill/>
                    </a:lnR>
                    <a:lnT>
                      <a:noFill/>
                    </a:lnT>
                    <a:lnB>
                      <a:noFill/>
                    </a:lnB>
                  </a:tcPr>
                </a:tc>
                <a:tc>
                  <a:txBody>
                    <a:bodyPr/>
                    <a:lstStyle/>
                    <a:p>
                      <a:pPr algn="l" fontAlgn="t"/>
                      <a:r>
                        <a:rPr lang="en-US" sz="1050" b="0" i="0" u="none" strike="noStrike" dirty="0">
                          <a:latin typeface="Arial"/>
                        </a:rPr>
                        <a:t>Who is responsible to make detector be (un-)installed and well commissioned.</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Hans-Günther Moser (moser@mpp.mpg.de),                  Shuji Tanaka                   (shuji.tanaka@kek.jp)</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21747">
                <a:tc>
                  <a:txBody>
                    <a:bodyPr/>
                    <a:lstStyle/>
                    <a:p>
                      <a:pPr algn="l" fontAlgn="t"/>
                      <a:r>
                        <a:rPr lang="de-DE" sz="1050" b="1" i="0" u="none" strike="noStrike">
                          <a:latin typeface="Arial"/>
                        </a:rPr>
                        <a:t>Space allocation/Logistics</a:t>
                      </a:r>
                    </a:p>
                  </a:txBody>
                  <a:tcPr marL="3187" marR="3187" marT="3187" marB="0">
                    <a:lnL>
                      <a:noFill/>
                    </a:lnL>
                    <a:lnR>
                      <a:noFill/>
                    </a:lnR>
                    <a:lnT>
                      <a:noFill/>
                    </a:lnT>
                    <a:lnB>
                      <a:noFill/>
                    </a:lnB>
                  </a:tcPr>
                </a:tc>
                <a:tc>
                  <a:txBody>
                    <a:bodyPr/>
                    <a:lstStyle/>
                    <a:p>
                      <a:pPr algn="l" fontAlgn="t"/>
                      <a:r>
                        <a:rPr lang="en-US" sz="1050" b="0" i="0" u="none" strike="noStrike" dirty="0">
                          <a:latin typeface="Arial"/>
                        </a:rPr>
                        <a:t>Who negotiates limited space in experimental hall.</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a:latin typeface="Arial"/>
                        </a:rPr>
                        <a:t>Shuji Tanaka                            (shuji.tanaka@kek.jp)</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798825">
                <a:tc>
                  <a:txBody>
                    <a:bodyPr/>
                    <a:lstStyle/>
                    <a:p>
                      <a:pPr algn="l" fontAlgn="t"/>
                      <a:r>
                        <a:rPr lang="de-DE" sz="1050" b="1" i="0" u="none" strike="noStrike" dirty="0">
                          <a:latin typeface="Arial"/>
                        </a:rPr>
                        <a:t>Radiation / Beam Loss </a:t>
                      </a:r>
                      <a:r>
                        <a:rPr lang="de-DE" sz="1050" b="1" i="0" u="none" strike="noStrike" dirty="0" err="1">
                          <a:latin typeface="Arial"/>
                        </a:rPr>
                        <a:t>monitor</a:t>
                      </a:r>
                      <a:endParaRPr lang="de-DE" sz="1050" b="1" i="0" u="none" strike="noStrike" dirty="0">
                        <a:latin typeface="Arial"/>
                      </a:endParaRPr>
                    </a:p>
                  </a:txBody>
                  <a:tcPr marL="3187" marR="3187" marT="3187" marB="0">
                    <a:lnL>
                      <a:noFill/>
                    </a:lnL>
                    <a:lnR>
                      <a:noFill/>
                    </a:lnR>
                    <a:lnT>
                      <a:noFill/>
                    </a:lnT>
                    <a:lnB>
                      <a:noFill/>
                    </a:lnB>
                  </a:tcPr>
                </a:tc>
                <a:tc>
                  <a:txBody>
                    <a:bodyPr/>
                    <a:lstStyle/>
                    <a:p>
                      <a:pPr algn="l" fontAlgn="t"/>
                      <a:r>
                        <a:rPr lang="en-US" sz="1050" b="0" i="0" u="none" strike="noStrike" dirty="0">
                          <a:latin typeface="Arial"/>
                        </a:rPr>
                        <a:t>Who commits to the beam loss monitor and radiation monitor around Belle II that issues alert or abort signal in order to protect our detector. Radiation monitor should also measure accumulated dose; this is to know remaining lifetime of detector.</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050" b="0" i="0" u="none" strike="noStrike" dirty="0">
                          <a:latin typeface="Arial"/>
                        </a:rPr>
                        <a:t>Carlos Marinas                          (cmarinas@uni-bonn.de)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a:t>
            </a:r>
            <a:endParaRPr lang="en-US" dirty="0"/>
          </a:p>
        </p:txBody>
      </p:sp>
      <p:sp>
        <p:nvSpPr>
          <p:cNvPr id="4" name="Slide Number Placeholder 3"/>
          <p:cNvSpPr>
            <a:spLocks noGrp="1"/>
          </p:cNvSpPr>
          <p:nvPr>
            <p:ph type="sldNum" sz="quarter" idx="11"/>
          </p:nvPr>
        </p:nvSpPr>
        <p:spPr/>
        <p:txBody>
          <a:bodyPr/>
          <a:lstStyle/>
          <a:p>
            <a:pPr>
              <a:defRPr/>
            </a:pPr>
            <a:fld id="{95979153-0904-41EA-A1DD-03D4EB19DE98}" type="slidenum">
              <a:rPr lang="en-GB" smtClean="0"/>
              <a:pPr>
                <a:defRPr/>
              </a:pPr>
              <a:t>3</a:t>
            </a:fld>
            <a:endParaRPr lang="en-GB"/>
          </a:p>
        </p:txBody>
      </p:sp>
      <p:graphicFrame>
        <p:nvGraphicFramePr>
          <p:cNvPr id="5" name="Table 4"/>
          <p:cNvGraphicFramePr>
            <a:graphicFrameLocks noGrp="1"/>
          </p:cNvGraphicFramePr>
          <p:nvPr/>
        </p:nvGraphicFramePr>
        <p:xfrm>
          <a:off x="1403648" y="1268760"/>
          <a:ext cx="7620000" cy="5405911"/>
        </p:xfrm>
        <a:graphic>
          <a:graphicData uri="http://schemas.openxmlformats.org/drawingml/2006/table">
            <a:tbl>
              <a:tblPr/>
              <a:tblGrid>
                <a:gridCol w="1541345"/>
                <a:gridCol w="3237876"/>
                <a:gridCol w="2840779"/>
              </a:tblGrid>
              <a:tr h="495309">
                <a:tc>
                  <a:txBody>
                    <a:bodyPr/>
                    <a:lstStyle/>
                    <a:p>
                      <a:pPr algn="l" fontAlgn="t"/>
                      <a:r>
                        <a:rPr lang="de-DE" sz="1100" b="1" i="0" u="none" strike="noStrike" dirty="0">
                          <a:latin typeface="Arial"/>
                        </a:rPr>
                        <a:t>BEAST</a:t>
                      </a:r>
                    </a:p>
                  </a:txBody>
                  <a:tcPr marL="3187" marR="3187" marT="3187" marB="0">
                    <a:lnL>
                      <a:noFill/>
                    </a:lnL>
                    <a:lnR>
                      <a:noFill/>
                    </a:lnR>
                    <a:lnT>
                      <a:noFill/>
                    </a:lnT>
                    <a:lnB>
                      <a:noFill/>
                    </a:lnB>
                  </a:tcPr>
                </a:tc>
                <a:tc>
                  <a:txBody>
                    <a:bodyPr/>
                    <a:lstStyle/>
                    <a:p>
                      <a:pPr algn="l" fontAlgn="t"/>
                      <a:r>
                        <a:rPr lang="en-US" sz="1100" b="0" i="0" u="none" strike="noStrike" dirty="0">
                          <a:latin typeface="Arial"/>
                        </a:rPr>
                        <a:t>Who commits to the beam commissioning and background reduction business during early stage machine commissioning.</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err="1">
                          <a:latin typeface="Arial"/>
                        </a:rPr>
                        <a:t>Shuji</a:t>
                      </a:r>
                      <a:r>
                        <a:rPr lang="de-DE" sz="1100" b="0" i="0" u="none" strike="noStrike" dirty="0">
                          <a:latin typeface="Arial"/>
                        </a:rPr>
                        <a:t> Tanaka (shuji.tanaka@kek.jp)  </a:t>
                      </a:r>
                      <a:endParaRPr lang="de-DE" sz="1100" b="0" i="0" u="none" strike="noStrike" dirty="0" smtClean="0">
                        <a:latin typeface="Arial"/>
                      </a:endParaRPr>
                    </a:p>
                    <a:p>
                      <a:pPr algn="l" fontAlgn="t"/>
                      <a:r>
                        <a:rPr lang="de-DE" sz="1100" b="0" i="0" u="none" strike="noStrike" dirty="0" smtClean="0">
                          <a:latin typeface="Arial"/>
                        </a:rPr>
                        <a:t>Carlos </a:t>
                      </a:r>
                      <a:r>
                        <a:rPr lang="de-DE" sz="1100" b="0" i="0" u="none" strike="noStrike" dirty="0">
                          <a:latin typeface="Arial"/>
                        </a:rPr>
                        <a:t>Marinas </a:t>
                      </a:r>
                      <a:r>
                        <a:rPr lang="de-DE" sz="1100" b="0" i="0" u="none" strike="noStrike" dirty="0" smtClean="0">
                          <a:latin typeface="Arial"/>
                        </a:rPr>
                        <a:t> </a:t>
                      </a:r>
                      <a:r>
                        <a:rPr lang="de-DE" sz="1100" b="0" i="0" u="none" strike="noStrike" dirty="0">
                          <a:latin typeface="Arial"/>
                        </a:rPr>
                        <a:t>(cmarinas@uni-bonn.de)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31475">
                <a:tc>
                  <a:txBody>
                    <a:bodyPr/>
                    <a:lstStyle/>
                    <a:p>
                      <a:pPr algn="l" fontAlgn="t"/>
                      <a:r>
                        <a:rPr lang="de-DE" sz="1100" b="1" i="0" u="none" strike="noStrike">
                          <a:latin typeface="Arial"/>
                        </a:rPr>
                        <a:t>Material budget monitoring</a:t>
                      </a:r>
                    </a:p>
                  </a:txBody>
                  <a:tcPr marL="3187" marR="3187" marT="3187" marB="0">
                    <a:lnL>
                      <a:noFill/>
                    </a:lnL>
                    <a:lnR>
                      <a:noFill/>
                    </a:lnR>
                    <a:lnT>
                      <a:noFill/>
                    </a:lnT>
                    <a:lnB>
                      <a:noFill/>
                    </a:lnB>
                  </a:tcPr>
                </a:tc>
                <a:tc>
                  <a:txBody>
                    <a:bodyPr/>
                    <a:lstStyle/>
                    <a:p>
                      <a:pPr algn="l" fontAlgn="t"/>
                      <a:r>
                        <a:rPr lang="en-US" sz="1100" b="0" i="0" u="none" strike="noStrike" dirty="0">
                          <a:latin typeface="Arial"/>
                        </a:rPr>
                        <a:t>Who monitors material of detector and keep within budget</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Zdenek Dolezal (dolezal@ipnp.troja.mff.cuni.cz)</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95309">
                <a:tc>
                  <a:txBody>
                    <a:bodyPr/>
                    <a:lstStyle/>
                    <a:p>
                      <a:pPr algn="l" fontAlgn="t"/>
                      <a:r>
                        <a:rPr lang="de-DE" sz="1100" b="1" i="0" u="none" strike="noStrike">
                          <a:latin typeface="Arial"/>
                        </a:rPr>
                        <a:t>Grounding</a:t>
                      </a:r>
                    </a:p>
                  </a:txBody>
                  <a:tcPr marL="3187" marR="3187" marT="3187" marB="0">
                    <a:lnL>
                      <a:noFill/>
                    </a:lnL>
                    <a:lnR>
                      <a:noFill/>
                    </a:lnR>
                    <a:lnT>
                      <a:noFill/>
                    </a:lnT>
                    <a:lnB>
                      <a:noFill/>
                    </a:lnB>
                  </a:tcPr>
                </a:tc>
                <a:tc>
                  <a:txBody>
                    <a:bodyPr/>
                    <a:lstStyle/>
                    <a:p>
                      <a:pPr algn="l" fontAlgn="t"/>
                      <a:r>
                        <a:rPr lang="en-US" sz="1100" b="0" i="0" u="none" strike="noStrike" dirty="0">
                          <a:latin typeface="Arial"/>
                        </a:rPr>
                        <a:t>Who is responsible to grounding of detector. He/she must understand the best about grounding, shielding and noise in order not to emit/receive noise.</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err="1">
                          <a:latin typeface="Arial"/>
                        </a:rPr>
                        <a:t>Fernado</a:t>
                      </a:r>
                      <a:r>
                        <a:rPr lang="de-DE" sz="1100" b="0" i="0" u="none" strike="noStrike" dirty="0">
                          <a:latin typeface="Arial"/>
                        </a:rPr>
                        <a:t> </a:t>
                      </a:r>
                      <a:r>
                        <a:rPr lang="de-DE" sz="1100" b="0" i="0" u="none" strike="noStrike" dirty="0" err="1" smtClean="0">
                          <a:latin typeface="Arial"/>
                        </a:rPr>
                        <a:t>Arteche</a:t>
                      </a:r>
                      <a:r>
                        <a:rPr lang="de-DE" sz="1100" b="0" i="0" u="none" strike="noStrike" baseline="0" dirty="0">
                          <a:latin typeface="Arial"/>
                        </a:rPr>
                        <a:t> </a:t>
                      </a:r>
                      <a:r>
                        <a:rPr lang="de-DE" sz="1100" b="0" i="0" u="none" strike="noStrike" dirty="0" smtClean="0">
                          <a:latin typeface="Arial"/>
                        </a:rPr>
                        <a:t>(farteche@ita.es</a:t>
                      </a:r>
                      <a:r>
                        <a:rPr lang="de-DE" sz="1100" b="0" i="0" u="none" strike="noStrike" dirty="0">
                          <a:latin typeface="Arial"/>
                        </a:rPr>
                        <a:t>)</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31475">
                <a:tc>
                  <a:txBody>
                    <a:bodyPr/>
                    <a:lstStyle/>
                    <a:p>
                      <a:pPr algn="l" fontAlgn="t"/>
                      <a:r>
                        <a:rPr lang="de-DE" sz="1100" b="1" i="0" u="none" strike="noStrike">
                          <a:latin typeface="Arial"/>
                        </a:rPr>
                        <a:t>Database [taskforce]</a:t>
                      </a:r>
                    </a:p>
                  </a:txBody>
                  <a:tcPr marL="3187" marR="3187" marT="3187" marB="0">
                    <a:lnL>
                      <a:noFill/>
                    </a:lnL>
                    <a:lnR>
                      <a:noFill/>
                    </a:lnR>
                    <a:lnT>
                      <a:noFill/>
                    </a:lnT>
                    <a:lnB>
                      <a:noFill/>
                    </a:lnB>
                  </a:tcPr>
                </a:tc>
                <a:tc>
                  <a:txBody>
                    <a:bodyPr/>
                    <a:lstStyle/>
                    <a:p>
                      <a:pPr algn="l" fontAlgn="t"/>
                      <a:r>
                        <a:rPr lang="de-DE" sz="1100" b="0" i="0" u="none" strike="noStrike">
                          <a:latin typeface="Arial"/>
                        </a:rPr>
                        <a:t>Implement Online/offline database</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Sergei </a:t>
                      </a:r>
                      <a:r>
                        <a:rPr lang="de-DE" sz="1100" b="0" i="0" u="none" strike="noStrike" dirty="0" err="1">
                          <a:latin typeface="Arial"/>
                        </a:rPr>
                        <a:t>Furletov</a:t>
                      </a:r>
                      <a:r>
                        <a:rPr lang="de-DE" sz="1100" b="0" i="0" u="none" strike="noStrike" dirty="0">
                          <a:latin typeface="Arial"/>
                        </a:rPr>
                        <a:t>                          (furletov@physik.uni-bonn.de)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167641">
                <a:tc>
                  <a:txBody>
                    <a:bodyPr/>
                    <a:lstStyle/>
                    <a:p>
                      <a:pPr algn="l" fontAlgn="t"/>
                      <a:endParaRPr lang="de-DE" sz="1100" b="1" i="0" u="none" strike="noStrike">
                        <a:latin typeface="Arial"/>
                      </a:endParaRPr>
                    </a:p>
                  </a:txBody>
                  <a:tcPr marL="3187" marR="3187" marT="3187" marB="0">
                    <a:lnL>
                      <a:noFill/>
                    </a:lnL>
                    <a:lnR>
                      <a:noFill/>
                    </a:lnR>
                    <a:lnT>
                      <a:noFill/>
                    </a:lnT>
                    <a:lnB>
                      <a:noFill/>
                    </a:lnB>
                  </a:tcPr>
                </a:tc>
                <a:tc>
                  <a:txBody>
                    <a:bodyPr/>
                    <a:lstStyle/>
                    <a:p>
                      <a:pPr algn="l" fontAlgn="t"/>
                      <a:r>
                        <a:rPr lang="de-DE" sz="1100" b="0" i="0" u="none" strike="noStrike">
                          <a:latin typeface="Arial"/>
                        </a:rPr>
                        <a:t> </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 </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95309">
                <a:tc>
                  <a:txBody>
                    <a:bodyPr/>
                    <a:lstStyle/>
                    <a:p>
                      <a:pPr algn="l" fontAlgn="t"/>
                      <a:r>
                        <a:rPr lang="de-DE" sz="1100" b="1" i="0" u="none" strike="noStrike">
                          <a:latin typeface="Arial"/>
                        </a:rPr>
                        <a:t>librarian</a:t>
                      </a:r>
                    </a:p>
                  </a:txBody>
                  <a:tcPr marL="3187" marR="3187" marT="3187" marB="0">
                    <a:lnL>
                      <a:noFill/>
                    </a:lnL>
                    <a:lnR>
                      <a:noFill/>
                    </a:lnR>
                    <a:lnT>
                      <a:noFill/>
                    </a:lnT>
                    <a:lnB>
                      <a:noFill/>
                    </a:lnB>
                  </a:tcPr>
                </a:tc>
                <a:tc>
                  <a:txBody>
                    <a:bodyPr/>
                    <a:lstStyle/>
                    <a:p>
                      <a:pPr algn="l" fontAlgn="t"/>
                      <a:r>
                        <a:rPr lang="en-US" sz="1100" b="0" i="0" u="none" strike="noStrike">
                          <a:latin typeface="Arial"/>
                        </a:rPr>
                        <a:t>sub-detector software group contact person, who can coordinate every software activities in each sub-detector </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Peter </a:t>
                      </a:r>
                      <a:r>
                        <a:rPr lang="de-DE" sz="1100" b="0" i="0" u="none" strike="noStrike" dirty="0" err="1">
                          <a:latin typeface="Arial"/>
                        </a:rPr>
                        <a:t>Kvasnicka</a:t>
                      </a:r>
                      <a:r>
                        <a:rPr lang="de-DE" sz="1100" b="0" i="0" u="none" strike="noStrike" dirty="0">
                          <a:latin typeface="Arial"/>
                        </a:rPr>
                        <a:t> (kvasnicka@ipnp.troja.mff.cuni.cz)</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95309">
                <a:tc>
                  <a:txBody>
                    <a:bodyPr/>
                    <a:lstStyle/>
                    <a:p>
                      <a:pPr algn="l" fontAlgn="t"/>
                      <a:r>
                        <a:rPr lang="de-DE" sz="1100" b="1" i="0" u="none" strike="noStrike">
                          <a:latin typeface="Arial"/>
                        </a:rPr>
                        <a:t>geometry</a:t>
                      </a:r>
                    </a:p>
                  </a:txBody>
                  <a:tcPr marL="3187" marR="3187" marT="3187" marB="0">
                    <a:lnL>
                      <a:noFill/>
                    </a:lnL>
                    <a:lnR>
                      <a:noFill/>
                    </a:lnR>
                    <a:lnT>
                      <a:noFill/>
                    </a:lnT>
                    <a:lnB>
                      <a:noFill/>
                    </a:lnB>
                  </a:tcPr>
                </a:tc>
                <a:tc>
                  <a:txBody>
                    <a:bodyPr/>
                    <a:lstStyle/>
                    <a:p>
                      <a:pPr algn="l" fontAlgn="t"/>
                      <a:r>
                        <a:rPr lang="en-US" sz="1100" b="0" i="0" u="none" strike="noStrike">
                          <a:latin typeface="Arial"/>
                        </a:rPr>
                        <a:t>responsible person who can update the geometry information of the sub-detector, which is used in simulation/reconstruction</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Martin Ritter                         (ritter@mpp.mpg.de)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31475">
                <a:tc>
                  <a:txBody>
                    <a:bodyPr/>
                    <a:lstStyle/>
                    <a:p>
                      <a:pPr algn="l" fontAlgn="t"/>
                      <a:r>
                        <a:rPr lang="de-DE" sz="1100" b="1" i="0" u="none" strike="noStrike">
                          <a:latin typeface="Arial"/>
                        </a:rPr>
                        <a:t>simulation</a:t>
                      </a:r>
                    </a:p>
                  </a:txBody>
                  <a:tcPr marL="3187" marR="3187" marT="3187" marB="0">
                    <a:lnL>
                      <a:noFill/>
                    </a:lnL>
                    <a:lnR>
                      <a:noFill/>
                    </a:lnR>
                    <a:lnT>
                      <a:noFill/>
                    </a:lnT>
                    <a:lnB>
                      <a:noFill/>
                    </a:lnB>
                  </a:tcPr>
                </a:tc>
                <a:tc>
                  <a:txBody>
                    <a:bodyPr/>
                    <a:lstStyle/>
                    <a:p>
                      <a:pPr algn="l" fontAlgn="t"/>
                      <a:r>
                        <a:rPr lang="en-US" sz="1100" b="0" i="0" u="none" strike="noStrike">
                          <a:latin typeface="Arial"/>
                        </a:rPr>
                        <a:t>responsible person who can update the simulation code including hits creation, digitization</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Peter </a:t>
                      </a:r>
                      <a:r>
                        <a:rPr lang="de-DE" sz="1100" b="0" i="0" u="none" strike="noStrike" dirty="0" err="1">
                          <a:latin typeface="Arial"/>
                        </a:rPr>
                        <a:t>Kvasnicka</a:t>
                      </a:r>
                      <a:r>
                        <a:rPr lang="de-DE" sz="1100" b="0" i="0" u="none" strike="noStrike" dirty="0">
                          <a:latin typeface="Arial"/>
                        </a:rPr>
                        <a:t> (kvasnicka@ipnp.troja.mff.cuni.cz)</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31475">
                <a:tc>
                  <a:txBody>
                    <a:bodyPr/>
                    <a:lstStyle/>
                    <a:p>
                      <a:pPr algn="l" fontAlgn="t"/>
                      <a:r>
                        <a:rPr lang="de-DE" sz="1100" b="1" i="0" u="none" strike="noStrike">
                          <a:latin typeface="Arial"/>
                        </a:rPr>
                        <a:t>beam background overlay</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latin typeface="Arial"/>
                        </a:rPr>
                        <a:t>responsible person who can handle the beam background overlay</a:t>
                      </a:r>
                    </a:p>
                  </a:txBody>
                  <a:tcPr marL="3187" marR="3187" marT="31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Andreas Moll (molland@mpp.mpg.de) </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31475">
                <a:tc>
                  <a:txBody>
                    <a:bodyPr/>
                    <a:lstStyle/>
                    <a:p>
                      <a:pPr algn="l" fontAlgn="t"/>
                      <a:r>
                        <a:rPr lang="de-DE" sz="1100" b="1" i="0" u="none" strike="noStrike">
                          <a:latin typeface="Arial"/>
                        </a:rPr>
                        <a:t>beam BG</a:t>
                      </a:r>
                    </a:p>
                  </a:txBody>
                  <a:tcPr marL="3187" marR="3187" marT="3187" marB="0">
                    <a:lnL>
                      <a:noFill/>
                    </a:lnL>
                    <a:lnR>
                      <a:noFill/>
                    </a:lnR>
                    <a:lnT>
                      <a:noFill/>
                    </a:lnT>
                    <a:lnB>
                      <a:noFill/>
                    </a:lnB>
                  </a:tcPr>
                </a:tc>
                <a:tc>
                  <a:txBody>
                    <a:bodyPr/>
                    <a:lstStyle/>
                    <a:p>
                      <a:pPr algn="l" fontAlgn="t"/>
                      <a:r>
                        <a:rPr lang="en-US" sz="1100" b="0" i="0" u="none" strike="noStrike">
                          <a:latin typeface="Arial"/>
                        </a:rPr>
                        <a:t>responsible person for the beam background study</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Christian </a:t>
                      </a:r>
                      <a:r>
                        <a:rPr lang="de-DE" sz="1100" b="0" i="0" u="none" strike="noStrike" dirty="0" smtClean="0">
                          <a:latin typeface="Arial"/>
                        </a:rPr>
                        <a:t> Kiesling(cmk@mpp.mpg.de</a:t>
                      </a:r>
                      <a:r>
                        <a:rPr lang="de-DE" sz="1100" b="0" i="0" u="none" strike="noStrike" dirty="0">
                          <a:latin typeface="Arial"/>
                        </a:rPr>
                        <a:t>) </a:t>
                      </a:r>
                      <a:r>
                        <a:rPr lang="de-DE" sz="1100" b="0" i="0" u="none" strike="noStrike" dirty="0" smtClean="0">
                          <a:latin typeface="Arial"/>
                        </a:rPr>
                        <a:t>Susanne </a:t>
                      </a:r>
                      <a:r>
                        <a:rPr lang="de-DE" sz="1100" b="0" i="0" u="none" strike="noStrike" dirty="0" err="1">
                          <a:latin typeface="Arial"/>
                        </a:rPr>
                        <a:t>Koblitz</a:t>
                      </a:r>
                      <a:r>
                        <a:rPr lang="de-DE" sz="1100" b="0" i="0" u="none" strike="noStrike" dirty="0">
                          <a:latin typeface="Arial"/>
                        </a:rPr>
                        <a:t> (koblitz@mpp.mpg)</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331475">
                <a:tc>
                  <a:txBody>
                    <a:bodyPr/>
                    <a:lstStyle/>
                    <a:p>
                      <a:pPr algn="l" fontAlgn="t"/>
                      <a:r>
                        <a:rPr lang="de-DE" sz="1100" b="1" i="0" u="none" strike="noStrike">
                          <a:latin typeface="Arial"/>
                        </a:rPr>
                        <a:t>reconstruction</a:t>
                      </a:r>
                    </a:p>
                  </a:txBody>
                  <a:tcPr marL="3187" marR="3187" marT="3187" marB="0">
                    <a:lnL>
                      <a:noFill/>
                    </a:lnL>
                    <a:lnR>
                      <a:noFill/>
                    </a:lnR>
                    <a:lnT>
                      <a:noFill/>
                    </a:lnT>
                    <a:lnB>
                      <a:noFill/>
                    </a:lnB>
                  </a:tcPr>
                </a:tc>
                <a:tc>
                  <a:txBody>
                    <a:bodyPr/>
                    <a:lstStyle/>
                    <a:p>
                      <a:pPr algn="l" fontAlgn="t"/>
                      <a:r>
                        <a:rPr lang="en-US" sz="1100" b="0" i="0" u="none" strike="noStrike">
                          <a:latin typeface="Arial"/>
                        </a:rPr>
                        <a:t>responsible person who can manage the reconstruction tools</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Oksana </a:t>
                      </a:r>
                      <a:r>
                        <a:rPr lang="de-DE" sz="1100" b="0" i="0" u="none" strike="noStrike" dirty="0" err="1">
                          <a:latin typeface="Arial"/>
                        </a:rPr>
                        <a:t>Brovchenko</a:t>
                      </a:r>
                      <a:r>
                        <a:rPr lang="de-DE" sz="1100" b="0" i="0" u="none" strike="noStrike" dirty="0">
                          <a:latin typeface="Arial"/>
                        </a:rPr>
                        <a:t> (</a:t>
                      </a:r>
                      <a:r>
                        <a:rPr lang="de-DE" sz="1100" b="0" i="0" u="none" strike="noStrike" dirty="0" err="1">
                          <a:latin typeface="Arial"/>
                        </a:rPr>
                        <a:t>tbc</a:t>
                      </a:r>
                      <a:r>
                        <a:rPr lang="de-DE" sz="1100" b="0" i="0" u="none" strike="noStrike" dirty="0">
                          <a:latin typeface="Arial"/>
                        </a:rPr>
                        <a:t>)</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95309">
                <a:tc>
                  <a:txBody>
                    <a:bodyPr/>
                    <a:lstStyle/>
                    <a:p>
                      <a:pPr algn="l" fontAlgn="t"/>
                      <a:r>
                        <a:rPr lang="de-DE" sz="1100" b="1" i="0" u="none" strike="noStrike">
                          <a:latin typeface="Arial"/>
                        </a:rPr>
                        <a:t>alignment</a:t>
                      </a:r>
                    </a:p>
                  </a:txBody>
                  <a:tcPr marL="3187" marR="3187" marT="3187" marB="0">
                    <a:lnL>
                      <a:noFill/>
                    </a:lnL>
                    <a:lnR>
                      <a:noFill/>
                    </a:lnR>
                    <a:lnT>
                      <a:noFill/>
                    </a:lnT>
                    <a:lnB>
                      <a:noFill/>
                    </a:lnB>
                  </a:tcPr>
                </a:tc>
                <a:tc>
                  <a:txBody>
                    <a:bodyPr/>
                    <a:lstStyle/>
                    <a:p>
                      <a:pPr algn="l" fontAlgn="t"/>
                      <a:r>
                        <a:rPr lang="en-US" sz="1100" b="0" i="0" u="none" strike="noStrike">
                          <a:latin typeface="Arial"/>
                        </a:rPr>
                        <a:t>responsible person who establishes the automatic alignment constant making and alignment quality check (a part of DQM)</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Jochen </a:t>
                      </a:r>
                      <a:r>
                        <a:rPr lang="de-DE" sz="1100" b="0" i="0" u="none" strike="noStrike" dirty="0" err="1">
                          <a:latin typeface="Arial"/>
                        </a:rPr>
                        <a:t>Schieck</a:t>
                      </a:r>
                      <a:r>
                        <a:rPr lang="de-DE" sz="1100" b="0" i="0" u="none" strike="noStrike" dirty="0">
                          <a:latin typeface="Arial"/>
                        </a:rPr>
                        <a:t> (Jochen.Schieck@lmu.de)</a:t>
                      </a:r>
                    </a:p>
                  </a:txBody>
                  <a:tcPr marL="3187" marR="3187" marT="3187" marB="0">
                    <a:lnL w="6350" cap="flat" cmpd="sng" algn="ctr">
                      <a:solidFill>
                        <a:srgbClr val="000000"/>
                      </a:solidFill>
                      <a:prstDash val="solid"/>
                      <a:round/>
                      <a:headEnd type="none" w="med" len="med"/>
                      <a:tailEnd type="none" w="med" len="med"/>
                    </a:lnL>
                    <a:lnR>
                      <a:noFill/>
                    </a:lnR>
                    <a:lnT>
                      <a:noFill/>
                    </a:lnT>
                    <a:lnB>
                      <a:noFill/>
                    </a:lnB>
                    <a:solidFill>
                      <a:srgbClr val="CCFFFF"/>
                    </a:solidFill>
                  </a:tcPr>
                </a:tc>
              </a:tr>
              <a:tr h="495309">
                <a:tc>
                  <a:txBody>
                    <a:bodyPr/>
                    <a:lstStyle/>
                    <a:p>
                      <a:pPr algn="l" fontAlgn="t"/>
                      <a:r>
                        <a:rPr lang="de-DE" sz="1100" b="1" i="0" u="none" strike="noStrike">
                          <a:latin typeface="Arial"/>
                        </a:rPr>
                        <a:t>calibration</a:t>
                      </a:r>
                    </a:p>
                  </a:txBody>
                  <a:tcPr marL="3187" marR="3187" marT="3187" marB="0">
                    <a:lnL>
                      <a:noFill/>
                    </a:lnL>
                    <a:lnR>
                      <a:noFill/>
                    </a:lnR>
                    <a:lnT>
                      <a:noFill/>
                    </a:lnT>
                    <a:lnB>
                      <a:noFill/>
                    </a:lnB>
                  </a:tcPr>
                </a:tc>
                <a:tc>
                  <a:txBody>
                    <a:bodyPr/>
                    <a:lstStyle/>
                    <a:p>
                      <a:pPr algn="l" fontAlgn="t"/>
                      <a:r>
                        <a:rPr lang="en-US" sz="1100" b="0" i="0" u="none" strike="noStrike">
                          <a:latin typeface="Arial"/>
                        </a:rPr>
                        <a:t>responsible person who establishes the automatic calibration constant making and quality check (a part of DQM)</a:t>
                      </a:r>
                    </a:p>
                  </a:txBody>
                  <a:tcPr marL="3187" marR="3187" marT="3187"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de-DE" sz="1100" b="0" i="0" u="none" strike="noStrike" dirty="0">
                          <a:latin typeface="Arial"/>
                        </a:rPr>
                        <a:t>Ivan Peric                                 (ivan.peric@ziti.uni-heidelberg.de)</a:t>
                      </a:r>
                    </a:p>
                  </a:txBody>
                  <a:tcPr marL="3187" marR="3187" marT="3187"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sld>
</file>

<file path=ppt/theme/theme1.xml><?xml version="1.0" encoding="utf-8"?>
<a:theme xmlns:a="http://schemas.openxmlformats.org/drawingml/2006/main" name="2_Standarddesign">
  <a:themeElements>
    <a:clrScheme name="2_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tandarddesign">
      <a:majorFont>
        <a:latin typeface="Arial"/>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625</Words>
  <Application>Microsoft Office PowerPoint</Application>
  <PresentationFormat>On-screen Show (4:3)</PresentationFormat>
  <Paragraphs>87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2_Standarddesign</vt:lpstr>
      <vt:lpstr>Contact Persons</vt:lpstr>
      <vt:lpstr>Part I</vt:lpstr>
      <vt:lpstr>Part II</vt:lpstr>
    </vt:vector>
  </TitlesOfParts>
  <Company>hll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moser</dc:creator>
  <cp:lastModifiedBy>moser</cp:lastModifiedBy>
  <cp:revision>524</cp:revision>
  <dcterms:created xsi:type="dcterms:W3CDTF">2006-06-22T07:15:02Z</dcterms:created>
  <dcterms:modified xsi:type="dcterms:W3CDTF">2011-07-26T07:39:53Z</dcterms:modified>
</cp:coreProperties>
</file>