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media/media1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handoutMasterIdLst>
    <p:handoutMasterId r:id="rId33"/>
  </p:handoutMasterIdLst>
  <p:sldIdLst>
    <p:sldId id="256" r:id="rId4"/>
    <p:sldId id="257" r:id="rId5"/>
    <p:sldId id="268" r:id="rId6"/>
    <p:sldId id="396" r:id="rId7"/>
    <p:sldId id="400" r:id="rId8"/>
    <p:sldId id="409" r:id="rId9"/>
    <p:sldId id="401" r:id="rId10"/>
    <p:sldId id="402" r:id="rId11"/>
    <p:sldId id="403" r:id="rId12"/>
    <p:sldId id="404" r:id="rId13"/>
    <p:sldId id="405" r:id="rId14"/>
    <p:sldId id="406" r:id="rId15"/>
    <p:sldId id="407" r:id="rId16"/>
    <p:sldId id="408" r:id="rId17"/>
    <p:sldId id="410" r:id="rId18"/>
    <p:sldId id="411" r:id="rId19"/>
    <p:sldId id="412" r:id="rId20"/>
    <p:sldId id="415" r:id="rId21"/>
    <p:sldId id="419" r:id="rId22"/>
    <p:sldId id="414" r:id="rId23"/>
    <p:sldId id="416" r:id="rId24"/>
    <p:sldId id="418" r:id="rId25"/>
    <p:sldId id="420" r:id="rId26"/>
    <p:sldId id="417" r:id="rId27"/>
    <p:sldId id="421" r:id="rId28"/>
    <p:sldId id="422" r:id="rId29"/>
    <p:sldId id="398" r:id="rId30"/>
    <p:sldId id="423" r:id="rId31"/>
  </p:sldIdLst>
  <p:sldSz cx="9144000" cy="6858000" type="screen4x3"/>
  <p:notesSz cx="6858000" cy="9144000"/>
  <p:defaultTextStyle>
    <a:defPPr>
      <a:defRPr lang="en-US"/>
    </a:defPPr>
    <a:lvl1pPr marL="0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46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92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39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84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32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76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24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372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E0D"/>
    <a:srgbClr val="01670B"/>
    <a:srgbClr val="028011"/>
    <a:srgbClr val="F2F2F2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8" autoAdjust="0"/>
    <p:restoredTop sz="94509" autoAdjust="0"/>
  </p:normalViewPr>
  <p:slideViewPr>
    <p:cSldViewPr snapToObjects="1"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2213B-AA87-E648-A629-D71A00DA9449}" type="datetimeFigureOut">
              <a:rPr lang="en-US" smtClean="0"/>
              <a:pPr/>
              <a:t>7/22/2011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9F14B-EE13-064D-A30C-9E491D2287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861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EADB3-4D54-EB43-ABC1-016670862AC8}" type="datetimeFigureOut">
              <a:rPr lang="en-US" smtClean="0"/>
              <a:pPr/>
              <a:t>7/22/2011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3E55B-DA02-004E-A997-8D66B0D290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053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6" algn="l" defTabSz="4570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92" algn="l" defTabSz="4570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39" algn="l" defTabSz="4570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84" algn="l" defTabSz="4570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32" algn="l" defTabSz="4570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76" algn="l" defTabSz="4570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24" algn="l" defTabSz="4570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72" algn="l" defTabSz="4570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6" indent="0">
              <a:buNone/>
              <a:defRPr sz="2000" b="1"/>
            </a:lvl2pPr>
            <a:lvl3pPr marL="914092" indent="0">
              <a:buNone/>
              <a:defRPr sz="1800" b="1"/>
            </a:lvl3pPr>
            <a:lvl4pPr marL="1371139" indent="0">
              <a:buNone/>
              <a:defRPr sz="1600" b="1"/>
            </a:lvl4pPr>
            <a:lvl5pPr marL="1828184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76" indent="0">
              <a:buNone/>
              <a:defRPr sz="1600" b="1"/>
            </a:lvl7pPr>
            <a:lvl8pPr marL="3199324" indent="0">
              <a:buNone/>
              <a:defRPr sz="1600" b="1"/>
            </a:lvl8pPr>
            <a:lvl9pPr marL="36563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6" indent="0">
              <a:buNone/>
              <a:defRPr sz="2000" b="1"/>
            </a:lvl2pPr>
            <a:lvl3pPr marL="914092" indent="0">
              <a:buNone/>
              <a:defRPr sz="1800" b="1"/>
            </a:lvl3pPr>
            <a:lvl4pPr marL="1371139" indent="0">
              <a:buNone/>
              <a:defRPr sz="1600" b="1"/>
            </a:lvl4pPr>
            <a:lvl5pPr marL="1828184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76" indent="0">
              <a:buNone/>
              <a:defRPr sz="1600" b="1"/>
            </a:lvl7pPr>
            <a:lvl8pPr marL="3199324" indent="0">
              <a:buNone/>
              <a:defRPr sz="1600" b="1"/>
            </a:lvl8pPr>
            <a:lvl9pPr marL="36563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0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46" indent="0">
              <a:buNone/>
              <a:defRPr sz="1200"/>
            </a:lvl2pPr>
            <a:lvl3pPr marL="914092" indent="0">
              <a:buNone/>
              <a:defRPr sz="1000"/>
            </a:lvl3pPr>
            <a:lvl4pPr marL="1371139" indent="0">
              <a:buNone/>
              <a:defRPr sz="900"/>
            </a:lvl4pPr>
            <a:lvl5pPr marL="1828184" indent="0">
              <a:buNone/>
              <a:defRPr sz="900"/>
            </a:lvl5pPr>
            <a:lvl6pPr marL="2285232" indent="0">
              <a:buNone/>
              <a:defRPr sz="900"/>
            </a:lvl6pPr>
            <a:lvl7pPr marL="2742276" indent="0">
              <a:buNone/>
              <a:defRPr sz="900"/>
            </a:lvl7pPr>
            <a:lvl8pPr marL="3199324" indent="0">
              <a:buNone/>
              <a:defRPr sz="900"/>
            </a:lvl8pPr>
            <a:lvl9pPr marL="36563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46" indent="0">
              <a:buNone/>
              <a:defRPr sz="2800"/>
            </a:lvl2pPr>
            <a:lvl3pPr marL="914092" indent="0">
              <a:buNone/>
              <a:defRPr sz="2400"/>
            </a:lvl3pPr>
            <a:lvl4pPr marL="1371139" indent="0">
              <a:buNone/>
              <a:defRPr sz="2000"/>
            </a:lvl4pPr>
            <a:lvl5pPr marL="1828184" indent="0">
              <a:buNone/>
              <a:defRPr sz="2000"/>
            </a:lvl5pPr>
            <a:lvl6pPr marL="2285232" indent="0">
              <a:buNone/>
              <a:defRPr sz="2000"/>
            </a:lvl6pPr>
            <a:lvl7pPr marL="2742276" indent="0">
              <a:buNone/>
              <a:defRPr sz="2000"/>
            </a:lvl7pPr>
            <a:lvl8pPr marL="3199324" indent="0">
              <a:buNone/>
              <a:defRPr sz="2000"/>
            </a:lvl8pPr>
            <a:lvl9pPr marL="36563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46" indent="0">
              <a:buNone/>
              <a:defRPr sz="1200"/>
            </a:lvl2pPr>
            <a:lvl3pPr marL="914092" indent="0">
              <a:buNone/>
              <a:defRPr sz="1000"/>
            </a:lvl3pPr>
            <a:lvl4pPr marL="1371139" indent="0">
              <a:buNone/>
              <a:defRPr sz="900"/>
            </a:lvl4pPr>
            <a:lvl5pPr marL="1828184" indent="0">
              <a:buNone/>
              <a:defRPr sz="900"/>
            </a:lvl5pPr>
            <a:lvl6pPr marL="2285232" indent="0">
              <a:buNone/>
              <a:defRPr sz="900"/>
            </a:lvl6pPr>
            <a:lvl7pPr marL="2742276" indent="0">
              <a:buNone/>
              <a:defRPr sz="900"/>
            </a:lvl7pPr>
            <a:lvl8pPr marL="3199324" indent="0">
              <a:buNone/>
              <a:defRPr sz="900"/>
            </a:lvl8pPr>
            <a:lvl9pPr marL="36563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6" indent="0">
              <a:buNone/>
              <a:defRPr sz="2000" b="1"/>
            </a:lvl2pPr>
            <a:lvl3pPr marL="914092" indent="0">
              <a:buNone/>
              <a:defRPr sz="1800" b="1"/>
            </a:lvl3pPr>
            <a:lvl4pPr marL="1371139" indent="0">
              <a:buNone/>
              <a:defRPr sz="1600" b="1"/>
            </a:lvl4pPr>
            <a:lvl5pPr marL="1828184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76" indent="0">
              <a:buNone/>
              <a:defRPr sz="1600" b="1"/>
            </a:lvl7pPr>
            <a:lvl8pPr marL="3199324" indent="0">
              <a:buNone/>
              <a:defRPr sz="1600" b="1"/>
            </a:lvl8pPr>
            <a:lvl9pPr marL="36563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6" indent="0">
              <a:buNone/>
              <a:defRPr sz="2000" b="1"/>
            </a:lvl2pPr>
            <a:lvl3pPr marL="914092" indent="0">
              <a:buNone/>
              <a:defRPr sz="1800" b="1"/>
            </a:lvl3pPr>
            <a:lvl4pPr marL="1371139" indent="0">
              <a:buNone/>
              <a:defRPr sz="1600" b="1"/>
            </a:lvl4pPr>
            <a:lvl5pPr marL="1828184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76" indent="0">
              <a:buNone/>
              <a:defRPr sz="1600" b="1"/>
            </a:lvl7pPr>
            <a:lvl8pPr marL="3199324" indent="0">
              <a:buNone/>
              <a:defRPr sz="1600" b="1"/>
            </a:lvl8pPr>
            <a:lvl9pPr marL="36563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0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0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46" indent="0">
              <a:buNone/>
              <a:defRPr sz="1200"/>
            </a:lvl2pPr>
            <a:lvl3pPr marL="914092" indent="0">
              <a:buNone/>
              <a:defRPr sz="1000"/>
            </a:lvl3pPr>
            <a:lvl4pPr marL="1371139" indent="0">
              <a:buNone/>
              <a:defRPr sz="900"/>
            </a:lvl4pPr>
            <a:lvl5pPr marL="1828184" indent="0">
              <a:buNone/>
              <a:defRPr sz="900"/>
            </a:lvl5pPr>
            <a:lvl6pPr marL="2285232" indent="0">
              <a:buNone/>
              <a:defRPr sz="900"/>
            </a:lvl6pPr>
            <a:lvl7pPr marL="2742276" indent="0">
              <a:buNone/>
              <a:defRPr sz="900"/>
            </a:lvl7pPr>
            <a:lvl8pPr marL="3199324" indent="0">
              <a:buNone/>
              <a:defRPr sz="900"/>
            </a:lvl8pPr>
            <a:lvl9pPr marL="36563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46" indent="0">
              <a:buNone/>
              <a:defRPr sz="2800"/>
            </a:lvl2pPr>
            <a:lvl3pPr marL="914092" indent="0">
              <a:buNone/>
              <a:defRPr sz="2400"/>
            </a:lvl3pPr>
            <a:lvl4pPr marL="1371139" indent="0">
              <a:buNone/>
              <a:defRPr sz="2000"/>
            </a:lvl4pPr>
            <a:lvl5pPr marL="1828184" indent="0">
              <a:buNone/>
              <a:defRPr sz="2000"/>
            </a:lvl5pPr>
            <a:lvl6pPr marL="2285232" indent="0">
              <a:buNone/>
              <a:defRPr sz="2000"/>
            </a:lvl6pPr>
            <a:lvl7pPr marL="2742276" indent="0">
              <a:buNone/>
              <a:defRPr sz="2000"/>
            </a:lvl7pPr>
            <a:lvl8pPr marL="3199324" indent="0">
              <a:buNone/>
              <a:defRPr sz="2000"/>
            </a:lvl8pPr>
            <a:lvl9pPr marL="36563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46" indent="0">
              <a:buNone/>
              <a:defRPr sz="1200"/>
            </a:lvl2pPr>
            <a:lvl3pPr marL="914092" indent="0">
              <a:buNone/>
              <a:defRPr sz="1000"/>
            </a:lvl3pPr>
            <a:lvl4pPr marL="1371139" indent="0">
              <a:buNone/>
              <a:defRPr sz="900"/>
            </a:lvl4pPr>
            <a:lvl5pPr marL="1828184" indent="0">
              <a:buNone/>
              <a:defRPr sz="900"/>
            </a:lvl5pPr>
            <a:lvl6pPr marL="2285232" indent="0">
              <a:buNone/>
              <a:defRPr sz="900"/>
            </a:lvl6pPr>
            <a:lvl7pPr marL="2742276" indent="0">
              <a:buNone/>
              <a:defRPr sz="900"/>
            </a:lvl7pPr>
            <a:lvl8pPr marL="3199324" indent="0">
              <a:buNone/>
              <a:defRPr sz="900"/>
            </a:lvl8pPr>
            <a:lvl9pPr marL="36563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6" indent="0">
              <a:buNone/>
              <a:defRPr sz="2000" b="1"/>
            </a:lvl2pPr>
            <a:lvl3pPr marL="914092" indent="0">
              <a:buNone/>
              <a:defRPr sz="1800" b="1"/>
            </a:lvl3pPr>
            <a:lvl4pPr marL="1371139" indent="0">
              <a:buNone/>
              <a:defRPr sz="1600" b="1"/>
            </a:lvl4pPr>
            <a:lvl5pPr marL="1828184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76" indent="0">
              <a:buNone/>
              <a:defRPr sz="1600" b="1"/>
            </a:lvl7pPr>
            <a:lvl8pPr marL="3199324" indent="0">
              <a:buNone/>
              <a:defRPr sz="1600" b="1"/>
            </a:lvl8pPr>
            <a:lvl9pPr marL="36563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6" indent="0">
              <a:buNone/>
              <a:defRPr sz="2000" b="1"/>
            </a:lvl2pPr>
            <a:lvl3pPr marL="914092" indent="0">
              <a:buNone/>
              <a:defRPr sz="1800" b="1"/>
            </a:lvl3pPr>
            <a:lvl4pPr marL="1371139" indent="0">
              <a:buNone/>
              <a:defRPr sz="1600" b="1"/>
            </a:lvl4pPr>
            <a:lvl5pPr marL="1828184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76" indent="0">
              <a:buNone/>
              <a:defRPr sz="1600" b="1"/>
            </a:lvl7pPr>
            <a:lvl8pPr marL="3199324" indent="0">
              <a:buNone/>
              <a:defRPr sz="1600" b="1"/>
            </a:lvl8pPr>
            <a:lvl9pPr marL="36563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0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46" indent="0">
              <a:buNone/>
              <a:defRPr sz="1200"/>
            </a:lvl2pPr>
            <a:lvl3pPr marL="914092" indent="0">
              <a:buNone/>
              <a:defRPr sz="1000"/>
            </a:lvl3pPr>
            <a:lvl4pPr marL="1371139" indent="0">
              <a:buNone/>
              <a:defRPr sz="900"/>
            </a:lvl4pPr>
            <a:lvl5pPr marL="1828184" indent="0">
              <a:buNone/>
              <a:defRPr sz="900"/>
            </a:lvl5pPr>
            <a:lvl6pPr marL="2285232" indent="0">
              <a:buNone/>
              <a:defRPr sz="900"/>
            </a:lvl6pPr>
            <a:lvl7pPr marL="2742276" indent="0">
              <a:buNone/>
              <a:defRPr sz="900"/>
            </a:lvl7pPr>
            <a:lvl8pPr marL="3199324" indent="0">
              <a:buNone/>
              <a:defRPr sz="900"/>
            </a:lvl8pPr>
            <a:lvl9pPr marL="36563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46" indent="0">
              <a:buNone/>
              <a:defRPr sz="2800"/>
            </a:lvl2pPr>
            <a:lvl3pPr marL="914092" indent="0">
              <a:buNone/>
              <a:defRPr sz="2400"/>
            </a:lvl3pPr>
            <a:lvl4pPr marL="1371139" indent="0">
              <a:buNone/>
              <a:defRPr sz="2000"/>
            </a:lvl4pPr>
            <a:lvl5pPr marL="1828184" indent="0">
              <a:buNone/>
              <a:defRPr sz="2000"/>
            </a:lvl5pPr>
            <a:lvl6pPr marL="2285232" indent="0">
              <a:buNone/>
              <a:defRPr sz="2000"/>
            </a:lvl6pPr>
            <a:lvl7pPr marL="2742276" indent="0">
              <a:buNone/>
              <a:defRPr sz="2000"/>
            </a:lvl7pPr>
            <a:lvl8pPr marL="3199324" indent="0">
              <a:buNone/>
              <a:defRPr sz="2000"/>
            </a:lvl8pPr>
            <a:lvl9pPr marL="36563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46" indent="0">
              <a:buNone/>
              <a:defRPr sz="1200"/>
            </a:lvl2pPr>
            <a:lvl3pPr marL="914092" indent="0">
              <a:buNone/>
              <a:defRPr sz="1000"/>
            </a:lvl3pPr>
            <a:lvl4pPr marL="1371139" indent="0">
              <a:buNone/>
              <a:defRPr sz="900"/>
            </a:lvl4pPr>
            <a:lvl5pPr marL="1828184" indent="0">
              <a:buNone/>
              <a:defRPr sz="900"/>
            </a:lvl5pPr>
            <a:lvl6pPr marL="2285232" indent="0">
              <a:buNone/>
              <a:defRPr sz="900"/>
            </a:lvl6pPr>
            <a:lvl7pPr marL="2742276" indent="0">
              <a:buNone/>
              <a:defRPr sz="900"/>
            </a:lvl7pPr>
            <a:lvl8pPr marL="3199324" indent="0">
              <a:buNone/>
              <a:defRPr sz="900"/>
            </a:lvl8pPr>
            <a:lvl9pPr marL="36563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d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  <a:alpha val="85000"/>
              </a:schemeClr>
            </a:gs>
            <a:gs pos="100000">
              <a:schemeClr val="bg2">
                <a:shade val="30000"/>
                <a:satMod val="200000"/>
                <a:alpha val="3000"/>
              </a:schemeClr>
            </a:gs>
          </a:gsLst>
          <a:lin ang="41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0" y="2"/>
            <a:ext cx="9144000" cy="1015632"/>
          </a:xfrm>
          <a:prstGeom prst="rect">
            <a:avLst/>
          </a:prstGeom>
          <a:gradFill flip="none" rotWithShape="1">
            <a:gsLst>
              <a:gs pos="70000">
                <a:srgbClr val="F2F2F2">
                  <a:alpha val="85000"/>
                </a:srgbClr>
              </a:gs>
              <a:gs pos="100000">
                <a:srgbClr val="000000">
                  <a:alpha val="85000"/>
                </a:srgbClr>
              </a:gs>
            </a:gsLst>
            <a:lin ang="10800000" scaled="0"/>
            <a:tileRect/>
          </a:gradFill>
          <a:ln>
            <a:solidFill>
              <a:schemeClr val="bg1"/>
            </a:solidFill>
          </a:ln>
        </p:spPr>
        <p:txBody>
          <a:bodyPr wrap="square" lIns="91410" tIns="45705" rIns="91410" bIns="45705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sz="2400" dirty="0" smtClean="0"/>
          </a:p>
          <a:p>
            <a:endParaRPr lang="en-US" dirty="0" smtClean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4" y="76200"/>
            <a:ext cx="8229600" cy="91440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219207"/>
            <a:ext cx="8229600" cy="4906963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600">
                <a:solidFill>
                  <a:srgbClr val="000000"/>
                </a:solidFill>
              </a:defRPr>
            </a:lvl1pPr>
          </a:lstStyle>
          <a:p>
            <a:r>
              <a:rPr lang="de-DE" smtClean="0"/>
              <a:t>20.05.2011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1804" y="6356355"/>
            <a:ext cx="32004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Christian Soldner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355"/>
            <a:ext cx="21336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196EC875-2826-CC4E-B819-09F5DF2D31C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3b-notext-transp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77200" y="0"/>
            <a:ext cx="1066800" cy="1066800"/>
          </a:xfrm>
          <a:prstGeom prst="rect">
            <a:avLst/>
          </a:prstGeom>
        </p:spPr>
      </p:pic>
      <p:pic>
        <p:nvPicPr>
          <p:cNvPr id="8" name="Picture 7" descr="minerva.pdf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152400" y="76200"/>
            <a:ext cx="914400" cy="9144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046" rtl="0" eaLnBrk="1" latinLnBrk="0" hangingPunct="1">
        <a:spcBef>
          <a:spcPct val="0"/>
        </a:spcBef>
        <a:buNone/>
        <a:defRPr sz="32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42784" indent="-342784" algn="l" defTabSz="457046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701" indent="-285654" algn="l" defTabSz="457046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2616" indent="-228523" algn="l" defTabSz="457046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599661" indent="-228523" algn="l" defTabSz="457046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6707" indent="-228523" algn="l" defTabSz="457046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3754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00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46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92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6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2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9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84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32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76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24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72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tint val="80000"/>
                <a:satMod val="300000"/>
                <a:alpha val="85000"/>
              </a:schemeClr>
            </a:gs>
            <a:gs pos="100000">
              <a:schemeClr val="bg2">
                <a:shade val="30000"/>
                <a:satMod val="200000"/>
                <a:alpha val="3000"/>
              </a:schemeClr>
            </a:gs>
          </a:gsLst>
          <a:lin ang="41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4" y="274639"/>
            <a:ext cx="8229600" cy="114300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600207"/>
            <a:ext cx="8229600" cy="4525963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355"/>
            <a:ext cx="21336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AE5B4-0592-794D-B3FF-3CCBDE18F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4570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4" indent="-342784" algn="l" defTabSz="45704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01" indent="-285654" algn="l" defTabSz="45704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6" indent="-228523" algn="l" defTabSz="45704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61" indent="-228523" algn="l" defTabSz="45704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07" indent="-228523" algn="l" defTabSz="45704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54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00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46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92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6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2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9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84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32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76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24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72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tint val="80000"/>
                <a:satMod val="300000"/>
                <a:alpha val="85000"/>
              </a:schemeClr>
            </a:gs>
            <a:gs pos="100000">
              <a:schemeClr val="bg2">
                <a:shade val="30000"/>
                <a:satMod val="200000"/>
                <a:alpha val="3000"/>
              </a:schemeClr>
            </a:gs>
          </a:gsLst>
          <a:lin ang="41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4" y="274639"/>
            <a:ext cx="8229600" cy="114300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600207"/>
            <a:ext cx="8229600" cy="4525963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355"/>
            <a:ext cx="21336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796B6-AE37-7D46-BEB4-3AB08105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4570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4" indent="-342784" algn="l" defTabSz="45704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01" indent="-285654" algn="l" defTabSz="45704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6" indent="-228523" algn="l" defTabSz="45704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61" indent="-228523" algn="l" defTabSz="45704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07" indent="-228523" algn="l" defTabSz="45704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54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00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46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92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6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2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9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84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32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76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24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72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pd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4.pd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0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2.pdf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52.png"/><Relationship Id="rId4" Type="http://schemas.openxmlformats.org/officeDocument/2006/relationships/hyperlink" Target="http://www.mpp.mpg.de/~soldner/WaveformDecomposition.gif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1.pd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5.pn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9"/>
            <a:ext cx="7772400" cy="1523999"/>
          </a:xfrm>
        </p:spPr>
        <p:txBody>
          <a:bodyPr>
            <a:noAutofit/>
          </a:bodyPr>
          <a:lstStyle/>
          <a:p>
            <a:r>
              <a:rPr lang="en-US" sz="5000" u="sng" dirty="0" err="1" smtClean="0"/>
              <a:t>Calorimetry</a:t>
            </a:r>
            <a:r>
              <a:rPr lang="en-US" sz="5000" u="sng" dirty="0" smtClean="0"/>
              <a:t> of the Future &amp;</a:t>
            </a:r>
            <a:br>
              <a:rPr lang="en-US" sz="5000" u="sng" dirty="0" smtClean="0"/>
            </a:br>
            <a:r>
              <a:rPr lang="en-US" sz="5000" u="sng" dirty="0" smtClean="0"/>
              <a:t>the T3B Experiment</a:t>
            </a:r>
            <a:endParaRPr lang="en-US" sz="5000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4" y="4495805"/>
            <a:ext cx="7772400" cy="609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Princetown LET"/>
                <a:cs typeface="Princetown LET"/>
              </a:rPr>
              <a:t>Young Scientist Workshop</a:t>
            </a:r>
            <a:r>
              <a:rPr lang="en-US" sz="2000" dirty="0" smtClean="0">
                <a:latin typeface="Princetown LET"/>
                <a:cs typeface="Princetown LET"/>
              </a:rPr>
              <a:t> </a:t>
            </a:r>
            <a:r>
              <a:rPr lang="en-US" sz="2000" dirty="0" smtClean="0">
                <a:latin typeface="Princetown LET"/>
                <a:cs typeface="Princetown LET"/>
              </a:rPr>
              <a:t>– </a:t>
            </a:r>
            <a:r>
              <a:rPr lang="en-US" sz="2000" dirty="0" smtClean="0">
                <a:latin typeface="Princetown LET"/>
                <a:cs typeface="Princetown LET"/>
              </a:rPr>
              <a:t>July</a:t>
            </a:r>
            <a:r>
              <a:rPr lang="en-US" sz="2000" dirty="0" smtClean="0">
                <a:latin typeface="Princetown LET"/>
                <a:cs typeface="Princetown LET"/>
              </a:rPr>
              <a:t> 26</a:t>
            </a:r>
            <a:r>
              <a:rPr lang="en-US" sz="2000" baseline="30000" dirty="0" smtClean="0">
                <a:latin typeface="Princetown LET"/>
                <a:cs typeface="Princetown LET"/>
              </a:rPr>
              <a:t>th</a:t>
            </a:r>
            <a:r>
              <a:rPr lang="en-US" sz="2000" dirty="0" smtClean="0">
                <a:latin typeface="Princetown LET"/>
                <a:cs typeface="Princetown LET"/>
              </a:rPr>
              <a:t> </a:t>
            </a:r>
            <a:r>
              <a:rPr lang="en-US" sz="2000" dirty="0" smtClean="0">
                <a:latin typeface="Princetown LET"/>
                <a:cs typeface="Princetown LET"/>
              </a:rPr>
              <a:t>2011</a:t>
            </a:r>
            <a:endParaRPr lang="en-US" sz="2000" dirty="0">
              <a:latin typeface="Princetown LET"/>
              <a:cs typeface="Princetown LET"/>
            </a:endParaRPr>
          </a:p>
        </p:txBody>
      </p:sp>
      <p:pic>
        <p:nvPicPr>
          <p:cNvPr id="5" name="Picture 4" descr="MPP_logo_cmyk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4" y="4953001"/>
            <a:ext cx="2166549" cy="1511300"/>
          </a:xfrm>
          <a:prstGeom prst="rect">
            <a:avLst/>
          </a:prstGeom>
        </p:spPr>
      </p:pic>
      <p:pic>
        <p:nvPicPr>
          <p:cNvPr id="6" name="Picture 5" descr="Logo_universeClust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745" y="4953001"/>
            <a:ext cx="1450459" cy="1511300"/>
          </a:xfrm>
          <a:prstGeom prst="rect">
            <a:avLst/>
          </a:prstGeom>
        </p:spPr>
      </p:pic>
      <p:pic>
        <p:nvPicPr>
          <p:cNvPr id="7" name="Picture 6" descr="calice_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2" y="6032506"/>
            <a:ext cx="1748420" cy="825500"/>
          </a:xfrm>
          <a:prstGeom prst="rect">
            <a:avLst/>
          </a:prstGeom>
        </p:spPr>
      </p:pic>
      <p:pic>
        <p:nvPicPr>
          <p:cNvPr id="9" name="Picture 8" descr="t3b-transp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6" y="1874526"/>
            <a:ext cx="2392681" cy="23926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94112" y="5105405"/>
            <a:ext cx="3163754" cy="646300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Christian </a:t>
            </a:r>
            <a:r>
              <a:rPr lang="en-US" dirty="0" err="1" smtClean="0">
                <a:solidFill>
                  <a:srgbClr val="000000"/>
                </a:solidFill>
              </a:rPr>
              <a:t>Soldner</a:t>
            </a:r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Max-Planck-Institute for Physics</a:t>
            </a:r>
            <a:endParaRPr lang="en-US" u="sn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4"/>
    </mc:Choice>
    <mc:Fallback xmlns="">
      <p:transition spd="slow" advTm="435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More?</a:t>
            </a:r>
            <a:endParaRPr lang="en-US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194957" y="1124744"/>
            <a:ext cx="692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</a:rPr>
              <a:t>How about millions of readout channels in the CAL?</a:t>
            </a:r>
            <a:endParaRPr lang="de-DE" sz="2400" u="sng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452320" y="1196752"/>
            <a:ext cx="1149111" cy="624308"/>
            <a:chOff x="3131840" y="3789040"/>
            <a:chExt cx="1149111" cy="62430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587" y="3897857"/>
              <a:ext cx="284158" cy="36309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9419" y="39069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1840" y="39069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94434" y="39069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261" y="4050256"/>
              <a:ext cx="284158" cy="36309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340" y="3817141"/>
              <a:ext cx="284158" cy="36309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5896" y="40593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1920" y="40593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794" y="3789040"/>
              <a:ext cx="284158" cy="36309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03848" y="40593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" name="TextBox 43"/>
          <p:cNvSpPr txBox="1"/>
          <p:nvPr/>
        </p:nvSpPr>
        <p:spPr>
          <a:xfrm>
            <a:off x="212874" y="1619508"/>
            <a:ext cx="4928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Realize this with millions of PMTs?	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	hardly</a:t>
            </a:r>
            <a:endParaRPr lang="en-US" b="1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Need to exploit </a:t>
            </a:r>
          </a:p>
          <a:p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new technologies!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720" y="1670756"/>
            <a:ext cx="8352928" cy="51961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980630" y="1917118"/>
            <a:ext cx="6199882" cy="4944698"/>
            <a:chOff x="2980630" y="1917118"/>
            <a:chExt cx="6199882" cy="49446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042"/>
            <a:stretch/>
          </p:blipFill>
          <p:spPr>
            <a:xfrm>
              <a:off x="2980630" y="1917118"/>
              <a:ext cx="6199882" cy="230397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499992" y="4276493"/>
              <a:ext cx="4644008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Use novel Silicon Photomultipliers:</a:t>
              </a:r>
            </a:p>
            <a:p>
              <a:pPr marL="285750" indent="-285750">
                <a:buFont typeface="Symbol" pitchFamily="18" charset="2"/>
                <a:buChar char="-"/>
              </a:pPr>
              <a:r>
                <a:rPr lang="en-US" dirty="0" smtClean="0">
                  <a:solidFill>
                    <a:schemeClr val="bg1"/>
                  </a:solidFill>
                </a:rPr>
                <a:t>Small </a:t>
              </a:r>
            </a:p>
            <a:p>
              <a:pPr marL="285750" indent="-285750">
                <a:buFont typeface="Symbol" pitchFamily="18" charset="2"/>
                <a:buChar char="-"/>
              </a:pPr>
              <a:r>
                <a:rPr lang="en-US" dirty="0" smtClean="0">
                  <a:solidFill>
                    <a:schemeClr val="bg1"/>
                  </a:solidFill>
                </a:rPr>
                <a:t>Insensitive to B-Fields</a:t>
              </a:r>
            </a:p>
            <a:p>
              <a:pPr marL="285750" indent="-285750">
                <a:buFont typeface="Symbol" pitchFamily="18" charset="2"/>
                <a:buChar char="-"/>
              </a:pPr>
              <a:r>
                <a:rPr lang="en-US" dirty="0" smtClean="0">
                  <a:solidFill>
                    <a:schemeClr val="bg1"/>
                  </a:solidFill>
                </a:rPr>
                <a:t>Low Voltage operation (~30-70V)</a:t>
              </a:r>
            </a:p>
            <a:p>
              <a:pPr marL="285750" indent="-285750">
                <a:buFont typeface="Symbol" pitchFamily="18" charset="2"/>
                <a:buChar char="-"/>
              </a:pP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At last: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Photo Sensor, Scintillator Tile and Readout Electronics integrated in active layer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(other approaches: (Semi-)Digital HCAL…)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784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More?</a:t>
            </a:r>
            <a:endParaRPr lang="en-US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194957" y="1124744"/>
            <a:ext cx="692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</a:rPr>
              <a:t>How about millions of readout channels in the CAL?</a:t>
            </a:r>
            <a:endParaRPr lang="de-DE" sz="2400" u="sng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452320" y="1196752"/>
            <a:ext cx="1149111" cy="624308"/>
            <a:chOff x="3131840" y="3789040"/>
            <a:chExt cx="1149111" cy="62430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587" y="3897857"/>
              <a:ext cx="284158" cy="36309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9419" y="39069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1840" y="39069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94434" y="39069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261" y="4050256"/>
              <a:ext cx="284158" cy="36309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340" y="3817141"/>
              <a:ext cx="284158" cy="36309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5896" y="40593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1920" y="40593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794" y="3789040"/>
              <a:ext cx="284158" cy="36309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03848" y="40593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" name="TextBox 43"/>
          <p:cNvSpPr txBox="1"/>
          <p:nvPr/>
        </p:nvSpPr>
        <p:spPr>
          <a:xfrm>
            <a:off x="212874" y="1619508"/>
            <a:ext cx="8679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Why did we want this again?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4957" y="3717032"/>
            <a:ext cx="894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Momentum measurement of tracking system better (for particles whose track is bent enough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												~100GeV in case of ILD)</a:t>
            </a:r>
            <a:endParaRPr lang="de-DE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469562"/>
              </p:ext>
            </p:extLst>
          </p:nvPr>
        </p:nvGraphicFramePr>
        <p:xfrm>
          <a:off x="5220072" y="4653136"/>
          <a:ext cx="374140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0700"/>
                <a:gridCol w="1870700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Average Jet Composition(LEP)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Charged particles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62%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Photons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27%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Neutral Hadrons </a:t>
                      </a:r>
                    </a:p>
                    <a:p>
                      <a:r>
                        <a:rPr lang="en-US" dirty="0" smtClean="0"/>
                        <a:t>(long lived)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94957" y="4468470"/>
            <a:ext cx="50251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Particle Flow Idea:</a:t>
            </a:r>
          </a:p>
          <a:p>
            <a:r>
              <a:rPr lang="en-US" dirty="0">
                <a:solidFill>
                  <a:schemeClr val="bg1"/>
                </a:solidFill>
              </a:rPr>
              <a:t>Reconstruct each particle in a jet </a:t>
            </a:r>
            <a:r>
              <a:rPr lang="en-US" dirty="0" smtClean="0">
                <a:solidFill>
                  <a:schemeClr val="bg1"/>
                </a:solidFill>
              </a:rPr>
              <a:t>in the </a:t>
            </a:r>
            <a:r>
              <a:rPr lang="en-US" dirty="0" err="1" smtClean="0">
                <a:solidFill>
                  <a:schemeClr val="bg1"/>
                </a:solidFill>
              </a:rPr>
              <a:t>subdetector</a:t>
            </a:r>
            <a:r>
              <a:rPr lang="en-US" dirty="0" smtClean="0">
                <a:solidFill>
                  <a:schemeClr val="bg1"/>
                </a:solidFill>
              </a:rPr>
              <a:t> which can provide the best </a:t>
            </a:r>
            <a:r>
              <a:rPr lang="de-DE" dirty="0" smtClean="0">
                <a:solidFill>
                  <a:schemeClr val="bg1"/>
                </a:solidFill>
              </a:rPr>
              <a:t>energy measurement</a:t>
            </a: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Calorimeters need to categorize and assign energy depositions</a:t>
            </a: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Ultra fine segmentation and </a:t>
            </a: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Intelligent clustering algorithms necessary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4957" y="1988840"/>
            <a:ext cx="8679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It certainly looks nice!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But main reason:</a:t>
            </a:r>
          </a:p>
          <a:p>
            <a:pPr algn="ctr"/>
            <a:r>
              <a:rPr lang="en-US" sz="2000" dirty="0">
                <a:solidFill>
                  <a:srgbClr val="025E0D"/>
                </a:solidFill>
                <a:sym typeface="Wingdings" pitchFamily="2" charset="2"/>
              </a:rPr>
              <a:t>T</a:t>
            </a:r>
            <a:r>
              <a:rPr lang="en-US" sz="2000" dirty="0" smtClean="0">
                <a:solidFill>
                  <a:srgbClr val="025E0D"/>
                </a:solidFill>
                <a:sym typeface="Wingdings" pitchFamily="2" charset="2"/>
              </a:rPr>
              <a:t>ry to build the best possible calorimeter </a:t>
            </a:r>
          </a:p>
          <a:p>
            <a:pPr algn="ctr"/>
            <a:r>
              <a:rPr lang="en-US" sz="2000" dirty="0" smtClean="0">
                <a:solidFill>
                  <a:srgbClr val="025E0D"/>
                </a:solidFill>
                <a:sym typeface="Wingdings" pitchFamily="2" charset="2"/>
              </a:rPr>
              <a:t>to minimize its usage</a:t>
            </a:r>
          </a:p>
          <a:p>
            <a:pPr algn="ctr"/>
            <a:r>
              <a:rPr lang="en-US" sz="2000" dirty="0">
                <a:solidFill>
                  <a:srgbClr val="025E0D"/>
                </a:solidFill>
                <a:sym typeface="Wingdings" pitchFamily="2" charset="2"/>
              </a:rPr>
              <a:t>b</a:t>
            </a:r>
            <a:r>
              <a:rPr lang="en-US" sz="2000" dirty="0" smtClean="0">
                <a:solidFill>
                  <a:srgbClr val="025E0D"/>
                </a:solidFill>
                <a:sym typeface="Wingdings" pitchFamily="2" charset="2"/>
              </a:rPr>
              <a:t>ecause calorimeters are bad.</a:t>
            </a:r>
            <a:endParaRPr lang="en-US" sz="2000" dirty="0">
              <a:solidFill>
                <a:srgbClr val="025E0D"/>
              </a:solidFill>
              <a:sym typeface="Wingdings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391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Particle Flow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00484"/>
            <a:ext cx="705340" cy="7239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9792" y="100484"/>
            <a:ext cx="728464" cy="7239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271"/>
            <a:ext cx="4278034" cy="3893403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5013176"/>
            <a:ext cx="7388121" cy="184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427985" y="1088841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Calorimeters need to categorize and assign energy depositions to incoming particles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ECAL  Photons	HCAL  Neutral Hadrons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27985" y="1988840"/>
            <a:ext cx="47525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Unprecedented Jet Energy Resolution:</a:t>
            </a:r>
          </a:p>
          <a:p>
            <a:endParaRPr lang="en-US" dirty="0">
              <a:solidFill>
                <a:schemeClr val="bg1"/>
              </a:solidFill>
              <a:sym typeface="Wingdings" pitchFamily="2" charset="2"/>
            </a:endParaRPr>
          </a:p>
          <a:p>
            <a:endParaRPr lang="en-US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					 3x better than LEP</a:t>
            </a:r>
            <a:endParaRPr lang="en-US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	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					     2x better than</a:t>
            </a:r>
          </a:p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	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				     conventional</a:t>
            </a:r>
          </a:p>
          <a:p>
            <a:endParaRPr lang="en-US" dirty="0">
              <a:solidFill>
                <a:schemeClr val="bg1"/>
              </a:solidFill>
              <a:sym typeface="Wingdings" pitchFamily="2" charset="2"/>
            </a:endParaRPr>
          </a:p>
          <a:p>
            <a:endParaRPr lang="en-US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	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				 5.2% using raw </a:t>
            </a:r>
            <a:r>
              <a:rPr lang="en-US" dirty="0" err="1">
                <a:solidFill>
                  <a:schemeClr val="bg1"/>
                </a:solidFill>
                <a:sym typeface="Wingdings" pitchFamily="2" charset="2"/>
              </a:rPr>
              <a:t>c</a:t>
            </a:r>
            <a:r>
              <a:rPr lang="en-US" dirty="0" err="1" smtClean="0">
                <a:solidFill>
                  <a:schemeClr val="bg1"/>
                </a:solidFill>
                <a:sym typeface="Wingdings" pitchFamily="2" charset="2"/>
              </a:rPr>
              <a:t>alo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 							energy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2624406"/>
                  </p:ext>
                </p:extLst>
              </p:nvPr>
            </p:nvGraphicFramePr>
            <p:xfrm>
              <a:off x="4499992" y="2276872"/>
              <a:ext cx="2039888" cy="258133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9944"/>
                    <a:gridCol w="1019944"/>
                  </a:tblGrid>
                  <a:tr h="32277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1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latin typeface="Cambria Math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latin typeface="Cambria Math"/>
                                    </a:rPr>
                                    <m:t>𝑱𝑬𝑻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800" dirty="0" smtClean="0"/>
                            <a:t> 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800" i="1" smtClean="0">
                                        <a:latin typeface="Cambria Math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/>
                                      </a:rPr>
                                      <m:t>𝑬</m:t>
                                    </m:r>
                                  </m:sub>
                                </m:sSub>
                                <m:r>
                                  <a:rPr lang="en-US" sz="1800" b="1" i="1" smtClean="0">
                                    <a:latin typeface="Cambria Math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1800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latin typeface="Cambria Math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/>
                                      </a:rPr>
                                      <m:t>𝑱𝑬𝑻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800" dirty="0"/>
                        </a:p>
                      </a:txBody>
                      <a:tcPr/>
                    </a:tc>
                  </a:tr>
                  <a:tr h="309473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45 </a:t>
                          </a:r>
                          <a:r>
                            <a:rPr lang="en-US" sz="180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3.7%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09473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100 </a:t>
                          </a:r>
                          <a:r>
                            <a:rPr lang="en-US" sz="180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2.9%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09473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180</a:t>
                          </a:r>
                          <a:r>
                            <a:rPr lang="en-US" sz="1800" baseline="0" dirty="0" smtClean="0"/>
                            <a:t> </a:t>
                          </a:r>
                          <a:r>
                            <a:rPr lang="en-US" sz="1800" baseline="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2.8%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09473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250 </a:t>
                          </a:r>
                          <a:r>
                            <a:rPr lang="en-US" sz="180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2.8%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09473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375 </a:t>
                          </a:r>
                          <a:r>
                            <a:rPr lang="en-US" sz="180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3.2%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09473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500 </a:t>
                          </a:r>
                          <a:r>
                            <a:rPr lang="en-US" sz="180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3.5%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2624406"/>
                  </p:ext>
                </p:extLst>
              </p:nvPr>
            </p:nvGraphicFramePr>
            <p:xfrm>
              <a:off x="4499992" y="2276872"/>
              <a:ext cx="2039888" cy="258133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9944"/>
                    <a:gridCol w="1019944"/>
                  </a:tblGrid>
                  <a:tr h="386779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t="-1587" r="-99405" b="-5968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00599" t="-1587" b="-596825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45 </a:t>
                          </a:r>
                          <a:r>
                            <a:rPr lang="en-US" sz="180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3.7%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100 </a:t>
                          </a:r>
                          <a:r>
                            <a:rPr lang="en-US" sz="180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2.9%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180</a:t>
                          </a:r>
                          <a:r>
                            <a:rPr lang="en-US" sz="1800" baseline="0" dirty="0" smtClean="0"/>
                            <a:t> </a:t>
                          </a:r>
                          <a:r>
                            <a:rPr lang="en-US" sz="1800" baseline="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2.8%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250 </a:t>
                          </a:r>
                          <a:r>
                            <a:rPr lang="en-US" sz="180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2.8%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375 </a:t>
                          </a:r>
                          <a:r>
                            <a:rPr lang="en-US" sz="180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3.2%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500 </a:t>
                          </a:r>
                          <a:r>
                            <a:rPr lang="en-US" sz="180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3.5%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Right Brace 5"/>
          <p:cNvSpPr/>
          <p:nvPr/>
        </p:nvSpPr>
        <p:spPr>
          <a:xfrm>
            <a:off x="6660232" y="3212976"/>
            <a:ext cx="288033" cy="100811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Box 30"/>
          <p:cNvSpPr txBox="1"/>
          <p:nvPr/>
        </p:nvSpPr>
        <p:spPr>
          <a:xfrm>
            <a:off x="7380311" y="5229200"/>
            <a:ext cx="19442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For Jets &gt;100GeV: JER dominated by confusion not by the Energy Res of Calorimeters!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05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Faster?</a:t>
            </a:r>
            <a:endParaRPr lang="en-US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194956" y="1124744"/>
            <a:ext cx="8697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Could the calorimeter be so fast that we can observe the time development of e.g. </a:t>
            </a:r>
            <a:r>
              <a:rPr lang="en-US" sz="2400" dirty="0" err="1" smtClean="0">
                <a:solidFill>
                  <a:schemeClr val="bg1"/>
                </a:solidFill>
              </a:rPr>
              <a:t>hadronic</a:t>
            </a:r>
            <a:r>
              <a:rPr lang="en-US" sz="2400" dirty="0" smtClean="0">
                <a:solidFill>
                  <a:schemeClr val="bg1"/>
                </a:solidFill>
              </a:rPr>
              <a:t> showers?</a:t>
            </a:r>
          </a:p>
        </p:txBody>
      </p:sp>
      <p:pic>
        <p:nvPicPr>
          <p:cNvPr id="6147" name="Picture 3" descr="C:\Dokumente und Einstellungen\mcderbiber\Desktop\Talks\IMRPS-YSW-2011\source\th_Mario_and_Yoshi_Anima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6200"/>
            <a:ext cx="7239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4955" y="3094509"/>
            <a:ext cx="86975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25E0D"/>
                </a:solidFill>
              </a:rPr>
              <a:t>But: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Equip every calorimeter channel with a TDC (Time to Digital Converter)</a:t>
            </a: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Assign a time stamp to every energy deposition </a:t>
            </a: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A next generation HCAL prototype is on the way equipped with such TDCs </a:t>
            </a:r>
          </a:p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	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												(time resolution 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~100ps)</a:t>
            </a:r>
            <a:endParaRPr lang="en-US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4955" y="5415607"/>
            <a:ext cx="8697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bg1"/>
                </a:solidFill>
              </a:rPr>
              <a:t>The question is: Why should we care?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2507" y="1929606"/>
            <a:ext cx="8697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Not directly.</a:t>
            </a: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Energy depositions cannot be sampled (like on an oscilloscope) 	 too much data</a:t>
            </a:r>
          </a:p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	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												       	 more later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19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Faster?</a:t>
            </a:r>
            <a:endParaRPr lang="en-US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284138" y="1088841"/>
            <a:ext cx="8536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sym typeface="Wingdings" pitchFamily="2" charset="2"/>
              </a:rPr>
              <a:t>1. Because of the design of CLIC </a:t>
            </a:r>
            <a:r>
              <a:rPr lang="en-US" b="1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endParaRPr lang="de-DE" b="1" dirty="0">
              <a:solidFill>
                <a:srgbClr val="C00000"/>
              </a:solidFill>
            </a:endParaRPr>
          </a:p>
        </p:txBody>
      </p:sp>
      <p:pic>
        <p:nvPicPr>
          <p:cNvPr id="6" name="Picture 3" descr="C:\Dokumente und Einstellungen\mcderbiber\Desktop\Talks\IMRPS-YSW-2011\source\th_Mario_and_Yoshi_Anima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6200"/>
            <a:ext cx="7239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17963913"/>
                  </p:ext>
                </p:extLst>
              </p:nvPr>
            </p:nvGraphicFramePr>
            <p:xfrm>
              <a:off x="4802460" y="1124744"/>
              <a:ext cx="4255120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71118"/>
                    <a:gridCol w="1984002"/>
                  </a:tblGrid>
                  <a:tr h="322774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latin typeface="Cambria Math"/>
                                  </a:rPr>
                                  <m:t>𝑪𝑳𝑰𝑪</m:t>
                                </m:r>
                              </m:oMath>
                            </m:oMathPara>
                          </a14:m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 sz="1800" dirty="0"/>
                        </a:p>
                      </a:txBody>
                      <a:tcPr/>
                    </a:tc>
                  </a:tr>
                  <a:tr h="309473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CMS</a:t>
                          </a:r>
                          <a:r>
                            <a:rPr lang="en-US" sz="1800" baseline="0" dirty="0" smtClean="0"/>
                            <a:t> Energy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3TeV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09473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Bunch Separation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0.5ns </a:t>
                          </a:r>
                          <a:r>
                            <a:rPr lang="en-US" sz="1800" dirty="0" smtClean="0">
                              <a:solidFill>
                                <a:srgbClr val="C00000"/>
                              </a:solidFill>
                            </a:rPr>
                            <a:t>(25ns@LHC)</a:t>
                          </a:r>
                          <a:endParaRPr lang="de-DE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</a:tr>
                  <a:tr h="309473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Bunch Train Length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156ns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17963913"/>
                  </p:ext>
                </p:extLst>
              </p:nvPr>
            </p:nvGraphicFramePr>
            <p:xfrm>
              <a:off x="4802460" y="1124744"/>
              <a:ext cx="4255120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71118"/>
                    <a:gridCol w="1984002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268" t="-1667" r="-87131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 sz="1800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CMS</a:t>
                          </a:r>
                          <a:r>
                            <a:rPr lang="en-US" sz="1800" baseline="0" dirty="0" smtClean="0"/>
                            <a:t> Energy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3TeV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Bunch Separation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0.5ns </a:t>
                          </a:r>
                          <a:r>
                            <a:rPr lang="en-US" sz="1800" dirty="0" smtClean="0">
                              <a:solidFill>
                                <a:srgbClr val="C00000"/>
                              </a:solidFill>
                            </a:rPr>
                            <a:t>(25ns@LHC)</a:t>
                          </a:r>
                          <a:endParaRPr lang="de-DE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Bunch Train Length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156ns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grpSp>
        <p:nvGrpSpPr>
          <p:cNvPr id="3" name="Group 2"/>
          <p:cNvGrpSpPr/>
          <p:nvPr/>
        </p:nvGrpSpPr>
        <p:grpSpPr>
          <a:xfrm>
            <a:off x="-27136" y="2843528"/>
            <a:ext cx="9156154" cy="3321776"/>
            <a:chOff x="-27136" y="3536224"/>
            <a:chExt cx="9156154" cy="3321776"/>
          </a:xfrm>
        </p:grpSpPr>
        <p:grpSp>
          <p:nvGrpSpPr>
            <p:cNvPr id="2" name="Group 1"/>
            <p:cNvGrpSpPr/>
            <p:nvPr/>
          </p:nvGrpSpPr>
          <p:grpSpPr>
            <a:xfrm>
              <a:off x="2123728" y="3536224"/>
              <a:ext cx="7005290" cy="3321776"/>
              <a:chOff x="1187624" y="3536224"/>
              <a:chExt cx="7005290" cy="3321776"/>
            </a:xfrm>
          </p:grpSpPr>
          <p:pic>
            <p:nvPicPr>
              <p:cNvPr id="5124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111"/>
              <a:stretch/>
            </p:blipFill>
            <p:spPr bwMode="auto">
              <a:xfrm>
                <a:off x="5036666" y="3536224"/>
                <a:ext cx="3156248" cy="33217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7624" y="3536224"/>
                <a:ext cx="3849042" cy="33217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-27136" y="3674055"/>
              <a:ext cx="2123728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Clean environment of a </a:t>
              </a:r>
              <a:r>
                <a:rPr lang="en-US" b="1" dirty="0" err="1" smtClean="0">
                  <a:solidFill>
                    <a:schemeClr val="bg1"/>
                  </a:solidFill>
                </a:rPr>
                <a:t>e+e</a:t>
              </a:r>
              <a:r>
                <a:rPr lang="en-US" b="1" dirty="0" smtClean="0">
                  <a:solidFill>
                    <a:schemeClr val="bg1"/>
                  </a:solidFill>
                </a:rPr>
                <a:t>- collider?</a:t>
              </a:r>
            </a:p>
            <a:p>
              <a:r>
                <a:rPr lang="en-US" b="1" dirty="0" smtClean="0">
                  <a:solidFill>
                    <a:srgbClr val="C00000"/>
                  </a:solidFill>
                  <a:sym typeface="Wingdings" pitchFamily="2" charset="2"/>
                </a:rPr>
                <a:t> </a:t>
              </a:r>
              <a:r>
                <a:rPr lang="en-US" b="1" dirty="0" smtClean="0">
                  <a:solidFill>
                    <a:srgbClr val="C00000"/>
                  </a:solidFill>
                </a:rPr>
                <a:t>Detector activity when integrating  over half a bunch train</a:t>
              </a:r>
            </a:p>
            <a:p>
              <a:endParaRPr lang="en-US" b="1" dirty="0" smtClean="0">
                <a:solidFill>
                  <a:srgbClr val="C00000"/>
                </a:solidFill>
              </a:endParaRPr>
            </a:p>
            <a:p>
              <a:r>
                <a:rPr lang="en-US" b="1" dirty="0" smtClean="0">
                  <a:solidFill>
                    <a:srgbClr val="C00000"/>
                  </a:solidFill>
                </a:rPr>
                <a:t>150 BXs (</a:t>
              </a:r>
              <a:r>
                <a:rPr lang="en-US" b="1" dirty="0">
                  <a:solidFill>
                    <a:srgbClr val="C00000"/>
                  </a:solidFill>
                </a:rPr>
                <a:t>75 ns) in ILD-like detector</a:t>
              </a:r>
            </a:p>
            <a:p>
              <a:endParaRPr lang="en-US" dirty="0" smtClean="0">
                <a:solidFill>
                  <a:srgbClr val="C00000"/>
                </a:solidFill>
                <a:sym typeface="Wingdings" pitchFamily="2" charset="2"/>
              </a:endParaRPr>
            </a:p>
            <a:p>
              <a:r>
                <a:rPr lang="en-US" dirty="0" smtClean="0">
                  <a:solidFill>
                    <a:srgbClr val="C00000"/>
                  </a:solidFill>
                  <a:sym typeface="Wingdings" pitchFamily="2" charset="2"/>
                </a:rPr>
                <a:t> </a:t>
              </a:r>
              <a:endParaRPr lang="de-DE" dirty="0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84138" y="1630541"/>
                <a:ext cx="451832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rgbClr val="C00000"/>
                    </a:solidFill>
                    <a:sym typeface="Wingdings" pitchFamily="2" charset="2"/>
                  </a:rPr>
                  <a:t>High rate background:	</a:t>
                </a:r>
                <a:r>
                  <a:rPr lang="el-GR" b="1" u="sng" dirty="0" smtClean="0">
                    <a:solidFill>
                      <a:srgbClr val="C00000"/>
                    </a:solidFill>
                    <a:sym typeface="Wingdings" pitchFamily="2" charset="2"/>
                  </a:rPr>
                  <a:t>γγ</a:t>
                </a:r>
                <a:r>
                  <a:rPr lang="en-US" b="1" u="sng" dirty="0" smtClean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u="sng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→</m:t>
                    </m:r>
                    <m:r>
                      <a:rPr lang="en-US" b="1" i="1" u="sng" dirty="0">
                        <a:solidFill>
                          <a:srgbClr val="C000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𝒒</m:t>
                    </m:r>
                    <m:acc>
                      <m:accPr>
                        <m:chr m:val="̅"/>
                        <m:ctrlPr>
                          <a:rPr lang="en-US" b="1" i="1" u="sng" dirty="0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b="1" i="1" u="sng" dirty="0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𝒒</m:t>
                        </m:r>
                      </m:e>
                    </m:acc>
                    <m:r>
                      <a:rPr lang="en-US" b="1" i="1" u="sng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→</m:t>
                    </m:r>
                    <m:r>
                      <a:rPr lang="en-US" b="1" i="1" u="sng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𝑱𝒆𝒕𝒔</m:t>
                    </m:r>
                  </m:oMath>
                </a14:m>
                <a:endParaRPr lang="en-US" b="1" u="sng" dirty="0">
                  <a:solidFill>
                    <a:schemeClr val="bg1"/>
                  </a:solidFill>
                  <a:sym typeface="Wingdings" pitchFamily="2" charset="2"/>
                </a:endParaRPr>
              </a:p>
              <a:p>
                <a:r>
                  <a:rPr lang="en-US" dirty="0" smtClean="0">
                    <a:solidFill>
                      <a:schemeClr val="bg1"/>
                    </a:solidFill>
                    <a:sym typeface="Wingdings" pitchFamily="2" charset="2"/>
                  </a:rPr>
                  <a:t>Origin: Beam Focusing  Bremsstrahlung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  <a:sym typeface="Wingdings" pitchFamily="2" charset="2"/>
                  </a:rPr>
                  <a:t>Occurrence: ~13 particles/BX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  <a:sym typeface="Wingdings" pitchFamily="2" charset="2"/>
                  </a:rPr>
                  <a:t>Interesting Physics: &lt;&lt; 1/Bunch Train</a:t>
                </a: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38" y="1630541"/>
                <a:ext cx="4518322" cy="1200329"/>
              </a:xfrm>
              <a:prstGeom prst="rect">
                <a:avLst/>
              </a:prstGeom>
              <a:blipFill rotWithShape="1">
                <a:blip r:embed="rId7"/>
                <a:stretch>
                  <a:fillRect l="-1215" t="-2538" b="-71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84138" y="6279703"/>
            <a:ext cx="8536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25E0D"/>
                </a:solidFill>
                <a:sym typeface="Wingdings" pitchFamily="2" charset="2"/>
              </a:rPr>
              <a:t>Time stamping can clean up the detector</a:t>
            </a:r>
            <a:endParaRPr lang="de-DE" b="1" dirty="0">
              <a:solidFill>
                <a:srgbClr val="025E0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632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Faster?</a:t>
            </a:r>
            <a:endParaRPr lang="en-US" u="sng" dirty="0"/>
          </a:p>
        </p:txBody>
      </p:sp>
      <p:pic>
        <p:nvPicPr>
          <p:cNvPr id="6" name="Picture 3" descr="C:\Dokumente und Einstellungen\mcderbiber\Desktop\Talks\IMRPS-YSW-2011\source\th_Mario_and_Yoshi_Anima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6200"/>
            <a:ext cx="7239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4138" y="1088841"/>
            <a:ext cx="8536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2. </a:t>
            </a:r>
            <a:r>
              <a:rPr lang="en-US" sz="2400" dirty="0" err="1">
                <a:solidFill>
                  <a:schemeClr val="bg1"/>
                </a:solidFill>
              </a:rPr>
              <a:t>H</a:t>
            </a:r>
            <a:r>
              <a:rPr lang="en-US" sz="2400" dirty="0" err="1" smtClean="0">
                <a:solidFill>
                  <a:schemeClr val="bg1"/>
                </a:solidFill>
              </a:rPr>
              <a:t>adronic</a:t>
            </a:r>
            <a:r>
              <a:rPr lang="en-US" sz="2400" dirty="0" smtClean="0">
                <a:solidFill>
                  <a:schemeClr val="bg1"/>
                </a:solidFill>
              </a:rPr>
              <a:t> showers are not instantaneous</a:t>
            </a:r>
          </a:p>
        </p:txBody>
      </p:sp>
      <p:pic>
        <p:nvPicPr>
          <p:cNvPr id="11" name="Picture 1" descr="timing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2606" y="1628800"/>
            <a:ext cx="4157906" cy="281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2884" y="1772816"/>
            <a:ext cx="47697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Process: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 smtClean="0">
                <a:solidFill>
                  <a:schemeClr val="bg1"/>
                </a:solidFill>
              </a:rPr>
              <a:t>eavy absorber nuclei get struck </a:t>
            </a:r>
            <a:r>
              <a:rPr lang="en-US" dirty="0" err="1" smtClean="0">
                <a:solidFill>
                  <a:schemeClr val="bg1"/>
                </a:solidFill>
              </a:rPr>
              <a:t>inelastically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Nucleus can be excited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elaxation </a:t>
            </a:r>
          </a:p>
          <a:p>
            <a:pPr marL="742796" lvl="1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emission of a late neutron / photon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Inelastic </a:t>
            </a:r>
            <a:r>
              <a:rPr lang="en-US" dirty="0">
                <a:solidFill>
                  <a:schemeClr val="bg1"/>
                </a:solidFill>
              </a:rPr>
              <a:t>scattering within the active </a:t>
            </a:r>
            <a:r>
              <a:rPr lang="en-US" dirty="0" smtClean="0">
                <a:solidFill>
                  <a:schemeClr val="bg1"/>
                </a:solidFill>
              </a:rPr>
              <a:t>layers</a:t>
            </a:r>
          </a:p>
          <a:p>
            <a:pPr marL="342900" indent="-342900">
              <a:buFont typeface="+mj-lt"/>
              <a:buAutoNum type="arabicPeriod"/>
            </a:pPr>
            <a:endParaRPr lang="en-US" sz="1200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Ignoring late energy depositions deteriorates the JER (like leakage)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Left-Right Arrow 1"/>
          <p:cNvSpPr/>
          <p:nvPr/>
        </p:nvSpPr>
        <p:spPr>
          <a:xfrm>
            <a:off x="3347864" y="4787802"/>
            <a:ext cx="720080" cy="216024"/>
          </a:xfrm>
          <a:prstGeom prst="left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250900" y="4365104"/>
            <a:ext cx="85695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Compromise necessary:</a:t>
            </a:r>
          </a:p>
          <a:p>
            <a:r>
              <a:rPr lang="en-US" dirty="0">
                <a:solidFill>
                  <a:schemeClr val="bg1"/>
                </a:solidFill>
              </a:rPr>
              <a:t>Good Jet Energy Resolution				Efficient Background </a:t>
            </a:r>
            <a:r>
              <a:rPr lang="en-US" dirty="0" smtClean="0">
                <a:solidFill>
                  <a:schemeClr val="bg1"/>
                </a:solidFill>
              </a:rPr>
              <a:t>Rejection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900" y="5157192"/>
            <a:ext cx="85695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Are those timing studies true?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 Rely heavily on correctness of GEANT4 simulations (i.e. its physics lists)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</a:rPr>
              <a:t>Timing properties of </a:t>
            </a:r>
            <a:r>
              <a:rPr lang="en-US" dirty="0" err="1" smtClean="0">
                <a:solidFill>
                  <a:schemeClr val="bg1"/>
                </a:solidFill>
              </a:rPr>
              <a:t>hadronic</a:t>
            </a:r>
            <a:r>
              <a:rPr lang="en-US" dirty="0" smtClean="0">
                <a:solidFill>
                  <a:schemeClr val="bg1"/>
                </a:solidFill>
              </a:rPr>
              <a:t> showers in a tungsten calorimeter so far untested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pPr algn="ctr"/>
            <a:r>
              <a:rPr lang="en-US" sz="2200" dirty="0" smtClean="0">
                <a:solidFill>
                  <a:srgbClr val="025E0D"/>
                </a:solidFill>
              </a:rPr>
              <a:t>This is where the </a:t>
            </a:r>
            <a:r>
              <a:rPr lang="en-US" sz="2200" u="sng" dirty="0" smtClean="0">
                <a:solidFill>
                  <a:srgbClr val="025E0D"/>
                </a:solidFill>
              </a:rPr>
              <a:t>T</a:t>
            </a:r>
            <a:r>
              <a:rPr lang="en-US" sz="2200" dirty="0" smtClean="0">
                <a:solidFill>
                  <a:srgbClr val="025E0D"/>
                </a:solidFill>
              </a:rPr>
              <a:t>ungsten </a:t>
            </a:r>
            <a:r>
              <a:rPr lang="en-US" sz="2200" u="sng" dirty="0" smtClean="0">
                <a:solidFill>
                  <a:srgbClr val="025E0D"/>
                </a:solidFill>
              </a:rPr>
              <a:t>T</a:t>
            </a:r>
            <a:r>
              <a:rPr lang="en-US" sz="2200" dirty="0" smtClean="0">
                <a:solidFill>
                  <a:srgbClr val="025E0D"/>
                </a:solidFill>
              </a:rPr>
              <a:t>iming </a:t>
            </a:r>
            <a:r>
              <a:rPr lang="en-US" sz="2200" u="sng" dirty="0" err="1" smtClean="0">
                <a:solidFill>
                  <a:srgbClr val="025E0D"/>
                </a:solidFill>
              </a:rPr>
              <a:t>T</a:t>
            </a:r>
            <a:r>
              <a:rPr lang="en-US" sz="2200" dirty="0" err="1" smtClean="0">
                <a:solidFill>
                  <a:srgbClr val="025E0D"/>
                </a:solidFill>
              </a:rPr>
              <a:t>est</a:t>
            </a:r>
            <a:r>
              <a:rPr lang="en-US" sz="2200" u="sng" dirty="0" err="1" smtClean="0">
                <a:solidFill>
                  <a:srgbClr val="025E0D"/>
                </a:solidFill>
              </a:rPr>
              <a:t>B</a:t>
            </a:r>
            <a:r>
              <a:rPr lang="en-US" sz="2200" dirty="0" err="1" smtClean="0">
                <a:solidFill>
                  <a:srgbClr val="025E0D"/>
                </a:solidFill>
              </a:rPr>
              <a:t>eam</a:t>
            </a:r>
            <a:r>
              <a:rPr lang="en-US" sz="2200" dirty="0" smtClean="0">
                <a:solidFill>
                  <a:srgbClr val="025E0D"/>
                </a:solidFill>
              </a:rPr>
              <a:t> experiment (T3B) comes in!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56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2316" y="2895607"/>
            <a:ext cx="7772400" cy="1362075"/>
          </a:xfrm>
        </p:spPr>
        <p:txBody>
          <a:bodyPr/>
          <a:lstStyle/>
          <a:p>
            <a:pPr algn="ctr"/>
            <a:r>
              <a:rPr lang="en-US" u="sng" dirty="0" smtClean="0"/>
              <a:t>T3B</a:t>
            </a:r>
            <a:endParaRPr lang="en-US" u="sn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4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"/>
    </mc:Choice>
    <mc:Fallback xmlns="">
      <p:transition spd="slow" advTm="119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u="sng" dirty="0" smtClean="0"/>
              <a:t>The T3B Experiment </a:t>
            </a:r>
            <a:r>
              <a:rPr lang="de-DE" u="sng" dirty="0" smtClean="0"/>
              <a:t/>
            </a:r>
            <a:br>
              <a:rPr lang="de-DE" u="sng" dirty="0" smtClean="0"/>
            </a:br>
            <a:r>
              <a:rPr lang="de-DE" u="sng" dirty="0" smtClean="0"/>
              <a:t>within</a:t>
            </a:r>
            <a:r>
              <a:rPr lang="de-DE" u="sng" dirty="0" smtClean="0"/>
              <a:t> the CALICE AHCAL</a:t>
            </a:r>
            <a:endParaRPr lang="de-DE" u="sng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80396" y="1147199"/>
                <a:ext cx="4837924" cy="3577945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2400" dirty="0" smtClean="0">
                    <a:solidFill>
                      <a:schemeClr val="bg1"/>
                    </a:solidFill>
                  </a:rPr>
                  <a:t>CALICE </a:t>
                </a:r>
              </a:p>
              <a:p>
                <a:pPr marL="0" indent="0">
                  <a:buNone/>
                </a:pPr>
                <a:r>
                  <a:rPr lang="en-US" sz="1800" dirty="0" smtClean="0">
                    <a:solidFill>
                      <a:schemeClr val="bg1"/>
                    </a:solidFill>
                  </a:rPr>
                  <a:t>(calorimeter for the linear collider experiment)</a:t>
                </a:r>
              </a:p>
              <a:p>
                <a:pPr marL="0" indent="0">
                  <a:buNone/>
                </a:pPr>
                <a:endParaRPr lang="en-US" sz="1800" dirty="0" smtClean="0">
                  <a:solidFill>
                    <a:schemeClr val="bg1"/>
                  </a:solidFill>
                </a:endParaRPr>
              </a:p>
              <a:p>
                <a:pPr>
                  <a:buFont typeface="Wingdings"/>
                  <a:buChar char="à"/>
                </a:pPr>
                <a:r>
                  <a:rPr lang="en-US" sz="1800" dirty="0" smtClean="0">
                    <a:solidFill>
                      <a:schemeClr val="bg1"/>
                    </a:solidFill>
                    <a:sym typeface="Wingdings" pitchFamily="2" charset="2"/>
                  </a:rPr>
                  <a:t>Prototype for a future highly granular HCAL</a:t>
                </a:r>
              </a:p>
              <a:p>
                <a:pPr>
                  <a:buFont typeface="Wingdings"/>
                  <a:buChar char="à"/>
                </a:pPr>
                <a:r>
                  <a:rPr lang="en-US" sz="1800" dirty="0" smtClean="0">
                    <a:solidFill>
                      <a:schemeClr val="bg1"/>
                    </a:solidFill>
                    <a:sym typeface="Wingdings" pitchFamily="2" charset="2"/>
                  </a:rPr>
                  <a:t>38 layers of scintillator and tungsten absorber</a:t>
                </a:r>
              </a:p>
              <a:p>
                <a:pPr>
                  <a:buFont typeface="Wingdings"/>
                  <a:buChar char="à"/>
                </a:pPr>
                <a:r>
                  <a:rPr lang="en-US" sz="1800" dirty="0" smtClean="0">
                    <a:solidFill>
                      <a:schemeClr val="bg1"/>
                    </a:solidFill>
                    <a:sym typeface="Wingdings" pitchFamily="2" charset="2"/>
                  </a:rPr>
                  <a:t>1x1x1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  <m:t>𝑚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800" dirty="0" smtClean="0">
                    <a:solidFill>
                      <a:schemeClr val="bg1"/>
                    </a:solidFill>
                    <a:sym typeface="Wingdings" pitchFamily="2" charset="2"/>
                  </a:rPr>
                  <a:t> with about 8000 channels and 5</a:t>
                </a:r>
                <a:r>
                  <a:rPr lang="el-GR" sz="1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𝐼</m:t>
                        </m:r>
                      </m:sub>
                    </m:sSub>
                  </m:oMath>
                </a14:m>
                <a:endParaRPr lang="en-US" sz="1800" dirty="0" smtClean="0">
                  <a:solidFill>
                    <a:schemeClr val="bg1"/>
                  </a:solidFill>
                  <a:sym typeface="Wingdings" pitchFamily="2" charset="2"/>
                </a:endParaRPr>
              </a:p>
              <a:p>
                <a:pPr>
                  <a:buFont typeface="Wingdings"/>
                  <a:buChar char="à"/>
                </a:pPr>
                <a:endParaRPr lang="en-US" sz="1800" dirty="0" smtClean="0">
                  <a:solidFill>
                    <a:schemeClr val="bg1"/>
                  </a:solidFill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US" sz="1800" dirty="0" smtClean="0">
                    <a:solidFill>
                      <a:srgbClr val="025E0D"/>
                    </a:solidFill>
                    <a:sym typeface="Wingdings" pitchFamily="2" charset="2"/>
                  </a:rPr>
                  <a:t>+ 3D reconstruction of </a:t>
                </a:r>
                <a:r>
                  <a:rPr lang="en-US" sz="1800" dirty="0" err="1" smtClean="0">
                    <a:solidFill>
                      <a:srgbClr val="025E0D"/>
                    </a:solidFill>
                    <a:sym typeface="Wingdings" pitchFamily="2" charset="2"/>
                  </a:rPr>
                  <a:t>hadronic</a:t>
                </a:r>
                <a:r>
                  <a:rPr lang="en-US" sz="1800" dirty="0" smtClean="0">
                    <a:solidFill>
                      <a:srgbClr val="025E0D"/>
                    </a:solidFill>
                    <a:sym typeface="Wingdings" pitchFamily="2" charset="2"/>
                  </a:rPr>
                  <a:t> shower shapes</a:t>
                </a:r>
              </a:p>
              <a:p>
                <a:pPr marL="0" indent="0">
                  <a:buNone/>
                </a:pPr>
                <a:r>
                  <a:rPr lang="en-US" sz="1800" dirty="0" smtClean="0">
                    <a:solidFill>
                      <a:srgbClr val="FF0000"/>
                    </a:solidFill>
                    <a:sym typeface="Wingdings" pitchFamily="2" charset="2"/>
                  </a:rPr>
                  <a:t>-  No timing information on the showers</a:t>
                </a:r>
              </a:p>
              <a:p>
                <a:pPr marL="0" indent="0">
                  <a:buNone/>
                </a:pPr>
                <a:endParaRPr lang="en-US" sz="1800" dirty="0" smtClean="0">
                  <a:solidFill>
                    <a:srgbClr val="FF0000"/>
                  </a:solidFill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US" sz="1800" dirty="0" smtClean="0">
                    <a:solidFill>
                      <a:schemeClr val="bg1"/>
                    </a:solidFill>
                    <a:sym typeface="Wingdings" pitchFamily="2" charset="2"/>
                  </a:rPr>
                  <a:t>Test Beams: PS 11/2011, SPS 7/2011</a:t>
                </a:r>
              </a:p>
              <a:p>
                <a:pPr marL="0" indent="0">
                  <a:buNone/>
                </a:pPr>
                <a:r>
                  <a:rPr lang="en-US" sz="1800" dirty="0" smtClean="0">
                    <a:solidFill>
                      <a:schemeClr val="bg1"/>
                    </a:solidFill>
                    <a:sym typeface="Wingdings" pitchFamily="2" charset="2"/>
                  </a:rPr>
                  <a:t>Particles: Hadrons from 10 to 300 </a:t>
                </a:r>
                <a:r>
                  <a:rPr lang="en-US" sz="1800" dirty="0" err="1" smtClean="0">
                    <a:solidFill>
                      <a:schemeClr val="bg1"/>
                    </a:solidFill>
                    <a:sym typeface="Wingdings" pitchFamily="2" charset="2"/>
                  </a:rPr>
                  <a:t>GeV</a:t>
                </a:r>
                <a:endParaRPr lang="en-US" sz="1800" dirty="0">
                  <a:solidFill>
                    <a:schemeClr val="bg1"/>
                  </a:solidFill>
                  <a:sym typeface="Wingdings" pitchFamily="2" charset="2"/>
                </a:endParaRPr>
              </a:p>
              <a:p>
                <a:pPr>
                  <a:buFontTx/>
                  <a:buChar char="-"/>
                </a:pPr>
                <a:endParaRPr lang="en-US" sz="1800" dirty="0" smtClean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396" y="1147199"/>
                <a:ext cx="4837924" cy="3577945"/>
              </a:xfrm>
              <a:blipFill rotWithShape="1">
                <a:blip r:embed="rId2"/>
                <a:stretch>
                  <a:fillRect l="-1511" t="-2044" b="-8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4918320" y="1011265"/>
            <a:ext cx="4259960" cy="3073400"/>
            <a:chOff x="4932040" y="3811984"/>
            <a:chExt cx="4259960" cy="3073400"/>
          </a:xfrm>
        </p:grpSpPr>
        <p:grpSp>
          <p:nvGrpSpPr>
            <p:cNvPr id="18" name="Group 17"/>
            <p:cNvGrpSpPr/>
            <p:nvPr/>
          </p:nvGrpSpPr>
          <p:grpSpPr>
            <a:xfrm>
              <a:off x="4932040" y="3811984"/>
              <a:ext cx="4259960" cy="3073400"/>
              <a:chOff x="4612895" y="1556337"/>
              <a:chExt cx="4259959" cy="3073400"/>
            </a:xfrm>
          </p:grpSpPr>
          <p:pic>
            <p:nvPicPr>
              <p:cNvPr id="19" name="Picture 18" descr="DSCF0877.JPG"/>
              <p:cNvPicPr>
                <a:picLocks noChangeAspect="1"/>
              </p:cNvPicPr>
              <p:nvPr/>
            </p:nvPicPr>
            <p:blipFill>
              <a:blip r:embed="rId3"/>
              <a:srcRect l="10159" r="12520"/>
              <a:stretch>
                <a:fillRect/>
              </a:stretch>
            </p:blipFill>
            <p:spPr>
              <a:xfrm>
                <a:off x="4612895" y="1556337"/>
                <a:ext cx="4224652" cy="3073400"/>
              </a:xfrm>
              <a:prstGeom prst="rect">
                <a:avLst/>
              </a:prstGeom>
            </p:spPr>
          </p:pic>
          <p:cxnSp>
            <p:nvCxnSpPr>
              <p:cNvPr id="21" name="Straight Arrow Connector 20"/>
              <p:cNvCxnSpPr/>
              <p:nvPr/>
            </p:nvCxnSpPr>
            <p:spPr>
              <a:xfrm rot="10800000" flipV="1">
                <a:off x="7239001" y="2667000"/>
                <a:ext cx="1633853" cy="381000"/>
              </a:xfrm>
              <a:prstGeom prst="straightConnector1">
                <a:avLst/>
              </a:prstGeom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7452511" y="5517232"/>
              <a:ext cx="1691489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DE" sz="2000" b="1" dirty="0" smtClean="0">
                  <a:solidFill>
                    <a:srgbClr val="FF0000"/>
                  </a:solidFill>
                </a:rPr>
                <a:t>CALICE AHCAL</a:t>
              </a:r>
              <a:endParaRPr lang="de-DE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19679" y="5972098"/>
              <a:ext cx="1214307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DE" sz="2000" b="1" dirty="0" smtClean="0">
                  <a:solidFill>
                    <a:srgbClr val="FF0000"/>
                  </a:solidFill>
                </a:rPr>
                <a:t>T3B Layer</a:t>
              </a:r>
              <a:endParaRPr lang="de-DE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7" r="19042"/>
          <a:stretch/>
        </p:blipFill>
        <p:spPr>
          <a:xfrm>
            <a:off x="4457700" y="4554030"/>
            <a:ext cx="4781052" cy="2303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4" t="10877" r="17000" b="62042"/>
          <a:stretch/>
        </p:blipFill>
        <p:spPr>
          <a:xfrm rot="5400000">
            <a:off x="1731763" y="4693219"/>
            <a:ext cx="1808212" cy="24321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88" y="5253007"/>
            <a:ext cx="1467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Shower Shape of a 300GeV pion Event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2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What is T3B?</a:t>
            </a:r>
            <a:endParaRPr lang="en-US" u="sng" dirty="0"/>
          </a:p>
        </p:txBody>
      </p:sp>
      <p:sp>
        <p:nvSpPr>
          <p:cNvPr id="9" name="Rectangle 10"/>
          <p:cNvSpPr txBox="1">
            <a:spLocks noChangeArrowheads="1"/>
          </p:cNvSpPr>
          <p:nvPr/>
        </p:nvSpPr>
        <p:spPr bwMode="auto">
          <a:xfrm>
            <a:off x="8" y="990601"/>
            <a:ext cx="5191661" cy="335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83" tIns="50783" rIns="166342" bIns="50783" numCol="1" anchor="t" anchorCtr="0" compatLnSpc="1">
            <a:prstTxWarp prst="textNoShape">
              <a:avLst/>
            </a:prstTxWarp>
          </a:bodyPr>
          <a:lstStyle/>
          <a:p>
            <a:pPr marL="39675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sz="2400" dirty="0">
                <a:solidFill>
                  <a:schemeClr val="bg1"/>
                </a:solidFill>
              </a:rPr>
              <a:t>What is T3B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buFont typeface="Gill Sans" pitchFamily="-65" charset="0"/>
              <a:buChar char="•"/>
              <a:defRPr/>
            </a:pPr>
            <a:r>
              <a:rPr lang="en-US" sz="2000" kern="0" dirty="0" smtClean="0">
                <a:solidFill>
                  <a:schemeClr val="bg1"/>
                </a:solidFill>
                <a:sym typeface="Gill Sans" pitchFamily="-65" charset="0"/>
              </a:rPr>
              <a:t>One layer of 15 scintillator tiles</a:t>
            </a:r>
            <a:endParaRPr lang="en-US" sz="2000" kern="0" dirty="0" smtClean="0">
              <a:solidFill>
                <a:schemeClr val="bg1"/>
              </a:solidFill>
              <a:sym typeface="Gill Sans" pitchFamily="-65" charset="0"/>
            </a:endParaRP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buFont typeface="Gill Sans" pitchFamily="-65" charset="0"/>
              <a:buChar char="•"/>
              <a:defRPr/>
            </a:pPr>
            <a:r>
              <a:rPr lang="en-US" sz="2000" kern="0" dirty="0" smtClean="0">
                <a:solidFill>
                  <a:schemeClr val="bg1"/>
                </a:solidFill>
                <a:sym typeface="Gill Sans" pitchFamily="-65" charset="0"/>
              </a:rPr>
              <a:t>Tile dimensions:</a:t>
            </a:r>
            <a:r>
              <a:rPr lang="en-US" sz="2000" kern="0" dirty="0" smtClean="0">
                <a:solidFill>
                  <a:schemeClr val="bg1"/>
                </a:solidFill>
                <a:sym typeface="Gill Sans" pitchFamily="-65" charset="0"/>
              </a:rPr>
              <a:t> </a:t>
            </a:r>
            <a:r>
              <a:rPr lang="en-US" sz="2000" kern="0" dirty="0" smtClean="0">
                <a:solidFill>
                  <a:schemeClr val="bg1"/>
                </a:solidFill>
                <a:sym typeface="Gill Sans" pitchFamily="-65" charset="0"/>
              </a:rPr>
              <a:t>3 x 3 x 0.5 </a:t>
            </a:r>
            <a:r>
              <a:rPr lang="en-US" sz="2000" kern="0" dirty="0" smtClean="0">
                <a:solidFill>
                  <a:schemeClr val="bg1"/>
                </a:solidFill>
                <a:sym typeface="Gill Sans" pitchFamily="-65" charset="0"/>
              </a:rPr>
              <a:t>cm</a:t>
            </a:r>
            <a:r>
              <a:rPr lang="en-US" sz="2000" kern="0" baseline="32000" dirty="0" smtClean="0">
                <a:solidFill>
                  <a:schemeClr val="bg1"/>
                </a:solidFill>
                <a:sym typeface="Gill Sans" pitchFamily="-65" charset="0"/>
              </a:rPr>
              <a:t>3 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buFont typeface="Gill Sans" pitchFamily="-65" charset="0"/>
              <a:buChar char="•"/>
              <a:defRPr/>
            </a:pPr>
            <a:r>
              <a:rPr lang="en-US" sz="2000" kern="0" dirty="0" smtClean="0">
                <a:solidFill>
                  <a:schemeClr val="bg1"/>
                </a:solidFill>
                <a:sym typeface="Gill Sans" pitchFamily="-65" charset="0"/>
              </a:rPr>
              <a:t>Light Readout by </a:t>
            </a:r>
            <a:r>
              <a:rPr lang="en-US" sz="2000" kern="0" dirty="0" err="1" smtClean="0">
                <a:solidFill>
                  <a:schemeClr val="bg1"/>
                </a:solidFill>
                <a:sym typeface="Gill Sans" pitchFamily="-65" charset="0"/>
              </a:rPr>
              <a:t>SiPMs</a:t>
            </a:r>
            <a:endParaRPr lang="en-US" sz="2000" kern="0" dirty="0" smtClean="0">
              <a:solidFill>
                <a:schemeClr val="bg1"/>
              </a:solidFill>
              <a:sym typeface="Gill Sans" pitchFamily="-65" charset="0"/>
            </a:endParaRP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buFont typeface="Gill Sans" pitchFamily="-65" charset="0"/>
              <a:buChar char="•"/>
              <a:defRPr/>
            </a:pPr>
            <a:r>
              <a:rPr lang="en-US" sz="2000" kern="0" dirty="0" smtClean="0">
                <a:solidFill>
                  <a:schemeClr val="bg1"/>
                </a:solidFill>
                <a:sym typeface="Gill Sans" pitchFamily="-65" charset="0"/>
              </a:rPr>
              <a:t>Data</a:t>
            </a:r>
            <a:r>
              <a:rPr lang="en-US" sz="2000" kern="0" dirty="0">
                <a:solidFill>
                  <a:schemeClr val="bg1"/>
                </a:solidFill>
                <a:sym typeface="Gill Sans" pitchFamily="-65" charset="0"/>
              </a:rPr>
              <a:t> </a:t>
            </a:r>
            <a:r>
              <a:rPr lang="en-US" sz="2000" kern="0" dirty="0" smtClean="0">
                <a:solidFill>
                  <a:schemeClr val="bg1"/>
                </a:solidFill>
                <a:sym typeface="Gill Sans" pitchFamily="-65" charset="0"/>
              </a:rPr>
              <a:t>Acquisition: 4 fast USB Oscilloscopes</a:t>
            </a:r>
          </a:p>
          <a:p>
            <a:pPr marL="39675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sz="2000" kern="0" dirty="0" smtClean="0">
                <a:solidFill>
                  <a:srgbClr val="025E0D"/>
                </a:solidFill>
                <a:sym typeface="Gill Sans" pitchFamily="-65" charset="0"/>
              </a:rPr>
              <a:t>Setup optimized to observe the time development of hadron showers</a:t>
            </a:r>
            <a:endParaRPr lang="en-US" sz="2000" kern="0" dirty="0" smtClean="0">
              <a:solidFill>
                <a:srgbClr val="025E0D"/>
              </a:solidFill>
              <a:sym typeface="Gill Sans" pitchFamily="-65" charset="0"/>
            </a:endParaRPr>
          </a:p>
        </p:txBody>
      </p:sp>
      <p:pic>
        <p:nvPicPr>
          <p:cNvPr id="21" name="Picture 20" descr="22102010085.jpg"/>
          <p:cNvPicPr>
            <a:picLocks noChangeAspect="1"/>
          </p:cNvPicPr>
          <p:nvPr/>
        </p:nvPicPr>
        <p:blipFill>
          <a:blip r:embed="rId2"/>
          <a:srcRect t="15443" r="18207" b="11754"/>
          <a:stretch>
            <a:fillRect/>
          </a:stretch>
        </p:blipFill>
        <p:spPr>
          <a:xfrm>
            <a:off x="5191669" y="1054223"/>
            <a:ext cx="3879659" cy="2590801"/>
          </a:xfrm>
          <a:prstGeom prst="rect">
            <a:avLst/>
          </a:prstGeom>
        </p:spPr>
      </p:pic>
      <p:pic>
        <p:nvPicPr>
          <p:cNvPr id="14" name="Picture 13" descr="TileChain-Asymmetric-CompactView-3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978628" y="3683744"/>
            <a:ext cx="5092700" cy="1041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39259" r="1963" b="31111"/>
          <a:stretch/>
        </p:blipFill>
        <p:spPr>
          <a:xfrm>
            <a:off x="2771800" y="4918207"/>
            <a:ext cx="6363345" cy="1463121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4" r="-44"/>
          <a:stretch/>
        </p:blipFill>
        <p:spPr bwMode="auto">
          <a:xfrm>
            <a:off x="146748" y="4692352"/>
            <a:ext cx="252978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Left-Right Arrow 14"/>
          <p:cNvSpPr/>
          <p:nvPr/>
        </p:nvSpPr>
        <p:spPr>
          <a:xfrm>
            <a:off x="146748" y="5913742"/>
            <a:ext cx="2529780" cy="467586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3cm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30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SiPMs</a:t>
            </a:r>
            <a:endParaRPr lang="en-US" u="sng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422648"/>
            <a:ext cx="4716016" cy="3950568"/>
            <a:chOff x="0" y="990600"/>
            <a:chExt cx="4888826" cy="40945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16" t="28313" r="18472" b="9026"/>
            <a:stretch/>
          </p:blipFill>
          <p:spPr>
            <a:xfrm>
              <a:off x="0" y="990600"/>
              <a:ext cx="4888826" cy="4094584"/>
            </a:xfrm>
            <a:prstGeom prst="rect">
              <a:avLst/>
            </a:prstGeom>
          </p:spPr>
        </p:pic>
        <p:sp>
          <p:nvSpPr>
            <p:cNvPr id="7" name="Left-Right Arrow 6"/>
            <p:cNvSpPr/>
            <p:nvPr/>
          </p:nvSpPr>
          <p:spPr>
            <a:xfrm>
              <a:off x="1979712" y="3304408"/>
              <a:ext cx="1080120" cy="484632"/>
            </a:xfrm>
            <a:prstGeom prst="left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1mm</a:t>
              </a:r>
              <a:endParaRPr lang="de-DE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0"/>
              <p:cNvSpPr txBox="1">
                <a:spLocks noChangeArrowheads="1"/>
              </p:cNvSpPr>
              <p:nvPr/>
            </p:nvSpPr>
            <p:spPr bwMode="auto">
              <a:xfrm>
                <a:off x="179512" y="5517232"/>
                <a:ext cx="8712968" cy="122413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50783" tIns="50783" rIns="166342" bIns="50783" numCol="1" anchor="t" anchorCtr="0" compatLnSpc="1">
                <a:prstTxWarp prst="textNoShape">
                  <a:avLst/>
                </a:prstTxWarp>
              </a:bodyPr>
              <a:lstStyle/>
              <a:p>
                <a:pPr marL="39675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defRPr/>
                </a:pPr>
                <a:r>
                  <a:rPr lang="en-US" dirty="0" smtClean="0">
                    <a:solidFill>
                      <a:schemeClr val="bg1"/>
                    </a:solidFill>
                  </a:rPr>
                  <a:t>Hamamatsu </a:t>
                </a:r>
                <a:r>
                  <a:rPr lang="en-US" dirty="0" err="1" smtClean="0">
                    <a:solidFill>
                      <a:schemeClr val="bg1"/>
                    </a:solidFill>
                  </a:rPr>
                  <a:t>SiPM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:	1600 pixels </a:t>
                </a:r>
                <a:r>
                  <a:rPr lang="en-US" dirty="0" smtClean="0">
                    <a:solidFill>
                      <a:schemeClr val="bg1"/>
                    </a:solidFill>
                    <a:sym typeface="Wingdings" pitchFamily="2" charset="2"/>
                  </a:rPr>
                  <a:t> each pixel can measure single photons</a:t>
                </a:r>
              </a:p>
              <a:p>
                <a:pPr marL="39675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defRPr/>
                </a:pPr>
                <a:r>
                  <a:rPr lang="en-US" kern="0" dirty="0" smtClean="0">
                    <a:solidFill>
                      <a:schemeClr val="bg1"/>
                    </a:solidFill>
                    <a:sym typeface="Wingdings" pitchFamily="2" charset="2"/>
                  </a:rPr>
                  <a:t> </a:t>
                </a:r>
                <a:r>
                  <a:rPr lang="en-US" kern="0" dirty="0">
                    <a:solidFill>
                      <a:schemeClr val="bg1"/>
                    </a:solidFill>
                    <a:sym typeface="Wingdings" pitchFamily="2" charset="2"/>
                  </a:rPr>
                  <a:t>#</a:t>
                </a:r>
                <a:r>
                  <a:rPr lang="en-US" kern="0" dirty="0" smtClean="0">
                    <a:solidFill>
                      <a:schemeClr val="bg1"/>
                    </a:solidFill>
                    <a:sym typeface="Wingdings" pitchFamily="2" charset="2"/>
                  </a:rPr>
                  <a:t> fired pixels </a:t>
                </a:r>
                <a14:m>
                  <m:oMath xmlns:m="http://schemas.openxmlformats.org/officeDocument/2006/math">
                    <m:r>
                      <a:rPr lang="en-US" i="1" kern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~</m:t>
                    </m:r>
                  </m:oMath>
                </a14:m>
                <a:r>
                  <a:rPr lang="en-US" kern="0" dirty="0" smtClean="0">
                    <a:solidFill>
                      <a:schemeClr val="bg1"/>
                    </a:solidFill>
                    <a:sym typeface="Gill Sans" pitchFamily="-65" charset="0"/>
                  </a:rPr>
                  <a:t> # measured Photons </a:t>
                </a:r>
                <a14:m>
                  <m:oMath xmlns:m="http://schemas.openxmlformats.org/officeDocument/2006/math">
                    <m:r>
                      <a:rPr lang="en-US" i="1" kern="0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~</m:t>
                    </m:r>
                  </m:oMath>
                </a14:m>
                <a:r>
                  <a:rPr lang="en-US" kern="0" dirty="0" smtClean="0">
                    <a:solidFill>
                      <a:schemeClr val="bg1"/>
                    </a:solidFill>
                    <a:sym typeface="Gill Sans" pitchFamily="-65" charset="0"/>
                  </a:rPr>
                  <a:t> Energy deposition in Scintillator</a:t>
                </a:r>
                <a:endParaRPr lang="en-US" kern="0" dirty="0" smtClean="0">
                  <a:solidFill>
                    <a:schemeClr val="bg1"/>
                  </a:solidFill>
                  <a:sym typeface="Gill Sans" pitchFamily="-65" charset="0"/>
                </a:endParaRPr>
              </a:p>
            </p:txBody>
          </p:sp>
        </mc:Choice>
        <mc:Fallback>
          <p:sp>
            <p:nvSpPr>
              <p:cNvPr id="13" name="Rectang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5517232"/>
                <a:ext cx="8712968" cy="1224136"/>
              </a:xfrm>
              <a:prstGeom prst="rect">
                <a:avLst/>
              </a:prstGeom>
              <a:blipFill rotWithShape="1">
                <a:blip r:embed="rId3"/>
                <a:stretch>
                  <a:fillRect l="-629"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Typical1peWavefor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12776"/>
            <a:ext cx="4572000" cy="1645805"/>
          </a:xfrm>
          <a:prstGeom prst="rect">
            <a:avLst/>
          </a:prstGeom>
        </p:spPr>
      </p:pic>
      <p:pic>
        <p:nvPicPr>
          <p:cNvPr id="15" name="Picture 14" descr="TypicalAveraged1peWf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717032"/>
            <a:ext cx="4572000" cy="1645805"/>
          </a:xfrm>
          <a:prstGeom prst="rect">
            <a:avLst/>
          </a:prstGeom>
        </p:spPr>
      </p:pic>
      <p:sp>
        <p:nvSpPr>
          <p:cNvPr id="17" name="Down Arrow 16"/>
          <p:cNvSpPr/>
          <p:nvPr/>
        </p:nvSpPr>
        <p:spPr>
          <a:xfrm>
            <a:off x="6372200" y="3058580"/>
            <a:ext cx="485800" cy="658451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32240" y="3140968"/>
            <a:ext cx="99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Average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35996" y="1040349"/>
            <a:ext cx="460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Typical waveform of 1 pixel firing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Outline</a:t>
            </a:r>
            <a:endParaRPr lang="en-US" u="sng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1524004" y="2852936"/>
            <a:ext cx="6324600" cy="2375520"/>
          </a:xfr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 smtClean="0"/>
              <a:t>Look for the Superlative: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87" name="Footer Placeholder 8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86" name="Slide Number Placeholder 8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457200" y="1706885"/>
            <a:ext cx="8363272" cy="1002035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>
            <a:lvl1pPr algn="ctr" defTabSz="457046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u="sng" dirty="0" smtClean="0"/>
              <a:t>Let’s try to design a future calorimeter</a:t>
            </a:r>
          </a:p>
          <a:p>
            <a:r>
              <a:rPr lang="en-US" sz="2400" dirty="0" smtClean="0"/>
              <a:t>(</a:t>
            </a:r>
            <a:r>
              <a:rPr lang="en-US" sz="2400" dirty="0"/>
              <a:t>for the future linear </a:t>
            </a:r>
            <a:r>
              <a:rPr lang="en-US" sz="2400" dirty="0" err="1"/>
              <a:t>e+e</a:t>
            </a:r>
            <a:r>
              <a:rPr lang="en-US" sz="2400" dirty="0"/>
              <a:t>- collider </a:t>
            </a:r>
            <a:r>
              <a:rPr lang="en-US" sz="2400" dirty="0" smtClean="0"/>
              <a:t>CLIC with 3TeV </a:t>
            </a:r>
            <a:r>
              <a:rPr lang="en-US" sz="2400" dirty="0"/>
              <a:t>CM Energy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544753" y="3336438"/>
            <a:ext cx="3457997" cy="523220"/>
            <a:chOff x="1544753" y="3336438"/>
            <a:chExt cx="3457997" cy="523220"/>
          </a:xfrm>
        </p:grpSpPr>
        <p:grpSp>
          <p:nvGrpSpPr>
            <p:cNvPr id="8" name="Group 7"/>
            <p:cNvGrpSpPr/>
            <p:nvPr/>
          </p:nvGrpSpPr>
          <p:grpSpPr>
            <a:xfrm>
              <a:off x="3347864" y="3336438"/>
              <a:ext cx="1654886" cy="452602"/>
              <a:chOff x="3347864" y="3336438"/>
              <a:chExt cx="1654886" cy="45260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7864" y="3519486"/>
                <a:ext cx="152400" cy="257175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5936" y="3429000"/>
                <a:ext cx="206021" cy="347661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3176" y="3336438"/>
                <a:ext cx="259574" cy="438033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9128" y="3471861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9208" y="3484240"/>
                <a:ext cx="304800" cy="304800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1544753" y="3336438"/>
              <a:ext cx="17303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800" dirty="0" smtClean="0">
                  <a:solidFill>
                    <a:schemeClr val="bg1"/>
                  </a:solidFill>
                </a:rPr>
                <a:t>Bigger?</a:t>
              </a:r>
              <a:endParaRPr lang="de-DE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544753" y="3789040"/>
            <a:ext cx="2736198" cy="648072"/>
            <a:chOff x="1544753" y="3789040"/>
            <a:chExt cx="2736198" cy="648072"/>
          </a:xfrm>
        </p:grpSpPr>
        <p:grpSp>
          <p:nvGrpSpPr>
            <p:cNvPr id="12" name="Group 11"/>
            <p:cNvGrpSpPr/>
            <p:nvPr/>
          </p:nvGrpSpPr>
          <p:grpSpPr>
            <a:xfrm>
              <a:off x="3131840" y="3789040"/>
              <a:ext cx="1149111" cy="624308"/>
              <a:chOff x="3131840" y="3789040"/>
              <a:chExt cx="1149111" cy="62430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1587" y="3897857"/>
                <a:ext cx="284158" cy="363091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709419" y="3906934"/>
                <a:ext cx="286517" cy="3540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131840" y="3906934"/>
                <a:ext cx="286517" cy="3540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994434" y="3906934"/>
                <a:ext cx="286517" cy="3540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5261" y="4050256"/>
                <a:ext cx="284158" cy="36309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7340" y="3817141"/>
                <a:ext cx="284158" cy="36309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35896" y="4059334"/>
                <a:ext cx="286517" cy="3540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851920" y="4059334"/>
                <a:ext cx="286517" cy="3540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5794" y="3789040"/>
                <a:ext cx="284158" cy="36309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203848" y="4059334"/>
                <a:ext cx="286517" cy="3540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1544753" y="3913892"/>
              <a:ext cx="16081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800" dirty="0" smtClean="0">
                  <a:solidFill>
                    <a:schemeClr val="bg1"/>
                  </a:solidFill>
                </a:rPr>
                <a:t>More?</a:t>
              </a:r>
              <a:endParaRPr lang="de-DE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47664" y="4454987"/>
            <a:ext cx="2304256" cy="571757"/>
            <a:chOff x="1547664" y="4454987"/>
            <a:chExt cx="2304256" cy="57175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8043" y="4454987"/>
              <a:ext cx="543877" cy="55818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547664" y="4503524"/>
              <a:ext cx="16964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800" dirty="0" smtClean="0">
                  <a:solidFill>
                    <a:schemeClr val="bg1"/>
                  </a:solidFill>
                </a:rPr>
                <a:t>Faster?</a:t>
              </a:r>
              <a:endParaRPr lang="de-DE" sz="28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7"/>
    </mc:Choice>
    <mc:Fallback xmlns="">
      <p:transition spd="slow" advTm="15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awWfm-TotalTimeWindow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t="8080"/>
              <a:stretch>
                <a:fillRect/>
              </a:stretch>
            </p:blipFill>
          </mc:Choice>
          <mc:Fallback>
            <p:blipFill>
              <a:blip r:embed="rId3"/>
              <a:srcRect t="8080"/>
              <a:stretch>
                <a:fillRect/>
              </a:stretch>
            </p:blipFill>
          </mc:Fallback>
        </mc:AlternateContent>
        <p:spPr>
          <a:xfrm>
            <a:off x="358057" y="990603"/>
            <a:ext cx="8328751" cy="4715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Data Analysis</a:t>
            </a:r>
            <a:endParaRPr lang="en-US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209800" y="1295403"/>
            <a:ext cx="2286000" cy="646300"/>
          </a:xfrm>
          <a:prstGeom prst="rect">
            <a:avLst/>
          </a:prstGeom>
          <a:solidFill>
            <a:srgbClr val="FF0000">
              <a:alpha val="75000"/>
            </a:srgbClr>
          </a:solidFill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Waveform of Total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Acquisition window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57200" y="5638800"/>
                <a:ext cx="8507287" cy="1231910"/>
              </a:xfrm>
              <a:prstGeom prst="rect">
                <a:avLst/>
              </a:prstGeom>
              <a:noFill/>
            </p:spPr>
            <p:txBody>
              <a:bodyPr wrap="square" lIns="91410" tIns="45705" rIns="91410" bIns="45705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00"/>
                    </a:solidFill>
                  </a:rPr>
                  <a:t>T3B Waveforms:</a:t>
                </a:r>
                <a:endParaRPr lang="en-US" sz="2400" dirty="0" smtClean="0">
                  <a:solidFill>
                    <a:srgbClr val="000000"/>
                  </a:solidFill>
                </a:endParaRPr>
              </a:p>
              <a:p>
                <a:r>
                  <a:rPr lang="en-US" sz="2400" dirty="0" smtClean="0">
                    <a:solidFill>
                      <a:srgbClr val="000000"/>
                    </a:solidFill>
                  </a:rPr>
                  <a:t>Appearance of a typical event 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at 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one T3B 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channel </a:t>
                </a:r>
                <a:r>
                  <a:rPr lang="en-US" sz="2400" dirty="0" smtClean="0">
                    <a:solidFill>
                      <a:srgbClr val="000000"/>
                    </a:solidFill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sz="2400" dirty="0">
                            <a:solidFill>
                              <a:srgbClr val="000000"/>
                            </a:solidFill>
                          </a:rPr>
                          <m:t>π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rgbClr val="000000"/>
                    </a:solidFill>
                  </a:rPr>
                  <a:t>@ 10GeV</a:t>
                </a:r>
                <a:endParaRPr lang="en-US" sz="2400" dirty="0" smtClean="0">
                  <a:solidFill>
                    <a:srgbClr val="000000"/>
                  </a:solidFill>
                </a:endParaRPr>
              </a:p>
              <a:p>
                <a:r>
                  <a:rPr lang="en-US" sz="2400" dirty="0" smtClean="0">
                    <a:solidFill>
                      <a:srgbClr val="000000"/>
                    </a:solidFill>
                  </a:rPr>
                  <a:t>High short energy deposition, followed by potential late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E</a:t>
                </a:r>
                <a:r>
                  <a:rPr lang="en-US" sz="2400" dirty="0" err="1" smtClean="0">
                    <a:solidFill>
                      <a:srgbClr val="000000"/>
                    </a:solidFill>
                  </a:rPr>
                  <a:t>deps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638800"/>
                <a:ext cx="8507287" cy="1231910"/>
              </a:xfrm>
              <a:prstGeom prst="rect">
                <a:avLst/>
              </a:prstGeom>
              <a:blipFill rotWithShape="1">
                <a:blip r:embed="rId4"/>
                <a:stretch>
                  <a:fillRect l="-1146" t="-3960" b="-79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11"/>
          <p:cNvGrpSpPr/>
          <p:nvPr/>
        </p:nvGrpSpPr>
        <p:grpSpPr>
          <a:xfrm>
            <a:off x="2039909" y="2057404"/>
            <a:ext cx="5046695" cy="2375155"/>
            <a:chOff x="2039906" y="2057400"/>
            <a:chExt cx="5046694" cy="2375154"/>
          </a:xfrm>
        </p:grpSpPr>
        <p:pic>
          <p:nvPicPr>
            <p:cNvPr id="10" name="Picture 9" descr="RawWfm-Part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5"/>
                <a:srcRect l="446" t="10283" r="8520" b="-122"/>
                <a:stretch>
                  <a:fillRect/>
                </a:stretch>
              </p:blipFill>
            </mc:Choice>
            <mc:Fallback>
              <p:blipFill>
                <a:blip r:embed="rId6"/>
                <a:srcRect l="446" t="10283" r="8520" b="-122"/>
                <a:stretch>
                  <a:fillRect/>
                </a:stretch>
              </p:blipFill>
            </mc:Fallback>
          </mc:AlternateContent>
          <p:spPr>
            <a:xfrm>
              <a:off x="3733800" y="2057400"/>
              <a:ext cx="3352800" cy="2375154"/>
            </a:xfrm>
            <a:prstGeom prst="rect">
              <a:avLst/>
            </a:prstGeom>
          </p:spPr>
        </p:pic>
        <p:sp>
          <p:nvSpPr>
            <p:cNvPr id="11" name="Down Arrow 10"/>
            <p:cNvSpPr/>
            <p:nvPr/>
          </p:nvSpPr>
          <p:spPr>
            <a:xfrm rot="5400000">
              <a:off x="2759083" y="1692285"/>
              <a:ext cx="255540" cy="169389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456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Novel Data Processing Method</a:t>
            </a:r>
            <a:endParaRPr lang="en-US" u="sn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457204" y="1124744"/>
            <a:ext cx="8229600" cy="1656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83" tIns="50783" rIns="166342" bIns="50783" numCol="1" anchor="t" anchorCtr="0" compatLnSpc="1">
            <a:prstTxWarp prst="textNoShape">
              <a:avLst/>
            </a:prstTxWarp>
          </a:bodyPr>
          <a:lstStyle/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sz="2400" kern="0" dirty="0" smtClean="0">
                <a:solidFill>
                  <a:schemeClr val="bg1"/>
                </a:solidFill>
                <a:sym typeface="Gill Sans" pitchFamily="-65" charset="0"/>
              </a:rPr>
              <a:t>Waveform Decomposition: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chemeClr val="bg1"/>
                </a:solidFill>
                <a:sym typeface="Gill Sans" pitchFamily="-65" charset="0"/>
              </a:rPr>
              <a:t>Iteratively </a:t>
            </a:r>
            <a:r>
              <a:rPr lang="en-US" kern="0" dirty="0" err="1" smtClean="0">
                <a:solidFill>
                  <a:schemeClr val="bg1"/>
                </a:solidFill>
                <a:sym typeface="Gill Sans" pitchFamily="-65" charset="0"/>
              </a:rPr>
              <a:t>substract</a:t>
            </a:r>
            <a:r>
              <a:rPr lang="en-US" kern="0" dirty="0" smtClean="0">
                <a:solidFill>
                  <a:schemeClr val="bg1"/>
                </a:solidFill>
                <a:sym typeface="Gill Sans" pitchFamily="-65" charset="0"/>
              </a:rPr>
              <a:t> 1 pixel waveform from the local maximum till nothing is left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buFont typeface="Wingdings"/>
              <a:buChar char="à"/>
              <a:defRPr/>
            </a:pPr>
            <a:r>
              <a:rPr lang="en-US" kern="0" dirty="0" smtClean="0">
                <a:solidFill>
                  <a:srgbClr val="025E0D"/>
                </a:solidFill>
                <a:sym typeface="Wingdings" pitchFamily="2" charset="2"/>
              </a:rPr>
              <a:t>Obtain time of energy deposition with sub-nanosecond precision</a:t>
            </a:r>
            <a:endParaRPr lang="en-US" kern="0" dirty="0" smtClean="0">
              <a:solidFill>
                <a:srgbClr val="025E0D"/>
              </a:solidFill>
              <a:sym typeface="Gill Sans" pitchFamily="-65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2" y="6400800"/>
            <a:ext cx="622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http://www.mpp.mpg.de/~soldner/WaveformDecomposition.gif</a:t>
            </a:r>
            <a:endParaRPr lang="en-US" dirty="0"/>
          </a:p>
        </p:txBody>
      </p:sp>
      <p:pic>
        <p:nvPicPr>
          <p:cNvPr id="3" name="WaveformDecomposi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5396" y="3034011"/>
            <a:ext cx="9179396" cy="34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4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Data Analysis: Waveform Decomposition</a:t>
            </a:r>
            <a:endParaRPr lang="en-US" u="sn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323528" y="5301208"/>
            <a:ext cx="8229600" cy="9227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83" tIns="50783" rIns="166342" bIns="50783" numCol="1" anchor="t" anchorCtr="0" compatLnSpc="1">
            <a:prstTxWarp prst="textNoShape">
              <a:avLst/>
            </a:prstTxWarp>
          </a:bodyPr>
          <a:lstStyle/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Verify the success of the procedure: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Build up the original waveform from the 1p.e. hit histogram </a:t>
            </a:r>
            <a:r>
              <a:rPr lang="en-US" kern="0" dirty="0" smtClean="0">
                <a:solidFill>
                  <a:srgbClr val="000000"/>
                </a:solidFill>
                <a:sym typeface="Wingdings"/>
              </a:rPr>
              <a:t> good </a:t>
            </a:r>
            <a:r>
              <a:rPr lang="en-US" kern="0" dirty="0" smtClean="0">
                <a:solidFill>
                  <a:srgbClr val="000000"/>
                </a:solidFill>
                <a:sym typeface="Wingdings"/>
              </a:rPr>
              <a:t>agreement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endParaRPr lang="en-US" kern="0" dirty="0" smtClean="0">
              <a:solidFill>
                <a:srgbClr val="000000"/>
              </a:solidFill>
              <a:sym typeface="Wingdings"/>
            </a:endParaRPr>
          </a:p>
        </p:txBody>
      </p:sp>
      <p:pic>
        <p:nvPicPr>
          <p:cNvPr id="9" name="Picture 8" descr="RecoWfm-1-improv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9144000" cy="329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8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Data Analysis: Waveform Decomposition</a:t>
            </a:r>
            <a:endParaRPr lang="en-US" u="sn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323528" y="5301208"/>
            <a:ext cx="8229600" cy="9227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83" tIns="50783" rIns="166342" bIns="50783" numCol="1" anchor="t" anchorCtr="0" compatLnSpc="1">
            <a:prstTxWarp prst="textNoShape">
              <a:avLst/>
            </a:prstTxWarp>
          </a:bodyPr>
          <a:lstStyle/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Verify the success of the procedure: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Build up the original waveform from the 1p.e. hit histogram </a:t>
            </a:r>
            <a:r>
              <a:rPr lang="en-US" kern="0" dirty="0" smtClean="0">
                <a:solidFill>
                  <a:srgbClr val="000000"/>
                </a:solidFill>
                <a:sym typeface="Wingdings"/>
              </a:rPr>
              <a:t> good </a:t>
            </a:r>
            <a:r>
              <a:rPr lang="en-US" kern="0" dirty="0" smtClean="0">
                <a:solidFill>
                  <a:srgbClr val="000000"/>
                </a:solidFill>
                <a:sym typeface="Wingdings"/>
              </a:rPr>
              <a:t>agreement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endParaRPr lang="en-US" kern="0" dirty="0" smtClean="0">
              <a:solidFill>
                <a:srgbClr val="000000"/>
              </a:solidFill>
              <a:sym typeface="Wingding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1484784"/>
            <a:ext cx="9144000" cy="3295758"/>
            <a:chOff x="0" y="2209800"/>
            <a:chExt cx="9144000" cy="3295758"/>
          </a:xfrm>
        </p:grpSpPr>
        <p:pic>
          <p:nvPicPr>
            <p:cNvPr id="9" name="Picture 8" descr="RecoWfm-1-improved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9800"/>
              <a:ext cx="9144000" cy="3295758"/>
            </a:xfrm>
            <a:prstGeom prst="rect">
              <a:avLst/>
            </a:prstGeom>
          </p:spPr>
        </p:pic>
        <p:sp>
          <p:nvSpPr>
            <p:cNvPr id="10" name="Bent-Up Arrow 9"/>
            <p:cNvSpPr/>
            <p:nvPr/>
          </p:nvSpPr>
          <p:spPr>
            <a:xfrm rot="10800000">
              <a:off x="1544216" y="3398125"/>
              <a:ext cx="1371600" cy="822961"/>
            </a:xfrm>
            <a:prstGeom prst="bentUpArrow">
              <a:avLst>
                <a:gd name="adj1" fmla="val 16011"/>
                <a:gd name="adj2" fmla="val 10018"/>
                <a:gd name="adj3" fmla="val 5000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TextBox 12"/>
            <p:cNvSpPr txBox="1"/>
            <p:nvPr/>
          </p:nvSpPr>
          <p:spPr>
            <a:xfrm>
              <a:off x="2339752" y="2913270"/>
              <a:ext cx="6374433" cy="1498842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txBody>
            <a:bodyPr wrap="square" lIns="91410" tIns="45705" rIns="91410" bIns="45705" rtlCol="0">
              <a:spAutoFit/>
            </a:bodyPr>
            <a:lstStyle/>
            <a:p>
              <a:pPr marL="357068" indent="-317393" defTabSz="914092" fontAlgn="base">
                <a:lnSpc>
                  <a:spcPct val="12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29000"/>
                <a:defRPr/>
              </a:pPr>
              <a:r>
                <a:rPr lang="en-US" kern="0" dirty="0" smtClean="0">
                  <a:solidFill>
                    <a:srgbClr val="000000"/>
                  </a:solidFill>
                  <a:sym typeface="Gill Sans" pitchFamily="-65" charset="0"/>
                </a:rPr>
                <a:t>Analysis of the </a:t>
              </a:r>
              <a:r>
                <a:rPr lang="en-US" kern="0" dirty="0" smtClean="0">
                  <a:solidFill>
                    <a:srgbClr val="000000"/>
                  </a:solidFill>
                  <a:sym typeface="Gill Sans" pitchFamily="-65" charset="0"/>
                </a:rPr>
                <a:t>time of first energy deposition within the tiles of the T3B layer for </a:t>
              </a:r>
              <a:r>
                <a:rPr lang="en-US" kern="0" dirty="0" err="1" smtClean="0">
                  <a:solidFill>
                    <a:srgbClr val="000000"/>
                  </a:solidFill>
                  <a:sym typeface="Gill Sans" pitchFamily="-65" charset="0"/>
                </a:rPr>
                <a:t>hadronic</a:t>
              </a:r>
              <a:r>
                <a:rPr lang="en-US" kern="0" dirty="0" smtClean="0">
                  <a:solidFill>
                    <a:srgbClr val="000000"/>
                  </a:solidFill>
                  <a:sym typeface="Gill Sans" pitchFamily="-65" charset="0"/>
                </a:rPr>
                <a:t> showers</a:t>
              </a:r>
              <a:endParaRPr lang="en-US" kern="0" dirty="0" smtClean="0">
                <a:solidFill>
                  <a:srgbClr val="000000"/>
                </a:solidFill>
                <a:sym typeface="Gill Sans" pitchFamily="-65" charset="0"/>
              </a:endParaRPr>
            </a:p>
            <a:p>
              <a:pPr marL="357068" indent="-317393" algn="ctr" defTabSz="914092" fontAlgn="base">
                <a:lnSpc>
                  <a:spcPct val="12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29000"/>
                <a:defRPr/>
              </a:pPr>
              <a:r>
                <a:rPr lang="en-US" u="sng" kern="0" dirty="0">
                  <a:solidFill>
                    <a:srgbClr val="008000"/>
                  </a:solidFill>
                  <a:sym typeface="Gill Sans" pitchFamily="-65" charset="0"/>
                </a:rPr>
                <a:t>The time of first hit is a good measure for the intrinsic time stamping </a:t>
              </a:r>
              <a:r>
                <a:rPr lang="en-US" u="sng" kern="0" dirty="0" smtClean="0">
                  <a:solidFill>
                    <a:srgbClr val="008000"/>
                  </a:solidFill>
                  <a:sym typeface="Gill Sans" pitchFamily="-65" charset="0"/>
                </a:rPr>
                <a:t>possibilities in </a:t>
              </a:r>
              <a:r>
                <a:rPr lang="en-US" u="sng" kern="0" dirty="0">
                  <a:solidFill>
                    <a:srgbClr val="008000"/>
                  </a:solidFill>
                  <a:sym typeface="Gill Sans" pitchFamily="-65" charset="0"/>
                </a:rPr>
                <a:t>the calorimeter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64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Results: Data vs. MC</a:t>
            </a:r>
            <a:endParaRPr lang="en-US" u="sng" dirty="0"/>
          </a:p>
        </p:txBody>
      </p:sp>
      <p:sp>
        <p:nvSpPr>
          <p:cNvPr id="8" name="Rectangle 10"/>
          <p:cNvSpPr txBox="1">
            <a:spLocks noChangeArrowheads="1"/>
          </p:cNvSpPr>
          <p:nvPr/>
        </p:nvSpPr>
        <p:spPr bwMode="auto">
          <a:xfrm>
            <a:off x="179512" y="1052736"/>
            <a:ext cx="82296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83" tIns="50783" rIns="166342" bIns="50783" numCol="1" anchor="t" anchorCtr="0" compatLnSpc="1">
            <a:prstTxWarp prst="textNoShape">
              <a:avLst/>
            </a:prstTxWarp>
          </a:bodyPr>
          <a:lstStyle/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sz="2000" b="1" kern="0" dirty="0" smtClean="0">
                <a:solidFill>
                  <a:srgbClr val="000000"/>
                </a:solidFill>
                <a:sym typeface="Gill Sans" pitchFamily="-65" charset="0"/>
              </a:rPr>
              <a:t>First Robust </a:t>
            </a:r>
            <a:r>
              <a:rPr lang="en-US" sz="2000" b="1" kern="0" dirty="0" smtClean="0">
                <a:solidFill>
                  <a:srgbClr val="000000"/>
                </a:solidFill>
                <a:sym typeface="Gill Sans" pitchFamily="-65" charset="0"/>
              </a:rPr>
              <a:t>Comparison of Data vs. </a:t>
            </a:r>
            <a:r>
              <a:rPr lang="en-US" sz="2000" b="1" kern="0" dirty="0" smtClean="0">
                <a:solidFill>
                  <a:srgbClr val="000000"/>
                </a:solidFill>
                <a:sym typeface="Gill Sans" pitchFamily="-65" charset="0"/>
              </a:rPr>
              <a:t>MC with a timing key parameter:</a:t>
            </a: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 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Determine </a:t>
            </a: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the mean time of first hit cell by </a:t>
            </a: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cell</a:t>
            </a:r>
          </a:p>
        </p:txBody>
      </p:sp>
      <p:pic>
        <p:nvPicPr>
          <p:cNvPr id="9" name="Picture 8" descr="MeanTimeResult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844824"/>
            <a:ext cx="5638800" cy="3581400"/>
          </a:xfrm>
          <a:prstGeom prst="rect">
            <a:avLst/>
          </a:prstGeom>
        </p:spPr>
      </p:pic>
      <p:sp>
        <p:nvSpPr>
          <p:cNvPr id="10" name="Rectangle 10"/>
          <p:cNvSpPr txBox="1">
            <a:spLocks noChangeArrowheads="1"/>
          </p:cNvSpPr>
          <p:nvPr/>
        </p:nvSpPr>
        <p:spPr bwMode="auto">
          <a:xfrm>
            <a:off x="5638800" y="1916832"/>
            <a:ext cx="3505200" cy="350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83" tIns="50783" rIns="166342" bIns="50783" numCol="1" anchor="t" anchorCtr="0" compatLnSpc="1">
            <a:prstTxWarp prst="textNoShape">
              <a:avLst/>
            </a:prstTxWarp>
          </a:bodyPr>
          <a:lstStyle/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Note: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buFont typeface="Arial"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Beam axis through T3B tile 0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buFont typeface="Arial"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Tile 10 is 30cm from beam axis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endParaRPr lang="en-US" kern="0" dirty="0" smtClean="0">
              <a:solidFill>
                <a:srgbClr val="000000"/>
              </a:solidFill>
              <a:sym typeface="Gill Sans" pitchFamily="-65" charset="0"/>
            </a:endParaRP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buFont typeface="Wingdings" charset="2"/>
              <a:buChar char="à"/>
              <a:defRPr/>
            </a:pPr>
            <a:r>
              <a:rPr lang="en-US" kern="0" dirty="0" smtClean="0">
                <a:solidFill>
                  <a:srgbClr val="000000"/>
                </a:solidFill>
                <a:sym typeface="Wingdings"/>
              </a:rPr>
              <a:t>Data very well reproduced with QGSP_BERT_HP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buFont typeface="Wingdings" charset="2"/>
              <a:buChar char="à"/>
              <a:defRPr/>
            </a:pPr>
            <a:r>
              <a:rPr lang="en-US" kern="0" dirty="0" smtClean="0">
                <a:solidFill>
                  <a:srgbClr val="000000"/>
                </a:solidFill>
                <a:sym typeface="Wingdings"/>
              </a:rPr>
              <a:t>QGSP_BERT </a:t>
            </a:r>
            <a:r>
              <a:rPr lang="en-US" kern="0" dirty="0" smtClean="0">
                <a:solidFill>
                  <a:srgbClr val="000000"/>
                </a:solidFill>
                <a:sym typeface="Wingdings"/>
              </a:rPr>
              <a:t>overestimates </a:t>
            </a:r>
            <a:r>
              <a:rPr lang="en-US" kern="0" dirty="0" smtClean="0">
                <a:solidFill>
                  <a:srgbClr val="000000"/>
                </a:solidFill>
                <a:sym typeface="Wingdings"/>
              </a:rPr>
              <a:t>late contributions at large radii</a:t>
            </a:r>
            <a:endParaRPr lang="en-US" kern="0" dirty="0" smtClean="0">
              <a:solidFill>
                <a:srgbClr val="000000"/>
              </a:solidFill>
              <a:sym typeface="Gill Sans" pitchFamily="-65" charset="0"/>
            </a:endParaRPr>
          </a:p>
        </p:txBody>
      </p:sp>
      <p:sp>
        <p:nvSpPr>
          <p:cNvPr id="7" name="Rectangle 10"/>
          <p:cNvSpPr txBox="1">
            <a:spLocks noChangeArrowheads="1"/>
          </p:cNvSpPr>
          <p:nvPr/>
        </p:nvSpPr>
        <p:spPr bwMode="auto">
          <a:xfrm>
            <a:off x="179512" y="5445224"/>
            <a:ext cx="8712968" cy="1412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83" tIns="50783" rIns="166342" bIns="50783" numCol="1" anchor="t" anchorCtr="0" compatLnSpc="1">
            <a:prstTxWarp prst="textNoShape">
              <a:avLst/>
            </a:prstTxWarp>
          </a:bodyPr>
          <a:lstStyle/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First Data vs. MC comparison delivers valuable information: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Wingdings" pitchFamily="2" charset="2"/>
              </a:rPr>
              <a:t> The GEANT4 physics list QGSP_BERT (</a:t>
            </a:r>
            <a:r>
              <a:rPr lang="en-US" kern="0" dirty="0">
                <a:solidFill>
                  <a:srgbClr val="000000"/>
                </a:solidFill>
                <a:sym typeface="Wingdings" pitchFamily="2" charset="2"/>
              </a:rPr>
              <a:t>standard </a:t>
            </a:r>
            <a:r>
              <a:rPr lang="en-US" kern="0" dirty="0" smtClean="0">
                <a:solidFill>
                  <a:srgbClr val="000000"/>
                </a:solidFill>
                <a:sym typeface="Wingdings" pitchFamily="2" charset="2"/>
              </a:rPr>
              <a:t>for ILC, LHC simulations) does not reproduce the timing properties of hadron showers correctly, but the High Precision extension does!</a:t>
            </a:r>
            <a:endParaRPr lang="en-US" kern="0" dirty="0" smtClean="0">
              <a:solidFill>
                <a:srgbClr val="000000"/>
              </a:solidFill>
              <a:sym typeface="Gill San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99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2316" y="2895607"/>
            <a:ext cx="7772400" cy="1362075"/>
          </a:xfrm>
        </p:spPr>
        <p:txBody>
          <a:bodyPr/>
          <a:lstStyle/>
          <a:p>
            <a:pPr algn="ctr"/>
            <a:r>
              <a:rPr lang="en-US" u="sng" dirty="0" smtClean="0"/>
              <a:t>Summary</a:t>
            </a:r>
            <a:endParaRPr lang="en-US" u="sn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2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Summary</a:t>
            </a:r>
            <a:endParaRPr lang="en-US" u="sng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10"/>
              <p:cNvSpPr txBox="1">
                <a:spLocks noChangeArrowheads="1"/>
              </p:cNvSpPr>
              <p:nvPr/>
            </p:nvSpPr>
            <p:spPr bwMode="auto">
              <a:xfrm>
                <a:off x="457204" y="1295400"/>
                <a:ext cx="8229600" cy="52578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50783" tIns="50783" rIns="166342" bIns="50783" numCol="1" anchor="t" anchorCtr="0" compatLnSpc="1">
                <a:prstTxWarp prst="textNoShape">
                  <a:avLst/>
                </a:prstTxWarp>
              </a:bodyPr>
              <a:lstStyle/>
              <a:p>
                <a:pPr marL="357068" indent="-317393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buFont typeface="Symbol" pitchFamily="18" charset="2"/>
                  <a:buChar char="-"/>
                  <a:defRPr/>
                </a:pPr>
                <a:r>
                  <a:rPr lang="en-US" kern="0" dirty="0" smtClean="0">
                    <a:solidFill>
                      <a:srgbClr val="000000"/>
                    </a:solidFill>
                    <a:sym typeface="Gill Sans" pitchFamily="-65" charset="0"/>
                  </a:rPr>
                  <a:t>We saw how a calorimeter of the future could look like</a:t>
                </a:r>
              </a:p>
              <a:p>
                <a:pPr marL="357068" indent="-317393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buFont typeface="Symbol" pitchFamily="18" charset="2"/>
                  <a:buChar char="-"/>
                  <a:defRPr/>
                </a:pPr>
                <a:r>
                  <a:rPr lang="en-US" kern="0" dirty="0" smtClean="0">
                    <a:solidFill>
                      <a:srgbClr val="000000"/>
                    </a:solidFill>
                    <a:sym typeface="Gill Sans" pitchFamily="-65" charset="0"/>
                  </a:rPr>
                  <a:t>Using the </a:t>
                </a:r>
                <a:r>
                  <a:rPr lang="en-US" kern="0" dirty="0" smtClean="0">
                    <a:solidFill>
                      <a:srgbClr val="FF0000"/>
                    </a:solidFill>
                    <a:sym typeface="Gill Sans" pitchFamily="-65" charset="0"/>
                  </a:rPr>
                  <a:t>Particle Flow</a:t>
                </a:r>
                <a:r>
                  <a:rPr lang="en-US" kern="0" dirty="0" smtClean="0">
                    <a:solidFill>
                      <a:srgbClr val="000000"/>
                    </a:solidFill>
                    <a:sym typeface="Gill Sans" pitchFamily="-65" charset="0"/>
                  </a:rPr>
                  <a:t> concept an unprecedented jet energy resolution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σ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𝑬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𝑱𝑬𝑻</m:t>
                            </m:r>
                          </m:sub>
                        </m:sSub>
                      </m:den>
                    </m:f>
                    <m:r>
                      <a:rPr lang="en-US" i="1" kern="0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sym typeface="Gill Sans" pitchFamily="-65" charset="0"/>
                      </a:rPr>
                      <m:t>~</m:t>
                    </m:r>
                    <m:r>
                      <a:rPr lang="en-US" b="0" i="1" kern="0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sym typeface="Gill Sans" pitchFamily="-65" charset="0"/>
                      </a:rPr>
                      <m:t> 3−4%</m:t>
                    </m:r>
                  </m:oMath>
                </a14:m>
                <a:r>
                  <a:rPr lang="en-US" kern="0" dirty="0" smtClean="0">
                    <a:solidFill>
                      <a:srgbClr val="000000"/>
                    </a:solidFill>
                    <a:sym typeface="Gill Sans" pitchFamily="-65" charset="0"/>
                  </a:rPr>
                  <a:t> is achievable</a:t>
                </a:r>
              </a:p>
              <a:p>
                <a:pPr marL="357068" indent="-317393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buFont typeface="Symbol" pitchFamily="18" charset="2"/>
                  <a:buChar char="-"/>
                  <a:defRPr/>
                </a:pPr>
                <a:endParaRPr lang="en-US" kern="0" dirty="0" smtClean="0">
                  <a:solidFill>
                    <a:srgbClr val="000000"/>
                  </a:solidFill>
                  <a:sym typeface="Gill Sans" pitchFamily="-65" charset="0"/>
                </a:endParaRPr>
              </a:p>
              <a:p>
                <a:pPr marL="357068" indent="-317393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buFont typeface="Symbol" pitchFamily="18" charset="2"/>
                  <a:buChar char="-"/>
                  <a:defRPr/>
                </a:pPr>
                <a:r>
                  <a:rPr lang="en-US" kern="0" dirty="0" smtClean="0">
                    <a:solidFill>
                      <a:srgbClr val="FF0000"/>
                    </a:solidFill>
                    <a:sym typeface="Gill Sans" pitchFamily="-65" charset="0"/>
                  </a:rPr>
                  <a:t>CALICE</a:t>
                </a:r>
                <a:r>
                  <a:rPr lang="en-US" kern="0" dirty="0" smtClean="0">
                    <a:solidFill>
                      <a:srgbClr val="000000"/>
                    </a:solidFill>
                    <a:sym typeface="Gill Sans" pitchFamily="-65" charset="0"/>
                  </a:rPr>
                  <a:t> is a prototype of a highly granular calorimeter with 8000 channels</a:t>
                </a:r>
              </a:p>
              <a:p>
                <a:pPr marL="782471" lvl="1" indent="-285750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buFont typeface="Wingdings"/>
                  <a:buChar char="à"/>
                  <a:defRPr/>
                </a:pPr>
                <a:r>
                  <a:rPr lang="en-US" kern="0" dirty="0" smtClean="0">
                    <a:solidFill>
                      <a:srgbClr val="000000"/>
                    </a:solidFill>
                    <a:sym typeface="Wingdings" pitchFamily="2" charset="2"/>
                  </a:rPr>
                  <a:t>Testing if the performance requirements can be met</a:t>
                </a:r>
              </a:p>
              <a:p>
                <a:pPr marL="782471" lvl="1" indent="-285750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buFont typeface="Wingdings"/>
                  <a:buChar char="à"/>
                  <a:defRPr/>
                </a:pPr>
                <a:endParaRPr lang="en-US" kern="0" dirty="0">
                  <a:solidFill>
                    <a:srgbClr val="000000"/>
                  </a:solidFill>
                  <a:sym typeface="Gill Sans" pitchFamily="-65" charset="0"/>
                </a:endParaRPr>
              </a:p>
              <a:p>
                <a:pPr marL="325425" indent="-285750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buFont typeface="Symbol" pitchFamily="18" charset="2"/>
                  <a:buChar char="-"/>
                  <a:defRPr/>
                </a:pPr>
                <a:r>
                  <a:rPr lang="en-US" kern="0" dirty="0" smtClean="0">
                    <a:solidFill>
                      <a:srgbClr val="FF0000"/>
                    </a:solidFill>
                    <a:sym typeface="Gill Sans" pitchFamily="-65" charset="0"/>
                  </a:rPr>
                  <a:t>T3B</a:t>
                </a:r>
                <a:r>
                  <a:rPr lang="en-US" kern="0" dirty="0" smtClean="0">
                    <a:solidFill>
                      <a:srgbClr val="000000"/>
                    </a:solidFill>
                    <a:sym typeface="Gill Sans" pitchFamily="-65" charset="0"/>
                  </a:rPr>
                  <a:t> is a new experiment testing the time development in </a:t>
                </a:r>
                <a:r>
                  <a:rPr lang="en-US" kern="0" dirty="0" err="1" smtClean="0">
                    <a:solidFill>
                      <a:srgbClr val="000000"/>
                    </a:solidFill>
                    <a:sym typeface="Gill Sans" pitchFamily="-65" charset="0"/>
                  </a:rPr>
                  <a:t>hadronic</a:t>
                </a:r>
                <a:r>
                  <a:rPr lang="en-US" kern="0" dirty="0" smtClean="0">
                    <a:solidFill>
                      <a:srgbClr val="000000"/>
                    </a:solidFill>
                    <a:sym typeface="Gill Sans" pitchFamily="-65" charset="0"/>
                  </a:rPr>
                  <a:t> showers</a:t>
                </a:r>
              </a:p>
              <a:p>
                <a:pPr marL="782471" lvl="1" indent="-285750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buFont typeface="Wingdings"/>
                  <a:buChar char="à"/>
                  <a:defRPr/>
                </a:pPr>
                <a:r>
                  <a:rPr lang="en-US" kern="0" dirty="0" smtClean="0">
                    <a:solidFill>
                      <a:srgbClr val="000000"/>
                    </a:solidFill>
                    <a:sym typeface="Wingdings" pitchFamily="2" charset="2"/>
                  </a:rPr>
                  <a:t>First results manifest that the standard GEANT4 physics list QGSP_BERT does not reproduce shower timing correctly</a:t>
                </a:r>
              </a:p>
              <a:p>
                <a:pPr marL="782471" lvl="1" indent="-285750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buFont typeface="Wingdings"/>
                  <a:buChar char="à"/>
                  <a:defRPr/>
                </a:pPr>
                <a:r>
                  <a:rPr lang="en-US" kern="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kern="0" dirty="0" smtClean="0">
                    <a:solidFill>
                      <a:srgbClr val="000000"/>
                    </a:solidFill>
                    <a:sym typeface="Wingdings" pitchFamily="2" charset="2"/>
                  </a:rPr>
                  <a:t>A high precision extension to the list is needed to fit the data</a:t>
                </a:r>
              </a:p>
              <a:p>
                <a:pPr marL="782471" lvl="1" indent="-285750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buFont typeface="Wingdings"/>
                  <a:buChar char="à"/>
                  <a:defRPr/>
                </a:pPr>
                <a:endParaRPr lang="en-US" kern="0" dirty="0" smtClean="0">
                  <a:solidFill>
                    <a:srgbClr val="000000"/>
                  </a:solidFill>
                  <a:sym typeface="Wingdings" pitchFamily="2" charset="2"/>
                </a:endParaRPr>
              </a:p>
              <a:p>
                <a:pPr marL="39675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defRPr/>
                </a:pPr>
                <a:r>
                  <a:rPr lang="en-US" kern="0" dirty="0" smtClean="0">
                    <a:solidFill>
                      <a:srgbClr val="000000"/>
                    </a:solidFill>
                    <a:sym typeface="Wingdings" pitchFamily="2" charset="2"/>
                  </a:rPr>
                  <a:t>There is still a lot of potential in the taken test beam data  analysis ongoing</a:t>
                </a:r>
                <a:endParaRPr lang="en-US" kern="0" dirty="0" smtClean="0">
                  <a:solidFill>
                    <a:srgbClr val="000000"/>
                  </a:solidFill>
                  <a:sym typeface="Wingdings" pitchFamily="2" charset="2"/>
                </a:endParaRPr>
              </a:p>
            </p:txBody>
          </p:sp>
        </mc:Choice>
        <mc:Fallback>
          <p:sp>
            <p:nvSpPr>
              <p:cNvPr id="8" name="Rectang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4" y="1295400"/>
                <a:ext cx="8229600" cy="5257800"/>
              </a:xfrm>
              <a:prstGeom prst="rect">
                <a:avLst/>
              </a:prstGeom>
              <a:blipFill rotWithShape="1">
                <a:blip r:embed="rId2"/>
                <a:stretch>
                  <a:fillRect l="-1111" t="-1624" b="-2552"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8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2316" y="2895607"/>
            <a:ext cx="7772400" cy="1362075"/>
          </a:xfrm>
        </p:spPr>
        <p:txBody>
          <a:bodyPr/>
          <a:lstStyle/>
          <a:p>
            <a:pPr algn="ctr"/>
            <a:r>
              <a:rPr lang="en-US" u="sng" dirty="0" smtClean="0"/>
              <a:t>Backup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9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Summary</a:t>
            </a:r>
            <a:endParaRPr lang="en-US" u="sng" dirty="0"/>
          </a:p>
        </p:txBody>
      </p:sp>
      <p:sp>
        <p:nvSpPr>
          <p:cNvPr id="8" name="Rectangle 10"/>
          <p:cNvSpPr txBox="1">
            <a:spLocks noChangeArrowheads="1"/>
          </p:cNvSpPr>
          <p:nvPr/>
        </p:nvSpPr>
        <p:spPr bwMode="auto">
          <a:xfrm>
            <a:off x="457204" y="1295400"/>
            <a:ext cx="8229600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83" tIns="50783" rIns="166342" bIns="50783" numCol="1" anchor="t" anchorCtr="0" compatLnSpc="1">
            <a:prstTxWarp prst="textNoShape">
              <a:avLst/>
            </a:prstTxWarp>
          </a:bodyPr>
          <a:lstStyle/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We presented preliminary results on the time structure of </a:t>
            </a:r>
            <a:r>
              <a:rPr lang="en-US" kern="0" dirty="0" err="1" smtClean="0">
                <a:solidFill>
                  <a:srgbClr val="000000"/>
                </a:solidFill>
                <a:sym typeface="Gill Sans" pitchFamily="-65" charset="0"/>
              </a:rPr>
              <a:t>hadronic</a:t>
            </a: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 showers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endParaRPr lang="en-US" kern="0" dirty="0" smtClean="0">
              <a:solidFill>
                <a:srgbClr val="000000"/>
              </a:solidFill>
              <a:sym typeface="Gill Sans" pitchFamily="-65" charset="0"/>
            </a:endParaRPr>
          </a:p>
          <a:p>
            <a:pPr marL="357068" lvl="1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Setup: Investigated </a:t>
            </a:r>
            <a:r>
              <a:rPr lang="en-US" dirty="0" err="1" smtClean="0">
                <a:solidFill>
                  <a:srgbClr val="000000"/>
                </a:solidFill>
                <a:ea typeface="Lucida Grande" pitchFamily="-65" charset="0"/>
                <a:cs typeface="Lucida Grande" pitchFamily="-65" charset="0"/>
              </a:rPr>
              <a:t>π</a:t>
            </a:r>
            <a:r>
              <a:rPr lang="en-US" baseline="32000" dirty="0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- </a:t>
            </a:r>
            <a:r>
              <a:rPr lang="en-US" dirty="0" smtClean="0">
                <a:solidFill>
                  <a:srgbClr val="000000"/>
                </a:solidFill>
                <a:ea typeface="Lucida Grande" pitchFamily="-65" charset="0"/>
                <a:cs typeface="Lucida Grande" pitchFamily="-65" charset="0"/>
              </a:rPr>
              <a:t>events </a:t>
            </a:r>
            <a:r>
              <a:rPr lang="en-US" dirty="0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at 10 </a:t>
            </a:r>
            <a:r>
              <a:rPr lang="en-US" dirty="0" err="1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GeV</a:t>
            </a:r>
            <a:r>
              <a:rPr lang="en-US" dirty="0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 in the CALICE WHCAL at 3 lambda depth </a:t>
            </a:r>
          </a:p>
          <a:p>
            <a:pPr marL="357068" lvl="1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dirty="0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	       using the T3B Timing Layer</a:t>
            </a:r>
          </a:p>
          <a:p>
            <a:pPr marL="357068" lvl="1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endParaRPr lang="en-US" dirty="0" smtClean="0">
              <a:solidFill>
                <a:srgbClr val="000000"/>
              </a:solidFill>
              <a:ea typeface="Gill Sans" pitchFamily="-65" charset="0"/>
              <a:cs typeface="Gill Sans" pitchFamily="-65" charset="0"/>
            </a:endParaRPr>
          </a:p>
          <a:p>
            <a:pPr marL="357068" lvl="1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dirty="0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In the presented analysis we used the time of first hit as key parameter for the time structure of </a:t>
            </a:r>
            <a:r>
              <a:rPr lang="en-US" dirty="0" err="1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hadronic</a:t>
            </a:r>
            <a:r>
              <a:rPr lang="en-US" dirty="0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 showers</a:t>
            </a:r>
          </a:p>
          <a:p>
            <a:pPr marL="357068" lvl="1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dirty="0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 </a:t>
            </a:r>
          </a:p>
          <a:p>
            <a:pPr marL="357068" lvl="1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dirty="0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Data vs. MC comparison shows excellent agreement for QGSP_BERT_HP and large discrepancies for QGSP_BERT</a:t>
            </a:r>
          </a:p>
          <a:p>
            <a:pPr marL="357068" lvl="1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endParaRPr lang="en-US" dirty="0" smtClean="0">
              <a:solidFill>
                <a:srgbClr val="000000"/>
              </a:solidFill>
              <a:ea typeface="Gill Sans" pitchFamily="-65" charset="0"/>
              <a:cs typeface="Gill Sans" pitchFamily="-65" charset="0"/>
            </a:endParaRPr>
          </a:p>
          <a:p>
            <a:pPr marL="357068" lvl="1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dirty="0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More timing analyses from the T3B group will follow… 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8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2316" y="2895607"/>
            <a:ext cx="7772400" cy="1362075"/>
          </a:xfrm>
        </p:spPr>
        <p:txBody>
          <a:bodyPr/>
          <a:lstStyle/>
          <a:p>
            <a:pPr algn="ctr"/>
            <a:r>
              <a:rPr lang="en-US" u="sng" dirty="0" smtClean="0"/>
              <a:t>State of </a:t>
            </a:r>
            <a:r>
              <a:rPr lang="en-US" u="sng" dirty="0"/>
              <a:t>the </a:t>
            </a:r>
            <a:r>
              <a:rPr lang="en-US" u="sng" dirty="0" smtClean="0"/>
              <a:t>Art Technology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dirty="0"/>
              <a:t> </a:t>
            </a:r>
            <a:r>
              <a:rPr lang="en-US" dirty="0" smtClean="0"/>
              <a:t>(At </a:t>
            </a:r>
            <a:r>
              <a:rPr lang="en-US" dirty="0" err="1" smtClean="0"/>
              <a:t>lhc</a:t>
            </a:r>
            <a:r>
              <a:rPr lang="en-US" dirty="0" smtClean="0"/>
              <a:t>)</a:t>
            </a:r>
            <a:endParaRPr lang="en-US" u="sn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"/>
    </mc:Choice>
    <mc:Fallback xmlns="">
      <p:transition spd="slow" advTm="119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State of the Art Technology</a:t>
            </a:r>
            <a:br>
              <a:rPr lang="en-US" u="sng" dirty="0" smtClean="0"/>
            </a:br>
            <a:r>
              <a:rPr lang="en-US" dirty="0" smtClean="0"/>
              <a:t> (Hadron Collider)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324581" y="3173040"/>
            <a:ext cx="6819419" cy="3712344"/>
            <a:chOff x="2324581" y="3173040"/>
            <a:chExt cx="6819419" cy="371234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581" y="4644443"/>
              <a:ext cx="3595092" cy="224094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406"/>
            <a:stretch/>
          </p:blipFill>
          <p:spPr>
            <a:xfrm>
              <a:off x="5919673" y="3173040"/>
              <a:ext cx="3224327" cy="371234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-31576" y="1124744"/>
            <a:ext cx="7797836" cy="5738887"/>
            <a:chOff x="-31576" y="1124744"/>
            <a:chExt cx="7797836" cy="5738887"/>
          </a:xfrm>
        </p:grpSpPr>
        <p:sp>
          <p:nvSpPr>
            <p:cNvPr id="10" name="TextBox 9"/>
            <p:cNvSpPr txBox="1"/>
            <p:nvPr/>
          </p:nvSpPr>
          <p:spPr>
            <a:xfrm>
              <a:off x="194957" y="1124744"/>
              <a:ext cx="7571303" cy="1908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u="sng" dirty="0" smtClean="0">
                  <a:solidFill>
                    <a:schemeClr val="bg1"/>
                  </a:solidFill>
                </a:rPr>
                <a:t>ATLAS:</a:t>
              </a:r>
              <a:r>
                <a:rPr lang="en-US" sz="3200" dirty="0" smtClean="0">
                  <a:solidFill>
                    <a:schemeClr val="bg1"/>
                  </a:solidFill>
                </a:rPr>
                <a:t>									</a:t>
              </a:r>
              <a:r>
                <a:rPr lang="en-US" dirty="0" smtClean="0">
                  <a:solidFill>
                    <a:schemeClr val="bg1"/>
                  </a:solidFill>
                </a:rPr>
                <a:t>Readout:			</a:t>
              </a:r>
              <a:endParaRPr lang="en-US" u="sng" dirty="0" smtClean="0">
                <a:solidFill>
                  <a:schemeClr val="bg1"/>
                </a:solidFill>
              </a:endParaRPr>
            </a:p>
            <a:p>
              <a:r>
                <a:rPr lang="en-US" u="sng" dirty="0" smtClean="0">
                  <a:solidFill>
                    <a:schemeClr val="bg1"/>
                  </a:solidFill>
                </a:rPr>
                <a:t>ECAL:</a:t>
              </a:r>
              <a:r>
                <a:rPr lang="en-US" dirty="0">
                  <a:solidFill>
                    <a:schemeClr val="bg1"/>
                  </a:solidFill>
                </a:rPr>
                <a:t>	</a:t>
              </a:r>
              <a:r>
                <a:rPr lang="en-US" dirty="0" smtClean="0">
                  <a:solidFill>
                    <a:schemeClr val="bg1"/>
                  </a:solidFill>
                </a:rPr>
                <a:t>- Liquid Argon + Lead Absorber Plates	</a:t>
              </a:r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	Cu/</a:t>
              </a:r>
              <a:r>
                <a:rPr lang="en-US" dirty="0" err="1" smtClean="0">
                  <a:solidFill>
                    <a:schemeClr val="bg1"/>
                  </a:solidFill>
                  <a:sym typeface="Wingdings" pitchFamily="2" charset="2"/>
                </a:rPr>
                <a:t>Kapton</a:t>
              </a:r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 Electrode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u="sng" dirty="0" smtClean="0">
                  <a:solidFill>
                    <a:schemeClr val="bg1"/>
                  </a:solidFill>
                </a:rPr>
                <a:t>HCAL:</a:t>
              </a:r>
              <a:r>
                <a:rPr lang="en-US" dirty="0" smtClean="0">
                  <a:solidFill>
                    <a:schemeClr val="bg1"/>
                  </a:solidFill>
                </a:rPr>
                <a:t>	- Plastic Scintillator + Steel Absorber	</a:t>
              </a:r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</a:t>
              </a:r>
              <a:r>
                <a:rPr lang="en-US" dirty="0">
                  <a:solidFill>
                    <a:schemeClr val="bg1"/>
                  </a:solidFill>
                  <a:sym typeface="Wingdings" pitchFamily="2" charset="2"/>
                </a:rPr>
                <a:t>	</a:t>
              </a:r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Photo Multiplier Tubes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endParaRPr lang="en-US" sz="1400" u="sng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</a:rPr>
                <a:t>Calorimeters located </a:t>
              </a:r>
              <a:r>
                <a:rPr lang="en-US" b="1" u="sng" dirty="0" smtClean="0">
                  <a:solidFill>
                    <a:srgbClr val="FF0000"/>
                  </a:solidFill>
                </a:rPr>
                <a:t>outside</a:t>
              </a:r>
              <a:r>
                <a:rPr lang="en-US" dirty="0" smtClean="0">
                  <a:solidFill>
                    <a:schemeClr val="bg1"/>
                  </a:solidFill>
                </a:rPr>
                <a:t> of the Solenoid 		</a:t>
              </a:r>
            </a:p>
            <a:p>
              <a:pPr marL="285750" indent="-285750">
                <a:buFont typeface="Arial" pitchFamily="34" charset="0"/>
                <a:buChar char="•"/>
              </a:pPr>
              <a:endParaRPr lang="de-DE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4" y="3203004"/>
              <a:ext cx="3212220" cy="204126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576" y="5244266"/>
              <a:ext cx="2299320" cy="1619365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6" name="Table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6495273"/>
                  </p:ext>
                </p:extLst>
              </p:nvPr>
            </p:nvGraphicFramePr>
            <p:xfrm>
              <a:off x="5724128" y="2348880"/>
              <a:ext cx="3336033" cy="7735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2011"/>
                    <a:gridCol w="1112011"/>
                    <a:gridCol w="1112011"/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𝑱𝑬𝑻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45 </a:t>
                          </a:r>
                          <a:r>
                            <a:rPr lang="en-US" dirty="0" err="1" smtClean="0"/>
                            <a:t>GeV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500 </a:t>
                          </a:r>
                          <a:r>
                            <a:rPr lang="en-US" dirty="0" err="1" smtClean="0"/>
                            <a:t>GeV</a:t>
                          </a:r>
                          <a:endParaRPr lang="de-DE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𝑬</m:t>
                                    </m:r>
                                  </m:sub>
                                </m:sSub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𝑱𝑬𝑻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15%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4%</a:t>
                          </a:r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26" name="Table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6495273"/>
                  </p:ext>
                </p:extLst>
              </p:nvPr>
            </p:nvGraphicFramePr>
            <p:xfrm>
              <a:off x="5724128" y="2348880"/>
              <a:ext cx="3336033" cy="7735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2011"/>
                    <a:gridCol w="1112011"/>
                    <a:gridCol w="1112011"/>
                  </a:tblGrid>
                  <a:tr h="386779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549" t="-7813" r="-201099" b="-1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45 </a:t>
                          </a:r>
                          <a:r>
                            <a:rPr lang="en-US" dirty="0" err="1" smtClean="0"/>
                            <a:t>GeV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500 </a:t>
                          </a:r>
                          <a:r>
                            <a:rPr lang="en-US" dirty="0" err="1" smtClean="0"/>
                            <a:t>GeV</a:t>
                          </a:r>
                          <a:endParaRPr lang="de-DE" dirty="0"/>
                        </a:p>
                      </a:txBody>
                      <a:tcPr/>
                    </a:tc>
                  </a:tr>
                  <a:tr h="386779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549" t="-109524" r="-201099" b="-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15%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4%</a:t>
                          </a:r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7928500" y="1268760"/>
                <a:ext cx="1107996" cy="975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bg1"/>
                            </a:solidFill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𝑬</m:t>
                        </m:r>
                      </m:sub>
                    </m:sSub>
                    <m:r>
                      <a:rPr lang="en-US" b="1" i="1">
                        <a:solidFill>
                          <a:schemeClr val="bg1"/>
                        </a:solidFill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𝑪𝑨𝑳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bg1"/>
                    </a:solidFill>
                  </a:rPr>
                  <a:t>	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  <a:sym typeface="Wingdings" pitchFamily="2" charset="2"/>
                  </a:rPr>
                  <a:t>10%/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  <m:t>𝐸</m:t>
                        </m:r>
                      </m:e>
                    </m:rad>
                  </m:oMath>
                </a14:m>
                <a:endParaRPr lang="en-US" dirty="0" smtClean="0">
                  <a:solidFill>
                    <a:schemeClr val="bg1"/>
                  </a:solidFill>
                  <a:sym typeface="Wingdings" pitchFamily="2" charset="2"/>
                </a:endParaRPr>
              </a:p>
              <a:p>
                <a:r>
                  <a:rPr lang="en-US" dirty="0" smtClean="0">
                    <a:solidFill>
                      <a:schemeClr val="bg1"/>
                    </a:solidFill>
                    <a:sym typeface="Wingdings" pitchFamily="2" charset="2"/>
                  </a:rPr>
                  <a:t>45</a:t>
                </a:r>
                <a:r>
                  <a:rPr lang="en-US" dirty="0">
                    <a:solidFill>
                      <a:schemeClr val="bg1"/>
                    </a:solidFill>
                    <a:sym typeface="Wingdings" pitchFamily="2" charset="2"/>
                  </a:rPr>
                  <a:t>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  <m:t>𝐸</m:t>
                        </m:r>
                      </m:e>
                    </m:rad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8500" y="1268760"/>
                <a:ext cx="1107996" cy="975523"/>
              </a:xfrm>
              <a:prstGeom prst="rect">
                <a:avLst/>
              </a:prstGeom>
              <a:blipFill rotWithShape="1">
                <a:blip r:embed="rId8"/>
                <a:stretch>
                  <a:fillRect l="-4972" b="-9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890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State of the Art Technology</a:t>
            </a:r>
            <a:br>
              <a:rPr lang="en-US" u="sng" dirty="0"/>
            </a:br>
            <a:r>
              <a:rPr lang="en-US" dirty="0"/>
              <a:t> (Hadron Collider)</a:t>
            </a:r>
            <a:endParaRPr lang="en-US" u="sng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4957" y="1124744"/>
            <a:ext cx="7585090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chemeClr val="bg1"/>
                </a:solidFill>
              </a:rPr>
              <a:t>CMS:</a:t>
            </a:r>
            <a:r>
              <a:rPr lang="en-US" dirty="0">
                <a:solidFill>
                  <a:schemeClr val="bg1"/>
                </a:solidFill>
              </a:rPr>
              <a:t>										</a:t>
            </a:r>
            <a:r>
              <a:rPr lang="en-US" dirty="0" smtClean="0">
                <a:solidFill>
                  <a:schemeClr val="bg1"/>
                </a:solidFill>
              </a:rPr>
              <a:t>Readout</a:t>
            </a:r>
            <a:r>
              <a:rPr lang="en-US" dirty="0">
                <a:solidFill>
                  <a:schemeClr val="bg1"/>
                </a:solidFill>
              </a:rPr>
              <a:t>:</a:t>
            </a:r>
            <a:endParaRPr lang="en-US" u="sng" dirty="0" smtClean="0">
              <a:solidFill>
                <a:schemeClr val="bg1"/>
              </a:solidFill>
            </a:endParaRPr>
          </a:p>
          <a:p>
            <a:r>
              <a:rPr lang="en-US" u="sng" dirty="0" err="1" smtClean="0">
                <a:solidFill>
                  <a:schemeClr val="bg1"/>
                </a:solidFill>
              </a:rPr>
              <a:t>Ecal</a:t>
            </a:r>
            <a:r>
              <a:rPr lang="en-US" u="sng" dirty="0" smtClean="0">
                <a:solidFill>
                  <a:schemeClr val="bg1"/>
                </a:solidFill>
              </a:rPr>
              <a:t>:	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- Lead </a:t>
            </a:r>
            <a:r>
              <a:rPr lang="en-US" dirty="0" err="1" smtClean="0">
                <a:solidFill>
                  <a:schemeClr val="bg1"/>
                </a:solidFill>
              </a:rPr>
              <a:t>Tungstenate</a:t>
            </a:r>
            <a:r>
              <a:rPr lang="en-US" dirty="0" smtClean="0">
                <a:solidFill>
                  <a:schemeClr val="bg1"/>
                </a:solidFill>
              </a:rPr>
              <a:t> Crystals			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	</a:t>
            </a:r>
            <a:r>
              <a:rPr lang="de-DE" dirty="0" smtClean="0">
                <a:solidFill>
                  <a:schemeClr val="bg1"/>
                </a:solidFill>
              </a:rPr>
              <a:t>Avalanche </a:t>
            </a:r>
            <a:r>
              <a:rPr lang="de-DE" dirty="0">
                <a:solidFill>
                  <a:schemeClr val="bg1"/>
                </a:solidFill>
              </a:rPr>
              <a:t>Photodiodes</a:t>
            </a:r>
            <a:endParaRPr lang="en-US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u="sng" dirty="0" smtClean="0">
                <a:solidFill>
                  <a:schemeClr val="bg1"/>
                </a:solidFill>
              </a:rPr>
              <a:t>HCAL:</a:t>
            </a:r>
            <a:r>
              <a:rPr lang="en-US" dirty="0" smtClean="0">
                <a:solidFill>
                  <a:schemeClr val="bg1"/>
                </a:solidFill>
              </a:rPr>
              <a:t>	- Plastic Scintillator + Brass Absorber	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	</a:t>
            </a:r>
            <a:r>
              <a:rPr lang="de-DE" dirty="0" smtClean="0">
                <a:solidFill>
                  <a:schemeClr val="bg1"/>
                </a:solidFill>
              </a:rPr>
              <a:t>Hybrid Photodiodes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u="sng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Calorimeters located </a:t>
            </a:r>
            <a:r>
              <a:rPr lang="en-US" b="1" u="sng" dirty="0" smtClean="0">
                <a:solidFill>
                  <a:srgbClr val="025E0D"/>
                </a:solidFill>
              </a:rPr>
              <a:t>inside</a:t>
            </a:r>
            <a:r>
              <a:rPr lang="en-US" dirty="0" smtClean="0">
                <a:solidFill>
                  <a:schemeClr val="bg1"/>
                </a:solidFill>
              </a:rPr>
              <a:t> of the Solenoid </a:t>
            </a:r>
          </a:p>
          <a:p>
            <a:pPr marL="285750" indent="-285750">
              <a:buFont typeface="Arial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11"/>
          <a:stretch/>
        </p:blipFill>
        <p:spPr>
          <a:xfrm>
            <a:off x="4670648" y="2566890"/>
            <a:ext cx="4499992" cy="42911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9566"/>
            <a:ext cx="4313727" cy="28758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0984894"/>
                  </p:ext>
                </p:extLst>
              </p:nvPr>
            </p:nvGraphicFramePr>
            <p:xfrm>
              <a:off x="363436" y="2924944"/>
              <a:ext cx="3624066" cy="7735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80121"/>
                    <a:gridCol w="1368152"/>
                    <a:gridCol w="1175793"/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𝑱𝑬𝑻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45 </a:t>
                          </a:r>
                          <a:r>
                            <a:rPr lang="en-US" dirty="0" err="1" smtClean="0"/>
                            <a:t>GeV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500 </a:t>
                          </a:r>
                          <a:r>
                            <a:rPr lang="en-US" dirty="0" err="1" smtClean="0"/>
                            <a:t>GeV</a:t>
                          </a:r>
                          <a:endParaRPr lang="de-DE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𝑬</m:t>
                                    </m:r>
                                  </m:sub>
                                </m:sSub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𝑱𝑬𝑻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19% or 12%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5%</a:t>
                          </a:r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0984894"/>
                  </p:ext>
                </p:extLst>
              </p:nvPr>
            </p:nvGraphicFramePr>
            <p:xfrm>
              <a:off x="363436" y="2924944"/>
              <a:ext cx="3624066" cy="7735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80121"/>
                    <a:gridCol w="1368152"/>
                    <a:gridCol w="1175793"/>
                  </a:tblGrid>
                  <a:tr h="386779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565" t="-7813" r="-236158" b="-1171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45 </a:t>
                          </a:r>
                          <a:r>
                            <a:rPr lang="en-US" dirty="0" err="1" smtClean="0"/>
                            <a:t>GeV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500 </a:t>
                          </a:r>
                          <a:r>
                            <a:rPr lang="en-US" dirty="0" err="1" smtClean="0"/>
                            <a:t>GeV</a:t>
                          </a:r>
                          <a:endParaRPr lang="de-DE" dirty="0"/>
                        </a:p>
                      </a:txBody>
                      <a:tcPr/>
                    </a:tc>
                  </a:tr>
                  <a:tr h="386779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565" t="-109524" r="-236158" b="-190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19% or 12%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5%</a:t>
                          </a:r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7928500" y="1268760"/>
                <a:ext cx="1107996" cy="975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bg1"/>
                            </a:solidFill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𝑬</m:t>
                        </m:r>
                      </m:sub>
                    </m:sSub>
                    <m:r>
                      <a:rPr lang="en-US" b="1" i="1">
                        <a:solidFill>
                          <a:schemeClr val="bg1"/>
                        </a:solidFill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𝑪𝑨𝑳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bg1"/>
                    </a:solidFill>
                  </a:rPr>
                  <a:t>	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sym typeface="Wingdings" pitchFamily="2" charset="2"/>
                  </a:rPr>
                  <a:t>3</a:t>
                </a:r>
                <a:r>
                  <a:rPr lang="en-US" dirty="0" smtClean="0">
                    <a:solidFill>
                      <a:schemeClr val="bg1"/>
                    </a:solidFill>
                    <a:sym typeface="Wingdings" pitchFamily="2" charset="2"/>
                  </a:rPr>
                  <a:t>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  <m:t>𝐸</m:t>
                        </m:r>
                      </m:e>
                    </m:rad>
                  </m:oMath>
                </a14:m>
                <a:endParaRPr lang="en-US" dirty="0" smtClean="0">
                  <a:solidFill>
                    <a:schemeClr val="bg1"/>
                  </a:solidFill>
                  <a:sym typeface="Wingdings" pitchFamily="2" charset="2"/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  <a:sym typeface="Wingdings" pitchFamily="2" charset="2"/>
                  </a:rPr>
                  <a:t>1</a:t>
                </a:r>
                <a:r>
                  <a:rPr lang="en-US" dirty="0" smtClean="0">
                    <a:solidFill>
                      <a:schemeClr val="bg1"/>
                    </a:solidFill>
                    <a:sym typeface="Wingdings" pitchFamily="2" charset="2"/>
                  </a:rPr>
                  <a:t>00</a:t>
                </a:r>
                <a:r>
                  <a:rPr lang="en-US" dirty="0">
                    <a:solidFill>
                      <a:schemeClr val="bg1"/>
                    </a:solidFill>
                    <a:sym typeface="Wingdings" pitchFamily="2" charset="2"/>
                  </a:rPr>
                  <a:t>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  <m:t>𝐸</m:t>
                        </m:r>
                      </m:e>
                    </m:rad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8500" y="1268760"/>
                <a:ext cx="1107996" cy="975523"/>
              </a:xfrm>
              <a:prstGeom prst="rect">
                <a:avLst/>
              </a:prstGeom>
              <a:blipFill rotWithShape="1">
                <a:blip r:embed="rId6"/>
                <a:stretch>
                  <a:fillRect l="-4972" b="-9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522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2316" y="2895607"/>
            <a:ext cx="7772400" cy="1362075"/>
          </a:xfrm>
        </p:spPr>
        <p:txBody>
          <a:bodyPr/>
          <a:lstStyle/>
          <a:p>
            <a:pPr algn="ctr"/>
            <a:r>
              <a:rPr lang="en-US" u="sng" dirty="0" smtClean="0"/>
              <a:t>Design a Future Calorimeter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(for a E+E- </a:t>
            </a:r>
            <a:r>
              <a:rPr lang="en-US" dirty="0" err="1" smtClean="0"/>
              <a:t>COLLIDEr</a:t>
            </a:r>
            <a:r>
              <a:rPr lang="en-US" dirty="0" smtClean="0"/>
              <a:t>)</a:t>
            </a:r>
            <a:endParaRPr lang="en-US" u="sn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"/>
    </mc:Choice>
    <mc:Fallback xmlns="">
      <p:transition spd="slow" advTm="119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Big?</a:t>
            </a:r>
            <a:endParaRPr lang="en-US" u="sng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6553203" y="6457980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4957" y="1124744"/>
            <a:ext cx="76304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Let’s look for Superlatives:</a:t>
            </a:r>
            <a:r>
              <a:rPr lang="en-US" dirty="0">
                <a:solidFill>
                  <a:schemeClr val="bg1"/>
                </a:solidFill>
              </a:rPr>
              <a:t>	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</a:rPr>
              <a:t>Why don’t we build the biggest Calorimeter in the world?</a:t>
            </a:r>
            <a:endParaRPr lang="de-DE" sz="2400" u="sng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13075" y="2260104"/>
            <a:ext cx="1654886" cy="452602"/>
            <a:chOff x="3347864" y="3336438"/>
            <a:chExt cx="1654886" cy="4526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3519486"/>
              <a:ext cx="152400" cy="2571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3429000"/>
              <a:ext cx="206021" cy="34766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176" y="3336438"/>
              <a:ext cx="259574" cy="43803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128" y="3471861"/>
              <a:ext cx="304800" cy="3048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208" y="3484240"/>
              <a:ext cx="304800" cy="30480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94957" y="2207998"/>
            <a:ext cx="57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Compare:		ATLAS: 12m in beam direction, 8m diameter 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94956" y="2699628"/>
            <a:ext cx="9201580" cy="1436678"/>
            <a:chOff x="194956" y="2699628"/>
            <a:chExt cx="9201580" cy="1436678"/>
          </a:xfrm>
        </p:grpSpPr>
        <p:sp>
          <p:nvSpPr>
            <p:cNvPr id="17" name="TextBox 16"/>
            <p:cNvSpPr txBox="1"/>
            <p:nvPr/>
          </p:nvSpPr>
          <p:spPr>
            <a:xfrm>
              <a:off x="194956" y="2699628"/>
              <a:ext cx="685591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Look at what’s important: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>
                  <a:solidFill>
                    <a:schemeClr val="bg1"/>
                  </a:solidFill>
                </a:rPr>
                <a:t>Would be nice if we could find someone to pay for it at some point!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solidFill>
                    <a:schemeClr val="bg1"/>
                  </a:solidFill>
                </a:rPr>
                <a:t>Hermitic 	</a:t>
              </a:r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 leakage deteriorates the jet energy measurement</a:t>
              </a:r>
            </a:p>
            <a:p>
              <a:r>
                <a:rPr lang="en-US" dirty="0">
                  <a:solidFill>
                    <a:schemeClr val="bg1"/>
                  </a:solidFill>
                  <a:sym typeface="Wingdings" pitchFamily="2" charset="2"/>
                </a:rPr>
                <a:t>		</a:t>
              </a:r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	 needed to reconstruct missing E</a:t>
              </a:r>
              <a:endParaRPr lang="en-US" dirty="0" smtClean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6840760" y="3212976"/>
                  <a:ext cx="2555776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dirty="0" smtClean="0">
                      <a:solidFill>
                        <a:schemeClr val="bg1"/>
                      </a:solidFill>
                    </a:rPr>
                    <a:t>ρ</a:t>
                  </a:r>
                  <a:r>
                    <a:rPr lang="en-US" dirty="0" smtClean="0">
                      <a:solidFill>
                        <a:schemeClr val="bg1"/>
                      </a:solidFill>
                    </a:rPr>
                    <a:t>(CAL) determines size</a:t>
                  </a:r>
                </a:p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Atlas: ~25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 smtClean="0">
                      <a:solidFill>
                        <a:schemeClr val="bg1"/>
                      </a:solidFill>
                    </a:rPr>
                    <a:t>, ~10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l-GR" i="1" dirty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dirty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λ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</m:oMath>
                  </a14:m>
                  <a:endParaRPr lang="en-US" dirty="0" smtClean="0">
                    <a:solidFill>
                      <a:schemeClr val="bg1"/>
                    </a:solidFill>
                  </a:endParaRPr>
                </a:p>
                <a:p>
                  <a:r>
                    <a:rPr lang="en-US" dirty="0" smtClean="0">
                      <a:solidFill>
                        <a:schemeClr val="bg1"/>
                      </a:solidFill>
                      <a:sym typeface="Wingdings" pitchFamily="2" charset="2"/>
                    </a:rPr>
                    <a:t> Bigger is not better</a:t>
                  </a:r>
                  <a:r>
                    <a:rPr lang="en-US" dirty="0" smtClean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mc:Choice>
          <mc:Fallback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0760" y="3212976"/>
                  <a:ext cx="2555776" cy="92333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1909" t="-3289" b="-921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Right Brace 2"/>
            <p:cNvSpPr/>
            <p:nvPr/>
          </p:nvSpPr>
          <p:spPr>
            <a:xfrm>
              <a:off x="6588224" y="3355104"/>
              <a:ext cx="264902" cy="505944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89648" y="4221088"/>
            <a:ext cx="8882344" cy="2107387"/>
            <a:chOff x="189648" y="4221088"/>
            <a:chExt cx="8882344" cy="2107387"/>
          </a:xfrm>
        </p:grpSpPr>
        <p:sp>
          <p:nvSpPr>
            <p:cNvPr id="16" name="TextBox 15"/>
            <p:cNvSpPr txBox="1"/>
            <p:nvPr/>
          </p:nvSpPr>
          <p:spPr>
            <a:xfrm>
              <a:off x="189648" y="4673461"/>
              <a:ext cx="3839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Compare:		CMS: 2.95m in diameter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4957" y="4221088"/>
              <a:ext cx="31338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itchFamily="34" charset="0"/>
                <a:buChar char="•"/>
              </a:pPr>
              <a:r>
                <a:rPr lang="en-US" sz="2400" u="sng" dirty="0" smtClean="0">
                  <a:solidFill>
                    <a:schemeClr val="bg1"/>
                  </a:solidFill>
                </a:rPr>
                <a:t>What about “small”?</a:t>
              </a:r>
              <a:endParaRPr lang="de-DE" sz="2400" u="sng" dirty="0">
                <a:solidFill>
                  <a:schemeClr val="bg1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444208" y="4322713"/>
              <a:ext cx="2627784" cy="864096"/>
              <a:chOff x="6444208" y="4077072"/>
              <a:chExt cx="2627784" cy="864096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6444208" y="4077072"/>
                <a:ext cx="2627784" cy="86409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endParaRPr lang="de-DE" dirty="0"/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72772" y="4149080"/>
                <a:ext cx="647700" cy="73342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0684" y="4149080"/>
                <a:ext cx="647700" cy="73342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2088" y="4482192"/>
                <a:ext cx="152400" cy="257175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6379" y="4391706"/>
                <a:ext cx="206021" cy="347661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6588" y="4151447"/>
                <a:ext cx="647700" cy="733425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0738" y="4299144"/>
                <a:ext cx="259574" cy="438033"/>
              </a:xfrm>
              <a:prstGeom prst="rect">
                <a:avLst/>
              </a:prstGeom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194957" y="5128146"/>
              <a:ext cx="851066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Advantage: 	CAL fits inside the solenoid </a:t>
              </a:r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 no dead material between trackers and CAL</a:t>
              </a:r>
            </a:p>
            <a:p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But:			most dense material to consider: Tungsten</a:t>
              </a:r>
            </a:p>
            <a:p>
              <a:endParaRPr lang="en-US" dirty="0">
                <a:solidFill>
                  <a:schemeClr val="bg1"/>
                </a:solidFill>
                <a:sym typeface="Wingdings" pitchFamily="2" charset="2"/>
              </a:endParaRPr>
            </a:p>
            <a:p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			</a:t>
              </a:r>
              <a:r>
                <a:rPr lang="en-US" dirty="0" smtClean="0">
                  <a:solidFill>
                    <a:srgbClr val="025E0D"/>
                  </a:solidFill>
                  <a:sym typeface="Wingdings" pitchFamily="2" charset="2"/>
                </a:rPr>
                <a:t> let’s try that</a:t>
              </a:r>
              <a:endParaRPr lang="de-DE" dirty="0">
                <a:solidFill>
                  <a:srgbClr val="025E0D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2" name="Table 3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7819997"/>
                  </p:ext>
                </p:extLst>
              </p:nvPr>
            </p:nvGraphicFramePr>
            <p:xfrm>
              <a:off x="6228184" y="5618857"/>
              <a:ext cx="2797576" cy="1107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98788"/>
                    <a:gridCol w="1398788"/>
                  </a:tblGrid>
                  <a:tr h="283056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Steel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Tungsten</a:t>
                          </a:r>
                          <a:endParaRPr lang="de-DE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 8</a:t>
                          </a:r>
                          <a:r>
                            <a:rPr lang="en-US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baseline="0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latin typeface="Cambria Math"/>
                                    </a:rPr>
                                    <m:t>𝑔</m:t>
                                  </m:r>
                                  <m:r>
                                    <a:rPr lang="en-US" b="0" i="1" baseline="0" smtClean="0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b="0" i="1" baseline="0" smtClean="0">
                                      <a:latin typeface="Cambria Math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 19</a:t>
                          </a:r>
                          <a:r>
                            <a:rPr lang="en-US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baseline="0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latin typeface="Cambria Math"/>
                                    </a:rPr>
                                    <m:t>𝑔</m:t>
                                  </m:r>
                                  <m:r>
                                    <a:rPr lang="en-US" b="0" i="1" baseline="0" smtClean="0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b="0" i="1" baseline="0" smtClean="0">
                                      <a:latin typeface="Cambria Math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de-DE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 5-10</a:t>
                          </a:r>
                          <a:r>
                            <a:rPr lang="de-DE" sz="18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€/kg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 100</a:t>
                          </a:r>
                          <a:r>
                            <a:rPr lang="de-DE" sz="18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€/kg</a:t>
                          </a:r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32" name="Table 3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7819997"/>
                  </p:ext>
                </p:extLst>
              </p:nvPr>
            </p:nvGraphicFramePr>
            <p:xfrm>
              <a:off x="6228184" y="5618857"/>
              <a:ext cx="2797576" cy="1107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98788"/>
                    <a:gridCol w="1398788"/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Steel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Tungsten</a:t>
                          </a:r>
                          <a:endParaRPr lang="de-DE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435" t="-108333" r="-99565" b="-1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100873" t="-108333" b="-12833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 5-10</a:t>
                          </a:r>
                          <a:r>
                            <a:rPr lang="de-DE" sz="18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€/kg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 100</a:t>
                          </a:r>
                          <a:r>
                            <a:rPr lang="de-DE" sz="18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€/kg</a:t>
                          </a:r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9457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0" r="50000"/>
          <a:stretch/>
        </p:blipFill>
        <p:spPr>
          <a:xfrm>
            <a:off x="1719837" y="3800485"/>
            <a:ext cx="3347864" cy="305751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More?</a:t>
            </a:r>
            <a:endParaRPr lang="en-US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194957" y="1124744"/>
            <a:ext cx="692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</a:rPr>
              <a:t>How about millions of readout channels in the CAL?</a:t>
            </a:r>
            <a:endParaRPr lang="de-DE" sz="2400" u="sng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4957" y="1619508"/>
            <a:ext cx="487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Compare:		ATLAS: ~10.000 in the </a:t>
            </a:r>
            <a:r>
              <a:rPr lang="en-US" dirty="0" err="1" smtClean="0">
                <a:solidFill>
                  <a:schemeClr val="bg1"/>
                </a:solidFill>
              </a:rPr>
              <a:t>Hcal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TileCal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452320" y="1196752"/>
            <a:ext cx="1149111" cy="624308"/>
            <a:chOff x="3131840" y="3789040"/>
            <a:chExt cx="1149111" cy="62430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587" y="3897857"/>
              <a:ext cx="284158" cy="36309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9419" y="39069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1840" y="39069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94434" y="39069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261" y="4050256"/>
              <a:ext cx="284158" cy="36309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340" y="3817141"/>
              <a:ext cx="284158" cy="36309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5896" y="40593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1920" y="40593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794" y="3789040"/>
              <a:ext cx="284158" cy="36309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03848" y="40593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3" t="2258" r="38172" b="72897"/>
          <a:stretch/>
        </p:blipFill>
        <p:spPr>
          <a:xfrm>
            <a:off x="0" y="5702301"/>
            <a:ext cx="2069976" cy="1155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01" y="3729946"/>
            <a:ext cx="4112811" cy="312805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02225" y="1988840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Energy depositions in Cal combined to towers	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79380" y="1988840"/>
            <a:ext cx="44646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	space requirements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	cost efficiency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	reduce no of readout channels 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(data transfer)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96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0" r="50000"/>
          <a:stretch/>
        </p:blipFill>
        <p:spPr>
          <a:xfrm>
            <a:off x="1719837" y="3800485"/>
            <a:ext cx="3347864" cy="305751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More?</a:t>
            </a:r>
            <a:endParaRPr lang="en-US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194957" y="1124744"/>
            <a:ext cx="699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</a:rPr>
              <a:t>How about millions of readout channels in the CAL?</a:t>
            </a:r>
            <a:endParaRPr lang="de-DE" sz="2400" u="sng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4957" y="1619508"/>
            <a:ext cx="487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Compare:		ATLAS: ~10.000 in the </a:t>
            </a:r>
            <a:r>
              <a:rPr lang="en-US" dirty="0" err="1" smtClean="0">
                <a:solidFill>
                  <a:schemeClr val="bg1"/>
                </a:solidFill>
              </a:rPr>
              <a:t>Hcal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TileCal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452320" y="1196752"/>
            <a:ext cx="1149111" cy="624308"/>
            <a:chOff x="3131840" y="3789040"/>
            <a:chExt cx="1149111" cy="62430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587" y="3897857"/>
              <a:ext cx="284158" cy="36309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9419" y="39069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1840" y="39069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94434" y="39069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261" y="4050256"/>
              <a:ext cx="284158" cy="36309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340" y="3817141"/>
              <a:ext cx="284158" cy="36309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5896" y="40593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1920" y="40593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794" y="3789040"/>
              <a:ext cx="284158" cy="36309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03848" y="4059334"/>
              <a:ext cx="286517" cy="3540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3" t="2258" r="38172" b="72897"/>
          <a:stretch/>
        </p:blipFill>
        <p:spPr>
          <a:xfrm>
            <a:off x="0" y="5702301"/>
            <a:ext cx="2069976" cy="1155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01" y="3729946"/>
            <a:ext cx="4112811" cy="312805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02225" y="1988840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Energy depositions in Cal combined to towers	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79380" y="1988840"/>
            <a:ext cx="44646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	space requirements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	cost efficiency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	reduce no of readout channels 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(data transfer)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-36512" y="2852936"/>
            <a:ext cx="4707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With say 8 million readout channels (HCAL):</a:t>
            </a:r>
            <a:endParaRPr lang="en-US" b="1" u="sng" dirty="0" smtClean="0">
              <a:solidFill>
                <a:srgbClr val="FF0000"/>
              </a:solidFill>
            </a:endParaRPr>
          </a:p>
          <a:p>
            <a:r>
              <a:rPr lang="en-US" b="1" u="sng" dirty="0" smtClean="0">
                <a:solidFill>
                  <a:srgbClr val="FF0000"/>
                </a:solidFill>
              </a:rPr>
              <a:t>Note:</a:t>
            </a:r>
            <a:r>
              <a:rPr lang="en-US" dirty="0" smtClean="0">
                <a:solidFill>
                  <a:srgbClr val="FF0000"/>
                </a:solidFill>
              </a:rPr>
              <a:t> This just makes sense in the clean environment of a </a:t>
            </a:r>
            <a:r>
              <a:rPr lang="en-US" dirty="0" err="1" smtClean="0">
                <a:solidFill>
                  <a:srgbClr val="FF0000"/>
                </a:solidFill>
              </a:rPr>
              <a:t>e+e</a:t>
            </a:r>
            <a:r>
              <a:rPr lang="en-US" dirty="0" smtClean="0">
                <a:solidFill>
                  <a:srgbClr val="FF0000"/>
                </a:solidFill>
              </a:rPr>
              <a:t>- collider</a:t>
            </a:r>
            <a:endParaRPr lang="de-DE" b="1" u="sng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023" y="2928941"/>
            <a:ext cx="6286497" cy="39290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936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1364</Words>
  <Application>Microsoft Office PowerPoint</Application>
  <PresentationFormat>On-screen Show (4:3)</PresentationFormat>
  <Paragraphs>303</Paragraphs>
  <Slides>28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title master</vt:lpstr>
      <vt:lpstr>Office Theme</vt:lpstr>
      <vt:lpstr>Calorimetry of the Future &amp; the T3B Experiment</vt:lpstr>
      <vt:lpstr>Outline</vt:lpstr>
      <vt:lpstr>State of the Art Technology  (At lhc)</vt:lpstr>
      <vt:lpstr>State of the Art Technology  (Hadron Collider)</vt:lpstr>
      <vt:lpstr>State of the Art Technology  (Hadron Collider)</vt:lpstr>
      <vt:lpstr>Design a Future Calorimeter  (for a E+E- COLLIDEr)</vt:lpstr>
      <vt:lpstr>Big?</vt:lpstr>
      <vt:lpstr>More?</vt:lpstr>
      <vt:lpstr>More?</vt:lpstr>
      <vt:lpstr>More?</vt:lpstr>
      <vt:lpstr>More?</vt:lpstr>
      <vt:lpstr>Particle Flow</vt:lpstr>
      <vt:lpstr>Faster?</vt:lpstr>
      <vt:lpstr>Faster?</vt:lpstr>
      <vt:lpstr>Faster?</vt:lpstr>
      <vt:lpstr>T3B</vt:lpstr>
      <vt:lpstr>The T3B Experiment  within the CALICE AHCAL</vt:lpstr>
      <vt:lpstr>What is T3B?</vt:lpstr>
      <vt:lpstr>SiPMs</vt:lpstr>
      <vt:lpstr>Data Analysis</vt:lpstr>
      <vt:lpstr>Novel Data Processing Method</vt:lpstr>
      <vt:lpstr>Data Analysis: Waveform Decomposition</vt:lpstr>
      <vt:lpstr>Data Analysis: Waveform Decomposition</vt:lpstr>
      <vt:lpstr>Results: Data vs. MC</vt:lpstr>
      <vt:lpstr>Summary</vt:lpstr>
      <vt:lpstr>Summary</vt:lpstr>
      <vt:lpstr>Backup</vt:lpstr>
      <vt:lpstr>Summary</vt:lpstr>
    </vt:vector>
  </TitlesOfParts>
  <Company>MPI Munich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Christian Soldner</dc:creator>
  <cp:lastModifiedBy>Christian</cp:lastModifiedBy>
  <cp:revision>755</cp:revision>
  <cp:lastPrinted>2011-02-27T18:04:01Z</cp:lastPrinted>
  <dcterms:created xsi:type="dcterms:W3CDTF">2011-05-15T20:09:03Z</dcterms:created>
  <dcterms:modified xsi:type="dcterms:W3CDTF">2011-07-25T18:01:45Z</dcterms:modified>
</cp:coreProperties>
</file>