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4" r:id="rId3"/>
    <p:sldId id="279" r:id="rId4"/>
    <p:sldId id="280" r:id="rId5"/>
    <p:sldId id="263" r:id="rId6"/>
    <p:sldId id="260" r:id="rId7"/>
    <p:sldId id="266" r:id="rId8"/>
    <p:sldId id="265" r:id="rId9"/>
    <p:sldId id="261" r:id="rId10"/>
    <p:sldId id="264" r:id="rId11"/>
    <p:sldId id="281" r:id="rId12"/>
    <p:sldId id="258" r:id="rId13"/>
    <p:sldId id="282" r:id="rId14"/>
    <p:sldId id="283" r:id="rId15"/>
    <p:sldId id="259" r:id="rId16"/>
    <p:sldId id="267" r:id="rId17"/>
    <p:sldId id="278" r:id="rId18"/>
    <p:sldId id="268" r:id="rId19"/>
    <p:sldId id="285" r:id="rId20"/>
    <p:sldId id="286" r:id="rId21"/>
    <p:sldId id="269" r:id="rId22"/>
    <p:sldId id="287" r:id="rId23"/>
    <p:sldId id="288" r:id="rId24"/>
    <p:sldId id="270" r:id="rId25"/>
    <p:sldId id="289" r:id="rId26"/>
    <p:sldId id="257" r:id="rId27"/>
    <p:sldId id="290" r:id="rId28"/>
    <p:sldId id="271" r:id="rId29"/>
    <p:sldId id="291" r:id="rId30"/>
    <p:sldId id="272" r:id="rId31"/>
    <p:sldId id="293" r:id="rId32"/>
    <p:sldId id="294" r:id="rId33"/>
    <p:sldId id="273" r:id="rId34"/>
    <p:sldId id="296" r:id="rId35"/>
    <p:sldId id="274" r:id="rId36"/>
    <p:sldId id="298" r:id="rId37"/>
    <p:sldId id="300" r:id="rId38"/>
    <p:sldId id="275" r:id="rId39"/>
    <p:sldId id="276" r:id="rId40"/>
    <p:sldId id="301" r:id="rId41"/>
    <p:sldId id="262" r:id="rId42"/>
    <p:sldId id="277" r:id="rId4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81912-FC54-43A1-8F7D-29E84571DA9D}" type="datetimeFigureOut">
              <a:rPr lang="de-DE" smtClean="0"/>
              <a:t>07.09.2011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D2742-FA0C-43B6-92CE-48069181FF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9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D2742-FA0C-43B6-92CE-48069181FF1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4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3C1350-9FE1-4B11-900F-290195DD7B64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26" y="896489"/>
            <a:ext cx="7070749" cy="50650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H1 </a:t>
            </a:r>
            <a:r>
              <a:rPr lang="de-DE" dirty="0" err="1" smtClean="0"/>
              <a:t>Detector</a:t>
            </a:r>
            <a:r>
              <a:rPr lang="de-DE" dirty="0" smtClean="0"/>
              <a:t> Upgrade Installation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Upgrade</a:t>
            </a:r>
          </a:p>
          <a:p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2000-2001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0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Tracking Installation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90" y="1600200"/>
            <a:ext cx="3766820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971599" y="292494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CJC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2339588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Support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8" idx="3"/>
          </p:cNvCxnSpPr>
          <p:nvPr/>
        </p:nvCxnSpPr>
        <p:spPr>
          <a:xfrm>
            <a:off x="2405006" y="2524254"/>
            <a:ext cx="1950970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3"/>
          </p:cNvCxnSpPr>
          <p:nvPr/>
        </p:nvCxnSpPr>
        <p:spPr>
          <a:xfrm>
            <a:off x="1560222" y="3109610"/>
            <a:ext cx="2507722" cy="3193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1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CTD </a:t>
            </a:r>
            <a:r>
              <a:rPr lang="de-DE" dirty="0" err="1" smtClean="0"/>
              <a:t>Installtion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835696" y="227687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Support Pipe Fixation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2915816" y="2646204"/>
            <a:ext cx="339500" cy="10708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GO Magnet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Central </a:t>
            </a:r>
            <a:r>
              <a:rPr lang="de-DE" dirty="0" err="1" smtClean="0"/>
              <a:t>Beampipe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393802" y="2232978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Magnet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20072" y="2232978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Central </a:t>
            </a:r>
            <a:r>
              <a:rPr lang="de-DE" dirty="0" err="1" smtClean="0"/>
              <a:t>Beampipe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7" idx="2"/>
          </p:cNvCxnSpPr>
          <p:nvPr/>
        </p:nvCxnSpPr>
        <p:spPr>
          <a:xfrm flipH="1">
            <a:off x="2393802" y="2602310"/>
            <a:ext cx="691055" cy="8266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4497944" y="2602310"/>
            <a:ext cx="1734140" cy="11147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GO Magnet </a:t>
            </a:r>
            <a:r>
              <a:rPr lang="de-DE" dirty="0" err="1"/>
              <a:t>and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Central </a:t>
            </a:r>
            <a:r>
              <a:rPr lang="de-DE" dirty="0" err="1"/>
              <a:t>Beampipe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15616" y="1700808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Magnet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347864" y="1720612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Central </a:t>
            </a:r>
            <a:r>
              <a:rPr lang="de-DE" dirty="0" err="1" smtClean="0"/>
              <a:t>Beampipe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8" idx="2"/>
          </p:cNvCxnSpPr>
          <p:nvPr/>
        </p:nvCxnSpPr>
        <p:spPr>
          <a:xfrm flipH="1">
            <a:off x="3635896" y="2089944"/>
            <a:ext cx="726028" cy="1339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2"/>
          </p:cNvCxnSpPr>
          <p:nvPr/>
        </p:nvCxnSpPr>
        <p:spPr>
          <a:xfrm>
            <a:off x="1806671" y="2070140"/>
            <a:ext cx="173041" cy="10895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GO </a:t>
            </a:r>
            <a:r>
              <a:rPr lang="de-DE" dirty="0" smtClean="0"/>
              <a:t>Magnet / Central </a:t>
            </a:r>
            <a:r>
              <a:rPr lang="de-DE" dirty="0" err="1" smtClean="0"/>
              <a:t>Beampipe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9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GO Magnet </a:t>
            </a:r>
            <a:r>
              <a:rPr lang="de-DE" dirty="0" err="1" smtClean="0"/>
              <a:t>and</a:t>
            </a:r>
            <a:r>
              <a:rPr lang="de-DE" dirty="0" smtClean="0"/>
              <a:t> Support A</a:t>
            </a:r>
            <a:br>
              <a:rPr lang="de-DE" dirty="0" smtClean="0"/>
            </a:b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6956"/>
            <a:ext cx="5184576" cy="4147660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24856" y="211250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Magnet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329397" y="2112505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Support A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164288" y="536392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LAr</a:t>
            </a:r>
            <a:r>
              <a:rPr lang="de-DE" dirty="0" smtClean="0"/>
              <a:t>  </a:t>
            </a:r>
            <a:r>
              <a:rPr lang="de-DE" dirty="0" err="1" smtClean="0"/>
              <a:t>Cryostat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7" idx="3"/>
          </p:cNvCxnSpPr>
          <p:nvPr/>
        </p:nvCxnSpPr>
        <p:spPr>
          <a:xfrm>
            <a:off x="1806966" y="2297171"/>
            <a:ext cx="1756922" cy="9878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9" idx="1"/>
          </p:cNvCxnSpPr>
          <p:nvPr/>
        </p:nvCxnSpPr>
        <p:spPr>
          <a:xfrm flipH="1" flipV="1">
            <a:off x="6012160" y="5157192"/>
            <a:ext cx="1152128" cy="391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1"/>
          </p:cNvCxnSpPr>
          <p:nvPr/>
        </p:nvCxnSpPr>
        <p:spPr>
          <a:xfrm flipH="1">
            <a:off x="5220072" y="2297171"/>
            <a:ext cx="2109325" cy="9878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Central </a:t>
            </a:r>
            <a:r>
              <a:rPr lang="de-DE" dirty="0" err="1" smtClean="0"/>
              <a:t>Beampipe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5536" y="198884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CIP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812360" y="198884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Beampipe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465313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CJC1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7" idx="3"/>
          </p:cNvCxnSpPr>
          <p:nvPr/>
        </p:nvCxnSpPr>
        <p:spPr>
          <a:xfrm>
            <a:off x="961717" y="2173506"/>
            <a:ext cx="2530163" cy="391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9" idx="3"/>
          </p:cNvCxnSpPr>
          <p:nvPr/>
        </p:nvCxnSpPr>
        <p:spPr>
          <a:xfrm>
            <a:off x="1099575" y="4837802"/>
            <a:ext cx="1744233" cy="9674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1"/>
          </p:cNvCxnSpPr>
          <p:nvPr/>
        </p:nvCxnSpPr>
        <p:spPr>
          <a:xfrm flipH="1">
            <a:off x="5508104" y="2173506"/>
            <a:ext cx="2304256" cy="12554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H1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moves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Beam Position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6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FST – Forward Silicon </a:t>
            </a:r>
            <a:r>
              <a:rPr lang="de-DE" dirty="0" err="1" smtClean="0"/>
              <a:t>Tracker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Installation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012027" y="386104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FST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1"/>
          </p:cNvCxnSpPr>
          <p:nvPr/>
        </p:nvCxnSpPr>
        <p:spPr>
          <a:xfrm flipH="1" flipV="1">
            <a:off x="4572000" y="3965866"/>
            <a:ext cx="1440027" cy="798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FST – Forward Silicon </a:t>
            </a:r>
            <a:r>
              <a:rPr lang="de-DE" dirty="0" err="1"/>
              <a:t>Tracker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Installation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19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302920" y="332171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FST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1"/>
          </p:cNvCxnSpPr>
          <p:nvPr/>
        </p:nvCxnSpPr>
        <p:spPr>
          <a:xfrm flipH="1">
            <a:off x="6222800" y="3506380"/>
            <a:ext cx="1080120" cy="4986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9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H1 </a:t>
            </a:r>
            <a:r>
              <a:rPr lang="de-DE" dirty="0" err="1" smtClean="0"/>
              <a:t>Detector</a:t>
            </a:r>
            <a:r>
              <a:rPr lang="de-DE" dirty="0" smtClean="0"/>
              <a:t> Upgrade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9" y="1600200"/>
            <a:ext cx="6732682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71800" y="3573016"/>
            <a:ext cx="158417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724128" y="3538050"/>
            <a:ext cx="1008112" cy="46701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259632" y="1951988"/>
            <a:ext cx="24497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HERA SC Magnet GO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94242" y="1951988"/>
            <a:ext cx="244490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HERA SC Magnet GG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2" name="Gerade Verbindung mit Pfeil 11"/>
          <p:cNvCxnSpPr>
            <a:stCxn id="10" idx="2"/>
            <a:endCxn id="8" idx="0"/>
          </p:cNvCxnSpPr>
          <p:nvPr/>
        </p:nvCxnSpPr>
        <p:spPr>
          <a:xfrm flipH="1">
            <a:off x="6228184" y="2321320"/>
            <a:ext cx="488508" cy="1216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9" idx="2"/>
            <a:endCxn id="7" idx="0"/>
          </p:cNvCxnSpPr>
          <p:nvPr/>
        </p:nvCxnSpPr>
        <p:spPr>
          <a:xfrm>
            <a:off x="2484487" y="2321320"/>
            <a:ext cx="1079401" cy="1251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4572000" y="3645024"/>
            <a:ext cx="1080120" cy="28803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3177349" y="4705207"/>
            <a:ext cx="30508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H1 Central Upgrade Region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9" name="Gerade Verbindung mit Pfeil 18"/>
          <p:cNvCxnSpPr>
            <a:stCxn id="18" idx="0"/>
            <a:endCxn id="17" idx="2"/>
          </p:cNvCxnSpPr>
          <p:nvPr/>
        </p:nvCxnSpPr>
        <p:spPr>
          <a:xfrm flipV="1">
            <a:off x="4702767" y="3933056"/>
            <a:ext cx="409293" cy="7721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FST – Forward Silicon </a:t>
            </a:r>
            <a:r>
              <a:rPr lang="de-DE" dirty="0" err="1"/>
              <a:t>Tracker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302920" y="332171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FST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1"/>
          </p:cNvCxnSpPr>
          <p:nvPr/>
        </p:nvCxnSpPr>
        <p:spPr>
          <a:xfrm flipH="1">
            <a:off x="4572000" y="3506380"/>
            <a:ext cx="2730920" cy="2493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CST - Central Silicon </a:t>
            </a:r>
            <a:r>
              <a:rPr lang="de-DE" dirty="0" err="1" smtClean="0"/>
              <a:t>Tracker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90" y="1600200"/>
            <a:ext cx="3766820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40352" y="294062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294062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Term </a:t>
            </a:r>
            <a:r>
              <a:rPr lang="de-DE" dirty="0" err="1" smtClean="0"/>
              <a:t>Shield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8" idx="3"/>
          </p:cNvCxnSpPr>
          <p:nvPr/>
        </p:nvCxnSpPr>
        <p:spPr>
          <a:xfrm>
            <a:off x="2043362" y="3125289"/>
            <a:ext cx="1376510" cy="12398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1"/>
          </p:cNvCxnSpPr>
          <p:nvPr/>
        </p:nvCxnSpPr>
        <p:spPr>
          <a:xfrm flipH="1">
            <a:off x="5436096" y="3125289"/>
            <a:ext cx="2304256" cy="12398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CST - Central Silicon </a:t>
            </a:r>
            <a:r>
              <a:rPr lang="de-DE" dirty="0" err="1"/>
              <a:t>Tracker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401245" y="271821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460282" y="5157192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Adapter Pipe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7" idx="1"/>
          </p:cNvCxnSpPr>
          <p:nvPr/>
        </p:nvCxnSpPr>
        <p:spPr>
          <a:xfrm flipH="1">
            <a:off x="6228184" y="2902878"/>
            <a:ext cx="1173061" cy="8861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0"/>
          </p:cNvCxnSpPr>
          <p:nvPr/>
        </p:nvCxnSpPr>
        <p:spPr>
          <a:xfrm flipH="1" flipV="1">
            <a:off x="6804248" y="4005064"/>
            <a:ext cx="432048" cy="11521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BST – </a:t>
            </a:r>
            <a:r>
              <a:rPr lang="de-DE" dirty="0" err="1" smtClean="0"/>
              <a:t>Backward</a:t>
            </a:r>
            <a:r>
              <a:rPr lang="de-DE" dirty="0" smtClean="0"/>
              <a:t> Silicon </a:t>
            </a:r>
            <a:r>
              <a:rPr lang="de-DE" dirty="0" err="1" smtClean="0"/>
              <a:t>Tracker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732240" y="256490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BST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6228185" y="2934236"/>
            <a:ext cx="798367" cy="9988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BST – </a:t>
            </a:r>
            <a:r>
              <a:rPr lang="de-DE" dirty="0" err="1"/>
              <a:t>Backward</a:t>
            </a:r>
            <a:r>
              <a:rPr lang="de-DE" dirty="0"/>
              <a:t> Silicon </a:t>
            </a:r>
            <a:r>
              <a:rPr lang="de-DE" dirty="0" err="1"/>
              <a:t>Tracker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62" y="1689244"/>
            <a:ext cx="3021676" cy="4530436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9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Silicon </a:t>
            </a:r>
            <a:r>
              <a:rPr lang="de-DE" dirty="0" err="1" smtClean="0"/>
              <a:t>Trackers</a:t>
            </a:r>
            <a:r>
              <a:rPr lang="de-DE" dirty="0" smtClean="0"/>
              <a:t> ( Vertex )</a:t>
            </a:r>
            <a:br>
              <a:rPr lang="de-DE" dirty="0" smtClean="0"/>
            </a:b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71667" y="206084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FST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211960" y="206084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938399" y="20608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BST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8" idx="2"/>
          </p:cNvCxnSpPr>
          <p:nvPr/>
        </p:nvCxnSpPr>
        <p:spPr>
          <a:xfrm flipH="1">
            <a:off x="4355976" y="2430180"/>
            <a:ext cx="161517" cy="13588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9" idx="2"/>
          </p:cNvCxnSpPr>
          <p:nvPr/>
        </p:nvCxnSpPr>
        <p:spPr>
          <a:xfrm flipH="1">
            <a:off x="5292080" y="2430180"/>
            <a:ext cx="940631" cy="14308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2"/>
          </p:cNvCxnSpPr>
          <p:nvPr/>
        </p:nvCxnSpPr>
        <p:spPr>
          <a:xfrm>
            <a:off x="3059567" y="2430180"/>
            <a:ext cx="792353" cy="13588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Vacuum</a:t>
            </a:r>
            <a:r>
              <a:rPr lang="de-DE" dirty="0" smtClean="0"/>
              <a:t> System </a:t>
            </a:r>
            <a:r>
              <a:rPr lang="de-DE" dirty="0" err="1" smtClean="0"/>
              <a:t>completed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2996952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Central </a:t>
            </a:r>
            <a:r>
              <a:rPr lang="de-DE" dirty="0" err="1" smtClean="0"/>
              <a:t>Beampipe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96336" y="299695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GG Magnet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8" idx="2"/>
          </p:cNvCxnSpPr>
          <p:nvPr/>
        </p:nvCxnSpPr>
        <p:spPr>
          <a:xfrm flipH="1">
            <a:off x="7256586" y="3366284"/>
            <a:ext cx="1028400" cy="9988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3"/>
          </p:cNvCxnSpPr>
          <p:nvPr/>
        </p:nvCxnSpPr>
        <p:spPr>
          <a:xfrm>
            <a:off x="2207631" y="3181618"/>
            <a:ext cx="2364369" cy="6074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596336" y="198884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Bellow</a:t>
            </a:r>
            <a:endParaRPr lang="de-DE" dirty="0"/>
          </a:p>
        </p:txBody>
      </p:sp>
      <p:cxnSp>
        <p:nvCxnSpPr>
          <p:cNvPr id="16" name="Gerade Verbindung mit Pfeil 15"/>
          <p:cNvCxnSpPr>
            <a:stCxn id="15" idx="2"/>
          </p:cNvCxnSpPr>
          <p:nvPr/>
        </p:nvCxnSpPr>
        <p:spPr>
          <a:xfrm flipH="1">
            <a:off x="6084168" y="2358172"/>
            <a:ext cx="1957162" cy="14308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3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GG Magnet</a:t>
            </a:r>
            <a:br>
              <a:rPr lang="de-DE" dirty="0" smtClean="0"/>
            </a:b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516216" y="263691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GG Magnet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6516217" y="3006244"/>
            <a:ext cx="688649" cy="9988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GG Magnet Supports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14242" y="316550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GG Magnet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263691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GG Magnet Support B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638186" y="218267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GG Magnet Support A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9" idx="2"/>
          </p:cNvCxnSpPr>
          <p:nvPr/>
        </p:nvCxnSpPr>
        <p:spPr>
          <a:xfrm flipH="1">
            <a:off x="4716016" y="2552011"/>
            <a:ext cx="3175077" cy="10340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2"/>
          </p:cNvCxnSpPr>
          <p:nvPr/>
        </p:nvCxnSpPr>
        <p:spPr>
          <a:xfrm>
            <a:off x="1917239" y="3006244"/>
            <a:ext cx="1233671" cy="7322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1"/>
          </p:cNvCxnSpPr>
          <p:nvPr/>
        </p:nvCxnSpPr>
        <p:spPr>
          <a:xfrm flipH="1">
            <a:off x="5076056" y="3350168"/>
            <a:ext cx="2638186" cy="5828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BPC – Installation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29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236296" y="242088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BPC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6732240" y="2790220"/>
            <a:ext cx="818405" cy="5714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4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LAr</a:t>
            </a:r>
            <a:r>
              <a:rPr lang="de-DE" dirty="0" smtClean="0"/>
              <a:t> </a:t>
            </a:r>
            <a:r>
              <a:rPr lang="de-DE" dirty="0" err="1" smtClean="0"/>
              <a:t>Cryostat</a:t>
            </a:r>
            <a:r>
              <a:rPr lang="de-DE" dirty="0" smtClean="0"/>
              <a:t> Upgrade Volume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88891" y="17388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Cryostat</a:t>
            </a:r>
            <a:r>
              <a:rPr lang="de-DE" dirty="0" smtClean="0"/>
              <a:t> </a:t>
            </a:r>
            <a:r>
              <a:rPr lang="de-DE" dirty="0" err="1" smtClean="0"/>
              <a:t>Vessel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7" idx="2"/>
          </p:cNvCxnSpPr>
          <p:nvPr/>
        </p:nvCxnSpPr>
        <p:spPr>
          <a:xfrm>
            <a:off x="4476075" y="2108154"/>
            <a:ext cx="311949" cy="1248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339752" y="522920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Interaction Point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581996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Beamaxis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2" idx="0"/>
          </p:cNvCxnSpPr>
          <p:nvPr/>
        </p:nvCxnSpPr>
        <p:spPr>
          <a:xfrm flipV="1">
            <a:off x="7021450" y="4309864"/>
            <a:ext cx="142838" cy="1510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1" idx="0"/>
          </p:cNvCxnSpPr>
          <p:nvPr/>
        </p:nvCxnSpPr>
        <p:spPr>
          <a:xfrm flipV="1">
            <a:off x="3288891" y="3933056"/>
            <a:ext cx="1283109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BPC – </a:t>
            </a:r>
            <a:r>
              <a:rPr lang="de-DE" dirty="0" err="1" smtClean="0"/>
              <a:t>Backward</a:t>
            </a:r>
            <a:r>
              <a:rPr lang="de-DE" dirty="0" smtClean="0"/>
              <a:t> Proportional </a:t>
            </a:r>
            <a:r>
              <a:rPr lang="de-DE" dirty="0" err="1" smtClean="0"/>
              <a:t>Chamber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934504" y="351030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BPC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1"/>
          </p:cNvCxnSpPr>
          <p:nvPr/>
        </p:nvCxnSpPr>
        <p:spPr>
          <a:xfrm flipH="1" flipV="1">
            <a:off x="5004048" y="3510300"/>
            <a:ext cx="2930456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BPC - </a:t>
            </a: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948264" y="263691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BPC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1"/>
          </p:cNvCxnSpPr>
          <p:nvPr/>
        </p:nvCxnSpPr>
        <p:spPr>
          <a:xfrm flipH="1">
            <a:off x="5508104" y="2821578"/>
            <a:ext cx="1440160" cy="82344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3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 </a:t>
            </a:r>
            <a:r>
              <a:rPr lang="de-DE" dirty="0" err="1" smtClean="0"/>
              <a:t>Spacal</a:t>
            </a:r>
            <a:r>
              <a:rPr lang="de-DE" dirty="0" smtClean="0"/>
              <a:t> Installation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20272" y="285293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EM </a:t>
            </a:r>
            <a:r>
              <a:rPr lang="de-DE" dirty="0" err="1" smtClean="0"/>
              <a:t>Spacal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6732240" y="3222268"/>
            <a:ext cx="919776" cy="4947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EM </a:t>
            </a:r>
            <a:r>
              <a:rPr lang="de-DE" dirty="0" err="1" smtClean="0"/>
              <a:t>Spacal</a:t>
            </a:r>
            <a:r>
              <a:rPr lang="de-DE" dirty="0" smtClean="0"/>
              <a:t> – </a:t>
            </a:r>
            <a:r>
              <a:rPr lang="de-DE" dirty="0" err="1" smtClean="0"/>
              <a:t>Electromagnetic</a:t>
            </a:r>
            <a:r>
              <a:rPr lang="de-DE" dirty="0" smtClean="0"/>
              <a:t> Spagetti </a:t>
            </a:r>
            <a:r>
              <a:rPr lang="de-DE" dirty="0" err="1" smtClean="0"/>
              <a:t>Calorimeter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90" y="1600200"/>
            <a:ext cx="3766820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43608" y="2780928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EM </a:t>
            </a:r>
            <a:r>
              <a:rPr lang="de-DE" dirty="0" err="1" smtClean="0"/>
              <a:t>Spacal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3"/>
          </p:cNvCxnSpPr>
          <p:nvPr/>
        </p:nvCxnSpPr>
        <p:spPr>
          <a:xfrm>
            <a:off x="2307095" y="2965594"/>
            <a:ext cx="2120889" cy="1033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EM </a:t>
            </a:r>
            <a:r>
              <a:rPr lang="de-DE" dirty="0" err="1" smtClean="0"/>
              <a:t>Spacal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660232" y="2020198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EM </a:t>
            </a:r>
            <a:r>
              <a:rPr lang="de-DE" dirty="0" err="1" smtClean="0"/>
              <a:t>Spacal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6012160" y="2389530"/>
            <a:ext cx="1279816" cy="12554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EM </a:t>
            </a:r>
            <a:r>
              <a:rPr lang="de-DE" dirty="0" err="1"/>
              <a:t>Spacal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installed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4691" y="1998132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EM </a:t>
            </a:r>
            <a:r>
              <a:rPr lang="de-DE" dirty="0" err="1" smtClean="0"/>
              <a:t>Spacal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1"/>
          </p:cNvCxnSpPr>
          <p:nvPr/>
        </p:nvCxnSpPr>
        <p:spPr>
          <a:xfrm flipH="1">
            <a:off x="4211960" y="2182798"/>
            <a:ext cx="3522731" cy="10301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HD </a:t>
            </a:r>
            <a:r>
              <a:rPr lang="de-DE" dirty="0" err="1" smtClean="0"/>
              <a:t>Spacal</a:t>
            </a:r>
            <a:r>
              <a:rPr lang="de-DE" dirty="0" smtClean="0"/>
              <a:t> Installation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36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297586" y="220486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</a:t>
            </a:r>
            <a:r>
              <a:rPr lang="de-DE" dirty="0" err="1" smtClean="0"/>
              <a:t>Spacal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9" idx="2"/>
          </p:cNvCxnSpPr>
          <p:nvPr/>
        </p:nvCxnSpPr>
        <p:spPr>
          <a:xfrm flipH="1">
            <a:off x="6649514" y="2574196"/>
            <a:ext cx="1285426" cy="12554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HD </a:t>
            </a:r>
            <a:r>
              <a:rPr lang="de-DE" dirty="0" err="1" smtClean="0"/>
              <a:t>Spacal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installed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660232" y="202019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</a:t>
            </a:r>
            <a:r>
              <a:rPr lang="de-DE" dirty="0" err="1" smtClean="0"/>
              <a:t>Spacal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6300192" y="2389530"/>
            <a:ext cx="997394" cy="12554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5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HD </a:t>
            </a:r>
            <a:r>
              <a:rPr lang="de-DE" dirty="0" err="1" smtClean="0"/>
              <a:t>Spacal</a:t>
            </a:r>
            <a:r>
              <a:rPr lang="de-DE" dirty="0" smtClean="0"/>
              <a:t> – </a:t>
            </a:r>
            <a:r>
              <a:rPr lang="de-DE" dirty="0" err="1" smtClean="0"/>
              <a:t>Hadronic</a:t>
            </a:r>
            <a:r>
              <a:rPr lang="de-DE" dirty="0" smtClean="0"/>
              <a:t> Spagetti </a:t>
            </a:r>
            <a:r>
              <a:rPr lang="de-DE" dirty="0" err="1" smtClean="0"/>
              <a:t>Calorimeter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19672" y="427741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HD </a:t>
            </a:r>
            <a:r>
              <a:rPr lang="de-DE" dirty="0" err="1" smtClean="0"/>
              <a:t>Spacal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3"/>
          </p:cNvCxnSpPr>
          <p:nvPr/>
        </p:nvCxnSpPr>
        <p:spPr>
          <a:xfrm flipV="1">
            <a:off x="2894380" y="4277417"/>
            <a:ext cx="1245572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9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Closeing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nner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etector</a:t>
            </a:r>
            <a:r>
              <a:rPr lang="de-DE" dirty="0" smtClean="0"/>
              <a:t> Volume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63688" y="5661248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Nitrogen </a:t>
            </a:r>
            <a:r>
              <a:rPr lang="de-DE" dirty="0" err="1" smtClean="0"/>
              <a:t>Shield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7" idx="0"/>
          </p:cNvCxnSpPr>
          <p:nvPr/>
        </p:nvCxnSpPr>
        <p:spPr>
          <a:xfrm flipH="1" flipV="1">
            <a:off x="2411760" y="4293096"/>
            <a:ext cx="257785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Tracking Installation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71800" y="2492896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Magnet Support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16216" y="2492896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CIP </a:t>
            </a:r>
            <a:r>
              <a:rPr lang="de-DE" dirty="0" err="1" smtClean="0"/>
              <a:t>Chamber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908489" y="2862228"/>
            <a:ext cx="2175679" cy="12868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2"/>
          </p:cNvCxnSpPr>
          <p:nvPr/>
        </p:nvCxnSpPr>
        <p:spPr>
          <a:xfrm flipH="1">
            <a:off x="7236296" y="2862228"/>
            <a:ext cx="65552" cy="12868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H1 </a:t>
            </a:r>
            <a:r>
              <a:rPr lang="de-DE" dirty="0" err="1" smtClean="0"/>
              <a:t>Detector</a:t>
            </a:r>
            <a:r>
              <a:rPr lang="de-DE" dirty="0" smtClean="0"/>
              <a:t> Upgrade Installation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1600200"/>
            <a:ext cx="7070121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40</a:t>
            </a:fld>
            <a:endParaRPr lang="de-DE"/>
          </a:p>
        </p:txBody>
      </p:sp>
      <p:cxnSp>
        <p:nvCxnSpPr>
          <p:cNvPr id="8" name="Gerade Verbindung mit Pfeil 7"/>
          <p:cNvCxnSpPr>
            <a:stCxn id="9" idx="2"/>
          </p:cNvCxnSpPr>
          <p:nvPr/>
        </p:nvCxnSpPr>
        <p:spPr>
          <a:xfrm>
            <a:off x="1835696" y="2060848"/>
            <a:ext cx="0" cy="15121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144641" y="1691516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Magnet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15" idx="2"/>
          </p:cNvCxnSpPr>
          <p:nvPr/>
        </p:nvCxnSpPr>
        <p:spPr>
          <a:xfrm>
            <a:off x="7334928" y="2060848"/>
            <a:ext cx="0" cy="19442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19" idx="2"/>
          </p:cNvCxnSpPr>
          <p:nvPr/>
        </p:nvCxnSpPr>
        <p:spPr>
          <a:xfrm>
            <a:off x="3923796" y="2582580"/>
            <a:ext cx="864228" cy="13504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20" idx="2"/>
          </p:cNvCxnSpPr>
          <p:nvPr/>
        </p:nvCxnSpPr>
        <p:spPr>
          <a:xfrm>
            <a:off x="4988947" y="2564648"/>
            <a:ext cx="159117" cy="13684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646278" y="169151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GG Magnet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635896" y="221324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FST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683414" y="219531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CST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734481" y="219531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BST</a:t>
            </a:r>
            <a:endParaRPr lang="de-DE" dirty="0"/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5580112" y="2564648"/>
            <a:ext cx="448680" cy="13684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526751" y="566124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Supporte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5543195" y="566124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GG Magnet</a:t>
            </a:r>
            <a:endParaRPr lang="de-DE" dirty="0"/>
          </a:p>
        </p:txBody>
      </p:sp>
      <p:cxnSp>
        <p:nvCxnSpPr>
          <p:cNvPr id="32" name="Gerade Verbindung mit Pfeil 31"/>
          <p:cNvCxnSpPr>
            <a:stCxn id="30" idx="0"/>
          </p:cNvCxnSpPr>
          <p:nvPr/>
        </p:nvCxnSpPr>
        <p:spPr>
          <a:xfrm flipH="1" flipV="1">
            <a:off x="2339752" y="3933056"/>
            <a:ext cx="959005" cy="17281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3298757" y="3933056"/>
            <a:ext cx="625038" cy="17281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1" idx="0"/>
          </p:cNvCxnSpPr>
          <p:nvPr/>
        </p:nvCxnSpPr>
        <p:spPr>
          <a:xfrm flipV="1">
            <a:off x="6231845" y="4221088"/>
            <a:ext cx="860435" cy="14401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1" idx="0"/>
          </p:cNvCxnSpPr>
          <p:nvPr/>
        </p:nvCxnSpPr>
        <p:spPr>
          <a:xfrm flipV="1">
            <a:off x="6231845" y="4085456"/>
            <a:ext cx="284371" cy="15757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3923796" y="508518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CIP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4988946" y="509426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BPC</a:t>
            </a:r>
            <a:endParaRPr lang="de-DE" dirty="0"/>
          </a:p>
        </p:txBody>
      </p:sp>
      <p:cxnSp>
        <p:nvCxnSpPr>
          <p:cNvPr id="46" name="Gerade Verbindung mit Pfeil 45"/>
          <p:cNvCxnSpPr>
            <a:stCxn id="44" idx="0"/>
          </p:cNvCxnSpPr>
          <p:nvPr/>
        </p:nvCxnSpPr>
        <p:spPr>
          <a:xfrm flipV="1">
            <a:off x="4206887" y="4221088"/>
            <a:ext cx="861618" cy="864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45" idx="0"/>
          </p:cNvCxnSpPr>
          <p:nvPr/>
        </p:nvCxnSpPr>
        <p:spPr>
          <a:xfrm flipV="1">
            <a:off x="5303295" y="4085456"/>
            <a:ext cx="501157" cy="10088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0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  <p:bldP spid="20" grpId="0"/>
      <p:bldP spid="21" grpId="0"/>
      <p:bldP spid="30" grpId="0"/>
      <p:bldP spid="31" grpId="0"/>
      <p:bldP spid="44" grpId="0"/>
      <p:bldP spid="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Close North Shell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32" y="2086038"/>
            <a:ext cx="4669536" cy="373684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41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24328" y="242088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North Shell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506694" y="445024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Magnet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8" idx="1"/>
          </p:cNvCxnSpPr>
          <p:nvPr/>
        </p:nvCxnSpPr>
        <p:spPr>
          <a:xfrm flipH="1">
            <a:off x="5292080" y="2605554"/>
            <a:ext cx="2232248" cy="1033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" idx="1"/>
          </p:cNvCxnSpPr>
          <p:nvPr/>
        </p:nvCxnSpPr>
        <p:spPr>
          <a:xfrm flipH="1" flipV="1">
            <a:off x="5292080" y="4005064"/>
            <a:ext cx="2214614" cy="6298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Close H1 </a:t>
            </a:r>
            <a:r>
              <a:rPr lang="de-DE" dirty="0" err="1"/>
              <a:t>Detector</a:t>
            </a:r>
            <a:r>
              <a:rPr lang="de-DE" dirty="0"/>
              <a:t> Iron </a:t>
            </a:r>
            <a:r>
              <a:rPr lang="de-DE" dirty="0" err="1"/>
              <a:t>Yoke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42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18778" y="187618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South Shell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187618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North Shell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8" idx="3"/>
          </p:cNvCxnSpPr>
          <p:nvPr/>
        </p:nvCxnSpPr>
        <p:spPr>
          <a:xfrm>
            <a:off x="1543988" y="2060848"/>
            <a:ext cx="1587852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1"/>
          </p:cNvCxnSpPr>
          <p:nvPr/>
        </p:nvCxnSpPr>
        <p:spPr>
          <a:xfrm flipH="1">
            <a:off x="5292080" y="2060848"/>
            <a:ext cx="2426698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61878" y="3059668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Magnet</a:t>
            </a:r>
            <a:endParaRPr lang="de-DE" dirty="0"/>
          </a:p>
        </p:txBody>
      </p:sp>
      <p:cxnSp>
        <p:nvCxnSpPr>
          <p:cNvPr id="16" name="Gerade Verbindung mit Pfeil 15"/>
          <p:cNvCxnSpPr>
            <a:stCxn id="15" idx="3"/>
          </p:cNvCxnSpPr>
          <p:nvPr/>
        </p:nvCxnSpPr>
        <p:spPr>
          <a:xfrm>
            <a:off x="1543988" y="3244334"/>
            <a:ext cx="2739980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0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 Magnet Support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051720" y="2564904"/>
            <a:ext cx="194957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Carbon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Structure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78775" y="1772816"/>
            <a:ext cx="30748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Integratet</a:t>
            </a:r>
            <a:r>
              <a:rPr lang="de-DE" dirty="0"/>
              <a:t> Tracking </a:t>
            </a:r>
            <a:r>
              <a:rPr lang="de-DE" dirty="0" err="1"/>
              <a:t>Detector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4725144"/>
            <a:ext cx="288732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Moving</a:t>
            </a:r>
            <a:r>
              <a:rPr lang="de-DE" dirty="0"/>
              <a:t> System</a:t>
            </a:r>
          </a:p>
        </p:txBody>
      </p:sp>
      <p:cxnSp>
        <p:nvCxnSpPr>
          <p:cNvPr id="12" name="Gerade Verbindung mit Pfeil 11"/>
          <p:cNvCxnSpPr>
            <a:stCxn id="9" idx="2"/>
          </p:cNvCxnSpPr>
          <p:nvPr/>
        </p:nvCxnSpPr>
        <p:spPr>
          <a:xfrm flipH="1">
            <a:off x="5148064" y="2142148"/>
            <a:ext cx="1368152" cy="10708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7" idx="2"/>
          </p:cNvCxnSpPr>
          <p:nvPr/>
        </p:nvCxnSpPr>
        <p:spPr>
          <a:xfrm>
            <a:off x="3026507" y="2934236"/>
            <a:ext cx="825413" cy="7107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0" idx="0"/>
          </p:cNvCxnSpPr>
          <p:nvPr/>
        </p:nvCxnSpPr>
        <p:spPr>
          <a:xfrm flipH="1" flipV="1">
            <a:off x="6310328" y="3645024"/>
            <a:ext cx="857465" cy="1080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3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CIP Installation </a:t>
            </a:r>
            <a:r>
              <a:rPr lang="de-DE" dirty="0" err="1" smtClean="0"/>
              <a:t>into</a:t>
            </a:r>
            <a:r>
              <a:rPr lang="de-DE" dirty="0" smtClean="0"/>
              <a:t> CJC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24943" y="209220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CIP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724128" y="209220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CJC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7" idx="2"/>
          </p:cNvCxnSpPr>
          <p:nvPr/>
        </p:nvCxnSpPr>
        <p:spPr>
          <a:xfrm>
            <a:off x="3008034" y="2461538"/>
            <a:ext cx="1203926" cy="13995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2"/>
          </p:cNvCxnSpPr>
          <p:nvPr/>
        </p:nvCxnSpPr>
        <p:spPr>
          <a:xfrm flipH="1">
            <a:off x="6018439" y="2461538"/>
            <a:ext cx="1" cy="6836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CJC - Central Jet </a:t>
            </a:r>
            <a:r>
              <a:rPr lang="de-DE" dirty="0" err="1" smtClean="0"/>
              <a:t>Chamber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90" y="1600200"/>
            <a:ext cx="3766820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87624" y="438717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CJC 1</a:t>
            </a:r>
          </a:p>
        </p:txBody>
      </p:sp>
      <p:cxnSp>
        <p:nvCxnSpPr>
          <p:cNvPr id="8" name="Gerade Verbindung mit Pfeil 7"/>
          <p:cNvCxnSpPr>
            <a:stCxn id="7" idx="3"/>
          </p:cNvCxnSpPr>
          <p:nvPr/>
        </p:nvCxnSpPr>
        <p:spPr>
          <a:xfrm>
            <a:off x="1949371" y="4571842"/>
            <a:ext cx="211857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187624" y="27089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CJC 2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2" idx="3"/>
          </p:cNvCxnSpPr>
          <p:nvPr/>
        </p:nvCxnSpPr>
        <p:spPr>
          <a:xfrm>
            <a:off x="1949371" y="2893586"/>
            <a:ext cx="2270973" cy="10394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314795" y="323055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314795" y="413279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COZ</a:t>
            </a:r>
            <a:endParaRPr lang="de-DE" dirty="0"/>
          </a:p>
        </p:txBody>
      </p:sp>
      <p:cxnSp>
        <p:nvCxnSpPr>
          <p:cNvPr id="18" name="Gerade Verbindung mit Pfeil 17"/>
          <p:cNvCxnSpPr>
            <a:stCxn id="17" idx="1"/>
          </p:cNvCxnSpPr>
          <p:nvPr/>
        </p:nvCxnSpPr>
        <p:spPr>
          <a:xfrm flipH="1" flipV="1">
            <a:off x="4788024" y="4221088"/>
            <a:ext cx="2526771" cy="963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6" idx="1"/>
          </p:cNvCxnSpPr>
          <p:nvPr/>
        </p:nvCxnSpPr>
        <p:spPr>
          <a:xfrm flipH="1">
            <a:off x="4644008" y="3415224"/>
            <a:ext cx="2670787" cy="7175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H1 </a:t>
            </a:r>
            <a:r>
              <a:rPr lang="de-DE" dirty="0" err="1" smtClean="0"/>
              <a:t>Detector</a:t>
            </a:r>
            <a:r>
              <a:rPr lang="de-DE" dirty="0" smtClean="0"/>
              <a:t> in Service Position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383793" y="4869160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FTD - Forward Tracking </a:t>
            </a:r>
            <a:r>
              <a:rPr lang="de-DE" dirty="0" err="1" smtClean="0"/>
              <a:t>Detector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7" idx="0"/>
          </p:cNvCxnSpPr>
          <p:nvPr/>
        </p:nvCxnSpPr>
        <p:spPr>
          <a:xfrm flipV="1">
            <a:off x="4186530" y="4149080"/>
            <a:ext cx="601494" cy="7200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FTD Installation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08.09.2011  K.Gadow/DESY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PXD/SVD Mockup Meeting @ MPI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1350-9FE1-4B11-900F-290195DD7B64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191683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 Support </a:t>
            </a:r>
            <a:r>
              <a:rPr lang="de-DE" dirty="0"/>
              <a:t>P</a:t>
            </a:r>
            <a:r>
              <a:rPr lang="de-DE" dirty="0" smtClean="0"/>
              <a:t>ipe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335699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FTI 2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7" idx="3"/>
          </p:cNvCxnSpPr>
          <p:nvPr/>
        </p:nvCxnSpPr>
        <p:spPr>
          <a:xfrm>
            <a:off x="2199489" y="2101498"/>
            <a:ext cx="2300503" cy="16875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8" idx="3"/>
          </p:cNvCxnSpPr>
          <p:nvPr/>
        </p:nvCxnSpPr>
        <p:spPr>
          <a:xfrm>
            <a:off x="1101178" y="3541658"/>
            <a:ext cx="239070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516216" y="1732166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Cryostat</a:t>
            </a:r>
            <a:r>
              <a:rPr lang="de-DE" dirty="0" smtClean="0"/>
              <a:t> </a:t>
            </a:r>
            <a:r>
              <a:rPr lang="de-DE" dirty="0" err="1" smtClean="0"/>
              <a:t>Vessel</a:t>
            </a:r>
            <a:endParaRPr lang="de-DE" dirty="0"/>
          </a:p>
        </p:txBody>
      </p:sp>
      <p:cxnSp>
        <p:nvCxnSpPr>
          <p:cNvPr id="16" name="Gerade Verbindung mit Pfeil 15"/>
          <p:cNvCxnSpPr>
            <a:stCxn id="15" idx="2"/>
          </p:cNvCxnSpPr>
          <p:nvPr/>
        </p:nvCxnSpPr>
        <p:spPr>
          <a:xfrm flipH="1">
            <a:off x="7308304" y="2101498"/>
            <a:ext cx="395096" cy="16875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648</Words>
  <Application>Microsoft Office PowerPoint</Application>
  <PresentationFormat>Bildschirmpräsentation (4:3)</PresentationFormat>
  <Paragraphs>248</Paragraphs>
  <Slides>42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Ananke</vt:lpstr>
      <vt:lpstr>H1 Detector Upgrade Installation</vt:lpstr>
      <vt:lpstr>H1 Detector Upgrade</vt:lpstr>
      <vt:lpstr>LAr Cryostat Upgrade Volume</vt:lpstr>
      <vt:lpstr>Central Tracking Installation</vt:lpstr>
      <vt:lpstr>GO Magnet Support</vt:lpstr>
      <vt:lpstr>CIP Installation into CJC</vt:lpstr>
      <vt:lpstr>CJC - Central Jet Chamber</vt:lpstr>
      <vt:lpstr>H1 Detector in Service Position</vt:lpstr>
      <vt:lpstr>FTD Installation</vt:lpstr>
      <vt:lpstr>Central Tracking Installation</vt:lpstr>
      <vt:lpstr>CTD Installtion</vt:lpstr>
      <vt:lpstr>GO Magnet and  Central Beampipe</vt:lpstr>
      <vt:lpstr>GO Magnet and  Central Beampipe</vt:lpstr>
      <vt:lpstr>GO Magnet / Central Beampipe installed</vt:lpstr>
      <vt:lpstr>GO Magnet and Support A Installed</vt:lpstr>
      <vt:lpstr>Central Beampipe Installed</vt:lpstr>
      <vt:lpstr>H1 Detector moves into  Beam Position</vt:lpstr>
      <vt:lpstr>FST – Forward Silicon Tracker Installation</vt:lpstr>
      <vt:lpstr>FST – Forward Silicon Tracker Installation</vt:lpstr>
      <vt:lpstr>FST – Forward Silicon Tracker installed</vt:lpstr>
      <vt:lpstr>CST - Central Silicon Tracker</vt:lpstr>
      <vt:lpstr>CST - Central Silicon Tracker</vt:lpstr>
      <vt:lpstr>BST – Backward Silicon Tracker</vt:lpstr>
      <vt:lpstr>BST – Backward Silicon Tracker</vt:lpstr>
      <vt:lpstr>Silicon Trackers ( Vertex ) installed</vt:lpstr>
      <vt:lpstr>Vacuum System completed</vt:lpstr>
      <vt:lpstr>GG Magnet installed</vt:lpstr>
      <vt:lpstr>GG Magnet Supports</vt:lpstr>
      <vt:lpstr>BPC – Installation</vt:lpstr>
      <vt:lpstr>BPC – Backward Proportional Chamber</vt:lpstr>
      <vt:lpstr>BPC - Installed</vt:lpstr>
      <vt:lpstr>EM Spacal Installation</vt:lpstr>
      <vt:lpstr>EM Spacal – Electromagnetic Spagetti Calorimeter</vt:lpstr>
      <vt:lpstr>EM Spacal installed</vt:lpstr>
      <vt:lpstr>EM Spacal installed</vt:lpstr>
      <vt:lpstr>HD Spacal Installation</vt:lpstr>
      <vt:lpstr>HD Spacal  installed</vt:lpstr>
      <vt:lpstr>HD Spacal – Hadronic Spagetti Calorimeter</vt:lpstr>
      <vt:lpstr>Closeing Inner Detector Volume</vt:lpstr>
      <vt:lpstr>H1 Detector Upgrade Installation  completed</vt:lpstr>
      <vt:lpstr>Close North Shell</vt:lpstr>
      <vt:lpstr>Close H1 Detector Iron Yoke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 Detector Upgrade Installation</dc:title>
  <dc:creator>Gadow, Karsten</dc:creator>
  <cp:lastModifiedBy>Gadow, Karsten</cp:lastModifiedBy>
  <cp:revision>45</cp:revision>
  <dcterms:created xsi:type="dcterms:W3CDTF">2011-09-05T11:54:48Z</dcterms:created>
  <dcterms:modified xsi:type="dcterms:W3CDTF">2011-09-07T22:07:25Z</dcterms:modified>
</cp:coreProperties>
</file>