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70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1A0"/>
    <a:srgbClr val="014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70" d="100"/>
          <a:sy n="70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B202B3-B8F6-4BF7-8424-DA741DC6AF3B}" type="slidenum">
              <a:rPr lang="de-AT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6746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6189663"/>
            <a:ext cx="4608512" cy="407987"/>
          </a:xfr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Conference on Nose-Picking</a:t>
            </a:r>
            <a:endParaRPr lang="de-AT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689600" y="6215063"/>
            <a:ext cx="2770188" cy="333375"/>
          </a:xfrm>
        </p:spPr>
        <p:txBody>
          <a:bodyPr anchor="t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24075" y="5613400"/>
            <a:ext cx="4895850" cy="477838"/>
          </a:xfrm>
        </p:spPr>
        <p:txBody>
          <a:bodyPr anchor="t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316413"/>
            <a:ext cx="7773988" cy="1223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AT" noProof="0" smtClean="0"/>
              <a:t>Title of my presentation</a:t>
            </a:r>
          </a:p>
        </p:txBody>
      </p:sp>
      <p:pic>
        <p:nvPicPr>
          <p:cNvPr id="3097" name="Picture 25" descr="apv_chi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052513"/>
            <a:ext cx="457358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LOGO_top-banner_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F0845-32B8-43AF-A78B-B84C0FC21367}" type="slidenum">
              <a:rPr lang="de-AT"/>
              <a:pPr/>
              <a:t>‹#›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510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3"/>
            <a:ext cx="2058988" cy="5545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29325" cy="55451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B103C5-8786-45EA-AB5F-9864801BD654}" type="slidenum">
              <a:rPr lang="de-AT"/>
              <a:pPr/>
              <a:t>‹#›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913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84A1B7-E417-420E-954A-61FF119D2E8E}" type="slidenum">
              <a:rPr lang="de-AT"/>
              <a:pPr/>
              <a:t>‹#›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888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16379-2F0C-4B2F-9570-418FFDE77044}" type="slidenum">
              <a:rPr lang="de-AT"/>
              <a:pPr/>
              <a:t>‹#›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790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5B55B2-D5DA-4303-8D83-ED3EAF94CCB6}" type="slidenum">
              <a:rPr lang="de-AT"/>
              <a:pPr/>
              <a:t>‹#›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862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010641-3DC9-4162-BDF0-F56998A62886}" type="slidenum">
              <a:rPr lang="de-AT"/>
              <a:pPr/>
              <a:t>‹#›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960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4B08C7-E488-4DE2-A6F6-329B4C88658F}" type="slidenum">
              <a:rPr lang="de-AT"/>
              <a:pPr/>
              <a:t>‹#›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236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E79DC7-2D7A-44A0-A94F-764F56EBA74A}" type="slidenum">
              <a:rPr lang="de-AT"/>
              <a:pPr/>
              <a:t>‹#›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80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FEFBA6-AE3D-451E-BB71-E7CCAB4FE2F1}" type="slidenum">
              <a:rPr lang="de-AT"/>
              <a:pPr/>
              <a:t>‹#›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171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A5B3A5-6392-4E48-9462-14947C2B7F00}" type="slidenum">
              <a:rPr lang="de-AT"/>
              <a:pPr/>
              <a:t>‹#›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263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LOGO_top-banner_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36613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5400">
            <a:solidFill>
              <a:srgbClr val="0061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9900" y="6597650"/>
            <a:ext cx="10541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1A0"/>
                </a:solidFill>
              </a:defRPr>
            </a:lvl1pPr>
          </a:lstStyle>
          <a:p>
            <a:fld id="{207EC2BF-5EC1-477F-A823-76CBF90AF8E4}" type="slidenum">
              <a:rPr lang="de-AT"/>
              <a:pPr/>
              <a:t>‹#›</a:t>
            </a:fld>
            <a:endParaRPr lang="de-AT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597650"/>
            <a:ext cx="48244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1A0"/>
                </a:solidFill>
              </a:defRPr>
            </a:lvl1pPr>
          </a:lstStyle>
          <a:p>
            <a:r>
              <a:rPr lang="de-AT"/>
              <a:t>Immanuel Gfall (HEPHY Vienna)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18351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1A0"/>
                </a:solidFill>
              </a:defRPr>
            </a:lvl1pPr>
          </a:lstStyle>
          <a:p>
            <a:r>
              <a:rPr lang="de-DE" smtClean="0"/>
              <a:t>8 September 2011</a:t>
            </a:r>
            <a:endParaRPr lang="de-AT"/>
          </a:p>
        </p:txBody>
      </p:sp>
      <p:sp>
        <p:nvSpPr>
          <p:cNvPr id="1049" name="Text Box 25"/>
          <p:cNvSpPr txBox="1">
            <a:spLocks noChangeArrowheads="1"/>
          </p:cNvSpPr>
          <p:nvPr userDrawn="1"/>
        </p:nvSpPr>
        <p:spPr bwMode="auto">
          <a:xfrm>
            <a:off x="4427538" y="57835"/>
            <a:ext cx="3600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Belle II SVD</a:t>
            </a:r>
            <a:r>
              <a:rPr lang="en-US" b="1" baseline="0" dirty="0" smtClean="0">
                <a:solidFill>
                  <a:schemeClr val="bg1"/>
                </a:solidFill>
              </a:rPr>
              <a:t> Carbon Fiber Structures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1A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rgbClr val="0061A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rgbClr val="0061A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0061A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61A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1A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8 September 2011</a:t>
            </a:r>
            <a:endParaRPr lang="de-AT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Belle II SVD/PXD Installation Procedure</a:t>
            </a: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Mockup Meeting Munich</a:t>
            </a:r>
            <a:endParaRPr lang="en-US" dirty="0"/>
          </a:p>
        </p:txBody>
      </p:sp>
      <p:pic>
        <p:nvPicPr>
          <p:cNvPr id="1026" name="Picture 2" descr="D:\Dropbox\Hephy\My Documents\Scientific\Artwork_Graphix\Barrel\barrel_22.03.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29978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mtClean="0"/>
              <a:t>Immanuel Gfall (HEPHY Vienna)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SVD Skeleton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4A1B7-E417-420E-954A-61FF119D2E8E}" type="slidenum">
              <a:rPr lang="de-AT" smtClean="0"/>
              <a:pPr/>
              <a:t>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Immanuel Gfall (HEPHY Vienna)</a:t>
            </a:r>
            <a:endParaRPr lang="de-AT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8 September 2011</a:t>
            </a:r>
            <a:endParaRPr lang="de-AT"/>
          </a:p>
        </p:txBody>
      </p:sp>
      <p:pic>
        <p:nvPicPr>
          <p:cNvPr id="1026" name="Picture 2" descr="F:\My Dropbox\Hephy\My Documents\Scientific\Artwork_Graphix\Barrel\barrel_16.6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209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848420" y="2919710"/>
            <a:ext cx="273050" cy="285750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848420" y="2483148"/>
            <a:ext cx="90488" cy="1155700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099245" y="2745085"/>
            <a:ext cx="90488" cy="635000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4" name="AutoShape 5"/>
          <p:cNvSpPr>
            <a:spLocks/>
          </p:cNvSpPr>
          <p:nvPr/>
        </p:nvSpPr>
        <p:spPr bwMode="auto">
          <a:xfrm>
            <a:off x="835720" y="2056110"/>
            <a:ext cx="992188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269220 w 596900"/>
              <a:gd name="T21" fmla="*/ 20381698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15" name="AutoShape 6"/>
          <p:cNvSpPr>
            <a:spLocks/>
          </p:cNvSpPr>
          <p:nvPr/>
        </p:nvSpPr>
        <p:spPr bwMode="auto">
          <a:xfrm flipV="1">
            <a:off x="824608" y="3629323"/>
            <a:ext cx="1006475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269220 w 596900"/>
              <a:gd name="T21" fmla="*/ 17825795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7417495" y="2914948"/>
            <a:ext cx="668338" cy="287337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7341295" y="2740323"/>
            <a:ext cx="101600" cy="636587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8060433" y="2479973"/>
            <a:ext cx="101600" cy="1157287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19" name="AutoShape 10"/>
          <p:cNvSpPr>
            <a:spLocks/>
          </p:cNvSpPr>
          <p:nvPr/>
        </p:nvSpPr>
        <p:spPr bwMode="auto">
          <a:xfrm>
            <a:off x="7763570" y="2049760"/>
            <a:ext cx="401638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203683 w 596900"/>
              <a:gd name="T21" fmla="*/ 22478849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20" name="AutoShape 11"/>
          <p:cNvSpPr>
            <a:spLocks/>
          </p:cNvSpPr>
          <p:nvPr/>
        </p:nvSpPr>
        <p:spPr bwMode="auto">
          <a:xfrm flipV="1">
            <a:off x="7742933" y="3637260"/>
            <a:ext cx="420687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9706400 w 596900"/>
              <a:gd name="T21" fmla="*/ 32374783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1250058" y="2057698"/>
            <a:ext cx="6513512" cy="1193800"/>
            <a:chOff x="0" y="0"/>
            <a:chExt cx="4103" cy="752"/>
          </a:xfrm>
        </p:grpSpPr>
        <p:grpSp>
          <p:nvGrpSpPr>
            <p:cNvPr id="17422" name="Group 14"/>
            <p:cNvGrpSpPr>
              <a:grpSpLocks/>
            </p:cNvGrpSpPr>
            <p:nvPr/>
          </p:nvGrpSpPr>
          <p:grpSpPr bwMode="auto">
            <a:xfrm>
              <a:off x="0" y="501"/>
              <a:ext cx="3793" cy="251"/>
              <a:chOff x="0" y="0"/>
              <a:chExt cx="3793" cy="251"/>
            </a:xfrm>
          </p:grpSpPr>
          <p:sp>
            <p:nvSpPr>
              <p:cNvPr id="17423" name="AutoShape 14"/>
              <p:cNvSpPr>
                <a:spLocks/>
              </p:cNvSpPr>
              <p:nvPr/>
            </p:nvSpPr>
            <p:spPr bwMode="auto">
              <a:xfrm rot="5400000">
                <a:off x="626" y="-625"/>
                <a:ext cx="251" cy="1504"/>
              </a:xfrm>
              <a:custGeom>
                <a:avLst/>
                <a:gdLst>
                  <a:gd name="T0" fmla="*/ 0 w 989816"/>
                  <a:gd name="T1" fmla="*/ 3021073 h 3021073"/>
                  <a:gd name="T2" fmla="*/ 267795 w 989816"/>
                  <a:gd name="T3" fmla="*/ 0 h 3021073"/>
                  <a:gd name="T4" fmla="*/ 722021 w 989816"/>
                  <a:gd name="T5" fmla="*/ 0 h 3021073"/>
                  <a:gd name="T6" fmla="*/ 989816 w 989816"/>
                  <a:gd name="T7" fmla="*/ 3021073 h 3021073"/>
                  <a:gd name="T8" fmla="*/ 177457 w 989816"/>
                  <a:gd name="T9" fmla="*/ 544356 h 3021073"/>
                  <a:gd name="T10" fmla="*/ 287875 w 989816"/>
                  <a:gd name="T11" fmla="*/ 28312516 h 302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989816" h="3021073">
                    <a:moveTo>
                      <a:pt x="0" y="3021073"/>
                    </a:moveTo>
                    <a:lnTo>
                      <a:pt x="267795" y="0"/>
                    </a:lnTo>
                    <a:lnTo>
                      <a:pt x="722021" y="0"/>
                    </a:lnTo>
                    <a:lnTo>
                      <a:pt x="989816" y="3021073"/>
                    </a:lnTo>
                    <a:close/>
                  </a:path>
                </a:pathLst>
              </a:custGeom>
              <a:solidFill>
                <a:srgbClr val="7F7F7F"/>
              </a:solidFill>
              <a:ln w="936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7424" name="AutoShape 15"/>
              <p:cNvSpPr>
                <a:spLocks/>
              </p:cNvSpPr>
              <p:nvPr/>
            </p:nvSpPr>
            <p:spPr bwMode="auto">
              <a:xfrm rot="16200000">
                <a:off x="2972" y="-568"/>
                <a:ext cx="250" cy="1387"/>
              </a:xfrm>
              <a:custGeom>
                <a:avLst/>
                <a:gdLst>
                  <a:gd name="T0" fmla="*/ 0 w 985996"/>
                  <a:gd name="T1" fmla="*/ 2788374 h 2788374"/>
                  <a:gd name="T2" fmla="*/ 260461 w 985996"/>
                  <a:gd name="T3" fmla="*/ 0 h 2788374"/>
                  <a:gd name="T4" fmla="*/ 725535 w 985996"/>
                  <a:gd name="T5" fmla="*/ 0 h 2788374"/>
                  <a:gd name="T6" fmla="*/ 985996 w 985996"/>
                  <a:gd name="T7" fmla="*/ 2788374 h 2788374"/>
                  <a:gd name="T8" fmla="*/ 173535 w 985996"/>
                  <a:gd name="T9" fmla="*/ 490529 h 2788374"/>
                  <a:gd name="T10" fmla="*/ 157759 w 985996"/>
                  <a:gd name="T11" fmla="*/ 20841437 h 2788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985996" h="2788374">
                    <a:moveTo>
                      <a:pt x="0" y="2788374"/>
                    </a:moveTo>
                    <a:lnTo>
                      <a:pt x="260461" y="0"/>
                    </a:lnTo>
                    <a:lnTo>
                      <a:pt x="725535" y="0"/>
                    </a:lnTo>
                    <a:lnTo>
                      <a:pt x="985996" y="2788374"/>
                    </a:lnTo>
                    <a:close/>
                  </a:path>
                </a:pathLst>
              </a:custGeom>
              <a:solidFill>
                <a:srgbClr val="7F7F7F"/>
              </a:solidFill>
              <a:ln w="936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7425" name="Rectangle 16"/>
              <p:cNvSpPr>
                <a:spLocks noChangeArrowheads="1"/>
              </p:cNvSpPr>
              <p:nvPr/>
            </p:nvSpPr>
            <p:spPr bwMode="auto">
              <a:xfrm>
                <a:off x="1507" y="92"/>
                <a:ext cx="856" cy="67"/>
              </a:xfrm>
              <a:prstGeom prst="rect">
                <a:avLst/>
              </a:prstGeom>
              <a:solidFill>
                <a:srgbClr val="D9D9D9"/>
              </a:solidFill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6" name="Rectangle 17"/>
              <p:cNvSpPr>
                <a:spLocks noChangeArrowheads="1"/>
              </p:cNvSpPr>
              <p:nvPr/>
            </p:nvSpPr>
            <p:spPr bwMode="auto">
              <a:xfrm>
                <a:off x="1507" y="41"/>
                <a:ext cx="76" cy="167"/>
              </a:xfrm>
              <a:prstGeom prst="rect">
                <a:avLst/>
              </a:prstGeom>
              <a:solidFill>
                <a:srgbClr val="D9D9D9"/>
              </a:solidFill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7" name="Rectangle 18"/>
              <p:cNvSpPr>
                <a:spLocks noChangeArrowheads="1"/>
              </p:cNvSpPr>
              <p:nvPr/>
            </p:nvSpPr>
            <p:spPr bwMode="auto">
              <a:xfrm>
                <a:off x="2331" y="41"/>
                <a:ext cx="77" cy="167"/>
              </a:xfrm>
              <a:prstGeom prst="rect">
                <a:avLst/>
              </a:prstGeom>
              <a:solidFill>
                <a:srgbClr val="D9D9D9"/>
              </a:solidFill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7428" name="AutoShape 19"/>
            <p:cNvSpPr>
              <a:spLocks/>
            </p:cNvSpPr>
            <p:nvPr/>
          </p:nvSpPr>
          <p:spPr bwMode="auto">
            <a:xfrm>
              <a:off x="344" y="3"/>
              <a:ext cx="1039" cy="550"/>
            </a:xfrm>
            <a:custGeom>
              <a:avLst/>
              <a:gdLst>
                <a:gd name="T0" fmla="*/ 0 w 1218740"/>
                <a:gd name="T1" fmla="*/ 0 h 744338"/>
                <a:gd name="T2" fmla="*/ 0 w 1218740"/>
                <a:gd name="T3" fmla="*/ 652131 h 744338"/>
                <a:gd name="T4" fmla="*/ 170052 w 1218740"/>
                <a:gd name="T5" fmla="*/ 651710 h 744338"/>
                <a:gd name="T6" fmla="*/ 728774 w 1218740"/>
                <a:gd name="T7" fmla="*/ 700430 h 744338"/>
                <a:gd name="T8" fmla="*/ 1210481 w 1218740"/>
                <a:gd name="T9" fmla="*/ 744338 h 744338"/>
                <a:gd name="T10" fmla="*/ 1218740 w 1218740"/>
                <a:gd name="T11" fmla="*/ 729175 h 744338"/>
                <a:gd name="T12" fmla="*/ 888022 w 1218740"/>
                <a:gd name="T13" fmla="*/ 690535 h 744338"/>
                <a:gd name="T14" fmla="*/ 251547 w 1218740"/>
                <a:gd name="T15" fmla="*/ 497716 h 744338"/>
                <a:gd name="T16" fmla="*/ 71381 w 1218740"/>
                <a:gd name="T17" fmla="*/ 487673 h 744338"/>
                <a:gd name="T18" fmla="*/ 69025 w 1218740"/>
                <a:gd name="T19" fmla="*/ 1336 h 744338"/>
                <a:gd name="T20" fmla="*/ 0 w 1218740"/>
                <a:gd name="T21" fmla="*/ 0 h 744338"/>
                <a:gd name="T22" fmla="*/ 0 w 1218740"/>
                <a:gd name="T23" fmla="*/ 0 h 744338"/>
                <a:gd name="T24" fmla="*/ 301459 w 1218740"/>
                <a:gd name="T25" fmla="*/ 31129569 h 74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18740" h="744338">
                  <a:moveTo>
                    <a:pt x="0" y="0"/>
                  </a:moveTo>
                  <a:lnTo>
                    <a:pt x="0" y="652131"/>
                  </a:lnTo>
                  <a:lnTo>
                    <a:pt x="170052" y="651710"/>
                  </a:lnTo>
                  <a:lnTo>
                    <a:pt x="728774" y="700430"/>
                  </a:lnTo>
                  <a:lnTo>
                    <a:pt x="1210481" y="744338"/>
                  </a:lnTo>
                  <a:lnTo>
                    <a:pt x="1218740" y="729175"/>
                  </a:lnTo>
                  <a:lnTo>
                    <a:pt x="888022" y="690535"/>
                  </a:lnTo>
                  <a:lnTo>
                    <a:pt x="251547" y="497716"/>
                  </a:lnTo>
                  <a:lnTo>
                    <a:pt x="71381" y="487673"/>
                  </a:lnTo>
                  <a:cubicBezTo>
                    <a:pt x="71779" y="447456"/>
                    <a:pt x="68627" y="41553"/>
                    <a:pt x="69025" y="13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7429" name="AutoShape 20"/>
            <p:cNvSpPr>
              <a:spLocks/>
            </p:cNvSpPr>
            <p:nvPr/>
          </p:nvSpPr>
          <p:spPr bwMode="auto">
            <a:xfrm flipH="1">
              <a:off x="2636" y="0"/>
              <a:ext cx="1467" cy="541"/>
            </a:xfrm>
            <a:custGeom>
              <a:avLst/>
              <a:gdLst>
                <a:gd name="T0" fmla="*/ 0 w 1064759"/>
                <a:gd name="T1" fmla="*/ 1385 h 733799"/>
                <a:gd name="T2" fmla="*/ 4586 w 1064759"/>
                <a:gd name="T3" fmla="*/ 549791 h 733799"/>
                <a:gd name="T4" fmla="*/ 267273 w 1064759"/>
                <a:gd name="T5" fmla="*/ 560039 h 733799"/>
                <a:gd name="T6" fmla="*/ 293238 w 1064759"/>
                <a:gd name="T7" fmla="*/ 649092 h 733799"/>
                <a:gd name="T8" fmla="*/ 742367 w 1064759"/>
                <a:gd name="T9" fmla="*/ 696244 h 733799"/>
                <a:gd name="T10" fmla="*/ 1064759 w 1064759"/>
                <a:gd name="T11" fmla="*/ 733799 h 733799"/>
                <a:gd name="T12" fmla="*/ 1064759 w 1064759"/>
                <a:gd name="T13" fmla="*/ 702426 h 733799"/>
                <a:gd name="T14" fmla="*/ 789948 w 1064759"/>
                <a:gd name="T15" fmla="*/ 685093 h 733799"/>
                <a:gd name="T16" fmla="*/ 667050 w 1064759"/>
                <a:gd name="T17" fmla="*/ 649090 h 733799"/>
                <a:gd name="T18" fmla="*/ 457724 w 1064759"/>
                <a:gd name="T19" fmla="*/ 560239 h 733799"/>
                <a:gd name="T20" fmla="*/ 310072 w 1064759"/>
                <a:gd name="T21" fmla="*/ 520635 h 733799"/>
                <a:gd name="T22" fmla="*/ 146092 w 1064759"/>
                <a:gd name="T23" fmla="*/ 458319 h 733799"/>
                <a:gd name="T24" fmla="*/ 69892 w 1064759"/>
                <a:gd name="T25" fmla="*/ 455463 h 733799"/>
                <a:gd name="T26" fmla="*/ 66118 w 1064759"/>
                <a:gd name="T27" fmla="*/ 0 h 733799"/>
                <a:gd name="T28" fmla="*/ 0 w 1064759"/>
                <a:gd name="T29" fmla="*/ 1385 h 733799"/>
                <a:gd name="T30" fmla="*/ 0 w 1064759"/>
                <a:gd name="T31" fmla="*/ 0 h 733799"/>
                <a:gd name="T32" fmla="*/ 277984 w 1064759"/>
                <a:gd name="T33" fmla="*/ 26017990 h 733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1064759" h="733799">
                  <a:moveTo>
                    <a:pt x="0" y="1385"/>
                  </a:moveTo>
                  <a:cubicBezTo>
                    <a:pt x="254" y="198015"/>
                    <a:pt x="4332" y="353161"/>
                    <a:pt x="4586" y="549791"/>
                  </a:cubicBezTo>
                  <a:lnTo>
                    <a:pt x="267273" y="560039"/>
                  </a:lnTo>
                  <a:lnTo>
                    <a:pt x="293238" y="649092"/>
                  </a:lnTo>
                  <a:lnTo>
                    <a:pt x="742367" y="696244"/>
                  </a:lnTo>
                  <a:lnTo>
                    <a:pt x="1064759" y="733799"/>
                  </a:lnTo>
                  <a:lnTo>
                    <a:pt x="1064759" y="702426"/>
                  </a:lnTo>
                  <a:lnTo>
                    <a:pt x="789948" y="685093"/>
                  </a:lnTo>
                  <a:lnTo>
                    <a:pt x="667050" y="649090"/>
                  </a:lnTo>
                  <a:lnTo>
                    <a:pt x="457724" y="560239"/>
                  </a:lnTo>
                  <a:lnTo>
                    <a:pt x="310072" y="520635"/>
                  </a:lnTo>
                  <a:lnTo>
                    <a:pt x="146092" y="458319"/>
                  </a:lnTo>
                  <a:lnTo>
                    <a:pt x="69892" y="455463"/>
                  </a:lnTo>
                  <a:cubicBezTo>
                    <a:pt x="70290" y="415246"/>
                    <a:pt x="65720" y="40217"/>
                    <a:pt x="66118" y="0"/>
                  </a:cubicBezTo>
                  <a:lnTo>
                    <a:pt x="0" y="1385"/>
                  </a:lnTo>
                  <a:close/>
                </a:path>
              </a:pathLst>
            </a:custGeom>
            <a:solidFill>
              <a:srgbClr val="FFFFFF"/>
            </a:solidFill>
            <a:ln w="936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17430" name="AutoShape 21"/>
          <p:cNvSpPr>
            <a:spLocks/>
          </p:cNvSpPr>
          <p:nvPr/>
        </p:nvSpPr>
        <p:spPr bwMode="auto">
          <a:xfrm flipH="1">
            <a:off x="299145" y="2067223"/>
            <a:ext cx="557213" cy="2286000"/>
          </a:xfrm>
          <a:custGeom>
            <a:avLst/>
            <a:gdLst>
              <a:gd name="T0" fmla="*/ 0 w 557212"/>
              <a:gd name="T1" fmla="*/ 0 h 2286000"/>
              <a:gd name="T2" fmla="*/ 278606 w 557212"/>
              <a:gd name="T3" fmla="*/ 0 h 2286000"/>
              <a:gd name="T4" fmla="*/ 557212 w 557212"/>
              <a:gd name="T5" fmla="*/ 278606 h 2286000"/>
              <a:gd name="T6" fmla="*/ 557212 w 557212"/>
              <a:gd name="T7" fmla="*/ 2286000 h 2286000"/>
              <a:gd name="T8" fmla="*/ 0 w 557212"/>
              <a:gd name="T9" fmla="*/ 2286000 h 2286000"/>
              <a:gd name="T10" fmla="*/ 0 w 557212"/>
              <a:gd name="T11" fmla="*/ 139303 h 2286000"/>
              <a:gd name="T12" fmla="*/ 286837 w 557212"/>
              <a:gd name="T13" fmla="*/ 21495807 h 2286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557212" h="2286000">
                <a:moveTo>
                  <a:pt x="0" y="0"/>
                </a:moveTo>
                <a:lnTo>
                  <a:pt x="278606" y="0"/>
                </a:lnTo>
                <a:lnTo>
                  <a:pt x="557212" y="278606"/>
                </a:lnTo>
                <a:lnTo>
                  <a:pt x="557212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595959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31" name="AutoShape 22"/>
          <p:cNvSpPr>
            <a:spLocks/>
          </p:cNvSpPr>
          <p:nvPr/>
        </p:nvSpPr>
        <p:spPr bwMode="auto">
          <a:xfrm>
            <a:off x="8154095" y="2035473"/>
            <a:ext cx="557213" cy="2286000"/>
          </a:xfrm>
          <a:custGeom>
            <a:avLst/>
            <a:gdLst>
              <a:gd name="T0" fmla="*/ 0 w 557212"/>
              <a:gd name="T1" fmla="*/ 0 h 2286000"/>
              <a:gd name="T2" fmla="*/ 278606 w 557212"/>
              <a:gd name="T3" fmla="*/ 0 h 2286000"/>
              <a:gd name="T4" fmla="*/ 557212 w 557212"/>
              <a:gd name="T5" fmla="*/ 278606 h 2286000"/>
              <a:gd name="T6" fmla="*/ 557212 w 557212"/>
              <a:gd name="T7" fmla="*/ 2286000 h 2286000"/>
              <a:gd name="T8" fmla="*/ 0 w 557212"/>
              <a:gd name="T9" fmla="*/ 2286000 h 2286000"/>
              <a:gd name="T10" fmla="*/ 0 w 557212"/>
              <a:gd name="T11" fmla="*/ 139303 h 2286000"/>
              <a:gd name="T12" fmla="*/ 286837 w 557212"/>
              <a:gd name="T13" fmla="*/ 22085630 h 2286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557212" h="2286000">
                <a:moveTo>
                  <a:pt x="0" y="0"/>
                </a:moveTo>
                <a:lnTo>
                  <a:pt x="278606" y="0"/>
                </a:lnTo>
                <a:lnTo>
                  <a:pt x="557212" y="278606"/>
                </a:lnTo>
                <a:lnTo>
                  <a:pt x="557212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595959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32" name="AutoShape 23"/>
          <p:cNvSpPr>
            <a:spLocks/>
          </p:cNvSpPr>
          <p:nvPr/>
        </p:nvSpPr>
        <p:spPr bwMode="auto">
          <a:xfrm>
            <a:off x="1173858" y="2706985"/>
            <a:ext cx="139700" cy="698500"/>
          </a:xfrm>
          <a:custGeom>
            <a:avLst/>
            <a:gdLst>
              <a:gd name="T0" fmla="*/ 19161 w 139811"/>
              <a:gd name="T1" fmla="*/ 0 h 698500"/>
              <a:gd name="T2" fmla="*/ 111 w 139811"/>
              <a:gd name="T3" fmla="*/ 368300 h 698500"/>
              <a:gd name="T4" fmla="*/ 111 w 139811"/>
              <a:gd name="T5" fmla="*/ 361950 h 698500"/>
              <a:gd name="T6" fmla="*/ 19161 w 139811"/>
              <a:gd name="T7" fmla="*/ 698500 h 698500"/>
              <a:gd name="T8" fmla="*/ 133461 w 139811"/>
              <a:gd name="T9" fmla="*/ 685800 h 698500"/>
              <a:gd name="T10" fmla="*/ 114411 w 139811"/>
              <a:gd name="T11" fmla="*/ 361950 h 698500"/>
              <a:gd name="T12" fmla="*/ 139811 w 139811"/>
              <a:gd name="T13" fmla="*/ 19050 h 698500"/>
              <a:gd name="T14" fmla="*/ 19161 w 139811"/>
              <a:gd name="T15" fmla="*/ 0 h 698500"/>
              <a:gd name="T16" fmla="*/ 0 w 139811"/>
              <a:gd name="T17" fmla="*/ 0 h 698500"/>
              <a:gd name="T18" fmla="*/ 270883 w 139811"/>
              <a:gd name="T19" fmla="*/ 20578305 h 698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139811" h="698500">
                <a:moveTo>
                  <a:pt x="19161" y="0"/>
                </a:moveTo>
                <a:cubicBezTo>
                  <a:pt x="12811" y="122767"/>
                  <a:pt x="6572" y="245539"/>
                  <a:pt x="111" y="368300"/>
                </a:cubicBezTo>
                <a:cubicBezTo>
                  <a:pt x="0" y="370414"/>
                  <a:pt x="111" y="364067"/>
                  <a:pt x="111" y="361950"/>
                </a:cubicBezTo>
                <a:lnTo>
                  <a:pt x="19161" y="698500"/>
                </a:lnTo>
                <a:lnTo>
                  <a:pt x="133461" y="685800"/>
                </a:lnTo>
                <a:lnTo>
                  <a:pt x="114411" y="361950"/>
                </a:lnTo>
                <a:lnTo>
                  <a:pt x="139811" y="19050"/>
                </a:lnTo>
                <a:lnTo>
                  <a:pt x="19161" y="0"/>
                </a:lnTo>
                <a:close/>
              </a:path>
            </a:pathLst>
          </a:custGeom>
          <a:solidFill>
            <a:srgbClr val="7F7F7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33" name="AutoShape 24"/>
          <p:cNvSpPr>
            <a:spLocks/>
          </p:cNvSpPr>
          <p:nvPr/>
        </p:nvSpPr>
        <p:spPr bwMode="auto">
          <a:xfrm flipH="1">
            <a:off x="7228583" y="2741910"/>
            <a:ext cx="139700" cy="635000"/>
          </a:xfrm>
          <a:custGeom>
            <a:avLst/>
            <a:gdLst>
              <a:gd name="T0" fmla="*/ 19161 w 139811"/>
              <a:gd name="T1" fmla="*/ 0 h 698500"/>
              <a:gd name="T2" fmla="*/ 111 w 139811"/>
              <a:gd name="T3" fmla="*/ 368300 h 698500"/>
              <a:gd name="T4" fmla="*/ 111 w 139811"/>
              <a:gd name="T5" fmla="*/ 361950 h 698500"/>
              <a:gd name="T6" fmla="*/ 19161 w 139811"/>
              <a:gd name="T7" fmla="*/ 698500 h 698500"/>
              <a:gd name="T8" fmla="*/ 133461 w 139811"/>
              <a:gd name="T9" fmla="*/ 685800 h 698500"/>
              <a:gd name="T10" fmla="*/ 114411 w 139811"/>
              <a:gd name="T11" fmla="*/ 361950 h 698500"/>
              <a:gd name="T12" fmla="*/ 139811 w 139811"/>
              <a:gd name="T13" fmla="*/ 19050 h 698500"/>
              <a:gd name="T14" fmla="*/ 19161 w 139811"/>
              <a:gd name="T15" fmla="*/ 0 h 698500"/>
              <a:gd name="T16" fmla="*/ 0 w 139811"/>
              <a:gd name="T17" fmla="*/ 0 h 698500"/>
              <a:gd name="T18" fmla="*/ 270883 w 139811"/>
              <a:gd name="T19" fmla="*/ 16973826 h 698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139811" h="698500">
                <a:moveTo>
                  <a:pt x="19161" y="0"/>
                </a:moveTo>
                <a:cubicBezTo>
                  <a:pt x="12811" y="122767"/>
                  <a:pt x="6572" y="245539"/>
                  <a:pt x="111" y="368300"/>
                </a:cubicBezTo>
                <a:cubicBezTo>
                  <a:pt x="0" y="370414"/>
                  <a:pt x="111" y="364067"/>
                  <a:pt x="111" y="361950"/>
                </a:cubicBezTo>
                <a:lnTo>
                  <a:pt x="19161" y="698500"/>
                </a:lnTo>
                <a:lnTo>
                  <a:pt x="133461" y="685800"/>
                </a:lnTo>
                <a:lnTo>
                  <a:pt x="114411" y="361950"/>
                </a:lnTo>
                <a:lnTo>
                  <a:pt x="139811" y="19050"/>
                </a:lnTo>
                <a:lnTo>
                  <a:pt x="19161" y="0"/>
                </a:lnTo>
                <a:close/>
              </a:path>
            </a:pathLst>
          </a:custGeom>
          <a:solidFill>
            <a:srgbClr val="7F7F7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34" name="AutoShape 25"/>
          <p:cNvSpPr>
            <a:spLocks/>
          </p:cNvSpPr>
          <p:nvPr/>
        </p:nvSpPr>
        <p:spPr bwMode="auto">
          <a:xfrm flipV="1">
            <a:off x="1786633" y="3175298"/>
            <a:ext cx="1660525" cy="884237"/>
          </a:xfrm>
          <a:custGeom>
            <a:avLst/>
            <a:gdLst>
              <a:gd name="T0" fmla="*/ 0 w 1218740"/>
              <a:gd name="T1" fmla="*/ 0 h 744338"/>
              <a:gd name="T2" fmla="*/ 0 w 1218740"/>
              <a:gd name="T3" fmla="*/ 652131 h 744338"/>
              <a:gd name="T4" fmla="*/ 170052 w 1218740"/>
              <a:gd name="T5" fmla="*/ 651710 h 744338"/>
              <a:gd name="T6" fmla="*/ 728774 w 1218740"/>
              <a:gd name="T7" fmla="*/ 700430 h 744338"/>
              <a:gd name="T8" fmla="*/ 1210481 w 1218740"/>
              <a:gd name="T9" fmla="*/ 744338 h 744338"/>
              <a:gd name="T10" fmla="*/ 1218740 w 1218740"/>
              <a:gd name="T11" fmla="*/ 729175 h 744338"/>
              <a:gd name="T12" fmla="*/ 888022 w 1218740"/>
              <a:gd name="T13" fmla="*/ 690535 h 744338"/>
              <a:gd name="T14" fmla="*/ 251547 w 1218740"/>
              <a:gd name="T15" fmla="*/ 497716 h 744338"/>
              <a:gd name="T16" fmla="*/ 71381 w 1218740"/>
              <a:gd name="T17" fmla="*/ 487673 h 744338"/>
              <a:gd name="T18" fmla="*/ 69025 w 1218740"/>
              <a:gd name="T19" fmla="*/ 1336 h 744338"/>
              <a:gd name="T20" fmla="*/ 0 w 1218740"/>
              <a:gd name="T21" fmla="*/ 0 h 744338"/>
              <a:gd name="T22" fmla="*/ 0 w 1218740"/>
              <a:gd name="T23" fmla="*/ 0 h 744338"/>
              <a:gd name="T24" fmla="*/ 301236 w 1218740"/>
              <a:gd name="T25" fmla="*/ 30801918 h 744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1218740" h="744338">
                <a:moveTo>
                  <a:pt x="0" y="0"/>
                </a:moveTo>
                <a:lnTo>
                  <a:pt x="0" y="652131"/>
                </a:lnTo>
                <a:lnTo>
                  <a:pt x="170052" y="651710"/>
                </a:lnTo>
                <a:lnTo>
                  <a:pt x="728774" y="700430"/>
                </a:lnTo>
                <a:lnTo>
                  <a:pt x="1210481" y="744338"/>
                </a:lnTo>
                <a:lnTo>
                  <a:pt x="1218740" y="729175"/>
                </a:lnTo>
                <a:lnTo>
                  <a:pt x="888022" y="690535"/>
                </a:lnTo>
                <a:lnTo>
                  <a:pt x="251547" y="497716"/>
                </a:lnTo>
                <a:lnTo>
                  <a:pt x="71381" y="487673"/>
                </a:lnTo>
                <a:cubicBezTo>
                  <a:pt x="71779" y="447456"/>
                  <a:pt x="68627" y="41553"/>
                  <a:pt x="69025" y="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35" name="AutoShape 26"/>
          <p:cNvSpPr>
            <a:spLocks/>
          </p:cNvSpPr>
          <p:nvPr/>
        </p:nvSpPr>
        <p:spPr bwMode="auto">
          <a:xfrm flipH="1" flipV="1">
            <a:off x="5415658" y="3189585"/>
            <a:ext cx="2344737" cy="871538"/>
          </a:xfrm>
          <a:custGeom>
            <a:avLst/>
            <a:gdLst>
              <a:gd name="T0" fmla="*/ 2410 w 1067169"/>
              <a:gd name="T1" fmla="*/ 1385 h 733799"/>
              <a:gd name="T2" fmla="*/ 254 w 1067169"/>
              <a:gd name="T3" fmla="*/ 557367 h 733799"/>
              <a:gd name="T4" fmla="*/ 269683 w 1067169"/>
              <a:gd name="T5" fmla="*/ 560039 h 733799"/>
              <a:gd name="T6" fmla="*/ 295648 w 1067169"/>
              <a:gd name="T7" fmla="*/ 649092 h 733799"/>
              <a:gd name="T8" fmla="*/ 744777 w 1067169"/>
              <a:gd name="T9" fmla="*/ 696244 h 733799"/>
              <a:gd name="T10" fmla="*/ 1067169 w 1067169"/>
              <a:gd name="T11" fmla="*/ 733799 h 733799"/>
              <a:gd name="T12" fmla="*/ 1067169 w 1067169"/>
              <a:gd name="T13" fmla="*/ 702426 h 733799"/>
              <a:gd name="T14" fmla="*/ 792358 w 1067169"/>
              <a:gd name="T15" fmla="*/ 685093 h 733799"/>
              <a:gd name="T16" fmla="*/ 669460 w 1067169"/>
              <a:gd name="T17" fmla="*/ 649090 h 733799"/>
              <a:gd name="T18" fmla="*/ 460134 w 1067169"/>
              <a:gd name="T19" fmla="*/ 560239 h 733799"/>
              <a:gd name="T20" fmla="*/ 312482 w 1067169"/>
              <a:gd name="T21" fmla="*/ 520635 h 733799"/>
              <a:gd name="T22" fmla="*/ 148502 w 1067169"/>
              <a:gd name="T23" fmla="*/ 458319 h 733799"/>
              <a:gd name="T24" fmla="*/ 72302 w 1067169"/>
              <a:gd name="T25" fmla="*/ 455463 h 733799"/>
              <a:gd name="T26" fmla="*/ 68528 w 1067169"/>
              <a:gd name="T27" fmla="*/ 0 h 733799"/>
              <a:gd name="T28" fmla="*/ 2410 w 1067169"/>
              <a:gd name="T29" fmla="*/ 1385 h 733799"/>
              <a:gd name="T30" fmla="*/ 0 w 1067169"/>
              <a:gd name="T31" fmla="*/ 0 h 733799"/>
              <a:gd name="T32" fmla="*/ 280737 w 1067169"/>
              <a:gd name="T33" fmla="*/ 22413313 h 733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T30" t="T31" r="T32" b="T33"/>
            <a:pathLst>
              <a:path w="1067169" h="733799">
                <a:moveTo>
                  <a:pt x="2410" y="1385"/>
                </a:moveTo>
                <a:cubicBezTo>
                  <a:pt x="2664" y="198015"/>
                  <a:pt x="0" y="360737"/>
                  <a:pt x="254" y="557367"/>
                </a:cubicBezTo>
                <a:lnTo>
                  <a:pt x="269683" y="560039"/>
                </a:lnTo>
                <a:lnTo>
                  <a:pt x="295648" y="649092"/>
                </a:lnTo>
                <a:lnTo>
                  <a:pt x="744777" y="696244"/>
                </a:lnTo>
                <a:lnTo>
                  <a:pt x="1067169" y="733799"/>
                </a:lnTo>
                <a:lnTo>
                  <a:pt x="1067169" y="702426"/>
                </a:lnTo>
                <a:lnTo>
                  <a:pt x="792358" y="685093"/>
                </a:lnTo>
                <a:lnTo>
                  <a:pt x="669460" y="649090"/>
                </a:lnTo>
                <a:lnTo>
                  <a:pt x="460134" y="560239"/>
                </a:lnTo>
                <a:lnTo>
                  <a:pt x="312482" y="520635"/>
                </a:lnTo>
                <a:lnTo>
                  <a:pt x="148502" y="458319"/>
                </a:lnTo>
                <a:lnTo>
                  <a:pt x="72302" y="455463"/>
                </a:lnTo>
                <a:cubicBezTo>
                  <a:pt x="72700" y="415246"/>
                  <a:pt x="68130" y="40217"/>
                  <a:pt x="68528" y="0"/>
                </a:cubicBezTo>
                <a:lnTo>
                  <a:pt x="2410" y="1385"/>
                </a:lnTo>
                <a:close/>
              </a:path>
            </a:pathLst>
          </a:custGeom>
          <a:solidFill>
            <a:srgbClr val="FFFFF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36" name="Rectangle 27"/>
          <p:cNvSpPr>
            <a:spLocks noChangeArrowheads="1"/>
          </p:cNvSpPr>
          <p:nvPr/>
        </p:nvSpPr>
        <p:spPr bwMode="auto">
          <a:xfrm>
            <a:off x="6434833" y="2827635"/>
            <a:ext cx="46037" cy="473075"/>
          </a:xfrm>
          <a:prstGeom prst="rect">
            <a:avLst/>
          </a:prstGeom>
          <a:solidFill>
            <a:srgbClr val="000000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7" name="Rectangle 28"/>
          <p:cNvSpPr>
            <a:spLocks noChangeArrowheads="1"/>
          </p:cNvSpPr>
          <p:nvPr/>
        </p:nvSpPr>
        <p:spPr bwMode="auto">
          <a:xfrm>
            <a:off x="2420045" y="2838748"/>
            <a:ext cx="50800" cy="446087"/>
          </a:xfrm>
          <a:prstGeom prst="rect">
            <a:avLst/>
          </a:prstGeom>
          <a:solidFill>
            <a:srgbClr val="000000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38" name="Text Box 29"/>
          <p:cNvSpPr txBox="1">
            <a:spLocks noChangeArrowheads="1"/>
          </p:cNvSpPr>
          <p:nvPr/>
        </p:nvSpPr>
        <p:spPr bwMode="auto">
          <a:xfrm>
            <a:off x="955675" y="5357813"/>
            <a:ext cx="684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/>
              <a:t>The heavy metal masks are completed.</a:t>
            </a:r>
          </a:p>
        </p:txBody>
      </p:sp>
      <p:sp>
        <p:nvSpPr>
          <p:cNvPr id="17439" name="Rectangle 30"/>
          <p:cNvSpPr>
            <a:spLocks noChangeArrowheads="1"/>
          </p:cNvSpPr>
          <p:nvPr/>
        </p:nvSpPr>
        <p:spPr bwMode="auto">
          <a:xfrm>
            <a:off x="251520" y="4294485"/>
            <a:ext cx="8640763" cy="5746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40" name="AutoShape 31"/>
          <p:cNvSpPr>
            <a:spLocks/>
          </p:cNvSpPr>
          <p:nvPr/>
        </p:nvSpPr>
        <p:spPr bwMode="auto">
          <a:xfrm>
            <a:off x="7758808" y="2057698"/>
            <a:ext cx="269875" cy="2006600"/>
          </a:xfrm>
          <a:custGeom>
            <a:avLst/>
            <a:gdLst>
              <a:gd name="T0" fmla="*/ 16934 w 270934"/>
              <a:gd name="T1" fmla="*/ 0 h 2006600"/>
              <a:gd name="T2" fmla="*/ 0 w 270934"/>
              <a:gd name="T3" fmla="*/ 2006600 h 2006600"/>
              <a:gd name="T4" fmla="*/ 127000 w 270934"/>
              <a:gd name="T5" fmla="*/ 1998133 h 2006600"/>
              <a:gd name="T6" fmla="*/ 125942 w 270934"/>
              <a:gd name="T7" fmla="*/ 1277408 h 2006600"/>
              <a:gd name="T8" fmla="*/ 270934 w 270934"/>
              <a:gd name="T9" fmla="*/ 1089025 h 2006600"/>
              <a:gd name="T10" fmla="*/ 270934 w 270934"/>
              <a:gd name="T11" fmla="*/ 900641 h 2006600"/>
              <a:gd name="T12" fmla="*/ 125942 w 270934"/>
              <a:gd name="T13" fmla="*/ 750358 h 2006600"/>
              <a:gd name="T14" fmla="*/ 125942 w 270934"/>
              <a:gd name="T15" fmla="*/ 1058 h 2006600"/>
              <a:gd name="T16" fmla="*/ 16934 w 270934"/>
              <a:gd name="T17" fmla="*/ 0 h 2006600"/>
              <a:gd name="T18" fmla="*/ 0 w 270934"/>
              <a:gd name="T19" fmla="*/ 0 h 2006600"/>
              <a:gd name="T20" fmla="*/ 270934 w 270934"/>
              <a:gd name="T21" fmla="*/ 21626883 h 2006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70934" h="2006600">
                <a:moveTo>
                  <a:pt x="16934" y="0"/>
                </a:moveTo>
                <a:lnTo>
                  <a:pt x="0" y="2006600"/>
                </a:lnTo>
                <a:lnTo>
                  <a:pt x="127000" y="1998133"/>
                </a:lnTo>
                <a:cubicBezTo>
                  <a:pt x="126647" y="1757891"/>
                  <a:pt x="126295" y="1517650"/>
                  <a:pt x="125942" y="1277408"/>
                </a:cubicBezTo>
                <a:cubicBezTo>
                  <a:pt x="139348" y="1136032"/>
                  <a:pt x="176565" y="1142294"/>
                  <a:pt x="270934" y="1089025"/>
                </a:cubicBezTo>
                <a:lnTo>
                  <a:pt x="270934" y="900641"/>
                </a:lnTo>
                <a:cubicBezTo>
                  <a:pt x="200731" y="877534"/>
                  <a:pt x="143757" y="873302"/>
                  <a:pt x="125942" y="750358"/>
                </a:cubicBezTo>
                <a:lnTo>
                  <a:pt x="125942" y="1058"/>
                </a:lnTo>
                <a:lnTo>
                  <a:pt x="16934" y="0"/>
                </a:lnTo>
                <a:close/>
              </a:path>
            </a:pathLst>
          </a:custGeom>
          <a:solidFill>
            <a:srgbClr val="77933C">
              <a:alpha val="73000"/>
            </a:srgbClr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41" name="AutoShape 32"/>
          <p:cNvSpPr>
            <a:spLocks/>
          </p:cNvSpPr>
          <p:nvPr/>
        </p:nvSpPr>
        <p:spPr bwMode="auto">
          <a:xfrm flipH="1" flipV="1">
            <a:off x="1300858" y="3294360"/>
            <a:ext cx="485775" cy="774700"/>
          </a:xfrm>
          <a:custGeom>
            <a:avLst/>
            <a:gdLst>
              <a:gd name="T0" fmla="*/ 0 w 459915"/>
              <a:gd name="T1" fmla="*/ 0 h 652131"/>
              <a:gd name="T2" fmla="*/ 0 w 459915"/>
              <a:gd name="T3" fmla="*/ 652131 h 652131"/>
              <a:gd name="T4" fmla="*/ 459915 w 459915"/>
              <a:gd name="T5" fmla="*/ 633423 h 652131"/>
              <a:gd name="T6" fmla="*/ 438706 w 459915"/>
              <a:gd name="T7" fmla="*/ 545226 h 652131"/>
              <a:gd name="T8" fmla="*/ 71381 w 459915"/>
              <a:gd name="T9" fmla="*/ 487673 h 652131"/>
              <a:gd name="T10" fmla="*/ 69025 w 459915"/>
              <a:gd name="T11" fmla="*/ 1336 h 652131"/>
              <a:gd name="T12" fmla="*/ 0 w 459915"/>
              <a:gd name="T13" fmla="*/ 0 h 652131"/>
              <a:gd name="T14" fmla="*/ 0 w 459915"/>
              <a:gd name="T15" fmla="*/ 0 h 652131"/>
              <a:gd name="T16" fmla="*/ 263307 w 459915"/>
              <a:gd name="T17" fmla="*/ 29425661 h 65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459915" h="652131">
                <a:moveTo>
                  <a:pt x="0" y="0"/>
                </a:moveTo>
                <a:lnTo>
                  <a:pt x="0" y="652131"/>
                </a:lnTo>
                <a:lnTo>
                  <a:pt x="459915" y="633423"/>
                </a:lnTo>
                <a:lnTo>
                  <a:pt x="438706" y="545226"/>
                </a:lnTo>
                <a:lnTo>
                  <a:pt x="71381" y="487673"/>
                </a:lnTo>
                <a:cubicBezTo>
                  <a:pt x="71779" y="447456"/>
                  <a:pt x="68627" y="41553"/>
                  <a:pt x="69025" y="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42" name="AutoShape 33"/>
          <p:cNvSpPr>
            <a:spLocks/>
          </p:cNvSpPr>
          <p:nvPr/>
        </p:nvSpPr>
        <p:spPr bwMode="auto">
          <a:xfrm flipH="1">
            <a:off x="1300858" y="2051348"/>
            <a:ext cx="485775" cy="774700"/>
          </a:xfrm>
          <a:custGeom>
            <a:avLst/>
            <a:gdLst>
              <a:gd name="T0" fmla="*/ 0 w 459915"/>
              <a:gd name="T1" fmla="*/ 0 h 652131"/>
              <a:gd name="T2" fmla="*/ 0 w 459915"/>
              <a:gd name="T3" fmla="*/ 652131 h 652131"/>
              <a:gd name="T4" fmla="*/ 459915 w 459915"/>
              <a:gd name="T5" fmla="*/ 633423 h 652131"/>
              <a:gd name="T6" fmla="*/ 438706 w 459915"/>
              <a:gd name="T7" fmla="*/ 545226 h 652131"/>
              <a:gd name="T8" fmla="*/ 71381 w 459915"/>
              <a:gd name="T9" fmla="*/ 487673 h 652131"/>
              <a:gd name="T10" fmla="*/ 69025 w 459915"/>
              <a:gd name="T11" fmla="*/ 1336 h 652131"/>
              <a:gd name="T12" fmla="*/ 0 w 459915"/>
              <a:gd name="T13" fmla="*/ 0 h 652131"/>
              <a:gd name="T14" fmla="*/ 0 w 459915"/>
              <a:gd name="T15" fmla="*/ 0 h 652131"/>
              <a:gd name="T16" fmla="*/ 263307 w 459915"/>
              <a:gd name="T17" fmla="*/ 19791873 h 65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459915" h="652131">
                <a:moveTo>
                  <a:pt x="0" y="0"/>
                </a:moveTo>
                <a:lnTo>
                  <a:pt x="0" y="652131"/>
                </a:lnTo>
                <a:lnTo>
                  <a:pt x="459915" y="633423"/>
                </a:lnTo>
                <a:lnTo>
                  <a:pt x="438706" y="545226"/>
                </a:lnTo>
                <a:lnTo>
                  <a:pt x="71381" y="487673"/>
                </a:lnTo>
                <a:cubicBezTo>
                  <a:pt x="71779" y="447456"/>
                  <a:pt x="68627" y="41553"/>
                  <a:pt x="69025" y="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cxnSp>
        <p:nvCxnSpPr>
          <p:cNvPr id="35" name="Gerade Verbindung mit Pfeil 34"/>
          <p:cNvCxnSpPr>
            <a:endCxn id="36" idx="2"/>
          </p:cNvCxnSpPr>
          <p:nvPr/>
        </p:nvCxnSpPr>
        <p:spPr>
          <a:xfrm flipV="1">
            <a:off x="3471828" y="2641342"/>
            <a:ext cx="619301" cy="36064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3338359" y="22720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FF0000"/>
                </a:solidFill>
              </a:rPr>
              <a:t>Crotch</a:t>
            </a:r>
            <a:r>
              <a:rPr lang="de-AT" dirty="0" smtClean="0">
                <a:solidFill>
                  <a:srgbClr val="FF0000"/>
                </a:solidFill>
              </a:rPr>
              <a:t> Piece</a:t>
            </a:r>
            <a:endParaRPr lang="de-AT" dirty="0">
              <a:solidFill>
                <a:srgbClr val="FF0000"/>
              </a:solidFill>
            </a:endParaRPr>
          </a:p>
        </p:txBody>
      </p:sp>
      <p:cxnSp>
        <p:nvCxnSpPr>
          <p:cNvPr id="37" name="Gerade Verbindung mit Pfeil 36"/>
          <p:cNvCxnSpPr>
            <a:endCxn id="38" idx="0"/>
          </p:cNvCxnSpPr>
          <p:nvPr/>
        </p:nvCxnSpPr>
        <p:spPr>
          <a:xfrm>
            <a:off x="4549039" y="3067108"/>
            <a:ext cx="656590" cy="45112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4549039" y="351823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Beam Pipe</a:t>
            </a:r>
            <a:endParaRPr lang="de-AT" dirty="0">
              <a:solidFill>
                <a:srgbClr val="FF0000"/>
              </a:solidFill>
            </a:endParaRPr>
          </a:p>
        </p:txBody>
      </p:sp>
      <p:cxnSp>
        <p:nvCxnSpPr>
          <p:cNvPr id="39" name="Gerade Verbindung mit Pfeil 38"/>
          <p:cNvCxnSpPr>
            <a:endCxn id="40" idx="2"/>
          </p:cNvCxnSpPr>
          <p:nvPr/>
        </p:nvCxnSpPr>
        <p:spPr>
          <a:xfrm flipH="1" flipV="1">
            <a:off x="6064835" y="1993355"/>
            <a:ext cx="773971" cy="690314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305653" y="162402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Beam </a:t>
            </a:r>
            <a:r>
              <a:rPr lang="de-AT" dirty="0" err="1" smtClean="0">
                <a:solidFill>
                  <a:srgbClr val="FF0000"/>
                </a:solidFill>
              </a:rPr>
              <a:t>Masks</a:t>
            </a:r>
            <a:endParaRPr lang="de-AT" dirty="0">
              <a:solidFill>
                <a:srgbClr val="FF0000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1192308" y="1582530"/>
            <a:ext cx="803618" cy="69853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1994596" y="140974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Beam </a:t>
            </a:r>
            <a:r>
              <a:rPr lang="de-AT" dirty="0" err="1" smtClean="0">
                <a:solidFill>
                  <a:srgbClr val="FF0000"/>
                </a:solidFill>
              </a:rPr>
              <a:t>Mask</a:t>
            </a:r>
            <a:r>
              <a:rPr lang="de-AT" dirty="0" smtClean="0">
                <a:solidFill>
                  <a:srgbClr val="FF0000"/>
                </a:solidFill>
              </a:rPr>
              <a:t> Support</a:t>
            </a:r>
            <a:endParaRPr lang="de-AT" dirty="0">
              <a:solidFill>
                <a:srgbClr val="FF0000"/>
              </a:solidFill>
            </a:endParaRPr>
          </a:p>
        </p:txBody>
      </p:sp>
      <p:cxnSp>
        <p:nvCxnSpPr>
          <p:cNvPr id="43" name="Gerade Verbindung mit Pfeil 42"/>
          <p:cNvCxnSpPr/>
          <p:nvPr/>
        </p:nvCxnSpPr>
        <p:spPr>
          <a:xfrm flipV="1">
            <a:off x="577751" y="1196752"/>
            <a:ext cx="356943" cy="114176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143763" y="9191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FF0000"/>
                </a:solidFill>
              </a:rPr>
              <a:t>Assembly</a:t>
            </a:r>
            <a:r>
              <a:rPr lang="de-AT" dirty="0" smtClean="0">
                <a:solidFill>
                  <a:srgbClr val="FF0000"/>
                </a:solidFill>
              </a:rPr>
              <a:t> Support Stand</a:t>
            </a:r>
            <a:endParaRPr lang="de-AT" dirty="0">
              <a:solidFill>
                <a:srgbClr val="FF0000"/>
              </a:solidFill>
            </a:endParaRPr>
          </a:p>
        </p:txBody>
      </p:sp>
      <p:cxnSp>
        <p:nvCxnSpPr>
          <p:cNvPr id="45" name="Gerade Verbindung mit Pfeil 44"/>
          <p:cNvCxnSpPr>
            <a:endCxn id="46" idx="0"/>
          </p:cNvCxnSpPr>
          <p:nvPr/>
        </p:nvCxnSpPr>
        <p:spPr>
          <a:xfrm>
            <a:off x="2185476" y="3375901"/>
            <a:ext cx="799098" cy="16739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2225392" y="35433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Beam </a:t>
            </a:r>
            <a:r>
              <a:rPr lang="de-AT" dirty="0" err="1" smtClean="0">
                <a:solidFill>
                  <a:srgbClr val="FF0000"/>
                </a:solidFill>
              </a:rPr>
              <a:t>Masks</a:t>
            </a:r>
            <a:endParaRPr lang="de-AT" dirty="0">
              <a:solidFill>
                <a:srgbClr val="FF0000"/>
              </a:solidFill>
            </a:endParaRPr>
          </a:p>
        </p:txBody>
      </p:sp>
      <p:cxnSp>
        <p:nvCxnSpPr>
          <p:cNvPr id="48" name="Gerade Verbindung mit Pfeil 47"/>
          <p:cNvCxnSpPr>
            <a:endCxn id="49" idx="2"/>
          </p:cNvCxnSpPr>
          <p:nvPr/>
        </p:nvCxnSpPr>
        <p:spPr>
          <a:xfrm flipV="1">
            <a:off x="7799388" y="1413309"/>
            <a:ext cx="94357" cy="852351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6762666" y="104397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QCS </a:t>
            </a:r>
            <a:r>
              <a:rPr lang="de-AT" dirty="0" err="1" smtClean="0">
                <a:solidFill>
                  <a:srgbClr val="FF0000"/>
                </a:solidFill>
              </a:rPr>
              <a:t>Decouple</a:t>
            </a:r>
            <a:r>
              <a:rPr lang="de-AT" dirty="0" smtClean="0">
                <a:solidFill>
                  <a:srgbClr val="FF0000"/>
                </a:solidFill>
              </a:rPr>
              <a:t> Ring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8 September 2011</a:t>
            </a:r>
            <a:endParaRPr lang="de-AT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Immanuel Gfall (HEPHY Vienna)</a:t>
            </a:r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9DC7-2D7A-44A0-A94F-764F56EBA74A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1703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920625" y="3086249"/>
            <a:ext cx="273050" cy="285750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920625" y="2649687"/>
            <a:ext cx="90488" cy="1155700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171450" y="2911624"/>
            <a:ext cx="90488" cy="635000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38" name="AutoShape 5"/>
          <p:cNvSpPr>
            <a:spLocks/>
          </p:cNvSpPr>
          <p:nvPr/>
        </p:nvSpPr>
        <p:spPr bwMode="auto">
          <a:xfrm>
            <a:off x="907925" y="2222649"/>
            <a:ext cx="992188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138148 w 596900"/>
              <a:gd name="T21" fmla="*/ 21299202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8439" name="AutoShape 6"/>
          <p:cNvSpPr>
            <a:spLocks/>
          </p:cNvSpPr>
          <p:nvPr/>
        </p:nvSpPr>
        <p:spPr bwMode="auto">
          <a:xfrm flipV="1">
            <a:off x="896813" y="3795862"/>
            <a:ext cx="1006475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269220 w 596900"/>
              <a:gd name="T21" fmla="*/ 23003137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7489700" y="3081487"/>
            <a:ext cx="668338" cy="287337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7413500" y="2906862"/>
            <a:ext cx="101600" cy="636587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8132638" y="2646512"/>
            <a:ext cx="90487" cy="1157287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3" name="AutoShape 10"/>
          <p:cNvSpPr>
            <a:spLocks/>
          </p:cNvSpPr>
          <p:nvPr/>
        </p:nvSpPr>
        <p:spPr bwMode="auto">
          <a:xfrm>
            <a:off x="7835775" y="2216299"/>
            <a:ext cx="401638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269220 w 596900"/>
              <a:gd name="T21" fmla="*/ 27983872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8444" name="AutoShape 11"/>
          <p:cNvSpPr>
            <a:spLocks/>
          </p:cNvSpPr>
          <p:nvPr/>
        </p:nvSpPr>
        <p:spPr bwMode="auto">
          <a:xfrm flipV="1">
            <a:off x="7815138" y="3803799"/>
            <a:ext cx="420687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269221 w 596900"/>
              <a:gd name="T21" fmla="*/ 29360128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1322263" y="2224237"/>
            <a:ext cx="6513512" cy="1560512"/>
            <a:chOff x="0" y="0"/>
            <a:chExt cx="4103" cy="983"/>
          </a:xfrm>
        </p:grpSpPr>
        <p:grpSp>
          <p:nvGrpSpPr>
            <p:cNvPr id="18446" name="Group 14"/>
            <p:cNvGrpSpPr>
              <a:grpSpLocks/>
            </p:cNvGrpSpPr>
            <p:nvPr/>
          </p:nvGrpSpPr>
          <p:grpSpPr bwMode="auto">
            <a:xfrm>
              <a:off x="0" y="502"/>
              <a:ext cx="3793" cy="252"/>
              <a:chOff x="0" y="0"/>
              <a:chExt cx="3793" cy="252"/>
            </a:xfrm>
          </p:grpSpPr>
          <p:sp>
            <p:nvSpPr>
              <p:cNvPr id="18447" name="AutoShape 14"/>
              <p:cNvSpPr>
                <a:spLocks/>
              </p:cNvSpPr>
              <p:nvPr/>
            </p:nvSpPr>
            <p:spPr bwMode="auto">
              <a:xfrm rot="5400000">
                <a:off x="632" y="-623"/>
                <a:ext cx="246" cy="1506"/>
              </a:xfrm>
              <a:custGeom>
                <a:avLst/>
                <a:gdLst>
                  <a:gd name="T0" fmla="*/ 0 w 989819"/>
                  <a:gd name="T1" fmla="*/ 3021073 h 3021073"/>
                  <a:gd name="T2" fmla="*/ 267796 w 989819"/>
                  <a:gd name="T3" fmla="*/ 0 h 3021073"/>
                  <a:gd name="T4" fmla="*/ 722023 w 989819"/>
                  <a:gd name="T5" fmla="*/ 0 h 3021073"/>
                  <a:gd name="T6" fmla="*/ 989819 w 989819"/>
                  <a:gd name="T7" fmla="*/ 3021073 h 3021073"/>
                  <a:gd name="T8" fmla="*/ 177041 w 989819"/>
                  <a:gd name="T9" fmla="*/ 545639 h 3021073"/>
                  <a:gd name="T10" fmla="*/ 285679 w 989819"/>
                  <a:gd name="T11" fmla="*/ 23659054 h 302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989819" h="3021073">
                    <a:moveTo>
                      <a:pt x="0" y="3021073"/>
                    </a:moveTo>
                    <a:lnTo>
                      <a:pt x="267796" y="0"/>
                    </a:lnTo>
                    <a:lnTo>
                      <a:pt x="722023" y="0"/>
                    </a:lnTo>
                    <a:lnTo>
                      <a:pt x="989819" y="3021073"/>
                    </a:lnTo>
                    <a:close/>
                  </a:path>
                </a:pathLst>
              </a:custGeom>
              <a:solidFill>
                <a:srgbClr val="7F7F7F"/>
              </a:solidFill>
              <a:ln w="936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8448" name="AutoShape 15"/>
              <p:cNvSpPr>
                <a:spLocks/>
              </p:cNvSpPr>
              <p:nvPr/>
            </p:nvSpPr>
            <p:spPr bwMode="auto">
              <a:xfrm rot="16200000">
                <a:off x="2973" y="-572"/>
                <a:ext cx="245" cy="1389"/>
              </a:xfrm>
              <a:custGeom>
                <a:avLst/>
                <a:gdLst>
                  <a:gd name="T0" fmla="*/ 0 w 985998"/>
                  <a:gd name="T1" fmla="*/ 2788374 h 2788374"/>
                  <a:gd name="T2" fmla="*/ 260461 w 985998"/>
                  <a:gd name="T3" fmla="*/ 0 h 2788374"/>
                  <a:gd name="T4" fmla="*/ 725537 w 985998"/>
                  <a:gd name="T5" fmla="*/ 0 h 2788374"/>
                  <a:gd name="T6" fmla="*/ 985998 w 985998"/>
                  <a:gd name="T7" fmla="*/ 2788374 h 2788374"/>
                  <a:gd name="T8" fmla="*/ 173053 w 985998"/>
                  <a:gd name="T9" fmla="*/ 491830 h 2788374"/>
                  <a:gd name="T10" fmla="*/ 156955 w 985998"/>
                  <a:gd name="T11" fmla="*/ 29622208 h 2788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985998" h="2788374">
                    <a:moveTo>
                      <a:pt x="0" y="2788374"/>
                    </a:moveTo>
                    <a:lnTo>
                      <a:pt x="260461" y="0"/>
                    </a:lnTo>
                    <a:lnTo>
                      <a:pt x="725537" y="0"/>
                    </a:lnTo>
                    <a:lnTo>
                      <a:pt x="985998" y="2788374"/>
                    </a:lnTo>
                    <a:close/>
                  </a:path>
                </a:pathLst>
              </a:custGeom>
              <a:solidFill>
                <a:srgbClr val="7F7F7F"/>
              </a:solidFill>
              <a:ln w="936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8449" name="Rectangle 16"/>
              <p:cNvSpPr>
                <a:spLocks noChangeArrowheads="1"/>
              </p:cNvSpPr>
              <p:nvPr/>
            </p:nvSpPr>
            <p:spPr bwMode="auto">
              <a:xfrm>
                <a:off x="1509" y="92"/>
                <a:ext cx="907" cy="66"/>
              </a:xfrm>
              <a:prstGeom prst="rect">
                <a:avLst/>
              </a:prstGeom>
              <a:solidFill>
                <a:srgbClr val="D9D9D9"/>
              </a:solidFill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Rectangle 17"/>
              <p:cNvSpPr>
                <a:spLocks noChangeArrowheads="1"/>
              </p:cNvSpPr>
              <p:nvPr/>
            </p:nvSpPr>
            <p:spPr bwMode="auto">
              <a:xfrm>
                <a:off x="1509" y="42"/>
                <a:ext cx="76" cy="162"/>
              </a:xfrm>
              <a:prstGeom prst="rect">
                <a:avLst/>
              </a:prstGeom>
              <a:solidFill>
                <a:srgbClr val="D9D9D9"/>
              </a:solidFill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Rectangle 18"/>
              <p:cNvSpPr>
                <a:spLocks noChangeArrowheads="1"/>
              </p:cNvSpPr>
              <p:nvPr/>
            </p:nvSpPr>
            <p:spPr bwMode="auto">
              <a:xfrm>
                <a:off x="2333" y="42"/>
                <a:ext cx="77" cy="162"/>
              </a:xfrm>
              <a:prstGeom prst="rect">
                <a:avLst/>
              </a:prstGeom>
              <a:solidFill>
                <a:srgbClr val="D9D9D9"/>
              </a:solidFill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52" name="AutoShape 19"/>
            <p:cNvSpPr>
              <a:spLocks/>
            </p:cNvSpPr>
            <p:nvPr/>
          </p:nvSpPr>
          <p:spPr bwMode="auto">
            <a:xfrm>
              <a:off x="344" y="3"/>
              <a:ext cx="1039" cy="550"/>
            </a:xfrm>
            <a:custGeom>
              <a:avLst/>
              <a:gdLst>
                <a:gd name="T0" fmla="*/ 0 w 1218740"/>
                <a:gd name="T1" fmla="*/ 0 h 744338"/>
                <a:gd name="T2" fmla="*/ 0 w 1218740"/>
                <a:gd name="T3" fmla="*/ 652131 h 744338"/>
                <a:gd name="T4" fmla="*/ 170052 w 1218740"/>
                <a:gd name="T5" fmla="*/ 651710 h 744338"/>
                <a:gd name="T6" fmla="*/ 728774 w 1218740"/>
                <a:gd name="T7" fmla="*/ 700430 h 744338"/>
                <a:gd name="T8" fmla="*/ 1210481 w 1218740"/>
                <a:gd name="T9" fmla="*/ 744338 h 744338"/>
                <a:gd name="T10" fmla="*/ 1218740 w 1218740"/>
                <a:gd name="T11" fmla="*/ 729175 h 744338"/>
                <a:gd name="T12" fmla="*/ 888022 w 1218740"/>
                <a:gd name="T13" fmla="*/ 690535 h 744338"/>
                <a:gd name="T14" fmla="*/ 251547 w 1218740"/>
                <a:gd name="T15" fmla="*/ 497716 h 744338"/>
                <a:gd name="T16" fmla="*/ 71381 w 1218740"/>
                <a:gd name="T17" fmla="*/ 487673 h 744338"/>
                <a:gd name="T18" fmla="*/ 69025 w 1218740"/>
                <a:gd name="T19" fmla="*/ 1336 h 744338"/>
                <a:gd name="T20" fmla="*/ 0 w 1218740"/>
                <a:gd name="T21" fmla="*/ 0 h 744338"/>
                <a:gd name="T22" fmla="*/ 0 w 1218740"/>
                <a:gd name="T23" fmla="*/ 0 h 744338"/>
                <a:gd name="T24" fmla="*/ 301459 w 1218740"/>
                <a:gd name="T25" fmla="*/ 23134025 h 744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18740" h="744338">
                  <a:moveTo>
                    <a:pt x="0" y="0"/>
                  </a:moveTo>
                  <a:lnTo>
                    <a:pt x="0" y="652131"/>
                  </a:lnTo>
                  <a:lnTo>
                    <a:pt x="170052" y="651710"/>
                  </a:lnTo>
                  <a:lnTo>
                    <a:pt x="728774" y="700430"/>
                  </a:lnTo>
                  <a:lnTo>
                    <a:pt x="1210481" y="744338"/>
                  </a:lnTo>
                  <a:lnTo>
                    <a:pt x="1218740" y="729175"/>
                  </a:lnTo>
                  <a:lnTo>
                    <a:pt x="888022" y="690535"/>
                  </a:lnTo>
                  <a:lnTo>
                    <a:pt x="251547" y="497716"/>
                  </a:lnTo>
                  <a:lnTo>
                    <a:pt x="71381" y="487673"/>
                  </a:lnTo>
                  <a:cubicBezTo>
                    <a:pt x="71779" y="447456"/>
                    <a:pt x="68627" y="41553"/>
                    <a:pt x="69025" y="13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36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grpSp>
          <p:nvGrpSpPr>
            <p:cNvPr id="18453" name="Group 21"/>
            <p:cNvGrpSpPr>
              <a:grpSpLocks/>
            </p:cNvGrpSpPr>
            <p:nvPr/>
          </p:nvGrpSpPr>
          <p:grpSpPr bwMode="auto">
            <a:xfrm>
              <a:off x="638" y="324"/>
              <a:ext cx="3192" cy="615"/>
              <a:chOff x="0" y="0"/>
              <a:chExt cx="3192" cy="615"/>
            </a:xfrm>
          </p:grpSpPr>
          <p:sp>
            <p:nvSpPr>
              <p:cNvPr id="18454" name="Rectangle 21"/>
              <p:cNvSpPr>
                <a:spLocks noChangeArrowheads="1"/>
              </p:cNvSpPr>
              <p:nvPr/>
            </p:nvSpPr>
            <p:spPr bwMode="auto">
              <a:xfrm>
                <a:off x="792" y="189"/>
                <a:ext cx="1068" cy="236"/>
              </a:xfrm>
              <a:prstGeom prst="rect">
                <a:avLst/>
              </a:prstGeom>
              <a:solidFill>
                <a:srgbClr val="E46C0A">
                  <a:alpha val="43999"/>
                </a:srgbClr>
              </a:solidFill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8455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3192" cy="615"/>
                <a:chOff x="0" y="0"/>
                <a:chExt cx="3192" cy="615"/>
              </a:xfrm>
            </p:grpSpPr>
            <p:grpSp>
              <p:nvGrpSpPr>
                <p:cNvPr id="18456" name="Group 2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192" cy="228"/>
                  <a:chOff x="0" y="0"/>
                  <a:chExt cx="3192" cy="228"/>
                </a:xfrm>
              </p:grpSpPr>
              <p:sp>
                <p:nvSpPr>
                  <p:cNvPr id="18457" name="AutoShape 24"/>
                  <p:cNvSpPr>
                    <a:spLocks/>
                  </p:cNvSpPr>
                  <p:nvPr/>
                </p:nvSpPr>
                <p:spPr bwMode="auto">
                  <a:xfrm>
                    <a:off x="0" y="8"/>
                    <a:ext cx="783" cy="218"/>
                  </a:xfrm>
                  <a:custGeom>
                    <a:avLst/>
                    <a:gdLst>
                      <a:gd name="T0" fmla="*/ 1523428 w 1523428"/>
                      <a:gd name="T1" fmla="*/ 562607 h 562607"/>
                      <a:gd name="T2" fmla="*/ 948670 w 1523428"/>
                      <a:gd name="T3" fmla="*/ 467544 h 562607"/>
                      <a:gd name="T4" fmla="*/ 490777 w 1523428"/>
                      <a:gd name="T5" fmla="*/ 315406 h 562607"/>
                      <a:gd name="T6" fmla="*/ 59206 w 1523428"/>
                      <a:gd name="T7" fmla="*/ 119022 h 562607"/>
                      <a:gd name="T8" fmla="*/ 0 w 1523428"/>
                      <a:gd name="T9" fmla="*/ 0 h 562607"/>
                      <a:gd name="T10" fmla="*/ 0 w 1523428"/>
                      <a:gd name="T11" fmla="*/ 0 h 562607"/>
                      <a:gd name="T12" fmla="*/ 278225 w 1523428"/>
                      <a:gd name="T13" fmla="*/ 32964125 h 5626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T10" t="T11" r="T12" b="T13"/>
                    <a:pathLst>
                      <a:path w="1523428" h="562607">
                        <a:moveTo>
                          <a:pt x="1523428" y="562607"/>
                        </a:moveTo>
                        <a:lnTo>
                          <a:pt x="948670" y="467544"/>
                        </a:lnTo>
                        <a:lnTo>
                          <a:pt x="490777" y="315406"/>
                        </a:lnTo>
                        <a:lnTo>
                          <a:pt x="59206" y="11902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560" cmpd="sng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AT"/>
                  </a:p>
                </p:txBody>
              </p:sp>
              <p:sp>
                <p:nvSpPr>
                  <p:cNvPr id="18458" name="AutoShape 25"/>
                  <p:cNvSpPr>
                    <a:spLocks/>
                  </p:cNvSpPr>
                  <p:nvPr/>
                </p:nvSpPr>
                <p:spPr bwMode="auto">
                  <a:xfrm flipH="1">
                    <a:off x="1867" y="0"/>
                    <a:ext cx="1325" cy="228"/>
                  </a:xfrm>
                  <a:custGeom>
                    <a:avLst/>
                    <a:gdLst>
                      <a:gd name="T0" fmla="*/ 2042120 w 2042120"/>
                      <a:gd name="T1" fmla="*/ 578662 h 578662"/>
                      <a:gd name="T2" fmla="*/ 1830942 w 2042120"/>
                      <a:gd name="T3" fmla="*/ 494925 h 578662"/>
                      <a:gd name="T4" fmla="*/ 1234250 w 2042120"/>
                      <a:gd name="T5" fmla="*/ 431099 h 578662"/>
                      <a:gd name="T6" fmla="*/ 534892 w 2042120"/>
                      <a:gd name="T7" fmla="*/ 133690 h 578662"/>
                      <a:gd name="T8" fmla="*/ 314079 w 2042120"/>
                      <a:gd name="T9" fmla="*/ 112719 h 578662"/>
                      <a:gd name="T10" fmla="*/ 0 w 2042120"/>
                      <a:gd name="T11" fmla="*/ 0 h 578662"/>
                      <a:gd name="T12" fmla="*/ 0 w 2042120"/>
                      <a:gd name="T13" fmla="*/ 0 h 578662"/>
                      <a:gd name="T14" fmla="*/ 272796 w 2042120"/>
                      <a:gd name="T15" fmla="*/ 22413001 h 5786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T12" t="T13" r="T14" b="T15"/>
                    <a:pathLst>
                      <a:path w="2042120" h="578662">
                        <a:moveTo>
                          <a:pt x="2042120" y="578662"/>
                        </a:moveTo>
                        <a:lnTo>
                          <a:pt x="1830942" y="494925"/>
                        </a:lnTo>
                        <a:lnTo>
                          <a:pt x="1234250" y="431099"/>
                        </a:lnTo>
                        <a:lnTo>
                          <a:pt x="534892" y="133690"/>
                        </a:lnTo>
                        <a:lnTo>
                          <a:pt x="314079" y="1127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560" cmpd="sng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AT"/>
                  </a:p>
                </p:txBody>
              </p:sp>
            </p:grpSp>
            <p:grpSp>
              <p:nvGrpSpPr>
                <p:cNvPr id="18459" name="Group 27"/>
                <p:cNvGrpSpPr>
                  <a:grpSpLocks/>
                </p:cNvGrpSpPr>
                <p:nvPr/>
              </p:nvGrpSpPr>
              <p:grpSpPr bwMode="auto">
                <a:xfrm>
                  <a:off x="2" y="380"/>
                  <a:ext cx="3129" cy="235"/>
                  <a:chOff x="0" y="0"/>
                  <a:chExt cx="3129" cy="235"/>
                </a:xfrm>
              </p:grpSpPr>
              <p:sp>
                <p:nvSpPr>
                  <p:cNvPr id="18460" name="AutoShape 27"/>
                  <p:cNvSpPr>
                    <a:spLocks/>
                  </p:cNvSpPr>
                  <p:nvPr/>
                </p:nvSpPr>
                <p:spPr bwMode="auto">
                  <a:xfrm flipV="1">
                    <a:off x="0" y="19"/>
                    <a:ext cx="781" cy="216"/>
                  </a:xfrm>
                  <a:custGeom>
                    <a:avLst/>
                    <a:gdLst>
                      <a:gd name="T0" fmla="*/ 1518875 w 1518875"/>
                      <a:gd name="T1" fmla="*/ 560779 h 560779"/>
                      <a:gd name="T2" fmla="*/ 859865 w 1518875"/>
                      <a:gd name="T3" fmla="*/ 471882 h 560779"/>
                      <a:gd name="T4" fmla="*/ 399689 w 1518875"/>
                      <a:gd name="T5" fmla="*/ 315963 h 560779"/>
                      <a:gd name="T6" fmla="*/ 86533 w 1518875"/>
                      <a:gd name="T7" fmla="*/ 185724 h 560779"/>
                      <a:gd name="T8" fmla="*/ 0 w 1518875"/>
                      <a:gd name="T9" fmla="*/ 0 h 560779"/>
                      <a:gd name="T10" fmla="*/ 0 w 1518875"/>
                      <a:gd name="T11" fmla="*/ 0 h 560779"/>
                      <a:gd name="T12" fmla="*/ 274214 w 1518875"/>
                      <a:gd name="T13" fmla="*/ 26935565 h 5607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T10" t="T11" r="T12" b="T13"/>
                    <a:pathLst>
                      <a:path w="1518875" h="560779">
                        <a:moveTo>
                          <a:pt x="1518875" y="560779"/>
                        </a:moveTo>
                        <a:lnTo>
                          <a:pt x="859865" y="471882"/>
                        </a:lnTo>
                        <a:lnTo>
                          <a:pt x="399689" y="315963"/>
                        </a:lnTo>
                        <a:lnTo>
                          <a:pt x="86533" y="18572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560" cmpd="sng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AT"/>
                  </a:p>
                </p:txBody>
              </p:sp>
              <p:sp>
                <p:nvSpPr>
                  <p:cNvPr id="18461" name="AutoShape 28"/>
                  <p:cNvSpPr>
                    <a:spLocks/>
                  </p:cNvSpPr>
                  <p:nvPr/>
                </p:nvSpPr>
                <p:spPr bwMode="auto">
                  <a:xfrm flipH="1" flipV="1">
                    <a:off x="1864" y="0"/>
                    <a:ext cx="1265" cy="215"/>
                  </a:xfrm>
                  <a:custGeom>
                    <a:avLst/>
                    <a:gdLst>
                      <a:gd name="T0" fmla="*/ 1950641 w 1950641"/>
                      <a:gd name="T1" fmla="*/ 551980 h 551980"/>
                      <a:gd name="T2" fmla="*/ 1735840 w 1950641"/>
                      <a:gd name="T3" fmla="*/ 482040 h 551980"/>
                      <a:gd name="T4" fmla="*/ 1162523 w 1950641"/>
                      <a:gd name="T5" fmla="*/ 414806 h 551980"/>
                      <a:gd name="T6" fmla="*/ 468943 w 1950641"/>
                      <a:gd name="T7" fmla="*/ 157275 h 551980"/>
                      <a:gd name="T8" fmla="*/ 0 w 1950641"/>
                      <a:gd name="T9" fmla="*/ 0 h 551980"/>
                      <a:gd name="T10" fmla="*/ 0 w 1950641"/>
                      <a:gd name="T11" fmla="*/ 0 h 551980"/>
                      <a:gd name="T12" fmla="*/ 311486 w 1950641"/>
                      <a:gd name="T13" fmla="*/ 19070267 h 5519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T10" t="T11" r="T12" b="T13"/>
                    <a:pathLst>
                      <a:path w="1950641" h="551980">
                        <a:moveTo>
                          <a:pt x="1950641" y="551980"/>
                        </a:moveTo>
                        <a:lnTo>
                          <a:pt x="1735840" y="482040"/>
                        </a:lnTo>
                        <a:lnTo>
                          <a:pt x="1162523" y="414806"/>
                        </a:lnTo>
                        <a:lnTo>
                          <a:pt x="468943" y="15727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25560" cmpd="sng">
                    <a:solidFill>
                      <a:srgbClr val="FF66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de-AT"/>
                  </a:p>
                </p:txBody>
              </p:sp>
            </p:grpSp>
          </p:grpSp>
        </p:grpSp>
        <p:sp>
          <p:nvSpPr>
            <p:cNvPr id="18462" name="AutoShape 29"/>
            <p:cNvSpPr>
              <a:spLocks/>
            </p:cNvSpPr>
            <p:nvPr/>
          </p:nvSpPr>
          <p:spPr bwMode="auto">
            <a:xfrm flipH="1">
              <a:off x="2636" y="0"/>
              <a:ext cx="1467" cy="542"/>
            </a:xfrm>
            <a:custGeom>
              <a:avLst/>
              <a:gdLst>
                <a:gd name="T0" fmla="*/ 0 w 1064759"/>
                <a:gd name="T1" fmla="*/ 1385 h 733799"/>
                <a:gd name="T2" fmla="*/ 4586 w 1064759"/>
                <a:gd name="T3" fmla="*/ 549791 h 733799"/>
                <a:gd name="T4" fmla="*/ 267273 w 1064759"/>
                <a:gd name="T5" fmla="*/ 560039 h 733799"/>
                <a:gd name="T6" fmla="*/ 293238 w 1064759"/>
                <a:gd name="T7" fmla="*/ 649092 h 733799"/>
                <a:gd name="T8" fmla="*/ 742367 w 1064759"/>
                <a:gd name="T9" fmla="*/ 696244 h 733799"/>
                <a:gd name="T10" fmla="*/ 1064759 w 1064759"/>
                <a:gd name="T11" fmla="*/ 733799 h 733799"/>
                <a:gd name="T12" fmla="*/ 1064759 w 1064759"/>
                <a:gd name="T13" fmla="*/ 702426 h 733799"/>
                <a:gd name="T14" fmla="*/ 789948 w 1064759"/>
                <a:gd name="T15" fmla="*/ 685093 h 733799"/>
                <a:gd name="T16" fmla="*/ 667050 w 1064759"/>
                <a:gd name="T17" fmla="*/ 649090 h 733799"/>
                <a:gd name="T18" fmla="*/ 457724 w 1064759"/>
                <a:gd name="T19" fmla="*/ 560239 h 733799"/>
                <a:gd name="T20" fmla="*/ 310072 w 1064759"/>
                <a:gd name="T21" fmla="*/ 520635 h 733799"/>
                <a:gd name="T22" fmla="*/ 146092 w 1064759"/>
                <a:gd name="T23" fmla="*/ 458319 h 733799"/>
                <a:gd name="T24" fmla="*/ 69892 w 1064759"/>
                <a:gd name="T25" fmla="*/ 455463 h 733799"/>
                <a:gd name="T26" fmla="*/ 66118 w 1064759"/>
                <a:gd name="T27" fmla="*/ 0 h 733799"/>
                <a:gd name="T28" fmla="*/ 0 w 1064759"/>
                <a:gd name="T29" fmla="*/ 1385 h 733799"/>
                <a:gd name="T30" fmla="*/ 0 w 1064759"/>
                <a:gd name="T31" fmla="*/ 0 h 733799"/>
                <a:gd name="T32" fmla="*/ 277984 w 1064759"/>
                <a:gd name="T33" fmla="*/ 26411349 h 733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1064759" h="733799">
                  <a:moveTo>
                    <a:pt x="0" y="1385"/>
                  </a:moveTo>
                  <a:cubicBezTo>
                    <a:pt x="254" y="198015"/>
                    <a:pt x="4332" y="353161"/>
                    <a:pt x="4586" y="549791"/>
                  </a:cubicBezTo>
                  <a:lnTo>
                    <a:pt x="267273" y="560039"/>
                  </a:lnTo>
                  <a:lnTo>
                    <a:pt x="293238" y="649092"/>
                  </a:lnTo>
                  <a:lnTo>
                    <a:pt x="742367" y="696244"/>
                  </a:lnTo>
                  <a:lnTo>
                    <a:pt x="1064759" y="733799"/>
                  </a:lnTo>
                  <a:lnTo>
                    <a:pt x="1064759" y="702426"/>
                  </a:lnTo>
                  <a:lnTo>
                    <a:pt x="789948" y="685093"/>
                  </a:lnTo>
                  <a:lnTo>
                    <a:pt x="667050" y="649090"/>
                  </a:lnTo>
                  <a:lnTo>
                    <a:pt x="457724" y="560239"/>
                  </a:lnTo>
                  <a:lnTo>
                    <a:pt x="310072" y="520635"/>
                  </a:lnTo>
                  <a:lnTo>
                    <a:pt x="146092" y="458319"/>
                  </a:lnTo>
                  <a:lnTo>
                    <a:pt x="69892" y="455463"/>
                  </a:lnTo>
                  <a:cubicBezTo>
                    <a:pt x="70290" y="415246"/>
                    <a:pt x="65720" y="40217"/>
                    <a:pt x="66118" y="0"/>
                  </a:cubicBezTo>
                  <a:lnTo>
                    <a:pt x="0" y="1385"/>
                  </a:lnTo>
                  <a:close/>
                </a:path>
              </a:pathLst>
            </a:custGeom>
            <a:solidFill>
              <a:srgbClr val="FFFFFF"/>
            </a:solidFill>
            <a:ln w="936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8463" name="Rectangle 30"/>
            <p:cNvSpPr>
              <a:spLocks noChangeArrowheads="1"/>
            </p:cNvSpPr>
            <p:nvPr/>
          </p:nvSpPr>
          <p:spPr bwMode="auto">
            <a:xfrm>
              <a:off x="434" y="950"/>
              <a:ext cx="206" cy="33"/>
            </a:xfrm>
            <a:prstGeom prst="rect">
              <a:avLst/>
            </a:prstGeom>
            <a:noFill/>
            <a:ln w="22320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64" name="Rectangle 31"/>
            <p:cNvSpPr>
              <a:spLocks noChangeArrowheads="1"/>
            </p:cNvSpPr>
            <p:nvPr/>
          </p:nvSpPr>
          <p:spPr bwMode="auto">
            <a:xfrm>
              <a:off x="434" y="291"/>
              <a:ext cx="206" cy="33"/>
            </a:xfrm>
            <a:prstGeom prst="rect">
              <a:avLst/>
            </a:prstGeom>
            <a:noFill/>
            <a:ln w="22320" cmpd="sng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65" name="Rectangle 32"/>
            <p:cNvSpPr>
              <a:spLocks noChangeArrowheads="1"/>
            </p:cNvSpPr>
            <p:nvPr/>
          </p:nvSpPr>
          <p:spPr bwMode="auto">
            <a:xfrm rot="21060000">
              <a:off x="3729" y="312"/>
              <a:ext cx="224" cy="32"/>
            </a:xfrm>
            <a:prstGeom prst="rect">
              <a:avLst/>
            </a:prstGeom>
            <a:solidFill>
              <a:srgbClr val="FFFFFF"/>
            </a:solidFill>
            <a:ln w="22320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66" name="AutoShape 33"/>
          <p:cNvSpPr>
            <a:spLocks/>
          </p:cNvSpPr>
          <p:nvPr/>
        </p:nvSpPr>
        <p:spPr bwMode="auto">
          <a:xfrm flipH="1">
            <a:off x="371350" y="2233762"/>
            <a:ext cx="557213" cy="2286000"/>
          </a:xfrm>
          <a:custGeom>
            <a:avLst/>
            <a:gdLst>
              <a:gd name="T0" fmla="*/ 0 w 557212"/>
              <a:gd name="T1" fmla="*/ 0 h 2286000"/>
              <a:gd name="T2" fmla="*/ 278606 w 557212"/>
              <a:gd name="T3" fmla="*/ 0 h 2286000"/>
              <a:gd name="T4" fmla="*/ 557212 w 557212"/>
              <a:gd name="T5" fmla="*/ 278606 h 2286000"/>
              <a:gd name="T6" fmla="*/ 557212 w 557212"/>
              <a:gd name="T7" fmla="*/ 2286000 h 2286000"/>
              <a:gd name="T8" fmla="*/ 0 w 557212"/>
              <a:gd name="T9" fmla="*/ 2286000 h 2286000"/>
              <a:gd name="T10" fmla="*/ 0 w 557212"/>
              <a:gd name="T11" fmla="*/ 139303 h 2286000"/>
              <a:gd name="T12" fmla="*/ 286837 w 557212"/>
              <a:gd name="T13" fmla="*/ 18219008 h 2286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557212" h="2286000">
                <a:moveTo>
                  <a:pt x="0" y="0"/>
                </a:moveTo>
                <a:lnTo>
                  <a:pt x="278606" y="0"/>
                </a:lnTo>
                <a:lnTo>
                  <a:pt x="557212" y="278606"/>
                </a:lnTo>
                <a:lnTo>
                  <a:pt x="557212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595959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8467" name="AutoShape 34"/>
          <p:cNvSpPr>
            <a:spLocks/>
          </p:cNvSpPr>
          <p:nvPr/>
        </p:nvSpPr>
        <p:spPr bwMode="auto">
          <a:xfrm>
            <a:off x="8226300" y="2202012"/>
            <a:ext cx="557213" cy="2286000"/>
          </a:xfrm>
          <a:custGeom>
            <a:avLst/>
            <a:gdLst>
              <a:gd name="T0" fmla="*/ 0 w 557212"/>
              <a:gd name="T1" fmla="*/ 0 h 2286000"/>
              <a:gd name="T2" fmla="*/ 278606 w 557212"/>
              <a:gd name="T3" fmla="*/ 0 h 2286000"/>
              <a:gd name="T4" fmla="*/ 557212 w 557212"/>
              <a:gd name="T5" fmla="*/ 278606 h 2286000"/>
              <a:gd name="T6" fmla="*/ 557212 w 557212"/>
              <a:gd name="T7" fmla="*/ 2286000 h 2286000"/>
              <a:gd name="T8" fmla="*/ 0 w 557212"/>
              <a:gd name="T9" fmla="*/ 2286000 h 2286000"/>
              <a:gd name="T10" fmla="*/ 0 w 557212"/>
              <a:gd name="T11" fmla="*/ 139303 h 2286000"/>
              <a:gd name="T12" fmla="*/ 286837 w 557212"/>
              <a:gd name="T13" fmla="*/ 23724030 h 2286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557212" h="2286000">
                <a:moveTo>
                  <a:pt x="0" y="0"/>
                </a:moveTo>
                <a:lnTo>
                  <a:pt x="278606" y="0"/>
                </a:lnTo>
                <a:lnTo>
                  <a:pt x="557212" y="278606"/>
                </a:lnTo>
                <a:lnTo>
                  <a:pt x="557212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595959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8468" name="AutoShape 35"/>
          <p:cNvSpPr>
            <a:spLocks/>
          </p:cNvSpPr>
          <p:nvPr/>
        </p:nvSpPr>
        <p:spPr bwMode="auto">
          <a:xfrm>
            <a:off x="1246063" y="2873524"/>
            <a:ext cx="139700" cy="698500"/>
          </a:xfrm>
          <a:custGeom>
            <a:avLst/>
            <a:gdLst>
              <a:gd name="T0" fmla="*/ 19161 w 139811"/>
              <a:gd name="T1" fmla="*/ 0 h 698500"/>
              <a:gd name="T2" fmla="*/ 111 w 139811"/>
              <a:gd name="T3" fmla="*/ 368300 h 698500"/>
              <a:gd name="T4" fmla="*/ 111 w 139811"/>
              <a:gd name="T5" fmla="*/ 361950 h 698500"/>
              <a:gd name="T6" fmla="*/ 19161 w 139811"/>
              <a:gd name="T7" fmla="*/ 698500 h 698500"/>
              <a:gd name="T8" fmla="*/ 133461 w 139811"/>
              <a:gd name="T9" fmla="*/ 685800 h 698500"/>
              <a:gd name="T10" fmla="*/ 114411 w 139811"/>
              <a:gd name="T11" fmla="*/ 361950 h 698500"/>
              <a:gd name="T12" fmla="*/ 139811 w 139811"/>
              <a:gd name="T13" fmla="*/ 19050 h 698500"/>
              <a:gd name="T14" fmla="*/ 19161 w 139811"/>
              <a:gd name="T15" fmla="*/ 0 h 698500"/>
              <a:gd name="T16" fmla="*/ 0 w 139811"/>
              <a:gd name="T17" fmla="*/ 0 h 698500"/>
              <a:gd name="T18" fmla="*/ 270883 w 139811"/>
              <a:gd name="T19" fmla="*/ 29949949 h 698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139811" h="698500">
                <a:moveTo>
                  <a:pt x="19161" y="0"/>
                </a:moveTo>
                <a:cubicBezTo>
                  <a:pt x="12811" y="122767"/>
                  <a:pt x="6572" y="245539"/>
                  <a:pt x="111" y="368300"/>
                </a:cubicBezTo>
                <a:cubicBezTo>
                  <a:pt x="0" y="370414"/>
                  <a:pt x="111" y="364067"/>
                  <a:pt x="111" y="361950"/>
                </a:cubicBezTo>
                <a:lnTo>
                  <a:pt x="19161" y="698500"/>
                </a:lnTo>
                <a:lnTo>
                  <a:pt x="133461" y="685800"/>
                </a:lnTo>
                <a:lnTo>
                  <a:pt x="114411" y="361950"/>
                </a:lnTo>
                <a:lnTo>
                  <a:pt x="139811" y="19050"/>
                </a:lnTo>
                <a:lnTo>
                  <a:pt x="19161" y="0"/>
                </a:lnTo>
                <a:close/>
              </a:path>
            </a:pathLst>
          </a:custGeom>
          <a:solidFill>
            <a:srgbClr val="7F7F7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8469" name="AutoShape 36"/>
          <p:cNvSpPr>
            <a:spLocks/>
          </p:cNvSpPr>
          <p:nvPr/>
        </p:nvSpPr>
        <p:spPr bwMode="auto">
          <a:xfrm flipH="1">
            <a:off x="7300788" y="2908449"/>
            <a:ext cx="139700" cy="635000"/>
          </a:xfrm>
          <a:custGeom>
            <a:avLst/>
            <a:gdLst>
              <a:gd name="T0" fmla="*/ 19161 w 139811"/>
              <a:gd name="T1" fmla="*/ 0 h 698500"/>
              <a:gd name="T2" fmla="*/ 111 w 139811"/>
              <a:gd name="T3" fmla="*/ 368300 h 698500"/>
              <a:gd name="T4" fmla="*/ 111 w 139811"/>
              <a:gd name="T5" fmla="*/ 361950 h 698500"/>
              <a:gd name="T6" fmla="*/ 19161 w 139811"/>
              <a:gd name="T7" fmla="*/ 698500 h 698500"/>
              <a:gd name="T8" fmla="*/ 133461 w 139811"/>
              <a:gd name="T9" fmla="*/ 685800 h 698500"/>
              <a:gd name="T10" fmla="*/ 114411 w 139811"/>
              <a:gd name="T11" fmla="*/ 361950 h 698500"/>
              <a:gd name="T12" fmla="*/ 139811 w 139811"/>
              <a:gd name="T13" fmla="*/ 19050 h 698500"/>
              <a:gd name="T14" fmla="*/ 19161 w 139811"/>
              <a:gd name="T15" fmla="*/ 0 h 698500"/>
              <a:gd name="T16" fmla="*/ 0 w 139811"/>
              <a:gd name="T17" fmla="*/ 0 h 698500"/>
              <a:gd name="T18" fmla="*/ 270883 w 139811"/>
              <a:gd name="T19" fmla="*/ 22085632 h 698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139811" h="698500">
                <a:moveTo>
                  <a:pt x="19161" y="0"/>
                </a:moveTo>
                <a:cubicBezTo>
                  <a:pt x="12811" y="122767"/>
                  <a:pt x="6572" y="245539"/>
                  <a:pt x="111" y="368300"/>
                </a:cubicBezTo>
                <a:cubicBezTo>
                  <a:pt x="0" y="370414"/>
                  <a:pt x="111" y="364067"/>
                  <a:pt x="111" y="361950"/>
                </a:cubicBezTo>
                <a:lnTo>
                  <a:pt x="19161" y="698500"/>
                </a:lnTo>
                <a:lnTo>
                  <a:pt x="133461" y="685800"/>
                </a:lnTo>
                <a:lnTo>
                  <a:pt x="114411" y="361950"/>
                </a:lnTo>
                <a:lnTo>
                  <a:pt x="139811" y="19050"/>
                </a:lnTo>
                <a:lnTo>
                  <a:pt x="19161" y="0"/>
                </a:lnTo>
                <a:close/>
              </a:path>
            </a:pathLst>
          </a:custGeom>
          <a:solidFill>
            <a:srgbClr val="7F7F7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8470" name="AutoShape 37"/>
          <p:cNvSpPr>
            <a:spLocks/>
          </p:cNvSpPr>
          <p:nvPr/>
        </p:nvSpPr>
        <p:spPr bwMode="auto">
          <a:xfrm flipV="1">
            <a:off x="1858838" y="3341837"/>
            <a:ext cx="1660525" cy="884237"/>
          </a:xfrm>
          <a:custGeom>
            <a:avLst/>
            <a:gdLst>
              <a:gd name="T0" fmla="*/ 0 w 1218740"/>
              <a:gd name="T1" fmla="*/ 0 h 744338"/>
              <a:gd name="T2" fmla="*/ 0 w 1218740"/>
              <a:gd name="T3" fmla="*/ 652131 h 744338"/>
              <a:gd name="T4" fmla="*/ 170052 w 1218740"/>
              <a:gd name="T5" fmla="*/ 651710 h 744338"/>
              <a:gd name="T6" fmla="*/ 728774 w 1218740"/>
              <a:gd name="T7" fmla="*/ 700430 h 744338"/>
              <a:gd name="T8" fmla="*/ 1210481 w 1218740"/>
              <a:gd name="T9" fmla="*/ 744338 h 744338"/>
              <a:gd name="T10" fmla="*/ 1218740 w 1218740"/>
              <a:gd name="T11" fmla="*/ 729175 h 744338"/>
              <a:gd name="T12" fmla="*/ 888022 w 1218740"/>
              <a:gd name="T13" fmla="*/ 690535 h 744338"/>
              <a:gd name="T14" fmla="*/ 251547 w 1218740"/>
              <a:gd name="T15" fmla="*/ 497716 h 744338"/>
              <a:gd name="T16" fmla="*/ 71381 w 1218740"/>
              <a:gd name="T17" fmla="*/ 487673 h 744338"/>
              <a:gd name="T18" fmla="*/ 69025 w 1218740"/>
              <a:gd name="T19" fmla="*/ 1336 h 744338"/>
              <a:gd name="T20" fmla="*/ 0 w 1218740"/>
              <a:gd name="T21" fmla="*/ 0 h 744338"/>
              <a:gd name="T22" fmla="*/ 0 w 1218740"/>
              <a:gd name="T23" fmla="*/ 0 h 744338"/>
              <a:gd name="T24" fmla="*/ 301236 w 1218740"/>
              <a:gd name="T25" fmla="*/ 27459583 h 744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1218740" h="744338">
                <a:moveTo>
                  <a:pt x="0" y="0"/>
                </a:moveTo>
                <a:lnTo>
                  <a:pt x="0" y="652131"/>
                </a:lnTo>
                <a:lnTo>
                  <a:pt x="170052" y="651710"/>
                </a:lnTo>
                <a:lnTo>
                  <a:pt x="728774" y="700430"/>
                </a:lnTo>
                <a:lnTo>
                  <a:pt x="1210481" y="744338"/>
                </a:lnTo>
                <a:lnTo>
                  <a:pt x="1218740" y="729175"/>
                </a:lnTo>
                <a:lnTo>
                  <a:pt x="888022" y="690535"/>
                </a:lnTo>
                <a:lnTo>
                  <a:pt x="251547" y="497716"/>
                </a:lnTo>
                <a:lnTo>
                  <a:pt x="71381" y="487673"/>
                </a:lnTo>
                <a:cubicBezTo>
                  <a:pt x="71779" y="447456"/>
                  <a:pt x="68627" y="41553"/>
                  <a:pt x="69025" y="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8471" name="AutoShape 38"/>
          <p:cNvSpPr>
            <a:spLocks/>
          </p:cNvSpPr>
          <p:nvPr/>
        </p:nvSpPr>
        <p:spPr bwMode="auto">
          <a:xfrm flipH="1" flipV="1">
            <a:off x="5487863" y="3356124"/>
            <a:ext cx="2344737" cy="871538"/>
          </a:xfrm>
          <a:custGeom>
            <a:avLst/>
            <a:gdLst>
              <a:gd name="T0" fmla="*/ 2410 w 1067169"/>
              <a:gd name="T1" fmla="*/ 1385 h 733799"/>
              <a:gd name="T2" fmla="*/ 254 w 1067169"/>
              <a:gd name="T3" fmla="*/ 557367 h 733799"/>
              <a:gd name="T4" fmla="*/ 269683 w 1067169"/>
              <a:gd name="T5" fmla="*/ 560039 h 733799"/>
              <a:gd name="T6" fmla="*/ 295648 w 1067169"/>
              <a:gd name="T7" fmla="*/ 649092 h 733799"/>
              <a:gd name="T8" fmla="*/ 744777 w 1067169"/>
              <a:gd name="T9" fmla="*/ 696244 h 733799"/>
              <a:gd name="T10" fmla="*/ 1067169 w 1067169"/>
              <a:gd name="T11" fmla="*/ 733799 h 733799"/>
              <a:gd name="T12" fmla="*/ 1067169 w 1067169"/>
              <a:gd name="T13" fmla="*/ 702426 h 733799"/>
              <a:gd name="T14" fmla="*/ 792358 w 1067169"/>
              <a:gd name="T15" fmla="*/ 685093 h 733799"/>
              <a:gd name="T16" fmla="*/ 669460 w 1067169"/>
              <a:gd name="T17" fmla="*/ 649090 h 733799"/>
              <a:gd name="T18" fmla="*/ 460134 w 1067169"/>
              <a:gd name="T19" fmla="*/ 560239 h 733799"/>
              <a:gd name="T20" fmla="*/ 312482 w 1067169"/>
              <a:gd name="T21" fmla="*/ 520635 h 733799"/>
              <a:gd name="T22" fmla="*/ 148502 w 1067169"/>
              <a:gd name="T23" fmla="*/ 458319 h 733799"/>
              <a:gd name="T24" fmla="*/ 72302 w 1067169"/>
              <a:gd name="T25" fmla="*/ 455463 h 733799"/>
              <a:gd name="T26" fmla="*/ 68528 w 1067169"/>
              <a:gd name="T27" fmla="*/ 0 h 733799"/>
              <a:gd name="T28" fmla="*/ 2410 w 1067169"/>
              <a:gd name="T29" fmla="*/ 1385 h 733799"/>
              <a:gd name="T30" fmla="*/ 0 w 1067169"/>
              <a:gd name="T31" fmla="*/ 0 h 733799"/>
              <a:gd name="T32" fmla="*/ 280737 w 1067169"/>
              <a:gd name="T33" fmla="*/ 16842754 h 733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T30" t="T31" r="T32" b="T33"/>
            <a:pathLst>
              <a:path w="1067169" h="733799">
                <a:moveTo>
                  <a:pt x="2410" y="1385"/>
                </a:moveTo>
                <a:cubicBezTo>
                  <a:pt x="2664" y="198015"/>
                  <a:pt x="0" y="360737"/>
                  <a:pt x="254" y="557367"/>
                </a:cubicBezTo>
                <a:lnTo>
                  <a:pt x="269683" y="560039"/>
                </a:lnTo>
                <a:lnTo>
                  <a:pt x="295648" y="649092"/>
                </a:lnTo>
                <a:lnTo>
                  <a:pt x="744777" y="696244"/>
                </a:lnTo>
                <a:lnTo>
                  <a:pt x="1067169" y="733799"/>
                </a:lnTo>
                <a:lnTo>
                  <a:pt x="1067169" y="702426"/>
                </a:lnTo>
                <a:lnTo>
                  <a:pt x="792358" y="685093"/>
                </a:lnTo>
                <a:lnTo>
                  <a:pt x="669460" y="649090"/>
                </a:lnTo>
                <a:lnTo>
                  <a:pt x="460134" y="560239"/>
                </a:lnTo>
                <a:lnTo>
                  <a:pt x="312482" y="520635"/>
                </a:lnTo>
                <a:lnTo>
                  <a:pt x="148502" y="458319"/>
                </a:lnTo>
                <a:lnTo>
                  <a:pt x="72302" y="455463"/>
                </a:lnTo>
                <a:cubicBezTo>
                  <a:pt x="72700" y="415246"/>
                  <a:pt x="68130" y="40217"/>
                  <a:pt x="68528" y="0"/>
                </a:cubicBezTo>
                <a:lnTo>
                  <a:pt x="2410" y="1385"/>
                </a:lnTo>
                <a:close/>
              </a:path>
            </a:pathLst>
          </a:custGeom>
          <a:solidFill>
            <a:srgbClr val="FFFFF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8472" name="Rectangle 39"/>
          <p:cNvSpPr>
            <a:spLocks noChangeArrowheads="1"/>
          </p:cNvSpPr>
          <p:nvPr/>
        </p:nvSpPr>
        <p:spPr bwMode="auto">
          <a:xfrm rot="540000" flipV="1">
            <a:off x="7223000" y="3676799"/>
            <a:ext cx="366713" cy="61913"/>
          </a:xfrm>
          <a:prstGeom prst="rect">
            <a:avLst/>
          </a:prstGeom>
          <a:solidFill>
            <a:srgbClr val="FFFFFF"/>
          </a:solidFill>
          <a:ln w="2232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73" name="Rectangle 40"/>
          <p:cNvSpPr>
            <a:spLocks noChangeArrowheads="1"/>
          </p:cNvSpPr>
          <p:nvPr/>
        </p:nvSpPr>
        <p:spPr bwMode="auto">
          <a:xfrm>
            <a:off x="6507038" y="2994174"/>
            <a:ext cx="46037" cy="473075"/>
          </a:xfrm>
          <a:prstGeom prst="rect">
            <a:avLst/>
          </a:prstGeom>
          <a:solidFill>
            <a:srgbClr val="000000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74" name="Rectangle 41"/>
          <p:cNvSpPr>
            <a:spLocks noChangeArrowheads="1"/>
          </p:cNvSpPr>
          <p:nvPr/>
        </p:nvSpPr>
        <p:spPr bwMode="auto">
          <a:xfrm>
            <a:off x="2492250" y="3005287"/>
            <a:ext cx="50800" cy="446087"/>
          </a:xfrm>
          <a:prstGeom prst="rect">
            <a:avLst/>
          </a:prstGeom>
          <a:solidFill>
            <a:srgbClr val="000000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75" name="Text Box 42"/>
          <p:cNvSpPr txBox="1">
            <a:spLocks noChangeArrowheads="1"/>
          </p:cNvSpPr>
          <p:nvPr/>
        </p:nvSpPr>
        <p:spPr bwMode="auto">
          <a:xfrm>
            <a:off x="955675" y="5357813"/>
            <a:ext cx="47323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/>
              <a:t>PXD is assembled to two halves in another stage and put together to the beam pipe. Cables and tubes will go to the slot in the masks.   </a:t>
            </a:r>
          </a:p>
        </p:txBody>
      </p:sp>
      <p:sp>
        <p:nvSpPr>
          <p:cNvPr id="18476" name="Rectangle 43"/>
          <p:cNvSpPr>
            <a:spLocks noChangeArrowheads="1"/>
          </p:cNvSpPr>
          <p:nvPr/>
        </p:nvSpPr>
        <p:spPr bwMode="auto">
          <a:xfrm>
            <a:off x="323725" y="4461024"/>
            <a:ext cx="8640763" cy="5746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77" name="AutoShape 44"/>
          <p:cNvSpPr>
            <a:spLocks/>
          </p:cNvSpPr>
          <p:nvPr/>
        </p:nvSpPr>
        <p:spPr bwMode="auto">
          <a:xfrm>
            <a:off x="7831013" y="2224237"/>
            <a:ext cx="269875" cy="2006600"/>
          </a:xfrm>
          <a:custGeom>
            <a:avLst/>
            <a:gdLst>
              <a:gd name="T0" fmla="*/ 16934 w 270934"/>
              <a:gd name="T1" fmla="*/ 0 h 2006600"/>
              <a:gd name="T2" fmla="*/ 0 w 270934"/>
              <a:gd name="T3" fmla="*/ 2006600 h 2006600"/>
              <a:gd name="T4" fmla="*/ 127000 w 270934"/>
              <a:gd name="T5" fmla="*/ 1998133 h 2006600"/>
              <a:gd name="T6" fmla="*/ 125942 w 270934"/>
              <a:gd name="T7" fmla="*/ 1277408 h 2006600"/>
              <a:gd name="T8" fmla="*/ 270934 w 270934"/>
              <a:gd name="T9" fmla="*/ 1089025 h 2006600"/>
              <a:gd name="T10" fmla="*/ 270934 w 270934"/>
              <a:gd name="T11" fmla="*/ 900641 h 2006600"/>
              <a:gd name="T12" fmla="*/ 125942 w 270934"/>
              <a:gd name="T13" fmla="*/ 750358 h 2006600"/>
              <a:gd name="T14" fmla="*/ 125942 w 270934"/>
              <a:gd name="T15" fmla="*/ 1058 h 2006600"/>
              <a:gd name="T16" fmla="*/ 16934 w 270934"/>
              <a:gd name="T17" fmla="*/ 0 h 2006600"/>
              <a:gd name="T18" fmla="*/ 0 w 270934"/>
              <a:gd name="T19" fmla="*/ 0 h 2006600"/>
              <a:gd name="T20" fmla="*/ 270934 w 270934"/>
              <a:gd name="T21" fmla="*/ 25624578 h 2006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70934" h="2006600">
                <a:moveTo>
                  <a:pt x="16934" y="0"/>
                </a:moveTo>
                <a:lnTo>
                  <a:pt x="0" y="2006600"/>
                </a:lnTo>
                <a:lnTo>
                  <a:pt x="127000" y="1998133"/>
                </a:lnTo>
                <a:cubicBezTo>
                  <a:pt x="126647" y="1757891"/>
                  <a:pt x="126295" y="1517650"/>
                  <a:pt x="125942" y="1277408"/>
                </a:cubicBezTo>
                <a:cubicBezTo>
                  <a:pt x="139348" y="1136032"/>
                  <a:pt x="176565" y="1142294"/>
                  <a:pt x="270934" y="1089025"/>
                </a:cubicBezTo>
                <a:lnTo>
                  <a:pt x="270934" y="900641"/>
                </a:lnTo>
                <a:cubicBezTo>
                  <a:pt x="200731" y="877534"/>
                  <a:pt x="143757" y="873302"/>
                  <a:pt x="125942" y="750358"/>
                </a:cubicBezTo>
                <a:lnTo>
                  <a:pt x="125942" y="1058"/>
                </a:lnTo>
                <a:lnTo>
                  <a:pt x="16934" y="0"/>
                </a:lnTo>
                <a:close/>
              </a:path>
            </a:pathLst>
          </a:custGeom>
          <a:solidFill>
            <a:srgbClr val="77933C">
              <a:alpha val="73000"/>
            </a:srgbClr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8478" name="AutoShape 45"/>
          <p:cNvSpPr>
            <a:spLocks/>
          </p:cNvSpPr>
          <p:nvPr/>
        </p:nvSpPr>
        <p:spPr bwMode="auto">
          <a:xfrm flipH="1" flipV="1">
            <a:off x="1373063" y="3460899"/>
            <a:ext cx="485775" cy="774700"/>
          </a:xfrm>
          <a:custGeom>
            <a:avLst/>
            <a:gdLst>
              <a:gd name="T0" fmla="*/ 0 w 459915"/>
              <a:gd name="T1" fmla="*/ 0 h 652131"/>
              <a:gd name="T2" fmla="*/ 0 w 459915"/>
              <a:gd name="T3" fmla="*/ 652131 h 652131"/>
              <a:gd name="T4" fmla="*/ 459915 w 459915"/>
              <a:gd name="T5" fmla="*/ 633423 h 652131"/>
              <a:gd name="T6" fmla="*/ 438706 w 459915"/>
              <a:gd name="T7" fmla="*/ 545226 h 652131"/>
              <a:gd name="T8" fmla="*/ 71381 w 459915"/>
              <a:gd name="T9" fmla="*/ 487673 h 652131"/>
              <a:gd name="T10" fmla="*/ 69025 w 459915"/>
              <a:gd name="T11" fmla="*/ 1336 h 652131"/>
              <a:gd name="T12" fmla="*/ 0 w 459915"/>
              <a:gd name="T13" fmla="*/ 0 h 652131"/>
              <a:gd name="T14" fmla="*/ 0 w 459915"/>
              <a:gd name="T15" fmla="*/ 0 h 652131"/>
              <a:gd name="T16" fmla="*/ 263307 w 459915"/>
              <a:gd name="T17" fmla="*/ 18153473 h 65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459915" h="652131">
                <a:moveTo>
                  <a:pt x="0" y="0"/>
                </a:moveTo>
                <a:lnTo>
                  <a:pt x="0" y="652131"/>
                </a:lnTo>
                <a:lnTo>
                  <a:pt x="459915" y="633423"/>
                </a:lnTo>
                <a:lnTo>
                  <a:pt x="438706" y="545226"/>
                </a:lnTo>
                <a:lnTo>
                  <a:pt x="71381" y="487673"/>
                </a:lnTo>
                <a:cubicBezTo>
                  <a:pt x="71779" y="447456"/>
                  <a:pt x="68627" y="41553"/>
                  <a:pt x="69025" y="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8479" name="AutoShape 46"/>
          <p:cNvSpPr>
            <a:spLocks/>
          </p:cNvSpPr>
          <p:nvPr/>
        </p:nvSpPr>
        <p:spPr bwMode="auto">
          <a:xfrm flipH="1">
            <a:off x="1373063" y="2217887"/>
            <a:ext cx="485775" cy="774700"/>
          </a:xfrm>
          <a:custGeom>
            <a:avLst/>
            <a:gdLst>
              <a:gd name="T0" fmla="*/ 0 w 459915"/>
              <a:gd name="T1" fmla="*/ 0 h 652131"/>
              <a:gd name="T2" fmla="*/ 0 w 459915"/>
              <a:gd name="T3" fmla="*/ 652131 h 652131"/>
              <a:gd name="T4" fmla="*/ 459915 w 459915"/>
              <a:gd name="T5" fmla="*/ 633423 h 652131"/>
              <a:gd name="T6" fmla="*/ 438706 w 459915"/>
              <a:gd name="T7" fmla="*/ 545226 h 652131"/>
              <a:gd name="T8" fmla="*/ 71381 w 459915"/>
              <a:gd name="T9" fmla="*/ 487673 h 652131"/>
              <a:gd name="T10" fmla="*/ 69025 w 459915"/>
              <a:gd name="T11" fmla="*/ 1336 h 652131"/>
              <a:gd name="T12" fmla="*/ 0 w 459915"/>
              <a:gd name="T13" fmla="*/ 0 h 652131"/>
              <a:gd name="T14" fmla="*/ 0 w 459915"/>
              <a:gd name="T15" fmla="*/ 0 h 652131"/>
              <a:gd name="T16" fmla="*/ 263307 w 459915"/>
              <a:gd name="T17" fmla="*/ 23068672 h 65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459915" h="652131">
                <a:moveTo>
                  <a:pt x="0" y="0"/>
                </a:moveTo>
                <a:lnTo>
                  <a:pt x="0" y="652131"/>
                </a:lnTo>
                <a:lnTo>
                  <a:pt x="459915" y="633423"/>
                </a:lnTo>
                <a:lnTo>
                  <a:pt x="438706" y="545226"/>
                </a:lnTo>
                <a:lnTo>
                  <a:pt x="71381" y="487673"/>
                </a:lnTo>
                <a:cubicBezTo>
                  <a:pt x="71779" y="447456"/>
                  <a:pt x="68627" y="41553"/>
                  <a:pt x="69025" y="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cxnSp>
        <p:nvCxnSpPr>
          <p:cNvPr id="50" name="Gerade Verbindung mit Pfeil 49"/>
          <p:cNvCxnSpPr>
            <a:stCxn id="18454" idx="0"/>
            <a:endCxn id="51" idx="2"/>
          </p:cNvCxnSpPr>
          <p:nvPr/>
        </p:nvCxnSpPr>
        <p:spPr>
          <a:xfrm flipV="1">
            <a:off x="4440113" y="2623215"/>
            <a:ext cx="256210" cy="41540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4366745" y="225388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PXD</a:t>
            </a:r>
            <a:endParaRPr lang="de-AT" dirty="0">
              <a:solidFill>
                <a:srgbClr val="FF0000"/>
              </a:solidFill>
            </a:endParaRPr>
          </a:p>
        </p:txBody>
      </p:sp>
      <p:cxnSp>
        <p:nvCxnSpPr>
          <p:cNvPr id="53" name="Gerade Verbindung mit Pfeil 52"/>
          <p:cNvCxnSpPr>
            <a:endCxn id="54" idx="2"/>
          </p:cNvCxnSpPr>
          <p:nvPr/>
        </p:nvCxnSpPr>
        <p:spPr>
          <a:xfrm flipV="1">
            <a:off x="2726254" y="2585613"/>
            <a:ext cx="324349" cy="36064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2592785" y="221628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rgbClr val="FF0000"/>
                </a:solidFill>
              </a:rPr>
              <a:t>Kapton</a:t>
            </a:r>
            <a:endParaRPr lang="de-AT" dirty="0">
              <a:solidFill>
                <a:srgbClr val="FF0000"/>
              </a:solidFill>
            </a:endParaRPr>
          </a:p>
        </p:txBody>
      </p:sp>
      <p:cxnSp>
        <p:nvCxnSpPr>
          <p:cNvPr id="56" name="Gerade Verbindung mit Pfeil 55"/>
          <p:cNvCxnSpPr>
            <a:stCxn id="18464" idx="0"/>
            <a:endCxn id="57" idx="2"/>
          </p:cNvCxnSpPr>
          <p:nvPr/>
        </p:nvCxnSpPr>
        <p:spPr>
          <a:xfrm flipV="1">
            <a:off x="2174751" y="1710100"/>
            <a:ext cx="155497" cy="97609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1615950" y="13407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Patch Panel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8 September 2011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Immanuel Gfall (HEPHY Vienna)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9DC7-2D7A-44A0-A94F-764F56EBA74A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0104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848617" y="2919710"/>
            <a:ext cx="273050" cy="285750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48617" y="2462510"/>
            <a:ext cx="90488" cy="1196975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099442" y="2745085"/>
            <a:ext cx="90488" cy="635000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2" name="AutoShape 5"/>
          <p:cNvSpPr>
            <a:spLocks/>
          </p:cNvSpPr>
          <p:nvPr/>
        </p:nvSpPr>
        <p:spPr bwMode="auto">
          <a:xfrm>
            <a:off x="835917" y="2056110"/>
            <a:ext cx="992188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138148 w 596900"/>
              <a:gd name="T21" fmla="*/ 29884415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63" name="AutoShape 6"/>
          <p:cNvSpPr>
            <a:spLocks/>
          </p:cNvSpPr>
          <p:nvPr/>
        </p:nvSpPr>
        <p:spPr bwMode="auto">
          <a:xfrm flipV="1">
            <a:off x="824805" y="3629323"/>
            <a:ext cx="1006475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269220 w 596900"/>
              <a:gd name="T21" fmla="*/ 31784959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7417692" y="2914948"/>
            <a:ext cx="668338" cy="287337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7341492" y="2740323"/>
            <a:ext cx="101600" cy="636587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8060630" y="2459335"/>
            <a:ext cx="90487" cy="1198563"/>
          </a:xfrm>
          <a:prstGeom prst="rect">
            <a:avLst/>
          </a:prstGeom>
          <a:solidFill>
            <a:srgbClr val="948A54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7" name="AutoShape 10"/>
          <p:cNvSpPr>
            <a:spLocks/>
          </p:cNvSpPr>
          <p:nvPr/>
        </p:nvSpPr>
        <p:spPr bwMode="auto">
          <a:xfrm>
            <a:off x="7763767" y="2049760"/>
            <a:ext cx="401638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269220 w 596900"/>
              <a:gd name="T21" fmla="*/ 19791874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68" name="AutoShape 11"/>
          <p:cNvSpPr>
            <a:spLocks/>
          </p:cNvSpPr>
          <p:nvPr/>
        </p:nvSpPr>
        <p:spPr bwMode="auto">
          <a:xfrm flipV="1">
            <a:off x="7743130" y="3637260"/>
            <a:ext cx="420687" cy="431800"/>
          </a:xfrm>
          <a:custGeom>
            <a:avLst/>
            <a:gdLst>
              <a:gd name="T0" fmla="*/ 0 w 596900"/>
              <a:gd name="T1" fmla="*/ 12700 h 431800"/>
              <a:gd name="T2" fmla="*/ 139700 w 596900"/>
              <a:gd name="T3" fmla="*/ 12700 h 431800"/>
              <a:gd name="T4" fmla="*/ 139700 w 596900"/>
              <a:gd name="T5" fmla="*/ 171450 h 431800"/>
              <a:gd name="T6" fmla="*/ 469900 w 596900"/>
              <a:gd name="T7" fmla="*/ 171450 h 431800"/>
              <a:gd name="T8" fmla="*/ 469900 w 596900"/>
              <a:gd name="T9" fmla="*/ 0 h 431800"/>
              <a:gd name="T10" fmla="*/ 590550 w 596900"/>
              <a:gd name="T11" fmla="*/ 0 h 431800"/>
              <a:gd name="T12" fmla="*/ 596900 w 596900"/>
              <a:gd name="T13" fmla="*/ 431800 h 431800"/>
              <a:gd name="T14" fmla="*/ 0 w 596900"/>
              <a:gd name="T15" fmla="*/ 431800 h 431800"/>
              <a:gd name="T16" fmla="*/ 0 w 596900"/>
              <a:gd name="T17" fmla="*/ 12700 h 431800"/>
              <a:gd name="T18" fmla="*/ 0 w 596900"/>
              <a:gd name="T19" fmla="*/ 0 h 431800"/>
              <a:gd name="T20" fmla="*/ 269221 w 596900"/>
              <a:gd name="T21" fmla="*/ 21168130 h 43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96900" h="431800">
                <a:moveTo>
                  <a:pt x="0" y="12700"/>
                </a:moveTo>
                <a:lnTo>
                  <a:pt x="139700" y="12700"/>
                </a:lnTo>
                <a:lnTo>
                  <a:pt x="139700" y="171450"/>
                </a:lnTo>
                <a:lnTo>
                  <a:pt x="469900" y="171450"/>
                </a:lnTo>
                <a:lnTo>
                  <a:pt x="469900" y="0"/>
                </a:lnTo>
                <a:lnTo>
                  <a:pt x="590550" y="0"/>
                </a:lnTo>
                <a:cubicBezTo>
                  <a:pt x="592667" y="143933"/>
                  <a:pt x="596900" y="431800"/>
                  <a:pt x="596900" y="431800"/>
                </a:cubicBezTo>
                <a:lnTo>
                  <a:pt x="0" y="431800"/>
                </a:lnTo>
                <a:lnTo>
                  <a:pt x="0" y="12700"/>
                </a:lnTo>
                <a:close/>
              </a:path>
            </a:pathLst>
          </a:custGeom>
          <a:solidFill>
            <a:srgbClr val="948A54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69" name="AutoShape 12"/>
          <p:cNvSpPr>
            <a:spLocks/>
          </p:cNvSpPr>
          <p:nvPr/>
        </p:nvSpPr>
        <p:spPr bwMode="auto">
          <a:xfrm rot="5400000">
            <a:off x="2251173" y="1875929"/>
            <a:ext cx="411163" cy="2390775"/>
          </a:xfrm>
          <a:custGeom>
            <a:avLst/>
            <a:gdLst>
              <a:gd name="T0" fmla="*/ 0 w 411162"/>
              <a:gd name="T1" fmla="*/ 2390775 h 2390775"/>
              <a:gd name="T2" fmla="*/ 111240 w 411162"/>
              <a:gd name="T3" fmla="*/ 0 h 2390775"/>
              <a:gd name="T4" fmla="*/ 299922 w 411162"/>
              <a:gd name="T5" fmla="*/ 0 h 2390775"/>
              <a:gd name="T6" fmla="*/ 411162 w 411162"/>
              <a:gd name="T7" fmla="*/ 2390775 h 2390775"/>
              <a:gd name="T8" fmla="*/ 74160 w 411162"/>
              <a:gd name="T9" fmla="*/ 431216 h 2390775"/>
              <a:gd name="T10" fmla="*/ 271466 w 411162"/>
              <a:gd name="T11" fmla="*/ 32636936 h 2390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11162" h="2390775">
                <a:moveTo>
                  <a:pt x="0" y="2390775"/>
                </a:moveTo>
                <a:lnTo>
                  <a:pt x="111240" y="0"/>
                </a:lnTo>
                <a:lnTo>
                  <a:pt x="299922" y="0"/>
                </a:lnTo>
                <a:lnTo>
                  <a:pt x="411162" y="2390775"/>
                </a:lnTo>
                <a:close/>
              </a:path>
            </a:pathLst>
          </a:custGeom>
          <a:solidFill>
            <a:srgbClr val="7F7F7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70" name="AutoShape 13"/>
          <p:cNvSpPr>
            <a:spLocks/>
          </p:cNvSpPr>
          <p:nvPr/>
        </p:nvSpPr>
        <p:spPr bwMode="auto">
          <a:xfrm rot="16200000">
            <a:off x="5963542" y="1956098"/>
            <a:ext cx="409575" cy="2206625"/>
          </a:xfrm>
          <a:custGeom>
            <a:avLst/>
            <a:gdLst>
              <a:gd name="T0" fmla="*/ 0 w 409575"/>
              <a:gd name="T1" fmla="*/ 2206625 h 2206625"/>
              <a:gd name="T2" fmla="*/ 108193 w 409575"/>
              <a:gd name="T3" fmla="*/ 0 h 2206625"/>
              <a:gd name="T4" fmla="*/ 301382 w 409575"/>
              <a:gd name="T5" fmla="*/ 0 h 2206625"/>
              <a:gd name="T6" fmla="*/ 409575 w 409575"/>
              <a:gd name="T7" fmla="*/ 2206625 h 2206625"/>
              <a:gd name="T8" fmla="*/ 72129 w 409575"/>
              <a:gd name="T9" fmla="*/ 388601 h 2206625"/>
              <a:gd name="T10" fmla="*/ 271910 w 409575"/>
              <a:gd name="T11" fmla="*/ 32964616 h 220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09575" h="2206625">
                <a:moveTo>
                  <a:pt x="0" y="2206625"/>
                </a:moveTo>
                <a:lnTo>
                  <a:pt x="108193" y="0"/>
                </a:lnTo>
                <a:lnTo>
                  <a:pt x="301382" y="0"/>
                </a:lnTo>
                <a:lnTo>
                  <a:pt x="409575" y="2206625"/>
                </a:lnTo>
                <a:close/>
              </a:path>
            </a:pathLst>
          </a:custGeom>
          <a:solidFill>
            <a:srgbClr val="7F7F7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71" name="Rectangle 14"/>
          <p:cNvSpPr>
            <a:spLocks noChangeArrowheads="1"/>
          </p:cNvSpPr>
          <p:nvPr/>
        </p:nvSpPr>
        <p:spPr bwMode="auto">
          <a:xfrm>
            <a:off x="3641030" y="3000673"/>
            <a:ext cx="1446212" cy="119062"/>
          </a:xfrm>
          <a:prstGeom prst="rect">
            <a:avLst/>
          </a:prstGeom>
          <a:solidFill>
            <a:srgbClr val="D9D9D9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2" name="Rectangle 15"/>
          <p:cNvSpPr>
            <a:spLocks noChangeArrowheads="1"/>
          </p:cNvSpPr>
          <p:nvPr/>
        </p:nvSpPr>
        <p:spPr bwMode="auto">
          <a:xfrm>
            <a:off x="3641030" y="2921298"/>
            <a:ext cx="131762" cy="277812"/>
          </a:xfrm>
          <a:prstGeom prst="rect">
            <a:avLst/>
          </a:prstGeom>
          <a:solidFill>
            <a:srgbClr val="D9D9D9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3" name="Rectangle 16"/>
          <p:cNvSpPr>
            <a:spLocks noChangeArrowheads="1"/>
          </p:cNvSpPr>
          <p:nvPr/>
        </p:nvSpPr>
        <p:spPr bwMode="auto">
          <a:xfrm>
            <a:off x="4942780" y="2921298"/>
            <a:ext cx="133350" cy="277812"/>
          </a:xfrm>
          <a:prstGeom prst="rect">
            <a:avLst/>
          </a:prstGeom>
          <a:solidFill>
            <a:srgbClr val="D9D9D9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4" name="AutoShape 17"/>
          <p:cNvSpPr>
            <a:spLocks/>
          </p:cNvSpPr>
          <p:nvPr/>
        </p:nvSpPr>
        <p:spPr bwMode="auto">
          <a:xfrm>
            <a:off x="1796355" y="2062460"/>
            <a:ext cx="1660525" cy="884238"/>
          </a:xfrm>
          <a:custGeom>
            <a:avLst/>
            <a:gdLst>
              <a:gd name="T0" fmla="*/ 0 w 1218740"/>
              <a:gd name="T1" fmla="*/ 0 h 744338"/>
              <a:gd name="T2" fmla="*/ 0 w 1218740"/>
              <a:gd name="T3" fmla="*/ 652131 h 744338"/>
              <a:gd name="T4" fmla="*/ 170052 w 1218740"/>
              <a:gd name="T5" fmla="*/ 651710 h 744338"/>
              <a:gd name="T6" fmla="*/ 728774 w 1218740"/>
              <a:gd name="T7" fmla="*/ 700430 h 744338"/>
              <a:gd name="T8" fmla="*/ 1210481 w 1218740"/>
              <a:gd name="T9" fmla="*/ 744338 h 744338"/>
              <a:gd name="T10" fmla="*/ 1218740 w 1218740"/>
              <a:gd name="T11" fmla="*/ 729175 h 744338"/>
              <a:gd name="T12" fmla="*/ 888022 w 1218740"/>
              <a:gd name="T13" fmla="*/ 690535 h 744338"/>
              <a:gd name="T14" fmla="*/ 251547 w 1218740"/>
              <a:gd name="T15" fmla="*/ 497716 h 744338"/>
              <a:gd name="T16" fmla="*/ 71381 w 1218740"/>
              <a:gd name="T17" fmla="*/ 487673 h 744338"/>
              <a:gd name="T18" fmla="*/ 69025 w 1218740"/>
              <a:gd name="T19" fmla="*/ 1336 h 744338"/>
              <a:gd name="T20" fmla="*/ 0 w 1218740"/>
              <a:gd name="T21" fmla="*/ 0 h 744338"/>
              <a:gd name="T22" fmla="*/ 0 w 1218740"/>
              <a:gd name="T23" fmla="*/ 0 h 744338"/>
              <a:gd name="T24" fmla="*/ 235700 w 1218740"/>
              <a:gd name="T25" fmla="*/ 30081022 h 744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1218740" h="744338">
                <a:moveTo>
                  <a:pt x="0" y="0"/>
                </a:moveTo>
                <a:lnTo>
                  <a:pt x="0" y="652131"/>
                </a:lnTo>
                <a:lnTo>
                  <a:pt x="170052" y="651710"/>
                </a:lnTo>
                <a:lnTo>
                  <a:pt x="728774" y="700430"/>
                </a:lnTo>
                <a:lnTo>
                  <a:pt x="1210481" y="744338"/>
                </a:lnTo>
                <a:lnTo>
                  <a:pt x="1218740" y="729175"/>
                </a:lnTo>
                <a:lnTo>
                  <a:pt x="888022" y="690535"/>
                </a:lnTo>
                <a:lnTo>
                  <a:pt x="251547" y="497716"/>
                </a:lnTo>
                <a:lnTo>
                  <a:pt x="71381" y="487673"/>
                </a:lnTo>
                <a:cubicBezTo>
                  <a:pt x="71779" y="447456"/>
                  <a:pt x="68627" y="41553"/>
                  <a:pt x="69025" y="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75" name="Rectangle 18"/>
          <p:cNvSpPr>
            <a:spLocks noChangeArrowheads="1"/>
          </p:cNvSpPr>
          <p:nvPr/>
        </p:nvSpPr>
        <p:spPr bwMode="auto">
          <a:xfrm>
            <a:off x="3520380" y="2872085"/>
            <a:ext cx="1706562" cy="385763"/>
          </a:xfrm>
          <a:prstGeom prst="rect">
            <a:avLst/>
          </a:prstGeom>
          <a:solidFill>
            <a:srgbClr val="E46C0A">
              <a:alpha val="43999"/>
            </a:srgbClr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6" name="AutoShape 19"/>
          <p:cNvSpPr>
            <a:spLocks/>
          </p:cNvSpPr>
          <p:nvPr/>
        </p:nvSpPr>
        <p:spPr bwMode="auto">
          <a:xfrm>
            <a:off x="2263080" y="2584748"/>
            <a:ext cx="1254125" cy="357187"/>
          </a:xfrm>
          <a:custGeom>
            <a:avLst/>
            <a:gdLst>
              <a:gd name="T0" fmla="*/ 1523428 w 1523428"/>
              <a:gd name="T1" fmla="*/ 562607 h 562607"/>
              <a:gd name="T2" fmla="*/ 948670 w 1523428"/>
              <a:gd name="T3" fmla="*/ 467544 h 562607"/>
              <a:gd name="T4" fmla="*/ 490777 w 1523428"/>
              <a:gd name="T5" fmla="*/ 315406 h 562607"/>
              <a:gd name="T6" fmla="*/ 59206 w 1523428"/>
              <a:gd name="T7" fmla="*/ 119022 h 562607"/>
              <a:gd name="T8" fmla="*/ 0 w 1523428"/>
              <a:gd name="T9" fmla="*/ 0 h 562607"/>
              <a:gd name="T10" fmla="*/ 0 w 1523428"/>
              <a:gd name="T11" fmla="*/ 0 h 562607"/>
              <a:gd name="T12" fmla="*/ 278244 w 1523428"/>
              <a:gd name="T13" fmla="*/ 22020094 h 562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523428" h="562607">
                <a:moveTo>
                  <a:pt x="1523428" y="562607"/>
                </a:moveTo>
                <a:lnTo>
                  <a:pt x="948670" y="467544"/>
                </a:lnTo>
                <a:lnTo>
                  <a:pt x="490777" y="315406"/>
                </a:lnTo>
                <a:lnTo>
                  <a:pt x="59206" y="119022"/>
                </a:lnTo>
                <a:lnTo>
                  <a:pt x="0" y="0"/>
                </a:lnTo>
              </a:path>
            </a:pathLst>
          </a:custGeom>
          <a:noFill/>
          <a:ln w="25560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77" name="AutoShape 20"/>
          <p:cNvSpPr>
            <a:spLocks/>
          </p:cNvSpPr>
          <p:nvPr/>
        </p:nvSpPr>
        <p:spPr bwMode="auto">
          <a:xfrm flipH="1">
            <a:off x="5226942" y="2572048"/>
            <a:ext cx="2114550" cy="373062"/>
          </a:xfrm>
          <a:custGeom>
            <a:avLst/>
            <a:gdLst>
              <a:gd name="T0" fmla="*/ 2042120 w 2042120"/>
              <a:gd name="T1" fmla="*/ 578662 h 578662"/>
              <a:gd name="T2" fmla="*/ 1830942 w 2042120"/>
              <a:gd name="T3" fmla="*/ 494925 h 578662"/>
              <a:gd name="T4" fmla="*/ 1234250 w 2042120"/>
              <a:gd name="T5" fmla="*/ 431099 h 578662"/>
              <a:gd name="T6" fmla="*/ 534892 w 2042120"/>
              <a:gd name="T7" fmla="*/ 133690 h 578662"/>
              <a:gd name="T8" fmla="*/ 314079 w 2042120"/>
              <a:gd name="T9" fmla="*/ 112719 h 578662"/>
              <a:gd name="T10" fmla="*/ 0 w 2042120"/>
              <a:gd name="T11" fmla="*/ 0 h 578662"/>
              <a:gd name="T12" fmla="*/ 0 w 2042120"/>
              <a:gd name="T13" fmla="*/ 0 h 578662"/>
              <a:gd name="T14" fmla="*/ 272648 w 2042120"/>
              <a:gd name="T15" fmla="*/ 20512768 h 578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042120" h="578662">
                <a:moveTo>
                  <a:pt x="2042120" y="578662"/>
                </a:moveTo>
                <a:lnTo>
                  <a:pt x="1830942" y="494925"/>
                </a:lnTo>
                <a:lnTo>
                  <a:pt x="1234250" y="431099"/>
                </a:lnTo>
                <a:lnTo>
                  <a:pt x="534892" y="133690"/>
                </a:lnTo>
                <a:lnTo>
                  <a:pt x="314079" y="112719"/>
                </a:lnTo>
                <a:lnTo>
                  <a:pt x="0" y="0"/>
                </a:lnTo>
              </a:path>
            </a:pathLst>
          </a:custGeom>
          <a:noFill/>
          <a:ln w="25560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78" name="AutoShape 21"/>
          <p:cNvSpPr>
            <a:spLocks/>
          </p:cNvSpPr>
          <p:nvPr/>
        </p:nvSpPr>
        <p:spPr bwMode="auto">
          <a:xfrm flipV="1">
            <a:off x="2266255" y="3210223"/>
            <a:ext cx="1250950" cy="355600"/>
          </a:xfrm>
          <a:custGeom>
            <a:avLst/>
            <a:gdLst>
              <a:gd name="T0" fmla="*/ 1518875 w 1518875"/>
              <a:gd name="T1" fmla="*/ 560779 h 560779"/>
              <a:gd name="T2" fmla="*/ 859865 w 1518875"/>
              <a:gd name="T3" fmla="*/ 471882 h 560779"/>
              <a:gd name="T4" fmla="*/ 399689 w 1518875"/>
              <a:gd name="T5" fmla="*/ 315963 h 560779"/>
              <a:gd name="T6" fmla="*/ 86533 w 1518875"/>
              <a:gd name="T7" fmla="*/ 185724 h 560779"/>
              <a:gd name="T8" fmla="*/ 0 w 1518875"/>
              <a:gd name="T9" fmla="*/ 0 h 560779"/>
              <a:gd name="T10" fmla="*/ 0 w 1518875"/>
              <a:gd name="T11" fmla="*/ 0 h 560779"/>
              <a:gd name="T12" fmla="*/ 273691 w 1518875"/>
              <a:gd name="T13" fmla="*/ 16908288 h 560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518875" h="560779">
                <a:moveTo>
                  <a:pt x="1518875" y="560779"/>
                </a:moveTo>
                <a:lnTo>
                  <a:pt x="859865" y="471882"/>
                </a:lnTo>
                <a:lnTo>
                  <a:pt x="399689" y="315963"/>
                </a:lnTo>
                <a:lnTo>
                  <a:pt x="86533" y="185724"/>
                </a:lnTo>
                <a:lnTo>
                  <a:pt x="0" y="0"/>
                </a:lnTo>
              </a:path>
            </a:pathLst>
          </a:custGeom>
          <a:noFill/>
          <a:ln w="25560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79" name="AutoShape 22"/>
          <p:cNvSpPr>
            <a:spLocks/>
          </p:cNvSpPr>
          <p:nvPr/>
        </p:nvSpPr>
        <p:spPr bwMode="auto">
          <a:xfrm flipH="1" flipV="1">
            <a:off x="5226942" y="3178473"/>
            <a:ext cx="2019300" cy="352425"/>
          </a:xfrm>
          <a:custGeom>
            <a:avLst/>
            <a:gdLst>
              <a:gd name="T0" fmla="*/ 1950641 w 1950641"/>
              <a:gd name="T1" fmla="*/ 551980 h 551980"/>
              <a:gd name="T2" fmla="*/ 1735840 w 1950641"/>
              <a:gd name="T3" fmla="*/ 482040 h 551980"/>
              <a:gd name="T4" fmla="*/ 1162523 w 1950641"/>
              <a:gd name="T5" fmla="*/ 414806 h 551980"/>
              <a:gd name="T6" fmla="*/ 468943 w 1950641"/>
              <a:gd name="T7" fmla="*/ 157275 h 551980"/>
              <a:gd name="T8" fmla="*/ 0 w 1950641"/>
              <a:gd name="T9" fmla="*/ 0 h 551980"/>
              <a:gd name="T10" fmla="*/ 0 w 1950641"/>
              <a:gd name="T11" fmla="*/ 0 h 551980"/>
              <a:gd name="T12" fmla="*/ 312241 w 1950641"/>
              <a:gd name="T13" fmla="*/ 32178170 h 55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950641" h="551980">
                <a:moveTo>
                  <a:pt x="1950641" y="551980"/>
                </a:moveTo>
                <a:lnTo>
                  <a:pt x="1735840" y="482040"/>
                </a:lnTo>
                <a:lnTo>
                  <a:pt x="1162523" y="414806"/>
                </a:lnTo>
                <a:lnTo>
                  <a:pt x="468943" y="157275"/>
                </a:lnTo>
                <a:lnTo>
                  <a:pt x="0" y="0"/>
                </a:lnTo>
              </a:path>
            </a:pathLst>
          </a:custGeom>
          <a:noFill/>
          <a:ln w="25560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9480" name="AutoShape 23"/>
          <p:cNvSpPr>
            <a:spLocks/>
          </p:cNvSpPr>
          <p:nvPr/>
        </p:nvSpPr>
        <p:spPr bwMode="auto">
          <a:xfrm flipH="1">
            <a:off x="5434905" y="2057698"/>
            <a:ext cx="2339975" cy="871537"/>
          </a:xfrm>
          <a:custGeom>
            <a:avLst/>
            <a:gdLst>
              <a:gd name="T0" fmla="*/ 0 w 1064759"/>
              <a:gd name="T1" fmla="*/ 1385 h 733799"/>
              <a:gd name="T2" fmla="*/ 4586 w 1064759"/>
              <a:gd name="T3" fmla="*/ 549791 h 733799"/>
              <a:gd name="T4" fmla="*/ 267273 w 1064759"/>
              <a:gd name="T5" fmla="*/ 560039 h 733799"/>
              <a:gd name="T6" fmla="*/ 293238 w 1064759"/>
              <a:gd name="T7" fmla="*/ 649092 h 733799"/>
              <a:gd name="T8" fmla="*/ 742367 w 1064759"/>
              <a:gd name="T9" fmla="*/ 696244 h 733799"/>
              <a:gd name="T10" fmla="*/ 1064759 w 1064759"/>
              <a:gd name="T11" fmla="*/ 733799 h 733799"/>
              <a:gd name="T12" fmla="*/ 1064759 w 1064759"/>
              <a:gd name="T13" fmla="*/ 702426 h 733799"/>
              <a:gd name="T14" fmla="*/ 789948 w 1064759"/>
              <a:gd name="T15" fmla="*/ 685093 h 733799"/>
              <a:gd name="T16" fmla="*/ 667050 w 1064759"/>
              <a:gd name="T17" fmla="*/ 649090 h 733799"/>
              <a:gd name="T18" fmla="*/ 457724 w 1064759"/>
              <a:gd name="T19" fmla="*/ 560239 h 733799"/>
              <a:gd name="T20" fmla="*/ 310072 w 1064759"/>
              <a:gd name="T21" fmla="*/ 520635 h 733799"/>
              <a:gd name="T22" fmla="*/ 146092 w 1064759"/>
              <a:gd name="T23" fmla="*/ 458319 h 733799"/>
              <a:gd name="T24" fmla="*/ 69892 w 1064759"/>
              <a:gd name="T25" fmla="*/ 455463 h 733799"/>
              <a:gd name="T26" fmla="*/ 66118 w 1064759"/>
              <a:gd name="T27" fmla="*/ 0 h 733799"/>
              <a:gd name="T28" fmla="*/ 0 w 1064759"/>
              <a:gd name="T29" fmla="*/ 1385 h 733799"/>
              <a:gd name="T30" fmla="*/ 0 w 1064759"/>
              <a:gd name="T31" fmla="*/ 0 h 733799"/>
              <a:gd name="T32" fmla="*/ 278327 w 1064759"/>
              <a:gd name="T33" fmla="*/ 32767997 h 733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T30" t="T31" r="T32" b="T33"/>
            <a:pathLst>
              <a:path w="1064759" h="733799">
                <a:moveTo>
                  <a:pt x="0" y="1385"/>
                </a:moveTo>
                <a:cubicBezTo>
                  <a:pt x="254" y="198015"/>
                  <a:pt x="4332" y="353161"/>
                  <a:pt x="4586" y="549791"/>
                </a:cubicBezTo>
                <a:lnTo>
                  <a:pt x="267273" y="560039"/>
                </a:lnTo>
                <a:lnTo>
                  <a:pt x="293238" y="649092"/>
                </a:lnTo>
                <a:lnTo>
                  <a:pt x="742367" y="696244"/>
                </a:lnTo>
                <a:lnTo>
                  <a:pt x="1064759" y="733799"/>
                </a:lnTo>
                <a:lnTo>
                  <a:pt x="1064759" y="702426"/>
                </a:lnTo>
                <a:lnTo>
                  <a:pt x="789948" y="685093"/>
                </a:lnTo>
                <a:lnTo>
                  <a:pt x="667050" y="649090"/>
                </a:lnTo>
                <a:lnTo>
                  <a:pt x="457724" y="560239"/>
                </a:lnTo>
                <a:lnTo>
                  <a:pt x="310072" y="520635"/>
                </a:lnTo>
                <a:lnTo>
                  <a:pt x="146092" y="458319"/>
                </a:lnTo>
                <a:lnTo>
                  <a:pt x="69892" y="455463"/>
                </a:lnTo>
                <a:cubicBezTo>
                  <a:pt x="70290" y="415246"/>
                  <a:pt x="65720" y="40217"/>
                  <a:pt x="66118" y="0"/>
                </a:cubicBezTo>
                <a:lnTo>
                  <a:pt x="0" y="1385"/>
                </a:lnTo>
                <a:close/>
              </a:path>
            </a:pathLst>
          </a:custGeom>
          <a:solidFill>
            <a:srgbClr val="FFFFF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81" name="Rectangle 24"/>
          <p:cNvSpPr>
            <a:spLocks noChangeArrowheads="1"/>
          </p:cNvSpPr>
          <p:nvPr/>
        </p:nvSpPr>
        <p:spPr bwMode="auto">
          <a:xfrm>
            <a:off x="1939230" y="3565823"/>
            <a:ext cx="338137" cy="63500"/>
          </a:xfrm>
          <a:prstGeom prst="rect">
            <a:avLst/>
          </a:prstGeom>
          <a:noFill/>
          <a:ln w="2232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82" name="Rectangle 25"/>
          <p:cNvSpPr>
            <a:spLocks noChangeArrowheads="1"/>
          </p:cNvSpPr>
          <p:nvPr/>
        </p:nvSpPr>
        <p:spPr bwMode="auto">
          <a:xfrm>
            <a:off x="1939230" y="2519660"/>
            <a:ext cx="338137" cy="63500"/>
          </a:xfrm>
          <a:prstGeom prst="rect">
            <a:avLst/>
          </a:prstGeom>
          <a:noFill/>
          <a:ln w="22320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83" name="Rectangle 26"/>
          <p:cNvSpPr>
            <a:spLocks noChangeArrowheads="1"/>
          </p:cNvSpPr>
          <p:nvPr/>
        </p:nvSpPr>
        <p:spPr bwMode="auto">
          <a:xfrm rot="21060000">
            <a:off x="7170042" y="2548235"/>
            <a:ext cx="366713" cy="61913"/>
          </a:xfrm>
          <a:prstGeom prst="rect">
            <a:avLst/>
          </a:prstGeom>
          <a:solidFill>
            <a:srgbClr val="FFFFFF"/>
          </a:solidFill>
          <a:ln w="2232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84" name="AutoShape 27"/>
          <p:cNvSpPr>
            <a:spLocks/>
          </p:cNvSpPr>
          <p:nvPr/>
        </p:nvSpPr>
        <p:spPr bwMode="auto">
          <a:xfrm flipH="1">
            <a:off x="299342" y="2067223"/>
            <a:ext cx="557213" cy="2286000"/>
          </a:xfrm>
          <a:custGeom>
            <a:avLst/>
            <a:gdLst>
              <a:gd name="T0" fmla="*/ 0 w 557212"/>
              <a:gd name="T1" fmla="*/ 0 h 2286000"/>
              <a:gd name="T2" fmla="*/ 278606 w 557212"/>
              <a:gd name="T3" fmla="*/ 0 h 2286000"/>
              <a:gd name="T4" fmla="*/ 557212 w 557212"/>
              <a:gd name="T5" fmla="*/ 278606 h 2286000"/>
              <a:gd name="T6" fmla="*/ 557212 w 557212"/>
              <a:gd name="T7" fmla="*/ 2286000 h 2286000"/>
              <a:gd name="T8" fmla="*/ 0 w 557212"/>
              <a:gd name="T9" fmla="*/ 2286000 h 2286000"/>
              <a:gd name="T10" fmla="*/ 0 w 557212"/>
              <a:gd name="T11" fmla="*/ 139303 h 2286000"/>
              <a:gd name="T12" fmla="*/ 286837 w 557212"/>
              <a:gd name="T13" fmla="*/ 31260666 h 2286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557212" h="2286000">
                <a:moveTo>
                  <a:pt x="0" y="0"/>
                </a:moveTo>
                <a:lnTo>
                  <a:pt x="278606" y="0"/>
                </a:lnTo>
                <a:lnTo>
                  <a:pt x="557212" y="278606"/>
                </a:lnTo>
                <a:lnTo>
                  <a:pt x="557212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595959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85" name="AutoShape 28"/>
          <p:cNvSpPr>
            <a:spLocks/>
          </p:cNvSpPr>
          <p:nvPr/>
        </p:nvSpPr>
        <p:spPr bwMode="auto">
          <a:xfrm>
            <a:off x="8154292" y="2035473"/>
            <a:ext cx="557213" cy="2286000"/>
          </a:xfrm>
          <a:custGeom>
            <a:avLst/>
            <a:gdLst>
              <a:gd name="T0" fmla="*/ 0 w 557212"/>
              <a:gd name="T1" fmla="*/ 0 h 2286000"/>
              <a:gd name="T2" fmla="*/ 278606 w 557212"/>
              <a:gd name="T3" fmla="*/ 0 h 2286000"/>
              <a:gd name="T4" fmla="*/ 557212 w 557212"/>
              <a:gd name="T5" fmla="*/ 278606 h 2286000"/>
              <a:gd name="T6" fmla="*/ 557212 w 557212"/>
              <a:gd name="T7" fmla="*/ 2286000 h 2286000"/>
              <a:gd name="T8" fmla="*/ 0 w 557212"/>
              <a:gd name="T9" fmla="*/ 2286000 h 2286000"/>
              <a:gd name="T10" fmla="*/ 0 w 557212"/>
              <a:gd name="T11" fmla="*/ 139303 h 2286000"/>
              <a:gd name="T12" fmla="*/ 286837 w 557212"/>
              <a:gd name="T13" fmla="*/ 27656188 h 2286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557212" h="2286000">
                <a:moveTo>
                  <a:pt x="0" y="0"/>
                </a:moveTo>
                <a:lnTo>
                  <a:pt x="278606" y="0"/>
                </a:lnTo>
                <a:lnTo>
                  <a:pt x="557212" y="278606"/>
                </a:lnTo>
                <a:lnTo>
                  <a:pt x="557212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595959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86" name="AutoShape 29"/>
          <p:cNvSpPr>
            <a:spLocks/>
          </p:cNvSpPr>
          <p:nvPr/>
        </p:nvSpPr>
        <p:spPr bwMode="auto">
          <a:xfrm>
            <a:off x="1174055" y="2706985"/>
            <a:ext cx="139700" cy="698500"/>
          </a:xfrm>
          <a:custGeom>
            <a:avLst/>
            <a:gdLst>
              <a:gd name="T0" fmla="*/ 19161 w 139811"/>
              <a:gd name="T1" fmla="*/ 0 h 698500"/>
              <a:gd name="T2" fmla="*/ 111 w 139811"/>
              <a:gd name="T3" fmla="*/ 368300 h 698500"/>
              <a:gd name="T4" fmla="*/ 111 w 139811"/>
              <a:gd name="T5" fmla="*/ 361950 h 698500"/>
              <a:gd name="T6" fmla="*/ 19161 w 139811"/>
              <a:gd name="T7" fmla="*/ 698500 h 698500"/>
              <a:gd name="T8" fmla="*/ 133461 w 139811"/>
              <a:gd name="T9" fmla="*/ 685800 h 698500"/>
              <a:gd name="T10" fmla="*/ 114411 w 139811"/>
              <a:gd name="T11" fmla="*/ 361950 h 698500"/>
              <a:gd name="T12" fmla="*/ 139811 w 139811"/>
              <a:gd name="T13" fmla="*/ 19050 h 698500"/>
              <a:gd name="T14" fmla="*/ 19161 w 139811"/>
              <a:gd name="T15" fmla="*/ 0 h 698500"/>
              <a:gd name="T16" fmla="*/ 0 w 139811"/>
              <a:gd name="T17" fmla="*/ 0 h 698500"/>
              <a:gd name="T18" fmla="*/ 270883 w 139811"/>
              <a:gd name="T19" fmla="*/ 26148863 h 698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139811" h="698500">
                <a:moveTo>
                  <a:pt x="19161" y="0"/>
                </a:moveTo>
                <a:cubicBezTo>
                  <a:pt x="12811" y="122767"/>
                  <a:pt x="6572" y="245539"/>
                  <a:pt x="111" y="368300"/>
                </a:cubicBezTo>
                <a:cubicBezTo>
                  <a:pt x="0" y="370414"/>
                  <a:pt x="111" y="364067"/>
                  <a:pt x="111" y="361950"/>
                </a:cubicBezTo>
                <a:lnTo>
                  <a:pt x="19161" y="698500"/>
                </a:lnTo>
                <a:lnTo>
                  <a:pt x="133461" y="685800"/>
                </a:lnTo>
                <a:lnTo>
                  <a:pt x="114411" y="361950"/>
                </a:lnTo>
                <a:lnTo>
                  <a:pt x="139811" y="19050"/>
                </a:lnTo>
                <a:lnTo>
                  <a:pt x="19161" y="0"/>
                </a:lnTo>
                <a:close/>
              </a:path>
            </a:pathLst>
          </a:custGeom>
          <a:solidFill>
            <a:srgbClr val="7F7F7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87" name="AutoShape 30"/>
          <p:cNvSpPr>
            <a:spLocks/>
          </p:cNvSpPr>
          <p:nvPr/>
        </p:nvSpPr>
        <p:spPr bwMode="auto">
          <a:xfrm flipH="1">
            <a:off x="7228780" y="2741910"/>
            <a:ext cx="139700" cy="635000"/>
          </a:xfrm>
          <a:custGeom>
            <a:avLst/>
            <a:gdLst>
              <a:gd name="T0" fmla="*/ 19161 w 139811"/>
              <a:gd name="T1" fmla="*/ 0 h 698500"/>
              <a:gd name="T2" fmla="*/ 111 w 139811"/>
              <a:gd name="T3" fmla="*/ 368300 h 698500"/>
              <a:gd name="T4" fmla="*/ 111 w 139811"/>
              <a:gd name="T5" fmla="*/ 361950 h 698500"/>
              <a:gd name="T6" fmla="*/ 19161 w 139811"/>
              <a:gd name="T7" fmla="*/ 698500 h 698500"/>
              <a:gd name="T8" fmla="*/ 133461 w 139811"/>
              <a:gd name="T9" fmla="*/ 685800 h 698500"/>
              <a:gd name="T10" fmla="*/ 114411 w 139811"/>
              <a:gd name="T11" fmla="*/ 361950 h 698500"/>
              <a:gd name="T12" fmla="*/ 139811 w 139811"/>
              <a:gd name="T13" fmla="*/ 19050 h 698500"/>
              <a:gd name="T14" fmla="*/ 19161 w 139811"/>
              <a:gd name="T15" fmla="*/ 0 h 698500"/>
              <a:gd name="T16" fmla="*/ 0 w 139811"/>
              <a:gd name="T17" fmla="*/ 0 h 698500"/>
              <a:gd name="T18" fmla="*/ 270883 w 139811"/>
              <a:gd name="T19" fmla="*/ 26738687 h 698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139811" h="698500">
                <a:moveTo>
                  <a:pt x="19161" y="0"/>
                </a:moveTo>
                <a:cubicBezTo>
                  <a:pt x="12811" y="122767"/>
                  <a:pt x="6572" y="245539"/>
                  <a:pt x="111" y="368300"/>
                </a:cubicBezTo>
                <a:cubicBezTo>
                  <a:pt x="0" y="370414"/>
                  <a:pt x="111" y="364067"/>
                  <a:pt x="111" y="361950"/>
                </a:cubicBezTo>
                <a:lnTo>
                  <a:pt x="19161" y="698500"/>
                </a:lnTo>
                <a:lnTo>
                  <a:pt x="133461" y="685800"/>
                </a:lnTo>
                <a:lnTo>
                  <a:pt x="114411" y="361950"/>
                </a:lnTo>
                <a:lnTo>
                  <a:pt x="139811" y="19050"/>
                </a:lnTo>
                <a:lnTo>
                  <a:pt x="19161" y="0"/>
                </a:lnTo>
                <a:close/>
              </a:path>
            </a:pathLst>
          </a:custGeom>
          <a:solidFill>
            <a:srgbClr val="7F7F7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88" name="AutoShape 31"/>
          <p:cNvSpPr>
            <a:spLocks/>
          </p:cNvSpPr>
          <p:nvPr/>
        </p:nvSpPr>
        <p:spPr bwMode="auto">
          <a:xfrm flipV="1">
            <a:off x="1786830" y="3175298"/>
            <a:ext cx="1660525" cy="884237"/>
          </a:xfrm>
          <a:custGeom>
            <a:avLst/>
            <a:gdLst>
              <a:gd name="T0" fmla="*/ 0 w 1218740"/>
              <a:gd name="T1" fmla="*/ 0 h 744338"/>
              <a:gd name="T2" fmla="*/ 0 w 1218740"/>
              <a:gd name="T3" fmla="*/ 652131 h 744338"/>
              <a:gd name="T4" fmla="*/ 170052 w 1218740"/>
              <a:gd name="T5" fmla="*/ 651710 h 744338"/>
              <a:gd name="T6" fmla="*/ 728774 w 1218740"/>
              <a:gd name="T7" fmla="*/ 700430 h 744338"/>
              <a:gd name="T8" fmla="*/ 1210481 w 1218740"/>
              <a:gd name="T9" fmla="*/ 744338 h 744338"/>
              <a:gd name="T10" fmla="*/ 1218740 w 1218740"/>
              <a:gd name="T11" fmla="*/ 729175 h 744338"/>
              <a:gd name="T12" fmla="*/ 888022 w 1218740"/>
              <a:gd name="T13" fmla="*/ 690535 h 744338"/>
              <a:gd name="T14" fmla="*/ 251547 w 1218740"/>
              <a:gd name="T15" fmla="*/ 497716 h 744338"/>
              <a:gd name="T16" fmla="*/ 71381 w 1218740"/>
              <a:gd name="T17" fmla="*/ 487673 h 744338"/>
              <a:gd name="T18" fmla="*/ 69025 w 1218740"/>
              <a:gd name="T19" fmla="*/ 1336 h 744338"/>
              <a:gd name="T20" fmla="*/ 0 w 1218740"/>
              <a:gd name="T21" fmla="*/ 0 h 744338"/>
              <a:gd name="T22" fmla="*/ 0 w 1218740"/>
              <a:gd name="T23" fmla="*/ 0 h 744338"/>
              <a:gd name="T24" fmla="*/ 301236 w 1218740"/>
              <a:gd name="T25" fmla="*/ 23134209 h 744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1218740" h="744338">
                <a:moveTo>
                  <a:pt x="0" y="0"/>
                </a:moveTo>
                <a:lnTo>
                  <a:pt x="0" y="652131"/>
                </a:lnTo>
                <a:lnTo>
                  <a:pt x="170052" y="651710"/>
                </a:lnTo>
                <a:lnTo>
                  <a:pt x="728774" y="700430"/>
                </a:lnTo>
                <a:lnTo>
                  <a:pt x="1210481" y="744338"/>
                </a:lnTo>
                <a:lnTo>
                  <a:pt x="1218740" y="729175"/>
                </a:lnTo>
                <a:lnTo>
                  <a:pt x="888022" y="690535"/>
                </a:lnTo>
                <a:lnTo>
                  <a:pt x="251547" y="497716"/>
                </a:lnTo>
                <a:lnTo>
                  <a:pt x="71381" y="487673"/>
                </a:lnTo>
                <a:cubicBezTo>
                  <a:pt x="71779" y="447456"/>
                  <a:pt x="68627" y="41553"/>
                  <a:pt x="69025" y="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89" name="AutoShape 32"/>
          <p:cNvSpPr>
            <a:spLocks/>
          </p:cNvSpPr>
          <p:nvPr/>
        </p:nvSpPr>
        <p:spPr bwMode="auto">
          <a:xfrm flipH="1" flipV="1">
            <a:off x="5415855" y="3189585"/>
            <a:ext cx="2344737" cy="871538"/>
          </a:xfrm>
          <a:custGeom>
            <a:avLst/>
            <a:gdLst>
              <a:gd name="T0" fmla="*/ 2410 w 1067169"/>
              <a:gd name="T1" fmla="*/ 1385 h 733799"/>
              <a:gd name="T2" fmla="*/ 254 w 1067169"/>
              <a:gd name="T3" fmla="*/ 557367 h 733799"/>
              <a:gd name="T4" fmla="*/ 269683 w 1067169"/>
              <a:gd name="T5" fmla="*/ 560039 h 733799"/>
              <a:gd name="T6" fmla="*/ 295648 w 1067169"/>
              <a:gd name="T7" fmla="*/ 649092 h 733799"/>
              <a:gd name="T8" fmla="*/ 744777 w 1067169"/>
              <a:gd name="T9" fmla="*/ 696244 h 733799"/>
              <a:gd name="T10" fmla="*/ 1067169 w 1067169"/>
              <a:gd name="T11" fmla="*/ 733799 h 733799"/>
              <a:gd name="T12" fmla="*/ 1067169 w 1067169"/>
              <a:gd name="T13" fmla="*/ 702426 h 733799"/>
              <a:gd name="T14" fmla="*/ 792358 w 1067169"/>
              <a:gd name="T15" fmla="*/ 685093 h 733799"/>
              <a:gd name="T16" fmla="*/ 669460 w 1067169"/>
              <a:gd name="T17" fmla="*/ 649090 h 733799"/>
              <a:gd name="T18" fmla="*/ 460134 w 1067169"/>
              <a:gd name="T19" fmla="*/ 560239 h 733799"/>
              <a:gd name="T20" fmla="*/ 312482 w 1067169"/>
              <a:gd name="T21" fmla="*/ 520635 h 733799"/>
              <a:gd name="T22" fmla="*/ 148502 w 1067169"/>
              <a:gd name="T23" fmla="*/ 458319 h 733799"/>
              <a:gd name="T24" fmla="*/ 72302 w 1067169"/>
              <a:gd name="T25" fmla="*/ 455463 h 733799"/>
              <a:gd name="T26" fmla="*/ 68528 w 1067169"/>
              <a:gd name="T27" fmla="*/ 0 h 733799"/>
              <a:gd name="T28" fmla="*/ 2410 w 1067169"/>
              <a:gd name="T29" fmla="*/ 1385 h 733799"/>
              <a:gd name="T30" fmla="*/ 0 w 1067169"/>
              <a:gd name="T31" fmla="*/ 0 h 733799"/>
              <a:gd name="T32" fmla="*/ 280737 w 1067169"/>
              <a:gd name="T33" fmla="*/ 21626880 h 733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T30" t="T31" r="T32" b="T33"/>
            <a:pathLst>
              <a:path w="1067169" h="733799">
                <a:moveTo>
                  <a:pt x="2410" y="1385"/>
                </a:moveTo>
                <a:cubicBezTo>
                  <a:pt x="2664" y="198015"/>
                  <a:pt x="0" y="360737"/>
                  <a:pt x="254" y="557367"/>
                </a:cubicBezTo>
                <a:lnTo>
                  <a:pt x="269683" y="560039"/>
                </a:lnTo>
                <a:lnTo>
                  <a:pt x="295648" y="649092"/>
                </a:lnTo>
                <a:lnTo>
                  <a:pt x="744777" y="696244"/>
                </a:lnTo>
                <a:lnTo>
                  <a:pt x="1067169" y="733799"/>
                </a:lnTo>
                <a:lnTo>
                  <a:pt x="1067169" y="702426"/>
                </a:lnTo>
                <a:lnTo>
                  <a:pt x="792358" y="685093"/>
                </a:lnTo>
                <a:lnTo>
                  <a:pt x="669460" y="649090"/>
                </a:lnTo>
                <a:lnTo>
                  <a:pt x="460134" y="560239"/>
                </a:lnTo>
                <a:lnTo>
                  <a:pt x="312482" y="520635"/>
                </a:lnTo>
                <a:lnTo>
                  <a:pt x="148502" y="458319"/>
                </a:lnTo>
                <a:lnTo>
                  <a:pt x="72302" y="455463"/>
                </a:lnTo>
                <a:cubicBezTo>
                  <a:pt x="72700" y="415246"/>
                  <a:pt x="68130" y="40217"/>
                  <a:pt x="68528" y="0"/>
                </a:cubicBezTo>
                <a:lnTo>
                  <a:pt x="2410" y="1385"/>
                </a:lnTo>
                <a:close/>
              </a:path>
            </a:pathLst>
          </a:custGeom>
          <a:solidFill>
            <a:srgbClr val="FFFFFF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490" name="Rectangle 33"/>
          <p:cNvSpPr>
            <a:spLocks noChangeArrowheads="1"/>
          </p:cNvSpPr>
          <p:nvPr/>
        </p:nvSpPr>
        <p:spPr bwMode="auto">
          <a:xfrm rot="540000" flipV="1">
            <a:off x="7150992" y="3510260"/>
            <a:ext cx="366713" cy="61913"/>
          </a:xfrm>
          <a:prstGeom prst="rect">
            <a:avLst/>
          </a:prstGeom>
          <a:solidFill>
            <a:srgbClr val="FFFFFF"/>
          </a:solidFill>
          <a:ln w="2232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91" name="Rectangle 34"/>
          <p:cNvSpPr>
            <a:spLocks noChangeArrowheads="1"/>
          </p:cNvSpPr>
          <p:nvPr/>
        </p:nvSpPr>
        <p:spPr bwMode="auto">
          <a:xfrm>
            <a:off x="6435030" y="2827635"/>
            <a:ext cx="46037" cy="473075"/>
          </a:xfrm>
          <a:prstGeom prst="rect">
            <a:avLst/>
          </a:prstGeom>
          <a:solidFill>
            <a:srgbClr val="000000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92" name="Rectangle 35"/>
          <p:cNvSpPr>
            <a:spLocks noChangeArrowheads="1"/>
          </p:cNvSpPr>
          <p:nvPr/>
        </p:nvSpPr>
        <p:spPr bwMode="auto">
          <a:xfrm>
            <a:off x="2420242" y="2838748"/>
            <a:ext cx="50800" cy="446087"/>
          </a:xfrm>
          <a:prstGeom prst="rect">
            <a:avLst/>
          </a:prstGeom>
          <a:solidFill>
            <a:srgbClr val="000000"/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93" name="Text Box 36"/>
          <p:cNvSpPr txBox="1">
            <a:spLocks noChangeArrowheads="1"/>
          </p:cNvSpPr>
          <p:nvPr/>
        </p:nvSpPr>
        <p:spPr bwMode="auto">
          <a:xfrm>
            <a:off x="981075" y="5103813"/>
            <a:ext cx="716121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dirty="0"/>
              <a:t>SVD is also assembled in another stage. The forward and backward support cones are then fixed with the outer cover, made of CFRP.</a:t>
            </a:r>
          </a:p>
          <a:p>
            <a:pPr eaLnBrk="1" hangingPunct="1">
              <a:buFontTx/>
              <a:buNone/>
            </a:pPr>
            <a:r>
              <a:rPr lang="en-US" sz="1800" dirty="0"/>
              <a:t> Then they are put together around the beam pipe.</a:t>
            </a:r>
          </a:p>
        </p:txBody>
      </p:sp>
      <p:sp>
        <p:nvSpPr>
          <p:cNvPr id="19494" name="Rectangle 37"/>
          <p:cNvSpPr>
            <a:spLocks noChangeArrowheads="1"/>
          </p:cNvSpPr>
          <p:nvPr/>
        </p:nvSpPr>
        <p:spPr bwMode="auto">
          <a:xfrm>
            <a:off x="251717" y="4294485"/>
            <a:ext cx="8640763" cy="5746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95" name="AutoShape 38"/>
          <p:cNvSpPr>
            <a:spLocks/>
          </p:cNvSpPr>
          <p:nvPr/>
        </p:nvSpPr>
        <p:spPr bwMode="auto">
          <a:xfrm>
            <a:off x="7759005" y="2057698"/>
            <a:ext cx="269875" cy="2006600"/>
          </a:xfrm>
          <a:custGeom>
            <a:avLst/>
            <a:gdLst>
              <a:gd name="T0" fmla="*/ 16934 w 270934"/>
              <a:gd name="T1" fmla="*/ 0 h 2006600"/>
              <a:gd name="T2" fmla="*/ 0 w 270934"/>
              <a:gd name="T3" fmla="*/ 2006600 h 2006600"/>
              <a:gd name="T4" fmla="*/ 127000 w 270934"/>
              <a:gd name="T5" fmla="*/ 1998133 h 2006600"/>
              <a:gd name="T6" fmla="*/ 125942 w 270934"/>
              <a:gd name="T7" fmla="*/ 1277408 h 2006600"/>
              <a:gd name="T8" fmla="*/ 270934 w 270934"/>
              <a:gd name="T9" fmla="*/ 1089025 h 2006600"/>
              <a:gd name="T10" fmla="*/ 270934 w 270934"/>
              <a:gd name="T11" fmla="*/ 900641 h 2006600"/>
              <a:gd name="T12" fmla="*/ 125942 w 270934"/>
              <a:gd name="T13" fmla="*/ 750358 h 2006600"/>
              <a:gd name="T14" fmla="*/ 125942 w 270934"/>
              <a:gd name="T15" fmla="*/ 1058 h 2006600"/>
              <a:gd name="T16" fmla="*/ 16934 w 270934"/>
              <a:gd name="T17" fmla="*/ 0 h 2006600"/>
              <a:gd name="T18" fmla="*/ 0 w 270934"/>
              <a:gd name="T19" fmla="*/ 0 h 2006600"/>
              <a:gd name="T20" fmla="*/ 336470 w 270934"/>
              <a:gd name="T21" fmla="*/ 26476545 h 2006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70934" h="2006600">
                <a:moveTo>
                  <a:pt x="16934" y="0"/>
                </a:moveTo>
                <a:lnTo>
                  <a:pt x="0" y="2006600"/>
                </a:lnTo>
                <a:lnTo>
                  <a:pt x="127000" y="1998133"/>
                </a:lnTo>
                <a:cubicBezTo>
                  <a:pt x="126647" y="1757891"/>
                  <a:pt x="126295" y="1517650"/>
                  <a:pt x="125942" y="1277408"/>
                </a:cubicBezTo>
                <a:cubicBezTo>
                  <a:pt x="139348" y="1136032"/>
                  <a:pt x="176565" y="1142294"/>
                  <a:pt x="270934" y="1089025"/>
                </a:cubicBezTo>
                <a:lnTo>
                  <a:pt x="270934" y="900641"/>
                </a:lnTo>
                <a:cubicBezTo>
                  <a:pt x="200731" y="877534"/>
                  <a:pt x="143757" y="873302"/>
                  <a:pt x="125942" y="750358"/>
                </a:cubicBezTo>
                <a:lnTo>
                  <a:pt x="125942" y="1058"/>
                </a:lnTo>
                <a:lnTo>
                  <a:pt x="16934" y="0"/>
                </a:lnTo>
                <a:close/>
              </a:path>
            </a:pathLst>
          </a:custGeom>
          <a:solidFill>
            <a:srgbClr val="77933C">
              <a:alpha val="73000"/>
            </a:srgbClr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grpSp>
        <p:nvGrpSpPr>
          <p:cNvPr id="19496" name="Group 40"/>
          <p:cNvGrpSpPr>
            <a:grpSpLocks/>
          </p:cNvGrpSpPr>
          <p:nvPr/>
        </p:nvGrpSpPr>
        <p:grpSpPr bwMode="auto">
          <a:xfrm>
            <a:off x="1788417" y="2048173"/>
            <a:ext cx="5976938" cy="2011362"/>
            <a:chOff x="0" y="0"/>
            <a:chExt cx="3765" cy="1267"/>
          </a:xfrm>
        </p:grpSpPr>
        <p:grpSp>
          <p:nvGrpSpPr>
            <p:cNvPr id="19497" name="Group 41"/>
            <p:cNvGrpSpPr>
              <a:grpSpLocks/>
            </p:cNvGrpSpPr>
            <p:nvPr/>
          </p:nvGrpSpPr>
          <p:grpSpPr bwMode="auto">
            <a:xfrm>
              <a:off x="6" y="0"/>
              <a:ext cx="3759" cy="511"/>
              <a:chOff x="0" y="0"/>
              <a:chExt cx="3759" cy="511"/>
            </a:xfrm>
          </p:grpSpPr>
          <p:sp>
            <p:nvSpPr>
              <p:cNvPr id="19498" name="AutoShape 41"/>
              <p:cNvSpPr>
                <a:spLocks/>
              </p:cNvSpPr>
              <p:nvPr/>
            </p:nvSpPr>
            <p:spPr bwMode="auto">
              <a:xfrm>
                <a:off x="2288" y="6"/>
                <a:ext cx="1471" cy="497"/>
              </a:xfrm>
              <a:custGeom>
                <a:avLst/>
                <a:gdLst>
                  <a:gd name="T0" fmla="*/ 1971073 w 1986343"/>
                  <a:gd name="T1" fmla="*/ 2675 h 682125"/>
                  <a:gd name="T2" fmla="*/ 1985916 w 1986343"/>
                  <a:gd name="T3" fmla="*/ 2675 h 682125"/>
                  <a:gd name="T4" fmla="*/ 1858277 w 1986343"/>
                  <a:gd name="T5" fmla="*/ 5351 h 682125"/>
                  <a:gd name="T6" fmla="*/ 1856101 w 1986343"/>
                  <a:gd name="T7" fmla="*/ 352841 h 682125"/>
                  <a:gd name="T8" fmla="*/ 1530350 w 1986343"/>
                  <a:gd name="T9" fmla="*/ 405900 h 682125"/>
                  <a:gd name="T10" fmla="*/ 479425 w 1986343"/>
                  <a:gd name="T11" fmla="*/ 659900 h 682125"/>
                  <a:gd name="T12" fmla="*/ 0 w 1986343"/>
                  <a:gd name="T13" fmla="*/ 682125 h 682125"/>
                  <a:gd name="T14" fmla="*/ 0 w 1986343"/>
                  <a:gd name="T15" fmla="*/ 0 h 682125"/>
                  <a:gd name="T16" fmla="*/ 282220 w 1986343"/>
                  <a:gd name="T17" fmla="*/ 17105279 h 682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986343" h="682125">
                    <a:moveTo>
                      <a:pt x="1971073" y="2675"/>
                    </a:moveTo>
                    <a:cubicBezTo>
                      <a:pt x="1976021" y="2675"/>
                      <a:pt x="1986343" y="0"/>
                      <a:pt x="1985916" y="2675"/>
                    </a:cubicBezTo>
                    <a:lnTo>
                      <a:pt x="1858277" y="5351"/>
                    </a:lnTo>
                    <a:cubicBezTo>
                      <a:pt x="1856656" y="120587"/>
                      <a:pt x="1857722" y="237605"/>
                      <a:pt x="1856101" y="352841"/>
                    </a:cubicBezTo>
                    <a:lnTo>
                      <a:pt x="1530350" y="405900"/>
                    </a:lnTo>
                    <a:lnTo>
                      <a:pt x="479425" y="659900"/>
                    </a:lnTo>
                    <a:lnTo>
                      <a:pt x="0" y="682125"/>
                    </a:lnTo>
                  </a:path>
                </a:pathLst>
              </a:cu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9499" name="AutoShape 42"/>
              <p:cNvSpPr>
                <a:spLocks/>
              </p:cNvSpPr>
              <p:nvPr/>
            </p:nvSpPr>
            <p:spPr bwMode="auto">
              <a:xfrm>
                <a:off x="2803" y="337"/>
                <a:ext cx="59" cy="107"/>
              </a:xfrm>
              <a:custGeom>
                <a:avLst/>
                <a:gdLst>
                  <a:gd name="T0" fmla="*/ 3174 w 88900"/>
                  <a:gd name="T1" fmla="*/ 831 h 152400"/>
                  <a:gd name="T2" fmla="*/ 0 w 88900"/>
                  <a:gd name="T3" fmla="*/ 152400 h 152400"/>
                  <a:gd name="T4" fmla="*/ 88900 w 88900"/>
                  <a:gd name="T5" fmla="*/ 124656 h 152400"/>
                  <a:gd name="T6" fmla="*/ 85725 w 88900"/>
                  <a:gd name="T7" fmla="*/ 0 h 152400"/>
                  <a:gd name="T8" fmla="*/ 3174 w 88900"/>
                  <a:gd name="T9" fmla="*/ 831 h 152400"/>
                  <a:gd name="T10" fmla="*/ 0 w 88900"/>
                  <a:gd name="T11" fmla="*/ 0 h 152400"/>
                  <a:gd name="T12" fmla="*/ 284781 w 88900"/>
                  <a:gd name="T13" fmla="*/ 22674841 h 152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88900" h="152400">
                    <a:moveTo>
                      <a:pt x="3174" y="831"/>
                    </a:moveTo>
                    <a:lnTo>
                      <a:pt x="0" y="152400"/>
                    </a:lnTo>
                    <a:lnTo>
                      <a:pt x="88900" y="124656"/>
                    </a:lnTo>
                    <a:cubicBezTo>
                      <a:pt x="87842" y="83104"/>
                      <a:pt x="86783" y="41552"/>
                      <a:pt x="85725" y="0"/>
                    </a:cubicBezTo>
                    <a:lnTo>
                      <a:pt x="3174" y="831"/>
                    </a:lnTo>
                    <a:close/>
                  </a:path>
                </a:pathLst>
              </a:custGeom>
              <a:noFill/>
              <a:ln w="93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9500" name="AutoShape 43"/>
              <p:cNvSpPr>
                <a:spLocks/>
              </p:cNvSpPr>
              <p:nvPr/>
            </p:nvSpPr>
            <p:spPr bwMode="auto">
              <a:xfrm>
                <a:off x="3136" y="265"/>
                <a:ext cx="59" cy="104"/>
              </a:xfrm>
              <a:custGeom>
                <a:avLst/>
                <a:gdLst>
                  <a:gd name="T0" fmla="*/ 3174 w 88900"/>
                  <a:gd name="T1" fmla="*/ 831 h 152400"/>
                  <a:gd name="T2" fmla="*/ 0 w 88900"/>
                  <a:gd name="T3" fmla="*/ 152400 h 152400"/>
                  <a:gd name="T4" fmla="*/ 88900 w 88900"/>
                  <a:gd name="T5" fmla="*/ 124656 h 152400"/>
                  <a:gd name="T6" fmla="*/ 85725 w 88900"/>
                  <a:gd name="T7" fmla="*/ 0 h 152400"/>
                  <a:gd name="T8" fmla="*/ 3174 w 88900"/>
                  <a:gd name="T9" fmla="*/ 831 h 152400"/>
                  <a:gd name="T10" fmla="*/ 0 w 88900"/>
                  <a:gd name="T11" fmla="*/ 0 h 152400"/>
                  <a:gd name="T12" fmla="*/ 284781 w 88900"/>
                  <a:gd name="T13" fmla="*/ 30670500 h 152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88900" h="152400">
                    <a:moveTo>
                      <a:pt x="3174" y="831"/>
                    </a:moveTo>
                    <a:lnTo>
                      <a:pt x="0" y="152400"/>
                    </a:lnTo>
                    <a:lnTo>
                      <a:pt x="88900" y="124656"/>
                    </a:lnTo>
                    <a:cubicBezTo>
                      <a:pt x="87842" y="83104"/>
                      <a:pt x="86783" y="41552"/>
                      <a:pt x="85725" y="0"/>
                    </a:cubicBezTo>
                    <a:lnTo>
                      <a:pt x="3174" y="831"/>
                    </a:lnTo>
                    <a:close/>
                  </a:path>
                </a:pathLst>
              </a:custGeom>
              <a:noFill/>
              <a:ln w="93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9501" name="Rectangle 44"/>
              <p:cNvSpPr>
                <a:spLocks noChangeArrowheads="1"/>
              </p:cNvSpPr>
              <p:nvPr/>
            </p:nvSpPr>
            <p:spPr bwMode="auto">
              <a:xfrm>
                <a:off x="2586" y="452"/>
                <a:ext cx="47" cy="28"/>
              </a:xfrm>
              <a:prstGeom prst="rect">
                <a:avLst/>
              </a:prstGeom>
              <a:noFill/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02" name="AutoShape 45"/>
              <p:cNvSpPr>
                <a:spLocks/>
              </p:cNvSpPr>
              <p:nvPr/>
            </p:nvSpPr>
            <p:spPr bwMode="auto">
              <a:xfrm flipH="1">
                <a:off x="0" y="10"/>
                <a:ext cx="1037" cy="501"/>
              </a:xfrm>
              <a:custGeom>
                <a:avLst/>
                <a:gdLst>
                  <a:gd name="T0" fmla="*/ 1403893 w 1403893"/>
                  <a:gd name="T1" fmla="*/ 0 h 686859"/>
                  <a:gd name="T2" fmla="*/ 1318810 w 1403893"/>
                  <a:gd name="T3" fmla="*/ 0 h 686859"/>
                  <a:gd name="T4" fmla="*/ 1315223 w 1403893"/>
                  <a:gd name="T5" fmla="*/ 298450 h 686859"/>
                  <a:gd name="T6" fmla="*/ 939800 w 1403893"/>
                  <a:gd name="T7" fmla="*/ 304800 h 686859"/>
                  <a:gd name="T8" fmla="*/ 939800 w 1403893"/>
                  <a:gd name="T9" fmla="*/ 493313 h 686859"/>
                  <a:gd name="T10" fmla="*/ 387350 w 1403893"/>
                  <a:gd name="T11" fmla="*/ 657847 h 686859"/>
                  <a:gd name="T12" fmla="*/ 0 w 1403893"/>
                  <a:gd name="T13" fmla="*/ 686859 h 686859"/>
                  <a:gd name="T14" fmla="*/ 0 w 1403893"/>
                  <a:gd name="T15" fmla="*/ 0 h 686859"/>
                  <a:gd name="T16" fmla="*/ 289714 w 1403893"/>
                  <a:gd name="T17" fmla="*/ 31457045 h 686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403893" h="686859">
                    <a:moveTo>
                      <a:pt x="1403893" y="0"/>
                    </a:moveTo>
                    <a:lnTo>
                      <a:pt x="1318810" y="0"/>
                    </a:lnTo>
                    <a:cubicBezTo>
                      <a:pt x="1317614" y="99483"/>
                      <a:pt x="1316419" y="198967"/>
                      <a:pt x="1315223" y="298450"/>
                    </a:cubicBezTo>
                    <a:lnTo>
                      <a:pt x="939800" y="304800"/>
                    </a:lnTo>
                    <a:lnTo>
                      <a:pt x="939800" y="493313"/>
                    </a:lnTo>
                    <a:lnTo>
                      <a:pt x="387350" y="657847"/>
                    </a:lnTo>
                    <a:lnTo>
                      <a:pt x="0" y="686859"/>
                    </a:lnTo>
                  </a:path>
                </a:pathLst>
              </a:cu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9503" name="AutoShape 46"/>
              <p:cNvSpPr>
                <a:spLocks/>
              </p:cNvSpPr>
              <p:nvPr/>
            </p:nvSpPr>
            <p:spPr bwMode="auto">
              <a:xfrm flipH="1">
                <a:off x="481" y="222"/>
                <a:ext cx="55" cy="191"/>
              </a:xfrm>
              <a:custGeom>
                <a:avLst/>
                <a:gdLst>
                  <a:gd name="T0" fmla="*/ 0 w 83609"/>
                  <a:gd name="T1" fmla="*/ 831 h 137128"/>
                  <a:gd name="T2" fmla="*/ 1 w 83609"/>
                  <a:gd name="T3" fmla="*/ 137128 h 137128"/>
                  <a:gd name="T4" fmla="*/ 82551 w 83609"/>
                  <a:gd name="T5" fmla="*/ 123946 h 137128"/>
                  <a:gd name="T6" fmla="*/ 82551 w 83609"/>
                  <a:gd name="T7" fmla="*/ 0 h 137128"/>
                  <a:gd name="T8" fmla="*/ 0 w 83609"/>
                  <a:gd name="T9" fmla="*/ 831 h 137128"/>
                  <a:gd name="T10" fmla="*/ 0 w 83609"/>
                  <a:gd name="T11" fmla="*/ 0 h 137128"/>
                  <a:gd name="T12" fmla="*/ 279710 w 83609"/>
                  <a:gd name="T13" fmla="*/ 24576066 h 137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83609" h="137128">
                    <a:moveTo>
                      <a:pt x="0" y="831"/>
                    </a:moveTo>
                    <a:cubicBezTo>
                      <a:pt x="0" y="46263"/>
                      <a:pt x="1" y="91696"/>
                      <a:pt x="1" y="137128"/>
                    </a:cubicBezTo>
                    <a:lnTo>
                      <a:pt x="82551" y="123946"/>
                    </a:lnTo>
                    <a:cubicBezTo>
                      <a:pt x="81493" y="82394"/>
                      <a:pt x="83609" y="41552"/>
                      <a:pt x="82551" y="0"/>
                    </a:cubicBezTo>
                    <a:lnTo>
                      <a:pt x="0" y="831"/>
                    </a:lnTo>
                    <a:close/>
                  </a:path>
                </a:pathLst>
              </a:custGeom>
              <a:noFill/>
              <a:ln w="93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9504" name="Rectangle 47"/>
              <p:cNvSpPr>
                <a:spLocks noChangeArrowheads="1"/>
              </p:cNvSpPr>
              <p:nvPr/>
            </p:nvSpPr>
            <p:spPr bwMode="auto">
              <a:xfrm flipH="1">
                <a:off x="768" y="363"/>
                <a:ext cx="47" cy="119"/>
              </a:xfrm>
              <a:prstGeom prst="rect">
                <a:avLst/>
              </a:prstGeom>
              <a:noFill/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05" name="Rectangle 48"/>
              <p:cNvSpPr>
                <a:spLocks noChangeArrowheads="1"/>
              </p:cNvSpPr>
              <p:nvPr/>
            </p:nvSpPr>
            <p:spPr bwMode="auto">
              <a:xfrm flipH="1">
                <a:off x="286" y="119"/>
                <a:ext cx="55" cy="119"/>
              </a:xfrm>
              <a:prstGeom prst="rect">
                <a:avLst/>
              </a:prstGeom>
              <a:noFill/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06" name="Line 49"/>
              <p:cNvSpPr>
                <a:spLocks noChangeShapeType="1"/>
              </p:cNvSpPr>
              <p:nvPr/>
            </p:nvSpPr>
            <p:spPr bwMode="auto">
              <a:xfrm>
                <a:off x="980" y="485"/>
                <a:ext cx="1390" cy="0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07" name="Line 50"/>
              <p:cNvSpPr>
                <a:spLocks noChangeShapeType="1"/>
              </p:cNvSpPr>
              <p:nvPr/>
            </p:nvSpPr>
            <p:spPr bwMode="auto">
              <a:xfrm>
                <a:off x="782" y="363"/>
                <a:ext cx="1191" cy="0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08" name="Line 51"/>
              <p:cNvSpPr>
                <a:spLocks noChangeShapeType="1"/>
              </p:cNvSpPr>
              <p:nvPr/>
            </p:nvSpPr>
            <p:spPr bwMode="auto">
              <a:xfrm>
                <a:off x="481" y="221"/>
                <a:ext cx="1800" cy="0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09" name="Line 52"/>
              <p:cNvSpPr>
                <a:spLocks noChangeShapeType="1"/>
              </p:cNvSpPr>
              <p:nvPr/>
            </p:nvSpPr>
            <p:spPr bwMode="auto">
              <a:xfrm>
                <a:off x="286" y="118"/>
                <a:ext cx="2283" cy="0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10" name="Line 53"/>
              <p:cNvSpPr>
                <a:spLocks noChangeShapeType="1"/>
              </p:cNvSpPr>
              <p:nvPr/>
            </p:nvSpPr>
            <p:spPr bwMode="auto">
              <a:xfrm>
                <a:off x="2001" y="363"/>
                <a:ext cx="568" cy="71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11" name="Line 54"/>
              <p:cNvSpPr>
                <a:spLocks noChangeShapeType="1"/>
              </p:cNvSpPr>
              <p:nvPr/>
            </p:nvSpPr>
            <p:spPr bwMode="auto">
              <a:xfrm>
                <a:off x="2288" y="221"/>
                <a:ext cx="513" cy="98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12" name="Line 55"/>
              <p:cNvSpPr>
                <a:spLocks noChangeShapeType="1"/>
              </p:cNvSpPr>
              <p:nvPr/>
            </p:nvSpPr>
            <p:spPr bwMode="auto">
              <a:xfrm>
                <a:off x="2576" y="119"/>
                <a:ext cx="553" cy="134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13" name="Line 56"/>
              <p:cNvSpPr>
                <a:spLocks noChangeShapeType="1"/>
              </p:cNvSpPr>
              <p:nvPr/>
            </p:nvSpPr>
            <p:spPr bwMode="auto">
              <a:xfrm flipV="1">
                <a:off x="63" y="-1"/>
                <a:ext cx="3696" cy="9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</p:grpSp>
        <p:grpSp>
          <p:nvGrpSpPr>
            <p:cNvPr id="19514" name="Group 58"/>
            <p:cNvGrpSpPr>
              <a:grpSpLocks/>
            </p:cNvGrpSpPr>
            <p:nvPr/>
          </p:nvGrpSpPr>
          <p:grpSpPr bwMode="auto">
            <a:xfrm>
              <a:off x="0" y="760"/>
              <a:ext cx="3753" cy="507"/>
              <a:chOff x="0" y="0"/>
              <a:chExt cx="3753" cy="507"/>
            </a:xfrm>
          </p:grpSpPr>
          <p:sp>
            <p:nvSpPr>
              <p:cNvPr id="19515" name="AutoShape 58"/>
              <p:cNvSpPr>
                <a:spLocks/>
              </p:cNvSpPr>
              <p:nvPr/>
            </p:nvSpPr>
            <p:spPr bwMode="auto">
              <a:xfrm flipV="1">
                <a:off x="2808" y="63"/>
                <a:ext cx="59" cy="107"/>
              </a:xfrm>
              <a:custGeom>
                <a:avLst/>
                <a:gdLst>
                  <a:gd name="T0" fmla="*/ 3174 w 88900"/>
                  <a:gd name="T1" fmla="*/ 831 h 152400"/>
                  <a:gd name="T2" fmla="*/ 0 w 88900"/>
                  <a:gd name="T3" fmla="*/ 152400 h 152400"/>
                  <a:gd name="T4" fmla="*/ 88900 w 88900"/>
                  <a:gd name="T5" fmla="*/ 124656 h 152400"/>
                  <a:gd name="T6" fmla="*/ 85725 w 88900"/>
                  <a:gd name="T7" fmla="*/ 0 h 152400"/>
                  <a:gd name="T8" fmla="*/ 3174 w 88900"/>
                  <a:gd name="T9" fmla="*/ 831 h 152400"/>
                  <a:gd name="T10" fmla="*/ 0 w 88900"/>
                  <a:gd name="T11" fmla="*/ 0 h 152400"/>
                  <a:gd name="T12" fmla="*/ 284781 w 88900"/>
                  <a:gd name="T13" fmla="*/ 18088598 h 152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88900" h="152400">
                    <a:moveTo>
                      <a:pt x="3174" y="831"/>
                    </a:moveTo>
                    <a:lnTo>
                      <a:pt x="0" y="152400"/>
                    </a:lnTo>
                    <a:lnTo>
                      <a:pt x="88900" y="124656"/>
                    </a:lnTo>
                    <a:cubicBezTo>
                      <a:pt x="87842" y="83104"/>
                      <a:pt x="86783" y="41552"/>
                      <a:pt x="85725" y="0"/>
                    </a:cubicBezTo>
                    <a:lnTo>
                      <a:pt x="3174" y="831"/>
                    </a:lnTo>
                    <a:close/>
                  </a:path>
                </a:pathLst>
              </a:custGeom>
              <a:noFill/>
              <a:ln w="93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9516" name="AutoShape 59"/>
              <p:cNvSpPr>
                <a:spLocks/>
              </p:cNvSpPr>
              <p:nvPr/>
            </p:nvSpPr>
            <p:spPr bwMode="auto">
              <a:xfrm flipV="1">
                <a:off x="3142" y="137"/>
                <a:ext cx="59" cy="106"/>
              </a:xfrm>
              <a:custGeom>
                <a:avLst/>
                <a:gdLst>
                  <a:gd name="T0" fmla="*/ 3174 w 88900"/>
                  <a:gd name="T1" fmla="*/ 831 h 152400"/>
                  <a:gd name="T2" fmla="*/ 0 w 88900"/>
                  <a:gd name="T3" fmla="*/ 152400 h 152400"/>
                  <a:gd name="T4" fmla="*/ 88900 w 88900"/>
                  <a:gd name="T5" fmla="*/ 124656 h 152400"/>
                  <a:gd name="T6" fmla="*/ 85725 w 88900"/>
                  <a:gd name="T7" fmla="*/ 0 h 152400"/>
                  <a:gd name="T8" fmla="*/ 3174 w 88900"/>
                  <a:gd name="T9" fmla="*/ 831 h 152400"/>
                  <a:gd name="T10" fmla="*/ 0 w 88900"/>
                  <a:gd name="T11" fmla="*/ 0 h 152400"/>
                  <a:gd name="T12" fmla="*/ 284781 w 88900"/>
                  <a:gd name="T13" fmla="*/ 23854913 h 152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88900" h="152400">
                    <a:moveTo>
                      <a:pt x="3174" y="831"/>
                    </a:moveTo>
                    <a:lnTo>
                      <a:pt x="0" y="152400"/>
                    </a:lnTo>
                    <a:lnTo>
                      <a:pt x="88900" y="124656"/>
                    </a:lnTo>
                    <a:cubicBezTo>
                      <a:pt x="87842" y="83104"/>
                      <a:pt x="86783" y="41552"/>
                      <a:pt x="85725" y="0"/>
                    </a:cubicBezTo>
                    <a:lnTo>
                      <a:pt x="3174" y="831"/>
                    </a:lnTo>
                    <a:close/>
                  </a:path>
                </a:pathLst>
              </a:custGeom>
              <a:noFill/>
              <a:ln w="93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9517" name="Rectangle 60"/>
              <p:cNvSpPr>
                <a:spLocks noChangeArrowheads="1"/>
              </p:cNvSpPr>
              <p:nvPr/>
            </p:nvSpPr>
            <p:spPr bwMode="auto">
              <a:xfrm flipV="1">
                <a:off x="2592" y="27"/>
                <a:ext cx="47" cy="28"/>
              </a:xfrm>
              <a:prstGeom prst="rect">
                <a:avLst/>
              </a:prstGeom>
              <a:noFill/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18" name="AutoShape 61"/>
              <p:cNvSpPr>
                <a:spLocks/>
              </p:cNvSpPr>
              <p:nvPr/>
            </p:nvSpPr>
            <p:spPr bwMode="auto">
              <a:xfrm flipH="1" flipV="1">
                <a:off x="487" y="97"/>
                <a:ext cx="55" cy="192"/>
              </a:xfrm>
              <a:custGeom>
                <a:avLst/>
                <a:gdLst>
                  <a:gd name="T0" fmla="*/ 0 w 83609"/>
                  <a:gd name="T1" fmla="*/ 831 h 137128"/>
                  <a:gd name="T2" fmla="*/ 1 w 83609"/>
                  <a:gd name="T3" fmla="*/ 137128 h 137128"/>
                  <a:gd name="T4" fmla="*/ 82551 w 83609"/>
                  <a:gd name="T5" fmla="*/ 123946 h 137128"/>
                  <a:gd name="T6" fmla="*/ 82551 w 83609"/>
                  <a:gd name="T7" fmla="*/ 0 h 137128"/>
                  <a:gd name="T8" fmla="*/ 0 w 83609"/>
                  <a:gd name="T9" fmla="*/ 831 h 137128"/>
                  <a:gd name="T10" fmla="*/ 0 w 83609"/>
                  <a:gd name="T11" fmla="*/ 0 h 137128"/>
                  <a:gd name="T12" fmla="*/ 279710 w 83609"/>
                  <a:gd name="T13" fmla="*/ 26148596 h 137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83609" h="137128">
                    <a:moveTo>
                      <a:pt x="0" y="831"/>
                    </a:moveTo>
                    <a:cubicBezTo>
                      <a:pt x="0" y="46263"/>
                      <a:pt x="1" y="91696"/>
                      <a:pt x="1" y="137128"/>
                    </a:cubicBezTo>
                    <a:lnTo>
                      <a:pt x="82551" y="123946"/>
                    </a:lnTo>
                    <a:cubicBezTo>
                      <a:pt x="81493" y="82394"/>
                      <a:pt x="83609" y="41552"/>
                      <a:pt x="82551" y="0"/>
                    </a:cubicBezTo>
                    <a:lnTo>
                      <a:pt x="0" y="831"/>
                    </a:lnTo>
                    <a:close/>
                  </a:path>
                </a:pathLst>
              </a:custGeom>
              <a:noFill/>
              <a:ln w="93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9519" name="Rectangle 62"/>
              <p:cNvSpPr>
                <a:spLocks noChangeArrowheads="1"/>
              </p:cNvSpPr>
              <p:nvPr/>
            </p:nvSpPr>
            <p:spPr bwMode="auto">
              <a:xfrm flipH="1" flipV="1">
                <a:off x="776" y="27"/>
                <a:ext cx="47" cy="120"/>
              </a:xfrm>
              <a:prstGeom prst="rect">
                <a:avLst/>
              </a:prstGeom>
              <a:noFill/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20" name="Rectangle 63"/>
              <p:cNvSpPr>
                <a:spLocks noChangeArrowheads="1"/>
              </p:cNvSpPr>
              <p:nvPr/>
            </p:nvSpPr>
            <p:spPr bwMode="auto">
              <a:xfrm flipH="1" flipV="1">
                <a:off x="293" y="274"/>
                <a:ext cx="56" cy="120"/>
              </a:xfrm>
              <a:prstGeom prst="rect">
                <a:avLst/>
              </a:prstGeom>
              <a:noFill/>
              <a:ln w="9360" cmpd="sng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521" name="Line 64"/>
              <p:cNvSpPr>
                <a:spLocks noChangeShapeType="1"/>
              </p:cNvSpPr>
              <p:nvPr/>
            </p:nvSpPr>
            <p:spPr bwMode="auto">
              <a:xfrm flipV="1">
                <a:off x="1003" y="27"/>
                <a:ext cx="1389" cy="8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22" name="Line 65"/>
              <p:cNvSpPr>
                <a:spLocks noChangeShapeType="1"/>
              </p:cNvSpPr>
              <p:nvPr/>
            </p:nvSpPr>
            <p:spPr bwMode="auto">
              <a:xfrm flipV="1">
                <a:off x="805" y="145"/>
                <a:ext cx="1191" cy="11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23" name="Line 66"/>
              <p:cNvSpPr>
                <a:spLocks noChangeShapeType="1"/>
              </p:cNvSpPr>
              <p:nvPr/>
            </p:nvSpPr>
            <p:spPr bwMode="auto">
              <a:xfrm flipV="1">
                <a:off x="504" y="290"/>
                <a:ext cx="1799" cy="8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24" name="Line 67"/>
              <p:cNvSpPr>
                <a:spLocks noChangeShapeType="1"/>
              </p:cNvSpPr>
              <p:nvPr/>
            </p:nvSpPr>
            <p:spPr bwMode="auto">
              <a:xfrm flipV="1">
                <a:off x="309" y="394"/>
                <a:ext cx="2282" cy="8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25" name="Line 68"/>
              <p:cNvSpPr>
                <a:spLocks noChangeShapeType="1"/>
              </p:cNvSpPr>
              <p:nvPr/>
            </p:nvSpPr>
            <p:spPr bwMode="auto">
              <a:xfrm flipV="1">
                <a:off x="2023" y="71"/>
                <a:ext cx="568" cy="85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26" name="Line 69"/>
              <p:cNvSpPr>
                <a:spLocks noChangeShapeType="1"/>
              </p:cNvSpPr>
              <p:nvPr/>
            </p:nvSpPr>
            <p:spPr bwMode="auto">
              <a:xfrm flipV="1">
                <a:off x="2310" y="186"/>
                <a:ext cx="513" cy="112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27" name="Line 70"/>
              <p:cNvSpPr>
                <a:spLocks noChangeShapeType="1"/>
              </p:cNvSpPr>
              <p:nvPr/>
            </p:nvSpPr>
            <p:spPr bwMode="auto">
              <a:xfrm flipV="1">
                <a:off x="2598" y="250"/>
                <a:ext cx="553" cy="150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19528" name="AutoShape 71"/>
              <p:cNvSpPr>
                <a:spLocks/>
              </p:cNvSpPr>
              <p:nvPr/>
            </p:nvSpPr>
            <p:spPr bwMode="auto">
              <a:xfrm flipH="1" flipV="1">
                <a:off x="11" y="0"/>
                <a:ext cx="1036" cy="503"/>
              </a:xfrm>
              <a:custGeom>
                <a:avLst/>
                <a:gdLst>
                  <a:gd name="T0" fmla="*/ 1403893 w 1403893"/>
                  <a:gd name="T1" fmla="*/ 0 h 686859"/>
                  <a:gd name="T2" fmla="*/ 1318810 w 1403893"/>
                  <a:gd name="T3" fmla="*/ 0 h 686859"/>
                  <a:gd name="T4" fmla="*/ 1315223 w 1403893"/>
                  <a:gd name="T5" fmla="*/ 298450 h 686859"/>
                  <a:gd name="T6" fmla="*/ 939800 w 1403893"/>
                  <a:gd name="T7" fmla="*/ 304800 h 686859"/>
                  <a:gd name="T8" fmla="*/ 939800 w 1403893"/>
                  <a:gd name="T9" fmla="*/ 493313 h 686859"/>
                  <a:gd name="T10" fmla="*/ 387350 w 1403893"/>
                  <a:gd name="T11" fmla="*/ 657847 h 686859"/>
                  <a:gd name="T12" fmla="*/ 0 w 1403893"/>
                  <a:gd name="T13" fmla="*/ 686859 h 686859"/>
                  <a:gd name="T14" fmla="*/ 0 w 1403893"/>
                  <a:gd name="T15" fmla="*/ 0 h 686859"/>
                  <a:gd name="T16" fmla="*/ 289993 w 1403893"/>
                  <a:gd name="T17" fmla="*/ 25755164 h 686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403893" h="686859">
                    <a:moveTo>
                      <a:pt x="1403893" y="0"/>
                    </a:moveTo>
                    <a:lnTo>
                      <a:pt x="1318810" y="0"/>
                    </a:lnTo>
                    <a:cubicBezTo>
                      <a:pt x="1317614" y="99483"/>
                      <a:pt x="1316419" y="198967"/>
                      <a:pt x="1315223" y="298450"/>
                    </a:cubicBezTo>
                    <a:lnTo>
                      <a:pt x="939800" y="304800"/>
                    </a:lnTo>
                    <a:lnTo>
                      <a:pt x="939800" y="493313"/>
                    </a:lnTo>
                    <a:lnTo>
                      <a:pt x="387350" y="657847"/>
                    </a:lnTo>
                    <a:lnTo>
                      <a:pt x="0" y="686859"/>
                    </a:lnTo>
                  </a:path>
                </a:pathLst>
              </a:cu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9529" name="AutoShape 72"/>
              <p:cNvSpPr>
                <a:spLocks/>
              </p:cNvSpPr>
              <p:nvPr/>
            </p:nvSpPr>
            <p:spPr bwMode="auto">
              <a:xfrm flipV="1">
                <a:off x="2282" y="0"/>
                <a:ext cx="1471" cy="499"/>
              </a:xfrm>
              <a:custGeom>
                <a:avLst/>
                <a:gdLst>
                  <a:gd name="T0" fmla="*/ 1971073 w 1986343"/>
                  <a:gd name="T1" fmla="*/ 2675 h 682125"/>
                  <a:gd name="T2" fmla="*/ 1985916 w 1986343"/>
                  <a:gd name="T3" fmla="*/ 2675 h 682125"/>
                  <a:gd name="T4" fmla="*/ 1858277 w 1986343"/>
                  <a:gd name="T5" fmla="*/ 5351 h 682125"/>
                  <a:gd name="T6" fmla="*/ 1856101 w 1986343"/>
                  <a:gd name="T7" fmla="*/ 352841 h 682125"/>
                  <a:gd name="T8" fmla="*/ 1530350 w 1986343"/>
                  <a:gd name="T9" fmla="*/ 405900 h 682125"/>
                  <a:gd name="T10" fmla="*/ 479425 w 1986343"/>
                  <a:gd name="T11" fmla="*/ 659900 h 682125"/>
                  <a:gd name="T12" fmla="*/ 0 w 1986343"/>
                  <a:gd name="T13" fmla="*/ 682125 h 682125"/>
                  <a:gd name="T14" fmla="*/ 0 w 1986343"/>
                  <a:gd name="T15" fmla="*/ 0 h 682125"/>
                  <a:gd name="T16" fmla="*/ 282220 w 1986343"/>
                  <a:gd name="T17" fmla="*/ 18677102 h 682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986343" h="682125">
                    <a:moveTo>
                      <a:pt x="1971073" y="2675"/>
                    </a:moveTo>
                    <a:cubicBezTo>
                      <a:pt x="1976021" y="2675"/>
                      <a:pt x="1986343" y="0"/>
                      <a:pt x="1985916" y="2675"/>
                    </a:cubicBezTo>
                    <a:lnTo>
                      <a:pt x="1858277" y="5351"/>
                    </a:lnTo>
                    <a:cubicBezTo>
                      <a:pt x="1856656" y="120587"/>
                      <a:pt x="1857722" y="237605"/>
                      <a:pt x="1856101" y="352841"/>
                    </a:cubicBezTo>
                    <a:lnTo>
                      <a:pt x="1530350" y="405900"/>
                    </a:lnTo>
                    <a:lnTo>
                      <a:pt x="479425" y="659900"/>
                    </a:lnTo>
                    <a:lnTo>
                      <a:pt x="0" y="682125"/>
                    </a:lnTo>
                  </a:path>
                </a:pathLst>
              </a:cu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19530" name="Line 73"/>
              <p:cNvSpPr>
                <a:spLocks noChangeShapeType="1"/>
              </p:cNvSpPr>
              <p:nvPr/>
            </p:nvSpPr>
            <p:spPr bwMode="auto">
              <a:xfrm>
                <a:off x="0" y="508"/>
                <a:ext cx="3746" cy="0"/>
              </a:xfrm>
              <a:prstGeom prst="line">
                <a:avLst/>
              </a:prstGeom>
              <a:noFill/>
              <a:ln w="2556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</p:grpSp>
      </p:grpSp>
      <p:sp>
        <p:nvSpPr>
          <p:cNvPr id="19531" name="AutoShape 74"/>
          <p:cNvSpPr>
            <a:spLocks/>
          </p:cNvSpPr>
          <p:nvPr/>
        </p:nvSpPr>
        <p:spPr bwMode="auto">
          <a:xfrm flipH="1" flipV="1">
            <a:off x="1301055" y="3294360"/>
            <a:ext cx="485775" cy="774700"/>
          </a:xfrm>
          <a:custGeom>
            <a:avLst/>
            <a:gdLst>
              <a:gd name="T0" fmla="*/ 0 w 459915"/>
              <a:gd name="T1" fmla="*/ 0 h 652131"/>
              <a:gd name="T2" fmla="*/ 0 w 459915"/>
              <a:gd name="T3" fmla="*/ 652131 h 652131"/>
              <a:gd name="T4" fmla="*/ 459915 w 459915"/>
              <a:gd name="T5" fmla="*/ 633423 h 652131"/>
              <a:gd name="T6" fmla="*/ 438706 w 459915"/>
              <a:gd name="T7" fmla="*/ 545226 h 652131"/>
              <a:gd name="T8" fmla="*/ 71381 w 459915"/>
              <a:gd name="T9" fmla="*/ 487673 h 652131"/>
              <a:gd name="T10" fmla="*/ 69025 w 459915"/>
              <a:gd name="T11" fmla="*/ 1336 h 652131"/>
              <a:gd name="T12" fmla="*/ 0 w 459915"/>
              <a:gd name="T13" fmla="*/ 0 h 652131"/>
              <a:gd name="T14" fmla="*/ 0 w 459915"/>
              <a:gd name="T15" fmla="*/ 0 h 652131"/>
              <a:gd name="T16" fmla="*/ 263307 w 459915"/>
              <a:gd name="T17" fmla="*/ 20316160 h 65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459915" h="652131">
                <a:moveTo>
                  <a:pt x="0" y="0"/>
                </a:moveTo>
                <a:lnTo>
                  <a:pt x="0" y="652131"/>
                </a:lnTo>
                <a:lnTo>
                  <a:pt x="459915" y="633423"/>
                </a:lnTo>
                <a:lnTo>
                  <a:pt x="438706" y="545226"/>
                </a:lnTo>
                <a:lnTo>
                  <a:pt x="71381" y="487673"/>
                </a:lnTo>
                <a:cubicBezTo>
                  <a:pt x="71779" y="447456"/>
                  <a:pt x="68627" y="41553"/>
                  <a:pt x="69025" y="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532" name="AutoShape 75"/>
          <p:cNvSpPr>
            <a:spLocks/>
          </p:cNvSpPr>
          <p:nvPr/>
        </p:nvSpPr>
        <p:spPr bwMode="auto">
          <a:xfrm flipH="1">
            <a:off x="1301055" y="2051348"/>
            <a:ext cx="485775" cy="774700"/>
          </a:xfrm>
          <a:custGeom>
            <a:avLst/>
            <a:gdLst>
              <a:gd name="T0" fmla="*/ 0 w 459915"/>
              <a:gd name="T1" fmla="*/ 0 h 652131"/>
              <a:gd name="T2" fmla="*/ 0 w 459915"/>
              <a:gd name="T3" fmla="*/ 652131 h 652131"/>
              <a:gd name="T4" fmla="*/ 459915 w 459915"/>
              <a:gd name="T5" fmla="*/ 633423 h 652131"/>
              <a:gd name="T6" fmla="*/ 438706 w 459915"/>
              <a:gd name="T7" fmla="*/ 545226 h 652131"/>
              <a:gd name="T8" fmla="*/ 71381 w 459915"/>
              <a:gd name="T9" fmla="*/ 487673 h 652131"/>
              <a:gd name="T10" fmla="*/ 69025 w 459915"/>
              <a:gd name="T11" fmla="*/ 1336 h 652131"/>
              <a:gd name="T12" fmla="*/ 0 w 459915"/>
              <a:gd name="T13" fmla="*/ 0 h 652131"/>
              <a:gd name="T14" fmla="*/ 0 w 459915"/>
              <a:gd name="T15" fmla="*/ 0 h 652131"/>
              <a:gd name="T16" fmla="*/ 263307 w 459915"/>
              <a:gd name="T17" fmla="*/ 25362430 h 65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459915" h="652131">
                <a:moveTo>
                  <a:pt x="0" y="0"/>
                </a:moveTo>
                <a:lnTo>
                  <a:pt x="0" y="652131"/>
                </a:lnTo>
                <a:lnTo>
                  <a:pt x="459915" y="633423"/>
                </a:lnTo>
                <a:lnTo>
                  <a:pt x="438706" y="545226"/>
                </a:lnTo>
                <a:lnTo>
                  <a:pt x="71381" y="487673"/>
                </a:lnTo>
                <a:cubicBezTo>
                  <a:pt x="71779" y="447456"/>
                  <a:pt x="68627" y="41553"/>
                  <a:pt x="69025" y="1336"/>
                </a:cubicBez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9360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9533" name="Rectangle 76"/>
          <p:cNvSpPr>
            <a:spLocks noChangeArrowheads="1"/>
          </p:cNvSpPr>
          <p:nvPr/>
        </p:nvSpPr>
        <p:spPr bwMode="auto">
          <a:xfrm>
            <a:off x="1804292" y="2057698"/>
            <a:ext cx="5959475" cy="2022475"/>
          </a:xfrm>
          <a:prstGeom prst="rect">
            <a:avLst/>
          </a:prstGeom>
          <a:solidFill>
            <a:srgbClr val="558ED5">
              <a:alpha val="29999"/>
            </a:srgbClr>
          </a:solidFill>
          <a:ln w="9360" cmpd="sng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78" name="Gerade Verbindung mit Pfeil 77"/>
          <p:cNvCxnSpPr>
            <a:endCxn id="79" idx="2"/>
          </p:cNvCxnSpPr>
          <p:nvPr/>
        </p:nvCxnSpPr>
        <p:spPr>
          <a:xfrm flipH="1" flipV="1">
            <a:off x="6236592" y="1896824"/>
            <a:ext cx="528638" cy="434717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3835935" y="1527492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FF0000"/>
                </a:solidFill>
              </a:rPr>
              <a:t>SVD half </a:t>
            </a:r>
            <a:r>
              <a:rPr lang="de-AT" dirty="0" err="1" smtClean="0">
                <a:solidFill>
                  <a:srgbClr val="FF0000"/>
                </a:solidFill>
              </a:rPr>
              <a:t>shells</a:t>
            </a:r>
            <a:r>
              <a:rPr lang="de-AT" dirty="0" smtClean="0">
                <a:solidFill>
                  <a:srgbClr val="FF0000"/>
                </a:solidFill>
              </a:rPr>
              <a:t> will </a:t>
            </a:r>
            <a:r>
              <a:rPr lang="de-AT" dirty="0" err="1" smtClean="0">
                <a:solidFill>
                  <a:srgbClr val="FF0000"/>
                </a:solidFill>
              </a:rPr>
              <a:t>be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attached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from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the</a:t>
            </a:r>
            <a:r>
              <a:rPr lang="de-AT" dirty="0" smtClean="0">
                <a:solidFill>
                  <a:srgbClr val="FF0000"/>
                </a:solidFill>
              </a:rPr>
              <a:t> </a:t>
            </a:r>
            <a:r>
              <a:rPr lang="de-AT" dirty="0" err="1" smtClean="0">
                <a:solidFill>
                  <a:srgbClr val="FF0000"/>
                </a:solidFill>
              </a:rPr>
              <a:t>side</a:t>
            </a: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8 September 2011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Immanuel Gfall (HEPHY Vienna)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9DC7-2D7A-44A0-A94F-764F56EBA74A}" type="slidenum">
              <a:rPr lang="de-AT" smtClean="0"/>
              <a:pPr/>
              <a:t>5</a:t>
            </a:fld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656797" y="836712"/>
            <a:ext cx="7830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kern="0" dirty="0">
                <a:solidFill>
                  <a:srgbClr val="0061A0"/>
                </a:solidFill>
                <a:latin typeface="Arial"/>
              </a:rPr>
              <a:t>SVD will be preassembled before joined with the BP-PXD assembly</a:t>
            </a:r>
          </a:p>
        </p:txBody>
      </p:sp>
    </p:spTree>
    <p:extLst>
      <p:ext uri="{BB962C8B-B14F-4D97-AF65-F5344CB8AC3E}">
        <p14:creationId xmlns:p14="http://schemas.microsoft.com/office/powerpoint/2010/main" val="3207417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Endflange</a:t>
            </a:r>
            <a:endParaRPr lang="de-DE" alt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0841"/>
            <a:ext cx="8370887" cy="2592834"/>
          </a:xfrm>
        </p:spPr>
        <p:txBody>
          <a:bodyPr/>
          <a:lstStyle/>
          <a:p>
            <a:r>
              <a:rPr lang="de-AT" altLang="ja-JP" sz="2000" dirty="0" err="1" smtClean="0">
                <a:ea typeface="ＭＳ Ｐゴシック" pitchFamily="34" charset="-128"/>
              </a:rPr>
              <a:t>Schematic</a:t>
            </a:r>
            <a:r>
              <a:rPr lang="de-AT" altLang="ja-JP" sz="2000" dirty="0" smtClean="0">
                <a:ea typeface="ＭＳ Ｐゴシック" pitchFamily="34" charset="-128"/>
              </a:rPr>
              <a:t> </a:t>
            </a:r>
            <a:r>
              <a:rPr lang="de-AT" altLang="ja-JP" sz="2000" dirty="0" err="1" smtClean="0">
                <a:ea typeface="ＭＳ Ｐゴシック" pitchFamily="34" charset="-128"/>
              </a:rPr>
              <a:t>draft</a:t>
            </a:r>
            <a:endParaRPr lang="ja-JP" altLang="en-US" sz="2000" dirty="0">
              <a:ea typeface="ＭＳ Ｐゴシック" pitchFamily="34" charset="-128"/>
            </a:endParaRPr>
          </a:p>
          <a:p>
            <a:r>
              <a:rPr lang="ja-JP" altLang="en-US" sz="2000" dirty="0">
                <a:ea typeface="ＭＳ Ｐゴシック" pitchFamily="34" charset="-128"/>
              </a:rPr>
              <a:t>Constraint:</a:t>
            </a:r>
          </a:p>
          <a:p>
            <a:r>
              <a:rPr lang="ja-JP" altLang="en-US" sz="2000" dirty="0">
                <a:ea typeface="ＭＳ Ｐゴシック" pitchFamily="34" charset="-128"/>
              </a:rPr>
              <a:t>    Acting as shielding BG</a:t>
            </a:r>
          </a:p>
          <a:p>
            <a:r>
              <a:rPr lang="ja-JP" altLang="en-US" sz="2000" dirty="0">
                <a:ea typeface="ＭＳ Ｐゴシック" pitchFamily="34" charset="-128"/>
              </a:rPr>
              <a:t>    CDC connection</a:t>
            </a:r>
          </a:p>
          <a:p>
            <a:r>
              <a:rPr lang="ja-JP" altLang="en-US" sz="2000" dirty="0">
                <a:ea typeface="ＭＳ Ｐゴシック" pitchFamily="34" charset="-128"/>
              </a:rPr>
              <a:t>    SVD connection</a:t>
            </a:r>
          </a:p>
          <a:p>
            <a:r>
              <a:rPr lang="ja-JP" altLang="en-US" sz="2000" dirty="0">
                <a:ea typeface="ＭＳ Ｐゴシック" pitchFamily="34" charset="-128"/>
              </a:rPr>
              <a:t>    BP conection</a:t>
            </a:r>
          </a:p>
          <a:p>
            <a:r>
              <a:rPr lang="ja-JP" altLang="en-US" sz="2000" dirty="0">
                <a:ea typeface="ＭＳ Ｐゴシック" pitchFamily="34" charset="-128"/>
              </a:rPr>
              <a:t>   Assembly work will be perform for SVD and BP in parallel</a:t>
            </a:r>
          </a:p>
          <a:p>
            <a:endParaRPr lang="de-DE" altLang="en-US" dirty="0"/>
          </a:p>
        </p:txBody>
      </p:sp>
      <p:pic>
        <p:nvPicPr>
          <p:cNvPr id="20484" name="Picture 4" descr="Endfl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3675"/>
            <a:ext cx="3748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EndfrangeId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89400"/>
            <a:ext cx="467995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80943" y="4113832"/>
            <a:ext cx="1468437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SVD flange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372225" y="5589588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tx2"/>
                </a:solidFill>
              </a:rPr>
              <a:t>BP flange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8 September 2011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Immanuel Gfall (HEPHY Vienna)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4A1B7-E417-420E-954A-61FF119D2E8E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80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746846"/>
            <a:ext cx="568642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80980" y="1268413"/>
            <a:ext cx="8151460" cy="131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lvl="0" indent="-342900">
              <a:spcBef>
                <a:spcPct val="20000"/>
              </a:spcBef>
              <a:buFontTx/>
              <a:buChar char="•"/>
              <a:tabLst/>
            </a:pPr>
            <a:r>
              <a:rPr lang="en-US" sz="1800" kern="0" dirty="0">
                <a:solidFill>
                  <a:srgbClr val="0061A0"/>
                </a:solidFill>
                <a:latin typeface="Arial"/>
                <a:ea typeface="+mn-ea"/>
              </a:rPr>
              <a:t>SVD has to be self-supporting. SVD is pushed in by the cryostat.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tabLst/>
            </a:pPr>
            <a:r>
              <a:rPr lang="en-US" sz="1800" kern="0" dirty="0">
                <a:solidFill>
                  <a:srgbClr val="0061A0"/>
                </a:solidFill>
                <a:latin typeface="Arial"/>
                <a:ea typeface="+mn-ea"/>
              </a:rPr>
              <a:t>Cabling and tubing is pre-installed and routed along the QCSR and resting in the </a:t>
            </a:r>
            <a:r>
              <a:rPr lang="en-US" sz="1800" kern="0" dirty="0" smtClean="0">
                <a:solidFill>
                  <a:srgbClr val="0061A0"/>
                </a:solidFill>
                <a:latin typeface="Arial"/>
                <a:ea typeface="+mn-ea"/>
              </a:rPr>
              <a:t>tray.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tabLst/>
            </a:pPr>
            <a:r>
              <a:rPr lang="en-US" sz="1800" kern="0" dirty="0" smtClean="0">
                <a:solidFill>
                  <a:srgbClr val="0061A0"/>
                </a:solidFill>
                <a:latin typeface="Arial"/>
                <a:ea typeface="+mn-ea"/>
              </a:rPr>
              <a:t>This procedure is proposed by KEK and will be tested with a mockup.</a:t>
            </a:r>
            <a:endParaRPr lang="en-US" sz="1800" kern="0" dirty="0">
              <a:solidFill>
                <a:srgbClr val="0061A0"/>
              </a:solidFill>
              <a:latin typeface="Arial"/>
              <a:ea typeface="+mn-ea"/>
            </a:endParaRP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723481" y="3759671"/>
            <a:ext cx="11334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Tray</a:t>
            </a:r>
            <a:endParaRPr 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335588" y="4120033"/>
            <a:ext cx="863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SVD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6054725" y="5272558"/>
            <a:ext cx="10810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QCSR</a:t>
            </a:r>
          </a:p>
          <a:p>
            <a:pPr eaLnBrk="1" hangingPunct="1">
              <a:buFontTx/>
              <a:buNone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</a:rPr>
              <a:t>cryostat</a:t>
            </a:r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1735138" y="5632921"/>
            <a:ext cx="10080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latin typeface="Times New Roman" pitchFamily="18" charset="0"/>
              </a:rPr>
              <a:t>koike</a:t>
            </a:r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1042988" y="5949950"/>
            <a:ext cx="43926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latin typeface="Times New Roman" pitchFamily="18" charset="0"/>
              </a:rPr>
              <a:t>Conceptual view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8 September 2011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Immanuel Gfall (HEPHY Vienna)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9DC7-2D7A-44A0-A94F-764F56EBA74A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686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1974850" y="1408113"/>
            <a:ext cx="5372100" cy="1879600"/>
            <a:chOff x="0" y="0"/>
            <a:chExt cx="3384" cy="1184"/>
          </a:xfrm>
        </p:grpSpPr>
        <p:pic>
          <p:nvPicPr>
            <p:cNvPr id="3891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84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3384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3352800"/>
            <a:ext cx="2316162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3352800"/>
            <a:ext cx="2316163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161925" y="1700213"/>
            <a:ext cx="19812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latin typeface="Times New Roman" pitchFamily="18" charset="0"/>
              </a:rPr>
              <a:t>Side view</a:t>
            </a:r>
          </a:p>
          <a:p>
            <a:pPr eaLnBrk="1" hangingPunct="1">
              <a:buFontTx/>
              <a:buNone/>
            </a:pPr>
            <a:r>
              <a:rPr lang="en-US" b="1">
                <a:latin typeface="Times New Roman" pitchFamily="18" charset="0"/>
              </a:rPr>
              <a:t>After move-in of the QCSR cryostat</a:t>
            </a:r>
          </a:p>
        </p:txBody>
      </p:sp>
      <p:sp>
        <p:nvSpPr>
          <p:cNvPr id="38921" name="Oval 8"/>
          <p:cNvSpPr>
            <a:spLocks noChangeArrowheads="1"/>
          </p:cNvSpPr>
          <p:nvPr/>
        </p:nvSpPr>
        <p:spPr bwMode="auto">
          <a:xfrm>
            <a:off x="4067175" y="1844675"/>
            <a:ext cx="504825" cy="1079500"/>
          </a:xfrm>
          <a:prstGeom prst="ellipse">
            <a:avLst/>
          </a:prstGeom>
          <a:noFill/>
          <a:ln w="2556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2" name="Oval 9"/>
          <p:cNvSpPr>
            <a:spLocks noChangeArrowheads="1"/>
          </p:cNvSpPr>
          <p:nvPr/>
        </p:nvSpPr>
        <p:spPr bwMode="auto">
          <a:xfrm>
            <a:off x="5435600" y="1844675"/>
            <a:ext cx="649288" cy="1079500"/>
          </a:xfrm>
          <a:prstGeom prst="ellipse">
            <a:avLst/>
          </a:prstGeom>
          <a:noFill/>
          <a:ln w="2556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8923" name="AutoShape 10"/>
          <p:cNvCxnSpPr>
            <a:cxnSpLocks noChangeShapeType="1"/>
          </p:cNvCxnSpPr>
          <p:nvPr/>
        </p:nvCxnSpPr>
        <p:spPr bwMode="auto">
          <a:xfrm flipH="1">
            <a:off x="3448050" y="2889250"/>
            <a:ext cx="735013" cy="793750"/>
          </a:xfrm>
          <a:prstGeom prst="straightConnector1">
            <a:avLst/>
          </a:prstGeom>
          <a:noFill/>
          <a:ln w="28440" cmpd="sng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AutoShape 11"/>
          <p:cNvCxnSpPr>
            <a:cxnSpLocks noChangeShapeType="1"/>
          </p:cNvCxnSpPr>
          <p:nvPr/>
        </p:nvCxnSpPr>
        <p:spPr bwMode="auto">
          <a:xfrm>
            <a:off x="5876925" y="2933700"/>
            <a:ext cx="720725" cy="577850"/>
          </a:xfrm>
          <a:prstGeom prst="straightConnector1">
            <a:avLst/>
          </a:prstGeom>
          <a:noFill/>
          <a:ln w="28440" cmpd="sng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5" name="Oval 12"/>
          <p:cNvSpPr>
            <a:spLocks noChangeArrowheads="1"/>
          </p:cNvSpPr>
          <p:nvPr/>
        </p:nvSpPr>
        <p:spPr bwMode="auto">
          <a:xfrm>
            <a:off x="7092950" y="5876925"/>
            <a:ext cx="360363" cy="360363"/>
          </a:xfrm>
          <a:prstGeom prst="ellipse">
            <a:avLst/>
          </a:prstGeom>
          <a:noFill/>
          <a:ln w="2556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8926" name="AutoShape 13"/>
          <p:cNvCxnSpPr>
            <a:cxnSpLocks noChangeShapeType="1"/>
            <a:stCxn id="38927" idx="3"/>
          </p:cNvCxnSpPr>
          <p:nvPr/>
        </p:nvCxnSpPr>
        <p:spPr bwMode="auto">
          <a:xfrm>
            <a:off x="6444208" y="4997777"/>
            <a:ext cx="837655" cy="915661"/>
          </a:xfrm>
          <a:prstGeom prst="straightConnector1">
            <a:avLst/>
          </a:prstGeom>
          <a:noFill/>
          <a:ln w="1908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4005263" y="3565525"/>
            <a:ext cx="2438945" cy="28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After the installation of SVD, this junction must be decoupled so that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a shift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of the cryostat after exciting every magnet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does not interfere with the SVD.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8928" name="Text Box 15"/>
          <p:cNvSpPr txBox="1">
            <a:spLocks noChangeArrowheads="1"/>
          </p:cNvSpPr>
          <p:nvPr/>
        </p:nvSpPr>
        <p:spPr bwMode="auto">
          <a:xfrm>
            <a:off x="2268538" y="1628775"/>
            <a:ext cx="10080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latin typeface="Times New Roman" pitchFamily="18" charset="0"/>
              </a:rPr>
              <a:t>koike</a:t>
            </a:r>
          </a:p>
        </p:txBody>
      </p:sp>
      <p:sp>
        <p:nvSpPr>
          <p:cNvPr id="38929" name="Text Box 16"/>
          <p:cNvSpPr txBox="1">
            <a:spLocks noChangeArrowheads="1"/>
          </p:cNvSpPr>
          <p:nvPr/>
        </p:nvSpPr>
        <p:spPr bwMode="auto">
          <a:xfrm>
            <a:off x="2916238" y="4724400"/>
            <a:ext cx="10080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latin typeface="Times New Roman" pitchFamily="18" charset="0"/>
              </a:rPr>
              <a:t>koike</a:t>
            </a:r>
          </a:p>
        </p:txBody>
      </p:sp>
      <p:sp>
        <p:nvSpPr>
          <p:cNvPr id="38930" name="Text Box 17"/>
          <p:cNvSpPr txBox="1">
            <a:spLocks noChangeArrowheads="1"/>
          </p:cNvSpPr>
          <p:nvPr/>
        </p:nvSpPr>
        <p:spPr bwMode="auto">
          <a:xfrm>
            <a:off x="6588125" y="4797425"/>
            <a:ext cx="10080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b="1">
                <a:latin typeface="Times New Roman" pitchFamily="18" charset="0"/>
              </a:rPr>
              <a:t>koike</a:t>
            </a:r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179388" y="4797425"/>
            <a:ext cx="1647825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This ring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fixes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SVD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38932" name="AutoShape 19"/>
          <p:cNvCxnSpPr>
            <a:cxnSpLocks noChangeShapeType="1"/>
          </p:cNvCxnSpPr>
          <p:nvPr/>
        </p:nvCxnSpPr>
        <p:spPr bwMode="auto">
          <a:xfrm flipV="1">
            <a:off x="1187450" y="4005263"/>
            <a:ext cx="1439863" cy="719137"/>
          </a:xfrm>
          <a:prstGeom prst="straightConnector1">
            <a:avLst/>
          </a:prstGeom>
          <a:noFill/>
          <a:ln w="1908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8 September 2011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Immanuel Gfall (HEPHY Vienna)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9DC7-2D7A-44A0-A94F-764F56EBA74A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3590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30006"/>
            <a:ext cx="5688930" cy="481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Line 2"/>
          <p:cNvSpPr>
            <a:spLocks noChangeShapeType="1"/>
          </p:cNvSpPr>
          <p:nvPr/>
        </p:nvSpPr>
        <p:spPr bwMode="auto">
          <a:xfrm flipV="1">
            <a:off x="3649339" y="3771106"/>
            <a:ext cx="0" cy="441325"/>
          </a:xfrm>
          <a:prstGeom prst="line">
            <a:avLst/>
          </a:prstGeom>
          <a:noFill/>
          <a:ln w="936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 flipV="1">
            <a:off x="2771800" y="3367102"/>
            <a:ext cx="0" cy="441325"/>
          </a:xfrm>
          <a:prstGeom prst="line">
            <a:avLst/>
          </a:prstGeom>
          <a:noFill/>
          <a:ln w="936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 flipV="1">
            <a:off x="4572000" y="4509120"/>
            <a:ext cx="0" cy="441325"/>
          </a:xfrm>
          <a:prstGeom prst="line">
            <a:avLst/>
          </a:prstGeom>
          <a:noFill/>
          <a:ln w="9360" cmpd="sng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6" name="Line 5"/>
          <p:cNvSpPr>
            <a:spLocks noChangeShapeType="1"/>
          </p:cNvSpPr>
          <p:nvPr/>
        </p:nvSpPr>
        <p:spPr bwMode="auto">
          <a:xfrm flipV="1">
            <a:off x="5757862" y="4977201"/>
            <a:ext cx="3175" cy="441325"/>
          </a:xfrm>
          <a:prstGeom prst="line">
            <a:avLst/>
          </a:prstGeom>
          <a:noFill/>
          <a:ln w="9360" cmpd="sng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2123728" y="4212431"/>
            <a:ext cx="168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ja-JP" altLang="en-US" dirty="0"/>
              <a:t>Support point</a:t>
            </a:r>
          </a:p>
        </p:txBody>
      </p:sp>
      <p:sp>
        <p:nvSpPr>
          <p:cNvPr id="40968" name="Line 7"/>
          <p:cNvSpPr>
            <a:spLocks noChangeShapeType="1"/>
          </p:cNvSpPr>
          <p:nvPr/>
        </p:nvSpPr>
        <p:spPr bwMode="auto">
          <a:xfrm>
            <a:off x="4356100" y="3632200"/>
            <a:ext cx="1441450" cy="647700"/>
          </a:xfrm>
          <a:prstGeom prst="line">
            <a:avLst/>
          </a:prstGeom>
          <a:noFill/>
          <a:ln w="9360" cmpd="sng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4864100" y="3416300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/>
              <a:t>2.5m</a:t>
            </a: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5581650" y="3919538"/>
            <a:ext cx="358775" cy="144462"/>
          </a:xfrm>
          <a:prstGeom prst="line">
            <a:avLst/>
          </a:prstGeom>
          <a:noFill/>
          <a:ln w="9360" cmpd="sng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8 September 2011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Immanuel Gfall (HEPHY Vienna)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9DC7-2D7A-44A0-A94F-764F56EBA74A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6624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Standarddesign</vt:lpstr>
      <vt:lpstr>Belle II SVD/PXD Installation Procedure</vt:lpstr>
      <vt:lpstr>SVD Skeleton </vt:lpstr>
      <vt:lpstr>PowerPoint Presentation</vt:lpstr>
      <vt:lpstr>PowerPoint Presentation</vt:lpstr>
      <vt:lpstr>PowerPoint Presentation</vt:lpstr>
      <vt:lpstr>Endflange</vt:lpstr>
      <vt:lpstr>PowerPoint Presentation</vt:lpstr>
      <vt:lpstr>PowerPoint Presentation</vt:lpstr>
      <vt:lpstr>PowerPoint Presentation</vt:lpstr>
    </vt:vector>
  </TitlesOfParts>
  <Company>HEPHY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Immanuel Gfall</dc:creator>
  <cp:lastModifiedBy>Immanuel</cp:lastModifiedBy>
  <cp:revision>38</cp:revision>
  <dcterms:created xsi:type="dcterms:W3CDTF">2008-09-01T14:36:39Z</dcterms:created>
  <dcterms:modified xsi:type="dcterms:W3CDTF">2011-09-07T18:18:31Z</dcterms:modified>
</cp:coreProperties>
</file>