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B59"/>
    <a:srgbClr val="4BACC6"/>
    <a:srgbClr val="C0504D"/>
    <a:srgbClr val="FF0000"/>
    <a:srgbClr val="0000FF"/>
    <a:srgbClr val="F79646"/>
    <a:srgbClr val="00CC99"/>
    <a:srgbClr val="FF00FF"/>
    <a:srgbClr val="FFFF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9F126-12FC-4E96-9702-E0D96A681097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9F961-0261-4706-91AF-3E9A11FE547E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HLT</a:t>
            </a:r>
            <a:r>
              <a:rPr kumimoji="1" lang="ja-JP" altLang="en-US" dirty="0" smtClean="0"/>
              <a:t> → </a:t>
            </a:r>
            <a:r>
              <a:rPr kumimoji="1" lang="en-US" altLang="ja-JP" dirty="0" smtClean="0"/>
              <a:t>PXD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T. Higuchi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Version Sketch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Boundary </a:t>
            </a:r>
            <a:r>
              <a:rPr kumimoji="1" lang="en-US" altLang="ja-JP" dirty="0" smtClean="0"/>
              <a:t>conditions</a:t>
            </a:r>
          </a:p>
          <a:p>
            <a:pPr lvl="1"/>
            <a:r>
              <a:rPr kumimoji="1" lang="en-US" altLang="ja-JP" dirty="0" smtClean="0"/>
              <a:t>HLT rate ~ 10kHz (design = 6kHz)</a:t>
            </a:r>
          </a:p>
          <a:p>
            <a:pPr lvl="1"/>
            <a:r>
              <a:rPr lang="en-US" altLang="ja-JP" dirty="0" smtClean="0"/>
              <a:t>Track multiplicity ~ 15 (Belle = 10)</a:t>
            </a:r>
          </a:p>
          <a:p>
            <a:pPr lvl="1"/>
            <a:r>
              <a:rPr kumimoji="1" lang="en-US" altLang="ja-JP" dirty="0" smtClean="0"/>
              <a:t>PXD:  (768 rows) x (250 cols) x (40 half-ladders)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67544" y="1476047"/>
            <a:ext cx="1440160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HLT #01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467544" y="1980103"/>
            <a:ext cx="1440160" cy="504056"/>
          </a:xfrm>
          <a:prstGeom prst="rect">
            <a:avLst/>
          </a:prstGeom>
          <a:ln>
            <a:solidFill>
              <a:srgbClr val="357D9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HLT #02</a:t>
            </a:r>
            <a:endParaRPr kumimoji="1" lang="ja-JP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467544" y="3204239"/>
            <a:ext cx="1440160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HLT #10</a:t>
            </a:r>
            <a:endParaRPr kumimoji="1" lang="ja-JP" altLang="en-US" sz="2400" dirty="0"/>
          </a:p>
        </p:txBody>
      </p:sp>
      <p:cxnSp>
        <p:nvCxnSpPr>
          <p:cNvPr id="8" name="直線コネクタ 7"/>
          <p:cNvCxnSpPr/>
          <p:nvPr/>
        </p:nvCxnSpPr>
        <p:spPr>
          <a:xfrm rot="5400000">
            <a:off x="107504" y="2844199"/>
            <a:ext cx="720080" cy="0"/>
          </a:xfrm>
          <a:prstGeom prst="line">
            <a:avLst/>
          </a:prstGeom>
          <a:ln>
            <a:solidFill>
              <a:srgbClr val="357D91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5400000">
            <a:off x="1547664" y="2844199"/>
            <a:ext cx="720080" cy="0"/>
          </a:xfrm>
          <a:prstGeom prst="line">
            <a:avLst/>
          </a:prstGeom>
          <a:ln>
            <a:solidFill>
              <a:srgbClr val="357D91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 rot="5400000">
            <a:off x="1016644" y="2583131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…</a:t>
            </a:r>
            <a:endParaRPr kumimoji="1" lang="ja-JP" altLang="en-US" sz="2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411760" y="2412151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dirty="0" smtClean="0"/>
              <a:t>HLT→ATCA </a:t>
            </a:r>
            <a:endParaRPr kumimoji="1" lang="ja-JP" altLang="en-US" sz="2400" dirty="0"/>
          </a:p>
        </p:txBody>
      </p:sp>
      <p:sp>
        <p:nvSpPr>
          <p:cNvPr id="15" name="正方形/長方形 14"/>
          <p:cNvSpPr/>
          <p:nvPr/>
        </p:nvSpPr>
        <p:spPr>
          <a:xfrm>
            <a:off x="7380312" y="1476047"/>
            <a:ext cx="1440160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ATCA #01</a:t>
            </a:r>
            <a:endParaRPr kumimoji="1" lang="ja-JP" altLang="en-US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380312" y="1980103"/>
            <a:ext cx="1440160" cy="504056"/>
          </a:xfrm>
          <a:prstGeom prst="rect">
            <a:avLst/>
          </a:prstGeom>
          <a:ln>
            <a:solidFill>
              <a:srgbClr val="71893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ATCA #02</a:t>
            </a:r>
            <a:endParaRPr kumimoji="1" lang="ja-JP" altLang="en-US" sz="2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7380312" y="3204239"/>
            <a:ext cx="1440160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ATCA #40</a:t>
            </a:r>
            <a:endParaRPr kumimoji="1" lang="ja-JP" altLang="en-US" sz="2400" dirty="0"/>
          </a:p>
        </p:txBody>
      </p:sp>
      <p:cxnSp>
        <p:nvCxnSpPr>
          <p:cNvPr id="18" name="直線コネクタ 17"/>
          <p:cNvCxnSpPr/>
          <p:nvPr/>
        </p:nvCxnSpPr>
        <p:spPr>
          <a:xfrm rot="5400000">
            <a:off x="7020272" y="2844199"/>
            <a:ext cx="720080" cy="0"/>
          </a:xfrm>
          <a:prstGeom prst="line">
            <a:avLst/>
          </a:prstGeom>
          <a:ln>
            <a:solidFill>
              <a:srgbClr val="71893F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rot="5400000">
            <a:off x="8460432" y="2844199"/>
            <a:ext cx="720080" cy="0"/>
          </a:xfrm>
          <a:prstGeom prst="line">
            <a:avLst/>
          </a:prstGeom>
          <a:ln>
            <a:solidFill>
              <a:srgbClr val="71893F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 rot="5400000">
            <a:off x="7929412" y="2583131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…</a:t>
            </a:r>
            <a:endParaRPr kumimoji="1" lang="ja-JP" altLang="en-US" sz="2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5364088" y="2412151"/>
            <a:ext cx="1440160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dirty="0" smtClean="0"/>
              <a:t>Switch</a:t>
            </a:r>
            <a:endParaRPr kumimoji="1" lang="ja-JP" altLang="en-US" sz="2400" dirty="0"/>
          </a:p>
        </p:txBody>
      </p:sp>
      <p:cxnSp>
        <p:nvCxnSpPr>
          <p:cNvPr id="23" name="直線コネクタ 22"/>
          <p:cNvCxnSpPr>
            <a:stCxn id="4" idx="3"/>
            <a:endCxn id="14" idx="1"/>
          </p:cNvCxnSpPr>
          <p:nvPr/>
        </p:nvCxnSpPr>
        <p:spPr>
          <a:xfrm>
            <a:off x="1907704" y="1728075"/>
            <a:ext cx="504056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5" idx="3"/>
            <a:endCxn id="14" idx="1"/>
          </p:cNvCxnSpPr>
          <p:nvPr/>
        </p:nvCxnSpPr>
        <p:spPr>
          <a:xfrm>
            <a:off x="1907704" y="2232131"/>
            <a:ext cx="50405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6" idx="3"/>
            <a:endCxn id="14" idx="1"/>
          </p:cNvCxnSpPr>
          <p:nvPr/>
        </p:nvCxnSpPr>
        <p:spPr>
          <a:xfrm flipV="1">
            <a:off x="1907704" y="2664179"/>
            <a:ext cx="50405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14" idx="3"/>
            <a:endCxn id="21" idx="1"/>
          </p:cNvCxnSpPr>
          <p:nvPr/>
        </p:nvCxnSpPr>
        <p:spPr>
          <a:xfrm>
            <a:off x="3851920" y="2664179"/>
            <a:ext cx="151216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21" idx="3"/>
            <a:endCxn id="15" idx="1"/>
          </p:cNvCxnSpPr>
          <p:nvPr/>
        </p:nvCxnSpPr>
        <p:spPr>
          <a:xfrm flipV="1">
            <a:off x="6804248" y="1728075"/>
            <a:ext cx="576064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1" idx="3"/>
            <a:endCxn id="16" idx="1"/>
          </p:cNvCxnSpPr>
          <p:nvPr/>
        </p:nvCxnSpPr>
        <p:spPr>
          <a:xfrm flipV="1">
            <a:off x="6804248" y="2232131"/>
            <a:ext cx="576064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21" idx="3"/>
            <a:endCxn id="17" idx="1"/>
          </p:cNvCxnSpPr>
          <p:nvPr/>
        </p:nvCxnSpPr>
        <p:spPr>
          <a:xfrm>
            <a:off x="6804248" y="2664179"/>
            <a:ext cx="576064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267744" y="1826795"/>
            <a:ext cx="1174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1kHz / HLT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 rot="18191211">
            <a:off x="1830143" y="317002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inbound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33656" y="2268135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outbound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Version Inbound Packet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131840" y="1383159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Header</a:t>
            </a:r>
            <a:endParaRPr kumimoji="1" lang="ja-JP" altLang="en-US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5631631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Trailer</a:t>
            </a:r>
            <a:endParaRPr kumimoji="1" lang="ja-JP" altLang="en-US" sz="2000" dirty="0"/>
          </a:p>
        </p:txBody>
      </p:sp>
      <p:sp>
        <p:nvSpPr>
          <p:cNvPr id="6" name="正方形/長方形 5"/>
          <p:cNvSpPr/>
          <p:nvPr/>
        </p:nvSpPr>
        <p:spPr>
          <a:xfrm>
            <a:off x="3131840" y="1743199"/>
            <a:ext cx="144016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Exp#</a:t>
            </a:r>
            <a:endParaRPr kumimoji="1" lang="ja-JP" altLang="en-US" sz="2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131840" y="2103239"/>
            <a:ext cx="288032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Event # </a:t>
            </a:r>
            <a:r>
              <a:rPr kumimoji="1" lang="en-US" altLang="ja-JP" sz="2000" smtClean="0"/>
              <a:t>[31-0]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563888" y="2463279"/>
            <a:ext cx="2448272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TT tag</a:t>
            </a:r>
            <a:endParaRPr kumimoji="1" lang="ja-JP" altLang="en-US" sz="2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3131840" y="2463279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4572000" y="1383159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Word #</a:t>
            </a:r>
            <a:endParaRPr kumimoji="1" lang="ja-JP" altLang="en-US" sz="2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131840" y="5631631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Checksum</a:t>
            </a:r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4572000" y="1743199"/>
            <a:ext cx="144016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Run#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68144" y="10231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29315" y="102311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31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99557" y="1023119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16  15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3131840" y="2823319"/>
            <a:ext cx="288032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Track-#01 helix </a:t>
            </a:r>
            <a:r>
              <a:rPr kumimoji="1" lang="en-US" altLang="ja-JP" sz="2000" dirty="0" err="1" smtClean="0"/>
              <a:t>params</a:t>
            </a:r>
            <a:r>
              <a:rPr kumimoji="1" lang="en-US" altLang="ja-JP" sz="2000" dirty="0" smtClean="0"/>
              <a:t>.</a:t>
            </a:r>
            <a:endParaRPr kumimoji="1" lang="ja-JP" altLang="en-US" sz="2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131840" y="3543399"/>
            <a:ext cx="2880320" cy="720080"/>
          </a:xfrm>
          <a:prstGeom prst="rect">
            <a:avLst/>
          </a:prstGeom>
          <a:ln>
            <a:solidFill>
              <a:srgbClr val="B66D3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Track-#02 helix </a:t>
            </a:r>
            <a:r>
              <a:rPr kumimoji="1" lang="en-US" altLang="ja-JP" sz="2000" dirty="0" err="1" smtClean="0"/>
              <a:t>params</a:t>
            </a:r>
            <a:r>
              <a:rPr kumimoji="1" lang="en-US" altLang="ja-JP" sz="2000" dirty="0" smtClean="0"/>
              <a:t>.</a:t>
            </a:r>
            <a:endParaRPr kumimoji="1" lang="ja-JP" altLang="en-US" sz="2000" dirty="0"/>
          </a:p>
        </p:txBody>
      </p:sp>
      <p:sp>
        <p:nvSpPr>
          <p:cNvPr id="21" name="正方形/長方形 20"/>
          <p:cNvSpPr/>
          <p:nvPr/>
        </p:nvSpPr>
        <p:spPr>
          <a:xfrm>
            <a:off x="3131840" y="4911551"/>
            <a:ext cx="288032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</a:t>
            </a:r>
            <a:r>
              <a:rPr kumimoji="1" lang="en-US" altLang="ja-JP" sz="2000" i="1" dirty="0" err="1" smtClean="0"/>
              <a:t>nn</a:t>
            </a:r>
            <a:r>
              <a:rPr kumimoji="1" lang="en-US" altLang="ja-JP" sz="2000" dirty="0" smtClean="0"/>
              <a:t> helix </a:t>
            </a:r>
            <a:r>
              <a:rPr kumimoji="1" lang="en-US" altLang="ja-JP" sz="2000" dirty="0" err="1" smtClean="0"/>
              <a:t>params</a:t>
            </a:r>
            <a:r>
              <a:rPr lang="en-US" altLang="ja-JP" sz="2000" dirty="0" smtClean="0"/>
              <a:t>.</a:t>
            </a:r>
            <a:endParaRPr kumimoji="1" lang="ja-JP" altLang="en-US" sz="2000" dirty="0"/>
          </a:p>
        </p:txBody>
      </p:sp>
      <p:cxnSp>
        <p:nvCxnSpPr>
          <p:cNvPr id="23" name="直線コネクタ 22"/>
          <p:cNvCxnSpPr/>
          <p:nvPr/>
        </p:nvCxnSpPr>
        <p:spPr>
          <a:xfrm rot="5400000">
            <a:off x="2807804" y="4587515"/>
            <a:ext cx="648072" cy="0"/>
          </a:xfrm>
          <a:prstGeom prst="line">
            <a:avLst/>
          </a:prstGeom>
          <a:ln>
            <a:solidFill>
              <a:srgbClr val="B66D31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5400000">
            <a:off x="5688124" y="4587515"/>
            <a:ext cx="648072" cy="0"/>
          </a:xfrm>
          <a:prstGeom prst="line">
            <a:avLst/>
          </a:prstGeom>
          <a:ln>
            <a:solidFill>
              <a:srgbClr val="B66D31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 rot="5400000">
            <a:off x="4411473" y="432638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…</a:t>
            </a:r>
            <a:endParaRPr kumimoji="1" lang="ja-JP" altLang="en-US" sz="2800" dirty="0"/>
          </a:p>
        </p:txBody>
      </p:sp>
      <p:sp>
        <p:nvSpPr>
          <p:cNvPr id="22" name="左中かっこ 21"/>
          <p:cNvSpPr/>
          <p:nvPr/>
        </p:nvSpPr>
        <p:spPr>
          <a:xfrm>
            <a:off x="2771800" y="2922623"/>
            <a:ext cx="288032" cy="50405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51520" y="2588711"/>
            <a:ext cx="2617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x5 double precision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     floating points</a:t>
            </a:r>
          </a:p>
          <a:p>
            <a:r>
              <a:rPr lang="en-US" altLang="ja-JP" sz="2400" dirty="0" smtClean="0"/>
              <a:t>       = 40 bytes</a:t>
            </a:r>
            <a:endParaRPr kumimoji="1" lang="en-US" altLang="ja-JP" sz="2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560" y="4254187"/>
            <a:ext cx="191302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Pivot = (0,0,0)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is assumed.</a:t>
            </a:r>
            <a:endParaRPr kumimoji="1" lang="ja-JP" altLang="en-US" sz="2400" dirty="0"/>
          </a:p>
        </p:txBody>
      </p:sp>
      <p:sp>
        <p:nvSpPr>
          <p:cNvPr id="28" name="左中かっこ 27"/>
          <p:cNvSpPr/>
          <p:nvPr/>
        </p:nvSpPr>
        <p:spPr>
          <a:xfrm flipH="1">
            <a:off x="6084168" y="1383159"/>
            <a:ext cx="288032" cy="1368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44208" y="1815207"/>
            <a:ext cx="1239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16 bytes</a:t>
            </a:r>
            <a:endParaRPr kumimoji="1" lang="en-US" altLang="ja-JP" sz="2400" dirty="0" smtClean="0"/>
          </a:p>
        </p:txBody>
      </p:sp>
      <p:sp>
        <p:nvSpPr>
          <p:cNvPr id="31" name="左中かっこ 30"/>
          <p:cNvSpPr/>
          <p:nvPr/>
        </p:nvSpPr>
        <p:spPr>
          <a:xfrm flipH="1">
            <a:off x="6084168" y="2823319"/>
            <a:ext cx="288032" cy="27363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44208" y="3975447"/>
            <a:ext cx="1548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~400 bytes</a:t>
            </a:r>
            <a:endParaRPr kumimoji="1" lang="en-US" altLang="ja-JP" sz="2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300192" y="5559623"/>
            <a:ext cx="1083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4 bytes</a:t>
            </a:r>
            <a:endParaRPr kumimoji="1" lang="en-US" altLang="ja-JP" sz="2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43608" y="6351711"/>
            <a:ext cx="6351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~800bytes x 1.0kHz x 10HLT =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800kB/link x 10 HLT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568" y="6063679"/>
            <a:ext cx="4075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Safety </a:t>
            </a:r>
            <a:r>
              <a:rPr kumimoji="1" lang="en-US" altLang="ja-JP" smtClean="0"/>
              <a:t>factor </a:t>
            </a:r>
            <a:r>
              <a:rPr kumimoji="1" lang="en-US" altLang="ja-JP" dirty="0" smtClean="0"/>
              <a:t>= (800/420) * (10k/6k) = 3.2</a:t>
            </a:r>
            <a:endParaRPr kumimoji="1" lang="ja-JP" altLang="en-US" dirty="0"/>
          </a:p>
        </p:txBody>
      </p:sp>
      <p:graphicFrame>
        <p:nvGraphicFramePr>
          <p:cNvPr id="36" name="オブジェクト 35"/>
          <p:cNvGraphicFramePr>
            <a:graphicFrameLocks noChangeAspect="1"/>
          </p:cNvGraphicFramePr>
          <p:nvPr/>
        </p:nvGraphicFramePr>
        <p:xfrm>
          <a:off x="368350" y="2132856"/>
          <a:ext cx="2403450" cy="480690"/>
        </p:xfrm>
        <a:graphic>
          <a:graphicData uri="http://schemas.openxmlformats.org/presentationml/2006/ole">
            <p:oleObj spid="_x0000_s1026" name="数式" r:id="rId3" imgW="12063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Version </a:t>
            </a:r>
            <a:r>
              <a:rPr lang="en-US" altLang="ja-JP" dirty="0" smtClean="0"/>
              <a:t>Outbound </a:t>
            </a:r>
            <a:r>
              <a:rPr kumimoji="1" lang="en-US" altLang="ja-JP" dirty="0" smtClean="0"/>
              <a:t>Packet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131840" y="1628800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Header</a:t>
            </a:r>
            <a:endParaRPr kumimoji="1" lang="ja-JP" altLang="en-US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5877272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Trailer</a:t>
            </a:r>
            <a:endParaRPr kumimoji="1" lang="ja-JP" altLang="en-US" sz="2000" dirty="0"/>
          </a:p>
        </p:txBody>
      </p:sp>
      <p:sp>
        <p:nvSpPr>
          <p:cNvPr id="6" name="正方形/長方形 5"/>
          <p:cNvSpPr/>
          <p:nvPr/>
        </p:nvSpPr>
        <p:spPr>
          <a:xfrm>
            <a:off x="3131840" y="1988840"/>
            <a:ext cx="144016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Exp#</a:t>
            </a:r>
            <a:endParaRPr kumimoji="1" lang="ja-JP" altLang="en-US" sz="2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131840" y="2348880"/>
            <a:ext cx="288032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Event # </a:t>
            </a:r>
            <a:r>
              <a:rPr kumimoji="1" lang="en-US" altLang="ja-JP" sz="2000" smtClean="0"/>
              <a:t>[31-0]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563888" y="2708920"/>
            <a:ext cx="2448272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TT tag</a:t>
            </a:r>
            <a:endParaRPr kumimoji="1" lang="ja-JP" altLang="en-US" sz="2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3131840" y="270892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4572000" y="1628800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Word #</a:t>
            </a:r>
            <a:endParaRPr kumimoji="1" lang="ja-JP" altLang="en-US" sz="2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131840" y="5877272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Checksum</a:t>
            </a:r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4572000" y="1988840"/>
            <a:ext cx="144016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Run#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68144" y="1268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29315" y="126876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31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99557" y="1268760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16  15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3131840" y="3068960"/>
            <a:ext cx="288032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Track-#01 </a:t>
            </a:r>
            <a:r>
              <a:rPr kumimoji="1" lang="en-US" altLang="ja-JP" sz="2000" dirty="0" err="1" smtClean="0"/>
              <a:t>RoI</a:t>
            </a:r>
            <a:endParaRPr kumimoji="1" lang="ja-JP" altLang="en-US" sz="2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131840" y="3789040"/>
            <a:ext cx="2880320" cy="720080"/>
          </a:xfrm>
          <a:prstGeom prst="rect">
            <a:avLst/>
          </a:prstGeom>
          <a:ln>
            <a:solidFill>
              <a:srgbClr val="B66D3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Track-#02 </a:t>
            </a:r>
            <a:r>
              <a:rPr kumimoji="1" lang="en-US" altLang="ja-JP" sz="2000" dirty="0" err="1" smtClean="0"/>
              <a:t>RoI</a:t>
            </a:r>
            <a:endParaRPr kumimoji="1" lang="ja-JP" altLang="en-US" sz="2000" dirty="0"/>
          </a:p>
        </p:txBody>
      </p:sp>
      <p:sp>
        <p:nvSpPr>
          <p:cNvPr id="21" name="正方形/長方形 20"/>
          <p:cNvSpPr/>
          <p:nvPr/>
        </p:nvSpPr>
        <p:spPr>
          <a:xfrm>
            <a:off x="3131840" y="5157192"/>
            <a:ext cx="288032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</a:t>
            </a:r>
            <a:r>
              <a:rPr kumimoji="1" lang="en-US" altLang="ja-JP" sz="2000" i="1" dirty="0" err="1" smtClean="0"/>
              <a:t>nn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RoI</a:t>
            </a:r>
            <a:endParaRPr kumimoji="1" lang="ja-JP" altLang="en-US" sz="2000" dirty="0"/>
          </a:p>
        </p:txBody>
      </p:sp>
      <p:cxnSp>
        <p:nvCxnSpPr>
          <p:cNvPr id="23" name="直線コネクタ 22"/>
          <p:cNvCxnSpPr/>
          <p:nvPr/>
        </p:nvCxnSpPr>
        <p:spPr>
          <a:xfrm rot="5400000">
            <a:off x="2807804" y="4833156"/>
            <a:ext cx="648072" cy="0"/>
          </a:xfrm>
          <a:prstGeom prst="line">
            <a:avLst/>
          </a:prstGeom>
          <a:ln>
            <a:solidFill>
              <a:srgbClr val="B66D31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5400000">
            <a:off x="5688124" y="4833156"/>
            <a:ext cx="648072" cy="0"/>
          </a:xfrm>
          <a:prstGeom prst="line">
            <a:avLst/>
          </a:prstGeom>
          <a:ln>
            <a:solidFill>
              <a:srgbClr val="B66D31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 rot="5400000">
            <a:off x="4411473" y="4572025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…</a:t>
            </a:r>
            <a:endParaRPr kumimoji="1" lang="ja-JP" altLang="en-US" sz="2800" dirty="0"/>
          </a:p>
        </p:txBody>
      </p:sp>
      <p:sp>
        <p:nvSpPr>
          <p:cNvPr id="22" name="左中かっこ 21"/>
          <p:cNvSpPr/>
          <p:nvPr/>
        </p:nvSpPr>
        <p:spPr>
          <a:xfrm flipH="1">
            <a:off x="6084168" y="1628800"/>
            <a:ext cx="288032" cy="1368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444208" y="2060848"/>
            <a:ext cx="1239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16 bytes</a:t>
            </a:r>
            <a:endParaRPr kumimoji="1" lang="en-US" altLang="ja-JP" sz="2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300192" y="5847655"/>
            <a:ext cx="1083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4 bytes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RoI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Suppose </a:t>
            </a:r>
            <a:r>
              <a:rPr kumimoji="1" lang="en-US" altLang="ja-JP" dirty="0" err="1" smtClean="0"/>
              <a:t>RoI</a:t>
            </a:r>
            <a:r>
              <a:rPr kumimoji="1" lang="en-US" altLang="ja-JP" dirty="0" smtClean="0"/>
              <a:t> is rectangular shape.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87824" y="3429000"/>
            <a:ext cx="2304256" cy="144016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83768" y="2924944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</a:t>
            </a:r>
            <a:r>
              <a:rPr kumimoji="1" lang="el-GR" altLang="ja-JP" sz="2400" dirty="0" smtClean="0"/>
              <a:t>φ</a:t>
            </a:r>
            <a:r>
              <a:rPr kumimoji="1" lang="en-US" altLang="ja-JP" sz="2400" dirty="0" smtClean="0"/>
              <a:t>₀,</a:t>
            </a:r>
            <a:r>
              <a:rPr kumimoji="1" lang="en-US" altLang="ja-JP" sz="2400" i="1" dirty="0" smtClean="0"/>
              <a:t>z</a:t>
            </a:r>
            <a:r>
              <a:rPr kumimoji="1" lang="en-US" altLang="ja-JP" sz="2400" dirty="0" smtClean="0"/>
              <a:t>₀)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80112" y="2348880"/>
            <a:ext cx="2773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2400" b="1" dirty="0" smtClean="0">
                <a:solidFill>
                  <a:srgbClr val="FF0000"/>
                </a:solidFill>
              </a:rPr>
              <a:t>φ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 … 0 to 249 = 8 bits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80112" y="2823319"/>
            <a:ext cx="2836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z … 0 to 767 = 10 bits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rot="5400000" flipH="1" flipV="1">
            <a:off x="2339752" y="3068960"/>
            <a:ext cx="3312368" cy="21602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cxnSpLocks noChangeAspect="1"/>
          </p:cNvCxnSpPr>
          <p:nvPr/>
        </p:nvCxnSpPr>
        <p:spPr>
          <a:xfrm rot="5400000" flipH="1" flipV="1">
            <a:off x="3381433" y="4123015"/>
            <a:ext cx="913645" cy="595856"/>
          </a:xfrm>
          <a:prstGeom prst="straightConnector1">
            <a:avLst/>
          </a:prstGeom>
          <a:ln w="76200">
            <a:solidFill>
              <a:schemeClr val="accent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乗算記号 14"/>
          <p:cNvSpPr/>
          <p:nvPr/>
        </p:nvSpPr>
        <p:spPr>
          <a:xfrm>
            <a:off x="3906512" y="3833752"/>
            <a:ext cx="410344" cy="410344"/>
          </a:xfrm>
          <a:prstGeom prst="mathMultiply">
            <a:avLst>
              <a:gd name="adj1" fmla="val 1021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/>
          <p:nvPr/>
        </p:nvCxnSpPr>
        <p:spPr>
          <a:xfrm rot="5400000">
            <a:off x="4860032" y="4149080"/>
            <a:ext cx="1440160" cy="1588"/>
          </a:xfrm>
          <a:prstGeom prst="straightConnector1">
            <a:avLst/>
          </a:prstGeom>
          <a:ln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724128" y="3861048"/>
            <a:ext cx="2948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2400" b="1" dirty="0" smtClean="0">
                <a:solidFill>
                  <a:srgbClr val="FF0000"/>
                </a:solidFill>
              </a:rPr>
              <a:t>δφ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 = 16 </a:t>
            </a:r>
            <a:r>
              <a:rPr kumimoji="1" lang="en-US" altLang="ja-JP" sz="2800" b="1" dirty="0" smtClean="0">
                <a:solidFill>
                  <a:srgbClr val="FF0000"/>
                </a:solidFill>
              </a:rPr>
              <a:t>cols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?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… 4 bit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2987824" y="5085184"/>
            <a:ext cx="2304256" cy="1588"/>
          </a:xfrm>
          <a:prstGeom prst="straightConnector1">
            <a:avLst/>
          </a:prstGeom>
          <a:ln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627784" y="5229200"/>
            <a:ext cx="309956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altLang="ja-JP" sz="2400" b="1" dirty="0" smtClean="0">
                <a:solidFill>
                  <a:srgbClr val="FF0000"/>
                </a:solidFill>
              </a:rPr>
              <a:t>δ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z =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32 </a:t>
            </a:r>
            <a:r>
              <a:rPr kumimoji="1" lang="en-US" altLang="ja-JP" sz="2800" b="1" dirty="0" smtClean="0">
                <a:solidFill>
                  <a:srgbClr val="FF0000"/>
                </a:solidFill>
              </a:rPr>
              <a:t>rows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?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… 5 bit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51520" y="2420888"/>
            <a:ext cx="4158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Half ladder ID … 0 to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39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=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6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bits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79747" y="4911551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</a:t>
            </a:r>
            <a:r>
              <a:rPr kumimoji="1" lang="el-GR" altLang="ja-JP" sz="2400" dirty="0" smtClean="0"/>
              <a:t>φ</a:t>
            </a:r>
            <a:r>
              <a:rPr kumimoji="1" lang="en-US" altLang="ja-JP" sz="2400" dirty="0" smtClean="0"/>
              <a:t>₁,</a:t>
            </a:r>
            <a:r>
              <a:rPr kumimoji="1" lang="en-US" altLang="ja-JP" sz="2400" i="1" dirty="0" smtClean="0"/>
              <a:t>z</a:t>
            </a:r>
            <a:r>
              <a:rPr kumimoji="1" lang="en-US" altLang="ja-JP" sz="2400" dirty="0" smtClean="0"/>
              <a:t>₁)</a:t>
            </a:r>
            <a:endParaRPr kumimoji="1"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2832" y="5877272"/>
            <a:ext cx="8291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00"/>
                </a:solidFill>
              </a:rPr>
              <a:t>6 </a:t>
            </a:r>
            <a:r>
              <a:rPr kumimoji="1" lang="en-US" altLang="ja-JP" sz="2800" b="1" dirty="0" smtClean="0">
                <a:solidFill>
                  <a:srgbClr val="FF0000"/>
                </a:solidFill>
              </a:rPr>
              <a:t>+ 8 + 10 + 4 + 5 = </a:t>
            </a:r>
            <a:r>
              <a:rPr kumimoji="1" lang="en-US" altLang="ja-JP" sz="2800" b="1" dirty="0" smtClean="0">
                <a:solidFill>
                  <a:srgbClr val="FF0000"/>
                </a:solidFill>
              </a:rPr>
              <a:t>33 bits  </a:t>
            </a:r>
            <a:r>
              <a:rPr kumimoji="1" lang="en-US" altLang="ja-JP" sz="2800" b="1" dirty="0" smtClean="0">
                <a:solidFill>
                  <a:srgbClr val="FF0000"/>
                </a:solidFill>
              </a:rPr>
              <a:t>→  </a:t>
            </a:r>
            <a:r>
              <a:rPr kumimoji="1" lang="en-US" altLang="ja-JP" sz="2800" b="1" dirty="0" smtClean="0">
                <a:solidFill>
                  <a:srgbClr val="FF0000"/>
                </a:solidFill>
              </a:rPr>
              <a:t>64 bit (48 bit possible?)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2753" y="6381328"/>
            <a:ext cx="8527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NOTE:  every track has at least 2 associated PXD associated (layer-1 and layer-2).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RoI</a:t>
            </a:r>
            <a:r>
              <a:rPr kumimoji="1" lang="en-US" altLang="ja-JP" dirty="0" smtClean="0"/>
              <a:t> Across Ladders</a:t>
            </a:r>
            <a:endParaRPr kumimoji="1" lang="ja-JP" altLang="en-US" dirty="0"/>
          </a:p>
        </p:txBody>
      </p:sp>
      <p:sp>
        <p:nvSpPr>
          <p:cNvPr id="15" name="コンテンツ プレースホルダ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smtClean="0"/>
              <a:t>Case (A)</a:t>
            </a:r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16" name="コンテンツ プレースホルダ 1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 smtClean="0"/>
              <a:t>Case (B)</a:t>
            </a:r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Case (C)</a:t>
            </a:r>
          </a:p>
          <a:p>
            <a:pPr lvl="1"/>
            <a:r>
              <a:rPr kumimoji="1" lang="en-US" altLang="ja-JP" dirty="0" smtClean="0"/>
              <a:t>Combination of (A) + (B).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1115616" y="2924945"/>
            <a:ext cx="936104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907704" y="2852937"/>
            <a:ext cx="936104" cy="720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843808" y="2852937"/>
            <a:ext cx="72008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V="1">
            <a:off x="1187624" y="2996953"/>
            <a:ext cx="1584176" cy="1440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148064" y="2276873"/>
            <a:ext cx="1512168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660232" y="2276873"/>
            <a:ext cx="1512168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/>
          <p:cNvCxnSpPr/>
          <p:nvPr/>
        </p:nvCxnSpPr>
        <p:spPr>
          <a:xfrm>
            <a:off x="5148064" y="2276873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5148064" y="3284985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660232" y="2276873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6660232" y="3284985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1547664" y="2492897"/>
            <a:ext cx="864096" cy="86409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084168" y="2420889"/>
            <a:ext cx="864096" cy="54006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 rot="5400000">
            <a:off x="6156176" y="2780929"/>
            <a:ext cx="10081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22832" y="4904581"/>
            <a:ext cx="829541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Need to survey for the fraction of the across-ladder </a:t>
            </a:r>
            <a:r>
              <a:rPr kumimoji="1" lang="en-US" altLang="ja-JP" sz="2800" dirty="0" err="1" smtClean="0"/>
              <a:t>RoI</a:t>
            </a:r>
            <a:r>
              <a:rPr kumimoji="1" lang="en-US" altLang="ja-JP" sz="2800" dirty="0" smtClean="0"/>
              <a:t>.</a:t>
            </a:r>
          </a:p>
          <a:p>
            <a:r>
              <a:rPr lang="en-US" altLang="ja-JP" sz="2800" dirty="0" smtClean="0"/>
              <a:t>But let’s say</a:t>
            </a:r>
          </a:p>
          <a:p>
            <a:pPr marL="627063" indent="-354013">
              <a:buFont typeface="Arial" pitchFamily="34" charset="0"/>
              <a:buChar char="•"/>
            </a:pPr>
            <a:r>
              <a:rPr lang="en-US" altLang="ja-JP" sz="2400" dirty="0" smtClean="0"/>
              <a:t>50% of tracks have 2 </a:t>
            </a:r>
            <a:r>
              <a:rPr lang="en-US" altLang="ja-JP" sz="2400" dirty="0" err="1" smtClean="0"/>
              <a:t>RoIs</a:t>
            </a:r>
            <a:r>
              <a:rPr lang="en-US" altLang="ja-JP" sz="2400" dirty="0" smtClean="0"/>
              <a:t> (usual case).</a:t>
            </a:r>
          </a:p>
          <a:p>
            <a:pPr marL="627063" indent="-354013">
              <a:buFont typeface="Arial" pitchFamily="34" charset="0"/>
              <a:buChar char="•"/>
            </a:pPr>
            <a:r>
              <a:rPr kumimoji="1" lang="en-US" altLang="ja-JP" sz="2400" dirty="0" smtClean="0"/>
              <a:t>Remaining 50% have 4 </a:t>
            </a:r>
            <a:r>
              <a:rPr kumimoji="1" lang="en-US" altLang="ja-JP" sz="2400" dirty="0" err="1" smtClean="0"/>
              <a:t>RoIs</a:t>
            </a:r>
            <a:r>
              <a:rPr kumimoji="1" lang="en-US" altLang="ja-JP" sz="2400" dirty="0" smtClean="0"/>
              <a:t>.</a:t>
            </a:r>
            <a:endParaRPr kumimoji="1" lang="ja-JP" altLang="en-US" sz="2400" dirty="0"/>
          </a:p>
        </p:txBody>
      </p:sp>
      <p:sp>
        <p:nvSpPr>
          <p:cNvPr id="31" name="左中かっこ 30"/>
          <p:cNvSpPr/>
          <p:nvPr/>
        </p:nvSpPr>
        <p:spPr>
          <a:xfrm flipH="1">
            <a:off x="6078809" y="5787841"/>
            <a:ext cx="288032" cy="76231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38849" y="5748932"/>
            <a:ext cx="18055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 </a:t>
            </a:r>
            <a:r>
              <a:rPr kumimoji="1" lang="en-US" altLang="ja-JP" sz="2400" dirty="0" err="1" smtClean="0"/>
              <a:t>RoIs</a:t>
            </a:r>
            <a:r>
              <a:rPr kumimoji="1" lang="en-US" altLang="ja-JP" sz="2400" dirty="0" smtClean="0"/>
              <a:t> / track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in average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Version </a:t>
            </a:r>
            <a:r>
              <a:rPr lang="en-US" altLang="ja-JP" dirty="0" smtClean="0"/>
              <a:t>Outbound </a:t>
            </a:r>
            <a:r>
              <a:rPr kumimoji="1" lang="en-US" altLang="ja-JP" dirty="0" smtClean="0"/>
              <a:t>Packet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131840" y="1484784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Header</a:t>
            </a:r>
            <a:endParaRPr kumimoji="1" lang="ja-JP" altLang="en-US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5733256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Trailer</a:t>
            </a:r>
            <a:endParaRPr kumimoji="1" lang="ja-JP" altLang="en-US" sz="2000" dirty="0"/>
          </a:p>
        </p:txBody>
      </p:sp>
      <p:sp>
        <p:nvSpPr>
          <p:cNvPr id="6" name="正方形/長方形 5"/>
          <p:cNvSpPr/>
          <p:nvPr/>
        </p:nvSpPr>
        <p:spPr>
          <a:xfrm>
            <a:off x="3131840" y="1844824"/>
            <a:ext cx="144016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Exp#</a:t>
            </a:r>
            <a:endParaRPr kumimoji="1" lang="ja-JP" altLang="en-US" sz="2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131840" y="2204864"/>
            <a:ext cx="288032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Event # </a:t>
            </a:r>
            <a:r>
              <a:rPr kumimoji="1" lang="en-US" altLang="ja-JP" sz="2000" smtClean="0"/>
              <a:t>[31-0]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563888" y="2564904"/>
            <a:ext cx="2448272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TT tag</a:t>
            </a:r>
            <a:endParaRPr kumimoji="1" lang="ja-JP" altLang="en-US" sz="2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3131840" y="256490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4572000" y="1484784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Word #</a:t>
            </a:r>
            <a:endParaRPr kumimoji="1" lang="ja-JP" altLang="en-US" sz="2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131840" y="5733256"/>
            <a:ext cx="144016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Checksum</a:t>
            </a:r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4572000" y="1844824"/>
            <a:ext cx="144016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Run#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68144" y="1124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29315" y="11247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31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99557" y="1124744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16  15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3131840" y="2924944"/>
            <a:ext cx="288032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Track-#01 </a:t>
            </a:r>
            <a:r>
              <a:rPr kumimoji="1" lang="en-US" altLang="ja-JP" sz="2000" dirty="0" err="1" smtClean="0"/>
              <a:t>RoI</a:t>
            </a:r>
            <a:endParaRPr kumimoji="1" lang="ja-JP" altLang="en-US" sz="2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131840" y="3645024"/>
            <a:ext cx="2880320" cy="720080"/>
          </a:xfrm>
          <a:prstGeom prst="rect">
            <a:avLst/>
          </a:prstGeom>
          <a:ln>
            <a:solidFill>
              <a:srgbClr val="B66D3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Track-#02 </a:t>
            </a:r>
            <a:r>
              <a:rPr kumimoji="1" lang="en-US" altLang="ja-JP" sz="2000" dirty="0" err="1" smtClean="0"/>
              <a:t>RoI</a:t>
            </a:r>
            <a:endParaRPr kumimoji="1" lang="ja-JP" altLang="en-US" sz="2000" dirty="0"/>
          </a:p>
        </p:txBody>
      </p:sp>
      <p:sp>
        <p:nvSpPr>
          <p:cNvPr id="21" name="正方形/長方形 20"/>
          <p:cNvSpPr/>
          <p:nvPr/>
        </p:nvSpPr>
        <p:spPr>
          <a:xfrm>
            <a:off x="3131840" y="5013176"/>
            <a:ext cx="288032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Track-#</a:t>
            </a:r>
            <a:r>
              <a:rPr kumimoji="1" lang="en-US" altLang="ja-JP" sz="2000" i="1" dirty="0" err="1" smtClean="0"/>
              <a:t>nn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RoI</a:t>
            </a:r>
            <a:endParaRPr kumimoji="1" lang="ja-JP" altLang="en-US" sz="2000" dirty="0"/>
          </a:p>
        </p:txBody>
      </p:sp>
      <p:cxnSp>
        <p:nvCxnSpPr>
          <p:cNvPr id="23" name="直線コネクタ 22"/>
          <p:cNvCxnSpPr/>
          <p:nvPr/>
        </p:nvCxnSpPr>
        <p:spPr>
          <a:xfrm rot="5400000">
            <a:off x="2807804" y="4689140"/>
            <a:ext cx="648072" cy="0"/>
          </a:xfrm>
          <a:prstGeom prst="line">
            <a:avLst/>
          </a:prstGeom>
          <a:ln>
            <a:solidFill>
              <a:srgbClr val="B66D31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5400000">
            <a:off x="5688124" y="4689140"/>
            <a:ext cx="648072" cy="0"/>
          </a:xfrm>
          <a:prstGeom prst="line">
            <a:avLst/>
          </a:prstGeom>
          <a:ln>
            <a:solidFill>
              <a:srgbClr val="B66D31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 rot="5400000">
            <a:off x="4411473" y="4428009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…</a:t>
            </a:r>
            <a:endParaRPr kumimoji="1" lang="ja-JP" altLang="en-US" sz="2800" dirty="0"/>
          </a:p>
        </p:txBody>
      </p:sp>
      <p:sp>
        <p:nvSpPr>
          <p:cNvPr id="22" name="左中かっこ 21"/>
          <p:cNvSpPr/>
          <p:nvPr/>
        </p:nvSpPr>
        <p:spPr>
          <a:xfrm flipH="1">
            <a:off x="6084168" y="1484784"/>
            <a:ext cx="288032" cy="1368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444208" y="1916832"/>
            <a:ext cx="1239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16 bytes</a:t>
            </a:r>
            <a:endParaRPr kumimoji="1" lang="en-US" altLang="ja-JP" sz="2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300192" y="5703639"/>
            <a:ext cx="1083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4 bytes</a:t>
            </a:r>
            <a:endParaRPr kumimoji="1" lang="en-US" altLang="ja-JP" sz="2400" dirty="0" smtClean="0"/>
          </a:p>
        </p:txBody>
      </p:sp>
      <p:sp>
        <p:nvSpPr>
          <p:cNvPr id="28" name="左中かっこ 27"/>
          <p:cNvSpPr/>
          <p:nvPr/>
        </p:nvSpPr>
        <p:spPr>
          <a:xfrm>
            <a:off x="2771800" y="2996952"/>
            <a:ext cx="288032" cy="50405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11560" y="2852936"/>
            <a:ext cx="2034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 </a:t>
            </a:r>
            <a:r>
              <a:rPr kumimoji="1" lang="en-US" altLang="ja-JP" sz="2400" dirty="0" err="1" smtClean="0"/>
              <a:t>RoIs</a:t>
            </a:r>
            <a:r>
              <a:rPr kumimoji="1" lang="en-US" altLang="ja-JP" sz="2400" dirty="0" smtClean="0"/>
              <a:t> x 64 bits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  = 24 bytes</a:t>
            </a:r>
            <a:endParaRPr kumimoji="1" lang="ja-JP" altLang="en-US" sz="2400" dirty="0"/>
          </a:p>
        </p:txBody>
      </p:sp>
      <p:sp>
        <p:nvSpPr>
          <p:cNvPr id="30" name="左中かっこ 29"/>
          <p:cNvSpPr/>
          <p:nvPr/>
        </p:nvSpPr>
        <p:spPr>
          <a:xfrm flipH="1">
            <a:off x="6084168" y="2924944"/>
            <a:ext cx="288032" cy="27363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444208" y="4077072"/>
            <a:ext cx="1548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~240 bytes</a:t>
            </a:r>
            <a:endParaRPr kumimoji="1" lang="en-US" altLang="ja-JP" sz="24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43608" y="6351711"/>
            <a:ext cx="5397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~400bytes x 10kHz / 40ATCA =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100kB/link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3568" y="6063679"/>
            <a:ext cx="4075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Safety </a:t>
            </a:r>
            <a:r>
              <a:rPr kumimoji="1" lang="en-US" altLang="ja-JP" dirty="0" smtClean="0"/>
              <a:t>factor </a:t>
            </a:r>
            <a:r>
              <a:rPr kumimoji="1" lang="en-US" altLang="ja-JP" dirty="0" smtClean="0"/>
              <a:t>= (400/260) * (10k/6k) = 2.6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Terse</Template>
  <TotalTime>4</TotalTime>
  <Words>425</Words>
  <Application>Microsoft Office PowerPoint</Application>
  <PresentationFormat>画面に合わせる (4:3)</PresentationFormat>
  <Paragraphs>113</Paragraphs>
  <Slides>7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Terse</vt:lpstr>
      <vt:lpstr>数式</vt:lpstr>
      <vt:lpstr>HLT → PXD</vt:lpstr>
      <vt:lpstr>0th Version Sketch</vt:lpstr>
      <vt:lpstr>0th Version Inbound Packet</vt:lpstr>
      <vt:lpstr>0th Version Outbound Packet</vt:lpstr>
      <vt:lpstr>RoI</vt:lpstr>
      <vt:lpstr>RoI Across Ladders</vt:lpstr>
      <vt:lpstr>0th Version Outbound Packet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HLT → PXD</dc:title>
  <dc:creator>higuchit</dc:creator>
  <cp:lastModifiedBy>higuchit</cp:lastModifiedBy>
  <cp:revision>3</cp:revision>
  <dcterms:created xsi:type="dcterms:W3CDTF">2011-08-14T06:04:18Z</dcterms:created>
  <dcterms:modified xsi:type="dcterms:W3CDTF">2011-08-14T06:08:30Z</dcterms:modified>
</cp:coreProperties>
</file>