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708" r:id="rId1"/>
  </p:sldMasterIdLst>
  <p:notesMasterIdLst>
    <p:notesMasterId r:id="rId24"/>
  </p:notesMasterIdLst>
  <p:handoutMasterIdLst>
    <p:handoutMasterId r:id="rId25"/>
  </p:handoutMasterIdLst>
  <p:sldIdLst>
    <p:sldId id="575" r:id="rId2"/>
    <p:sldId id="715" r:id="rId3"/>
    <p:sldId id="717" r:id="rId4"/>
    <p:sldId id="690" r:id="rId5"/>
    <p:sldId id="692" r:id="rId6"/>
    <p:sldId id="678" r:id="rId7"/>
    <p:sldId id="720" r:id="rId8"/>
    <p:sldId id="718" r:id="rId9"/>
    <p:sldId id="721" r:id="rId10"/>
    <p:sldId id="723" r:id="rId11"/>
    <p:sldId id="703" r:id="rId12"/>
    <p:sldId id="675" r:id="rId13"/>
    <p:sldId id="680" r:id="rId14"/>
    <p:sldId id="640" r:id="rId15"/>
    <p:sldId id="696" r:id="rId16"/>
    <p:sldId id="686" r:id="rId17"/>
    <p:sldId id="706" r:id="rId18"/>
    <p:sldId id="724" r:id="rId19"/>
    <p:sldId id="725" r:id="rId20"/>
    <p:sldId id="726" r:id="rId21"/>
    <p:sldId id="635" r:id="rId22"/>
    <p:sldId id="654" r:id="rId23"/>
  </p:sldIdLst>
  <p:sldSz cx="9144000" cy="6858000" type="screen4x3"/>
  <p:notesSz cx="6781800" cy="9912350"/>
  <p:embeddedFontLst>
    <p:embeddedFont>
      <p:font typeface="Comic Sans MS" pitchFamily="66" charset="0"/>
      <p:regular r:id="rId26"/>
      <p:bold r:id="rId27"/>
    </p:embeddedFont>
    <p:embeddedFont>
      <p:font typeface="Wingdings 3" pitchFamily="18" charset="2"/>
      <p:regular r:id="rId28"/>
    </p:embeddedFont>
    <p:embeddedFont>
      <p:font typeface="Calibri" pitchFamily="34" charset="0"/>
      <p:regular r:id="rId29"/>
      <p:bold r:id="rId30"/>
      <p:italic r:id="rId31"/>
      <p:boldItalic r:id="rId32"/>
    </p:embeddedFont>
    <p:embeddedFont>
      <p:font typeface="Tahoma" pitchFamily="34" charset="0"/>
      <p:regular r:id="rId33"/>
      <p:bold r:id="rId34"/>
    </p:embeddedFont>
    <p:embeddedFont>
      <p:font typeface="MS Mincho" pitchFamily="49" charset="-128"/>
      <p:regular r:id="rId35"/>
    </p:embeddedFont>
  </p:embeddedFontLst>
  <p:defaultTextStyle>
    <a:defPPr>
      <a:defRPr lang="en-US"/>
    </a:defPPr>
    <a:lvl1pPr algn="ctr" rtl="0" eaLnBrk="0" fontAlgn="base" hangingPunct="0">
      <a:spcBef>
        <a:spcPct val="0"/>
      </a:spcBef>
      <a:spcAft>
        <a:spcPct val="0"/>
      </a:spcAft>
      <a:defRPr sz="1400" kern="1200">
        <a:solidFill>
          <a:schemeClr val="tx1"/>
        </a:solidFill>
        <a:latin typeface="Tahoma" pitchFamily="34" charset="0"/>
        <a:ea typeface="+mn-ea"/>
        <a:cs typeface="+mn-cs"/>
      </a:defRPr>
    </a:lvl1pPr>
    <a:lvl2pPr marL="457200" algn="ctr" rtl="0" eaLnBrk="0" fontAlgn="base" hangingPunct="0">
      <a:spcBef>
        <a:spcPct val="0"/>
      </a:spcBef>
      <a:spcAft>
        <a:spcPct val="0"/>
      </a:spcAft>
      <a:defRPr sz="1400" kern="1200">
        <a:solidFill>
          <a:schemeClr val="tx1"/>
        </a:solidFill>
        <a:latin typeface="Tahoma" pitchFamily="34" charset="0"/>
        <a:ea typeface="+mn-ea"/>
        <a:cs typeface="+mn-cs"/>
      </a:defRPr>
    </a:lvl2pPr>
    <a:lvl3pPr marL="914400" algn="ctr" rtl="0" eaLnBrk="0" fontAlgn="base" hangingPunct="0">
      <a:spcBef>
        <a:spcPct val="0"/>
      </a:spcBef>
      <a:spcAft>
        <a:spcPct val="0"/>
      </a:spcAft>
      <a:defRPr sz="1400" kern="1200">
        <a:solidFill>
          <a:schemeClr val="tx1"/>
        </a:solidFill>
        <a:latin typeface="Tahoma" pitchFamily="34" charset="0"/>
        <a:ea typeface="+mn-ea"/>
        <a:cs typeface="+mn-cs"/>
      </a:defRPr>
    </a:lvl3pPr>
    <a:lvl4pPr marL="1371600" algn="ctr" rtl="0" eaLnBrk="0" fontAlgn="base" hangingPunct="0">
      <a:spcBef>
        <a:spcPct val="0"/>
      </a:spcBef>
      <a:spcAft>
        <a:spcPct val="0"/>
      </a:spcAft>
      <a:defRPr sz="1400" kern="1200">
        <a:solidFill>
          <a:schemeClr val="tx1"/>
        </a:solidFill>
        <a:latin typeface="Tahoma" pitchFamily="34" charset="0"/>
        <a:ea typeface="+mn-ea"/>
        <a:cs typeface="+mn-cs"/>
      </a:defRPr>
    </a:lvl4pPr>
    <a:lvl5pPr marL="1828800" algn="ctr" rtl="0" eaLnBrk="0" fontAlgn="base" hangingPunct="0">
      <a:spcBef>
        <a:spcPct val="0"/>
      </a:spcBef>
      <a:spcAft>
        <a:spcPct val="0"/>
      </a:spcAft>
      <a:defRPr sz="1400" kern="1200">
        <a:solidFill>
          <a:schemeClr val="tx1"/>
        </a:solidFill>
        <a:latin typeface="Tahoma" pitchFamily="34" charset="0"/>
        <a:ea typeface="+mn-ea"/>
        <a:cs typeface="+mn-cs"/>
      </a:defRPr>
    </a:lvl5pPr>
    <a:lvl6pPr marL="2286000" algn="l" defTabSz="914400" rtl="0" eaLnBrk="1" latinLnBrk="0" hangingPunct="1">
      <a:defRPr sz="1400" kern="1200">
        <a:solidFill>
          <a:schemeClr val="tx1"/>
        </a:solidFill>
        <a:latin typeface="Tahoma" pitchFamily="34" charset="0"/>
        <a:ea typeface="+mn-ea"/>
        <a:cs typeface="+mn-cs"/>
      </a:defRPr>
    </a:lvl6pPr>
    <a:lvl7pPr marL="2743200" algn="l" defTabSz="914400" rtl="0" eaLnBrk="1" latinLnBrk="0" hangingPunct="1">
      <a:defRPr sz="1400" kern="1200">
        <a:solidFill>
          <a:schemeClr val="tx1"/>
        </a:solidFill>
        <a:latin typeface="Tahoma" pitchFamily="34" charset="0"/>
        <a:ea typeface="+mn-ea"/>
        <a:cs typeface="+mn-cs"/>
      </a:defRPr>
    </a:lvl7pPr>
    <a:lvl8pPr marL="3200400" algn="l" defTabSz="914400" rtl="0" eaLnBrk="1" latinLnBrk="0" hangingPunct="1">
      <a:defRPr sz="1400" kern="1200">
        <a:solidFill>
          <a:schemeClr val="tx1"/>
        </a:solidFill>
        <a:latin typeface="Tahoma" pitchFamily="34" charset="0"/>
        <a:ea typeface="+mn-ea"/>
        <a:cs typeface="+mn-cs"/>
      </a:defRPr>
    </a:lvl8pPr>
    <a:lvl9pPr marL="3657600" algn="l" defTabSz="914400" rtl="0" eaLnBrk="1" latinLnBrk="0" hangingPunct="1">
      <a:defRPr sz="14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A6A6"/>
    <a:srgbClr val="C9DBD8"/>
    <a:srgbClr val="66CCFF"/>
    <a:srgbClr val="00FFCC"/>
    <a:srgbClr val="FFFFFF"/>
    <a:srgbClr val="FF9900"/>
    <a:srgbClr val="000000"/>
    <a:srgbClr val="FF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9" autoAdjust="0"/>
    <p:restoredTop sz="95642" autoAdjust="0"/>
  </p:normalViewPr>
  <p:slideViewPr>
    <p:cSldViewPr snapToGrid="0">
      <p:cViewPr>
        <p:scale>
          <a:sx n="100" d="100"/>
          <a:sy n="100" d="100"/>
        </p:scale>
        <p:origin x="-58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1" d="100"/>
        <a:sy n="71" d="100"/>
      </p:scale>
      <p:origin x="0" y="0"/>
    </p:cViewPr>
  </p:sorterViewPr>
  <p:notesViewPr>
    <p:cSldViewPr snapToGrid="0">
      <p:cViewPr varScale="1">
        <p:scale>
          <a:sx n="94" d="100"/>
          <a:sy n="94" d="100"/>
        </p:scale>
        <p:origin x="-2178" y="-114"/>
      </p:cViewPr>
      <p:guideLst>
        <p:guide orient="horz" pos="3121"/>
        <p:guide pos="2135"/>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92702" tIns="46353" rIns="92702" bIns="46353" numCol="1" anchor="t" anchorCtr="0" compatLnSpc="1">
            <a:prstTxWarp prst="textNoShape">
              <a:avLst/>
            </a:prstTxWarp>
          </a:bodyPr>
          <a:lstStyle>
            <a:lvl1pPr algn="l" defTabSz="927100">
              <a:defRPr sz="1200">
                <a:latin typeface="Times New Roman" pitchFamily="18" charset="0"/>
              </a:defRPr>
            </a:lvl1pPr>
          </a:lstStyle>
          <a:p>
            <a:endParaRPr lang="en-US"/>
          </a:p>
        </p:txBody>
      </p:sp>
      <p:sp>
        <p:nvSpPr>
          <p:cNvPr id="16387" name="Rectangle 3"/>
          <p:cNvSpPr>
            <a:spLocks noGrp="1" noChangeArrowheads="1"/>
          </p:cNvSpPr>
          <p:nvPr>
            <p:ph type="dt" sz="quarter" idx="1"/>
          </p:nvPr>
        </p:nvSpPr>
        <p:spPr bwMode="auto">
          <a:xfrm>
            <a:off x="3843338" y="0"/>
            <a:ext cx="2938462" cy="495300"/>
          </a:xfrm>
          <a:prstGeom prst="rect">
            <a:avLst/>
          </a:prstGeom>
          <a:noFill/>
          <a:ln w="9525">
            <a:noFill/>
            <a:miter lim="800000"/>
            <a:headEnd/>
            <a:tailEnd/>
          </a:ln>
          <a:effectLst/>
        </p:spPr>
        <p:txBody>
          <a:bodyPr vert="horz" wrap="square" lIns="92702" tIns="46353" rIns="92702" bIns="46353" numCol="1" anchor="t" anchorCtr="0" compatLnSpc="1">
            <a:prstTxWarp prst="textNoShape">
              <a:avLst/>
            </a:prstTxWarp>
          </a:bodyPr>
          <a:lstStyle>
            <a:lvl1pPr algn="r" defTabSz="927100">
              <a:defRPr sz="1200">
                <a:latin typeface="Times New Roman" pitchFamily="18" charset="0"/>
              </a:defRPr>
            </a:lvl1pPr>
          </a:lstStyle>
          <a:p>
            <a:fld id="{FFD90251-5CD3-4AAA-B6A2-0331AD9E0FD2}" type="datetime1">
              <a:rPr lang="en-US"/>
              <a:pPr/>
              <a:t>5/11/2012</a:t>
            </a:fld>
            <a:endParaRPr lang="en-US"/>
          </a:p>
        </p:txBody>
      </p:sp>
      <p:sp>
        <p:nvSpPr>
          <p:cNvPr id="16388" name="Rectangle 4"/>
          <p:cNvSpPr>
            <a:spLocks noGrp="1" noChangeArrowheads="1"/>
          </p:cNvSpPr>
          <p:nvPr>
            <p:ph type="ftr" sz="quarter" idx="2"/>
          </p:nvPr>
        </p:nvSpPr>
        <p:spPr bwMode="auto">
          <a:xfrm>
            <a:off x="0" y="9417050"/>
            <a:ext cx="2938463" cy="495300"/>
          </a:xfrm>
          <a:prstGeom prst="rect">
            <a:avLst/>
          </a:prstGeom>
          <a:noFill/>
          <a:ln w="9525">
            <a:noFill/>
            <a:miter lim="800000"/>
            <a:headEnd/>
            <a:tailEnd/>
          </a:ln>
          <a:effectLst/>
        </p:spPr>
        <p:txBody>
          <a:bodyPr vert="horz" wrap="square" lIns="92702" tIns="46353" rIns="92702" bIns="46353" numCol="1" anchor="b" anchorCtr="0" compatLnSpc="1">
            <a:prstTxWarp prst="textNoShape">
              <a:avLst/>
            </a:prstTxWarp>
          </a:bodyPr>
          <a:lstStyle>
            <a:lvl1pPr algn="l" defTabSz="927100">
              <a:defRPr sz="1200">
                <a:latin typeface="Times New Roman" pitchFamily="18" charset="0"/>
              </a:defRPr>
            </a:lvl1pPr>
          </a:lstStyle>
          <a:p>
            <a:r>
              <a:rPr lang="en-US"/>
              <a:t>Ladislav Andricek, MPI Munich</a:t>
            </a:r>
          </a:p>
        </p:txBody>
      </p:sp>
      <p:sp>
        <p:nvSpPr>
          <p:cNvPr id="16389" name="Rectangle 5"/>
          <p:cNvSpPr>
            <a:spLocks noGrp="1" noChangeArrowheads="1"/>
          </p:cNvSpPr>
          <p:nvPr>
            <p:ph type="sldNum" sz="quarter" idx="3"/>
          </p:nvPr>
        </p:nvSpPr>
        <p:spPr bwMode="auto">
          <a:xfrm>
            <a:off x="3843338" y="9417050"/>
            <a:ext cx="2938462" cy="495300"/>
          </a:xfrm>
          <a:prstGeom prst="rect">
            <a:avLst/>
          </a:prstGeom>
          <a:noFill/>
          <a:ln w="9525">
            <a:noFill/>
            <a:miter lim="800000"/>
            <a:headEnd/>
            <a:tailEnd/>
          </a:ln>
          <a:effectLst/>
        </p:spPr>
        <p:txBody>
          <a:bodyPr vert="horz" wrap="square" lIns="92702" tIns="46353" rIns="92702" bIns="46353" numCol="1" anchor="b" anchorCtr="0" compatLnSpc="1">
            <a:prstTxWarp prst="textNoShape">
              <a:avLst/>
            </a:prstTxWarp>
          </a:bodyPr>
          <a:lstStyle>
            <a:lvl1pPr algn="r" defTabSz="927100">
              <a:defRPr sz="1200">
                <a:latin typeface="Times New Roman" pitchFamily="18" charset="0"/>
              </a:defRPr>
            </a:lvl1pPr>
          </a:lstStyle>
          <a:p>
            <a:fld id="{57550B22-EE71-44B0-A551-53572433C1CF}" type="slidenum">
              <a:rPr lang="en-US"/>
              <a:pPr/>
              <a:t>‹Nr.›</a:t>
            </a:fld>
            <a:endParaRPr lang="en-US"/>
          </a:p>
        </p:txBody>
      </p:sp>
    </p:spTree>
    <p:extLst>
      <p:ext uri="{BB962C8B-B14F-4D97-AF65-F5344CB8AC3E}">
        <p14:creationId xmlns:p14="http://schemas.microsoft.com/office/powerpoint/2010/main" val="97553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38463" cy="495300"/>
          </a:xfrm>
          <a:prstGeom prst="rect">
            <a:avLst/>
          </a:prstGeom>
          <a:noFill/>
          <a:ln w="9525">
            <a:noFill/>
            <a:miter lim="800000"/>
            <a:headEnd/>
            <a:tailEnd/>
          </a:ln>
          <a:effectLst/>
        </p:spPr>
        <p:txBody>
          <a:bodyPr vert="horz" wrap="square" lIns="92702" tIns="46353" rIns="92702" bIns="46353" numCol="1" anchor="t" anchorCtr="0" compatLnSpc="1">
            <a:prstTxWarp prst="textNoShape">
              <a:avLst/>
            </a:prstTxWarp>
          </a:bodyPr>
          <a:lstStyle>
            <a:lvl1pPr algn="l" defTabSz="927100">
              <a:defRPr sz="1200">
                <a:latin typeface="Times New Roman" pitchFamily="18" charset="0"/>
              </a:defRPr>
            </a:lvl1pPr>
          </a:lstStyle>
          <a:p>
            <a:endParaRPr lang="en-US"/>
          </a:p>
        </p:txBody>
      </p:sp>
      <p:sp>
        <p:nvSpPr>
          <p:cNvPr id="14339" name="Rectangle 3"/>
          <p:cNvSpPr>
            <a:spLocks noGrp="1" noChangeArrowheads="1"/>
          </p:cNvSpPr>
          <p:nvPr>
            <p:ph type="dt" idx="1"/>
          </p:nvPr>
        </p:nvSpPr>
        <p:spPr bwMode="auto">
          <a:xfrm>
            <a:off x="3843338" y="0"/>
            <a:ext cx="2938462" cy="495300"/>
          </a:xfrm>
          <a:prstGeom prst="rect">
            <a:avLst/>
          </a:prstGeom>
          <a:noFill/>
          <a:ln w="9525">
            <a:noFill/>
            <a:miter lim="800000"/>
            <a:headEnd/>
            <a:tailEnd/>
          </a:ln>
          <a:effectLst/>
        </p:spPr>
        <p:txBody>
          <a:bodyPr vert="horz" wrap="square" lIns="92702" tIns="46353" rIns="92702" bIns="46353" numCol="1" anchor="t" anchorCtr="0" compatLnSpc="1">
            <a:prstTxWarp prst="textNoShape">
              <a:avLst/>
            </a:prstTxWarp>
          </a:bodyPr>
          <a:lstStyle>
            <a:lvl1pPr algn="r" defTabSz="927100">
              <a:defRPr sz="1200">
                <a:latin typeface="Times New Roman" pitchFamily="18" charset="0"/>
              </a:defRPr>
            </a:lvl1pPr>
          </a:lstStyle>
          <a:p>
            <a:fld id="{806F676E-F689-48B3-A773-97EEF023EB4D}" type="datetime1">
              <a:rPr lang="en-US"/>
              <a:pPr/>
              <a:t>5/11/2012</a:t>
            </a:fld>
            <a:endParaRPr lang="en-US"/>
          </a:p>
        </p:txBody>
      </p:sp>
      <p:sp>
        <p:nvSpPr>
          <p:cNvPr id="14340" name="Rectangle 4"/>
          <p:cNvSpPr>
            <a:spLocks noGrp="1" noRot="1" noChangeAspect="1" noChangeArrowheads="1" noTextEdit="1"/>
          </p:cNvSpPr>
          <p:nvPr>
            <p:ph type="sldImg" idx="2"/>
          </p:nvPr>
        </p:nvSpPr>
        <p:spPr bwMode="auto">
          <a:xfrm>
            <a:off x="914400" y="742950"/>
            <a:ext cx="4959350" cy="3717925"/>
          </a:xfrm>
          <a:prstGeom prst="rect">
            <a:avLst/>
          </a:prstGeom>
          <a:noFill/>
          <a:ln w="9525">
            <a:solidFill>
              <a:srgbClr val="000000"/>
            </a:solidFill>
            <a:miter lim="800000"/>
            <a:headEnd/>
            <a:tailEnd/>
          </a:ln>
          <a:effectLst/>
        </p:spPr>
      </p:sp>
      <p:sp>
        <p:nvSpPr>
          <p:cNvPr id="14341" name="Rectangle 5"/>
          <p:cNvSpPr>
            <a:spLocks noGrp="1" noChangeArrowheads="1"/>
          </p:cNvSpPr>
          <p:nvPr>
            <p:ph type="body" sz="quarter" idx="3"/>
          </p:nvPr>
        </p:nvSpPr>
        <p:spPr bwMode="auto">
          <a:xfrm>
            <a:off x="903288" y="4708525"/>
            <a:ext cx="4975225" cy="4460875"/>
          </a:xfrm>
          <a:prstGeom prst="rect">
            <a:avLst/>
          </a:prstGeom>
          <a:noFill/>
          <a:ln w="9525">
            <a:noFill/>
            <a:miter lim="800000"/>
            <a:headEnd/>
            <a:tailEnd/>
          </a:ln>
          <a:effectLst/>
        </p:spPr>
        <p:txBody>
          <a:bodyPr vert="horz" wrap="square" lIns="92702" tIns="46353" rIns="92702" bIns="4635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42" name="Rectangle 6"/>
          <p:cNvSpPr>
            <a:spLocks noGrp="1" noChangeArrowheads="1"/>
          </p:cNvSpPr>
          <p:nvPr>
            <p:ph type="ftr" sz="quarter" idx="4"/>
          </p:nvPr>
        </p:nvSpPr>
        <p:spPr bwMode="auto">
          <a:xfrm>
            <a:off x="0" y="9417050"/>
            <a:ext cx="2938463" cy="495300"/>
          </a:xfrm>
          <a:prstGeom prst="rect">
            <a:avLst/>
          </a:prstGeom>
          <a:noFill/>
          <a:ln w="9525">
            <a:noFill/>
            <a:miter lim="800000"/>
            <a:headEnd/>
            <a:tailEnd/>
          </a:ln>
          <a:effectLst/>
        </p:spPr>
        <p:txBody>
          <a:bodyPr vert="horz" wrap="square" lIns="92702" tIns="46353" rIns="92702" bIns="46353" numCol="1" anchor="b" anchorCtr="0" compatLnSpc="1">
            <a:prstTxWarp prst="textNoShape">
              <a:avLst/>
            </a:prstTxWarp>
          </a:bodyPr>
          <a:lstStyle>
            <a:lvl1pPr algn="l" defTabSz="927100">
              <a:defRPr sz="1200">
                <a:latin typeface="Times New Roman" pitchFamily="18" charset="0"/>
              </a:defRPr>
            </a:lvl1pPr>
          </a:lstStyle>
          <a:p>
            <a:r>
              <a:rPr lang="en-US"/>
              <a:t>Ladislav Andricek, MPI Munich</a:t>
            </a:r>
          </a:p>
        </p:txBody>
      </p:sp>
      <p:sp>
        <p:nvSpPr>
          <p:cNvPr id="14343" name="Rectangle 7"/>
          <p:cNvSpPr>
            <a:spLocks noGrp="1" noChangeArrowheads="1"/>
          </p:cNvSpPr>
          <p:nvPr>
            <p:ph type="sldNum" sz="quarter" idx="5"/>
          </p:nvPr>
        </p:nvSpPr>
        <p:spPr bwMode="auto">
          <a:xfrm>
            <a:off x="3843338" y="9417050"/>
            <a:ext cx="2938462" cy="495300"/>
          </a:xfrm>
          <a:prstGeom prst="rect">
            <a:avLst/>
          </a:prstGeom>
          <a:noFill/>
          <a:ln w="9525">
            <a:noFill/>
            <a:miter lim="800000"/>
            <a:headEnd/>
            <a:tailEnd/>
          </a:ln>
          <a:effectLst/>
        </p:spPr>
        <p:txBody>
          <a:bodyPr vert="horz" wrap="square" lIns="92702" tIns="46353" rIns="92702" bIns="46353" numCol="1" anchor="b" anchorCtr="0" compatLnSpc="1">
            <a:prstTxWarp prst="textNoShape">
              <a:avLst/>
            </a:prstTxWarp>
          </a:bodyPr>
          <a:lstStyle>
            <a:lvl1pPr algn="r" defTabSz="927100">
              <a:defRPr sz="1200">
                <a:latin typeface="Times New Roman" pitchFamily="18" charset="0"/>
              </a:defRPr>
            </a:lvl1pPr>
          </a:lstStyle>
          <a:p>
            <a:fld id="{EBF9F63B-8AF9-47F1-9B9C-9DEDA65565FE}" type="slidenum">
              <a:rPr lang="en-US"/>
              <a:pPr/>
              <a:t>‹Nr.›</a:t>
            </a:fld>
            <a:endParaRPr lang="en-US"/>
          </a:p>
        </p:txBody>
      </p:sp>
    </p:spTree>
    <p:extLst>
      <p:ext uri="{BB962C8B-B14F-4D97-AF65-F5344CB8AC3E}">
        <p14:creationId xmlns:p14="http://schemas.microsoft.com/office/powerpoint/2010/main" val="359084901"/>
      </p:ext>
    </p:extLst>
  </p:cSld>
  <p:clrMap bg1="lt1" tx1="dk1" bg2="lt2" tx2="dk2" accent1="accent1" accent2="accent2" accent3="accent3" accent4="accent4" accent5="accent5" accent6="accent6" hlink="hlink" folHlink="folHlink"/>
  <p:hf hdr="0"/>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A1B5C95B-2488-41CC-A59C-3792ECAB2065}" type="datetime1">
              <a:rPr lang="en-US"/>
              <a:pPr/>
              <a:t>5/11/2012</a:t>
            </a:fld>
            <a:endParaRPr lang="en-US"/>
          </a:p>
        </p:txBody>
      </p:sp>
      <p:sp>
        <p:nvSpPr>
          <p:cNvPr id="5" name="Rectangle 6"/>
          <p:cNvSpPr>
            <a:spLocks noGrp="1" noChangeArrowheads="1"/>
          </p:cNvSpPr>
          <p:nvPr>
            <p:ph type="ftr" sz="quarter" idx="4"/>
          </p:nvPr>
        </p:nvSpPr>
        <p:spPr>
          <a:ln/>
        </p:spPr>
        <p:txBody>
          <a:bodyPr/>
          <a:lstStyle/>
          <a:p>
            <a:r>
              <a:rPr lang="en-US"/>
              <a:t>Ladislav Andricek, MPI Munich</a:t>
            </a:r>
          </a:p>
        </p:txBody>
      </p:sp>
      <p:sp>
        <p:nvSpPr>
          <p:cNvPr id="847874" name="Rectangle 2"/>
          <p:cNvSpPr>
            <a:spLocks noGrp="1" noRot="1" noChangeAspect="1" noChangeArrowheads="1" noTextEdit="1"/>
          </p:cNvSpPr>
          <p:nvPr>
            <p:ph type="sldImg"/>
          </p:nvPr>
        </p:nvSpPr>
        <p:spPr>
          <a:xfrm>
            <a:off x="915988" y="742950"/>
            <a:ext cx="4956175" cy="3717925"/>
          </a:xfrm>
          <a:ln/>
        </p:spPr>
      </p:sp>
      <p:sp>
        <p:nvSpPr>
          <p:cNvPr id="847875" name="Rectangle 3"/>
          <p:cNvSpPr>
            <a:spLocks noGrp="1" noChangeArrowheads="1"/>
          </p:cNvSpPr>
          <p:nvPr>
            <p:ph type="body" idx="1"/>
          </p:nvPr>
        </p:nvSpPr>
        <p:spPr/>
        <p:txBody>
          <a:bodyPr/>
          <a:lstStyle/>
          <a:p>
            <a:endParaRPr lang="de-DE">
              <a:sym typeface="Wingdings" pitchFamily="2" charset="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dt" sz="quarter" idx="1"/>
          </p:nvPr>
        </p:nvSpPr>
        <p:spPr>
          <a:noFill/>
        </p:spPr>
        <p:txBody>
          <a:bodyPr/>
          <a:lstStyle/>
          <a:p>
            <a:fld id="{E9354A74-A7F5-4179-AEC4-0A369CA3A264}" type="datetime1">
              <a:rPr lang="en-US" smtClean="0"/>
              <a:pPr/>
              <a:t>5/11/2012</a:t>
            </a:fld>
            <a:endParaRPr lang="en-US" smtClean="0"/>
          </a:p>
        </p:txBody>
      </p:sp>
      <p:sp>
        <p:nvSpPr>
          <p:cNvPr id="57347" name="Rectangle 6"/>
          <p:cNvSpPr>
            <a:spLocks noGrp="1" noChangeArrowheads="1"/>
          </p:cNvSpPr>
          <p:nvPr>
            <p:ph type="ftr" sz="quarter" idx="4"/>
          </p:nvPr>
        </p:nvSpPr>
        <p:spPr>
          <a:noFill/>
        </p:spPr>
        <p:txBody>
          <a:bodyPr/>
          <a:lstStyle/>
          <a:p>
            <a:r>
              <a:rPr lang="en-US" smtClean="0"/>
              <a:t>Ladislav Andricek, MPI Munich</a:t>
            </a:r>
          </a:p>
        </p:txBody>
      </p:sp>
      <p:sp>
        <p:nvSpPr>
          <p:cNvPr id="57348" name="Rectangle 2"/>
          <p:cNvSpPr>
            <a:spLocks noGrp="1" noRot="1" noChangeAspect="1" noChangeArrowheads="1" noTextEdit="1"/>
          </p:cNvSpPr>
          <p:nvPr>
            <p:ph type="sldImg"/>
          </p:nvPr>
        </p:nvSpPr>
        <p:spPr>
          <a:xfrm>
            <a:off x="915988" y="742950"/>
            <a:ext cx="4956175" cy="3717925"/>
          </a:xfrm>
          <a:ln/>
        </p:spPr>
      </p:sp>
      <p:sp>
        <p:nvSpPr>
          <p:cNvPr id="57349"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0E9D22CF-32C7-471A-89BB-7F55EE2131FA}" type="datetime1">
              <a:rPr lang="en-US"/>
              <a:pPr/>
              <a:t>5/11/2012</a:t>
            </a:fld>
            <a:endParaRPr lang="en-US"/>
          </a:p>
        </p:txBody>
      </p:sp>
      <p:sp>
        <p:nvSpPr>
          <p:cNvPr id="5" name="Rectangle 6"/>
          <p:cNvSpPr>
            <a:spLocks noGrp="1" noChangeArrowheads="1"/>
          </p:cNvSpPr>
          <p:nvPr>
            <p:ph type="ftr" sz="quarter" idx="4"/>
          </p:nvPr>
        </p:nvSpPr>
        <p:spPr>
          <a:ln/>
        </p:spPr>
        <p:txBody>
          <a:bodyPr/>
          <a:lstStyle/>
          <a:p>
            <a:r>
              <a:rPr lang="en-US"/>
              <a:t>Ladislav Andricek, MPI Munich</a:t>
            </a:r>
          </a:p>
        </p:txBody>
      </p:sp>
      <p:sp>
        <p:nvSpPr>
          <p:cNvPr id="998402" name="Rectangle 2"/>
          <p:cNvSpPr>
            <a:spLocks noGrp="1" noRot="1" noChangeAspect="1" noChangeArrowheads="1" noTextEdit="1"/>
          </p:cNvSpPr>
          <p:nvPr>
            <p:ph type="sldImg"/>
          </p:nvPr>
        </p:nvSpPr>
        <p:spPr>
          <a:xfrm>
            <a:off x="912813" y="741363"/>
            <a:ext cx="4957762" cy="3719512"/>
          </a:xfrm>
          <a:ln/>
        </p:spPr>
      </p:sp>
      <p:sp>
        <p:nvSpPr>
          <p:cNvPr id="998403" name="Rectangle 3"/>
          <p:cNvSpPr>
            <a:spLocks noGrp="1" noChangeArrowheads="1"/>
          </p:cNvSpPr>
          <p:nvPr>
            <p:ph type="body" idx="1"/>
          </p:nvPr>
        </p:nvSpPr>
        <p:spPr>
          <a:xfrm>
            <a:off x="678180" y="4708366"/>
            <a:ext cx="5425440" cy="4462147"/>
          </a:xfrm>
        </p:spPr>
        <p:txBody>
          <a:bodyPr/>
          <a:lstStyle/>
          <a:p>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232110" y="6669088"/>
            <a:ext cx="3311525" cy="188912"/>
          </a:xfrm>
        </p:spPr>
        <p:txBody>
          <a:bodyPr/>
          <a:lstStyle/>
          <a:p>
            <a:r>
              <a:rPr lang="de-DE" smtClean="0"/>
              <a:t>Particle Physics School Colloquium, May 2011</a:t>
            </a:r>
            <a:endParaRPr lang="de-DE" dirty="0"/>
          </a:p>
        </p:txBody>
      </p:sp>
      <p:sp>
        <p:nvSpPr>
          <p:cNvPr id="7" name="Slide Number Placeholder 6"/>
          <p:cNvSpPr>
            <a:spLocks noGrp="1"/>
          </p:cNvSpPr>
          <p:nvPr>
            <p:ph type="sldNum" sz="quarter" idx="11"/>
          </p:nvPr>
        </p:nvSpPr>
        <p:spPr/>
        <p:txBody>
          <a:bodyPr/>
          <a:lstStyle/>
          <a:p>
            <a:fld id="{1D1A195A-80B6-4608-834F-1F2C8018D99C}" type="slidenum">
              <a:rPr lang="en-US" smtClean="0"/>
              <a:pPr/>
              <a:t>‹Nr.›</a:t>
            </a:fld>
            <a:endParaRPr lang="en-US" dirty="0"/>
          </a:p>
        </p:txBody>
      </p:sp>
      <p:sp>
        <p:nvSpPr>
          <p:cNvPr id="8" name="Footer Placeholder 7"/>
          <p:cNvSpPr>
            <a:spLocks noGrp="1"/>
          </p:cNvSpPr>
          <p:nvPr>
            <p:ph type="ftr" sz="quarter" idx="12"/>
          </p:nvPr>
        </p:nvSpPr>
        <p:spPr>
          <a:xfrm>
            <a:off x="6301065" y="6677025"/>
            <a:ext cx="2546350" cy="180975"/>
          </a:xfrm>
        </p:spPr>
        <p:txBody>
          <a:bodyPr/>
          <a:lstStyle/>
          <a:p>
            <a:r>
              <a:rPr lang="de-DE" smtClean="0"/>
              <a:t>C. Koffmane, MPI für Physik, HLL, TU Berlin</a:t>
            </a:r>
            <a:endParaRPr lang="de-DE" dirty="0"/>
          </a:p>
        </p:txBody>
      </p:sp>
      <p:sp>
        <p:nvSpPr>
          <p:cNvPr id="9" name="Title 8"/>
          <p:cNvSpPr>
            <a:spLocks noGrp="1"/>
          </p:cNvSpPr>
          <p:nvPr>
            <p:ph type="title"/>
          </p:nvPr>
        </p:nvSpPr>
        <p:spPr/>
        <p:txBody>
          <a:bodyPr/>
          <a:lstStyle>
            <a:lvl1pPr>
              <a:defRPr sz="1800" baseline="0"/>
            </a:lvl1pPr>
          </a:lstStyle>
          <a:p>
            <a:r>
              <a:rPr lang="en-US" dirty="0"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r>
              <a:rPr lang="de-DE" smtClean="0"/>
              <a:t>Particle Physics School Colloquium, May 2011</a:t>
            </a:r>
            <a:endParaRPr lang="en-GB"/>
          </a:p>
        </p:txBody>
      </p:sp>
      <p:sp>
        <p:nvSpPr>
          <p:cNvPr id="5" name="Foliennummernplatzhalter 4"/>
          <p:cNvSpPr>
            <a:spLocks noGrp="1"/>
          </p:cNvSpPr>
          <p:nvPr>
            <p:ph type="sldNum" sz="quarter" idx="11"/>
          </p:nvPr>
        </p:nvSpPr>
        <p:spPr/>
        <p:txBody>
          <a:bodyPr/>
          <a:lstStyle>
            <a:lvl1pPr>
              <a:defRPr/>
            </a:lvl1pPr>
          </a:lstStyle>
          <a:p>
            <a:fld id="{A62E1767-E813-40AF-B71E-B6F2D3AB0179}" type="slidenum">
              <a:rPr lang="en-GB"/>
              <a:pPr/>
              <a:t>‹Nr.›</a:t>
            </a:fld>
            <a:endParaRPr lang="en-GB"/>
          </a:p>
        </p:txBody>
      </p:sp>
    </p:spTree>
    <p:extLst>
      <p:ext uri="{BB962C8B-B14F-4D97-AF65-F5344CB8AC3E}">
        <p14:creationId xmlns:p14="http://schemas.microsoft.com/office/powerpoint/2010/main" val="39910657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4146" name="Rectangle 2"/>
          <p:cNvSpPr>
            <a:spLocks noChangeArrowheads="1"/>
          </p:cNvSpPr>
          <p:nvPr userDrawn="1"/>
        </p:nvSpPr>
        <p:spPr bwMode="auto">
          <a:xfrm>
            <a:off x="119063" y="0"/>
            <a:ext cx="133350" cy="6669088"/>
          </a:xfrm>
          <a:prstGeom prst="rect">
            <a:avLst/>
          </a:prstGeom>
          <a:solidFill>
            <a:srgbClr val="C9DBD8"/>
          </a:solidFill>
          <a:ln w="9525">
            <a:solidFill>
              <a:srgbClr val="C9DBD8"/>
            </a:solidFill>
            <a:miter lim="800000"/>
            <a:headEnd/>
            <a:tailEnd/>
          </a:ln>
          <a:effectLst/>
        </p:spPr>
        <p:txBody>
          <a:bodyPr wrap="none" anchor="ctr"/>
          <a:lstStyle/>
          <a:p>
            <a:endParaRPr lang="en-US"/>
          </a:p>
        </p:txBody>
      </p:sp>
      <p:sp>
        <p:nvSpPr>
          <p:cNvPr id="774147" name="Rectangle 3"/>
          <p:cNvSpPr>
            <a:spLocks noChangeArrowheads="1"/>
          </p:cNvSpPr>
          <p:nvPr userDrawn="1"/>
        </p:nvSpPr>
        <p:spPr bwMode="auto">
          <a:xfrm>
            <a:off x="252413" y="0"/>
            <a:ext cx="131762" cy="6858000"/>
          </a:xfrm>
          <a:prstGeom prst="rect">
            <a:avLst/>
          </a:prstGeom>
          <a:solidFill>
            <a:srgbClr val="E6F2F2"/>
          </a:solidFill>
          <a:ln w="9525">
            <a:solidFill>
              <a:srgbClr val="E6F2F2"/>
            </a:solidFill>
            <a:miter lim="800000"/>
            <a:headEnd/>
            <a:tailEnd/>
          </a:ln>
          <a:effectLst/>
        </p:spPr>
        <p:txBody>
          <a:bodyPr wrap="none" anchor="ctr"/>
          <a:lstStyle/>
          <a:p>
            <a:endParaRPr lang="en-US"/>
          </a:p>
        </p:txBody>
      </p:sp>
      <p:sp>
        <p:nvSpPr>
          <p:cNvPr id="774148" name="Rectangle 4"/>
          <p:cNvSpPr>
            <a:spLocks noChangeArrowheads="1"/>
          </p:cNvSpPr>
          <p:nvPr userDrawn="1"/>
        </p:nvSpPr>
        <p:spPr bwMode="auto">
          <a:xfrm>
            <a:off x="0" y="6669088"/>
            <a:ext cx="9144000" cy="215900"/>
          </a:xfrm>
          <a:prstGeom prst="rect">
            <a:avLst/>
          </a:prstGeom>
          <a:solidFill>
            <a:srgbClr val="7CA6A6"/>
          </a:solidFill>
          <a:ln w="9525">
            <a:solidFill>
              <a:srgbClr val="7CA6A6"/>
            </a:solidFill>
            <a:miter lim="800000"/>
            <a:headEnd/>
            <a:tailEnd/>
          </a:ln>
          <a:effectLst/>
        </p:spPr>
        <p:txBody>
          <a:bodyPr wrap="none" anchor="ctr"/>
          <a:lstStyle/>
          <a:p>
            <a:endParaRPr lang="en-US"/>
          </a:p>
        </p:txBody>
      </p:sp>
      <p:sp>
        <p:nvSpPr>
          <p:cNvPr id="774151" name="Rectangle 7"/>
          <p:cNvSpPr>
            <a:spLocks noGrp="1" noChangeArrowheads="1"/>
          </p:cNvSpPr>
          <p:nvPr>
            <p:ph type="title"/>
          </p:nvPr>
        </p:nvSpPr>
        <p:spPr bwMode="auto">
          <a:xfrm>
            <a:off x="385763" y="188913"/>
            <a:ext cx="7772400" cy="609600"/>
          </a:xfrm>
          <a:prstGeom prst="rect">
            <a:avLst/>
          </a:prstGeom>
          <a:noFill/>
          <a:ln w="9525">
            <a:noFill/>
            <a:miter lim="800000"/>
            <a:headEnd/>
            <a:tailEnd/>
          </a:ln>
          <a:effectLst/>
        </p:spPr>
        <p:txBody>
          <a:bodyPr vert="horz" wrap="square" lIns="640080" tIns="45720" rIns="91440" bIns="45720" numCol="1" anchor="ctr" anchorCtr="0" compatLnSpc="1">
            <a:prstTxWarp prst="textNoShape">
              <a:avLst/>
            </a:prstTxWarp>
          </a:bodyPr>
          <a:lstStyle/>
          <a:p>
            <a:pPr lvl="0"/>
            <a:r>
              <a:rPr lang="de-DE" dirty="0" smtClean="0"/>
              <a:t>Title</a:t>
            </a:r>
          </a:p>
        </p:txBody>
      </p:sp>
      <p:sp>
        <p:nvSpPr>
          <p:cNvPr id="774152" name="Rectangle 8"/>
          <p:cNvSpPr>
            <a:spLocks noChangeArrowheads="1"/>
          </p:cNvSpPr>
          <p:nvPr userDrawn="1"/>
        </p:nvSpPr>
        <p:spPr bwMode="auto">
          <a:xfrm>
            <a:off x="0" y="0"/>
            <a:ext cx="119063" cy="6669088"/>
          </a:xfrm>
          <a:prstGeom prst="rect">
            <a:avLst/>
          </a:prstGeom>
          <a:solidFill>
            <a:srgbClr val="7CA6A6"/>
          </a:solidFill>
          <a:ln w="9525">
            <a:solidFill>
              <a:srgbClr val="7CA6A6"/>
            </a:solidFill>
            <a:miter lim="800000"/>
            <a:headEnd/>
            <a:tailEnd/>
          </a:ln>
          <a:effectLst/>
        </p:spPr>
        <p:txBody>
          <a:bodyPr wrap="none" anchor="ctr"/>
          <a:lstStyle/>
          <a:p>
            <a:endParaRPr lang="en-US"/>
          </a:p>
        </p:txBody>
      </p:sp>
      <p:sp>
        <p:nvSpPr>
          <p:cNvPr id="774153" name="Rectangle 9"/>
          <p:cNvSpPr>
            <a:spLocks noChangeArrowheads="1"/>
          </p:cNvSpPr>
          <p:nvPr userDrawn="1"/>
        </p:nvSpPr>
        <p:spPr bwMode="auto">
          <a:xfrm>
            <a:off x="0" y="-26988"/>
            <a:ext cx="9144000" cy="142876"/>
          </a:xfrm>
          <a:prstGeom prst="rect">
            <a:avLst/>
          </a:prstGeom>
          <a:solidFill>
            <a:srgbClr val="7CA6A6"/>
          </a:solidFill>
          <a:ln w="9525">
            <a:solidFill>
              <a:srgbClr val="7CA6A6"/>
            </a:solidFill>
            <a:miter lim="800000"/>
            <a:headEnd/>
            <a:tailEnd/>
          </a:ln>
          <a:effectLst/>
        </p:spPr>
        <p:txBody>
          <a:bodyPr wrap="none" anchor="ctr"/>
          <a:lstStyle/>
          <a:p>
            <a:endParaRPr lang="en-US"/>
          </a:p>
        </p:txBody>
      </p:sp>
      <p:sp>
        <p:nvSpPr>
          <p:cNvPr id="774154" name="Line 10"/>
          <p:cNvSpPr>
            <a:spLocks noChangeShapeType="1"/>
          </p:cNvSpPr>
          <p:nvPr/>
        </p:nvSpPr>
        <p:spPr bwMode="auto">
          <a:xfrm>
            <a:off x="296863" y="908050"/>
            <a:ext cx="7124700" cy="0"/>
          </a:xfrm>
          <a:prstGeom prst="line">
            <a:avLst/>
          </a:prstGeom>
          <a:noFill/>
          <a:ln w="38100">
            <a:solidFill>
              <a:srgbClr val="E6F2F2"/>
            </a:solidFill>
            <a:round/>
            <a:headEnd/>
            <a:tailEnd/>
          </a:ln>
          <a:effectLst/>
        </p:spPr>
        <p:txBody>
          <a:bodyPr wrap="none" anchor="ctr"/>
          <a:lstStyle/>
          <a:p>
            <a:endParaRPr lang="en-US"/>
          </a:p>
        </p:txBody>
      </p:sp>
      <p:sp>
        <p:nvSpPr>
          <p:cNvPr id="774155" name="Rectangle 11"/>
          <p:cNvSpPr>
            <a:spLocks noGrp="1" noChangeArrowheads="1"/>
          </p:cNvSpPr>
          <p:nvPr>
            <p:ph type="dt" sz="half" idx="2"/>
          </p:nvPr>
        </p:nvSpPr>
        <p:spPr bwMode="auto">
          <a:xfrm>
            <a:off x="148030" y="6669088"/>
            <a:ext cx="3311525" cy="188912"/>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sz="1000">
                <a:solidFill>
                  <a:schemeClr val="bg1"/>
                </a:solidFill>
                <a:latin typeface="Tahoma" pitchFamily="34" charset="0"/>
                <a:cs typeface="Tahoma" pitchFamily="34" charset="0"/>
              </a:defRPr>
            </a:lvl1pPr>
          </a:lstStyle>
          <a:p>
            <a:r>
              <a:rPr lang="de-DE" smtClean="0"/>
              <a:t>Particle Physics School Colloquium, May 2011</a:t>
            </a:r>
            <a:endParaRPr lang="de-DE" dirty="0"/>
          </a:p>
        </p:txBody>
      </p:sp>
      <p:sp>
        <p:nvSpPr>
          <p:cNvPr id="774156" name="Rectangle 12"/>
          <p:cNvSpPr>
            <a:spLocks noGrp="1" noChangeArrowheads="1"/>
          </p:cNvSpPr>
          <p:nvPr>
            <p:ph type="ftr" sz="quarter" idx="3"/>
          </p:nvPr>
        </p:nvSpPr>
        <p:spPr bwMode="auto">
          <a:xfrm>
            <a:off x="6322085" y="6677025"/>
            <a:ext cx="2546350" cy="1809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000">
                <a:solidFill>
                  <a:schemeClr val="bg1"/>
                </a:solidFill>
                <a:latin typeface="Tahoma" pitchFamily="34" charset="0"/>
                <a:cs typeface="Tahoma" pitchFamily="34" charset="0"/>
              </a:defRPr>
            </a:lvl1pPr>
          </a:lstStyle>
          <a:p>
            <a:r>
              <a:rPr lang="de-DE" smtClean="0"/>
              <a:t>C. Koffmane, MPI für Physik, HLL, TU Berlin</a:t>
            </a:r>
            <a:endParaRPr lang="de-DE" dirty="0"/>
          </a:p>
        </p:txBody>
      </p:sp>
      <p:sp>
        <p:nvSpPr>
          <p:cNvPr id="774158" name="Rectangle 14"/>
          <p:cNvSpPr>
            <a:spLocks noGrp="1" noChangeArrowheads="1"/>
          </p:cNvSpPr>
          <p:nvPr>
            <p:ph type="body" idx="1"/>
          </p:nvPr>
        </p:nvSpPr>
        <p:spPr bwMode="auto">
          <a:xfrm>
            <a:off x="522288" y="1493838"/>
            <a:ext cx="8229600" cy="4525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dirty="0" smtClean="0"/>
              <a:t>Click to edit Master text styles</a:t>
            </a:r>
          </a:p>
          <a:p>
            <a:pPr lvl="1"/>
            <a:r>
              <a:rPr lang="de-DE" dirty="0" smtClean="0"/>
              <a:t>Second level</a:t>
            </a:r>
          </a:p>
          <a:p>
            <a:pPr lvl="2"/>
            <a:r>
              <a:rPr lang="de-DE" dirty="0" smtClean="0"/>
              <a:t>Third level</a:t>
            </a:r>
          </a:p>
          <a:p>
            <a:pPr lvl="3"/>
            <a:r>
              <a:rPr lang="de-DE" dirty="0" smtClean="0"/>
              <a:t>Fourth level</a:t>
            </a:r>
          </a:p>
          <a:p>
            <a:pPr lvl="4"/>
            <a:r>
              <a:rPr lang="de-DE" dirty="0" smtClean="0"/>
              <a:t>Fifth level</a:t>
            </a:r>
          </a:p>
        </p:txBody>
      </p:sp>
      <p:pic>
        <p:nvPicPr>
          <p:cNvPr id="774160" name="Picture 16" descr="hll-logo-2"/>
          <p:cNvPicPr>
            <a:picLocks noChangeAspect="1" noChangeArrowheads="1"/>
          </p:cNvPicPr>
          <p:nvPr userDrawn="1"/>
        </p:nvPicPr>
        <p:blipFill>
          <a:blip r:embed="rId4" cstate="print"/>
          <a:srcRect/>
          <a:stretch>
            <a:fillRect/>
          </a:stretch>
        </p:blipFill>
        <p:spPr bwMode="auto">
          <a:xfrm>
            <a:off x="7704138" y="142875"/>
            <a:ext cx="1439862" cy="1079500"/>
          </a:xfrm>
          <a:prstGeom prst="rect">
            <a:avLst/>
          </a:prstGeom>
          <a:noFill/>
        </p:spPr>
      </p:pic>
      <p:sp>
        <p:nvSpPr>
          <p:cNvPr id="774162" name="Oval 18"/>
          <p:cNvSpPr>
            <a:spLocks noChangeArrowheads="1"/>
          </p:cNvSpPr>
          <p:nvPr userDrawn="1"/>
        </p:nvSpPr>
        <p:spPr bwMode="auto">
          <a:xfrm>
            <a:off x="566738" y="414338"/>
            <a:ext cx="179387" cy="180975"/>
          </a:xfrm>
          <a:prstGeom prst="ellipse">
            <a:avLst/>
          </a:prstGeom>
          <a:gradFill rotWithShape="1">
            <a:gsLst>
              <a:gs pos="0">
                <a:srgbClr val="7CA6A6">
                  <a:gamma/>
                  <a:shade val="46275"/>
                  <a:invGamma/>
                </a:srgbClr>
              </a:gs>
              <a:gs pos="50000">
                <a:srgbClr val="7CA6A6"/>
              </a:gs>
              <a:gs pos="100000">
                <a:srgbClr val="7CA6A6">
                  <a:gamma/>
                  <a:shade val="46275"/>
                  <a:invGamma/>
                </a:srgbClr>
              </a:gs>
            </a:gsLst>
            <a:lin ang="5400000" scaled="1"/>
          </a:gradFill>
          <a:ln w="9525" algn="ctr">
            <a:noFill/>
            <a:round/>
            <a:headEnd/>
            <a:tailEnd/>
          </a:ln>
          <a:effectLst/>
        </p:spPr>
        <p:txBody>
          <a:bodyPr anchor="ctr">
            <a:spAutoFit/>
          </a:bodyPr>
          <a:lstStyle/>
          <a:p>
            <a:endParaRPr lang="en-US"/>
          </a:p>
        </p:txBody>
      </p:sp>
      <p:sp>
        <p:nvSpPr>
          <p:cNvPr id="14" name="Slide Number Placeholder 13"/>
          <p:cNvSpPr>
            <a:spLocks noGrp="1"/>
          </p:cNvSpPr>
          <p:nvPr>
            <p:ph type="sldNum" sz="quarter" idx="4"/>
          </p:nvPr>
        </p:nvSpPr>
        <p:spPr>
          <a:xfrm>
            <a:off x="4256694" y="6684579"/>
            <a:ext cx="746236" cy="173421"/>
          </a:xfrm>
          <a:prstGeom prst="rect">
            <a:avLst/>
          </a:prstGeom>
        </p:spPr>
        <p:txBody>
          <a:bodyPr vert="horz" lIns="91440" tIns="45720" rIns="91440" bIns="45720" rtlCol="0" anchor="ctr"/>
          <a:lstStyle>
            <a:lvl1pPr algn="r">
              <a:defRPr sz="1200">
                <a:solidFill>
                  <a:schemeClr val="bg1"/>
                </a:solidFill>
              </a:defRPr>
            </a:lvl1pPr>
          </a:lstStyle>
          <a:p>
            <a:fld id="{1D1A195A-80B6-4608-834F-1F2C8018D99C}" type="slidenum">
              <a:rPr lang="en-US" smtClean="0"/>
              <a:pPr/>
              <a:t>‹Nr.›</a:t>
            </a:fld>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Lst>
  <p:hf hdr="0"/>
  <p:txStyles>
    <p:titleStyle>
      <a:lvl1pPr algn="l" rtl="0" fontAlgn="base">
        <a:spcBef>
          <a:spcPct val="0"/>
        </a:spcBef>
        <a:spcAft>
          <a:spcPct val="0"/>
        </a:spcAft>
        <a:buSzPct val="150000"/>
        <a:defRPr sz="2400">
          <a:solidFill>
            <a:schemeClr val="tx2"/>
          </a:solidFill>
          <a:latin typeface="Tahoma" pitchFamily="34" charset="0"/>
          <a:ea typeface="+mj-ea"/>
          <a:cs typeface="Tahoma" pitchFamily="34" charset="0"/>
        </a:defRPr>
      </a:lvl1pPr>
      <a:lvl2pPr algn="l" rtl="0" fontAlgn="base">
        <a:spcBef>
          <a:spcPct val="0"/>
        </a:spcBef>
        <a:spcAft>
          <a:spcPct val="0"/>
        </a:spcAft>
        <a:buSzPct val="150000"/>
        <a:defRPr sz="2400">
          <a:solidFill>
            <a:schemeClr val="tx2"/>
          </a:solidFill>
          <a:latin typeface="Comic Sans MS" pitchFamily="66" charset="0"/>
        </a:defRPr>
      </a:lvl2pPr>
      <a:lvl3pPr algn="l" rtl="0" fontAlgn="base">
        <a:spcBef>
          <a:spcPct val="0"/>
        </a:spcBef>
        <a:spcAft>
          <a:spcPct val="0"/>
        </a:spcAft>
        <a:buSzPct val="150000"/>
        <a:defRPr sz="2400">
          <a:solidFill>
            <a:schemeClr val="tx2"/>
          </a:solidFill>
          <a:latin typeface="Comic Sans MS" pitchFamily="66" charset="0"/>
        </a:defRPr>
      </a:lvl3pPr>
      <a:lvl4pPr algn="l" rtl="0" fontAlgn="base">
        <a:spcBef>
          <a:spcPct val="0"/>
        </a:spcBef>
        <a:spcAft>
          <a:spcPct val="0"/>
        </a:spcAft>
        <a:buSzPct val="150000"/>
        <a:defRPr sz="2400">
          <a:solidFill>
            <a:schemeClr val="tx2"/>
          </a:solidFill>
          <a:latin typeface="Comic Sans MS" pitchFamily="66" charset="0"/>
        </a:defRPr>
      </a:lvl4pPr>
      <a:lvl5pPr algn="l" rtl="0" fontAlgn="base">
        <a:spcBef>
          <a:spcPct val="0"/>
        </a:spcBef>
        <a:spcAft>
          <a:spcPct val="0"/>
        </a:spcAft>
        <a:buSzPct val="150000"/>
        <a:defRPr sz="2400">
          <a:solidFill>
            <a:schemeClr val="tx2"/>
          </a:solidFill>
          <a:latin typeface="Comic Sans MS" pitchFamily="66" charset="0"/>
        </a:defRPr>
      </a:lvl5pPr>
      <a:lvl6pPr marL="457200" algn="l" rtl="0" fontAlgn="base">
        <a:spcBef>
          <a:spcPct val="0"/>
        </a:spcBef>
        <a:spcAft>
          <a:spcPct val="0"/>
        </a:spcAft>
        <a:buSzPct val="150000"/>
        <a:defRPr sz="2400">
          <a:solidFill>
            <a:schemeClr val="tx2"/>
          </a:solidFill>
          <a:latin typeface="Comic Sans MS" pitchFamily="66" charset="0"/>
        </a:defRPr>
      </a:lvl6pPr>
      <a:lvl7pPr marL="914400" algn="l" rtl="0" fontAlgn="base">
        <a:spcBef>
          <a:spcPct val="0"/>
        </a:spcBef>
        <a:spcAft>
          <a:spcPct val="0"/>
        </a:spcAft>
        <a:buSzPct val="150000"/>
        <a:defRPr sz="2400">
          <a:solidFill>
            <a:schemeClr val="tx2"/>
          </a:solidFill>
          <a:latin typeface="Comic Sans MS" pitchFamily="66" charset="0"/>
        </a:defRPr>
      </a:lvl7pPr>
      <a:lvl8pPr marL="1371600" algn="l" rtl="0" fontAlgn="base">
        <a:spcBef>
          <a:spcPct val="0"/>
        </a:spcBef>
        <a:spcAft>
          <a:spcPct val="0"/>
        </a:spcAft>
        <a:buSzPct val="150000"/>
        <a:defRPr sz="2400">
          <a:solidFill>
            <a:schemeClr val="tx2"/>
          </a:solidFill>
          <a:latin typeface="Comic Sans MS" pitchFamily="66" charset="0"/>
        </a:defRPr>
      </a:lvl8pPr>
      <a:lvl9pPr marL="1828800" algn="l" rtl="0" fontAlgn="base">
        <a:spcBef>
          <a:spcPct val="0"/>
        </a:spcBef>
        <a:spcAft>
          <a:spcPct val="0"/>
        </a:spcAft>
        <a:buSzPct val="150000"/>
        <a:defRPr sz="2400">
          <a:solidFill>
            <a:schemeClr val="tx2"/>
          </a:solidFill>
          <a:latin typeface="Comic Sans MS" pitchFamily="66" charset="0"/>
        </a:defRPr>
      </a:lvl9pPr>
    </p:titleStyle>
    <p:bodyStyle>
      <a:lvl1pPr marL="812800" indent="-812800" algn="l" rtl="0" fontAlgn="base">
        <a:spcBef>
          <a:spcPct val="20000"/>
        </a:spcBef>
        <a:spcAft>
          <a:spcPct val="0"/>
        </a:spcAft>
        <a:buClr>
          <a:schemeClr val="tx1"/>
        </a:buClr>
        <a:defRPr sz="1600">
          <a:solidFill>
            <a:schemeClr val="tx1"/>
          </a:solidFill>
          <a:latin typeface="Tahoma" pitchFamily="34" charset="0"/>
          <a:ea typeface="+mn-ea"/>
          <a:cs typeface="Tahoma" pitchFamily="34" charset="0"/>
        </a:defRPr>
      </a:lvl1pPr>
      <a:lvl2pPr marL="1168400" indent="-711200" algn="l" rtl="0" fontAlgn="base">
        <a:spcBef>
          <a:spcPct val="20000"/>
        </a:spcBef>
        <a:spcAft>
          <a:spcPct val="0"/>
        </a:spcAft>
        <a:buClr>
          <a:schemeClr val="tx1"/>
        </a:buClr>
        <a:defRPr sz="1400">
          <a:solidFill>
            <a:schemeClr val="tx1"/>
          </a:solidFill>
          <a:latin typeface="Tahoma" pitchFamily="34" charset="0"/>
          <a:cs typeface="Tahoma" pitchFamily="34" charset="0"/>
        </a:defRPr>
      </a:lvl2pPr>
      <a:lvl3pPr marL="1524000" indent="-609600" algn="l" rtl="0" fontAlgn="base">
        <a:spcBef>
          <a:spcPct val="20000"/>
        </a:spcBef>
        <a:spcAft>
          <a:spcPct val="0"/>
        </a:spcAft>
        <a:buClr>
          <a:schemeClr val="tx1"/>
        </a:buClr>
        <a:defRPr sz="1200">
          <a:solidFill>
            <a:schemeClr val="tx1"/>
          </a:solidFill>
          <a:latin typeface="Tahoma" pitchFamily="34" charset="0"/>
          <a:cs typeface="Tahoma" pitchFamily="34" charset="0"/>
        </a:defRPr>
      </a:lvl3pPr>
      <a:lvl4pPr marL="1879600" indent="-508000" algn="l" rtl="0" fontAlgn="base">
        <a:spcBef>
          <a:spcPct val="20000"/>
        </a:spcBef>
        <a:spcAft>
          <a:spcPct val="0"/>
        </a:spcAft>
        <a:buClr>
          <a:schemeClr val="tx1"/>
        </a:buClr>
        <a:defRPr sz="1200">
          <a:solidFill>
            <a:schemeClr val="tx1"/>
          </a:solidFill>
          <a:latin typeface="Tahoma" pitchFamily="34" charset="0"/>
          <a:cs typeface="Tahoma" pitchFamily="34" charset="0"/>
        </a:defRPr>
      </a:lvl4pPr>
      <a:lvl5pPr marL="2336800" indent="-508000" algn="l" rtl="0" fontAlgn="base">
        <a:spcBef>
          <a:spcPct val="20000"/>
        </a:spcBef>
        <a:spcAft>
          <a:spcPct val="0"/>
        </a:spcAft>
        <a:buClr>
          <a:schemeClr val="tx1"/>
        </a:buClr>
        <a:defRPr sz="1200">
          <a:solidFill>
            <a:schemeClr val="tx1"/>
          </a:solidFill>
          <a:latin typeface="Tahoma" pitchFamily="34" charset="0"/>
          <a:cs typeface="Tahoma" pitchFamily="34" charset="0"/>
        </a:defRPr>
      </a:lvl5pPr>
      <a:lvl6pPr marL="2794000" indent="-508000" algn="l" rtl="0" fontAlgn="base">
        <a:spcBef>
          <a:spcPct val="20000"/>
        </a:spcBef>
        <a:spcAft>
          <a:spcPct val="0"/>
        </a:spcAft>
        <a:buClr>
          <a:schemeClr val="tx1"/>
        </a:buClr>
        <a:defRPr sz="1200">
          <a:solidFill>
            <a:schemeClr val="tx1"/>
          </a:solidFill>
          <a:latin typeface="+mn-lt"/>
        </a:defRPr>
      </a:lvl6pPr>
      <a:lvl7pPr marL="3251200" indent="-508000" algn="l" rtl="0" fontAlgn="base">
        <a:spcBef>
          <a:spcPct val="20000"/>
        </a:spcBef>
        <a:spcAft>
          <a:spcPct val="0"/>
        </a:spcAft>
        <a:buClr>
          <a:schemeClr val="tx1"/>
        </a:buClr>
        <a:defRPr sz="1200">
          <a:solidFill>
            <a:schemeClr val="tx1"/>
          </a:solidFill>
          <a:latin typeface="+mn-lt"/>
        </a:defRPr>
      </a:lvl7pPr>
      <a:lvl8pPr marL="3708400" indent="-508000" algn="l" rtl="0" fontAlgn="base">
        <a:spcBef>
          <a:spcPct val="20000"/>
        </a:spcBef>
        <a:spcAft>
          <a:spcPct val="0"/>
        </a:spcAft>
        <a:buClr>
          <a:schemeClr val="tx1"/>
        </a:buClr>
        <a:defRPr sz="1200">
          <a:solidFill>
            <a:schemeClr val="tx1"/>
          </a:solidFill>
          <a:latin typeface="+mn-lt"/>
        </a:defRPr>
      </a:lvl8pPr>
      <a:lvl9pPr marL="4165600" indent="-508000" algn="l" rtl="0" fontAlgn="base">
        <a:spcBef>
          <a:spcPct val="20000"/>
        </a:spcBef>
        <a:spcAft>
          <a:spcPct val="0"/>
        </a:spcAft>
        <a:buClr>
          <a:schemeClr val="tx1"/>
        </a:buCl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depfet_technology.avi" TargetMode="Externa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0.jpeg"/><Relationship Id="rId5" Type="http://schemas.openxmlformats.org/officeDocument/2006/relationships/image" Target="../media/image32.png"/><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38.tiff"/><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tiff"/><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1.xml"/><Relationship Id="rId7" Type="http://schemas.openxmlformats.org/officeDocument/2006/relationships/image" Target="../media/image24.jpeg"/><Relationship Id="rId2" Type="http://schemas.openxmlformats.org/officeDocument/2006/relationships/video" Target="file:///D:\gel\video\reinraum.avi" TargetMode="External"/><Relationship Id="rId1" Type="http://schemas.openxmlformats.org/officeDocument/2006/relationships/video" Target="file:///D:\gel\ppt\inspektion.avi" TargetMode="Externa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385859" y="344245"/>
            <a:ext cx="7164665" cy="80682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smtClean="0">
              <a:ln>
                <a:noFill/>
              </a:ln>
              <a:solidFill>
                <a:schemeClr val="tx1"/>
              </a:solidFill>
              <a:effectLst/>
              <a:latin typeface="Tahoma" pitchFamily="34" charset="0"/>
            </a:endParaRPr>
          </a:p>
        </p:txBody>
      </p:sp>
      <p:sp>
        <p:nvSpPr>
          <p:cNvPr id="12" name="Date Placeholder 11"/>
          <p:cNvSpPr>
            <a:spLocks noGrp="1"/>
          </p:cNvSpPr>
          <p:nvPr>
            <p:ph type="dt" sz="half" idx="10"/>
          </p:nvPr>
        </p:nvSpPr>
        <p:spPr/>
        <p:txBody>
          <a:bodyPr/>
          <a:lstStyle/>
          <a:p>
            <a:r>
              <a:rPr lang="de-DE" smtClean="0"/>
              <a:t>Particle Physics School Colloquium, May 2011</a:t>
            </a:r>
            <a:endParaRPr lang="de-DE" dirty="0"/>
          </a:p>
        </p:txBody>
      </p:sp>
      <p:sp>
        <p:nvSpPr>
          <p:cNvPr id="13" name="Slide Number Placeholder 12"/>
          <p:cNvSpPr>
            <a:spLocks noGrp="1"/>
          </p:cNvSpPr>
          <p:nvPr>
            <p:ph type="sldNum" sz="quarter" idx="11"/>
          </p:nvPr>
        </p:nvSpPr>
        <p:spPr/>
        <p:txBody>
          <a:bodyPr/>
          <a:lstStyle/>
          <a:p>
            <a:fld id="{1D1A195A-80B6-4608-834F-1F2C8018D99C}" type="slidenum">
              <a:rPr lang="en-US" smtClean="0"/>
              <a:pPr/>
              <a:t>1</a:t>
            </a:fld>
            <a:endParaRPr lang="en-US" dirty="0"/>
          </a:p>
        </p:txBody>
      </p:sp>
      <p:sp>
        <p:nvSpPr>
          <p:cNvPr id="14" name="Footer Placeholder 13"/>
          <p:cNvSpPr>
            <a:spLocks noGrp="1"/>
          </p:cNvSpPr>
          <p:nvPr>
            <p:ph type="ftr" sz="quarter" idx="12"/>
          </p:nvPr>
        </p:nvSpPr>
        <p:spPr/>
        <p:txBody>
          <a:bodyPr/>
          <a:lstStyle/>
          <a:p>
            <a:r>
              <a:rPr lang="de-DE" smtClean="0"/>
              <a:t>C. Koffmane, MPI für Physik, HLL, TU Berlin</a:t>
            </a:r>
            <a:endParaRPr lang="de-DE" dirty="0"/>
          </a:p>
        </p:txBody>
      </p:sp>
      <p:sp>
        <p:nvSpPr>
          <p:cNvPr id="846867" name="Text Box 19"/>
          <p:cNvSpPr txBox="1">
            <a:spLocks noChangeArrowheads="1"/>
          </p:cNvSpPr>
          <p:nvPr/>
        </p:nvSpPr>
        <p:spPr bwMode="auto">
          <a:xfrm>
            <a:off x="2725665" y="2276916"/>
            <a:ext cx="3812069" cy="1754326"/>
          </a:xfrm>
          <a:prstGeom prst="rect">
            <a:avLst/>
          </a:prstGeom>
          <a:noFill/>
          <a:ln w="9525" algn="ctr">
            <a:noFill/>
            <a:miter lim="800000"/>
            <a:headEnd/>
            <a:tailEnd/>
          </a:ln>
          <a:effectLst/>
        </p:spPr>
        <p:txBody>
          <a:bodyPr wrap="none">
            <a:spAutoFit/>
          </a:bodyPr>
          <a:lstStyle/>
          <a:p>
            <a:pPr algn="l">
              <a:buFont typeface="Wingdings" pitchFamily="2" charset="2"/>
              <a:buChar char="§"/>
            </a:pPr>
            <a:r>
              <a:rPr lang="en-US" sz="1800" dirty="0" smtClean="0">
                <a:cs typeface="Tahoma" pitchFamily="34" charset="0"/>
              </a:rPr>
              <a:t>   DEPFETs at ILC and Belle II</a:t>
            </a:r>
          </a:p>
          <a:p>
            <a:pPr lvl="1" algn="l">
              <a:buFont typeface="Wingdings" pitchFamily="2" charset="2"/>
              <a:buChar char="§"/>
            </a:pPr>
            <a:endParaRPr lang="en-US" sz="1800" dirty="0" smtClean="0">
              <a:cs typeface="Tahoma" pitchFamily="34" charset="0"/>
            </a:endParaRPr>
          </a:p>
          <a:p>
            <a:pPr algn="l">
              <a:buFont typeface="Wingdings" pitchFamily="2" charset="2"/>
              <a:buChar char="§"/>
            </a:pPr>
            <a:r>
              <a:rPr lang="en-US" sz="1800" dirty="0" smtClean="0">
                <a:cs typeface="Tahoma" pitchFamily="34" charset="0"/>
              </a:rPr>
              <a:t>   Module Concept</a:t>
            </a:r>
            <a:endParaRPr lang="en-US" sz="1800" dirty="0">
              <a:cs typeface="Tahoma" pitchFamily="34" charset="0"/>
            </a:endParaRPr>
          </a:p>
          <a:p>
            <a:pPr algn="l">
              <a:buFont typeface="Wingdings" pitchFamily="2" charset="2"/>
              <a:buChar char="§"/>
            </a:pPr>
            <a:endParaRPr lang="en-US" sz="1800" dirty="0">
              <a:cs typeface="Tahoma" pitchFamily="34" charset="0"/>
            </a:endParaRPr>
          </a:p>
          <a:p>
            <a:pPr algn="l">
              <a:buFont typeface="Wingdings" pitchFamily="2" charset="2"/>
              <a:buChar char="§"/>
            </a:pPr>
            <a:r>
              <a:rPr lang="en-US" sz="1800" dirty="0">
                <a:cs typeface="Tahoma" pitchFamily="34" charset="0"/>
              </a:rPr>
              <a:t>   </a:t>
            </a:r>
            <a:r>
              <a:rPr lang="en-US" sz="1800" dirty="0" smtClean="0">
                <a:cs typeface="Tahoma" pitchFamily="34" charset="0"/>
              </a:rPr>
              <a:t>results with 50µm thin DEPFETs</a:t>
            </a:r>
            <a:endParaRPr lang="en-US" sz="1800" dirty="0">
              <a:latin typeface="Comic Sans MS" pitchFamily="66" charset="0"/>
            </a:endParaRPr>
          </a:p>
          <a:p>
            <a:pPr algn="l">
              <a:buFont typeface="Wingdings" pitchFamily="2" charset="2"/>
              <a:buChar char="Ø"/>
            </a:pPr>
            <a:endParaRPr lang="de-DE" sz="1800" dirty="0">
              <a:latin typeface="Comic Sans MS" pitchFamily="66" charset="0"/>
            </a:endParaRPr>
          </a:p>
        </p:txBody>
      </p:sp>
      <p:sp>
        <p:nvSpPr>
          <p:cNvPr id="846868" name="Rectangle 20"/>
          <p:cNvSpPr>
            <a:spLocks noChangeArrowheads="1"/>
          </p:cNvSpPr>
          <p:nvPr/>
        </p:nvSpPr>
        <p:spPr bwMode="auto">
          <a:xfrm>
            <a:off x="1615009" y="1648341"/>
            <a:ext cx="6271269" cy="369332"/>
          </a:xfrm>
          <a:prstGeom prst="rect">
            <a:avLst/>
          </a:prstGeom>
          <a:noFill/>
          <a:ln w="9525" algn="ctr">
            <a:noFill/>
            <a:miter lim="800000"/>
            <a:headEnd/>
            <a:tailEnd/>
          </a:ln>
          <a:effectLst/>
        </p:spPr>
        <p:txBody>
          <a:bodyPr wrap="none">
            <a:spAutoFit/>
          </a:bodyPr>
          <a:lstStyle/>
          <a:p>
            <a:r>
              <a:rPr lang="de-DE" sz="1800" b="1" dirty="0" smtClean="0"/>
              <a:t>Ultra-</a:t>
            </a:r>
            <a:r>
              <a:rPr lang="de-DE" sz="1800" b="1" dirty="0" err="1" smtClean="0"/>
              <a:t>thin</a:t>
            </a:r>
            <a:r>
              <a:rPr lang="de-DE" sz="1800" b="1" dirty="0" smtClean="0"/>
              <a:t> </a:t>
            </a:r>
            <a:r>
              <a:rPr lang="de-DE" sz="1800" b="1" dirty="0" err="1"/>
              <a:t>fully</a:t>
            </a:r>
            <a:r>
              <a:rPr lang="de-DE" sz="1800" b="1" dirty="0"/>
              <a:t> </a:t>
            </a:r>
            <a:r>
              <a:rPr lang="de-DE" sz="1800" b="1" dirty="0" err="1"/>
              <a:t>depleted</a:t>
            </a:r>
            <a:r>
              <a:rPr lang="de-DE" sz="1800" b="1" dirty="0"/>
              <a:t> DEPFET </a:t>
            </a:r>
            <a:r>
              <a:rPr lang="de-DE" sz="1800" b="1" dirty="0" err="1"/>
              <a:t>active</a:t>
            </a:r>
            <a:r>
              <a:rPr lang="de-DE" sz="1800" b="1" dirty="0"/>
              <a:t> </a:t>
            </a:r>
            <a:r>
              <a:rPr lang="de-DE" sz="1800" b="1" dirty="0" err="1"/>
              <a:t>pixel</a:t>
            </a:r>
            <a:r>
              <a:rPr lang="de-DE" sz="1800" b="1" dirty="0"/>
              <a:t> </a:t>
            </a:r>
            <a:r>
              <a:rPr lang="de-DE" sz="1800" b="1" dirty="0" err="1"/>
              <a:t>sensors</a:t>
            </a:r>
            <a:endParaRPr lang="de-DE" sz="1800" b="1" dirty="0"/>
          </a:p>
        </p:txBody>
      </p:sp>
      <p:pic>
        <p:nvPicPr>
          <p:cNvPr id="31748" name="Picture 4" descr="C:\Dokumente und Einstellungen\laci\Desktop\capture_24092011_210203.gif"/>
          <p:cNvPicPr>
            <a:picLocks noChangeAspect="1" noChangeArrowheads="1"/>
          </p:cNvPicPr>
          <p:nvPr/>
        </p:nvPicPr>
        <p:blipFill>
          <a:blip r:embed="rId3" cstate="print"/>
          <a:srcRect/>
          <a:stretch>
            <a:fillRect/>
          </a:stretch>
        </p:blipFill>
        <p:spPr bwMode="auto">
          <a:xfrm>
            <a:off x="387203" y="4126471"/>
            <a:ext cx="8618574" cy="1854937"/>
          </a:xfrm>
          <a:prstGeom prst="rect">
            <a:avLst/>
          </a:prstGeom>
          <a:noFill/>
        </p:spPr>
      </p:pic>
      <p:pic>
        <p:nvPicPr>
          <p:cNvPr id="10" name="Picture 16" descr="MPP_os_logo_cmyk"/>
          <p:cNvPicPr>
            <a:picLocks noChangeAspect="1" noChangeArrowheads="1"/>
          </p:cNvPicPr>
          <p:nvPr/>
        </p:nvPicPr>
        <p:blipFill>
          <a:blip r:embed="rId4" cstate="print"/>
          <a:srcRect/>
          <a:stretch>
            <a:fillRect/>
          </a:stretch>
        </p:blipFill>
        <p:spPr bwMode="auto">
          <a:xfrm>
            <a:off x="402515" y="171265"/>
            <a:ext cx="1092799" cy="104405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DEPFET Technology</a:t>
            </a:r>
            <a:endParaRPr lang="en-US" dirty="0"/>
          </a:p>
        </p:txBody>
      </p:sp>
      <p:sp>
        <p:nvSpPr>
          <p:cNvPr id="4" name="Datumsplatzhalter 3"/>
          <p:cNvSpPr>
            <a:spLocks noGrp="1"/>
          </p:cNvSpPr>
          <p:nvPr>
            <p:ph type="dt" sz="half" idx="10"/>
          </p:nvPr>
        </p:nvSpPr>
        <p:spPr/>
        <p:txBody>
          <a:bodyPr/>
          <a:lstStyle/>
          <a:p>
            <a:r>
              <a:rPr lang="de-DE" smtClean="0"/>
              <a:t>Particle Physics School Colloquium, May 2011</a:t>
            </a:r>
            <a:endParaRPr lang="en-GB"/>
          </a:p>
        </p:txBody>
      </p:sp>
      <p:sp>
        <p:nvSpPr>
          <p:cNvPr id="5" name="Foliennummernplatzhalter 4"/>
          <p:cNvSpPr>
            <a:spLocks noGrp="1"/>
          </p:cNvSpPr>
          <p:nvPr>
            <p:ph type="sldNum" sz="quarter" idx="11"/>
          </p:nvPr>
        </p:nvSpPr>
        <p:spPr/>
        <p:txBody>
          <a:bodyPr/>
          <a:lstStyle/>
          <a:p>
            <a:fld id="{A62E1767-E813-40AF-B71E-B6F2D3AB0179}" type="slidenum">
              <a:rPr lang="en-GB" smtClean="0"/>
              <a:pPr/>
              <a:t>10</a:t>
            </a:fld>
            <a:endParaRPr lang="en-GB"/>
          </a:p>
        </p:txBody>
      </p:sp>
      <p:pic>
        <p:nvPicPr>
          <p:cNvPr id="6" name="Picture 2" descr="C:\Dokumente und Einstellungen\anp\Lokale Einstellungen\Temporary Internet Files\Content.Outlook\M9D0Z6ZV\docu_depfet_image900.gif"/>
          <p:cNvPicPr>
            <a:picLocks noGrp="1" noChangeAspect="1" noChangeArrowheads="1"/>
          </p:cNvPicPr>
          <p:nvPr>
            <p:ph idx="1"/>
          </p:nvPr>
        </p:nvPicPr>
        <p:blipFill>
          <a:blip r:embed="rId2" cstate="print"/>
          <a:srcRect/>
          <a:stretch>
            <a:fillRect/>
          </a:stretch>
        </p:blipFill>
        <p:spPr bwMode="auto">
          <a:xfrm>
            <a:off x="3747665" y="1526495"/>
            <a:ext cx="5238047" cy="4330019"/>
          </a:xfrm>
          <a:prstGeom prst="rect">
            <a:avLst/>
          </a:prstGeom>
          <a:noFill/>
          <a:ln w="9525">
            <a:noFill/>
            <a:miter lim="800000"/>
            <a:headEnd/>
            <a:tailEnd/>
          </a:ln>
        </p:spPr>
      </p:pic>
      <p:pic>
        <p:nvPicPr>
          <p:cNvPr id="7" name="Picture 2" descr="depfet_lin"/>
          <p:cNvPicPr>
            <a:picLocks noChangeAspect="1" noChangeArrowheads="1"/>
          </p:cNvPicPr>
          <p:nvPr/>
        </p:nvPicPr>
        <p:blipFill>
          <a:blip r:embed="rId3" cstate="print"/>
          <a:srcRect/>
          <a:stretch>
            <a:fillRect/>
          </a:stretch>
        </p:blipFill>
        <p:spPr bwMode="auto">
          <a:xfrm>
            <a:off x="763914" y="3570514"/>
            <a:ext cx="2624385" cy="2364371"/>
          </a:xfrm>
          <a:prstGeom prst="rect">
            <a:avLst/>
          </a:prstGeom>
          <a:noFill/>
        </p:spPr>
      </p:pic>
      <p:sp>
        <p:nvSpPr>
          <p:cNvPr id="8" name="Rectangle 3"/>
          <p:cNvSpPr txBox="1">
            <a:spLocks noChangeArrowheads="1"/>
          </p:cNvSpPr>
          <p:nvPr/>
        </p:nvSpPr>
        <p:spPr bwMode="auto">
          <a:xfrm>
            <a:off x="358775" y="1345468"/>
            <a:ext cx="4292600" cy="4929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812800" indent="-812800" algn="l" rtl="0" fontAlgn="base">
              <a:spcBef>
                <a:spcPct val="20000"/>
              </a:spcBef>
              <a:spcAft>
                <a:spcPct val="0"/>
              </a:spcAft>
              <a:buClr>
                <a:schemeClr val="tx1"/>
              </a:buClr>
              <a:defRPr sz="1600">
                <a:solidFill>
                  <a:schemeClr val="tx1"/>
                </a:solidFill>
                <a:latin typeface="Tahoma" pitchFamily="34" charset="0"/>
                <a:ea typeface="+mn-ea"/>
                <a:cs typeface="Tahoma" pitchFamily="34" charset="0"/>
              </a:defRPr>
            </a:lvl1pPr>
            <a:lvl2pPr marL="1168400" indent="-711200" algn="l" rtl="0" fontAlgn="base">
              <a:spcBef>
                <a:spcPct val="20000"/>
              </a:spcBef>
              <a:spcAft>
                <a:spcPct val="0"/>
              </a:spcAft>
              <a:buClr>
                <a:schemeClr val="tx1"/>
              </a:buClr>
              <a:defRPr sz="1400">
                <a:solidFill>
                  <a:schemeClr val="tx1"/>
                </a:solidFill>
                <a:latin typeface="Tahoma" pitchFamily="34" charset="0"/>
                <a:cs typeface="Tahoma" pitchFamily="34" charset="0"/>
              </a:defRPr>
            </a:lvl2pPr>
            <a:lvl3pPr marL="1524000" indent="-609600" algn="l" rtl="0" fontAlgn="base">
              <a:spcBef>
                <a:spcPct val="20000"/>
              </a:spcBef>
              <a:spcAft>
                <a:spcPct val="0"/>
              </a:spcAft>
              <a:buClr>
                <a:schemeClr val="tx1"/>
              </a:buClr>
              <a:defRPr sz="1200">
                <a:solidFill>
                  <a:schemeClr val="tx1"/>
                </a:solidFill>
                <a:latin typeface="Tahoma" pitchFamily="34" charset="0"/>
                <a:cs typeface="Tahoma" pitchFamily="34" charset="0"/>
              </a:defRPr>
            </a:lvl3pPr>
            <a:lvl4pPr marL="1879600" indent="-508000" algn="l" rtl="0" fontAlgn="base">
              <a:spcBef>
                <a:spcPct val="20000"/>
              </a:spcBef>
              <a:spcAft>
                <a:spcPct val="0"/>
              </a:spcAft>
              <a:buClr>
                <a:schemeClr val="tx1"/>
              </a:buClr>
              <a:defRPr sz="1200">
                <a:solidFill>
                  <a:schemeClr val="tx1"/>
                </a:solidFill>
                <a:latin typeface="Tahoma" pitchFamily="34" charset="0"/>
                <a:cs typeface="Tahoma" pitchFamily="34" charset="0"/>
              </a:defRPr>
            </a:lvl4pPr>
            <a:lvl5pPr marL="2336800" indent="-508000" algn="l" rtl="0" fontAlgn="base">
              <a:spcBef>
                <a:spcPct val="20000"/>
              </a:spcBef>
              <a:spcAft>
                <a:spcPct val="0"/>
              </a:spcAft>
              <a:buClr>
                <a:schemeClr val="tx1"/>
              </a:buClr>
              <a:defRPr sz="1200">
                <a:solidFill>
                  <a:schemeClr val="tx1"/>
                </a:solidFill>
                <a:latin typeface="Tahoma" pitchFamily="34" charset="0"/>
                <a:cs typeface="Tahoma" pitchFamily="34" charset="0"/>
              </a:defRPr>
            </a:lvl5pPr>
            <a:lvl6pPr marL="2794000" indent="-508000" algn="l" rtl="0" fontAlgn="base">
              <a:spcBef>
                <a:spcPct val="20000"/>
              </a:spcBef>
              <a:spcAft>
                <a:spcPct val="0"/>
              </a:spcAft>
              <a:buClr>
                <a:schemeClr val="tx1"/>
              </a:buClr>
              <a:defRPr sz="1200">
                <a:solidFill>
                  <a:schemeClr val="tx1"/>
                </a:solidFill>
                <a:latin typeface="+mn-lt"/>
              </a:defRPr>
            </a:lvl6pPr>
            <a:lvl7pPr marL="3251200" indent="-508000" algn="l" rtl="0" fontAlgn="base">
              <a:spcBef>
                <a:spcPct val="20000"/>
              </a:spcBef>
              <a:spcAft>
                <a:spcPct val="0"/>
              </a:spcAft>
              <a:buClr>
                <a:schemeClr val="tx1"/>
              </a:buClr>
              <a:defRPr sz="1200">
                <a:solidFill>
                  <a:schemeClr val="tx1"/>
                </a:solidFill>
                <a:latin typeface="+mn-lt"/>
              </a:defRPr>
            </a:lvl7pPr>
            <a:lvl8pPr marL="3708400" indent="-508000" algn="l" rtl="0" fontAlgn="base">
              <a:spcBef>
                <a:spcPct val="20000"/>
              </a:spcBef>
              <a:spcAft>
                <a:spcPct val="0"/>
              </a:spcAft>
              <a:buClr>
                <a:schemeClr val="tx1"/>
              </a:buClr>
              <a:defRPr sz="1200">
                <a:solidFill>
                  <a:schemeClr val="tx1"/>
                </a:solidFill>
                <a:latin typeface="+mn-lt"/>
              </a:defRPr>
            </a:lvl8pPr>
            <a:lvl9pPr marL="4165600" indent="-508000" algn="l" rtl="0" fontAlgn="base">
              <a:spcBef>
                <a:spcPct val="20000"/>
              </a:spcBef>
              <a:spcAft>
                <a:spcPct val="0"/>
              </a:spcAft>
              <a:buClr>
                <a:schemeClr val="tx1"/>
              </a:buClr>
              <a:defRPr sz="1200">
                <a:solidFill>
                  <a:schemeClr val="tx1"/>
                </a:solidFill>
                <a:latin typeface="+mn-lt"/>
              </a:defRPr>
            </a:lvl9pPr>
          </a:lstStyle>
          <a:p>
            <a:r>
              <a:rPr lang="de-DE" dirty="0" err="1" smtClean="0"/>
              <a:t>planar</a:t>
            </a:r>
            <a:r>
              <a:rPr lang="de-DE" dirty="0" smtClean="0"/>
              <a:t> </a:t>
            </a:r>
            <a:r>
              <a:rPr lang="de-DE" dirty="0" err="1" smtClean="0"/>
              <a:t>technology</a:t>
            </a:r>
            <a:endParaRPr lang="de-DE" dirty="0" smtClean="0"/>
          </a:p>
          <a:p>
            <a:pPr lvl="1">
              <a:spcBef>
                <a:spcPct val="100000"/>
              </a:spcBef>
            </a:pPr>
            <a:r>
              <a:rPr lang="de-DE" dirty="0" err="1" smtClean="0"/>
              <a:t>example</a:t>
            </a:r>
            <a:r>
              <a:rPr lang="de-DE" dirty="0" smtClean="0"/>
              <a:t>: DEPFET </a:t>
            </a:r>
            <a:r>
              <a:rPr lang="de-DE" dirty="0" err="1" smtClean="0"/>
              <a:t>process</a:t>
            </a:r>
            <a:endParaRPr lang="de-DE" dirty="0" smtClean="0"/>
          </a:p>
          <a:p>
            <a:pPr marL="1165225" lvl="2" indent="-266700">
              <a:spcBef>
                <a:spcPct val="100000"/>
              </a:spcBef>
            </a:pPr>
            <a:r>
              <a:rPr lang="de-DE" dirty="0" smtClean="0"/>
              <a:t>20 </a:t>
            </a:r>
            <a:r>
              <a:rPr lang="de-DE" dirty="0" err="1" smtClean="0"/>
              <a:t>photolithographic</a:t>
            </a:r>
            <a:r>
              <a:rPr lang="de-DE" dirty="0" smtClean="0"/>
              <a:t> </a:t>
            </a:r>
            <a:r>
              <a:rPr lang="de-DE" dirty="0" err="1" smtClean="0"/>
              <a:t>steps</a:t>
            </a:r>
            <a:endParaRPr lang="de-DE" dirty="0" smtClean="0"/>
          </a:p>
          <a:p>
            <a:pPr marL="1165225" lvl="2" indent="-266700"/>
            <a:r>
              <a:rPr lang="de-DE" dirty="0" smtClean="0"/>
              <a:t>10 </a:t>
            </a:r>
            <a:r>
              <a:rPr lang="de-DE" dirty="0" err="1" smtClean="0"/>
              <a:t>ion</a:t>
            </a:r>
            <a:r>
              <a:rPr lang="de-DE" dirty="0" smtClean="0"/>
              <a:t> </a:t>
            </a:r>
            <a:r>
              <a:rPr lang="de-DE" dirty="0" err="1" smtClean="0"/>
              <a:t>implantations</a:t>
            </a:r>
            <a:endParaRPr lang="de-DE" dirty="0" smtClean="0"/>
          </a:p>
          <a:p>
            <a:pPr marL="1165225" lvl="2" indent="-266700"/>
            <a:r>
              <a:rPr lang="de-DE" dirty="0" smtClean="0"/>
              <a:t>8 </a:t>
            </a:r>
            <a:r>
              <a:rPr lang="de-DE" dirty="0" err="1" smtClean="0"/>
              <a:t>etching</a:t>
            </a:r>
            <a:r>
              <a:rPr lang="de-DE" dirty="0" smtClean="0"/>
              <a:t> </a:t>
            </a:r>
            <a:r>
              <a:rPr lang="de-DE" dirty="0" err="1" smtClean="0"/>
              <a:t>steps</a:t>
            </a:r>
            <a:endParaRPr lang="de-DE" dirty="0" smtClean="0"/>
          </a:p>
          <a:p>
            <a:pPr marL="1165225" lvl="2" indent="-266700"/>
            <a:r>
              <a:rPr lang="de-DE" dirty="0" smtClean="0"/>
              <a:t>9 </a:t>
            </a:r>
            <a:r>
              <a:rPr lang="de-DE" dirty="0" err="1" smtClean="0"/>
              <a:t>layer</a:t>
            </a:r>
            <a:r>
              <a:rPr lang="de-DE" dirty="0" smtClean="0"/>
              <a:t> </a:t>
            </a:r>
            <a:r>
              <a:rPr lang="de-DE" dirty="0" err="1" smtClean="0"/>
              <a:t>deposition</a:t>
            </a:r>
            <a:r>
              <a:rPr lang="de-DE" dirty="0" smtClean="0"/>
              <a:t> </a:t>
            </a:r>
            <a:r>
              <a:rPr lang="de-DE" dirty="0" err="1" smtClean="0"/>
              <a:t>steps</a:t>
            </a:r>
            <a:endParaRPr lang="de-DE" dirty="0" smtClean="0"/>
          </a:p>
          <a:p>
            <a:pPr marL="1165225" lvl="2" indent="-266700"/>
            <a:r>
              <a:rPr lang="de-DE" dirty="0" err="1" smtClean="0"/>
              <a:t>cycle</a:t>
            </a:r>
            <a:r>
              <a:rPr lang="de-DE" dirty="0" smtClean="0"/>
              <a:t> time  ≥  1 </a:t>
            </a:r>
            <a:r>
              <a:rPr lang="de-DE" dirty="0" err="1" smtClean="0"/>
              <a:t>year</a:t>
            </a:r>
            <a:endParaRPr lang="de-DE" dirty="0" smtClean="0"/>
          </a:p>
          <a:p>
            <a:pPr lvl="1">
              <a:buFont typeface="Wingdings 3" pitchFamily="18" charset="2"/>
              <a:buNone/>
            </a:pPr>
            <a:r>
              <a:rPr lang="de-DE" dirty="0" smtClean="0"/>
              <a:t>	</a:t>
            </a:r>
            <a:endParaRPr lang="de-DE" dirty="0"/>
          </a:p>
        </p:txBody>
      </p:sp>
      <p:sp>
        <p:nvSpPr>
          <p:cNvPr id="9" name="Textfeld 10"/>
          <p:cNvSpPr txBox="1">
            <a:spLocks noChangeArrowheads="1"/>
          </p:cNvSpPr>
          <p:nvPr/>
        </p:nvSpPr>
        <p:spPr bwMode="auto">
          <a:xfrm>
            <a:off x="5633402" y="2905348"/>
            <a:ext cx="792163" cy="338137"/>
          </a:xfrm>
          <a:prstGeom prst="rect">
            <a:avLst/>
          </a:prstGeom>
          <a:noFill/>
          <a:ln w="9525">
            <a:noFill/>
            <a:miter lim="800000"/>
            <a:headEnd/>
            <a:tailEnd/>
          </a:ln>
        </p:spPr>
        <p:txBody>
          <a:bodyPr>
            <a:spAutoFit/>
          </a:bodyPr>
          <a:lstStyle/>
          <a:p>
            <a:r>
              <a:rPr lang="de-DE" sz="1600" b="1" dirty="0">
                <a:solidFill>
                  <a:schemeClr val="bg1"/>
                </a:solidFill>
                <a:latin typeface="Calibri" pitchFamily="34" charset="0"/>
              </a:rPr>
              <a:t>SiO</a:t>
            </a:r>
            <a:r>
              <a:rPr lang="de-DE" sz="1600" b="1" baseline="-25000" dirty="0">
                <a:solidFill>
                  <a:schemeClr val="bg1"/>
                </a:solidFill>
                <a:latin typeface="Calibri" pitchFamily="34" charset="0"/>
              </a:rPr>
              <a:t>2</a:t>
            </a:r>
          </a:p>
        </p:txBody>
      </p:sp>
      <p:sp>
        <p:nvSpPr>
          <p:cNvPr id="10" name="Textfeld 11"/>
          <p:cNvSpPr txBox="1">
            <a:spLocks noChangeArrowheads="1"/>
          </p:cNvSpPr>
          <p:nvPr/>
        </p:nvSpPr>
        <p:spPr bwMode="auto">
          <a:xfrm>
            <a:off x="4193540" y="3049810"/>
            <a:ext cx="792162" cy="338138"/>
          </a:xfrm>
          <a:prstGeom prst="rect">
            <a:avLst/>
          </a:prstGeom>
          <a:noFill/>
          <a:ln w="9525">
            <a:noFill/>
            <a:miter lim="800000"/>
            <a:headEnd/>
            <a:tailEnd/>
          </a:ln>
        </p:spPr>
        <p:txBody>
          <a:bodyPr>
            <a:spAutoFit/>
          </a:bodyPr>
          <a:lstStyle/>
          <a:p>
            <a:r>
              <a:rPr lang="de-DE" sz="1600" b="1" dirty="0">
                <a:solidFill>
                  <a:schemeClr val="bg1"/>
                </a:solidFill>
                <a:latin typeface="Calibri" pitchFamily="34" charset="0"/>
              </a:rPr>
              <a:t>Al</a:t>
            </a:r>
            <a:endParaRPr lang="de-DE" sz="1600" b="1" baseline="-25000" dirty="0">
              <a:solidFill>
                <a:schemeClr val="bg1"/>
              </a:solidFill>
              <a:latin typeface="Calibri" pitchFamily="34" charset="0"/>
            </a:endParaRPr>
          </a:p>
        </p:txBody>
      </p:sp>
      <p:sp>
        <p:nvSpPr>
          <p:cNvPr id="11" name="Textfeld 12"/>
          <p:cNvSpPr txBox="1">
            <a:spLocks noChangeArrowheads="1"/>
          </p:cNvSpPr>
          <p:nvPr/>
        </p:nvSpPr>
        <p:spPr bwMode="auto">
          <a:xfrm>
            <a:off x="6136640" y="3348260"/>
            <a:ext cx="792162" cy="277813"/>
          </a:xfrm>
          <a:prstGeom prst="rect">
            <a:avLst/>
          </a:prstGeom>
          <a:noFill/>
          <a:ln w="9525">
            <a:noFill/>
            <a:miter lim="800000"/>
            <a:headEnd/>
            <a:tailEnd/>
          </a:ln>
        </p:spPr>
        <p:txBody>
          <a:bodyPr>
            <a:spAutoFit/>
          </a:bodyPr>
          <a:lstStyle/>
          <a:p>
            <a:r>
              <a:rPr lang="de-DE" sz="1200" b="1" dirty="0">
                <a:solidFill>
                  <a:schemeClr val="bg1"/>
                </a:solidFill>
                <a:latin typeface="Calibri" pitchFamily="34" charset="0"/>
              </a:rPr>
              <a:t>Poly</a:t>
            </a:r>
            <a:endParaRPr lang="de-DE" sz="1200" b="1" baseline="-25000" dirty="0">
              <a:solidFill>
                <a:schemeClr val="bg1"/>
              </a:solidFill>
              <a:latin typeface="Calibri" pitchFamily="34" charset="0"/>
            </a:endParaRPr>
          </a:p>
        </p:txBody>
      </p:sp>
      <p:sp>
        <p:nvSpPr>
          <p:cNvPr id="12" name="Textfeld 23"/>
          <p:cNvSpPr txBox="1">
            <a:spLocks noChangeArrowheads="1"/>
          </p:cNvSpPr>
          <p:nvPr/>
        </p:nvSpPr>
        <p:spPr bwMode="auto">
          <a:xfrm>
            <a:off x="5849302" y="3913410"/>
            <a:ext cx="1152525" cy="369888"/>
          </a:xfrm>
          <a:prstGeom prst="rect">
            <a:avLst/>
          </a:prstGeom>
          <a:noFill/>
          <a:ln w="9525">
            <a:noFill/>
            <a:miter lim="800000"/>
            <a:headEnd/>
            <a:tailEnd/>
          </a:ln>
        </p:spPr>
        <p:txBody>
          <a:bodyPr>
            <a:spAutoFit/>
          </a:bodyPr>
          <a:lstStyle/>
          <a:p>
            <a:r>
              <a:rPr lang="de-DE" dirty="0">
                <a:latin typeface="Calibri" pitchFamily="34" charset="0"/>
              </a:rPr>
              <a:t>cleargate</a:t>
            </a:r>
          </a:p>
        </p:txBody>
      </p:sp>
      <p:sp>
        <p:nvSpPr>
          <p:cNvPr id="13" name="Textfeld 26"/>
          <p:cNvSpPr txBox="1">
            <a:spLocks noChangeArrowheads="1"/>
          </p:cNvSpPr>
          <p:nvPr/>
        </p:nvSpPr>
        <p:spPr bwMode="auto">
          <a:xfrm>
            <a:off x="4120515" y="3903885"/>
            <a:ext cx="1439862" cy="369888"/>
          </a:xfrm>
          <a:prstGeom prst="rect">
            <a:avLst/>
          </a:prstGeom>
          <a:noFill/>
          <a:ln w="9525">
            <a:noFill/>
            <a:miter lim="800000"/>
            <a:headEnd/>
            <a:tailEnd/>
          </a:ln>
        </p:spPr>
        <p:txBody>
          <a:bodyPr>
            <a:spAutoFit/>
          </a:bodyPr>
          <a:lstStyle/>
          <a:p>
            <a:r>
              <a:rPr lang="de-DE" dirty="0">
                <a:latin typeface="Calibri" pitchFamily="34" charset="0"/>
              </a:rPr>
              <a:t>clearregion</a:t>
            </a:r>
          </a:p>
        </p:txBody>
      </p:sp>
      <p:sp>
        <p:nvSpPr>
          <p:cNvPr id="14" name="Textfeld 29"/>
          <p:cNvSpPr txBox="1">
            <a:spLocks noChangeArrowheads="1"/>
          </p:cNvSpPr>
          <p:nvPr/>
        </p:nvSpPr>
        <p:spPr bwMode="auto">
          <a:xfrm>
            <a:off x="7289165" y="3913410"/>
            <a:ext cx="1152525" cy="646113"/>
          </a:xfrm>
          <a:prstGeom prst="rect">
            <a:avLst/>
          </a:prstGeom>
          <a:noFill/>
          <a:ln w="9525">
            <a:noFill/>
            <a:miter lim="800000"/>
            <a:headEnd/>
            <a:tailEnd/>
          </a:ln>
        </p:spPr>
        <p:txBody>
          <a:bodyPr>
            <a:spAutoFit/>
          </a:bodyPr>
          <a:lstStyle/>
          <a:p>
            <a:r>
              <a:rPr lang="de-DE" dirty="0">
                <a:latin typeface="Calibri" pitchFamily="34" charset="0"/>
              </a:rPr>
              <a:t>internal gate</a:t>
            </a:r>
          </a:p>
        </p:txBody>
      </p:sp>
      <p:sp>
        <p:nvSpPr>
          <p:cNvPr id="15" name="Textfeld 10"/>
          <p:cNvSpPr txBox="1">
            <a:spLocks noChangeArrowheads="1"/>
          </p:cNvSpPr>
          <p:nvPr/>
        </p:nvSpPr>
        <p:spPr bwMode="auto">
          <a:xfrm>
            <a:off x="6209094" y="1605571"/>
            <a:ext cx="1728788" cy="339725"/>
          </a:xfrm>
          <a:prstGeom prst="rect">
            <a:avLst/>
          </a:prstGeom>
          <a:noFill/>
          <a:ln w="9525">
            <a:noFill/>
            <a:miter lim="800000"/>
            <a:headEnd/>
            <a:tailEnd/>
          </a:ln>
        </p:spPr>
        <p:txBody>
          <a:bodyPr>
            <a:spAutoFit/>
          </a:bodyPr>
          <a:lstStyle/>
          <a:p>
            <a:r>
              <a:rPr lang="de-DE" sz="1600" b="1" dirty="0" smtClean="0">
                <a:latin typeface="Calibri" pitchFamily="34" charset="0"/>
              </a:rPr>
              <a:t>passivation</a:t>
            </a:r>
            <a:endParaRPr lang="de-DE" sz="1600" b="1" baseline="-25000" dirty="0">
              <a:latin typeface="Calibri" pitchFamily="34" charset="0"/>
            </a:endParaRPr>
          </a:p>
        </p:txBody>
      </p:sp>
      <p:sp>
        <p:nvSpPr>
          <p:cNvPr id="16" name="Rectangle 1"/>
          <p:cNvSpPr/>
          <p:nvPr/>
        </p:nvSpPr>
        <p:spPr>
          <a:xfrm>
            <a:off x="7289165" y="5974574"/>
            <a:ext cx="1439862" cy="5318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r>
              <a:rPr lang="en-US" sz="1600" b="1" dirty="0">
                <a:latin typeface="Tahoma" pitchFamily="34" charset="0"/>
                <a:ea typeface="Tahoma" pitchFamily="34" charset="0"/>
                <a:cs typeface="Tahoma" pitchFamily="34" charset="0"/>
                <a:hlinkClick r:id="rId4" action="ppaction://hlinkfile"/>
              </a:rPr>
              <a:t>DEPFET </a:t>
            </a:r>
            <a:r>
              <a:rPr lang="en-US" sz="1600" b="1" dirty="0">
                <a:latin typeface="Tahoma" pitchFamily="34" charset="0"/>
                <a:ea typeface="Tahoma" pitchFamily="34" charset="0"/>
                <a:cs typeface="Tahoma" pitchFamily="34" charset="0"/>
              </a:rPr>
              <a:t>tech.</a:t>
            </a:r>
          </a:p>
        </p:txBody>
      </p:sp>
    </p:spTree>
    <p:extLst>
      <p:ext uri="{BB962C8B-B14F-4D97-AF65-F5344CB8AC3E}">
        <p14:creationId xmlns:p14="http://schemas.microsoft.com/office/powerpoint/2010/main" val="24894387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Object 6"/>
          <p:cNvGraphicFramePr>
            <a:graphicFrameLocks noChangeAspect="1"/>
          </p:cNvGraphicFramePr>
          <p:nvPr>
            <p:extLst>
              <p:ext uri="{D42A27DB-BD31-4B8C-83A1-F6EECF244321}">
                <p14:modId xmlns:p14="http://schemas.microsoft.com/office/powerpoint/2010/main" val="459186954"/>
              </p:ext>
            </p:extLst>
          </p:nvPr>
        </p:nvGraphicFramePr>
        <p:xfrm>
          <a:off x="2795287" y="679036"/>
          <a:ext cx="5939138" cy="5805766"/>
        </p:xfrm>
        <a:graphic>
          <a:graphicData uri="http://schemas.openxmlformats.org/presentationml/2006/ole">
            <mc:AlternateContent xmlns:mc="http://schemas.openxmlformats.org/markup-compatibility/2006">
              <mc:Choice xmlns:v="urn:schemas-microsoft-com:vml" Requires="v">
                <p:oleObj spid="_x0000_s40020" name="Visio" r:id="rId3" imgW="4212256" imgH="4937309" progId="">
                  <p:embed/>
                </p:oleObj>
              </mc:Choice>
              <mc:Fallback>
                <p:oleObj name="Visio" r:id="rId3" imgW="4212256" imgH="4937309" progId="">
                  <p:embed/>
                  <p:pic>
                    <p:nvPicPr>
                      <p:cNvPr id="0"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5287" y="679036"/>
                        <a:ext cx="5939138" cy="58057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Grafik 9"/>
          <p:cNvPicPr>
            <a:picLocks noChangeAspect="1"/>
          </p:cNvPicPr>
          <p:nvPr/>
        </p:nvPicPr>
        <p:blipFill rotWithShape="1">
          <a:blip r:embed="rId5" cstate="print">
            <a:extLst>
              <a:ext uri="{28A0092B-C50C-407E-A947-70E740481C1C}">
                <a14:useLocalDpi xmlns:a14="http://schemas.microsoft.com/office/drawing/2010/main" val="0"/>
              </a:ext>
            </a:extLst>
          </a:blip>
          <a:srcRect l="3979" t="36000" b="35161"/>
          <a:stretch/>
        </p:blipFill>
        <p:spPr>
          <a:xfrm rot="16200000">
            <a:off x="-1672915" y="3047161"/>
            <a:ext cx="5734819" cy="1291774"/>
          </a:xfrm>
          <a:prstGeom prst="rect">
            <a:avLst/>
          </a:prstGeom>
        </p:spPr>
      </p:pic>
      <p:sp>
        <p:nvSpPr>
          <p:cNvPr id="2" name="Date Placeholder 1"/>
          <p:cNvSpPr>
            <a:spLocks noGrp="1"/>
          </p:cNvSpPr>
          <p:nvPr>
            <p:ph type="dt" sz="half" idx="10"/>
          </p:nvPr>
        </p:nvSpPr>
        <p:spPr/>
        <p:txBody>
          <a:bodyPr/>
          <a:lstStyle/>
          <a:p>
            <a:r>
              <a:rPr lang="de-DE" smtClean="0"/>
              <a:t>Particle Physics School Colloquium, May 2011</a:t>
            </a:r>
            <a:endParaRPr lang="de-DE" dirty="0"/>
          </a:p>
        </p:txBody>
      </p:sp>
      <p:sp>
        <p:nvSpPr>
          <p:cNvPr id="3" name="Slide Number Placeholder 2"/>
          <p:cNvSpPr>
            <a:spLocks noGrp="1"/>
          </p:cNvSpPr>
          <p:nvPr>
            <p:ph type="sldNum" sz="quarter" idx="11"/>
          </p:nvPr>
        </p:nvSpPr>
        <p:spPr/>
        <p:txBody>
          <a:bodyPr/>
          <a:lstStyle/>
          <a:p>
            <a:fld id="{1D1A195A-80B6-4608-834F-1F2C8018D99C}" type="slidenum">
              <a:rPr lang="en-US" smtClean="0"/>
              <a:pPr/>
              <a:t>11</a:t>
            </a:fld>
            <a:endParaRPr lang="en-US" dirty="0"/>
          </a:p>
        </p:txBody>
      </p:sp>
      <p:sp>
        <p:nvSpPr>
          <p:cNvPr id="4" name="Footer Placeholder 3"/>
          <p:cNvSpPr>
            <a:spLocks noGrp="1"/>
          </p:cNvSpPr>
          <p:nvPr>
            <p:ph type="ftr" sz="quarter" idx="12"/>
          </p:nvPr>
        </p:nvSpPr>
        <p:spPr/>
        <p:txBody>
          <a:bodyPr/>
          <a:lstStyle/>
          <a:p>
            <a:r>
              <a:rPr lang="de-DE" smtClean="0"/>
              <a:t>C. Koffmane, MPI für Physik, HLL, TU Berlin</a:t>
            </a:r>
            <a:endParaRPr lang="de-DE" dirty="0"/>
          </a:p>
        </p:txBody>
      </p:sp>
      <p:sp>
        <p:nvSpPr>
          <p:cNvPr id="5" name="Title 4"/>
          <p:cNvSpPr>
            <a:spLocks noGrp="1"/>
          </p:cNvSpPr>
          <p:nvPr>
            <p:ph type="title"/>
          </p:nvPr>
        </p:nvSpPr>
        <p:spPr/>
        <p:txBody>
          <a:bodyPr/>
          <a:lstStyle/>
          <a:p>
            <a:r>
              <a:rPr lang="en-US" dirty="0" smtClean="0"/>
              <a:t>DEPFET and auxiliary ASICs</a:t>
            </a:r>
            <a:endParaRPr lang="en-US" dirty="0"/>
          </a:p>
        </p:txBody>
      </p:sp>
      <p:sp>
        <p:nvSpPr>
          <p:cNvPr id="21" name="Text Box 11"/>
          <p:cNvSpPr txBox="1">
            <a:spLocks noChangeArrowheads="1"/>
          </p:cNvSpPr>
          <p:nvPr/>
        </p:nvSpPr>
        <p:spPr bwMode="auto">
          <a:xfrm>
            <a:off x="4943473" y="4330378"/>
            <a:ext cx="3959223" cy="2123658"/>
          </a:xfrm>
          <a:prstGeom prst="rect">
            <a:avLst/>
          </a:prstGeom>
          <a:solidFill>
            <a:srgbClr val="7CA6A6"/>
          </a:solidFill>
          <a:ln w="12700" algn="ctr">
            <a:noFill/>
            <a:miter lim="800000"/>
            <a:headEnd/>
            <a:tailEnd/>
          </a:ln>
          <a:effectLst>
            <a:outerShdw blurRad="50800" dist="50800" dir="5400000" algn="ctr" rotWithShape="0">
              <a:srgbClr val="000000">
                <a:alpha val="52000"/>
              </a:srgbClr>
            </a:outerShdw>
          </a:effectLst>
        </p:spPr>
        <p:txBody>
          <a:bodyPr wrap="square">
            <a:spAutoFit/>
          </a:bodyPr>
          <a:lstStyle/>
          <a:p>
            <a:pPr marL="171450" indent="-171450" algn="l">
              <a:buFont typeface="Wingdings" pitchFamily="2" charset="2"/>
              <a:buChar char="§"/>
              <a:defRPr/>
            </a:pPr>
            <a:r>
              <a:rPr lang="en-US" sz="1200" dirty="0" smtClean="0">
                <a:solidFill>
                  <a:schemeClr val="bg1"/>
                </a:solidFill>
              </a:rPr>
              <a:t>DEPFET = </a:t>
            </a:r>
            <a:r>
              <a:rPr lang="en-US" sz="1200" u="sng" dirty="0" smtClean="0">
                <a:solidFill>
                  <a:schemeClr val="bg1"/>
                </a:solidFill>
              </a:rPr>
              <a:t>de</a:t>
            </a:r>
            <a:r>
              <a:rPr lang="en-US" sz="1200" dirty="0" smtClean="0">
                <a:solidFill>
                  <a:schemeClr val="bg1"/>
                </a:solidFill>
              </a:rPr>
              <a:t>pleted </a:t>
            </a:r>
            <a:r>
              <a:rPr lang="en-US" sz="1200" u="sng" dirty="0" smtClean="0">
                <a:solidFill>
                  <a:schemeClr val="bg1"/>
                </a:solidFill>
              </a:rPr>
              <a:t>p</a:t>
            </a:r>
            <a:r>
              <a:rPr lang="en-US" sz="1200" dirty="0" smtClean="0">
                <a:solidFill>
                  <a:schemeClr val="bg1"/>
                </a:solidFill>
              </a:rPr>
              <a:t>-channel </a:t>
            </a:r>
            <a:r>
              <a:rPr lang="en-US" sz="1200" u="sng" dirty="0" smtClean="0">
                <a:solidFill>
                  <a:schemeClr val="bg1"/>
                </a:solidFill>
              </a:rPr>
              <a:t>f</a:t>
            </a:r>
            <a:r>
              <a:rPr lang="en-US" sz="1200" dirty="0" smtClean="0">
                <a:solidFill>
                  <a:schemeClr val="bg1"/>
                </a:solidFill>
              </a:rPr>
              <a:t>ield </a:t>
            </a:r>
            <a:r>
              <a:rPr lang="en-US" sz="1200" u="sng" dirty="0" smtClean="0">
                <a:solidFill>
                  <a:schemeClr val="bg1"/>
                </a:solidFill>
              </a:rPr>
              <a:t>e</a:t>
            </a:r>
            <a:r>
              <a:rPr lang="en-US" sz="1200" dirty="0" smtClean="0">
                <a:solidFill>
                  <a:schemeClr val="bg1"/>
                </a:solidFill>
              </a:rPr>
              <a:t>ffect </a:t>
            </a:r>
            <a:r>
              <a:rPr lang="en-US" sz="1200" u="sng" dirty="0" smtClean="0">
                <a:solidFill>
                  <a:schemeClr val="bg1"/>
                </a:solidFill>
              </a:rPr>
              <a:t>t</a:t>
            </a:r>
            <a:r>
              <a:rPr lang="en-US" sz="1200" dirty="0" smtClean="0">
                <a:solidFill>
                  <a:schemeClr val="bg1"/>
                </a:solidFill>
              </a:rPr>
              <a:t>ransistor</a:t>
            </a:r>
          </a:p>
          <a:p>
            <a:pPr marL="171450" indent="-171450" algn="l">
              <a:buFont typeface="Wingdings" pitchFamily="2" charset="2"/>
              <a:buChar char="§"/>
              <a:defRPr/>
            </a:pPr>
            <a:r>
              <a:rPr lang="en-US" sz="1200" dirty="0" smtClean="0">
                <a:solidFill>
                  <a:schemeClr val="bg1"/>
                </a:solidFill>
              </a:rPr>
              <a:t>Fully depleted sensitive volume</a:t>
            </a:r>
          </a:p>
          <a:p>
            <a:pPr marL="171450" indent="-171450" algn="l">
              <a:buFont typeface="Wingdings" pitchFamily="2" charset="2"/>
              <a:buChar char="§"/>
              <a:defRPr/>
            </a:pPr>
            <a:r>
              <a:rPr lang="en-US" sz="1200" dirty="0" smtClean="0">
                <a:solidFill>
                  <a:schemeClr val="bg1"/>
                </a:solidFill>
              </a:rPr>
              <a:t>Charge collection in the “off” state, read out on demand</a:t>
            </a:r>
          </a:p>
          <a:p>
            <a:pPr marL="171450" indent="-171450" algn="l">
              <a:buFont typeface="Wingdings" pitchFamily="2" charset="2"/>
              <a:buChar char="§"/>
              <a:defRPr/>
            </a:pPr>
            <a:r>
              <a:rPr lang="en-US" sz="1200" dirty="0" smtClean="0">
                <a:solidFill>
                  <a:schemeClr val="bg1"/>
                </a:solidFill>
              </a:rPr>
              <a:t>Modulation of the FET current by the charge in the internal gate</a:t>
            </a:r>
          </a:p>
          <a:p>
            <a:pPr marL="171450" indent="-171450" algn="l">
              <a:buFont typeface="Wingdings" pitchFamily="2" charset="2"/>
              <a:buChar char="§"/>
              <a:defRPr/>
            </a:pPr>
            <a:r>
              <a:rPr lang="en-US" sz="1200" dirty="0" smtClean="0">
                <a:solidFill>
                  <a:schemeClr val="bg1"/>
                </a:solidFill>
              </a:rPr>
              <a:t>Clear contact to empty the internal gate</a:t>
            </a:r>
          </a:p>
          <a:p>
            <a:pPr marL="171450" indent="-171450" algn="l">
              <a:buFont typeface="Wingdings" pitchFamily="2" charset="2"/>
              <a:buChar char="§"/>
              <a:defRPr/>
            </a:pPr>
            <a:r>
              <a:rPr lang="en-US" sz="1200" dirty="0" smtClean="0">
                <a:solidFill>
                  <a:schemeClr val="bg1"/>
                </a:solidFill>
              </a:rPr>
              <a:t>Low  power </a:t>
            </a:r>
            <a:r>
              <a:rPr lang="en-US" sz="1200" dirty="0">
                <a:solidFill>
                  <a:schemeClr val="bg1"/>
                </a:solidFill>
              </a:rPr>
              <a:t>dissipation</a:t>
            </a:r>
          </a:p>
          <a:p>
            <a:pPr lvl="1" algn="l">
              <a:defRPr/>
            </a:pPr>
            <a:r>
              <a:rPr lang="en-US" sz="1200" dirty="0">
                <a:solidFill>
                  <a:schemeClr val="bg1"/>
                </a:solidFill>
              </a:rPr>
              <a:t>DEPFETs   ~   1 W</a:t>
            </a:r>
            <a:br>
              <a:rPr lang="en-US" sz="1200" dirty="0">
                <a:solidFill>
                  <a:schemeClr val="bg1"/>
                </a:solidFill>
              </a:rPr>
            </a:br>
            <a:r>
              <a:rPr lang="en-US" sz="1200" dirty="0">
                <a:solidFill>
                  <a:schemeClr val="bg1"/>
                </a:solidFill>
              </a:rPr>
              <a:t>Switcher   ~   1 W</a:t>
            </a:r>
          </a:p>
          <a:p>
            <a:pPr lvl="1" algn="l">
              <a:defRPr/>
            </a:pPr>
            <a:r>
              <a:rPr lang="en-US" sz="1200" dirty="0">
                <a:solidFill>
                  <a:schemeClr val="bg1"/>
                </a:solidFill>
              </a:rPr>
              <a:t>DCD/DHP  ~   8  W on each ladder </a:t>
            </a:r>
            <a:r>
              <a:rPr lang="en-US" sz="1200" dirty="0" smtClean="0">
                <a:solidFill>
                  <a:schemeClr val="bg1"/>
                </a:solidFill>
              </a:rPr>
              <a:t>end</a:t>
            </a:r>
            <a:endParaRPr lang="en-US" sz="1200" dirty="0">
              <a:solidFill>
                <a:schemeClr val="bg1"/>
              </a:solidFill>
            </a:endParaRPr>
          </a:p>
        </p:txBody>
      </p:sp>
      <p:sp>
        <p:nvSpPr>
          <p:cNvPr id="15" name="18 CuadroTexto"/>
          <p:cNvSpPr txBox="1">
            <a:spLocks noChangeArrowheads="1"/>
          </p:cNvSpPr>
          <p:nvPr/>
        </p:nvSpPr>
        <p:spPr bwMode="auto">
          <a:xfrm>
            <a:off x="2168074" y="3089447"/>
            <a:ext cx="2456122" cy="954107"/>
          </a:xfrm>
          <a:prstGeom prst="rect">
            <a:avLst/>
          </a:prstGeom>
          <a:noFill/>
          <a:ln w="9525">
            <a:noFill/>
            <a:miter lim="800000"/>
            <a:headEnd/>
            <a:tailEnd/>
          </a:ln>
        </p:spPr>
        <p:txBody>
          <a:bodyPr wrap="square">
            <a:spAutoFit/>
          </a:bodyPr>
          <a:lstStyle/>
          <a:p>
            <a:r>
              <a:rPr lang="en-US" b="1" dirty="0" smtClean="0"/>
              <a:t>Switcher:</a:t>
            </a:r>
          </a:p>
          <a:p>
            <a:pPr algn="l"/>
            <a:r>
              <a:rPr lang="en-US" dirty="0" smtClean="0"/>
              <a:t>180nm HVCMOS AMS </a:t>
            </a:r>
          </a:p>
          <a:p>
            <a:pPr algn="l"/>
            <a:r>
              <a:rPr lang="en-US" dirty="0" smtClean="0"/>
              <a:t>Size </a:t>
            </a:r>
            <a:r>
              <a:rPr lang="en-US" dirty="0"/>
              <a:t>3.6 </a:t>
            </a:r>
            <a:r>
              <a:rPr lang="en-US" dirty="0">
                <a:sym typeface="Symbol" pitchFamily="18" charset="2"/>
              </a:rPr>
              <a:t></a:t>
            </a:r>
            <a:r>
              <a:rPr lang="en-US" dirty="0"/>
              <a:t> </a:t>
            </a:r>
            <a:r>
              <a:rPr lang="en-US" dirty="0" smtClean="0"/>
              <a:t>1.5 </a:t>
            </a:r>
            <a:r>
              <a:rPr lang="en-US" dirty="0"/>
              <a:t>mm</a:t>
            </a:r>
            <a:r>
              <a:rPr lang="en-US" baseline="30000" dirty="0"/>
              <a:t>2</a:t>
            </a:r>
          </a:p>
          <a:p>
            <a:pPr algn="l"/>
            <a:r>
              <a:rPr lang="en-US" dirty="0"/>
              <a:t>Gate and Clear </a:t>
            </a:r>
            <a:r>
              <a:rPr lang="en-US" dirty="0" smtClean="0"/>
              <a:t>Signal</a:t>
            </a:r>
            <a:endParaRPr lang="en-US" dirty="0"/>
          </a:p>
        </p:txBody>
      </p:sp>
      <p:cxnSp>
        <p:nvCxnSpPr>
          <p:cNvPr id="17" name="21 Conector recto de flecha"/>
          <p:cNvCxnSpPr>
            <a:cxnSpLocks noChangeShapeType="1"/>
          </p:cNvCxnSpPr>
          <p:nvPr/>
        </p:nvCxnSpPr>
        <p:spPr bwMode="auto">
          <a:xfrm flipH="1">
            <a:off x="1550538" y="5199961"/>
            <a:ext cx="1468084" cy="148721"/>
          </a:xfrm>
          <a:prstGeom prst="straightConnector1">
            <a:avLst/>
          </a:prstGeom>
          <a:noFill/>
          <a:ln w="25400" algn="ctr">
            <a:solidFill>
              <a:srgbClr val="FF0000"/>
            </a:solidFill>
            <a:round/>
            <a:headEnd/>
            <a:tailEnd type="triangle" w="med" len="med"/>
          </a:ln>
        </p:spPr>
      </p:cxnSp>
      <p:pic>
        <p:nvPicPr>
          <p:cNvPr id="43" name="Picture 2" descr="depfet_lin"/>
          <p:cNvPicPr>
            <a:picLocks noChangeAspect="1" noChangeArrowheads="1"/>
          </p:cNvPicPr>
          <p:nvPr/>
        </p:nvPicPr>
        <p:blipFill>
          <a:blip r:embed="rId6" cstate="print"/>
          <a:srcRect/>
          <a:stretch>
            <a:fillRect/>
          </a:stretch>
        </p:blipFill>
        <p:spPr bwMode="auto">
          <a:xfrm>
            <a:off x="2331458" y="951931"/>
            <a:ext cx="2292738" cy="2065582"/>
          </a:xfrm>
          <a:prstGeom prst="rect">
            <a:avLst/>
          </a:prstGeom>
          <a:noFill/>
        </p:spPr>
      </p:pic>
      <p:sp>
        <p:nvSpPr>
          <p:cNvPr id="44" name="TextBox 43"/>
          <p:cNvSpPr txBox="1"/>
          <p:nvPr/>
        </p:nvSpPr>
        <p:spPr>
          <a:xfrm>
            <a:off x="2168074" y="4094921"/>
            <a:ext cx="2090893" cy="954107"/>
          </a:xfrm>
          <a:prstGeom prst="rect">
            <a:avLst/>
          </a:prstGeom>
          <a:noFill/>
        </p:spPr>
        <p:txBody>
          <a:bodyPr wrap="none" rtlCol="0">
            <a:spAutoFit/>
          </a:bodyPr>
          <a:lstStyle/>
          <a:p>
            <a:r>
              <a:rPr lang="en-US" b="1" dirty="0" smtClean="0"/>
              <a:t>DCD:</a:t>
            </a:r>
          </a:p>
          <a:p>
            <a:pPr algn="l"/>
            <a:r>
              <a:rPr lang="en-US" dirty="0" smtClean="0"/>
              <a:t>“Drain Current Digitizer”</a:t>
            </a:r>
          </a:p>
          <a:p>
            <a:pPr algn="l"/>
            <a:r>
              <a:rPr lang="en-US" dirty="0" smtClean="0"/>
              <a:t>UMC 180nm</a:t>
            </a:r>
          </a:p>
          <a:p>
            <a:pPr algn="l"/>
            <a:r>
              <a:rPr lang="en-US" dirty="0" smtClean="0"/>
              <a:t>f/e and ADC</a:t>
            </a:r>
            <a:endParaRPr lang="en-US" dirty="0"/>
          </a:p>
        </p:txBody>
      </p:sp>
      <p:sp>
        <p:nvSpPr>
          <p:cNvPr id="46" name="TextBox 45"/>
          <p:cNvSpPr txBox="1"/>
          <p:nvPr/>
        </p:nvSpPr>
        <p:spPr>
          <a:xfrm>
            <a:off x="2168074" y="5018170"/>
            <a:ext cx="2269467" cy="1169551"/>
          </a:xfrm>
          <a:prstGeom prst="rect">
            <a:avLst/>
          </a:prstGeom>
          <a:noFill/>
        </p:spPr>
        <p:txBody>
          <a:bodyPr wrap="none" rtlCol="0">
            <a:spAutoFit/>
          </a:bodyPr>
          <a:lstStyle/>
          <a:p>
            <a:r>
              <a:rPr lang="en-US" b="1" dirty="0" smtClean="0"/>
              <a:t>DHP:</a:t>
            </a:r>
          </a:p>
          <a:p>
            <a:pPr algn="l"/>
            <a:r>
              <a:rPr lang="en-US" dirty="0" smtClean="0"/>
              <a:t>“Data Handling Processor”</a:t>
            </a:r>
          </a:p>
          <a:p>
            <a:pPr algn="l"/>
            <a:r>
              <a:rPr lang="en-US" dirty="0" smtClean="0"/>
              <a:t>IBM 90nm </a:t>
            </a:r>
            <a:r>
              <a:rPr lang="en-US" dirty="0" smtClean="0">
                <a:sym typeface="Wingdings" pitchFamily="2" charset="2"/>
              </a:rPr>
              <a:t> TSMC 65nm</a:t>
            </a:r>
          </a:p>
          <a:p>
            <a:pPr algn="l"/>
            <a:r>
              <a:rPr lang="en-US" dirty="0" smtClean="0">
                <a:sym typeface="Wingdings" pitchFamily="2" charset="2"/>
              </a:rPr>
              <a:t>Digital Control Chip</a:t>
            </a:r>
          </a:p>
          <a:p>
            <a:pPr algn="l"/>
            <a:endParaRPr lang="en-US" dirty="0"/>
          </a:p>
        </p:txBody>
      </p:sp>
      <p:sp>
        <p:nvSpPr>
          <p:cNvPr id="49" name="TextBox 48"/>
          <p:cNvSpPr txBox="1"/>
          <p:nvPr/>
        </p:nvSpPr>
        <p:spPr>
          <a:xfrm rot="16200000">
            <a:off x="429014" y="2268564"/>
            <a:ext cx="1513556" cy="307777"/>
          </a:xfrm>
          <a:prstGeom prst="rect">
            <a:avLst/>
          </a:prstGeom>
          <a:solidFill>
            <a:srgbClr val="7CA6A6"/>
          </a:solidFill>
        </p:spPr>
        <p:txBody>
          <a:bodyPr wrap="none" rtlCol="0">
            <a:spAutoFit/>
          </a:bodyPr>
          <a:lstStyle/>
          <a:p>
            <a:r>
              <a:rPr lang="en-US" b="1" dirty="0" smtClean="0">
                <a:solidFill>
                  <a:schemeClr val="bg1"/>
                </a:solidFill>
              </a:rPr>
              <a:t>DEPFET Matrix</a:t>
            </a:r>
            <a:endParaRPr lang="en-US" b="1" dirty="0">
              <a:solidFill>
                <a:schemeClr val="bg1"/>
              </a:solidFill>
            </a:endParaRPr>
          </a:p>
        </p:txBody>
      </p:sp>
      <p:sp>
        <p:nvSpPr>
          <p:cNvPr id="50" name="Text Box 11"/>
          <p:cNvSpPr txBox="1">
            <a:spLocks noChangeArrowheads="1"/>
          </p:cNvSpPr>
          <p:nvPr/>
        </p:nvSpPr>
        <p:spPr bwMode="auto">
          <a:xfrm>
            <a:off x="11560706" y="8157066"/>
            <a:ext cx="2870790" cy="461665"/>
          </a:xfrm>
          <a:prstGeom prst="rect">
            <a:avLst/>
          </a:prstGeom>
          <a:solidFill>
            <a:srgbClr val="7CA6A6"/>
          </a:solidFill>
          <a:ln w="12700" algn="ctr">
            <a:noFill/>
            <a:miter lim="800000"/>
            <a:headEnd/>
            <a:tailEnd/>
          </a:ln>
          <a:effectLst>
            <a:outerShdw blurRad="50800" dist="50800" dir="5400000" algn="ctr" rotWithShape="0">
              <a:srgbClr val="000000">
                <a:alpha val="52000"/>
              </a:srgbClr>
            </a:outerShdw>
          </a:effectLst>
        </p:spPr>
        <p:txBody>
          <a:bodyPr wrap="square">
            <a:spAutoFit/>
          </a:bodyPr>
          <a:lstStyle/>
          <a:p>
            <a:pPr algn="l">
              <a:buFont typeface="Wingdings" pitchFamily="2" charset="2"/>
              <a:buChar char="q"/>
              <a:defRPr/>
            </a:pPr>
            <a:r>
              <a:rPr lang="en-US" sz="1200" dirty="0" smtClean="0">
                <a:solidFill>
                  <a:schemeClr val="bg1"/>
                </a:solidFill>
              </a:rPr>
              <a:t> CO</a:t>
            </a:r>
            <a:r>
              <a:rPr lang="en-US" sz="1200" baseline="-25000" dirty="0" smtClean="0">
                <a:solidFill>
                  <a:schemeClr val="bg1"/>
                </a:solidFill>
              </a:rPr>
              <a:t>2</a:t>
            </a:r>
            <a:r>
              <a:rPr lang="en-US" sz="1200" dirty="0" smtClean="0">
                <a:solidFill>
                  <a:schemeClr val="bg1"/>
                </a:solidFill>
              </a:rPr>
              <a:t> cooling at end flange</a:t>
            </a:r>
          </a:p>
          <a:p>
            <a:pPr algn="l">
              <a:buFont typeface="Wingdings" pitchFamily="2" charset="2"/>
              <a:buChar char="q"/>
              <a:defRPr/>
            </a:pPr>
            <a:r>
              <a:rPr lang="en-US" sz="1200" dirty="0" smtClean="0">
                <a:solidFill>
                  <a:schemeClr val="bg1"/>
                </a:solidFill>
              </a:rPr>
              <a:t> gentle gas flow in sensitive region</a:t>
            </a:r>
          </a:p>
        </p:txBody>
      </p:sp>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4307" y="6858000"/>
            <a:ext cx="9143999" cy="6858000"/>
          </a:xfrm>
          <a:prstGeom prst="rect">
            <a:avLst/>
          </a:prstGeom>
        </p:spPr>
      </p:pic>
      <p:cxnSp>
        <p:nvCxnSpPr>
          <p:cNvPr id="22" name="21 Conector recto de flecha"/>
          <p:cNvCxnSpPr>
            <a:cxnSpLocks noChangeShapeType="1"/>
            <a:stCxn id="44" idx="1"/>
          </p:cNvCxnSpPr>
          <p:nvPr/>
        </p:nvCxnSpPr>
        <p:spPr bwMode="auto">
          <a:xfrm flipH="1">
            <a:off x="1550538" y="4571975"/>
            <a:ext cx="617536" cy="341548"/>
          </a:xfrm>
          <a:prstGeom prst="straightConnector1">
            <a:avLst/>
          </a:prstGeom>
          <a:noFill/>
          <a:ln w="25400" algn="ctr">
            <a:solidFill>
              <a:srgbClr val="FF0000"/>
            </a:solidFill>
            <a:round/>
            <a:headEnd/>
            <a:tailEnd type="triangle" w="med" len="med"/>
          </a:ln>
        </p:spPr>
      </p:cxnSp>
      <p:cxnSp>
        <p:nvCxnSpPr>
          <p:cNvPr id="26" name="21 Conector recto de flecha"/>
          <p:cNvCxnSpPr>
            <a:cxnSpLocks noChangeShapeType="1"/>
          </p:cNvCxnSpPr>
          <p:nvPr/>
        </p:nvCxnSpPr>
        <p:spPr bwMode="auto">
          <a:xfrm flipH="1">
            <a:off x="1657350" y="3275380"/>
            <a:ext cx="1224830" cy="29795"/>
          </a:xfrm>
          <a:prstGeom prst="straightConnector1">
            <a:avLst/>
          </a:prstGeom>
          <a:noFill/>
          <a:ln w="25400" algn="ctr">
            <a:solidFill>
              <a:srgbClr val="FF0000"/>
            </a:solidFill>
            <a:round/>
            <a:headEnd/>
            <a:tailEnd type="triangle" w="med" len="med"/>
          </a:ln>
        </p:spPr>
      </p:cxnSp>
    </p:spTree>
    <p:extLst>
      <p:ext uri="{BB962C8B-B14F-4D97-AF65-F5344CB8AC3E}">
        <p14:creationId xmlns:p14="http://schemas.microsoft.com/office/powerpoint/2010/main" val="39854259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ate Placeholder 41"/>
          <p:cNvSpPr>
            <a:spLocks noGrp="1"/>
          </p:cNvSpPr>
          <p:nvPr>
            <p:ph type="dt" sz="half" idx="10"/>
          </p:nvPr>
        </p:nvSpPr>
        <p:spPr/>
        <p:txBody>
          <a:bodyPr/>
          <a:lstStyle/>
          <a:p>
            <a:r>
              <a:rPr lang="de-DE" smtClean="0"/>
              <a:t>Particle Physics School Colloquium, May 2011</a:t>
            </a:r>
            <a:endParaRPr lang="de-DE" dirty="0"/>
          </a:p>
        </p:txBody>
      </p:sp>
      <p:sp>
        <p:nvSpPr>
          <p:cNvPr id="43" name="Slide Number Placeholder 42"/>
          <p:cNvSpPr>
            <a:spLocks noGrp="1"/>
          </p:cNvSpPr>
          <p:nvPr>
            <p:ph type="sldNum" sz="quarter" idx="11"/>
          </p:nvPr>
        </p:nvSpPr>
        <p:spPr/>
        <p:txBody>
          <a:bodyPr/>
          <a:lstStyle/>
          <a:p>
            <a:fld id="{1D1A195A-80B6-4608-834F-1F2C8018D99C}" type="slidenum">
              <a:rPr lang="en-US" smtClean="0"/>
              <a:pPr/>
              <a:t>12</a:t>
            </a:fld>
            <a:endParaRPr lang="en-US" dirty="0"/>
          </a:p>
        </p:txBody>
      </p:sp>
      <p:sp>
        <p:nvSpPr>
          <p:cNvPr id="44" name="Footer Placeholder 43"/>
          <p:cNvSpPr>
            <a:spLocks noGrp="1"/>
          </p:cNvSpPr>
          <p:nvPr>
            <p:ph type="ftr" sz="quarter" idx="12"/>
          </p:nvPr>
        </p:nvSpPr>
        <p:spPr/>
        <p:txBody>
          <a:bodyPr/>
          <a:lstStyle/>
          <a:p>
            <a:r>
              <a:rPr lang="de-DE" smtClean="0"/>
              <a:t>C. Koffmane, MPI für Physik, HLL, TU Berlin</a:t>
            </a:r>
            <a:endParaRPr lang="de-DE" dirty="0"/>
          </a:p>
        </p:txBody>
      </p:sp>
      <p:sp>
        <p:nvSpPr>
          <p:cNvPr id="8195" name="Rectangle 34"/>
          <p:cNvSpPr>
            <a:spLocks noGrp="1" noChangeArrowheads="1"/>
          </p:cNvSpPr>
          <p:nvPr>
            <p:ph type="title"/>
          </p:nvPr>
        </p:nvSpPr>
        <p:spPr/>
        <p:txBody>
          <a:bodyPr/>
          <a:lstStyle/>
          <a:p>
            <a:pPr eaLnBrk="1" hangingPunct="1"/>
            <a:r>
              <a:rPr lang="en-US" sz="1800" dirty="0" smtClean="0"/>
              <a:t>Processing Thin Detectors - The SOI Approach</a:t>
            </a:r>
          </a:p>
        </p:txBody>
      </p:sp>
      <p:sp>
        <p:nvSpPr>
          <p:cNvPr id="8196" name="Rectangle 35"/>
          <p:cNvSpPr>
            <a:spLocks noChangeArrowheads="1"/>
          </p:cNvSpPr>
          <p:nvPr/>
        </p:nvSpPr>
        <p:spPr bwMode="auto">
          <a:xfrm>
            <a:off x="723014" y="4950984"/>
            <a:ext cx="8027580" cy="1384995"/>
          </a:xfrm>
          <a:prstGeom prst="rect">
            <a:avLst/>
          </a:prstGeom>
          <a:solidFill>
            <a:srgbClr val="C9DBD8"/>
          </a:solidFill>
          <a:ln w="12700" algn="ctr">
            <a:noFill/>
            <a:miter lim="800000"/>
            <a:headEnd/>
            <a:tailEnd/>
          </a:ln>
        </p:spPr>
        <p:txBody>
          <a:bodyPr wrap="square">
            <a:spAutoFit/>
          </a:bodyPr>
          <a:lstStyle/>
          <a:p>
            <a:pPr algn="ctr"/>
            <a:r>
              <a:rPr lang="en-US" sz="1200" b="1" dirty="0" smtClean="0">
                <a:sym typeface="Wingdings" pitchFamily="2" charset="2"/>
              </a:rPr>
              <a:t>The DEPFET thickness becomes a free parameter, adjustable to the needs of the experiment! </a:t>
            </a:r>
            <a:r>
              <a:rPr lang="en-US" dirty="0"/>
              <a:t>	</a:t>
            </a:r>
            <a:r>
              <a:rPr lang="en-US" dirty="0" smtClean="0"/>
              <a:t>         </a:t>
            </a:r>
          </a:p>
          <a:p>
            <a:pPr algn="ctr">
              <a:spcBef>
                <a:spcPts val="600"/>
              </a:spcBef>
              <a:spcAft>
                <a:spcPts val="600"/>
              </a:spcAft>
            </a:pPr>
            <a:r>
              <a:rPr lang="en-US" sz="1200" dirty="0" smtClean="0"/>
              <a:t>Key </a:t>
            </a:r>
            <a:r>
              <a:rPr lang="en-US" sz="1200" dirty="0"/>
              <a:t>Process Modules</a:t>
            </a:r>
            <a:r>
              <a:rPr lang="en-US" sz="1200" dirty="0" smtClean="0"/>
              <a:t>:</a:t>
            </a:r>
            <a:endParaRPr lang="en-US" sz="1200" dirty="0"/>
          </a:p>
          <a:p>
            <a:pPr algn="l"/>
            <a:r>
              <a:rPr lang="en-US" sz="1200" dirty="0" smtClean="0"/>
              <a:t>-: </a:t>
            </a:r>
            <a:r>
              <a:rPr lang="en-US" sz="1200" dirty="0"/>
              <a:t>Wafer Bonding and thinning of top </a:t>
            </a:r>
            <a:r>
              <a:rPr lang="en-US" sz="1200" dirty="0" smtClean="0"/>
              <a:t>layer (external)</a:t>
            </a:r>
            <a:endParaRPr lang="en-US" sz="1200" dirty="0" smtClean="0">
              <a:sym typeface="Wingdings" pitchFamily="2" charset="2"/>
            </a:endParaRPr>
          </a:p>
          <a:p>
            <a:pPr algn="l"/>
            <a:r>
              <a:rPr lang="en-US" sz="1200" dirty="0" smtClean="0"/>
              <a:t>-: Sensor fabrication on SOI        	</a:t>
            </a:r>
            <a:endParaRPr lang="en-US" sz="1200" dirty="0"/>
          </a:p>
          <a:p>
            <a:pPr algn="l"/>
            <a:r>
              <a:rPr lang="en-US" sz="1200" dirty="0"/>
              <a:t>-: Etching of the Handle Wafer </a:t>
            </a:r>
            <a:r>
              <a:rPr lang="en-US" sz="1200" dirty="0" smtClean="0"/>
              <a:t>   	</a:t>
            </a:r>
            <a:endParaRPr lang="en-US" sz="1200" dirty="0">
              <a:sym typeface="Wingdings" pitchFamily="2" charset="2"/>
            </a:endParaRPr>
          </a:p>
          <a:p>
            <a:pPr algn="l"/>
            <a:r>
              <a:rPr lang="en-US" sz="1200" dirty="0">
                <a:sym typeface="Wingdings" pitchFamily="2" charset="2"/>
              </a:rPr>
              <a:t>-: Litho on extreme topographies </a:t>
            </a:r>
            <a:r>
              <a:rPr lang="en-US" sz="1200" dirty="0" smtClean="0">
                <a:sym typeface="Wingdings" pitchFamily="2" charset="2"/>
              </a:rPr>
              <a:t>	</a:t>
            </a:r>
          </a:p>
        </p:txBody>
      </p:sp>
      <p:grpSp>
        <p:nvGrpSpPr>
          <p:cNvPr id="41" name="Group 40"/>
          <p:cNvGrpSpPr/>
          <p:nvPr/>
        </p:nvGrpSpPr>
        <p:grpSpPr>
          <a:xfrm>
            <a:off x="574675" y="1052811"/>
            <a:ext cx="8293100" cy="3281362"/>
            <a:chOff x="574675" y="925215"/>
            <a:chExt cx="8293100" cy="3281362"/>
          </a:xfrm>
        </p:grpSpPr>
        <p:grpSp>
          <p:nvGrpSpPr>
            <p:cNvPr id="2" name="Group 2"/>
            <p:cNvGrpSpPr>
              <a:grpSpLocks/>
            </p:cNvGrpSpPr>
            <p:nvPr/>
          </p:nvGrpSpPr>
          <p:grpSpPr bwMode="auto">
            <a:xfrm>
              <a:off x="574675" y="925215"/>
              <a:ext cx="8293100" cy="3281362"/>
              <a:chOff x="396" y="714"/>
              <a:chExt cx="5224" cy="2067"/>
            </a:xfrm>
          </p:grpSpPr>
          <p:grpSp>
            <p:nvGrpSpPr>
              <p:cNvPr id="3" name="Group 3"/>
              <p:cNvGrpSpPr>
                <a:grpSpLocks/>
              </p:cNvGrpSpPr>
              <p:nvPr/>
            </p:nvGrpSpPr>
            <p:grpSpPr bwMode="auto">
              <a:xfrm>
                <a:off x="422" y="888"/>
                <a:ext cx="5198" cy="1893"/>
                <a:chOff x="243" y="1593"/>
                <a:chExt cx="5184" cy="1896"/>
              </a:xfrm>
            </p:grpSpPr>
            <p:sp>
              <p:nvSpPr>
                <p:cNvPr id="8213" name="Rectangle 4"/>
                <p:cNvSpPr>
                  <a:spLocks noChangeArrowheads="1"/>
                </p:cNvSpPr>
                <p:nvPr/>
              </p:nvSpPr>
              <p:spPr bwMode="auto">
                <a:xfrm>
                  <a:off x="339" y="2742"/>
                  <a:ext cx="1890" cy="255"/>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214" name="Rectangle 5"/>
                <p:cNvSpPr>
                  <a:spLocks noChangeArrowheads="1"/>
                </p:cNvSpPr>
                <p:nvPr/>
              </p:nvSpPr>
              <p:spPr bwMode="auto">
                <a:xfrm>
                  <a:off x="339" y="2058"/>
                  <a:ext cx="1890" cy="195"/>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215" name="Rectangle 6"/>
                <p:cNvSpPr>
                  <a:spLocks noChangeArrowheads="1"/>
                </p:cNvSpPr>
                <p:nvPr/>
              </p:nvSpPr>
              <p:spPr bwMode="auto">
                <a:xfrm>
                  <a:off x="339" y="1641"/>
                  <a:ext cx="1890" cy="198"/>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8216" name="Picture 7" descr="thinning"/>
                <p:cNvPicPr>
                  <a:picLocks noChangeAspect="1" noChangeArrowheads="1"/>
                </p:cNvPicPr>
                <p:nvPr/>
              </p:nvPicPr>
              <p:blipFill>
                <a:blip r:embed="rId3" cstate="print"/>
                <a:srcRect/>
                <a:stretch>
                  <a:fillRect/>
                </a:stretch>
              </p:blipFill>
              <p:spPr bwMode="auto">
                <a:xfrm>
                  <a:off x="243" y="1593"/>
                  <a:ext cx="5184" cy="1896"/>
                </a:xfrm>
                <a:prstGeom prst="rect">
                  <a:avLst/>
                </a:prstGeom>
                <a:solidFill>
                  <a:schemeClr val="bg1"/>
                </a:solidFill>
                <a:ln w="9525">
                  <a:noFill/>
                  <a:miter lim="800000"/>
                  <a:headEnd/>
                  <a:tailEnd/>
                </a:ln>
              </p:spPr>
            </p:pic>
            <p:sp>
              <p:nvSpPr>
                <p:cNvPr id="8217" name="Rectangle 8"/>
                <p:cNvSpPr>
                  <a:spLocks noChangeArrowheads="1"/>
                </p:cNvSpPr>
                <p:nvPr/>
              </p:nvSpPr>
              <p:spPr bwMode="auto">
                <a:xfrm>
                  <a:off x="453" y="1683"/>
                  <a:ext cx="633" cy="105"/>
                </a:xfrm>
                <a:prstGeom prst="rect">
                  <a:avLst/>
                </a:prstGeom>
                <a:solidFill>
                  <a:schemeClr val="bg1"/>
                </a:solidFill>
                <a:ln w="9525">
                  <a:noFill/>
                  <a:miter lim="800000"/>
                  <a:headEnd/>
                  <a:tailEnd/>
                </a:ln>
              </p:spPr>
              <p:txBody>
                <a:bodyPr wrap="none" anchor="ctr"/>
                <a:lstStyle/>
                <a:p>
                  <a:endParaRPr lang="en-US"/>
                </a:p>
              </p:txBody>
            </p:sp>
            <p:sp>
              <p:nvSpPr>
                <p:cNvPr id="8218" name="Rectangle 9"/>
                <p:cNvSpPr>
                  <a:spLocks noChangeArrowheads="1"/>
                </p:cNvSpPr>
                <p:nvPr/>
              </p:nvSpPr>
              <p:spPr bwMode="auto">
                <a:xfrm>
                  <a:off x="1320" y="1683"/>
                  <a:ext cx="777" cy="105"/>
                </a:xfrm>
                <a:prstGeom prst="rect">
                  <a:avLst/>
                </a:prstGeom>
                <a:solidFill>
                  <a:schemeClr val="bg1"/>
                </a:solidFill>
                <a:ln w="9525">
                  <a:noFill/>
                  <a:miter lim="800000"/>
                  <a:headEnd/>
                  <a:tailEnd/>
                </a:ln>
              </p:spPr>
              <p:txBody>
                <a:bodyPr wrap="none" anchor="ctr"/>
                <a:lstStyle/>
                <a:p>
                  <a:endParaRPr lang="en-US"/>
                </a:p>
              </p:txBody>
            </p:sp>
            <p:sp>
              <p:nvSpPr>
                <p:cNvPr id="8219" name="Rectangle 10"/>
                <p:cNvSpPr>
                  <a:spLocks noChangeArrowheads="1"/>
                </p:cNvSpPr>
                <p:nvPr/>
              </p:nvSpPr>
              <p:spPr bwMode="auto">
                <a:xfrm>
                  <a:off x="3267" y="1815"/>
                  <a:ext cx="1890" cy="256"/>
                </a:xfrm>
                <a:prstGeom prst="rect">
                  <a:avLst/>
                </a:prstGeom>
                <a:noFill/>
                <a:ln w="9525">
                  <a:solidFill>
                    <a:schemeClr val="tx1"/>
                  </a:solidFill>
                  <a:miter lim="800000"/>
                  <a:headEnd/>
                  <a:tailEnd/>
                </a:ln>
              </p:spPr>
              <p:txBody>
                <a:bodyPr wrap="none" anchor="ctr"/>
                <a:lstStyle/>
                <a:p>
                  <a:endParaRPr lang="en-US"/>
                </a:p>
              </p:txBody>
            </p:sp>
            <p:sp>
              <p:nvSpPr>
                <p:cNvPr id="8220" name="Line 11"/>
                <p:cNvSpPr>
                  <a:spLocks noChangeShapeType="1"/>
                </p:cNvSpPr>
                <p:nvPr/>
              </p:nvSpPr>
              <p:spPr bwMode="auto">
                <a:xfrm>
                  <a:off x="3252" y="2767"/>
                  <a:ext cx="1891" cy="0"/>
                </a:xfrm>
                <a:prstGeom prst="line">
                  <a:avLst/>
                </a:prstGeom>
                <a:noFill/>
                <a:ln w="9525">
                  <a:solidFill>
                    <a:schemeClr val="tx1"/>
                  </a:solidFill>
                  <a:round/>
                  <a:headEnd/>
                  <a:tailEnd/>
                </a:ln>
              </p:spPr>
              <p:txBody>
                <a:bodyPr/>
                <a:lstStyle/>
                <a:p>
                  <a:endParaRPr lang="en-US"/>
                </a:p>
              </p:txBody>
            </p:sp>
            <p:sp>
              <p:nvSpPr>
                <p:cNvPr id="8221" name="Line 12"/>
                <p:cNvSpPr>
                  <a:spLocks noChangeShapeType="1"/>
                </p:cNvSpPr>
                <p:nvPr/>
              </p:nvSpPr>
              <p:spPr bwMode="auto">
                <a:xfrm>
                  <a:off x="3254" y="2767"/>
                  <a:ext cx="0" cy="255"/>
                </a:xfrm>
                <a:prstGeom prst="line">
                  <a:avLst/>
                </a:prstGeom>
                <a:noFill/>
                <a:ln w="9525">
                  <a:solidFill>
                    <a:schemeClr val="tx1"/>
                  </a:solidFill>
                  <a:round/>
                  <a:headEnd/>
                  <a:tailEnd/>
                </a:ln>
              </p:spPr>
              <p:txBody>
                <a:bodyPr/>
                <a:lstStyle/>
                <a:p>
                  <a:endParaRPr lang="en-US"/>
                </a:p>
              </p:txBody>
            </p:sp>
            <p:sp>
              <p:nvSpPr>
                <p:cNvPr id="8222" name="Line 13"/>
                <p:cNvSpPr>
                  <a:spLocks noChangeShapeType="1"/>
                </p:cNvSpPr>
                <p:nvPr/>
              </p:nvSpPr>
              <p:spPr bwMode="auto">
                <a:xfrm flipV="1">
                  <a:off x="3255" y="3021"/>
                  <a:ext cx="242" cy="1"/>
                </a:xfrm>
                <a:prstGeom prst="line">
                  <a:avLst/>
                </a:prstGeom>
                <a:noFill/>
                <a:ln w="9525">
                  <a:solidFill>
                    <a:schemeClr val="tx1"/>
                  </a:solidFill>
                  <a:round/>
                  <a:headEnd/>
                  <a:tailEnd/>
                </a:ln>
              </p:spPr>
              <p:txBody>
                <a:bodyPr/>
                <a:lstStyle/>
                <a:p>
                  <a:endParaRPr lang="en-US"/>
                </a:p>
              </p:txBody>
            </p:sp>
            <p:sp>
              <p:nvSpPr>
                <p:cNvPr id="8223" name="Line 14"/>
                <p:cNvSpPr>
                  <a:spLocks noChangeShapeType="1"/>
                </p:cNvSpPr>
                <p:nvPr/>
              </p:nvSpPr>
              <p:spPr bwMode="auto">
                <a:xfrm flipV="1">
                  <a:off x="3497" y="2829"/>
                  <a:ext cx="60" cy="193"/>
                </a:xfrm>
                <a:prstGeom prst="line">
                  <a:avLst/>
                </a:prstGeom>
                <a:noFill/>
                <a:ln w="9525">
                  <a:solidFill>
                    <a:schemeClr val="tx1"/>
                  </a:solidFill>
                  <a:round/>
                  <a:headEnd/>
                  <a:tailEnd/>
                </a:ln>
              </p:spPr>
              <p:txBody>
                <a:bodyPr/>
                <a:lstStyle/>
                <a:p>
                  <a:endParaRPr lang="en-US"/>
                </a:p>
              </p:txBody>
            </p:sp>
            <p:sp>
              <p:nvSpPr>
                <p:cNvPr id="8224" name="Line 15"/>
                <p:cNvSpPr>
                  <a:spLocks noChangeShapeType="1"/>
                </p:cNvSpPr>
                <p:nvPr/>
              </p:nvSpPr>
              <p:spPr bwMode="auto">
                <a:xfrm flipV="1">
                  <a:off x="3559" y="2823"/>
                  <a:ext cx="1584" cy="4"/>
                </a:xfrm>
                <a:prstGeom prst="line">
                  <a:avLst/>
                </a:prstGeom>
                <a:noFill/>
                <a:ln w="9525">
                  <a:solidFill>
                    <a:schemeClr val="tx1"/>
                  </a:solidFill>
                  <a:round/>
                  <a:headEnd/>
                  <a:tailEnd/>
                </a:ln>
              </p:spPr>
              <p:txBody>
                <a:bodyPr/>
                <a:lstStyle/>
                <a:p>
                  <a:endParaRPr lang="en-US"/>
                </a:p>
              </p:txBody>
            </p:sp>
            <p:sp>
              <p:nvSpPr>
                <p:cNvPr id="8225" name="Line 16"/>
                <p:cNvSpPr>
                  <a:spLocks noChangeShapeType="1"/>
                </p:cNvSpPr>
                <p:nvPr/>
              </p:nvSpPr>
              <p:spPr bwMode="auto">
                <a:xfrm flipH="1" flipV="1">
                  <a:off x="3255" y="2827"/>
                  <a:ext cx="302" cy="3"/>
                </a:xfrm>
                <a:prstGeom prst="line">
                  <a:avLst/>
                </a:prstGeom>
                <a:noFill/>
                <a:ln w="9525">
                  <a:solidFill>
                    <a:schemeClr val="tx1"/>
                  </a:solidFill>
                  <a:round/>
                  <a:headEnd/>
                  <a:tailEnd/>
                </a:ln>
              </p:spPr>
              <p:txBody>
                <a:bodyPr/>
                <a:lstStyle/>
                <a:p>
                  <a:endParaRPr lang="en-US"/>
                </a:p>
              </p:txBody>
            </p:sp>
            <p:sp>
              <p:nvSpPr>
                <p:cNvPr id="8226" name="Line 17"/>
                <p:cNvSpPr>
                  <a:spLocks noChangeShapeType="1"/>
                </p:cNvSpPr>
                <p:nvPr/>
              </p:nvSpPr>
              <p:spPr bwMode="auto">
                <a:xfrm>
                  <a:off x="4049" y="2830"/>
                  <a:ext cx="58" cy="192"/>
                </a:xfrm>
                <a:prstGeom prst="line">
                  <a:avLst/>
                </a:prstGeom>
                <a:noFill/>
                <a:ln w="9525">
                  <a:solidFill>
                    <a:schemeClr val="tx1"/>
                  </a:solidFill>
                  <a:round/>
                  <a:headEnd/>
                  <a:tailEnd/>
                </a:ln>
              </p:spPr>
              <p:txBody>
                <a:bodyPr/>
                <a:lstStyle/>
                <a:p>
                  <a:endParaRPr lang="en-US"/>
                </a:p>
              </p:txBody>
            </p:sp>
            <p:sp>
              <p:nvSpPr>
                <p:cNvPr id="8227" name="Line 18"/>
                <p:cNvSpPr>
                  <a:spLocks noChangeShapeType="1"/>
                </p:cNvSpPr>
                <p:nvPr/>
              </p:nvSpPr>
              <p:spPr bwMode="auto">
                <a:xfrm>
                  <a:off x="4109" y="3021"/>
                  <a:ext cx="182" cy="1"/>
                </a:xfrm>
                <a:prstGeom prst="line">
                  <a:avLst/>
                </a:prstGeom>
                <a:noFill/>
                <a:ln w="9525">
                  <a:solidFill>
                    <a:schemeClr val="tx1"/>
                  </a:solidFill>
                  <a:round/>
                  <a:headEnd/>
                  <a:tailEnd/>
                </a:ln>
              </p:spPr>
              <p:txBody>
                <a:bodyPr/>
                <a:lstStyle/>
                <a:p>
                  <a:endParaRPr lang="en-US"/>
                </a:p>
              </p:txBody>
            </p:sp>
            <p:sp>
              <p:nvSpPr>
                <p:cNvPr id="8228" name="Line 19"/>
                <p:cNvSpPr>
                  <a:spLocks noChangeShapeType="1"/>
                </p:cNvSpPr>
                <p:nvPr/>
              </p:nvSpPr>
              <p:spPr bwMode="auto">
                <a:xfrm flipV="1">
                  <a:off x="4291" y="2830"/>
                  <a:ext cx="58" cy="192"/>
                </a:xfrm>
                <a:prstGeom prst="line">
                  <a:avLst/>
                </a:prstGeom>
                <a:noFill/>
                <a:ln w="9525">
                  <a:solidFill>
                    <a:schemeClr val="tx1"/>
                  </a:solidFill>
                  <a:round/>
                  <a:headEnd/>
                  <a:tailEnd/>
                </a:ln>
              </p:spPr>
              <p:txBody>
                <a:bodyPr/>
                <a:lstStyle/>
                <a:p>
                  <a:endParaRPr lang="en-US"/>
                </a:p>
              </p:txBody>
            </p:sp>
            <p:sp>
              <p:nvSpPr>
                <p:cNvPr id="8229" name="Line 20"/>
                <p:cNvSpPr>
                  <a:spLocks noChangeShapeType="1"/>
                </p:cNvSpPr>
                <p:nvPr/>
              </p:nvSpPr>
              <p:spPr bwMode="auto">
                <a:xfrm>
                  <a:off x="4839" y="2829"/>
                  <a:ext cx="62" cy="192"/>
                </a:xfrm>
                <a:prstGeom prst="line">
                  <a:avLst/>
                </a:prstGeom>
                <a:noFill/>
                <a:ln w="9525">
                  <a:solidFill>
                    <a:schemeClr val="tx1"/>
                  </a:solidFill>
                  <a:round/>
                  <a:headEnd/>
                  <a:tailEnd/>
                </a:ln>
              </p:spPr>
              <p:txBody>
                <a:bodyPr/>
                <a:lstStyle/>
                <a:p>
                  <a:endParaRPr lang="en-US"/>
                </a:p>
              </p:txBody>
            </p:sp>
            <p:sp>
              <p:nvSpPr>
                <p:cNvPr id="8230" name="Line 21"/>
                <p:cNvSpPr>
                  <a:spLocks noChangeShapeType="1"/>
                </p:cNvSpPr>
                <p:nvPr/>
              </p:nvSpPr>
              <p:spPr bwMode="auto">
                <a:xfrm>
                  <a:off x="4903" y="3021"/>
                  <a:ext cx="242" cy="0"/>
                </a:xfrm>
                <a:prstGeom prst="line">
                  <a:avLst/>
                </a:prstGeom>
                <a:noFill/>
                <a:ln w="9525">
                  <a:solidFill>
                    <a:schemeClr val="tx1"/>
                  </a:solidFill>
                  <a:round/>
                  <a:headEnd/>
                  <a:tailEnd/>
                </a:ln>
              </p:spPr>
              <p:txBody>
                <a:bodyPr/>
                <a:lstStyle/>
                <a:p>
                  <a:endParaRPr lang="en-US"/>
                </a:p>
              </p:txBody>
            </p:sp>
            <p:sp>
              <p:nvSpPr>
                <p:cNvPr id="8231" name="Line 22"/>
                <p:cNvSpPr>
                  <a:spLocks noChangeShapeType="1"/>
                </p:cNvSpPr>
                <p:nvPr/>
              </p:nvSpPr>
              <p:spPr bwMode="auto">
                <a:xfrm flipV="1">
                  <a:off x="5145" y="2767"/>
                  <a:ext cx="0" cy="252"/>
                </a:xfrm>
                <a:prstGeom prst="line">
                  <a:avLst/>
                </a:prstGeom>
                <a:noFill/>
                <a:ln w="9525">
                  <a:solidFill>
                    <a:schemeClr val="tx1"/>
                  </a:solidFill>
                  <a:round/>
                  <a:headEnd/>
                  <a:tailEnd/>
                </a:ln>
              </p:spPr>
              <p:txBody>
                <a:bodyPr/>
                <a:lstStyle/>
                <a:p>
                  <a:endParaRPr lang="en-US"/>
                </a:p>
              </p:txBody>
            </p:sp>
          </p:grpSp>
          <p:sp>
            <p:nvSpPr>
              <p:cNvPr id="8202" name="Text Box 23"/>
              <p:cNvSpPr txBox="1">
                <a:spLocks noChangeArrowheads="1"/>
              </p:cNvSpPr>
              <p:nvPr/>
            </p:nvSpPr>
            <p:spPr bwMode="auto">
              <a:xfrm>
                <a:off x="1201" y="946"/>
                <a:ext cx="600" cy="154"/>
              </a:xfrm>
              <a:prstGeom prst="rect">
                <a:avLst/>
              </a:prstGeom>
              <a:solidFill>
                <a:schemeClr val="bg1"/>
              </a:solidFill>
              <a:ln w="9525">
                <a:noFill/>
                <a:miter lim="800000"/>
                <a:headEnd/>
                <a:tailEnd/>
              </a:ln>
            </p:spPr>
            <p:txBody>
              <a:bodyPr>
                <a:spAutoFit/>
              </a:bodyPr>
              <a:lstStyle/>
              <a:p>
                <a:r>
                  <a:rPr lang="en-US" sz="1000">
                    <a:latin typeface="Comic Sans MS" pitchFamily="66" charset="0"/>
                  </a:rPr>
                  <a:t>Top Wafer</a:t>
                </a:r>
              </a:p>
            </p:txBody>
          </p:sp>
          <p:sp>
            <p:nvSpPr>
              <p:cNvPr id="8203" name="Text Box 24"/>
              <p:cNvSpPr txBox="1">
                <a:spLocks noChangeArrowheads="1"/>
              </p:cNvSpPr>
              <p:nvPr/>
            </p:nvSpPr>
            <p:spPr bwMode="auto">
              <a:xfrm>
                <a:off x="1028" y="1385"/>
                <a:ext cx="884" cy="154"/>
              </a:xfrm>
              <a:prstGeom prst="rect">
                <a:avLst/>
              </a:prstGeom>
              <a:solidFill>
                <a:schemeClr val="bg1"/>
              </a:solidFill>
              <a:ln w="9525">
                <a:noFill/>
                <a:miter lim="800000"/>
                <a:headEnd/>
                <a:tailEnd/>
              </a:ln>
            </p:spPr>
            <p:txBody>
              <a:bodyPr>
                <a:spAutoFit/>
              </a:bodyPr>
              <a:lstStyle/>
              <a:p>
                <a:r>
                  <a:rPr lang="en-US" sz="1000" dirty="0">
                    <a:latin typeface="Comic Sans MS" pitchFamily="66" charset="0"/>
                  </a:rPr>
                  <a:t>Handle &lt;100&gt; Wafer</a:t>
                </a:r>
              </a:p>
            </p:txBody>
          </p:sp>
          <p:sp>
            <p:nvSpPr>
              <p:cNvPr id="8204" name="Text Box 25"/>
              <p:cNvSpPr txBox="1">
                <a:spLocks noChangeArrowheads="1"/>
              </p:cNvSpPr>
              <p:nvPr/>
            </p:nvSpPr>
            <p:spPr bwMode="auto">
              <a:xfrm>
                <a:off x="429" y="714"/>
                <a:ext cx="2412" cy="174"/>
              </a:xfrm>
              <a:prstGeom prst="rect">
                <a:avLst/>
              </a:prstGeom>
              <a:noFill/>
              <a:ln w="9525">
                <a:noFill/>
                <a:miter lim="800000"/>
                <a:headEnd/>
                <a:tailEnd/>
              </a:ln>
            </p:spPr>
            <p:txBody>
              <a:bodyPr wrap="square">
                <a:spAutoFit/>
              </a:bodyPr>
              <a:lstStyle/>
              <a:p>
                <a:r>
                  <a:rPr lang="en-US" sz="1200" dirty="0">
                    <a:latin typeface="Comic Sans MS" pitchFamily="66" charset="0"/>
                  </a:rPr>
                  <a:t>a) oxidation and back side implant of top wafer</a:t>
                </a:r>
              </a:p>
            </p:txBody>
          </p:sp>
          <p:sp>
            <p:nvSpPr>
              <p:cNvPr id="8205" name="Line 26"/>
              <p:cNvSpPr>
                <a:spLocks noChangeShapeType="1"/>
              </p:cNvSpPr>
              <p:nvPr/>
            </p:nvSpPr>
            <p:spPr bwMode="auto">
              <a:xfrm>
                <a:off x="1950" y="859"/>
                <a:ext cx="50" cy="227"/>
              </a:xfrm>
              <a:prstGeom prst="line">
                <a:avLst/>
              </a:prstGeom>
              <a:noFill/>
              <a:ln w="9525">
                <a:solidFill>
                  <a:schemeClr val="tx1"/>
                </a:solidFill>
                <a:round/>
                <a:headEnd/>
                <a:tailEnd type="triangle" w="med" len="med"/>
              </a:ln>
            </p:spPr>
            <p:txBody>
              <a:bodyPr/>
              <a:lstStyle/>
              <a:p>
                <a:endParaRPr lang="en-US"/>
              </a:p>
            </p:txBody>
          </p:sp>
          <p:sp>
            <p:nvSpPr>
              <p:cNvPr id="8206" name="Line 27"/>
              <p:cNvSpPr>
                <a:spLocks noChangeShapeType="1"/>
              </p:cNvSpPr>
              <p:nvPr/>
            </p:nvSpPr>
            <p:spPr bwMode="auto">
              <a:xfrm flipH="1">
                <a:off x="970" y="859"/>
                <a:ext cx="173" cy="205"/>
              </a:xfrm>
              <a:prstGeom prst="line">
                <a:avLst/>
              </a:prstGeom>
              <a:noFill/>
              <a:ln w="9525">
                <a:solidFill>
                  <a:schemeClr val="tx1"/>
                </a:solidFill>
                <a:round/>
                <a:headEnd/>
                <a:tailEnd type="triangle" w="med" len="med"/>
              </a:ln>
            </p:spPr>
            <p:txBody>
              <a:bodyPr/>
              <a:lstStyle/>
              <a:p>
                <a:endParaRPr lang="en-US"/>
              </a:p>
            </p:txBody>
          </p:sp>
          <p:sp>
            <p:nvSpPr>
              <p:cNvPr id="8207" name="Text Box 28"/>
              <p:cNvSpPr txBox="1">
                <a:spLocks noChangeArrowheads="1"/>
              </p:cNvSpPr>
              <p:nvPr/>
            </p:nvSpPr>
            <p:spPr bwMode="auto">
              <a:xfrm>
                <a:off x="396" y="2361"/>
                <a:ext cx="2504" cy="174"/>
              </a:xfrm>
              <a:prstGeom prst="rect">
                <a:avLst/>
              </a:prstGeom>
              <a:solidFill>
                <a:schemeClr val="bg1"/>
              </a:solidFill>
              <a:ln w="9525">
                <a:noFill/>
                <a:miter lim="800000"/>
                <a:headEnd/>
                <a:tailEnd/>
              </a:ln>
            </p:spPr>
            <p:txBody>
              <a:bodyPr wrap="square">
                <a:spAutoFit/>
              </a:bodyPr>
              <a:lstStyle/>
              <a:p>
                <a:r>
                  <a:rPr lang="en-US" sz="1200" b="1" dirty="0">
                    <a:latin typeface="Comic Sans MS" pitchFamily="66" charset="0"/>
                  </a:rPr>
                  <a:t>b)</a:t>
                </a:r>
                <a:r>
                  <a:rPr lang="en-US" sz="1200" dirty="0">
                    <a:latin typeface="Comic Sans MS" pitchFamily="66" charset="0"/>
                  </a:rPr>
                  <a:t> wafer bonding and grinding/polishing of top wafer</a:t>
                </a:r>
              </a:p>
            </p:txBody>
          </p:sp>
          <p:sp>
            <p:nvSpPr>
              <p:cNvPr id="8208" name="Text Box 29"/>
              <p:cNvSpPr txBox="1">
                <a:spLocks noChangeArrowheads="1"/>
              </p:cNvSpPr>
              <p:nvPr/>
            </p:nvSpPr>
            <p:spPr bwMode="auto">
              <a:xfrm>
                <a:off x="3475" y="856"/>
                <a:ext cx="1743" cy="173"/>
              </a:xfrm>
              <a:prstGeom prst="rect">
                <a:avLst/>
              </a:prstGeom>
              <a:solidFill>
                <a:schemeClr val="bg1"/>
              </a:solidFill>
              <a:ln w="9525">
                <a:noFill/>
                <a:miter lim="800000"/>
                <a:headEnd/>
                <a:tailEnd/>
              </a:ln>
            </p:spPr>
            <p:txBody>
              <a:bodyPr>
                <a:spAutoFit/>
              </a:bodyPr>
              <a:lstStyle/>
              <a:p>
                <a:r>
                  <a:rPr lang="en-US" sz="1200" b="1">
                    <a:latin typeface="Comic Sans MS" pitchFamily="66" charset="0"/>
                  </a:rPr>
                  <a:t>c)</a:t>
                </a:r>
                <a:r>
                  <a:rPr lang="en-US" sz="1200">
                    <a:latin typeface="Comic Sans MS" pitchFamily="66" charset="0"/>
                  </a:rPr>
                  <a:t> process </a:t>
                </a:r>
                <a:r>
                  <a:rPr lang="en-US" sz="1200">
                    <a:latin typeface="Comic Sans MS" pitchFamily="66" charset="0"/>
                    <a:sym typeface="Wingdings" pitchFamily="2" charset="2"/>
                  </a:rPr>
                  <a:t> passivation</a:t>
                </a:r>
                <a:endParaRPr lang="en-US" sz="1200">
                  <a:latin typeface="Comic Sans MS" pitchFamily="66" charset="0"/>
                </a:endParaRPr>
              </a:p>
            </p:txBody>
          </p:sp>
          <p:sp>
            <p:nvSpPr>
              <p:cNvPr id="8209" name="Text Box 30"/>
              <p:cNvSpPr txBox="1">
                <a:spLocks noChangeArrowheads="1"/>
              </p:cNvSpPr>
              <p:nvPr/>
            </p:nvSpPr>
            <p:spPr bwMode="auto">
              <a:xfrm>
                <a:off x="3679" y="1474"/>
                <a:ext cx="1554" cy="173"/>
              </a:xfrm>
              <a:prstGeom prst="rect">
                <a:avLst/>
              </a:prstGeom>
              <a:solidFill>
                <a:schemeClr val="bg1"/>
              </a:solidFill>
              <a:ln w="9525">
                <a:noFill/>
                <a:miter lim="800000"/>
                <a:headEnd/>
                <a:tailEnd/>
              </a:ln>
            </p:spPr>
            <p:txBody>
              <a:bodyPr>
                <a:spAutoFit/>
              </a:bodyPr>
              <a:lstStyle/>
              <a:p>
                <a:r>
                  <a:rPr lang="en-US" sz="1200">
                    <a:latin typeface="Comic Sans MS" pitchFamily="66" charset="0"/>
                  </a:rPr>
                  <a:t>open backside </a:t>
                </a:r>
                <a:r>
                  <a:rPr lang="en-US" sz="1200">
                    <a:latin typeface="Comic Sans MS" pitchFamily="66" charset="0"/>
                    <a:sym typeface="Wingdings" pitchFamily="2" charset="2"/>
                  </a:rPr>
                  <a:t>passivation</a:t>
                </a:r>
                <a:endParaRPr lang="en-US" sz="1200">
                  <a:latin typeface="Comic Sans MS" pitchFamily="66" charset="0"/>
                </a:endParaRPr>
              </a:p>
            </p:txBody>
          </p:sp>
          <p:sp>
            <p:nvSpPr>
              <p:cNvPr id="8210" name="Line 31"/>
              <p:cNvSpPr>
                <a:spLocks noChangeShapeType="1"/>
              </p:cNvSpPr>
              <p:nvPr/>
            </p:nvSpPr>
            <p:spPr bwMode="auto">
              <a:xfrm flipH="1" flipV="1">
                <a:off x="3881" y="1385"/>
                <a:ext cx="45" cy="89"/>
              </a:xfrm>
              <a:prstGeom prst="line">
                <a:avLst/>
              </a:prstGeom>
              <a:noFill/>
              <a:ln w="9525">
                <a:solidFill>
                  <a:schemeClr val="tx1"/>
                </a:solidFill>
                <a:round/>
                <a:headEnd/>
                <a:tailEnd type="triangle" w="med" len="med"/>
              </a:ln>
            </p:spPr>
            <p:txBody>
              <a:bodyPr/>
              <a:lstStyle/>
              <a:p>
                <a:endParaRPr lang="en-US"/>
              </a:p>
            </p:txBody>
          </p:sp>
          <p:sp>
            <p:nvSpPr>
              <p:cNvPr id="8211" name="Line 32"/>
              <p:cNvSpPr>
                <a:spLocks noChangeShapeType="1"/>
              </p:cNvSpPr>
              <p:nvPr/>
            </p:nvSpPr>
            <p:spPr bwMode="auto">
              <a:xfrm flipV="1">
                <a:off x="4890" y="1356"/>
                <a:ext cx="64" cy="81"/>
              </a:xfrm>
              <a:prstGeom prst="line">
                <a:avLst/>
              </a:prstGeom>
              <a:noFill/>
              <a:ln w="9525">
                <a:solidFill>
                  <a:schemeClr val="tx1"/>
                </a:solidFill>
                <a:round/>
                <a:headEnd/>
                <a:tailEnd type="triangle" w="med" len="med"/>
              </a:ln>
            </p:spPr>
            <p:txBody>
              <a:bodyPr/>
              <a:lstStyle/>
              <a:p>
                <a:endParaRPr lang="en-US"/>
              </a:p>
            </p:txBody>
          </p:sp>
          <p:sp>
            <p:nvSpPr>
              <p:cNvPr id="8212" name="Text Box 33"/>
              <p:cNvSpPr txBox="1">
                <a:spLocks noChangeArrowheads="1"/>
              </p:cNvSpPr>
              <p:nvPr/>
            </p:nvSpPr>
            <p:spPr bwMode="auto">
              <a:xfrm>
                <a:off x="3215" y="2331"/>
                <a:ext cx="2404" cy="407"/>
              </a:xfrm>
              <a:prstGeom prst="rect">
                <a:avLst/>
              </a:prstGeom>
              <a:solidFill>
                <a:schemeClr val="bg1"/>
              </a:solidFill>
              <a:ln w="9525">
                <a:noFill/>
                <a:miter lim="800000"/>
                <a:headEnd/>
                <a:tailEnd/>
              </a:ln>
            </p:spPr>
            <p:txBody>
              <a:bodyPr wrap="square">
                <a:spAutoFit/>
              </a:bodyPr>
              <a:lstStyle/>
              <a:p>
                <a:r>
                  <a:rPr lang="en-US" sz="1200" b="1" dirty="0">
                    <a:latin typeface="Comic Sans MS" pitchFamily="66" charset="0"/>
                  </a:rPr>
                  <a:t>d)</a:t>
                </a:r>
                <a:r>
                  <a:rPr lang="en-US" sz="1200" dirty="0">
                    <a:latin typeface="Comic Sans MS" pitchFamily="66" charset="0"/>
                  </a:rPr>
                  <a:t> anisotropic deep etching opens "windows" </a:t>
                </a:r>
                <a:r>
                  <a:rPr lang="en-US" sz="1200" dirty="0" smtClean="0">
                    <a:latin typeface="Comic Sans MS" pitchFamily="66" charset="0"/>
                  </a:rPr>
                  <a:t>in</a:t>
                </a:r>
                <a:br>
                  <a:rPr lang="en-US" sz="1200" dirty="0" smtClean="0">
                    <a:latin typeface="Comic Sans MS" pitchFamily="66" charset="0"/>
                  </a:rPr>
                </a:br>
                <a:r>
                  <a:rPr lang="en-US" sz="1200" dirty="0" smtClean="0">
                    <a:latin typeface="Comic Sans MS" pitchFamily="66" charset="0"/>
                  </a:rPr>
                  <a:t>    handle </a:t>
                </a:r>
                <a:r>
                  <a:rPr lang="en-US" sz="1200" dirty="0">
                    <a:latin typeface="Comic Sans MS" pitchFamily="66" charset="0"/>
                  </a:rPr>
                  <a:t>wafer</a:t>
                </a:r>
              </a:p>
              <a:p>
                <a:endParaRPr lang="en-US" sz="1200" dirty="0">
                  <a:latin typeface="Comic Sans MS" pitchFamily="66" charset="0"/>
                </a:endParaRPr>
              </a:p>
            </p:txBody>
          </p:sp>
        </p:grpSp>
        <p:sp>
          <p:nvSpPr>
            <p:cNvPr id="40" name="Text Box 24"/>
            <p:cNvSpPr txBox="1">
              <a:spLocks noChangeArrowheads="1"/>
            </p:cNvSpPr>
            <p:nvPr/>
          </p:nvSpPr>
          <p:spPr bwMode="auto">
            <a:xfrm>
              <a:off x="1390138" y="3174185"/>
              <a:ext cx="1799634" cy="246221"/>
            </a:xfrm>
            <a:prstGeom prst="rect">
              <a:avLst/>
            </a:prstGeom>
            <a:solidFill>
              <a:schemeClr val="bg1"/>
            </a:solidFill>
            <a:ln w="9525">
              <a:noFill/>
              <a:miter lim="800000"/>
              <a:headEnd/>
              <a:tailEnd/>
            </a:ln>
          </p:spPr>
          <p:txBody>
            <a:bodyPr wrap="square">
              <a:spAutoFit/>
            </a:bodyPr>
            <a:lstStyle/>
            <a:p>
              <a:r>
                <a:rPr lang="en-US" sz="1000" dirty="0" smtClean="0">
                  <a:latin typeface="Comic Sans MS" pitchFamily="66" charset="0"/>
                </a:rPr>
                <a:t>Custom made SOI Wafer</a:t>
              </a:r>
              <a:endParaRPr lang="en-US" sz="1000" dirty="0">
                <a:latin typeface="Comic Sans MS" pitchFamily="66" charset="0"/>
              </a:endParaRPr>
            </a:p>
          </p:txBody>
        </p:sp>
      </p:gr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11"/>
          <p:cNvSpPr>
            <a:spLocks noGrp="1"/>
          </p:cNvSpPr>
          <p:nvPr>
            <p:ph type="dt" sz="half" idx="10"/>
          </p:nvPr>
        </p:nvSpPr>
        <p:spPr/>
        <p:txBody>
          <a:bodyPr/>
          <a:lstStyle/>
          <a:p>
            <a:r>
              <a:rPr lang="de-DE" smtClean="0"/>
              <a:t>Particle Physics School Colloquium, May 2011</a:t>
            </a:r>
            <a:endParaRPr lang="de-DE" dirty="0"/>
          </a:p>
        </p:txBody>
      </p:sp>
      <p:sp>
        <p:nvSpPr>
          <p:cNvPr id="13" name="Slide Number Placeholder 12"/>
          <p:cNvSpPr>
            <a:spLocks noGrp="1"/>
          </p:cNvSpPr>
          <p:nvPr>
            <p:ph type="sldNum" sz="quarter" idx="11"/>
          </p:nvPr>
        </p:nvSpPr>
        <p:spPr/>
        <p:txBody>
          <a:bodyPr/>
          <a:lstStyle/>
          <a:p>
            <a:fld id="{1D1A195A-80B6-4608-834F-1F2C8018D99C}" type="slidenum">
              <a:rPr lang="en-US" smtClean="0"/>
              <a:pPr/>
              <a:t>13</a:t>
            </a:fld>
            <a:endParaRPr lang="en-US" dirty="0"/>
          </a:p>
        </p:txBody>
      </p:sp>
      <p:sp>
        <p:nvSpPr>
          <p:cNvPr id="14" name="Footer Placeholder 13"/>
          <p:cNvSpPr>
            <a:spLocks noGrp="1"/>
          </p:cNvSpPr>
          <p:nvPr>
            <p:ph type="ftr" sz="quarter" idx="12"/>
          </p:nvPr>
        </p:nvSpPr>
        <p:spPr/>
        <p:txBody>
          <a:bodyPr/>
          <a:lstStyle/>
          <a:p>
            <a:r>
              <a:rPr lang="de-DE" smtClean="0"/>
              <a:t>C. Koffmane, MPI für Physik, HLL, TU Berlin</a:t>
            </a:r>
            <a:endParaRPr lang="de-DE" dirty="0"/>
          </a:p>
        </p:txBody>
      </p:sp>
      <p:sp>
        <p:nvSpPr>
          <p:cNvPr id="15" name="Title 14"/>
          <p:cNvSpPr>
            <a:spLocks noGrp="1"/>
          </p:cNvSpPr>
          <p:nvPr>
            <p:ph type="title"/>
          </p:nvPr>
        </p:nvSpPr>
        <p:spPr/>
        <p:txBody>
          <a:bodyPr/>
          <a:lstStyle/>
          <a:p>
            <a:endParaRPr lang="en-US" dirty="0"/>
          </a:p>
        </p:txBody>
      </p:sp>
      <p:pic>
        <p:nvPicPr>
          <p:cNvPr id="1017858" name="Picture 2" descr="D:\Laci\2-PROJECTS\Belle-II\Dummies\ThinDummies\Pictures\Picture 016.jpg"/>
          <p:cNvPicPr>
            <a:picLocks noChangeAspect="1" noChangeArrowheads="1"/>
          </p:cNvPicPr>
          <p:nvPr/>
        </p:nvPicPr>
        <p:blipFill>
          <a:blip r:embed="rId2" cstate="print"/>
          <a:srcRect/>
          <a:stretch>
            <a:fillRect/>
          </a:stretch>
        </p:blipFill>
        <p:spPr bwMode="auto">
          <a:xfrm>
            <a:off x="0" y="0"/>
            <a:ext cx="9144001" cy="6858001"/>
          </a:xfrm>
          <a:prstGeom prst="rect">
            <a:avLst/>
          </a:prstGeom>
          <a:noFill/>
          <a:effectLst>
            <a:outerShdw blurRad="50800" dist="38100" dir="13500000" algn="br" rotWithShape="0">
              <a:prstClr val="black"/>
            </a:outerShdw>
          </a:effectLst>
        </p:spPr>
      </p:pic>
      <p:pic>
        <p:nvPicPr>
          <p:cNvPr id="1017859" name="Picture 3" descr="D:\Laci\2-PROJECTS\Belle-II\Dummies\ThinDummies\Pictures\AfterCutI\IMG_8072.jpg"/>
          <p:cNvPicPr>
            <a:picLocks noChangeAspect="1" noChangeArrowheads="1"/>
          </p:cNvPicPr>
          <p:nvPr/>
        </p:nvPicPr>
        <p:blipFill>
          <a:blip r:embed="rId3" cstate="print"/>
          <a:srcRect/>
          <a:stretch>
            <a:fillRect/>
          </a:stretch>
        </p:blipFill>
        <p:spPr bwMode="auto">
          <a:xfrm>
            <a:off x="7099778" y="180754"/>
            <a:ext cx="1858408" cy="3391786"/>
          </a:xfrm>
          <a:prstGeom prst="ellipse">
            <a:avLst/>
          </a:prstGeom>
          <a:ln>
            <a:noFill/>
          </a:ln>
          <a:effectLst>
            <a:outerShdw blurRad="50800" dist="38100" dir="13500000" algn="br" rotWithShape="0">
              <a:prstClr val="black"/>
            </a:outerShdw>
            <a:softEdge rad="112500"/>
          </a:effectLst>
        </p:spPr>
      </p:pic>
      <p:pic>
        <p:nvPicPr>
          <p:cNvPr id="1017860" name="Picture 4" descr="D:\Laci\2-PROJECTS\Belle-II\Dummies\ThinDummies\no-frame\Resistorwafer 026.jpg"/>
          <p:cNvPicPr>
            <a:picLocks noChangeAspect="1" noChangeArrowheads="1"/>
          </p:cNvPicPr>
          <p:nvPr/>
        </p:nvPicPr>
        <p:blipFill>
          <a:blip r:embed="rId4" cstate="print"/>
          <a:srcRect/>
          <a:stretch>
            <a:fillRect/>
          </a:stretch>
        </p:blipFill>
        <p:spPr bwMode="auto">
          <a:xfrm>
            <a:off x="525347" y="3941872"/>
            <a:ext cx="3131896" cy="2519916"/>
          </a:xfrm>
          <a:prstGeom prst="ellipse">
            <a:avLst/>
          </a:prstGeom>
          <a:ln>
            <a:noFill/>
          </a:ln>
          <a:effectLst>
            <a:outerShdw blurRad="50800" dist="38100" dir="13500000" algn="br" rotWithShape="0">
              <a:prstClr val="black"/>
            </a:outerShdw>
            <a:softEdge rad="112500"/>
          </a:effectLst>
        </p:spPr>
      </p:pic>
      <p:pic>
        <p:nvPicPr>
          <p:cNvPr id="1017861" name="Picture 5" descr="D:\Laci\2-PROJECTS\Belle-II\PXD6-1\after_dicing\Image6.tif"/>
          <p:cNvPicPr>
            <a:picLocks noChangeAspect="1" noChangeArrowheads="1"/>
          </p:cNvPicPr>
          <p:nvPr/>
        </p:nvPicPr>
        <p:blipFill>
          <a:blip r:embed="rId5" cstate="print"/>
          <a:srcRect/>
          <a:stretch>
            <a:fillRect/>
          </a:stretch>
        </p:blipFill>
        <p:spPr bwMode="auto">
          <a:xfrm>
            <a:off x="4939608" y="3941872"/>
            <a:ext cx="3643421" cy="2732567"/>
          </a:xfrm>
          <a:prstGeom prst="ellipse">
            <a:avLst/>
          </a:prstGeom>
          <a:ln>
            <a:noFill/>
          </a:ln>
          <a:effectLst>
            <a:outerShdw blurRad="50800" dist="38100" dir="13500000" algn="br" rotWithShape="0">
              <a:prstClr val="black"/>
            </a:outerShdw>
            <a:softEdge rad="112500"/>
          </a:effectLst>
        </p:spPr>
      </p:pic>
      <p:sp>
        <p:nvSpPr>
          <p:cNvPr id="10" name="TextBox 9"/>
          <p:cNvSpPr txBox="1"/>
          <p:nvPr/>
        </p:nvSpPr>
        <p:spPr>
          <a:xfrm>
            <a:off x="803410" y="180754"/>
            <a:ext cx="2681568" cy="369332"/>
          </a:xfrm>
          <a:prstGeom prst="rect">
            <a:avLst/>
          </a:prstGeom>
          <a:noFill/>
        </p:spPr>
        <p:txBody>
          <a:bodyPr wrap="none" rtlCol="0">
            <a:spAutoFit/>
          </a:bodyPr>
          <a:lstStyle/>
          <a:p>
            <a:pPr algn="l"/>
            <a:r>
              <a:rPr lang="en-US" sz="1800" dirty="0" smtClean="0">
                <a:solidFill>
                  <a:schemeClr val="bg1"/>
                </a:solidFill>
              </a:rPr>
              <a:t>Integrated Silicon Frame</a:t>
            </a:r>
            <a:endParaRPr lang="en-US" sz="1800"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r>
              <a:rPr lang="de-DE" dirty="0" err="1" smtClean="0"/>
              <a:t>Particle</a:t>
            </a:r>
            <a:r>
              <a:rPr lang="de-DE" dirty="0" smtClean="0"/>
              <a:t> </a:t>
            </a:r>
            <a:r>
              <a:rPr lang="de-DE" dirty="0" err="1" smtClean="0"/>
              <a:t>Physics</a:t>
            </a:r>
            <a:r>
              <a:rPr lang="de-DE" dirty="0" smtClean="0"/>
              <a:t> School Colloquium, May 2011</a:t>
            </a:r>
            <a:endParaRPr lang="de-DE" dirty="0"/>
          </a:p>
        </p:txBody>
      </p:sp>
      <p:sp>
        <p:nvSpPr>
          <p:cNvPr id="10" name="Slide Number Placeholder 9"/>
          <p:cNvSpPr>
            <a:spLocks noGrp="1"/>
          </p:cNvSpPr>
          <p:nvPr>
            <p:ph type="sldNum" sz="quarter" idx="11"/>
          </p:nvPr>
        </p:nvSpPr>
        <p:spPr/>
        <p:txBody>
          <a:bodyPr/>
          <a:lstStyle/>
          <a:p>
            <a:fld id="{1D1A195A-80B6-4608-834F-1F2C8018D99C}" type="slidenum">
              <a:rPr lang="en-US" smtClean="0"/>
              <a:pPr/>
              <a:t>14</a:t>
            </a:fld>
            <a:endParaRPr lang="en-US" dirty="0"/>
          </a:p>
        </p:txBody>
      </p:sp>
      <p:sp>
        <p:nvSpPr>
          <p:cNvPr id="11" name="Footer Placeholder 10"/>
          <p:cNvSpPr>
            <a:spLocks noGrp="1"/>
          </p:cNvSpPr>
          <p:nvPr>
            <p:ph type="ftr" sz="quarter" idx="12"/>
          </p:nvPr>
        </p:nvSpPr>
        <p:spPr/>
        <p:txBody>
          <a:bodyPr/>
          <a:lstStyle/>
          <a:p>
            <a:r>
              <a:rPr lang="de-DE" smtClean="0"/>
              <a:t>C. Koffmane, MPI für Physik, HLL, TU Berlin</a:t>
            </a:r>
            <a:endParaRPr lang="de-DE" dirty="0"/>
          </a:p>
        </p:txBody>
      </p:sp>
      <p:sp>
        <p:nvSpPr>
          <p:cNvPr id="12" name="TextBox 11"/>
          <p:cNvSpPr txBox="1"/>
          <p:nvPr/>
        </p:nvSpPr>
        <p:spPr>
          <a:xfrm>
            <a:off x="4729552" y="4117001"/>
            <a:ext cx="3979868" cy="2403546"/>
          </a:xfrm>
          <a:prstGeom prst="rect">
            <a:avLst/>
          </a:prstGeom>
          <a:solidFill>
            <a:srgbClr val="C9DBD8"/>
          </a:solidFill>
          <a:ln>
            <a:noFill/>
          </a:ln>
          <a:effectLst>
            <a:outerShdw blurRad="50800" dist="50800" dir="5400000" algn="ctr" rotWithShape="0">
              <a:srgbClr val="000000">
                <a:alpha val="52000"/>
              </a:srgbClr>
            </a:outerShdw>
          </a:effectLst>
        </p:spPr>
        <p:txBody>
          <a:bodyPr wrap="none" rtlCol="0">
            <a:noAutofit/>
          </a:bodyPr>
          <a:lstStyle/>
          <a:p>
            <a:pPr lvl="0" algn="l">
              <a:spcBef>
                <a:spcPts val="600"/>
              </a:spcBef>
              <a:buClr>
                <a:schemeClr val="tx1"/>
              </a:buClr>
              <a:buSzPts val="1600"/>
            </a:pPr>
            <a:r>
              <a:rPr lang="en-US" sz="1200" dirty="0" smtClean="0"/>
              <a:t>-: SOI wafers (50 µm sensor layer)  </a:t>
            </a:r>
            <a:br>
              <a:rPr lang="en-US" sz="1200" dirty="0" smtClean="0"/>
            </a:br>
            <a:r>
              <a:rPr lang="en-US" sz="1200" dirty="0"/>
              <a:t>         +  reference wafers on std. 450µm </a:t>
            </a:r>
            <a:r>
              <a:rPr lang="en-US" sz="1200" dirty="0" smtClean="0"/>
              <a:t>material</a:t>
            </a:r>
          </a:p>
          <a:p>
            <a:pPr lvl="0" algn="l">
              <a:spcBef>
                <a:spcPts val="600"/>
              </a:spcBef>
              <a:buClr>
                <a:schemeClr val="tx1"/>
              </a:buClr>
              <a:buSzPts val="1600"/>
            </a:pPr>
            <a:r>
              <a:rPr lang="en-US" sz="1200" dirty="0" smtClean="0"/>
              <a:t>-: </a:t>
            </a:r>
            <a:r>
              <a:rPr lang="en-US" sz="1200" dirty="0"/>
              <a:t>4 half-ladders for Belle II with the most </a:t>
            </a:r>
            <a:r>
              <a:rPr lang="en-US" sz="1200" dirty="0" smtClean="0"/>
              <a:t/>
            </a:r>
            <a:br>
              <a:rPr lang="en-US" sz="1200" dirty="0" smtClean="0"/>
            </a:br>
            <a:r>
              <a:rPr lang="en-US" sz="1200" dirty="0" smtClean="0"/>
              <a:t>         promising design options</a:t>
            </a:r>
          </a:p>
          <a:p>
            <a:pPr lvl="0" algn="l">
              <a:spcBef>
                <a:spcPts val="600"/>
              </a:spcBef>
              <a:buClr>
                <a:schemeClr val="tx1"/>
              </a:buClr>
              <a:buSzPts val="1600"/>
            </a:pPr>
            <a:r>
              <a:rPr lang="en-US" sz="1200" dirty="0" smtClean="0"/>
              <a:t>-: About 100 test matrices in different design variations </a:t>
            </a:r>
            <a:br>
              <a:rPr lang="en-US" sz="1200" dirty="0" smtClean="0"/>
            </a:br>
            <a:r>
              <a:rPr lang="en-US" sz="1200" dirty="0" smtClean="0"/>
              <a:t>	(ILC design and Belle II design) </a:t>
            </a:r>
          </a:p>
          <a:p>
            <a:pPr lvl="1" algn="l">
              <a:spcBef>
                <a:spcPts val="600"/>
              </a:spcBef>
              <a:buClr>
                <a:schemeClr val="tx1"/>
              </a:buClr>
              <a:buSzPts val="1600"/>
            </a:pPr>
            <a:r>
              <a:rPr lang="en-US" sz="1200" dirty="0" smtClean="0"/>
              <a:t>-:  pixel sizes from 20 µm to 200 µm</a:t>
            </a:r>
          </a:p>
          <a:p>
            <a:pPr lvl="1" algn="l">
              <a:spcBef>
                <a:spcPts val="600"/>
              </a:spcBef>
              <a:buClr>
                <a:schemeClr val="tx1"/>
              </a:buClr>
              <a:buSzPts val="1600"/>
            </a:pPr>
            <a:r>
              <a:rPr lang="en-US" sz="1200" dirty="0" smtClean="0"/>
              <a:t>-:  shorter gate length</a:t>
            </a:r>
          </a:p>
          <a:p>
            <a:pPr lvl="1" algn="l">
              <a:spcBef>
                <a:spcPts val="600"/>
              </a:spcBef>
              <a:buClr>
                <a:schemeClr val="tx1"/>
              </a:buClr>
              <a:buSzPts val="1600"/>
            </a:pPr>
            <a:r>
              <a:rPr lang="en-US" sz="1200" dirty="0" smtClean="0"/>
              <a:t>-:  improved clear structures </a:t>
            </a:r>
          </a:p>
          <a:p>
            <a:pPr lvl="1" algn="l">
              <a:spcBef>
                <a:spcPts val="600"/>
              </a:spcBef>
              <a:buClr>
                <a:schemeClr val="tx1"/>
              </a:buClr>
              <a:buSzPts val="1600"/>
            </a:pPr>
            <a:r>
              <a:rPr lang="en-US" sz="1200" dirty="0" smtClean="0"/>
              <a:t>-:  various field shapes</a:t>
            </a:r>
          </a:p>
        </p:txBody>
      </p:sp>
      <p:sp>
        <p:nvSpPr>
          <p:cNvPr id="2" name="Title 1"/>
          <p:cNvSpPr>
            <a:spLocks noGrp="1"/>
          </p:cNvSpPr>
          <p:nvPr>
            <p:ph type="title"/>
          </p:nvPr>
        </p:nvSpPr>
        <p:spPr/>
        <p:txBody>
          <a:bodyPr/>
          <a:lstStyle/>
          <a:p>
            <a:r>
              <a:rPr lang="en-US" sz="2000" dirty="0" smtClean="0"/>
              <a:t>Thin DEPFET Prototyping for Belle II and ILC</a:t>
            </a:r>
            <a:endParaRPr lang="en-US" sz="2000" dirty="0"/>
          </a:p>
        </p:txBody>
      </p:sp>
      <p:pic>
        <p:nvPicPr>
          <p:cNvPr id="13" name="Content Placeholder 8" descr="wafer21_02.tif"/>
          <p:cNvPicPr>
            <a:picLocks noChangeAspect="1"/>
          </p:cNvPicPr>
          <p:nvPr/>
        </p:nvPicPr>
        <p:blipFill>
          <a:blip r:embed="rId2" cstate="print"/>
          <a:stretch>
            <a:fillRect/>
          </a:stretch>
        </p:blipFill>
        <p:spPr>
          <a:xfrm>
            <a:off x="849044" y="4231757"/>
            <a:ext cx="3125268" cy="2343951"/>
          </a:xfrm>
          <a:prstGeom prst="rect">
            <a:avLst/>
          </a:prstGeom>
        </p:spPr>
      </p:pic>
      <p:pic>
        <p:nvPicPr>
          <p:cNvPr id="14" name="Content Placeholder 6" descr="PXD6-front 003.jpg"/>
          <p:cNvPicPr>
            <a:picLocks noChangeAspect="1"/>
          </p:cNvPicPr>
          <p:nvPr/>
        </p:nvPicPr>
        <p:blipFill>
          <a:blip r:embed="rId3" cstate="print"/>
          <a:srcRect/>
          <a:stretch>
            <a:fillRect/>
          </a:stretch>
        </p:blipFill>
        <p:spPr>
          <a:xfrm>
            <a:off x="662700" y="983974"/>
            <a:ext cx="3497955" cy="2952000"/>
          </a:xfrm>
          <a:prstGeom prst="rect">
            <a:avLst/>
          </a:prstGeom>
        </p:spPr>
      </p:pic>
      <p:pic>
        <p:nvPicPr>
          <p:cNvPr id="15" name="Picture 6" descr="EP-Fotos 065.jpg"/>
          <p:cNvPicPr>
            <a:picLocks noChangeAspect="1"/>
          </p:cNvPicPr>
          <p:nvPr/>
        </p:nvPicPr>
        <p:blipFill>
          <a:blip r:embed="rId4" cstate="print"/>
          <a:srcRect/>
          <a:stretch>
            <a:fillRect/>
          </a:stretch>
        </p:blipFill>
        <p:spPr>
          <a:xfrm>
            <a:off x="4729552" y="983974"/>
            <a:ext cx="3580299" cy="2952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Particle Physics School Colloquium, May 2011</a:t>
            </a:r>
            <a:endParaRPr lang="de-DE" dirty="0"/>
          </a:p>
        </p:txBody>
      </p:sp>
      <p:sp>
        <p:nvSpPr>
          <p:cNvPr id="3" name="Slide Number Placeholder 2"/>
          <p:cNvSpPr>
            <a:spLocks noGrp="1"/>
          </p:cNvSpPr>
          <p:nvPr>
            <p:ph type="sldNum" sz="quarter" idx="11"/>
          </p:nvPr>
        </p:nvSpPr>
        <p:spPr/>
        <p:txBody>
          <a:bodyPr/>
          <a:lstStyle/>
          <a:p>
            <a:fld id="{1D1A195A-80B6-4608-834F-1F2C8018D99C}" type="slidenum">
              <a:rPr lang="en-US" smtClean="0"/>
              <a:pPr/>
              <a:t>15</a:t>
            </a:fld>
            <a:endParaRPr lang="en-US" dirty="0"/>
          </a:p>
        </p:txBody>
      </p:sp>
      <p:sp>
        <p:nvSpPr>
          <p:cNvPr id="4" name="Footer Placeholder 3"/>
          <p:cNvSpPr>
            <a:spLocks noGrp="1"/>
          </p:cNvSpPr>
          <p:nvPr>
            <p:ph type="ftr" sz="quarter" idx="12"/>
          </p:nvPr>
        </p:nvSpPr>
        <p:spPr/>
        <p:txBody>
          <a:bodyPr/>
          <a:lstStyle/>
          <a:p>
            <a:r>
              <a:rPr lang="de-DE" smtClean="0"/>
              <a:t>C. Koffmane, MPI für Physik, HLL, TU Berlin</a:t>
            </a:r>
            <a:endParaRPr lang="de-DE" dirty="0"/>
          </a:p>
        </p:txBody>
      </p:sp>
      <p:sp>
        <p:nvSpPr>
          <p:cNvPr id="5" name="Title 4"/>
          <p:cNvSpPr>
            <a:spLocks noGrp="1"/>
          </p:cNvSpPr>
          <p:nvPr>
            <p:ph type="title"/>
          </p:nvPr>
        </p:nvSpPr>
        <p:spPr/>
        <p:txBody>
          <a:bodyPr/>
          <a:lstStyle/>
          <a:p>
            <a:r>
              <a:rPr lang="en-US" sz="2000" dirty="0" smtClean="0"/>
              <a:t>DEPFET/DCD-B Test System</a:t>
            </a:r>
            <a:endParaRPr lang="en-US" sz="2000" dirty="0"/>
          </a:p>
        </p:txBody>
      </p:sp>
      <p:pic>
        <p:nvPicPr>
          <p:cNvPr id="12" name="Picture 2"/>
          <p:cNvPicPr>
            <a:picLocks noChangeAspect="1" noChangeArrowheads="1"/>
          </p:cNvPicPr>
          <p:nvPr/>
        </p:nvPicPr>
        <p:blipFill>
          <a:blip r:embed="rId2" cstate="print"/>
          <a:srcRect/>
          <a:stretch>
            <a:fillRect/>
          </a:stretch>
        </p:blipFill>
        <p:spPr bwMode="auto">
          <a:xfrm>
            <a:off x="627321" y="3306725"/>
            <a:ext cx="3221665" cy="3106606"/>
          </a:xfrm>
          <a:prstGeom prst="rect">
            <a:avLst/>
          </a:prstGeom>
          <a:noFill/>
          <a:ln w="9525">
            <a:noFill/>
            <a:miter lim="800000"/>
            <a:headEnd/>
            <a:tailEnd/>
          </a:ln>
        </p:spPr>
      </p:pic>
      <p:sp>
        <p:nvSpPr>
          <p:cNvPr id="13" name="TextBox 12"/>
          <p:cNvSpPr txBox="1"/>
          <p:nvPr/>
        </p:nvSpPr>
        <p:spPr>
          <a:xfrm>
            <a:off x="3902080" y="5656521"/>
            <a:ext cx="4168032" cy="646331"/>
          </a:xfrm>
          <a:prstGeom prst="rect">
            <a:avLst/>
          </a:prstGeom>
          <a:solidFill>
            <a:srgbClr val="C9DBD8"/>
          </a:solidFill>
          <a:effectLst>
            <a:outerShdw blurRad="50800" dist="50800" dir="5400000" algn="ctr" rotWithShape="0">
              <a:srgbClr val="000000">
                <a:alpha val="51000"/>
              </a:srgbClr>
            </a:outerShdw>
          </a:effectLst>
        </p:spPr>
        <p:txBody>
          <a:bodyPr wrap="square" rtlCol="0">
            <a:spAutoFit/>
          </a:bodyPr>
          <a:lstStyle/>
          <a:p>
            <a:pPr algn="l">
              <a:buSzPct val="80000"/>
              <a:buFont typeface="Wingdings 3" pitchFamily="18" charset="2"/>
              <a:buChar char="w"/>
            </a:pPr>
            <a:r>
              <a:rPr lang="en-US" sz="1200" dirty="0" smtClean="0"/>
              <a:t>   </a:t>
            </a:r>
            <a:r>
              <a:rPr lang="de-DE" sz="1200" dirty="0" smtClean="0"/>
              <a:t>320 MHz DCD-B clock</a:t>
            </a:r>
            <a:endParaRPr lang="en-US" sz="1200" dirty="0" smtClean="0"/>
          </a:p>
          <a:p>
            <a:pPr algn="l">
              <a:buSzPct val="80000"/>
              <a:buFont typeface="Wingdings 3" pitchFamily="18" charset="2"/>
              <a:buChar char="w"/>
            </a:pPr>
            <a:r>
              <a:rPr lang="en-US" sz="1200" dirty="0" smtClean="0"/>
              <a:t>   </a:t>
            </a:r>
            <a:r>
              <a:rPr lang="en-US" sz="1200" b="1" dirty="0" smtClean="0">
                <a:sym typeface="Wingdings" pitchFamily="2" charset="2"/>
              </a:rPr>
              <a:t> 100 ns </a:t>
            </a:r>
            <a:r>
              <a:rPr lang="en-US" sz="1200" dirty="0" smtClean="0">
                <a:sym typeface="Wingdings" pitchFamily="2" charset="2"/>
              </a:rPr>
              <a:t>signal processing time per row</a:t>
            </a:r>
            <a:endParaRPr lang="en-US" sz="1200" dirty="0" smtClean="0"/>
          </a:p>
          <a:p>
            <a:pPr algn="l">
              <a:buSzPct val="80000"/>
              <a:buFont typeface="Wingdings 3" pitchFamily="18" charset="2"/>
              <a:buChar char="w"/>
            </a:pPr>
            <a:r>
              <a:rPr lang="en-US" sz="1200" dirty="0" smtClean="0"/>
              <a:t>   </a:t>
            </a:r>
            <a:r>
              <a:rPr lang="en-US" sz="1200" b="1" dirty="0" smtClean="0"/>
              <a:t>S/N=17 for Sr90 “</a:t>
            </a:r>
            <a:r>
              <a:rPr lang="en-US" sz="1200" b="1" dirty="0" err="1" smtClean="0"/>
              <a:t>mip</a:t>
            </a:r>
            <a:r>
              <a:rPr lang="en-US" sz="1200" b="1" dirty="0" smtClean="0"/>
              <a:t>”, </a:t>
            </a:r>
            <a:r>
              <a:rPr lang="en-US" sz="1200" dirty="0" smtClean="0"/>
              <a:t>settings not yet optimal ..</a:t>
            </a:r>
          </a:p>
        </p:txBody>
      </p:sp>
      <p:pic>
        <p:nvPicPr>
          <p:cNvPr id="14" name="Grafik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2080" y="1997920"/>
            <a:ext cx="4999975" cy="3363155"/>
          </a:xfrm>
          <a:prstGeom prst="rect">
            <a:avLst/>
          </a:prstGeom>
        </p:spPr>
      </p:pic>
      <p:sp>
        <p:nvSpPr>
          <p:cNvPr id="7" name="Rectangular Callout 6"/>
          <p:cNvSpPr/>
          <p:nvPr/>
        </p:nvSpPr>
        <p:spPr>
          <a:xfrm>
            <a:off x="770392" y="1136745"/>
            <a:ext cx="2027300" cy="461665"/>
          </a:xfrm>
          <a:prstGeom prst="wedgeRectCallout">
            <a:avLst>
              <a:gd name="adj1" fmla="val 155715"/>
              <a:gd name="adj2" fmla="val 482714"/>
            </a:avLst>
          </a:prstGeom>
          <a:solidFill>
            <a:srgbClr val="7CA6A6"/>
          </a:solidFill>
        </p:spPr>
        <p:txBody>
          <a:bodyPr wrap="square" rtlCol="0" anchor="ctr" anchorCtr="0">
            <a:spAutoFit/>
          </a:bodyPr>
          <a:lstStyle/>
          <a:p>
            <a:pPr algn="ctr"/>
            <a:r>
              <a:rPr lang="en-US" sz="1200" dirty="0" smtClean="0">
                <a:solidFill>
                  <a:schemeClr val="bg1"/>
                </a:solidFill>
                <a:cs typeface="Tahoma" pitchFamily="34" charset="0"/>
              </a:rPr>
              <a:t>Switcher-B </a:t>
            </a:r>
          </a:p>
          <a:p>
            <a:pPr algn="ctr"/>
            <a:r>
              <a:rPr lang="en-US" sz="1200" dirty="0" smtClean="0">
                <a:solidFill>
                  <a:schemeClr val="bg1"/>
                </a:solidFill>
                <a:cs typeface="Tahoma" pitchFamily="34" charset="0"/>
              </a:rPr>
              <a:t>for  Clear and Gate Control</a:t>
            </a:r>
          </a:p>
        </p:txBody>
      </p:sp>
      <p:sp>
        <p:nvSpPr>
          <p:cNvPr id="9" name="Rectangular Callout 8"/>
          <p:cNvSpPr/>
          <p:nvPr/>
        </p:nvSpPr>
        <p:spPr>
          <a:xfrm>
            <a:off x="536474" y="1997920"/>
            <a:ext cx="2093975" cy="830997"/>
          </a:xfrm>
          <a:prstGeom prst="wedgeRectCallout">
            <a:avLst>
              <a:gd name="adj1" fmla="val 171148"/>
              <a:gd name="adj2" fmla="val 237081"/>
            </a:avLst>
          </a:prstGeom>
          <a:solidFill>
            <a:srgbClr val="7CA6A6"/>
          </a:solidFill>
        </p:spPr>
        <p:txBody>
          <a:bodyPr wrap="square" rtlCol="0" anchor="ctr" anchorCtr="0">
            <a:spAutoFit/>
          </a:bodyPr>
          <a:lstStyle/>
          <a:p>
            <a:pPr algn="ctr"/>
            <a:r>
              <a:rPr lang="en-US" sz="1200" dirty="0" smtClean="0">
                <a:solidFill>
                  <a:schemeClr val="bg1"/>
                </a:solidFill>
                <a:cs typeface="Tahoma" pitchFamily="34" charset="0"/>
              </a:rPr>
              <a:t>PXD6 Belle-II DEPFET Matrix 32x64 Pixels </a:t>
            </a:r>
          </a:p>
          <a:p>
            <a:pPr algn="ctr"/>
            <a:r>
              <a:rPr lang="en-US" sz="1200" dirty="0" smtClean="0">
                <a:solidFill>
                  <a:schemeClr val="bg1"/>
                </a:solidFill>
                <a:cs typeface="Tahoma" pitchFamily="34" charset="0"/>
              </a:rPr>
              <a:t>L = 6 µm</a:t>
            </a:r>
          </a:p>
          <a:p>
            <a:pPr algn="ctr"/>
            <a:r>
              <a:rPr lang="en-US" sz="1200" dirty="0" smtClean="0">
                <a:solidFill>
                  <a:schemeClr val="bg1"/>
                </a:solidFill>
                <a:cs typeface="Tahoma" pitchFamily="34" charset="0"/>
              </a:rPr>
              <a:t>Pixel Size 50 x 50 µm²</a:t>
            </a:r>
          </a:p>
        </p:txBody>
      </p:sp>
      <p:sp>
        <p:nvSpPr>
          <p:cNvPr id="10" name="Rectangular Callout 9"/>
          <p:cNvSpPr/>
          <p:nvPr/>
        </p:nvSpPr>
        <p:spPr>
          <a:xfrm>
            <a:off x="3057214" y="1100203"/>
            <a:ext cx="1918823" cy="461665"/>
          </a:xfrm>
          <a:prstGeom prst="wedgeRectCallout">
            <a:avLst>
              <a:gd name="adj1" fmla="val 160548"/>
              <a:gd name="adj2" fmla="val 425874"/>
            </a:avLst>
          </a:prstGeom>
          <a:solidFill>
            <a:srgbClr val="7CA6A6"/>
          </a:solidFill>
        </p:spPr>
        <p:txBody>
          <a:bodyPr wrap="square" rtlCol="0" anchor="ctr" anchorCtr="0">
            <a:spAutoFit/>
          </a:bodyPr>
          <a:lstStyle/>
          <a:p>
            <a:pPr algn="ctr"/>
            <a:r>
              <a:rPr lang="en-US" sz="1200" dirty="0" smtClean="0">
                <a:solidFill>
                  <a:schemeClr val="bg1"/>
                </a:solidFill>
                <a:cs typeface="Tahoma" pitchFamily="34" charset="0"/>
              </a:rPr>
              <a:t>DCD-B </a:t>
            </a:r>
          </a:p>
          <a:p>
            <a:pPr algn="ctr"/>
            <a:r>
              <a:rPr lang="en-US" sz="1200" dirty="0" smtClean="0">
                <a:solidFill>
                  <a:schemeClr val="bg1"/>
                </a:solidFill>
                <a:cs typeface="Tahoma" pitchFamily="34" charset="0"/>
              </a:rPr>
              <a:t>Read-out Chip</a:t>
            </a:r>
          </a:p>
        </p:txBody>
      </p:sp>
      <p:sp>
        <p:nvSpPr>
          <p:cNvPr id="11" name="Rectangular Callout 10"/>
          <p:cNvSpPr/>
          <p:nvPr/>
        </p:nvSpPr>
        <p:spPr>
          <a:xfrm>
            <a:off x="5252482" y="1078940"/>
            <a:ext cx="2661345" cy="461665"/>
          </a:xfrm>
          <a:prstGeom prst="wedgeRectCallout">
            <a:avLst>
              <a:gd name="adj1" fmla="val 43610"/>
              <a:gd name="adj2" fmla="val 346359"/>
            </a:avLst>
          </a:prstGeom>
          <a:solidFill>
            <a:srgbClr val="7CA6A6"/>
          </a:solidFill>
        </p:spPr>
        <p:txBody>
          <a:bodyPr wrap="square" rtlCol="0" anchor="ctr" anchorCtr="0">
            <a:spAutoFit/>
          </a:bodyPr>
          <a:lstStyle/>
          <a:p>
            <a:pPr algn="ctr"/>
            <a:r>
              <a:rPr lang="en-US" sz="1200" dirty="0" smtClean="0">
                <a:solidFill>
                  <a:schemeClr val="bg1"/>
                </a:solidFill>
                <a:cs typeface="Tahoma" pitchFamily="34" charset="0"/>
              </a:rPr>
              <a:t>DCD-RO </a:t>
            </a:r>
          </a:p>
          <a:p>
            <a:pPr algn="ctr"/>
            <a:r>
              <a:rPr lang="en-US" sz="1200" dirty="0" smtClean="0">
                <a:solidFill>
                  <a:schemeClr val="bg1"/>
                </a:solidFill>
                <a:cs typeface="Tahoma" pitchFamily="34" charset="0"/>
              </a:rPr>
              <a:t>Line Driver and Buffer to FPGA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H3021Sr905x5170kevents_r6708.gif"/>
          <p:cNvPicPr>
            <a:picLocks noChangeAspect="1"/>
          </p:cNvPicPr>
          <p:nvPr/>
        </p:nvPicPr>
        <p:blipFill>
          <a:blip r:embed="rId2" cstate="print"/>
          <a:stretch>
            <a:fillRect/>
          </a:stretch>
        </p:blipFill>
        <p:spPr>
          <a:xfrm>
            <a:off x="432774" y="1802397"/>
            <a:ext cx="4285734" cy="2906417"/>
          </a:xfrm>
          <a:prstGeom prst="rect">
            <a:avLst/>
          </a:prstGeom>
        </p:spPr>
      </p:pic>
      <p:pic>
        <p:nvPicPr>
          <p:cNvPr id="24" name="Picture 23" descr="H3017Sr905x5.gif"/>
          <p:cNvPicPr>
            <a:picLocks noChangeAspect="1"/>
          </p:cNvPicPr>
          <p:nvPr/>
        </p:nvPicPr>
        <p:blipFill>
          <a:blip r:embed="rId3" cstate="print"/>
          <a:stretch>
            <a:fillRect/>
          </a:stretch>
        </p:blipFill>
        <p:spPr>
          <a:xfrm>
            <a:off x="4780036" y="3381154"/>
            <a:ext cx="4212000" cy="3159000"/>
          </a:xfrm>
          <a:prstGeom prst="rect">
            <a:avLst/>
          </a:prstGeom>
        </p:spPr>
      </p:pic>
      <p:sp>
        <p:nvSpPr>
          <p:cNvPr id="6" name="Date Placeholder 5"/>
          <p:cNvSpPr>
            <a:spLocks noGrp="1"/>
          </p:cNvSpPr>
          <p:nvPr>
            <p:ph type="dt" sz="half" idx="10"/>
          </p:nvPr>
        </p:nvSpPr>
        <p:spPr/>
        <p:txBody>
          <a:bodyPr/>
          <a:lstStyle/>
          <a:p>
            <a:r>
              <a:rPr lang="de-DE" smtClean="0"/>
              <a:t>Particle Physics School Colloquium, May 2011</a:t>
            </a:r>
            <a:endParaRPr lang="de-DE" dirty="0"/>
          </a:p>
        </p:txBody>
      </p:sp>
      <p:sp>
        <p:nvSpPr>
          <p:cNvPr id="7" name="Slide Number Placeholder 6"/>
          <p:cNvSpPr>
            <a:spLocks noGrp="1"/>
          </p:cNvSpPr>
          <p:nvPr>
            <p:ph type="sldNum" sz="quarter" idx="11"/>
          </p:nvPr>
        </p:nvSpPr>
        <p:spPr/>
        <p:txBody>
          <a:bodyPr/>
          <a:lstStyle/>
          <a:p>
            <a:fld id="{1D1A195A-80B6-4608-834F-1F2C8018D99C}" type="slidenum">
              <a:rPr lang="en-US" smtClean="0"/>
              <a:pPr/>
              <a:t>16</a:t>
            </a:fld>
            <a:endParaRPr lang="en-US" dirty="0"/>
          </a:p>
        </p:txBody>
      </p:sp>
      <p:sp>
        <p:nvSpPr>
          <p:cNvPr id="8" name="Footer Placeholder 7"/>
          <p:cNvSpPr>
            <a:spLocks noGrp="1"/>
          </p:cNvSpPr>
          <p:nvPr>
            <p:ph type="ftr" sz="quarter" idx="12"/>
          </p:nvPr>
        </p:nvSpPr>
        <p:spPr/>
        <p:txBody>
          <a:bodyPr/>
          <a:lstStyle/>
          <a:p>
            <a:r>
              <a:rPr lang="de-DE" smtClean="0"/>
              <a:t>C. Koffmane, MPI für Physik, HLL, TU Berlin</a:t>
            </a:r>
            <a:endParaRPr lang="de-DE" dirty="0"/>
          </a:p>
        </p:txBody>
      </p:sp>
      <p:sp>
        <p:nvSpPr>
          <p:cNvPr id="5" name="Title 4"/>
          <p:cNvSpPr>
            <a:spLocks noGrp="1"/>
          </p:cNvSpPr>
          <p:nvPr>
            <p:ph type="title"/>
          </p:nvPr>
        </p:nvSpPr>
        <p:spPr/>
        <p:txBody>
          <a:bodyPr/>
          <a:lstStyle/>
          <a:p>
            <a:r>
              <a:rPr lang="en-US" sz="2000" dirty="0" smtClean="0"/>
              <a:t>Signal Measurement – Sr90</a:t>
            </a:r>
            <a:endParaRPr lang="en-US" sz="2000" dirty="0"/>
          </a:p>
        </p:txBody>
      </p:sp>
      <p:sp>
        <p:nvSpPr>
          <p:cNvPr id="10" name="Rectangle 9"/>
          <p:cNvSpPr/>
          <p:nvPr/>
        </p:nvSpPr>
        <p:spPr>
          <a:xfrm>
            <a:off x="979459" y="993034"/>
            <a:ext cx="7102549" cy="877163"/>
          </a:xfrm>
          <a:prstGeom prst="rect">
            <a:avLst/>
          </a:prstGeom>
        </p:spPr>
        <p:txBody>
          <a:bodyPr wrap="square">
            <a:spAutoFit/>
          </a:bodyPr>
          <a:lstStyle/>
          <a:p>
            <a:pPr algn="l"/>
            <a:r>
              <a:rPr lang="en-US" sz="1300" dirty="0" smtClean="0">
                <a:cs typeface="Tahoma" pitchFamily="34" charset="0"/>
              </a:rPr>
              <a:t>2 DUTs: 32x64 pixels Belle II PXD design, L=6 µm, pixel size 50x75 µm</a:t>
            </a:r>
            <a:r>
              <a:rPr lang="en-US" sz="1300" baseline="30000" dirty="0" smtClean="0">
                <a:cs typeface="Tahoma" pitchFamily="34" charset="0"/>
              </a:rPr>
              <a:t>2</a:t>
            </a:r>
            <a:r>
              <a:rPr lang="en-US" sz="1300" dirty="0" smtClean="0">
                <a:cs typeface="Tahoma" pitchFamily="34" charset="0"/>
              </a:rPr>
              <a:t>, same design on front</a:t>
            </a:r>
            <a:endParaRPr lang="en-US" sz="1300" baseline="30000" dirty="0" smtClean="0">
              <a:cs typeface="Tahoma" pitchFamily="34" charset="0"/>
            </a:endParaRPr>
          </a:p>
          <a:p>
            <a:pPr lvl="1" algn="l">
              <a:buSzPct val="80000"/>
              <a:buFont typeface="Wingdings 3" pitchFamily="18" charset="2"/>
              <a:buChar char="w"/>
            </a:pPr>
            <a:r>
              <a:rPr lang="en-US" sz="1300" dirty="0" smtClean="0">
                <a:cs typeface="Tahoma" pitchFamily="34" charset="0"/>
              </a:rPr>
              <a:t>     I :  450 µm standard FZ material</a:t>
            </a:r>
          </a:p>
          <a:p>
            <a:pPr lvl="1" algn="l">
              <a:buSzPct val="80000"/>
              <a:buFont typeface="Wingdings 3" pitchFamily="18" charset="2"/>
              <a:buChar char="w"/>
            </a:pPr>
            <a:r>
              <a:rPr lang="en-US" sz="1300" dirty="0" smtClean="0">
                <a:cs typeface="Tahoma" pitchFamily="34" charset="0"/>
              </a:rPr>
              <a:t>     II:   50 µm SOI</a:t>
            </a:r>
            <a:r>
              <a:rPr lang="en-US" sz="1200" baseline="30000" dirty="0" smtClean="0">
                <a:cs typeface="Tahoma" pitchFamily="34" charset="0"/>
              </a:rPr>
              <a:t/>
            </a:r>
            <a:br>
              <a:rPr lang="en-US" sz="1200" baseline="30000" dirty="0" smtClean="0">
                <a:cs typeface="Tahoma" pitchFamily="34" charset="0"/>
              </a:rPr>
            </a:br>
            <a:r>
              <a:rPr lang="en-US" sz="1200" dirty="0" smtClean="0">
                <a:cs typeface="Tahoma" pitchFamily="34" charset="0"/>
              </a:rPr>
              <a:t>        </a:t>
            </a:r>
            <a:endParaRPr lang="en-US" sz="1200" baseline="30000" dirty="0">
              <a:cs typeface="Tahoma" pitchFamily="34" charset="0"/>
            </a:endParaRPr>
          </a:p>
        </p:txBody>
      </p:sp>
      <p:sp>
        <p:nvSpPr>
          <p:cNvPr id="15" name="TextBox 14"/>
          <p:cNvSpPr txBox="1"/>
          <p:nvPr/>
        </p:nvSpPr>
        <p:spPr>
          <a:xfrm>
            <a:off x="3078321" y="3572538"/>
            <a:ext cx="960519" cy="461665"/>
          </a:xfrm>
          <a:prstGeom prst="rect">
            <a:avLst/>
          </a:prstGeom>
          <a:solidFill>
            <a:srgbClr val="7CA6A6"/>
          </a:solidFill>
        </p:spPr>
        <p:txBody>
          <a:bodyPr wrap="none" rtlCol="0">
            <a:spAutoFit/>
          </a:bodyPr>
          <a:lstStyle/>
          <a:p>
            <a:r>
              <a:rPr lang="en-US" sz="1200" dirty="0" smtClean="0">
                <a:solidFill>
                  <a:schemeClr val="bg1"/>
                </a:solidFill>
              </a:rPr>
              <a:t>t = 450 µm</a:t>
            </a:r>
          </a:p>
          <a:p>
            <a:r>
              <a:rPr lang="en-US" sz="1200" dirty="0" smtClean="0">
                <a:solidFill>
                  <a:schemeClr val="bg1"/>
                </a:solidFill>
              </a:rPr>
              <a:t>S/N ≈ 171</a:t>
            </a:r>
            <a:endParaRPr lang="en-US" sz="1200" dirty="0">
              <a:solidFill>
                <a:schemeClr val="bg1"/>
              </a:solidFill>
            </a:endParaRPr>
          </a:p>
        </p:txBody>
      </p:sp>
      <p:sp>
        <p:nvSpPr>
          <p:cNvPr id="16" name="TextBox 15"/>
          <p:cNvSpPr txBox="1"/>
          <p:nvPr/>
        </p:nvSpPr>
        <p:spPr>
          <a:xfrm>
            <a:off x="7334039" y="5107173"/>
            <a:ext cx="877163" cy="461665"/>
          </a:xfrm>
          <a:prstGeom prst="rect">
            <a:avLst/>
          </a:prstGeom>
          <a:solidFill>
            <a:srgbClr val="7CA6A6"/>
          </a:solidFill>
        </p:spPr>
        <p:txBody>
          <a:bodyPr wrap="none" rtlCol="0">
            <a:spAutoFit/>
          </a:bodyPr>
          <a:lstStyle/>
          <a:p>
            <a:r>
              <a:rPr lang="en-US" sz="1200" dirty="0" smtClean="0">
                <a:solidFill>
                  <a:schemeClr val="bg1"/>
                </a:solidFill>
              </a:rPr>
              <a:t>t = 50 µm</a:t>
            </a:r>
          </a:p>
          <a:p>
            <a:r>
              <a:rPr lang="en-US" sz="1200" dirty="0" smtClean="0">
                <a:solidFill>
                  <a:schemeClr val="bg1"/>
                </a:solidFill>
              </a:rPr>
              <a:t>S/N≈21</a:t>
            </a:r>
            <a:endParaRPr lang="en-US" sz="1200" dirty="0">
              <a:solidFill>
                <a:schemeClr val="bg1"/>
              </a:solidFill>
            </a:endParaRPr>
          </a:p>
        </p:txBody>
      </p:sp>
      <p:sp>
        <p:nvSpPr>
          <p:cNvPr id="20" name="TextBox 19"/>
          <p:cNvSpPr txBox="1"/>
          <p:nvPr/>
        </p:nvSpPr>
        <p:spPr>
          <a:xfrm>
            <a:off x="4933438" y="2137144"/>
            <a:ext cx="3721464" cy="646331"/>
          </a:xfrm>
          <a:prstGeom prst="rect">
            <a:avLst/>
          </a:prstGeom>
          <a:solidFill>
            <a:srgbClr val="C9DBD8"/>
          </a:solidFill>
          <a:effectLst>
            <a:outerShdw blurRad="50800" dist="50800" dir="5400000" algn="ctr" rotWithShape="0">
              <a:srgbClr val="000000">
                <a:alpha val="51000"/>
              </a:srgbClr>
            </a:outerShdw>
          </a:effectLst>
        </p:spPr>
        <p:txBody>
          <a:bodyPr wrap="square" rtlCol="0">
            <a:spAutoFit/>
          </a:bodyPr>
          <a:lstStyle/>
          <a:p>
            <a:pPr algn="l">
              <a:buSzPct val="80000"/>
              <a:buFont typeface="Wingdings 3" pitchFamily="18" charset="2"/>
              <a:buChar char="w"/>
            </a:pPr>
            <a:r>
              <a:rPr lang="en-US" sz="1200" dirty="0" smtClean="0"/>
              <a:t>   </a:t>
            </a:r>
            <a:r>
              <a:rPr lang="el-GR" sz="1200" dirty="0" smtClean="0"/>
              <a:t>β</a:t>
            </a:r>
            <a:r>
              <a:rPr lang="de-DE" sz="1200" dirty="0" smtClean="0"/>
              <a:t> source, ~2MeV end energy, close to mip</a:t>
            </a:r>
            <a:endParaRPr lang="en-US" sz="1200" dirty="0" smtClean="0"/>
          </a:p>
          <a:p>
            <a:pPr algn="l">
              <a:buSzPct val="80000"/>
              <a:buFont typeface="Wingdings 3" pitchFamily="18" charset="2"/>
              <a:buChar char="w"/>
            </a:pPr>
            <a:r>
              <a:rPr lang="en-US" sz="1200" dirty="0" smtClean="0"/>
              <a:t>   photons and LE e</a:t>
            </a:r>
            <a:r>
              <a:rPr lang="en-US" sz="1200" baseline="30000" dirty="0" smtClean="0"/>
              <a:t>-</a:t>
            </a:r>
            <a:r>
              <a:rPr lang="en-US" sz="1200" dirty="0" smtClean="0"/>
              <a:t> blocked by 4.3 mm plastic</a:t>
            </a:r>
          </a:p>
          <a:p>
            <a:pPr algn="l">
              <a:buSzPct val="80000"/>
              <a:buFont typeface="Wingdings 3" pitchFamily="18" charset="2"/>
              <a:buChar char="w"/>
            </a:pPr>
            <a:r>
              <a:rPr lang="en-US" sz="1200" dirty="0" smtClean="0"/>
              <a:t>   external scintillator trigger below the sensor</a:t>
            </a:r>
          </a:p>
        </p:txBody>
      </p:sp>
      <p:sp>
        <p:nvSpPr>
          <p:cNvPr id="26" name="Rectangle 25"/>
          <p:cNvSpPr/>
          <p:nvPr/>
        </p:nvSpPr>
        <p:spPr>
          <a:xfrm>
            <a:off x="648586" y="5092726"/>
            <a:ext cx="3763926" cy="1200329"/>
          </a:xfrm>
          <a:prstGeom prst="rect">
            <a:avLst/>
          </a:prstGeom>
          <a:solidFill>
            <a:srgbClr val="C9DBD8"/>
          </a:solidFill>
          <a:effectLst>
            <a:outerShdw blurRad="50800" dist="50800" dir="5400000" algn="ctr" rotWithShape="0">
              <a:srgbClr val="000000">
                <a:alpha val="50000"/>
              </a:srgbClr>
            </a:outerShdw>
          </a:effectLst>
        </p:spPr>
        <p:txBody>
          <a:bodyPr wrap="square">
            <a:spAutoFit/>
          </a:bodyPr>
          <a:lstStyle/>
          <a:p>
            <a:pPr algn="l">
              <a:buSzPct val="80000"/>
              <a:buFont typeface="Wingdings 3" pitchFamily="18" charset="2"/>
              <a:buChar char="w"/>
            </a:pPr>
            <a:r>
              <a:rPr lang="en-US" sz="1200" dirty="0" smtClean="0"/>
              <a:t>  from Cd109 we know: 1 ADU </a:t>
            </a:r>
            <a:r>
              <a:rPr lang="en-US" sz="1200" dirty="0" smtClean="0">
                <a:sym typeface="Wingdings" pitchFamily="2" charset="2"/>
              </a:rPr>
              <a:t> 19.8 e</a:t>
            </a:r>
            <a:r>
              <a:rPr lang="en-US" sz="1200" baseline="30000" dirty="0" smtClean="0">
                <a:sym typeface="Wingdings" pitchFamily="2" charset="2"/>
              </a:rPr>
              <a:t>- </a:t>
            </a:r>
            <a:r>
              <a:rPr lang="en-US" sz="1200" dirty="0" smtClean="0">
                <a:sym typeface="Wingdings" pitchFamily="2" charset="2"/>
              </a:rPr>
              <a:t> </a:t>
            </a:r>
          </a:p>
          <a:p>
            <a:pPr algn="l">
              <a:buSzPct val="80000"/>
              <a:buFont typeface="Wingdings 3" pitchFamily="18" charset="2"/>
              <a:buChar char="w"/>
            </a:pPr>
            <a:r>
              <a:rPr lang="en-US" sz="1200" dirty="0" smtClean="0">
                <a:sym typeface="Wingdings" pitchFamily="2" charset="2"/>
              </a:rPr>
              <a:t>  Sr90 signal with 50µm: 210 ADU  4164 e</a:t>
            </a:r>
            <a:r>
              <a:rPr lang="en-US" sz="1200" baseline="30000" dirty="0" smtClean="0">
                <a:sym typeface="Wingdings" pitchFamily="2" charset="2"/>
              </a:rPr>
              <a:t>-</a:t>
            </a:r>
          </a:p>
          <a:p>
            <a:pPr algn="l">
              <a:buSzPct val="80000"/>
              <a:buFont typeface="Wingdings 3" pitchFamily="18" charset="2"/>
              <a:buChar char="w"/>
            </a:pPr>
            <a:endParaRPr lang="en-US" sz="1200" dirty="0" smtClean="0">
              <a:sym typeface="Wingdings" pitchFamily="2" charset="2"/>
            </a:endParaRPr>
          </a:p>
          <a:p>
            <a:pPr algn="l">
              <a:buSzPct val="80000"/>
              <a:buFont typeface="Wingdings 3" pitchFamily="18" charset="2"/>
              <a:buChar char="w"/>
            </a:pPr>
            <a:r>
              <a:rPr lang="en-US" sz="1200" dirty="0" smtClean="0">
                <a:sym typeface="Wingdings" pitchFamily="2" charset="2"/>
              </a:rPr>
              <a:t>  expect ~80e-/µm for a </a:t>
            </a:r>
            <a:r>
              <a:rPr lang="en-US" sz="1200" dirty="0" err="1" smtClean="0">
                <a:sym typeface="Wingdings" pitchFamily="2" charset="2"/>
              </a:rPr>
              <a:t>mip</a:t>
            </a:r>
            <a:r>
              <a:rPr lang="en-US" sz="1200" dirty="0" smtClean="0">
                <a:sym typeface="Wingdings" pitchFamily="2" charset="2"/>
              </a:rPr>
              <a:t>: ~4000 e</a:t>
            </a:r>
            <a:r>
              <a:rPr lang="en-US" sz="1200" baseline="30000" dirty="0" smtClean="0">
                <a:sym typeface="Wingdings" pitchFamily="2" charset="2"/>
              </a:rPr>
              <a:t>-</a:t>
            </a:r>
            <a:r>
              <a:rPr lang="en-US" sz="1200" dirty="0" smtClean="0">
                <a:sym typeface="Wingdings" pitchFamily="2" charset="2"/>
              </a:rPr>
              <a:t> for 50µm</a:t>
            </a:r>
          </a:p>
          <a:p>
            <a:pPr algn="l">
              <a:buSzPct val="80000"/>
              <a:buFont typeface="Wingdings 3" pitchFamily="18" charset="2"/>
              <a:buChar char="w"/>
            </a:pPr>
            <a:endParaRPr lang="en-US" sz="1200" dirty="0" smtClean="0"/>
          </a:p>
          <a:p>
            <a:pPr algn="l">
              <a:buSzPct val="80000"/>
              <a:buFont typeface="Wingdings 3" pitchFamily="18" charset="2"/>
              <a:buChar char="w"/>
            </a:pPr>
            <a:r>
              <a:rPr lang="en-US" sz="1200" dirty="0" smtClean="0"/>
              <a:t>  signal(450µm) : signal(50µm): 8.2</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Particle Physics School Colloquium, May 2011</a:t>
            </a:r>
            <a:endParaRPr lang="de-DE" dirty="0"/>
          </a:p>
        </p:txBody>
      </p:sp>
      <p:sp>
        <p:nvSpPr>
          <p:cNvPr id="3" name="Foliennummernplatzhalter 2"/>
          <p:cNvSpPr>
            <a:spLocks noGrp="1"/>
          </p:cNvSpPr>
          <p:nvPr>
            <p:ph type="sldNum" sz="quarter" idx="11"/>
          </p:nvPr>
        </p:nvSpPr>
        <p:spPr/>
        <p:txBody>
          <a:bodyPr/>
          <a:lstStyle/>
          <a:p>
            <a:fld id="{1D1A195A-80B6-4608-834F-1F2C8018D99C}" type="slidenum">
              <a:rPr lang="en-US" smtClean="0"/>
              <a:pPr/>
              <a:t>17</a:t>
            </a:fld>
            <a:endParaRPr lang="en-US" dirty="0"/>
          </a:p>
        </p:txBody>
      </p:sp>
      <p:sp>
        <p:nvSpPr>
          <p:cNvPr id="4" name="Fußzeilenplatzhalter 3"/>
          <p:cNvSpPr>
            <a:spLocks noGrp="1"/>
          </p:cNvSpPr>
          <p:nvPr>
            <p:ph type="ftr" sz="quarter" idx="12"/>
          </p:nvPr>
        </p:nvSpPr>
        <p:spPr/>
        <p:txBody>
          <a:bodyPr/>
          <a:lstStyle/>
          <a:p>
            <a:r>
              <a:rPr lang="de-DE" smtClean="0"/>
              <a:t>C. Koffmane, MPI für Physik, HLL, TU Berlin</a:t>
            </a:r>
            <a:endParaRPr lang="de-DE" dirty="0"/>
          </a:p>
        </p:txBody>
      </p:sp>
      <p:sp>
        <p:nvSpPr>
          <p:cNvPr id="5" name="Titel 4"/>
          <p:cNvSpPr>
            <a:spLocks noGrp="1"/>
          </p:cNvSpPr>
          <p:nvPr>
            <p:ph type="title"/>
          </p:nvPr>
        </p:nvSpPr>
        <p:spPr/>
        <p:txBody>
          <a:bodyPr/>
          <a:lstStyle/>
          <a:p>
            <a:r>
              <a:rPr lang="en-US" sz="2000" dirty="0" smtClean="0"/>
              <a:t>Thin</a:t>
            </a:r>
            <a:r>
              <a:rPr lang="de-DE" sz="2000" dirty="0" smtClean="0"/>
              <a:t> DEPFET - Beam Test Oct. 2011</a:t>
            </a:r>
            <a:endParaRPr lang="de-DE" sz="2000" dirty="0"/>
          </a:p>
        </p:txBody>
      </p:sp>
      <p:pic>
        <p:nvPicPr>
          <p:cNvPr id="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387" y="1228258"/>
            <a:ext cx="4572000"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Box 7"/>
          <p:cNvSpPr txBox="1"/>
          <p:nvPr/>
        </p:nvSpPr>
        <p:spPr>
          <a:xfrm>
            <a:off x="3388659" y="4356847"/>
            <a:ext cx="5526954" cy="2068712"/>
          </a:xfrm>
          <a:prstGeom prst="rect">
            <a:avLst/>
          </a:prstGeom>
          <a:solidFill>
            <a:srgbClr val="C9DBD8"/>
          </a:solidFill>
          <a:ln>
            <a:noFill/>
          </a:ln>
          <a:effectLst>
            <a:outerShdw blurRad="50800" dist="50800" dir="5400000" algn="ctr" rotWithShape="0">
              <a:srgbClr val="000000">
                <a:alpha val="53000"/>
              </a:srgbClr>
            </a:outerShdw>
          </a:effectLst>
        </p:spPr>
        <p:txBody>
          <a:bodyPr wrap="none"/>
          <a:lstStyle/>
          <a:p>
            <a:pPr algn="l">
              <a:defRPr/>
            </a:pPr>
            <a:r>
              <a:rPr lang="en-US" sz="1600" dirty="0" smtClean="0"/>
              <a:t>Beam Test 3-12 October at CERN SPS</a:t>
            </a:r>
            <a:endParaRPr lang="en-US" sz="1600" dirty="0"/>
          </a:p>
          <a:p>
            <a:pPr algn="l">
              <a:defRPr/>
            </a:pPr>
            <a:r>
              <a:rPr lang="en-US" sz="1600" dirty="0"/>
              <a:t> </a:t>
            </a:r>
          </a:p>
          <a:p>
            <a:pPr algn="l">
              <a:buFontTx/>
              <a:buChar char="-"/>
              <a:defRPr/>
            </a:pPr>
            <a:r>
              <a:rPr lang="en-US" sz="1600" dirty="0" smtClean="0"/>
              <a:t>: AIDA Telescope (1 µm pointing precision)</a:t>
            </a:r>
          </a:p>
          <a:p>
            <a:pPr algn="l">
              <a:buFontTx/>
              <a:buChar char="-"/>
              <a:defRPr/>
            </a:pPr>
            <a:r>
              <a:rPr lang="en-US" sz="1600" dirty="0" smtClean="0"/>
              <a:t>: 2 DUTs with 50µm thin DEPFET, 1 DUT with 450µm</a:t>
            </a:r>
          </a:p>
          <a:p>
            <a:pPr algn="l">
              <a:buFontTx/>
              <a:buChar char="-"/>
              <a:defRPr/>
            </a:pPr>
            <a:r>
              <a:rPr lang="en-US" sz="1600" dirty="0" smtClean="0"/>
              <a:t>: different pixel designs (S/N of 20 and 40)</a:t>
            </a:r>
          </a:p>
          <a:p>
            <a:pPr algn="l">
              <a:buFontTx/>
              <a:buChar char="-"/>
              <a:defRPr/>
            </a:pPr>
            <a:r>
              <a:rPr lang="en-US" sz="1600" dirty="0" smtClean="0"/>
              <a:t>: read out with 100MHz and 320MHz</a:t>
            </a:r>
          </a:p>
          <a:p>
            <a:pPr algn="l">
              <a:buFontTx/>
              <a:buChar char="-"/>
              <a:defRPr/>
            </a:pPr>
            <a:r>
              <a:rPr lang="en-US" sz="1600" dirty="0" smtClean="0"/>
              <a:t>: angle and voltage scans to optimize design parameters</a:t>
            </a:r>
          </a:p>
          <a:p>
            <a:pPr algn="l">
              <a:buFontTx/>
              <a:buChar char="-"/>
              <a:defRPr/>
            </a:pPr>
            <a:r>
              <a:rPr lang="en-US" sz="1600" dirty="0" smtClean="0"/>
              <a:t>: correlation between telescope tracks and DUT found </a:t>
            </a:r>
          </a:p>
          <a:p>
            <a:pPr algn="l">
              <a:buFontTx/>
              <a:buChar char="-"/>
              <a:defRPr/>
            </a:pPr>
            <a:endParaRPr lang="en-US" sz="1600" dirty="0" smtClean="0"/>
          </a:p>
        </p:txBody>
      </p:sp>
    </p:spTree>
    <p:extLst>
      <p:ext uri="{BB962C8B-B14F-4D97-AF65-F5344CB8AC3E}">
        <p14:creationId xmlns:p14="http://schemas.microsoft.com/office/powerpoint/2010/main" val="24452046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000" dirty="0" smtClean="0"/>
              <a:t>Signal – 120GeV </a:t>
            </a:r>
            <a:r>
              <a:rPr lang="en-US" sz="2000" dirty="0" err="1" smtClean="0"/>
              <a:t>Pions</a:t>
            </a:r>
            <a:endParaRPr lang="en-US" sz="2000" dirty="0"/>
          </a:p>
        </p:txBody>
      </p:sp>
      <p:sp>
        <p:nvSpPr>
          <p:cNvPr id="4" name="Datumsplatzhalter 3"/>
          <p:cNvSpPr>
            <a:spLocks noGrp="1"/>
          </p:cNvSpPr>
          <p:nvPr>
            <p:ph type="dt" sz="half" idx="10"/>
          </p:nvPr>
        </p:nvSpPr>
        <p:spPr/>
        <p:txBody>
          <a:bodyPr/>
          <a:lstStyle/>
          <a:p>
            <a:r>
              <a:rPr lang="de-DE" smtClean="0"/>
              <a:t>Particle Physics School Colloquium, May 2011</a:t>
            </a:r>
            <a:endParaRPr lang="en-GB"/>
          </a:p>
        </p:txBody>
      </p:sp>
      <p:sp>
        <p:nvSpPr>
          <p:cNvPr id="5" name="Foliennummernplatzhalter 4"/>
          <p:cNvSpPr>
            <a:spLocks noGrp="1"/>
          </p:cNvSpPr>
          <p:nvPr>
            <p:ph type="sldNum" sz="quarter" idx="11"/>
          </p:nvPr>
        </p:nvSpPr>
        <p:spPr/>
        <p:txBody>
          <a:bodyPr/>
          <a:lstStyle/>
          <a:p>
            <a:fld id="{A62E1767-E813-40AF-B71E-B6F2D3AB0179}" type="slidenum">
              <a:rPr lang="en-GB" smtClean="0"/>
              <a:pPr/>
              <a:t>18</a:t>
            </a:fld>
            <a:endParaRPr lang="en-GB"/>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1893888"/>
            <a:ext cx="4764088" cy="457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4"/>
          <p:cNvSpPr txBox="1">
            <a:spLocks noChangeArrowheads="1"/>
          </p:cNvSpPr>
          <p:nvPr/>
        </p:nvSpPr>
        <p:spPr bwMode="auto">
          <a:xfrm>
            <a:off x="704850" y="912813"/>
            <a:ext cx="8180388" cy="1241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4071" rIns="90000" bIns="4500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Tahoma" pitchFamily="34" charset="0"/>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Tahoma" pitchFamily="34" charset="0"/>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Tahoma" pitchFamily="34" charset="0"/>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Tahoma" pitchFamily="34" charset="0"/>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Tahoma" pitchFamily="34" charset="0"/>
              </a:defRPr>
            </a:lvl5pPr>
            <a:lvl6pPr marL="25146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Tahoma" pitchFamily="34" charset="0"/>
              </a:defRPr>
            </a:lvl6pPr>
            <a:lvl7pPr marL="29718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Tahoma" pitchFamily="34" charset="0"/>
              </a:defRPr>
            </a:lvl7pPr>
            <a:lvl8pPr marL="34290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Tahoma" pitchFamily="34" charset="0"/>
              </a:defRPr>
            </a:lvl8pPr>
            <a:lvl9pPr marL="38862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Tahoma" pitchFamily="34" charset="0"/>
              </a:defRPr>
            </a:lvl9pPr>
          </a:lstStyle>
          <a:p>
            <a:pPr algn="l" eaLnBrk="1">
              <a:lnSpc>
                <a:spcPct val="98000"/>
              </a:lnSpc>
            </a:pPr>
            <a:r>
              <a:rPr lang="en-US" sz="2400" b="1" dirty="0">
                <a:solidFill>
                  <a:srgbClr val="000000"/>
                </a:solidFill>
              </a:rPr>
              <a:t>Noise performance: </a:t>
            </a:r>
          </a:p>
          <a:p>
            <a:pPr algn="l" eaLnBrk="1"/>
            <a:r>
              <a:rPr lang="en-US" dirty="0">
                <a:solidFill>
                  <a:srgbClr val="000000"/>
                </a:solidFill>
              </a:rPr>
              <a:t>Common mode noise &lt; 1 ADU</a:t>
            </a:r>
          </a:p>
          <a:p>
            <a:pPr algn="l" eaLnBrk="1"/>
            <a:r>
              <a:rPr lang="en-US" dirty="0">
                <a:solidFill>
                  <a:srgbClr val="000000"/>
                </a:solidFill>
              </a:rPr>
              <a:t>Intrinsic noise, after CM subtraction: 0.5 ADU  </a:t>
            </a:r>
          </a:p>
          <a:p>
            <a:pPr algn="l" eaLnBrk="1"/>
            <a:r>
              <a:rPr lang="en-US" dirty="0">
                <a:solidFill>
                  <a:srgbClr val="000000"/>
                </a:solidFill>
              </a:rPr>
              <a:t>Noise measurement agrees with  lab. tests</a:t>
            </a:r>
          </a:p>
        </p:txBody>
      </p:sp>
      <p:sp>
        <p:nvSpPr>
          <p:cNvPr id="8" name="Text Box 5"/>
          <p:cNvSpPr txBox="1">
            <a:spLocks noChangeArrowheads="1"/>
          </p:cNvSpPr>
          <p:nvPr/>
        </p:nvSpPr>
        <p:spPr bwMode="auto">
          <a:xfrm>
            <a:off x="5138738" y="3065931"/>
            <a:ext cx="3746500" cy="2546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1803" rIns="90000" bIns="45000"/>
          <a:lstStyle>
            <a:lvl1pPr eaLnBrk="0">
              <a:tabLst>
                <a:tab pos="723900" algn="l"/>
                <a:tab pos="1447800" algn="l"/>
                <a:tab pos="2171700" algn="l"/>
                <a:tab pos="2895600" algn="l"/>
                <a:tab pos="3619500" algn="l"/>
              </a:tabLst>
              <a:defRPr>
                <a:solidFill>
                  <a:schemeClr val="tx1"/>
                </a:solidFill>
                <a:latin typeface="Tahoma" pitchFamily="34" charset="0"/>
              </a:defRPr>
            </a:lvl1pPr>
            <a:lvl2pPr eaLnBrk="0">
              <a:tabLst>
                <a:tab pos="723900" algn="l"/>
                <a:tab pos="1447800" algn="l"/>
                <a:tab pos="2171700" algn="l"/>
                <a:tab pos="2895600" algn="l"/>
                <a:tab pos="3619500" algn="l"/>
              </a:tabLst>
              <a:defRPr>
                <a:solidFill>
                  <a:schemeClr val="tx1"/>
                </a:solidFill>
                <a:latin typeface="Tahoma" pitchFamily="34" charset="0"/>
              </a:defRPr>
            </a:lvl2pPr>
            <a:lvl3pPr eaLnBrk="0">
              <a:tabLst>
                <a:tab pos="723900" algn="l"/>
                <a:tab pos="1447800" algn="l"/>
                <a:tab pos="2171700" algn="l"/>
                <a:tab pos="2895600" algn="l"/>
                <a:tab pos="3619500" algn="l"/>
              </a:tabLst>
              <a:defRPr>
                <a:solidFill>
                  <a:schemeClr val="tx1"/>
                </a:solidFill>
                <a:latin typeface="Tahoma" pitchFamily="34" charset="0"/>
              </a:defRPr>
            </a:lvl3pPr>
            <a:lvl4pPr eaLnBrk="0">
              <a:tabLst>
                <a:tab pos="723900" algn="l"/>
                <a:tab pos="1447800" algn="l"/>
                <a:tab pos="2171700" algn="l"/>
                <a:tab pos="2895600" algn="l"/>
                <a:tab pos="3619500" algn="l"/>
              </a:tabLst>
              <a:defRPr>
                <a:solidFill>
                  <a:schemeClr val="tx1"/>
                </a:solidFill>
                <a:latin typeface="Tahoma" pitchFamily="34" charset="0"/>
              </a:defRPr>
            </a:lvl4pPr>
            <a:lvl5pPr eaLnBrk="0">
              <a:tabLst>
                <a:tab pos="723900" algn="l"/>
                <a:tab pos="1447800" algn="l"/>
                <a:tab pos="2171700" algn="l"/>
                <a:tab pos="2895600" algn="l"/>
                <a:tab pos="3619500" algn="l"/>
              </a:tabLst>
              <a:defRPr>
                <a:solidFill>
                  <a:schemeClr val="tx1"/>
                </a:solidFill>
                <a:latin typeface="Tahoma" pitchFamily="34" charset="0"/>
              </a:defRPr>
            </a:lvl5pPr>
            <a:lvl6pPr marL="25146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Tahoma" pitchFamily="34" charset="0"/>
              </a:defRPr>
            </a:lvl6pPr>
            <a:lvl7pPr marL="29718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Tahoma" pitchFamily="34" charset="0"/>
              </a:defRPr>
            </a:lvl7pPr>
            <a:lvl8pPr marL="34290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Tahoma" pitchFamily="34" charset="0"/>
              </a:defRPr>
            </a:lvl8pPr>
            <a:lvl9pPr marL="38862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chemeClr val="tx1"/>
                </a:solidFill>
                <a:latin typeface="Tahoma" pitchFamily="34" charset="0"/>
              </a:defRPr>
            </a:lvl9pPr>
          </a:lstStyle>
          <a:p>
            <a:pPr eaLnBrk="1">
              <a:lnSpc>
                <a:spcPct val="98000"/>
              </a:lnSpc>
            </a:pPr>
            <a:r>
              <a:rPr lang="en-US" sz="2000" b="1" dirty="0">
                <a:solidFill>
                  <a:srgbClr val="000000"/>
                </a:solidFill>
              </a:rPr>
              <a:t>Preliminary result for most </a:t>
            </a:r>
          </a:p>
          <a:p>
            <a:pPr eaLnBrk="1"/>
            <a:r>
              <a:rPr lang="en-US" sz="2000" b="1" dirty="0">
                <a:solidFill>
                  <a:srgbClr val="000000"/>
                </a:solidFill>
              </a:rPr>
              <a:t>probable signal on </a:t>
            </a:r>
            <a:r>
              <a:rPr lang="en-US" sz="1800" b="1" dirty="0">
                <a:solidFill>
                  <a:srgbClr val="000000"/>
                </a:solidFill>
              </a:rPr>
              <a:t>H4.1.04:</a:t>
            </a:r>
          </a:p>
          <a:p>
            <a:pPr eaLnBrk="1"/>
            <a:r>
              <a:rPr lang="en-US" sz="2000" dirty="0">
                <a:solidFill>
                  <a:srgbClr val="000000"/>
                </a:solidFill>
              </a:rPr>
              <a:t>MPV ~ 10 ADU </a:t>
            </a:r>
          </a:p>
          <a:p>
            <a:pPr eaLnBrk="1"/>
            <a:endParaRPr lang="en-US" sz="2000" dirty="0">
              <a:solidFill>
                <a:srgbClr val="000000"/>
              </a:solidFill>
            </a:endParaRPr>
          </a:p>
          <a:p>
            <a:pPr eaLnBrk="1"/>
            <a:r>
              <a:rPr lang="en-US" sz="2000" dirty="0">
                <a:solidFill>
                  <a:srgbClr val="000000"/>
                </a:solidFill>
              </a:rPr>
              <a:t>S/N ratio ~ 20 </a:t>
            </a:r>
          </a:p>
          <a:p>
            <a:pPr eaLnBrk="1"/>
            <a:r>
              <a:rPr lang="en-US" sz="2000" dirty="0">
                <a:solidFill>
                  <a:srgbClr val="000000"/>
                </a:solidFill>
              </a:rPr>
              <a:t>   (i.e. 40 in Belle-II)</a:t>
            </a:r>
          </a:p>
          <a:p>
            <a:pPr eaLnBrk="1"/>
            <a:endParaRPr lang="en-US" sz="2000" dirty="0">
              <a:solidFill>
                <a:srgbClr val="000000"/>
              </a:solidFill>
            </a:endParaRPr>
          </a:p>
        </p:txBody>
      </p:sp>
    </p:spTree>
    <p:extLst>
      <p:ext uri="{BB962C8B-B14F-4D97-AF65-F5344CB8AC3E}">
        <p14:creationId xmlns:p14="http://schemas.microsoft.com/office/powerpoint/2010/main" val="2989214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7663" y="227477"/>
            <a:ext cx="7772400" cy="609600"/>
          </a:xfrm>
        </p:spPr>
        <p:txBody>
          <a:bodyPr/>
          <a:lstStyle/>
          <a:p>
            <a:r>
              <a:rPr lang="en-US" sz="2000" dirty="0" smtClean="0"/>
              <a:t>Spatial Resolution</a:t>
            </a:r>
            <a:endParaRPr lang="en-US" sz="2000" dirty="0"/>
          </a:p>
        </p:txBody>
      </p:sp>
      <p:sp>
        <p:nvSpPr>
          <p:cNvPr id="4" name="Datumsplatzhalter 3"/>
          <p:cNvSpPr>
            <a:spLocks noGrp="1"/>
          </p:cNvSpPr>
          <p:nvPr>
            <p:ph type="dt" sz="half" idx="10"/>
          </p:nvPr>
        </p:nvSpPr>
        <p:spPr/>
        <p:txBody>
          <a:bodyPr/>
          <a:lstStyle/>
          <a:p>
            <a:r>
              <a:rPr lang="de-DE" smtClean="0"/>
              <a:t>Particle Physics School Colloquium, May 2011</a:t>
            </a:r>
            <a:endParaRPr lang="en-GB"/>
          </a:p>
        </p:txBody>
      </p:sp>
      <p:sp>
        <p:nvSpPr>
          <p:cNvPr id="5" name="Foliennummernplatzhalter 4"/>
          <p:cNvSpPr>
            <a:spLocks noGrp="1"/>
          </p:cNvSpPr>
          <p:nvPr>
            <p:ph type="sldNum" sz="quarter" idx="11"/>
          </p:nvPr>
        </p:nvSpPr>
        <p:spPr/>
        <p:txBody>
          <a:bodyPr/>
          <a:lstStyle/>
          <a:p>
            <a:fld id="{A62E1767-E813-40AF-B71E-B6F2D3AB0179}" type="slidenum">
              <a:rPr lang="en-GB" smtClean="0"/>
              <a:pPr/>
              <a:t>19</a:t>
            </a:fld>
            <a:endParaRPr lang="en-GB"/>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175" y="944653"/>
            <a:ext cx="3849688" cy="3694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788" y="958941"/>
            <a:ext cx="3849687" cy="3694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4"/>
          <p:cNvSpPr txBox="1">
            <a:spLocks noChangeArrowheads="1"/>
          </p:cNvSpPr>
          <p:nvPr/>
        </p:nvSpPr>
        <p:spPr bwMode="auto">
          <a:xfrm>
            <a:off x="390525" y="4618880"/>
            <a:ext cx="8753475" cy="204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1803" rIns="90000" bIns="4500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Tahoma" pitchFamily="34" charset="0"/>
              </a:defRPr>
            </a:lvl1pPr>
            <a:lvl2pPr marL="431800" indent="-2159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Tahoma" pitchFamily="34" charset="0"/>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Tahoma" pitchFamily="34" charset="0"/>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Tahoma" pitchFamily="34" charset="0"/>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Tahoma" pitchFamily="34" charset="0"/>
              </a:defRPr>
            </a:lvl5pPr>
            <a:lvl6pPr marL="25146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Tahoma" pitchFamily="34" charset="0"/>
              </a:defRPr>
            </a:lvl6pPr>
            <a:lvl7pPr marL="29718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Tahoma" pitchFamily="34" charset="0"/>
              </a:defRPr>
            </a:lvl7pPr>
            <a:lvl8pPr marL="34290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Tahoma" pitchFamily="34" charset="0"/>
              </a:defRPr>
            </a:lvl8pPr>
            <a:lvl9pPr marL="38862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Tahoma" pitchFamily="34" charset="0"/>
              </a:defRPr>
            </a:lvl9pPr>
          </a:lstStyle>
          <a:p>
            <a:pPr algn="l" eaLnBrk="1">
              <a:lnSpc>
                <a:spcPct val="98000"/>
              </a:lnSpc>
            </a:pPr>
            <a:r>
              <a:rPr lang="en-US" sz="1800" dirty="0">
                <a:solidFill>
                  <a:srgbClr val="000000"/>
                </a:solidFill>
                <a:ea typeface="Tahoma" pitchFamily="34" charset="0"/>
                <a:cs typeface="Tahoma" pitchFamily="34" charset="0"/>
              </a:rPr>
              <a:t>Single-pixel cluster show expected “box” distribution from -25 to +25 </a:t>
            </a:r>
            <a:r>
              <a:rPr lang="el-GR" sz="1800" dirty="0">
                <a:solidFill>
                  <a:srgbClr val="000000"/>
                </a:solidFill>
                <a:ea typeface="Tahoma" pitchFamily="34" charset="0"/>
                <a:cs typeface="Tahoma" pitchFamily="34" charset="0"/>
              </a:rPr>
              <a:t>μ</a:t>
            </a:r>
            <a:r>
              <a:rPr lang="en-US" sz="1800" dirty="0">
                <a:solidFill>
                  <a:srgbClr val="000000"/>
                </a:solidFill>
                <a:ea typeface="Tahoma" pitchFamily="34" charset="0"/>
                <a:cs typeface="Tahoma" pitchFamily="34" charset="0"/>
              </a:rPr>
              <a:t>m, </a:t>
            </a:r>
          </a:p>
          <a:p>
            <a:pPr lvl="1" algn="l" eaLnBrk="1">
              <a:buSzPct val="45000"/>
              <a:buFont typeface="Wingdings" pitchFamily="2" charset="2"/>
              <a:buChar char=""/>
            </a:pPr>
            <a:r>
              <a:rPr lang="en-US" sz="1800" dirty="0">
                <a:solidFill>
                  <a:srgbClr val="000000"/>
                </a:solidFill>
                <a:ea typeface="Tahoma" pitchFamily="34" charset="0"/>
                <a:cs typeface="Tahoma" pitchFamily="34" charset="0"/>
              </a:rPr>
              <a:t>smearing by telescope resolution ~ 2-3 </a:t>
            </a:r>
            <a:r>
              <a:rPr lang="el-GR" sz="1800" dirty="0">
                <a:solidFill>
                  <a:srgbClr val="000000"/>
                </a:solidFill>
                <a:ea typeface="Tahoma" pitchFamily="34" charset="0"/>
                <a:cs typeface="Tahoma" pitchFamily="34" charset="0"/>
              </a:rPr>
              <a:t>μ</a:t>
            </a:r>
            <a:r>
              <a:rPr lang="en-US" sz="1800" dirty="0">
                <a:solidFill>
                  <a:srgbClr val="000000"/>
                </a:solidFill>
                <a:ea typeface="Tahoma" pitchFamily="34" charset="0"/>
                <a:cs typeface="Tahoma" pitchFamily="34" charset="0"/>
              </a:rPr>
              <a:t>m </a:t>
            </a:r>
          </a:p>
          <a:p>
            <a:pPr lvl="1" algn="l" eaLnBrk="1">
              <a:buSzPct val="45000"/>
              <a:buFont typeface="Wingdings" pitchFamily="2" charset="2"/>
              <a:buChar char=""/>
            </a:pPr>
            <a:r>
              <a:rPr lang="en-US" sz="1800" dirty="0">
                <a:solidFill>
                  <a:srgbClr val="000000"/>
                </a:solidFill>
                <a:ea typeface="Tahoma" pitchFamily="34" charset="0"/>
                <a:cs typeface="Tahoma" pitchFamily="34" charset="0"/>
              </a:rPr>
              <a:t>binary RMS = 50 </a:t>
            </a:r>
            <a:r>
              <a:rPr lang="el-GR" sz="1800" dirty="0">
                <a:solidFill>
                  <a:srgbClr val="000000"/>
                </a:solidFill>
                <a:ea typeface="Tahoma" pitchFamily="34" charset="0"/>
                <a:cs typeface="Tahoma" pitchFamily="34" charset="0"/>
              </a:rPr>
              <a:t>μ</a:t>
            </a:r>
            <a:r>
              <a:rPr lang="en-US" sz="1800" dirty="0">
                <a:solidFill>
                  <a:srgbClr val="000000"/>
                </a:solidFill>
                <a:ea typeface="Tahoma" pitchFamily="34" charset="0"/>
                <a:cs typeface="Tahoma" pitchFamily="34" charset="0"/>
              </a:rPr>
              <a:t>m / √12 = 14.4 </a:t>
            </a:r>
            <a:r>
              <a:rPr lang="el-GR" sz="1800" dirty="0">
                <a:solidFill>
                  <a:srgbClr val="000000"/>
                </a:solidFill>
                <a:ea typeface="Tahoma" pitchFamily="34" charset="0"/>
                <a:cs typeface="Tahoma" pitchFamily="34" charset="0"/>
              </a:rPr>
              <a:t>μ</a:t>
            </a:r>
            <a:r>
              <a:rPr lang="en-US" sz="1800" dirty="0">
                <a:solidFill>
                  <a:srgbClr val="000000"/>
                </a:solidFill>
                <a:ea typeface="Tahoma" pitchFamily="34" charset="0"/>
                <a:cs typeface="Tahoma" pitchFamily="34" charset="0"/>
              </a:rPr>
              <a:t>m </a:t>
            </a:r>
          </a:p>
          <a:p>
            <a:pPr algn="l" eaLnBrk="1">
              <a:buClrTx/>
              <a:buSzTx/>
              <a:buFontTx/>
              <a:buNone/>
            </a:pPr>
            <a:r>
              <a:rPr lang="en-US" sz="1800" dirty="0">
                <a:solidFill>
                  <a:srgbClr val="000000"/>
                </a:solidFill>
                <a:ea typeface="Tahoma" pitchFamily="34" charset="0"/>
                <a:cs typeface="Tahoma" pitchFamily="34" charset="0"/>
              </a:rPr>
              <a:t>Multiple-pixel clusters are relatively rare under perpendicular incidence</a:t>
            </a:r>
          </a:p>
          <a:p>
            <a:pPr algn="l" eaLnBrk="1">
              <a:buClrTx/>
              <a:buSzTx/>
              <a:buFontTx/>
              <a:buNone/>
            </a:pPr>
            <a:endParaRPr lang="en-US" sz="1800" dirty="0">
              <a:solidFill>
                <a:srgbClr val="000000"/>
              </a:solidFill>
              <a:ea typeface="Tahoma" pitchFamily="34" charset="0"/>
              <a:cs typeface="Tahoma" pitchFamily="34" charset="0"/>
            </a:endParaRPr>
          </a:p>
          <a:p>
            <a:pPr algn="l" eaLnBrk="1">
              <a:buClrTx/>
              <a:buSzTx/>
              <a:buFontTx/>
              <a:buNone/>
            </a:pPr>
            <a:r>
              <a:rPr lang="en-US" sz="1800" dirty="0">
                <a:solidFill>
                  <a:srgbClr val="000000"/>
                </a:solidFill>
                <a:ea typeface="Tahoma" pitchFamily="34" charset="0"/>
                <a:cs typeface="Tahoma" pitchFamily="34" charset="0"/>
              </a:rPr>
              <a:t>Spatial resolution depends on incidence angle, </a:t>
            </a:r>
            <a:r>
              <a:rPr lang="en-US" sz="1800" dirty="0" smtClean="0">
                <a:solidFill>
                  <a:srgbClr val="000000"/>
                </a:solidFill>
                <a:ea typeface="Tahoma" pitchFamily="34" charset="0"/>
                <a:cs typeface="Tahoma" pitchFamily="34" charset="0"/>
              </a:rPr>
              <a:t>S/N, clustering </a:t>
            </a:r>
            <a:r>
              <a:rPr lang="en-US" sz="1800" dirty="0">
                <a:solidFill>
                  <a:srgbClr val="000000"/>
                </a:solidFill>
                <a:ea typeface="Tahoma" pitchFamily="34" charset="0"/>
                <a:cs typeface="Tahoma" pitchFamily="34" charset="0"/>
              </a:rPr>
              <a:t>(esp. 0-suppression), bias voltage (scan under analysis)</a:t>
            </a:r>
          </a:p>
        </p:txBody>
      </p:sp>
      <p:sp>
        <p:nvSpPr>
          <p:cNvPr id="9" name="Text Box 5"/>
          <p:cNvSpPr txBox="1">
            <a:spLocks noChangeArrowheads="1"/>
          </p:cNvSpPr>
          <p:nvPr/>
        </p:nvSpPr>
        <p:spPr bwMode="auto">
          <a:xfrm>
            <a:off x="7413852" y="1466941"/>
            <a:ext cx="1719262" cy="272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1803" rIns="90000" bIns="45000"/>
          <a:lstStyle>
            <a:lvl1pPr eaLnBrk="0">
              <a:tabLst>
                <a:tab pos="723900" algn="l"/>
                <a:tab pos="1447800" algn="l"/>
              </a:tabLst>
              <a:defRPr>
                <a:solidFill>
                  <a:schemeClr val="tx1"/>
                </a:solidFill>
                <a:latin typeface="Tahoma" pitchFamily="34" charset="0"/>
              </a:defRPr>
            </a:lvl1pPr>
            <a:lvl2pPr eaLnBrk="0">
              <a:tabLst>
                <a:tab pos="723900" algn="l"/>
                <a:tab pos="1447800" algn="l"/>
              </a:tabLst>
              <a:defRPr>
                <a:solidFill>
                  <a:schemeClr val="tx1"/>
                </a:solidFill>
                <a:latin typeface="Tahoma" pitchFamily="34" charset="0"/>
              </a:defRPr>
            </a:lvl2pPr>
            <a:lvl3pPr eaLnBrk="0">
              <a:tabLst>
                <a:tab pos="723900" algn="l"/>
                <a:tab pos="1447800" algn="l"/>
              </a:tabLst>
              <a:defRPr>
                <a:solidFill>
                  <a:schemeClr val="tx1"/>
                </a:solidFill>
                <a:latin typeface="Tahoma" pitchFamily="34" charset="0"/>
              </a:defRPr>
            </a:lvl3pPr>
            <a:lvl4pPr eaLnBrk="0">
              <a:tabLst>
                <a:tab pos="723900" algn="l"/>
                <a:tab pos="1447800" algn="l"/>
              </a:tabLst>
              <a:defRPr>
                <a:solidFill>
                  <a:schemeClr val="tx1"/>
                </a:solidFill>
                <a:latin typeface="Tahoma" pitchFamily="34" charset="0"/>
              </a:defRPr>
            </a:lvl4pPr>
            <a:lvl5pPr eaLnBrk="0">
              <a:tabLst>
                <a:tab pos="723900" algn="l"/>
                <a:tab pos="1447800" algn="l"/>
              </a:tabLst>
              <a:defRPr>
                <a:solidFill>
                  <a:schemeClr val="tx1"/>
                </a:solidFill>
                <a:latin typeface="Tahoma" pitchFamily="34" charset="0"/>
              </a:defRPr>
            </a:lvl5pPr>
            <a:lvl6pPr marL="25146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Lst>
              <a:defRPr>
                <a:solidFill>
                  <a:schemeClr val="tx1"/>
                </a:solidFill>
                <a:latin typeface="Tahoma" pitchFamily="34" charset="0"/>
              </a:defRPr>
            </a:lvl6pPr>
            <a:lvl7pPr marL="29718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Lst>
              <a:defRPr>
                <a:solidFill>
                  <a:schemeClr val="tx1"/>
                </a:solidFill>
                <a:latin typeface="Tahoma" pitchFamily="34" charset="0"/>
              </a:defRPr>
            </a:lvl7pPr>
            <a:lvl8pPr marL="34290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Lst>
              <a:defRPr>
                <a:solidFill>
                  <a:schemeClr val="tx1"/>
                </a:solidFill>
                <a:latin typeface="Tahoma" pitchFamily="34" charset="0"/>
              </a:defRPr>
            </a:lvl8pPr>
            <a:lvl9pPr marL="38862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Lst>
              <a:defRPr>
                <a:solidFill>
                  <a:schemeClr val="tx1"/>
                </a:solidFill>
                <a:latin typeface="Tahoma" pitchFamily="34" charset="0"/>
              </a:defRPr>
            </a:lvl9pPr>
          </a:lstStyle>
          <a:p>
            <a:pPr algn="ctr" eaLnBrk="1">
              <a:lnSpc>
                <a:spcPct val="98000"/>
              </a:lnSpc>
            </a:pPr>
            <a:r>
              <a:rPr lang="en-US" sz="1800" dirty="0">
                <a:solidFill>
                  <a:srgbClr val="000000"/>
                </a:solidFill>
              </a:rPr>
              <a:t>Spatial resolution of module H4.1.04 in X(left) and Y(right)</a:t>
            </a:r>
          </a:p>
        </p:txBody>
      </p:sp>
      <p:sp>
        <p:nvSpPr>
          <p:cNvPr id="10" name="Textfeld 9"/>
          <p:cNvSpPr txBox="1"/>
          <p:nvPr/>
        </p:nvSpPr>
        <p:spPr>
          <a:xfrm>
            <a:off x="6769099" y="4419600"/>
            <a:ext cx="790575" cy="253916"/>
          </a:xfrm>
          <a:prstGeom prst="rect">
            <a:avLst/>
          </a:prstGeom>
          <a:noFill/>
        </p:spPr>
        <p:txBody>
          <a:bodyPr wrap="square" rtlCol="0">
            <a:spAutoFit/>
          </a:bodyPr>
          <a:lstStyle/>
          <a:p>
            <a:r>
              <a:rPr lang="en-US" sz="1000" b="1" dirty="0" err="1">
                <a:latin typeface="Arial" pitchFamily="34" charset="0"/>
                <a:cs typeface="Arial" pitchFamily="34" charset="0"/>
              </a:rPr>
              <a:t>d</a:t>
            </a:r>
            <a:r>
              <a:rPr lang="en-US" sz="1000" b="1" dirty="0" err="1" smtClean="0">
                <a:latin typeface="Arial" pitchFamily="34" charset="0"/>
                <a:cs typeface="Arial" pitchFamily="34" charset="0"/>
              </a:rPr>
              <a:t>y</a:t>
            </a:r>
            <a:r>
              <a:rPr lang="en-US" sz="1000" b="1" dirty="0" smtClean="0">
                <a:latin typeface="Arial" pitchFamily="34" charset="0"/>
                <a:cs typeface="Arial" pitchFamily="34" charset="0"/>
              </a:rPr>
              <a:t> [um]</a:t>
            </a:r>
            <a:endParaRPr lang="en-US" sz="1000" b="1" dirty="0">
              <a:latin typeface="Arial" pitchFamily="34" charset="0"/>
              <a:cs typeface="Arial" pitchFamily="34" charset="0"/>
            </a:endParaRPr>
          </a:p>
        </p:txBody>
      </p:sp>
    </p:spTree>
    <p:extLst>
      <p:ext uri="{BB962C8B-B14F-4D97-AF65-F5344CB8AC3E}">
        <p14:creationId xmlns:p14="http://schemas.microsoft.com/office/powerpoint/2010/main" val="3426004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3"/>
          <p:cNvSpPr>
            <a:spLocks noGrp="1"/>
          </p:cNvSpPr>
          <p:nvPr>
            <p:ph type="dt" sz="half" idx="10"/>
          </p:nvPr>
        </p:nvSpPr>
        <p:spPr/>
        <p:txBody>
          <a:bodyPr/>
          <a:lstStyle/>
          <a:p>
            <a:r>
              <a:rPr lang="de-DE" smtClean="0"/>
              <a:t>Particle Physics School Colloquium, May 2011</a:t>
            </a:r>
            <a:endParaRPr lang="de-DE" dirty="0"/>
          </a:p>
        </p:txBody>
      </p:sp>
      <p:sp>
        <p:nvSpPr>
          <p:cNvPr id="15" name="Slide Number Placeholder 14"/>
          <p:cNvSpPr>
            <a:spLocks noGrp="1"/>
          </p:cNvSpPr>
          <p:nvPr>
            <p:ph type="sldNum" sz="quarter" idx="11"/>
          </p:nvPr>
        </p:nvSpPr>
        <p:spPr/>
        <p:txBody>
          <a:bodyPr/>
          <a:lstStyle/>
          <a:p>
            <a:fld id="{1D1A195A-80B6-4608-834F-1F2C8018D99C}" type="slidenum">
              <a:rPr lang="en-US" smtClean="0"/>
              <a:pPr/>
              <a:t>2</a:t>
            </a:fld>
            <a:endParaRPr lang="en-US" dirty="0"/>
          </a:p>
        </p:txBody>
      </p:sp>
      <p:sp>
        <p:nvSpPr>
          <p:cNvPr id="16" name="Footer Placeholder 15"/>
          <p:cNvSpPr>
            <a:spLocks noGrp="1"/>
          </p:cNvSpPr>
          <p:nvPr>
            <p:ph type="ftr" sz="quarter" idx="12"/>
          </p:nvPr>
        </p:nvSpPr>
        <p:spPr/>
        <p:txBody>
          <a:bodyPr/>
          <a:lstStyle/>
          <a:p>
            <a:r>
              <a:rPr lang="de-DE" smtClean="0"/>
              <a:t>C. Koffmane, MPI für Physik, HLL, TU Berlin</a:t>
            </a:r>
            <a:endParaRPr lang="de-DE" dirty="0"/>
          </a:p>
        </p:txBody>
      </p:sp>
      <p:sp>
        <p:nvSpPr>
          <p:cNvPr id="2" name="Title 1"/>
          <p:cNvSpPr>
            <a:spLocks noGrp="1"/>
          </p:cNvSpPr>
          <p:nvPr>
            <p:ph type="title"/>
          </p:nvPr>
        </p:nvSpPr>
        <p:spPr/>
        <p:txBody>
          <a:bodyPr/>
          <a:lstStyle/>
          <a:p>
            <a:r>
              <a:rPr lang="en-US" sz="1800" dirty="0" smtClean="0"/>
              <a:t>ILC VXD vs. </a:t>
            </a:r>
            <a:r>
              <a:rPr lang="en-US" sz="1800" dirty="0" err="1" smtClean="0"/>
              <a:t>SuperKEKB</a:t>
            </a:r>
            <a:r>
              <a:rPr lang="en-US" sz="1800" dirty="0" smtClean="0"/>
              <a:t> PXD </a:t>
            </a:r>
            <a:r>
              <a:rPr lang="en-US" sz="1600" dirty="0" smtClean="0"/>
              <a:t>(from a DEPFET point of view)</a:t>
            </a:r>
            <a:endParaRPr lang="en-US" sz="1600" dirty="0"/>
          </a:p>
        </p:txBody>
      </p:sp>
      <p:grpSp>
        <p:nvGrpSpPr>
          <p:cNvPr id="8" name="Group 12"/>
          <p:cNvGrpSpPr/>
          <p:nvPr/>
        </p:nvGrpSpPr>
        <p:grpSpPr>
          <a:xfrm>
            <a:off x="717311" y="4206000"/>
            <a:ext cx="8325280" cy="2031325"/>
            <a:chOff x="499730" y="4167953"/>
            <a:chExt cx="8144549" cy="2031325"/>
          </a:xfrm>
        </p:grpSpPr>
        <p:sp>
          <p:nvSpPr>
            <p:cNvPr id="10" name="Rectangle 9"/>
            <p:cNvSpPr/>
            <p:nvPr/>
          </p:nvSpPr>
          <p:spPr>
            <a:xfrm>
              <a:off x="499730" y="4167953"/>
              <a:ext cx="5061098" cy="2031325"/>
            </a:xfrm>
            <a:prstGeom prst="rect">
              <a:avLst/>
            </a:prstGeom>
          </p:spPr>
          <p:txBody>
            <a:bodyPr wrap="square">
              <a:spAutoFit/>
            </a:bodyPr>
            <a:lstStyle/>
            <a:p>
              <a:pPr algn="l">
                <a:lnSpc>
                  <a:spcPct val="150000"/>
                </a:lnSpc>
              </a:pPr>
              <a:r>
                <a:rPr lang="en-US" sz="1200" dirty="0" smtClean="0"/>
                <a:t>-: radii: 15, 26, 37, 48, 60 mm   ……………………………………………………….</a:t>
              </a:r>
            </a:p>
            <a:p>
              <a:pPr algn="l">
                <a:lnSpc>
                  <a:spcPct val="150000"/>
                </a:lnSpc>
              </a:pPr>
              <a:r>
                <a:rPr lang="en-US" sz="1200" dirty="0" smtClean="0"/>
                <a:t>-: ladder length: 125mm(L0) and 250mm(L1-4) …………………………………</a:t>
              </a:r>
            </a:p>
            <a:p>
              <a:pPr algn="l">
                <a:lnSpc>
                  <a:spcPct val="150000"/>
                </a:lnSpc>
              </a:pPr>
              <a:r>
                <a:rPr lang="en-US" sz="1200" dirty="0" smtClean="0"/>
                <a:t>-: sensitive width: 11mm (L0), 15mm(L1), 22mm(L2-4) ……………………..</a:t>
              </a:r>
            </a:p>
            <a:p>
              <a:pPr algn="l">
                <a:lnSpc>
                  <a:spcPct val="150000"/>
                </a:lnSpc>
              </a:pPr>
              <a:r>
                <a:rPr lang="en-US" sz="1200" dirty="0" smtClean="0"/>
                <a:t>-: number of ladders: 10/11/12/16/20 </a:t>
              </a:r>
              <a:r>
                <a:rPr lang="en-US" sz="1200" dirty="0" smtClean="0">
                  <a:sym typeface="Wingdings" pitchFamily="2" charset="2"/>
                </a:rPr>
                <a:t> 130 sensors ………………………..</a:t>
              </a:r>
              <a:endParaRPr lang="en-US" sz="1200" dirty="0" smtClean="0"/>
            </a:p>
            <a:p>
              <a:pPr algn="l">
                <a:lnSpc>
                  <a:spcPct val="150000"/>
                </a:lnSpc>
              </a:pPr>
              <a:r>
                <a:rPr lang="en-US" sz="1200" dirty="0" smtClean="0">
                  <a:cs typeface="Tahoma" pitchFamily="34" charset="0"/>
                </a:rPr>
                <a:t>-: pixel size: ≈20 µm ……………………………………………………………………….</a:t>
              </a:r>
            </a:p>
            <a:p>
              <a:pPr algn="l">
                <a:lnSpc>
                  <a:spcPct val="150000"/>
                </a:lnSpc>
              </a:pPr>
              <a:r>
                <a:rPr lang="en-US" sz="1200" dirty="0" smtClean="0">
                  <a:cs typeface="Tahoma" pitchFamily="34" charset="0"/>
                </a:rPr>
                <a:t>-: Row rate: ≈20 MHz ………………………………………………………………………</a:t>
              </a:r>
            </a:p>
            <a:p>
              <a:pPr algn="l">
                <a:lnSpc>
                  <a:spcPct val="150000"/>
                </a:lnSpc>
              </a:pPr>
              <a:r>
                <a:rPr lang="en-US" sz="1200" dirty="0" smtClean="0">
                  <a:cs typeface="Tahoma" pitchFamily="34" charset="0"/>
                </a:rPr>
                <a:t>-: number of pixels: ≈800 </a:t>
              </a:r>
              <a:r>
                <a:rPr lang="en-US" sz="1200" dirty="0" err="1" smtClean="0">
                  <a:cs typeface="Tahoma" pitchFamily="34" charset="0"/>
                </a:rPr>
                <a:t>Mpix</a:t>
              </a:r>
              <a:r>
                <a:rPr lang="en-US" sz="1200" dirty="0" smtClean="0">
                  <a:cs typeface="Tahoma" pitchFamily="34" charset="0"/>
                </a:rPr>
                <a:t> …………………………………………………………</a:t>
              </a:r>
              <a:endParaRPr lang="en-US" sz="1200" dirty="0">
                <a:cs typeface="Tahoma" pitchFamily="34" charset="0"/>
              </a:endParaRPr>
            </a:p>
          </p:txBody>
        </p:sp>
        <p:sp>
          <p:nvSpPr>
            <p:cNvPr id="11" name="Rectangle 10"/>
            <p:cNvSpPr/>
            <p:nvPr/>
          </p:nvSpPr>
          <p:spPr>
            <a:xfrm>
              <a:off x="5298572" y="4167953"/>
              <a:ext cx="3345707" cy="2031325"/>
            </a:xfrm>
            <a:prstGeom prst="rect">
              <a:avLst/>
            </a:prstGeom>
          </p:spPr>
          <p:txBody>
            <a:bodyPr wrap="square">
              <a:spAutoFit/>
            </a:bodyPr>
            <a:lstStyle/>
            <a:p>
              <a:pPr algn="l">
                <a:lnSpc>
                  <a:spcPct val="150000"/>
                </a:lnSpc>
              </a:pPr>
              <a:r>
                <a:rPr lang="en-US" sz="1200" dirty="0" smtClean="0"/>
                <a:t> 14, 22 mm</a:t>
              </a:r>
            </a:p>
            <a:p>
              <a:pPr algn="l">
                <a:lnSpc>
                  <a:spcPct val="150000"/>
                </a:lnSpc>
              </a:pPr>
              <a:r>
                <a:rPr lang="en-US" sz="1200" dirty="0" smtClean="0"/>
                <a:t> 136 mm(L0) and 169mm(L1)</a:t>
              </a:r>
            </a:p>
            <a:p>
              <a:pPr algn="l">
                <a:lnSpc>
                  <a:spcPct val="150000"/>
                </a:lnSpc>
              </a:pPr>
              <a:r>
                <a:rPr lang="en-US" sz="1200" dirty="0" smtClean="0"/>
                <a:t> 12.5mm (L0, L1)</a:t>
              </a:r>
            </a:p>
            <a:p>
              <a:pPr algn="l">
                <a:lnSpc>
                  <a:spcPct val="150000"/>
                </a:lnSpc>
              </a:pPr>
              <a:r>
                <a:rPr lang="en-US" sz="1200" dirty="0" smtClean="0"/>
                <a:t> 8/12 </a:t>
              </a:r>
              <a:r>
                <a:rPr lang="en-US" sz="1200" dirty="0" smtClean="0">
                  <a:sym typeface="Wingdings" pitchFamily="2" charset="2"/>
                </a:rPr>
                <a:t> 40 sensors</a:t>
              </a:r>
              <a:endParaRPr lang="en-US" sz="1200" dirty="0" smtClean="0"/>
            </a:p>
            <a:p>
              <a:pPr algn="l" eaLnBrk="1" fontAlgn="auto" hangingPunct="1">
                <a:lnSpc>
                  <a:spcPct val="150000"/>
                </a:lnSpc>
              </a:pPr>
              <a:r>
                <a:rPr lang="en-US" sz="1200" dirty="0" smtClean="0"/>
                <a:t> 50x50 µm</a:t>
              </a:r>
              <a:r>
                <a:rPr lang="en-US" sz="1200" baseline="30000" dirty="0" smtClean="0"/>
                <a:t>2</a:t>
              </a:r>
              <a:r>
                <a:rPr lang="en-US" sz="1200" dirty="0" smtClean="0"/>
                <a:t> (L0) 50x75 µm</a:t>
              </a:r>
              <a:r>
                <a:rPr lang="en-US" sz="1200" baseline="30000" dirty="0" smtClean="0"/>
                <a:t>2 </a:t>
              </a:r>
              <a:r>
                <a:rPr lang="en-US" sz="1200" dirty="0" smtClean="0"/>
                <a:t> (L1)</a:t>
              </a:r>
            </a:p>
            <a:p>
              <a:pPr algn="l" eaLnBrk="1" fontAlgn="auto" hangingPunct="1">
                <a:lnSpc>
                  <a:spcPct val="150000"/>
                </a:lnSpc>
              </a:pPr>
              <a:r>
                <a:rPr lang="en-US" sz="1200" dirty="0" smtClean="0">
                  <a:cs typeface="Tahoma" pitchFamily="34" charset="0"/>
                </a:rPr>
                <a:t> ≈10 MHz</a:t>
              </a:r>
            </a:p>
            <a:p>
              <a:pPr algn="l">
                <a:lnSpc>
                  <a:spcPct val="150000"/>
                </a:lnSpc>
              </a:pPr>
              <a:r>
                <a:rPr lang="en-US" sz="1200" dirty="0" smtClean="0">
                  <a:cs typeface="Tahoma" pitchFamily="34" charset="0"/>
                </a:rPr>
                <a:t> ≈8 </a:t>
              </a:r>
              <a:r>
                <a:rPr lang="en-US" sz="1200" dirty="0" err="1" smtClean="0">
                  <a:cs typeface="Tahoma" pitchFamily="34" charset="0"/>
                </a:rPr>
                <a:t>Mpix</a:t>
              </a:r>
              <a:endParaRPr lang="en-US" sz="1200" dirty="0">
                <a:cs typeface="Tahoma" pitchFamily="34" charset="0"/>
              </a:endParaRPr>
            </a:p>
          </p:txBody>
        </p:sp>
      </p:grpSp>
      <p:sp>
        <p:nvSpPr>
          <p:cNvPr id="12" name="TextBox 7"/>
          <p:cNvSpPr txBox="1">
            <a:spLocks noChangeArrowheads="1"/>
          </p:cNvSpPr>
          <p:nvPr/>
        </p:nvSpPr>
        <p:spPr bwMode="auto">
          <a:xfrm>
            <a:off x="1615544" y="6237325"/>
            <a:ext cx="5816616" cy="307777"/>
          </a:xfrm>
          <a:prstGeom prst="rect">
            <a:avLst/>
          </a:prstGeom>
          <a:solidFill>
            <a:srgbClr val="C9DBD8"/>
          </a:solidFill>
          <a:ln w="9525">
            <a:noFill/>
            <a:miter lim="800000"/>
            <a:headEnd/>
            <a:tailEnd/>
          </a:ln>
          <a:effectLst>
            <a:outerShdw blurRad="50800" dist="50800" dir="5400000" algn="ctr" rotWithShape="0">
              <a:srgbClr val="000000">
                <a:alpha val="50000"/>
              </a:srgbClr>
            </a:outerShdw>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cs typeface="Tahoma" pitchFamily="34" charset="0"/>
              </a:rPr>
              <a:t>Minimal material in</a:t>
            </a:r>
            <a:r>
              <a:rPr kumimoji="0" lang="en-US" sz="1400" b="0" i="0" u="none" strike="noStrike" cap="none" normalizeH="0" dirty="0" smtClean="0">
                <a:ln>
                  <a:noFill/>
                </a:ln>
                <a:solidFill>
                  <a:schemeClr val="tx1"/>
                </a:solidFill>
                <a:effectLst/>
                <a:cs typeface="Tahoma" pitchFamily="34" charset="0"/>
              </a:rPr>
              <a:t> both application</a:t>
            </a:r>
            <a:r>
              <a:rPr kumimoji="0" lang="en-US" sz="1400" b="0" i="0" u="none" strike="noStrike" cap="none" normalizeH="0" baseline="0" dirty="0" smtClean="0">
                <a:ln>
                  <a:noFill/>
                </a:ln>
                <a:solidFill>
                  <a:schemeClr val="tx1"/>
                </a:solidFill>
                <a:effectLst/>
                <a:cs typeface="Tahoma" pitchFamily="34" charset="0"/>
              </a:rPr>
              <a:t>!!!     (for</a:t>
            </a:r>
            <a:r>
              <a:rPr kumimoji="0" lang="en-US" sz="1400" b="0" i="0" u="none" strike="noStrike" cap="none" normalizeH="0" dirty="0" smtClean="0">
                <a:ln>
                  <a:noFill/>
                </a:ln>
                <a:solidFill>
                  <a:schemeClr val="tx1"/>
                </a:solidFill>
                <a:effectLst/>
                <a:cs typeface="Tahoma" pitchFamily="34" charset="0"/>
              </a:rPr>
              <a:t> </a:t>
            </a:r>
            <a:r>
              <a:rPr lang="en-US" dirty="0" smtClean="0">
                <a:cs typeface="Tahoma" pitchFamily="34" charset="0"/>
              </a:rPr>
              <a:t>s</a:t>
            </a:r>
            <a:r>
              <a:rPr kumimoji="0" lang="en-US" sz="1400" b="0" i="0" u="none" strike="noStrike" cap="none" normalizeH="0" baseline="0" dirty="0" smtClean="0">
                <a:ln>
                  <a:noFill/>
                </a:ln>
                <a:solidFill>
                  <a:schemeClr val="tx1"/>
                </a:solidFill>
                <a:effectLst/>
                <a:cs typeface="Tahoma" pitchFamily="34" charset="0"/>
              </a:rPr>
              <a:t>ensor and support</a:t>
            </a:r>
            <a:r>
              <a:rPr lang="en-US" dirty="0" smtClean="0">
                <a:cs typeface="Tahoma" pitchFamily="34" charset="0"/>
              </a:rPr>
              <a:t>)</a:t>
            </a:r>
            <a:endParaRPr kumimoji="0" lang="en-US" sz="1800" b="0" i="0" u="none" strike="noStrike" cap="none" normalizeH="0" baseline="0" dirty="0" smtClean="0">
              <a:ln>
                <a:noFill/>
              </a:ln>
              <a:solidFill>
                <a:schemeClr val="tx1"/>
              </a:solidFill>
              <a:effectLst/>
              <a:cs typeface="Tahoma" pitchFamily="34" charset="0"/>
            </a:endParaRPr>
          </a:p>
        </p:txBody>
      </p:sp>
      <p:grpSp>
        <p:nvGrpSpPr>
          <p:cNvPr id="5" name="Gruppieren 4"/>
          <p:cNvGrpSpPr/>
          <p:nvPr/>
        </p:nvGrpSpPr>
        <p:grpSpPr>
          <a:xfrm>
            <a:off x="629156" y="1116645"/>
            <a:ext cx="3894696" cy="2754586"/>
            <a:chOff x="831611" y="1050776"/>
            <a:chExt cx="3894696" cy="2754586"/>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11" y="1050776"/>
              <a:ext cx="3894696" cy="2754586"/>
            </a:xfrm>
            <a:prstGeom prst="rect">
              <a:avLst/>
            </a:prstGeom>
          </p:spPr>
        </p:pic>
        <p:pic>
          <p:nvPicPr>
            <p:cNvPr id="1014790" name="Picture 6" descr="http://www.linearcollider.org/files/graphics_resources/logo/logo_white_bg.gif"/>
            <p:cNvPicPr>
              <a:picLocks noChangeAspect="1" noChangeArrowheads="1"/>
            </p:cNvPicPr>
            <p:nvPr/>
          </p:nvPicPr>
          <p:blipFill>
            <a:blip r:embed="rId3" cstate="print"/>
            <a:srcRect/>
            <a:stretch>
              <a:fillRect/>
            </a:stretch>
          </p:blipFill>
          <p:spPr bwMode="auto">
            <a:xfrm>
              <a:off x="831611" y="1050776"/>
              <a:ext cx="957588" cy="625624"/>
            </a:xfrm>
            <a:prstGeom prst="rect">
              <a:avLst/>
            </a:prstGeom>
            <a:noFill/>
          </p:spPr>
        </p:pic>
      </p:grpSp>
      <p:grpSp>
        <p:nvGrpSpPr>
          <p:cNvPr id="19" name="Gruppieren 18"/>
          <p:cNvGrpSpPr/>
          <p:nvPr/>
        </p:nvGrpSpPr>
        <p:grpSpPr>
          <a:xfrm>
            <a:off x="4762501" y="1116645"/>
            <a:ext cx="3967296" cy="2960055"/>
            <a:chOff x="4762501" y="1116645"/>
            <a:chExt cx="3967296" cy="2960055"/>
          </a:xfrm>
        </p:grpSpPr>
        <p:sp>
          <p:nvSpPr>
            <p:cNvPr id="18" name="Rechteck 17"/>
            <p:cNvSpPr/>
            <p:nvPr/>
          </p:nvSpPr>
          <p:spPr bwMode="auto">
            <a:xfrm>
              <a:off x="4762501" y="1116645"/>
              <a:ext cx="3967296" cy="2960055"/>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smtClean="0">
                <a:ln>
                  <a:noFill/>
                </a:ln>
                <a:solidFill>
                  <a:schemeClr val="tx1"/>
                </a:solidFill>
                <a:effectLst/>
                <a:latin typeface="Tahoma" pitchFamily="34" charset="0"/>
              </a:endParaRP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3297" y="1611023"/>
              <a:ext cx="3548020" cy="2367064"/>
            </a:xfrm>
            <a:prstGeom prst="rect">
              <a:avLst/>
            </a:prstGeom>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5088" y="1116645"/>
              <a:ext cx="889122" cy="722412"/>
            </a:xfrm>
            <a:prstGeom prst="rect">
              <a:avLst/>
            </a:prstGeom>
          </p:spPr>
        </p:pic>
        <p:pic>
          <p:nvPicPr>
            <p:cNvPr id="1026" name="Picture 2" descr="D:\Laci\1-Conferences-Talks\LCWS\LCWS11-Granada\c1_new2.jpg"/>
            <p:cNvPicPr>
              <a:picLocks noChangeAspect="1" noChangeArrowheads="1"/>
            </p:cNvPicPr>
            <p:nvPr/>
          </p:nvPicPr>
          <p:blipFill>
            <a:blip r:embed="rId6" cstate="print"/>
            <a:srcRect/>
            <a:stretch>
              <a:fillRect/>
            </a:stretch>
          </p:blipFill>
          <p:spPr bwMode="auto">
            <a:xfrm>
              <a:off x="4763294" y="1116645"/>
              <a:ext cx="1304076" cy="702556"/>
            </a:xfrm>
            <a:prstGeom prst="rect">
              <a:avLst/>
            </a:prstGeom>
            <a:noFill/>
          </p:spPr>
        </p:pic>
      </p:grpSp>
    </p:spTree>
    <p:extLst>
      <p:ext uri="{BB962C8B-B14F-4D97-AF65-F5344CB8AC3E}">
        <p14:creationId xmlns:p14="http://schemas.microsoft.com/office/powerpoint/2010/main" val="29024644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000" dirty="0" smtClean="0"/>
              <a:t>Angular Scan</a:t>
            </a:r>
            <a:endParaRPr lang="en-US" sz="2000" dirty="0"/>
          </a:p>
        </p:txBody>
      </p:sp>
      <p:sp>
        <p:nvSpPr>
          <p:cNvPr id="4" name="Datumsplatzhalter 3"/>
          <p:cNvSpPr>
            <a:spLocks noGrp="1"/>
          </p:cNvSpPr>
          <p:nvPr>
            <p:ph type="dt" sz="half" idx="10"/>
          </p:nvPr>
        </p:nvSpPr>
        <p:spPr/>
        <p:txBody>
          <a:bodyPr/>
          <a:lstStyle/>
          <a:p>
            <a:r>
              <a:rPr lang="de-DE" smtClean="0"/>
              <a:t>Particle Physics School Colloquium, May 2011</a:t>
            </a:r>
            <a:endParaRPr lang="en-GB"/>
          </a:p>
        </p:txBody>
      </p:sp>
      <p:sp>
        <p:nvSpPr>
          <p:cNvPr id="5" name="Foliennummernplatzhalter 4"/>
          <p:cNvSpPr>
            <a:spLocks noGrp="1"/>
          </p:cNvSpPr>
          <p:nvPr>
            <p:ph type="sldNum" sz="quarter" idx="11"/>
          </p:nvPr>
        </p:nvSpPr>
        <p:spPr/>
        <p:txBody>
          <a:bodyPr/>
          <a:lstStyle/>
          <a:p>
            <a:fld id="{A62E1767-E813-40AF-B71E-B6F2D3AB0179}" type="slidenum">
              <a:rPr lang="en-GB" smtClean="0"/>
              <a:pPr/>
              <a:t>20</a:t>
            </a:fld>
            <a:endParaRPr lang="en-GB"/>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998162"/>
            <a:ext cx="4314250" cy="26952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4"/>
          <p:cNvSpPr txBox="1">
            <a:spLocks noChangeArrowheads="1"/>
          </p:cNvSpPr>
          <p:nvPr/>
        </p:nvSpPr>
        <p:spPr bwMode="auto">
          <a:xfrm>
            <a:off x="4610929" y="1406525"/>
            <a:ext cx="4760912" cy="620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1803" rIns="90000" bIns="45000"/>
          <a:lstStyle>
            <a:lvl1pPr eaLnBrk="0">
              <a:tabLst>
                <a:tab pos="723900" algn="l"/>
                <a:tab pos="1447800" algn="l"/>
                <a:tab pos="2171700" algn="l"/>
                <a:tab pos="2895600" algn="l"/>
                <a:tab pos="3619500" algn="l"/>
                <a:tab pos="4343400" algn="l"/>
              </a:tabLst>
              <a:defRPr>
                <a:solidFill>
                  <a:schemeClr val="tx1"/>
                </a:solidFill>
                <a:latin typeface="Tahoma" pitchFamily="34" charset="0"/>
              </a:defRPr>
            </a:lvl1pPr>
            <a:lvl2pPr eaLnBrk="0">
              <a:tabLst>
                <a:tab pos="723900" algn="l"/>
                <a:tab pos="1447800" algn="l"/>
                <a:tab pos="2171700" algn="l"/>
                <a:tab pos="2895600" algn="l"/>
                <a:tab pos="3619500" algn="l"/>
                <a:tab pos="4343400" algn="l"/>
              </a:tabLst>
              <a:defRPr>
                <a:solidFill>
                  <a:schemeClr val="tx1"/>
                </a:solidFill>
                <a:latin typeface="Tahoma" pitchFamily="34" charset="0"/>
              </a:defRPr>
            </a:lvl2pPr>
            <a:lvl3pPr eaLnBrk="0">
              <a:tabLst>
                <a:tab pos="723900" algn="l"/>
                <a:tab pos="1447800" algn="l"/>
                <a:tab pos="2171700" algn="l"/>
                <a:tab pos="2895600" algn="l"/>
                <a:tab pos="3619500" algn="l"/>
                <a:tab pos="4343400" algn="l"/>
              </a:tabLst>
              <a:defRPr>
                <a:solidFill>
                  <a:schemeClr val="tx1"/>
                </a:solidFill>
                <a:latin typeface="Tahoma" pitchFamily="34" charset="0"/>
              </a:defRPr>
            </a:lvl3pPr>
            <a:lvl4pPr eaLnBrk="0">
              <a:tabLst>
                <a:tab pos="723900" algn="l"/>
                <a:tab pos="1447800" algn="l"/>
                <a:tab pos="2171700" algn="l"/>
                <a:tab pos="2895600" algn="l"/>
                <a:tab pos="3619500" algn="l"/>
                <a:tab pos="4343400" algn="l"/>
              </a:tabLst>
              <a:defRPr>
                <a:solidFill>
                  <a:schemeClr val="tx1"/>
                </a:solidFill>
                <a:latin typeface="Tahoma" pitchFamily="34" charset="0"/>
              </a:defRPr>
            </a:lvl4pPr>
            <a:lvl5pPr eaLnBrk="0">
              <a:tabLst>
                <a:tab pos="723900" algn="l"/>
                <a:tab pos="1447800" algn="l"/>
                <a:tab pos="2171700" algn="l"/>
                <a:tab pos="2895600" algn="l"/>
                <a:tab pos="3619500" algn="l"/>
                <a:tab pos="4343400" algn="l"/>
              </a:tabLst>
              <a:defRPr>
                <a:solidFill>
                  <a:schemeClr val="tx1"/>
                </a:solidFill>
                <a:latin typeface="Tahoma" pitchFamily="34" charset="0"/>
              </a:defRPr>
            </a:lvl5pPr>
            <a:lvl6pPr marL="25146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Lst>
              <a:defRPr>
                <a:solidFill>
                  <a:schemeClr val="tx1"/>
                </a:solidFill>
                <a:latin typeface="Tahoma" pitchFamily="34" charset="0"/>
              </a:defRPr>
            </a:lvl6pPr>
            <a:lvl7pPr marL="29718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Lst>
              <a:defRPr>
                <a:solidFill>
                  <a:schemeClr val="tx1"/>
                </a:solidFill>
                <a:latin typeface="Tahoma" pitchFamily="34" charset="0"/>
              </a:defRPr>
            </a:lvl7pPr>
            <a:lvl8pPr marL="34290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Lst>
              <a:defRPr>
                <a:solidFill>
                  <a:schemeClr val="tx1"/>
                </a:solidFill>
                <a:latin typeface="Tahoma" pitchFamily="34" charset="0"/>
              </a:defRPr>
            </a:lvl8pPr>
            <a:lvl9pPr marL="3886200" indent="-228600" defTabSz="457200" eaLnBrk="0" fontAlgn="base" hangingPunct="0">
              <a:lnSpc>
                <a:spcPct val="97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Lst>
              <a:defRPr>
                <a:solidFill>
                  <a:schemeClr val="tx1"/>
                </a:solidFill>
                <a:latin typeface="Tahoma" pitchFamily="34" charset="0"/>
              </a:defRPr>
            </a:lvl9pPr>
          </a:lstStyle>
          <a:p>
            <a:pPr algn="l" eaLnBrk="1">
              <a:lnSpc>
                <a:spcPct val="98000"/>
              </a:lnSpc>
            </a:pPr>
            <a:r>
              <a:rPr lang="en-US" sz="1800" dirty="0">
                <a:solidFill>
                  <a:srgbClr val="000000"/>
                </a:solidFill>
              </a:rPr>
              <a:t>Rotation around y-axis.</a:t>
            </a:r>
          </a:p>
          <a:p>
            <a:pPr algn="l" eaLnBrk="1"/>
            <a:r>
              <a:rPr lang="en-US" sz="1800" dirty="0">
                <a:solidFill>
                  <a:srgbClr val="000000"/>
                </a:solidFill>
              </a:rPr>
              <a:t>Charge sharing in X-direction increases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87700"/>
            <a:ext cx="4572000"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480443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r>
              <a:rPr lang="de-DE" smtClean="0"/>
              <a:t>Particle Physics School Colloquium, May 2011</a:t>
            </a:r>
            <a:endParaRPr lang="de-DE" dirty="0"/>
          </a:p>
        </p:txBody>
      </p:sp>
      <p:sp>
        <p:nvSpPr>
          <p:cNvPr id="11" name="Slide Number Placeholder 10"/>
          <p:cNvSpPr>
            <a:spLocks noGrp="1"/>
          </p:cNvSpPr>
          <p:nvPr>
            <p:ph type="sldNum" sz="quarter" idx="11"/>
          </p:nvPr>
        </p:nvSpPr>
        <p:spPr/>
        <p:txBody>
          <a:bodyPr/>
          <a:lstStyle/>
          <a:p>
            <a:fld id="{1D1A195A-80B6-4608-834F-1F2C8018D99C}" type="slidenum">
              <a:rPr lang="en-US" smtClean="0"/>
              <a:pPr/>
              <a:t>21</a:t>
            </a:fld>
            <a:endParaRPr lang="en-US" dirty="0"/>
          </a:p>
        </p:txBody>
      </p:sp>
      <p:sp>
        <p:nvSpPr>
          <p:cNvPr id="12" name="Footer Placeholder 11"/>
          <p:cNvSpPr>
            <a:spLocks noGrp="1"/>
          </p:cNvSpPr>
          <p:nvPr>
            <p:ph type="ftr" sz="quarter" idx="12"/>
          </p:nvPr>
        </p:nvSpPr>
        <p:spPr/>
        <p:txBody>
          <a:bodyPr/>
          <a:lstStyle/>
          <a:p>
            <a:r>
              <a:rPr lang="de-DE" smtClean="0"/>
              <a:t>C. Koffmane, MPI für Physik, HLL, TU Berlin</a:t>
            </a:r>
            <a:endParaRPr lang="de-DE" dirty="0"/>
          </a:p>
        </p:txBody>
      </p:sp>
      <p:sp>
        <p:nvSpPr>
          <p:cNvPr id="10" name="Title 9"/>
          <p:cNvSpPr>
            <a:spLocks noGrp="1"/>
          </p:cNvSpPr>
          <p:nvPr>
            <p:ph type="title"/>
          </p:nvPr>
        </p:nvSpPr>
        <p:spPr/>
        <p:txBody>
          <a:bodyPr/>
          <a:lstStyle/>
          <a:p>
            <a:r>
              <a:rPr lang="en-US" sz="2000" dirty="0" smtClean="0"/>
              <a:t>Summary</a:t>
            </a:r>
            <a:endParaRPr lang="en-US" sz="2000" dirty="0"/>
          </a:p>
        </p:txBody>
      </p:sp>
      <p:sp>
        <p:nvSpPr>
          <p:cNvPr id="13" name="TextBox 12"/>
          <p:cNvSpPr txBox="1"/>
          <p:nvPr/>
        </p:nvSpPr>
        <p:spPr>
          <a:xfrm>
            <a:off x="638728" y="1137678"/>
            <a:ext cx="7669249" cy="3108543"/>
          </a:xfrm>
          <a:prstGeom prst="rect">
            <a:avLst/>
          </a:prstGeom>
          <a:noFill/>
        </p:spPr>
        <p:txBody>
          <a:bodyPr wrap="square" rtlCol="0">
            <a:spAutoFit/>
          </a:bodyPr>
          <a:lstStyle/>
          <a:p>
            <a:pPr marL="269875" indent="-269875" algn="l">
              <a:buBlip>
                <a:blip r:embed="rId3"/>
              </a:buBlip>
            </a:pPr>
            <a:r>
              <a:rPr lang="en-US" dirty="0" smtClean="0"/>
              <a:t>The DEPFET technology, including thinning and the module concept, initially developed for application at the ILC found it’s way into a high precision vertex detector at </a:t>
            </a:r>
            <a:r>
              <a:rPr lang="en-US" dirty="0" err="1" smtClean="0"/>
              <a:t>SuperKEKB</a:t>
            </a:r>
            <a:r>
              <a:rPr lang="en-US" dirty="0" smtClean="0"/>
              <a:t>.</a:t>
            </a:r>
          </a:p>
          <a:p>
            <a:pPr marL="269875" indent="-269875" algn="l">
              <a:buBlip>
                <a:blip r:embed="rId3"/>
              </a:buBlip>
            </a:pPr>
            <a:endParaRPr lang="en-US" dirty="0" smtClean="0"/>
          </a:p>
          <a:p>
            <a:pPr marL="269875" indent="-269875" algn="l">
              <a:buBlip>
                <a:blip r:embed="rId3"/>
              </a:buBlip>
            </a:pPr>
            <a:r>
              <a:rPr lang="en-US" dirty="0" smtClean="0"/>
              <a:t>The mechanical concept and  the thermal management is adapted to the Belle II geometry, but engineered designs, techniques, technologies can and will be transferred to the barrel geometry at future linear collider.</a:t>
            </a:r>
          </a:p>
          <a:p>
            <a:pPr marL="269875" indent="-269875" algn="l">
              <a:buBlip>
                <a:blip r:embed="rId3"/>
              </a:buBlip>
            </a:pPr>
            <a:endParaRPr lang="en-US" dirty="0" smtClean="0"/>
          </a:p>
          <a:p>
            <a:pPr marL="269875" indent="-269875" algn="l">
              <a:buBlip>
                <a:blip r:embed="rId3"/>
              </a:buBlip>
            </a:pPr>
            <a:r>
              <a:rPr lang="en-US" dirty="0" smtClean="0"/>
              <a:t>A new read-out chip generation (DCD-B) has been designed and tested and shows the</a:t>
            </a:r>
            <a:r>
              <a:rPr lang="en-US" dirty="0"/>
              <a:t> </a:t>
            </a:r>
            <a:r>
              <a:rPr lang="en-US" dirty="0" smtClean="0"/>
              <a:t>expected performance with the DEPFET. </a:t>
            </a:r>
          </a:p>
          <a:p>
            <a:pPr algn="l"/>
            <a:endParaRPr lang="en-US" dirty="0" smtClean="0"/>
          </a:p>
          <a:p>
            <a:pPr marL="269875" indent="-269875" algn="l">
              <a:buBlip>
                <a:blip r:embed="rId3"/>
              </a:buBlip>
            </a:pPr>
            <a:r>
              <a:rPr lang="en-US" dirty="0" smtClean="0"/>
              <a:t>First tests show that thin DEPFETs have the expected performance. A beam tests to measure the single point resolution of thin active pixel sensors was done and the </a:t>
            </a:r>
            <a:r>
              <a:rPr lang="en-US" dirty="0" smtClean="0"/>
              <a:t>data further </a:t>
            </a:r>
            <a:r>
              <a:rPr lang="en-US" dirty="0" smtClean="0"/>
              <a:t>analysis is ongoing.</a:t>
            </a:r>
          </a:p>
          <a:p>
            <a:pPr algn="l"/>
            <a:r>
              <a:rPr lang="en-US" dirty="0" smtClean="0"/>
              <a:t> </a:t>
            </a:r>
            <a:endParaRPr lang="en-US" dirty="0"/>
          </a:p>
        </p:txBody>
      </p:sp>
      <p:pic>
        <p:nvPicPr>
          <p:cNvPr id="2050" name="Picture 2" descr="D:\Laci\1-Conferences-Talks\TIPP2011\Material\ThinDepfet\PXD6-1-W02-I06 009.jpg"/>
          <p:cNvPicPr>
            <a:picLocks noChangeAspect="1" noChangeArrowheads="1"/>
          </p:cNvPicPr>
          <p:nvPr/>
        </p:nvPicPr>
        <p:blipFill>
          <a:blip r:embed="rId4" cstate="print"/>
          <a:srcRect/>
          <a:stretch>
            <a:fillRect/>
          </a:stretch>
        </p:blipFill>
        <p:spPr bwMode="auto">
          <a:xfrm>
            <a:off x="1580582" y="4606672"/>
            <a:ext cx="5511335" cy="1920311"/>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de-DE" smtClean="0"/>
              <a:t>Particle Physics School Colloquium, May 2011</a:t>
            </a:r>
            <a:endParaRPr lang="de-DE" dirty="0"/>
          </a:p>
        </p:txBody>
      </p:sp>
      <p:sp>
        <p:nvSpPr>
          <p:cNvPr id="11" name="Slide Number Placeholder 10"/>
          <p:cNvSpPr>
            <a:spLocks noGrp="1"/>
          </p:cNvSpPr>
          <p:nvPr>
            <p:ph type="sldNum" sz="quarter" idx="11"/>
          </p:nvPr>
        </p:nvSpPr>
        <p:spPr/>
        <p:txBody>
          <a:bodyPr/>
          <a:lstStyle/>
          <a:p>
            <a:fld id="{1D1A195A-80B6-4608-834F-1F2C8018D99C}" type="slidenum">
              <a:rPr lang="en-US" smtClean="0"/>
              <a:pPr/>
              <a:t>22</a:t>
            </a:fld>
            <a:endParaRPr lang="en-US" dirty="0"/>
          </a:p>
        </p:txBody>
      </p:sp>
      <p:sp>
        <p:nvSpPr>
          <p:cNvPr id="12" name="Footer Placeholder 11"/>
          <p:cNvSpPr>
            <a:spLocks noGrp="1"/>
          </p:cNvSpPr>
          <p:nvPr>
            <p:ph type="ftr" sz="quarter" idx="12"/>
          </p:nvPr>
        </p:nvSpPr>
        <p:spPr/>
        <p:txBody>
          <a:bodyPr/>
          <a:lstStyle/>
          <a:p>
            <a:r>
              <a:rPr lang="de-DE" smtClean="0"/>
              <a:t>C. Koffmane, MPI für Physik, HLL, TU Berlin</a:t>
            </a:r>
            <a:endParaRPr lang="de-DE" dirty="0"/>
          </a:p>
        </p:txBody>
      </p:sp>
      <p:sp>
        <p:nvSpPr>
          <p:cNvPr id="13" name="Title 12"/>
          <p:cNvSpPr>
            <a:spLocks noGrp="1"/>
          </p:cNvSpPr>
          <p:nvPr>
            <p:ph type="title"/>
          </p:nvPr>
        </p:nvSpPr>
        <p:spPr/>
        <p:txBody>
          <a:bodyPr/>
          <a:lstStyle/>
          <a:p>
            <a:endParaRPr lang="en-US"/>
          </a:p>
        </p:txBody>
      </p:sp>
      <p:pic>
        <p:nvPicPr>
          <p:cNvPr id="6" name="Picture 5" descr="EP-Fotos 089.jpg"/>
          <p:cNvPicPr>
            <a:picLocks noChangeAspect="1"/>
          </p:cNvPicPr>
          <p:nvPr/>
        </p:nvPicPr>
        <p:blipFill>
          <a:blip r:embed="rId2" cstate="print">
            <a:lum bright="32000" contrast="-56000"/>
          </a:blip>
          <a:stretch>
            <a:fillRect/>
          </a:stretch>
        </p:blipFill>
        <p:spPr>
          <a:xfrm>
            <a:off x="1047" y="0"/>
            <a:ext cx="9142953" cy="6858000"/>
          </a:xfrm>
          <a:prstGeom prst="rect">
            <a:avLst/>
          </a:prstGeom>
        </p:spPr>
      </p:pic>
      <p:sp>
        <p:nvSpPr>
          <p:cNvPr id="7" name="TextBox 6"/>
          <p:cNvSpPr txBox="1"/>
          <p:nvPr/>
        </p:nvSpPr>
        <p:spPr>
          <a:xfrm>
            <a:off x="2971551" y="3051545"/>
            <a:ext cx="3236785" cy="830997"/>
          </a:xfrm>
          <a:prstGeom prst="rect">
            <a:avLst/>
          </a:prstGeom>
          <a:noFill/>
        </p:spPr>
        <p:txBody>
          <a:bodyPr wrap="none" rtlCol="0">
            <a:spAutoFit/>
          </a:bodyPr>
          <a:lstStyle/>
          <a:p>
            <a:r>
              <a:rPr lang="en-US" sz="4800" dirty="0" smtClean="0"/>
              <a:t>Thank you!</a:t>
            </a:r>
            <a:endParaRPr lang="en-US" sz="4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103" r="17275" b="2663"/>
          <a:stretch/>
        </p:blipFill>
        <p:spPr bwMode="auto">
          <a:xfrm>
            <a:off x="4763295" y="1116646"/>
            <a:ext cx="3960916" cy="2784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Grafik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156" y="1116645"/>
            <a:ext cx="3914814" cy="2784948"/>
          </a:xfrm>
          <a:prstGeom prst="rect">
            <a:avLst/>
          </a:prstGeom>
        </p:spPr>
      </p:pic>
      <p:sp>
        <p:nvSpPr>
          <p:cNvPr id="14" name="Date Placeholder 13"/>
          <p:cNvSpPr>
            <a:spLocks noGrp="1"/>
          </p:cNvSpPr>
          <p:nvPr>
            <p:ph type="dt" sz="half" idx="10"/>
          </p:nvPr>
        </p:nvSpPr>
        <p:spPr/>
        <p:txBody>
          <a:bodyPr/>
          <a:lstStyle/>
          <a:p>
            <a:r>
              <a:rPr lang="de-DE" smtClean="0"/>
              <a:t>Particle Physics School Colloquium, May 2011</a:t>
            </a:r>
            <a:endParaRPr lang="de-DE" dirty="0"/>
          </a:p>
        </p:txBody>
      </p:sp>
      <p:sp>
        <p:nvSpPr>
          <p:cNvPr id="15" name="Slide Number Placeholder 14"/>
          <p:cNvSpPr>
            <a:spLocks noGrp="1"/>
          </p:cNvSpPr>
          <p:nvPr>
            <p:ph type="sldNum" sz="quarter" idx="11"/>
          </p:nvPr>
        </p:nvSpPr>
        <p:spPr/>
        <p:txBody>
          <a:bodyPr/>
          <a:lstStyle/>
          <a:p>
            <a:fld id="{1D1A195A-80B6-4608-834F-1F2C8018D99C}" type="slidenum">
              <a:rPr lang="en-US" smtClean="0"/>
              <a:pPr/>
              <a:t>3</a:t>
            </a:fld>
            <a:endParaRPr lang="en-US" dirty="0"/>
          </a:p>
        </p:txBody>
      </p:sp>
      <p:sp>
        <p:nvSpPr>
          <p:cNvPr id="16" name="Footer Placeholder 15"/>
          <p:cNvSpPr>
            <a:spLocks noGrp="1"/>
          </p:cNvSpPr>
          <p:nvPr>
            <p:ph type="ftr" sz="quarter" idx="12"/>
          </p:nvPr>
        </p:nvSpPr>
        <p:spPr/>
        <p:txBody>
          <a:bodyPr/>
          <a:lstStyle/>
          <a:p>
            <a:r>
              <a:rPr lang="de-DE" smtClean="0"/>
              <a:t>C. Koffmane, MPI für Physik, HLL, TU Berlin</a:t>
            </a:r>
            <a:endParaRPr lang="de-DE" dirty="0"/>
          </a:p>
        </p:txBody>
      </p:sp>
      <p:sp>
        <p:nvSpPr>
          <p:cNvPr id="2" name="Title 1"/>
          <p:cNvSpPr>
            <a:spLocks noGrp="1"/>
          </p:cNvSpPr>
          <p:nvPr>
            <p:ph type="title"/>
          </p:nvPr>
        </p:nvSpPr>
        <p:spPr/>
        <p:txBody>
          <a:bodyPr/>
          <a:lstStyle/>
          <a:p>
            <a:r>
              <a:rPr lang="en-US" sz="1800" dirty="0" smtClean="0"/>
              <a:t>ILC VXD vs. </a:t>
            </a:r>
            <a:r>
              <a:rPr lang="en-US" sz="1800" dirty="0" err="1" smtClean="0"/>
              <a:t>SuperKEKB</a:t>
            </a:r>
            <a:r>
              <a:rPr lang="en-US" sz="1800" dirty="0" smtClean="0"/>
              <a:t> PXD </a:t>
            </a:r>
            <a:r>
              <a:rPr lang="en-US" sz="1600" dirty="0" smtClean="0"/>
              <a:t>(from a DEPFET point of view)</a:t>
            </a:r>
            <a:endParaRPr lang="en-US" sz="1600" dirty="0"/>
          </a:p>
        </p:txBody>
      </p:sp>
      <p:grpSp>
        <p:nvGrpSpPr>
          <p:cNvPr id="8" name="Group 12"/>
          <p:cNvGrpSpPr/>
          <p:nvPr/>
        </p:nvGrpSpPr>
        <p:grpSpPr>
          <a:xfrm>
            <a:off x="717311" y="4206000"/>
            <a:ext cx="8325280" cy="2031325"/>
            <a:chOff x="499730" y="4167953"/>
            <a:chExt cx="8144549" cy="2031325"/>
          </a:xfrm>
        </p:grpSpPr>
        <p:sp>
          <p:nvSpPr>
            <p:cNvPr id="10" name="Rectangle 9"/>
            <p:cNvSpPr/>
            <p:nvPr/>
          </p:nvSpPr>
          <p:spPr>
            <a:xfrm>
              <a:off x="499730" y="4167953"/>
              <a:ext cx="5061098" cy="2031325"/>
            </a:xfrm>
            <a:prstGeom prst="rect">
              <a:avLst/>
            </a:prstGeom>
          </p:spPr>
          <p:txBody>
            <a:bodyPr wrap="square">
              <a:spAutoFit/>
            </a:bodyPr>
            <a:lstStyle/>
            <a:p>
              <a:pPr algn="l">
                <a:lnSpc>
                  <a:spcPct val="150000"/>
                </a:lnSpc>
              </a:pPr>
              <a:r>
                <a:rPr lang="en-US" sz="1200" dirty="0" smtClean="0"/>
                <a:t>-: radii: 15, 26, 37, 48, 60 mm   ……………………………………………………….</a:t>
              </a:r>
            </a:p>
            <a:p>
              <a:pPr algn="l">
                <a:lnSpc>
                  <a:spcPct val="150000"/>
                </a:lnSpc>
              </a:pPr>
              <a:r>
                <a:rPr lang="en-US" sz="1200" dirty="0" smtClean="0"/>
                <a:t>-: ladder length: 125mm(L0) and 250mm(L1-4) …………………………………</a:t>
              </a:r>
            </a:p>
            <a:p>
              <a:pPr algn="l">
                <a:lnSpc>
                  <a:spcPct val="150000"/>
                </a:lnSpc>
              </a:pPr>
              <a:r>
                <a:rPr lang="en-US" sz="1200" dirty="0" smtClean="0"/>
                <a:t>-: sensitive width: 11mm (L0), 15mm(L1), 22mm(L2-4) ……………………..</a:t>
              </a:r>
            </a:p>
            <a:p>
              <a:pPr algn="l">
                <a:lnSpc>
                  <a:spcPct val="150000"/>
                </a:lnSpc>
              </a:pPr>
              <a:r>
                <a:rPr lang="en-US" sz="1200" dirty="0" smtClean="0"/>
                <a:t>-: number of ladders: 10/11/12/16/20 </a:t>
              </a:r>
              <a:r>
                <a:rPr lang="en-US" sz="1200" dirty="0" smtClean="0">
                  <a:sym typeface="Wingdings" pitchFamily="2" charset="2"/>
                </a:rPr>
                <a:t> 130 sensors ………………………..</a:t>
              </a:r>
              <a:endParaRPr lang="en-US" sz="1200" dirty="0" smtClean="0"/>
            </a:p>
            <a:p>
              <a:pPr algn="l">
                <a:lnSpc>
                  <a:spcPct val="150000"/>
                </a:lnSpc>
              </a:pPr>
              <a:r>
                <a:rPr lang="en-US" sz="1200" dirty="0" smtClean="0">
                  <a:cs typeface="Tahoma" pitchFamily="34" charset="0"/>
                </a:rPr>
                <a:t>-: pixel size: ≈20 µm ……………………………………………………………………….</a:t>
              </a:r>
            </a:p>
            <a:p>
              <a:pPr algn="l">
                <a:lnSpc>
                  <a:spcPct val="150000"/>
                </a:lnSpc>
              </a:pPr>
              <a:r>
                <a:rPr lang="en-US" sz="1200" dirty="0" smtClean="0">
                  <a:cs typeface="Tahoma" pitchFamily="34" charset="0"/>
                </a:rPr>
                <a:t>-: Row rate: ≈20 MHz ………………………………………………………………………</a:t>
              </a:r>
            </a:p>
            <a:p>
              <a:pPr algn="l">
                <a:lnSpc>
                  <a:spcPct val="150000"/>
                </a:lnSpc>
              </a:pPr>
              <a:r>
                <a:rPr lang="en-US" sz="1200" dirty="0" smtClean="0">
                  <a:cs typeface="Tahoma" pitchFamily="34" charset="0"/>
                </a:rPr>
                <a:t>-: number of pixels: ≈800 </a:t>
              </a:r>
              <a:r>
                <a:rPr lang="en-US" sz="1200" dirty="0" err="1" smtClean="0">
                  <a:cs typeface="Tahoma" pitchFamily="34" charset="0"/>
                </a:rPr>
                <a:t>Mpix</a:t>
              </a:r>
              <a:r>
                <a:rPr lang="en-US" sz="1200" dirty="0" smtClean="0">
                  <a:cs typeface="Tahoma" pitchFamily="34" charset="0"/>
                </a:rPr>
                <a:t> …………………………………………………………</a:t>
              </a:r>
              <a:endParaRPr lang="en-US" sz="1200" dirty="0">
                <a:cs typeface="Tahoma" pitchFamily="34" charset="0"/>
              </a:endParaRPr>
            </a:p>
          </p:txBody>
        </p:sp>
        <p:sp>
          <p:nvSpPr>
            <p:cNvPr id="11" name="Rectangle 10"/>
            <p:cNvSpPr/>
            <p:nvPr/>
          </p:nvSpPr>
          <p:spPr>
            <a:xfrm>
              <a:off x="5298572" y="4167953"/>
              <a:ext cx="3345707" cy="2031325"/>
            </a:xfrm>
            <a:prstGeom prst="rect">
              <a:avLst/>
            </a:prstGeom>
          </p:spPr>
          <p:txBody>
            <a:bodyPr wrap="square">
              <a:spAutoFit/>
            </a:bodyPr>
            <a:lstStyle/>
            <a:p>
              <a:pPr algn="l">
                <a:lnSpc>
                  <a:spcPct val="150000"/>
                </a:lnSpc>
              </a:pPr>
              <a:r>
                <a:rPr lang="en-US" sz="1200" dirty="0" smtClean="0"/>
                <a:t> 14, 22 mm</a:t>
              </a:r>
            </a:p>
            <a:p>
              <a:pPr algn="l">
                <a:lnSpc>
                  <a:spcPct val="150000"/>
                </a:lnSpc>
              </a:pPr>
              <a:r>
                <a:rPr lang="en-US" sz="1200" dirty="0" smtClean="0"/>
                <a:t> 136 mm(L0) and 169mm(L1)</a:t>
              </a:r>
            </a:p>
            <a:p>
              <a:pPr algn="l">
                <a:lnSpc>
                  <a:spcPct val="150000"/>
                </a:lnSpc>
              </a:pPr>
              <a:r>
                <a:rPr lang="en-US" sz="1200" dirty="0" smtClean="0"/>
                <a:t> 12.5mm (L0, L1)</a:t>
              </a:r>
            </a:p>
            <a:p>
              <a:pPr algn="l">
                <a:lnSpc>
                  <a:spcPct val="150000"/>
                </a:lnSpc>
              </a:pPr>
              <a:r>
                <a:rPr lang="en-US" sz="1200" dirty="0" smtClean="0"/>
                <a:t> 8/12 </a:t>
              </a:r>
              <a:r>
                <a:rPr lang="en-US" sz="1200" dirty="0" smtClean="0">
                  <a:sym typeface="Wingdings" pitchFamily="2" charset="2"/>
                </a:rPr>
                <a:t> 40 sensors</a:t>
              </a:r>
              <a:endParaRPr lang="en-US" sz="1200" dirty="0" smtClean="0"/>
            </a:p>
            <a:p>
              <a:pPr algn="l" eaLnBrk="1" fontAlgn="auto" hangingPunct="1">
                <a:lnSpc>
                  <a:spcPct val="150000"/>
                </a:lnSpc>
              </a:pPr>
              <a:r>
                <a:rPr lang="en-US" sz="1200" dirty="0" smtClean="0"/>
                <a:t> 50x50 µm</a:t>
              </a:r>
              <a:r>
                <a:rPr lang="en-US" sz="1200" baseline="30000" dirty="0" smtClean="0"/>
                <a:t>2</a:t>
              </a:r>
              <a:r>
                <a:rPr lang="en-US" sz="1200" dirty="0" smtClean="0"/>
                <a:t> (L0) 50x75 µm</a:t>
              </a:r>
              <a:r>
                <a:rPr lang="en-US" sz="1200" baseline="30000" dirty="0" smtClean="0"/>
                <a:t>2 </a:t>
              </a:r>
              <a:r>
                <a:rPr lang="en-US" sz="1200" dirty="0" smtClean="0"/>
                <a:t> (L1)</a:t>
              </a:r>
            </a:p>
            <a:p>
              <a:pPr algn="l" eaLnBrk="1" fontAlgn="auto" hangingPunct="1">
                <a:lnSpc>
                  <a:spcPct val="150000"/>
                </a:lnSpc>
              </a:pPr>
              <a:r>
                <a:rPr lang="en-US" sz="1200" dirty="0" smtClean="0">
                  <a:cs typeface="Tahoma" pitchFamily="34" charset="0"/>
                </a:rPr>
                <a:t> ≈10 MHz</a:t>
              </a:r>
            </a:p>
            <a:p>
              <a:pPr algn="l">
                <a:lnSpc>
                  <a:spcPct val="150000"/>
                </a:lnSpc>
              </a:pPr>
              <a:r>
                <a:rPr lang="en-US" sz="1200" dirty="0" smtClean="0">
                  <a:cs typeface="Tahoma" pitchFamily="34" charset="0"/>
                </a:rPr>
                <a:t> ≈8 </a:t>
              </a:r>
              <a:r>
                <a:rPr lang="en-US" sz="1200" dirty="0" err="1" smtClean="0">
                  <a:cs typeface="Tahoma" pitchFamily="34" charset="0"/>
                </a:rPr>
                <a:t>Mpix</a:t>
              </a:r>
              <a:endParaRPr lang="en-US" sz="1200" dirty="0">
                <a:cs typeface="Tahoma" pitchFamily="34" charset="0"/>
              </a:endParaRPr>
            </a:p>
          </p:txBody>
        </p:sp>
      </p:grpSp>
      <p:sp>
        <p:nvSpPr>
          <p:cNvPr id="12" name="TextBox 7"/>
          <p:cNvSpPr txBox="1">
            <a:spLocks noChangeArrowheads="1"/>
          </p:cNvSpPr>
          <p:nvPr/>
        </p:nvSpPr>
        <p:spPr bwMode="auto">
          <a:xfrm>
            <a:off x="1615544" y="6237325"/>
            <a:ext cx="5816616" cy="307777"/>
          </a:xfrm>
          <a:prstGeom prst="rect">
            <a:avLst/>
          </a:prstGeom>
          <a:solidFill>
            <a:srgbClr val="C9DBD8"/>
          </a:solidFill>
          <a:ln w="9525">
            <a:noFill/>
            <a:miter lim="800000"/>
            <a:headEnd/>
            <a:tailEnd/>
          </a:ln>
          <a:effectLst>
            <a:outerShdw blurRad="50800" dist="50800" dir="5400000" algn="ctr" rotWithShape="0">
              <a:srgbClr val="000000">
                <a:alpha val="50000"/>
              </a:srgbClr>
            </a:outerShdw>
          </a:effec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cs typeface="Tahoma" pitchFamily="34" charset="0"/>
              </a:rPr>
              <a:t>Minimal material in</a:t>
            </a:r>
            <a:r>
              <a:rPr kumimoji="0" lang="en-US" sz="1400" b="0" i="0" u="none" strike="noStrike" cap="none" normalizeH="0" dirty="0" smtClean="0">
                <a:ln>
                  <a:noFill/>
                </a:ln>
                <a:solidFill>
                  <a:schemeClr val="tx1"/>
                </a:solidFill>
                <a:effectLst/>
                <a:cs typeface="Tahoma" pitchFamily="34" charset="0"/>
              </a:rPr>
              <a:t> both application</a:t>
            </a:r>
            <a:r>
              <a:rPr kumimoji="0" lang="en-US" sz="1400" b="0" i="0" u="none" strike="noStrike" cap="none" normalizeH="0" baseline="0" dirty="0" smtClean="0">
                <a:ln>
                  <a:noFill/>
                </a:ln>
                <a:solidFill>
                  <a:schemeClr val="tx1"/>
                </a:solidFill>
                <a:effectLst/>
                <a:cs typeface="Tahoma" pitchFamily="34" charset="0"/>
              </a:rPr>
              <a:t>!!!     (for</a:t>
            </a:r>
            <a:r>
              <a:rPr kumimoji="0" lang="en-US" sz="1400" b="0" i="0" u="none" strike="noStrike" cap="none" normalizeH="0" dirty="0" smtClean="0">
                <a:ln>
                  <a:noFill/>
                </a:ln>
                <a:solidFill>
                  <a:schemeClr val="tx1"/>
                </a:solidFill>
                <a:effectLst/>
                <a:cs typeface="Tahoma" pitchFamily="34" charset="0"/>
              </a:rPr>
              <a:t> </a:t>
            </a:r>
            <a:r>
              <a:rPr lang="en-US" dirty="0" smtClean="0">
                <a:cs typeface="Tahoma" pitchFamily="34" charset="0"/>
              </a:rPr>
              <a:t>s</a:t>
            </a:r>
            <a:r>
              <a:rPr kumimoji="0" lang="en-US" sz="1400" b="0" i="0" u="none" strike="noStrike" cap="none" normalizeH="0" baseline="0" dirty="0" smtClean="0">
                <a:ln>
                  <a:noFill/>
                </a:ln>
                <a:solidFill>
                  <a:schemeClr val="tx1"/>
                </a:solidFill>
                <a:effectLst/>
                <a:cs typeface="Tahoma" pitchFamily="34" charset="0"/>
              </a:rPr>
              <a:t>ensor and support</a:t>
            </a:r>
            <a:r>
              <a:rPr lang="en-US" dirty="0" smtClean="0">
                <a:cs typeface="Tahoma" pitchFamily="34" charset="0"/>
              </a:rPr>
              <a:t>)</a:t>
            </a:r>
            <a:endParaRPr kumimoji="0" lang="en-US" sz="1800" b="0" i="0" u="none" strike="noStrike" cap="none" normalizeH="0" baseline="0" dirty="0" smtClean="0">
              <a:ln>
                <a:noFill/>
              </a:ln>
              <a:solidFill>
                <a:schemeClr val="tx1"/>
              </a:solidFill>
              <a:effectLst/>
              <a:cs typeface="Tahoma" pitchFamily="34" charset="0"/>
            </a:endParaRPr>
          </a:p>
        </p:txBody>
      </p:sp>
      <p:pic>
        <p:nvPicPr>
          <p:cNvPr id="1014790" name="Picture 6" descr="http://www.linearcollider.org/files/graphics_resources/logo/logo_white_bg.gif"/>
          <p:cNvPicPr>
            <a:picLocks noChangeAspect="1" noChangeArrowheads="1"/>
          </p:cNvPicPr>
          <p:nvPr/>
        </p:nvPicPr>
        <p:blipFill>
          <a:blip r:embed="rId4" cstate="print"/>
          <a:srcRect/>
          <a:stretch>
            <a:fillRect/>
          </a:stretch>
        </p:blipFill>
        <p:spPr bwMode="auto">
          <a:xfrm>
            <a:off x="629156" y="1116645"/>
            <a:ext cx="957588" cy="625624"/>
          </a:xfrm>
          <a:prstGeom prst="rect">
            <a:avLst/>
          </a:prstGeom>
          <a:noFill/>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5088" y="1116645"/>
            <a:ext cx="889122" cy="722412"/>
          </a:xfrm>
          <a:prstGeom prst="rect">
            <a:avLst/>
          </a:prstGeom>
        </p:spPr>
      </p:pic>
      <p:pic>
        <p:nvPicPr>
          <p:cNvPr id="1026" name="Picture 2" descr="D:\Laci\1-Conferences-Talks\LCWS\LCWS11-Granada\c1_new2.jpg"/>
          <p:cNvPicPr>
            <a:picLocks noChangeAspect="1" noChangeArrowheads="1"/>
          </p:cNvPicPr>
          <p:nvPr/>
        </p:nvPicPr>
        <p:blipFill>
          <a:blip r:embed="rId6" cstate="print"/>
          <a:srcRect/>
          <a:stretch>
            <a:fillRect/>
          </a:stretch>
        </p:blipFill>
        <p:spPr bwMode="auto">
          <a:xfrm>
            <a:off x="4763294" y="1116645"/>
            <a:ext cx="1304076" cy="702556"/>
          </a:xfrm>
          <a:prstGeom prst="rect">
            <a:avLst/>
          </a:prstGeom>
          <a:noFill/>
        </p:spPr>
      </p:pic>
    </p:spTree>
    <p:extLst>
      <p:ext uri="{BB962C8B-B14F-4D97-AF65-F5344CB8AC3E}">
        <p14:creationId xmlns:p14="http://schemas.microsoft.com/office/powerpoint/2010/main" val="35074347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Particle Physics School Colloquium, May 2011</a:t>
            </a:r>
            <a:endParaRPr lang="de-DE" dirty="0"/>
          </a:p>
        </p:txBody>
      </p:sp>
      <p:sp>
        <p:nvSpPr>
          <p:cNvPr id="3" name="Slide Number Placeholder 2"/>
          <p:cNvSpPr>
            <a:spLocks noGrp="1"/>
          </p:cNvSpPr>
          <p:nvPr>
            <p:ph type="sldNum" sz="quarter" idx="11"/>
          </p:nvPr>
        </p:nvSpPr>
        <p:spPr/>
        <p:txBody>
          <a:bodyPr/>
          <a:lstStyle/>
          <a:p>
            <a:fld id="{1D1A195A-80B6-4608-834F-1F2C8018D99C}" type="slidenum">
              <a:rPr lang="en-US" smtClean="0"/>
              <a:pPr/>
              <a:t>4</a:t>
            </a:fld>
            <a:endParaRPr lang="en-US" dirty="0"/>
          </a:p>
        </p:txBody>
      </p:sp>
      <p:sp>
        <p:nvSpPr>
          <p:cNvPr id="4" name="Footer Placeholder 3"/>
          <p:cNvSpPr>
            <a:spLocks noGrp="1"/>
          </p:cNvSpPr>
          <p:nvPr>
            <p:ph type="ftr" sz="quarter" idx="12"/>
          </p:nvPr>
        </p:nvSpPr>
        <p:spPr/>
        <p:txBody>
          <a:bodyPr/>
          <a:lstStyle/>
          <a:p>
            <a:r>
              <a:rPr lang="de-DE" smtClean="0"/>
              <a:t>C. Koffmane, MPI für Physik, HLL, TU Berlin</a:t>
            </a:r>
            <a:endParaRPr lang="de-DE" dirty="0"/>
          </a:p>
        </p:txBody>
      </p:sp>
      <p:sp>
        <p:nvSpPr>
          <p:cNvPr id="5" name="Title 4"/>
          <p:cNvSpPr>
            <a:spLocks noGrp="1"/>
          </p:cNvSpPr>
          <p:nvPr>
            <p:ph type="title"/>
          </p:nvPr>
        </p:nvSpPr>
        <p:spPr/>
        <p:txBody>
          <a:bodyPr/>
          <a:lstStyle/>
          <a:p>
            <a:r>
              <a:rPr lang="en-US" dirty="0" smtClean="0"/>
              <a:t>KEKB to </a:t>
            </a:r>
            <a:r>
              <a:rPr lang="en-US" dirty="0" err="1" smtClean="0"/>
              <a:t>SuperKEKB</a:t>
            </a:r>
            <a:endParaRPr lang="en-US" dirty="0"/>
          </a:p>
        </p:txBody>
      </p:sp>
      <p:grpSp>
        <p:nvGrpSpPr>
          <p:cNvPr id="6" name="7 Grupo"/>
          <p:cNvGrpSpPr>
            <a:grpSpLocks/>
          </p:cNvGrpSpPr>
          <p:nvPr/>
        </p:nvGrpSpPr>
        <p:grpSpPr bwMode="auto">
          <a:xfrm>
            <a:off x="5543550" y="2268538"/>
            <a:ext cx="3100388" cy="3403600"/>
            <a:chOff x="4351339" y="1990468"/>
            <a:chExt cx="4792663" cy="4665920"/>
          </a:xfrm>
        </p:grpSpPr>
        <p:pic>
          <p:nvPicPr>
            <p:cNvPr id="7" name="Picture 2"/>
            <p:cNvPicPr>
              <a:picLocks noChangeAspect="1" noChangeArrowheads="1"/>
            </p:cNvPicPr>
            <p:nvPr/>
          </p:nvPicPr>
          <p:blipFill>
            <a:blip r:embed="rId2" cstate="print"/>
            <a:srcRect/>
            <a:stretch>
              <a:fillRect/>
            </a:stretch>
          </p:blipFill>
          <p:spPr bwMode="auto">
            <a:xfrm>
              <a:off x="4351339" y="2155825"/>
              <a:ext cx="4792663" cy="4500563"/>
            </a:xfrm>
            <a:prstGeom prst="rect">
              <a:avLst/>
            </a:prstGeom>
            <a:noFill/>
            <a:ln w="9525">
              <a:noFill/>
              <a:miter lim="800000"/>
              <a:headEnd/>
              <a:tailEnd/>
            </a:ln>
          </p:spPr>
        </p:pic>
        <p:sp>
          <p:nvSpPr>
            <p:cNvPr id="8" name="29 CuadroTexto"/>
            <p:cNvSpPr txBox="1">
              <a:spLocks noChangeArrowheads="1"/>
            </p:cNvSpPr>
            <p:nvPr/>
          </p:nvSpPr>
          <p:spPr bwMode="auto">
            <a:xfrm>
              <a:off x="7795588" y="1990468"/>
              <a:ext cx="1238182" cy="414303"/>
            </a:xfrm>
            <a:prstGeom prst="rect">
              <a:avLst/>
            </a:prstGeom>
            <a:solidFill>
              <a:schemeClr val="bg1"/>
            </a:solidFill>
            <a:ln w="9525">
              <a:noFill/>
              <a:miter lim="800000"/>
              <a:headEnd/>
              <a:tailEnd/>
            </a:ln>
          </p:spPr>
          <p:txBody>
            <a:bodyPr>
              <a:spAutoFit/>
            </a:bodyPr>
            <a:lstStyle/>
            <a:p>
              <a:pPr algn="ctr"/>
              <a:r>
                <a:rPr lang="es-ES"/>
                <a:t>Belle-II</a:t>
              </a:r>
            </a:p>
          </p:txBody>
        </p:sp>
      </p:grpSp>
      <p:pic>
        <p:nvPicPr>
          <p:cNvPr id="9" name="Picture 18"/>
          <p:cNvPicPr>
            <a:picLocks noChangeAspect="1" noChangeArrowheads="1"/>
          </p:cNvPicPr>
          <p:nvPr/>
        </p:nvPicPr>
        <p:blipFill>
          <a:blip r:embed="rId3" cstate="print"/>
          <a:srcRect/>
          <a:stretch>
            <a:fillRect/>
          </a:stretch>
        </p:blipFill>
        <p:spPr bwMode="auto">
          <a:xfrm>
            <a:off x="560055" y="1072448"/>
            <a:ext cx="4710113" cy="1168400"/>
          </a:xfrm>
          <a:prstGeom prst="rect">
            <a:avLst/>
          </a:prstGeom>
          <a:noFill/>
          <a:ln w="9525">
            <a:noFill/>
            <a:miter lim="800000"/>
            <a:headEnd/>
            <a:tailEnd/>
          </a:ln>
        </p:spPr>
      </p:pic>
      <p:sp>
        <p:nvSpPr>
          <p:cNvPr id="13" name="TextBox 24"/>
          <p:cNvSpPr txBox="1">
            <a:spLocks noChangeArrowheads="1"/>
          </p:cNvSpPr>
          <p:nvPr/>
        </p:nvSpPr>
        <p:spPr bwMode="auto">
          <a:xfrm>
            <a:off x="1003697" y="2642592"/>
            <a:ext cx="2297140" cy="361434"/>
          </a:xfrm>
          <a:prstGeom prst="rect">
            <a:avLst/>
          </a:prstGeom>
          <a:noFill/>
          <a:ln w="9525">
            <a:noFill/>
            <a:miter lim="800000"/>
            <a:headEnd/>
            <a:tailEnd/>
          </a:ln>
        </p:spPr>
        <p:txBody>
          <a:bodyPr/>
          <a:lstStyle/>
          <a:p>
            <a:endParaRPr lang="en-US"/>
          </a:p>
        </p:txBody>
      </p:sp>
      <p:sp>
        <p:nvSpPr>
          <p:cNvPr id="14" name="Rectangle 25"/>
          <p:cNvSpPr>
            <a:spLocks noChangeArrowheads="1"/>
          </p:cNvSpPr>
          <p:nvPr/>
        </p:nvSpPr>
        <p:spPr bwMode="auto">
          <a:xfrm>
            <a:off x="971790" y="2642592"/>
            <a:ext cx="2329046" cy="414590"/>
          </a:xfrm>
          <a:prstGeom prst="rect">
            <a:avLst/>
          </a:prstGeom>
          <a:solidFill>
            <a:schemeClr val="bg1"/>
          </a:solidFill>
          <a:ln w="12700" algn="ctr">
            <a:noFill/>
            <a:round/>
            <a:headEnd/>
            <a:tailEnd/>
          </a:ln>
        </p:spPr>
        <p:txBody>
          <a:bodyPr/>
          <a:lstStyle/>
          <a:p>
            <a:pPr algn="ctr" eaLnBrk="0" hangingPunct="0"/>
            <a:endParaRPr lang="en-US"/>
          </a:p>
        </p:txBody>
      </p:sp>
      <p:sp>
        <p:nvSpPr>
          <p:cNvPr id="18" name="Rectangle 31"/>
          <p:cNvSpPr>
            <a:spLocks noChangeArrowheads="1"/>
          </p:cNvSpPr>
          <p:nvPr/>
        </p:nvSpPr>
        <p:spPr bwMode="auto">
          <a:xfrm>
            <a:off x="3442634" y="2943787"/>
            <a:ext cx="1538519" cy="198435"/>
          </a:xfrm>
          <a:prstGeom prst="rect">
            <a:avLst/>
          </a:prstGeom>
          <a:solidFill>
            <a:schemeClr val="bg1"/>
          </a:solidFill>
          <a:ln w="12700" algn="ctr">
            <a:noFill/>
            <a:round/>
            <a:headEnd/>
            <a:tailEnd/>
          </a:ln>
        </p:spPr>
        <p:txBody>
          <a:bodyPr/>
          <a:lstStyle/>
          <a:p>
            <a:pPr algn="ctr" eaLnBrk="0" hangingPunct="0"/>
            <a:endParaRPr lang="en-US"/>
          </a:p>
        </p:txBody>
      </p:sp>
      <p:sp>
        <p:nvSpPr>
          <p:cNvPr id="20" name="TextBox 35"/>
          <p:cNvSpPr txBox="1">
            <a:spLocks noChangeArrowheads="1"/>
          </p:cNvSpPr>
          <p:nvPr/>
        </p:nvSpPr>
        <p:spPr bwMode="auto">
          <a:xfrm>
            <a:off x="5403850" y="1108075"/>
            <a:ext cx="3297238" cy="1101725"/>
          </a:xfrm>
          <a:prstGeom prst="rect">
            <a:avLst/>
          </a:prstGeom>
          <a:solidFill>
            <a:srgbClr val="C9DBD8"/>
          </a:solidFill>
          <a:ln w="9525">
            <a:noFill/>
            <a:miter lim="800000"/>
            <a:headEnd/>
            <a:tailEnd/>
          </a:ln>
          <a:effectLst>
            <a:outerShdw blurRad="50800" dist="50800" algn="ctr" rotWithShape="0">
              <a:srgbClr val="000000">
                <a:alpha val="52000"/>
              </a:srgbClr>
            </a:outerShdw>
          </a:effectLst>
        </p:spPr>
        <p:txBody>
          <a:bodyPr wrap="none"/>
          <a:lstStyle/>
          <a:p>
            <a:pPr algn="l">
              <a:lnSpc>
                <a:spcPct val="150000"/>
              </a:lnSpc>
              <a:defRPr/>
            </a:pPr>
            <a:r>
              <a:rPr lang="en-US" dirty="0"/>
              <a:t>-: e</a:t>
            </a:r>
            <a:r>
              <a:rPr lang="en-US" baseline="30000" dirty="0"/>
              <a:t>-</a:t>
            </a:r>
            <a:r>
              <a:rPr lang="en-US" dirty="0"/>
              <a:t>/e</a:t>
            </a:r>
            <a:r>
              <a:rPr lang="en-US" baseline="30000" dirty="0"/>
              <a:t>+</a:t>
            </a:r>
            <a:r>
              <a:rPr lang="en-US" dirty="0"/>
              <a:t>, 7 </a:t>
            </a:r>
            <a:r>
              <a:rPr lang="en-US" dirty="0" err="1"/>
              <a:t>GeV</a:t>
            </a:r>
            <a:r>
              <a:rPr lang="en-US" dirty="0"/>
              <a:t> &amp; 4 </a:t>
            </a:r>
            <a:r>
              <a:rPr lang="en-US" dirty="0" err="1"/>
              <a:t>GeV</a:t>
            </a:r>
            <a:endParaRPr lang="en-US" dirty="0"/>
          </a:p>
          <a:p>
            <a:pPr algn="l">
              <a:lnSpc>
                <a:spcPct val="150000"/>
              </a:lnSpc>
              <a:defRPr/>
            </a:pPr>
            <a:r>
              <a:rPr lang="en-US" dirty="0"/>
              <a:t>-: </a:t>
            </a:r>
            <a:r>
              <a:rPr lang="en-US" dirty="0" err="1"/>
              <a:t>E</a:t>
            </a:r>
            <a:r>
              <a:rPr lang="en-US" baseline="-25000" dirty="0" err="1"/>
              <a:t>cm</a:t>
            </a:r>
            <a:r>
              <a:rPr lang="en-US" dirty="0"/>
              <a:t> at Y(4s)  Resonance, (10.58 GeV)</a:t>
            </a:r>
          </a:p>
          <a:p>
            <a:pPr algn="l">
              <a:lnSpc>
                <a:spcPct val="150000"/>
              </a:lnSpc>
              <a:defRPr/>
            </a:pPr>
            <a:r>
              <a:rPr lang="en-US" dirty="0"/>
              <a:t>-: goal L = 8x10</a:t>
            </a:r>
            <a:r>
              <a:rPr lang="en-US" baseline="30000" dirty="0"/>
              <a:t>35</a:t>
            </a:r>
            <a:r>
              <a:rPr lang="en-US" dirty="0"/>
              <a:t> cm</a:t>
            </a:r>
            <a:r>
              <a:rPr lang="en-US" baseline="30000" dirty="0"/>
              <a:t>-2</a:t>
            </a:r>
            <a:r>
              <a:rPr lang="en-US" dirty="0"/>
              <a:t>s</a:t>
            </a:r>
            <a:r>
              <a:rPr lang="en-US" baseline="30000" dirty="0"/>
              <a:t>-1</a:t>
            </a:r>
          </a:p>
        </p:txBody>
      </p:sp>
      <p:sp>
        <p:nvSpPr>
          <p:cNvPr id="21" name="TextBox 36"/>
          <p:cNvSpPr txBox="1">
            <a:spLocks noChangeArrowheads="1"/>
          </p:cNvSpPr>
          <p:nvPr/>
        </p:nvSpPr>
        <p:spPr bwMode="auto">
          <a:xfrm>
            <a:off x="455613" y="5791200"/>
            <a:ext cx="3146425" cy="574675"/>
          </a:xfrm>
          <a:prstGeom prst="rect">
            <a:avLst/>
          </a:prstGeom>
          <a:solidFill>
            <a:srgbClr val="7CA6B1"/>
          </a:solidFill>
          <a:ln w="9525">
            <a:noFill/>
            <a:miter lim="800000"/>
            <a:headEnd/>
            <a:tailEnd/>
          </a:ln>
          <a:effectLst>
            <a:outerShdw blurRad="63500" dist="50800" dir="4200000" algn="ctr" rotWithShape="0">
              <a:srgbClr val="000000">
                <a:alpha val="50000"/>
              </a:srgbClr>
            </a:outerShdw>
          </a:effectLst>
        </p:spPr>
        <p:txBody>
          <a:bodyPr wrap="none"/>
          <a:lstStyle/>
          <a:p>
            <a:pPr algn="ctr">
              <a:defRPr/>
            </a:pPr>
            <a:r>
              <a:rPr lang="en-US" dirty="0">
                <a:solidFill>
                  <a:schemeClr val="bg1"/>
                </a:solidFill>
              </a:rPr>
              <a:t>Smaller beam size &amp; more current:</a:t>
            </a:r>
          </a:p>
          <a:p>
            <a:pPr algn="ctr">
              <a:defRPr/>
            </a:pPr>
            <a:r>
              <a:rPr lang="en-US" dirty="0">
                <a:solidFill>
                  <a:schemeClr val="bg1"/>
                </a:solidFill>
                <a:sym typeface="Wingdings" pitchFamily="2" charset="2"/>
              </a:rPr>
              <a:t> 40x higher luminosity</a:t>
            </a:r>
            <a:endParaRPr lang="en-US" dirty="0">
              <a:solidFill>
                <a:schemeClr val="bg1"/>
              </a:solidFill>
            </a:endParaRPr>
          </a:p>
        </p:txBody>
      </p:sp>
      <p:sp>
        <p:nvSpPr>
          <p:cNvPr id="22" name="TextBox 36"/>
          <p:cNvSpPr txBox="1">
            <a:spLocks noChangeArrowheads="1"/>
          </p:cNvSpPr>
          <p:nvPr/>
        </p:nvSpPr>
        <p:spPr bwMode="auto">
          <a:xfrm>
            <a:off x="3929063" y="5791200"/>
            <a:ext cx="5084762" cy="574675"/>
          </a:xfrm>
          <a:prstGeom prst="rect">
            <a:avLst/>
          </a:prstGeom>
          <a:solidFill>
            <a:srgbClr val="7CA6B1"/>
          </a:solidFill>
          <a:ln w="9525">
            <a:noFill/>
            <a:miter lim="800000"/>
            <a:headEnd/>
            <a:tailEnd/>
          </a:ln>
          <a:effectLst>
            <a:outerShdw blurRad="63500" dist="50800" dir="4200000" algn="ctr" rotWithShape="0">
              <a:srgbClr val="000000">
                <a:alpha val="50000"/>
              </a:srgbClr>
            </a:outerShdw>
          </a:effectLst>
        </p:spPr>
        <p:txBody>
          <a:bodyPr wrap="none"/>
          <a:lstStyle/>
          <a:p>
            <a:pPr algn="ctr">
              <a:defRPr/>
            </a:pPr>
            <a:r>
              <a:rPr lang="en-US" dirty="0">
                <a:solidFill>
                  <a:schemeClr val="bg1"/>
                </a:solidFill>
              </a:rPr>
              <a:t>Higher Background: occupancy and rad. damage</a:t>
            </a:r>
          </a:p>
          <a:p>
            <a:pPr algn="ctr">
              <a:defRPr/>
            </a:pPr>
            <a:r>
              <a:rPr lang="en-US" dirty="0">
                <a:solidFill>
                  <a:schemeClr val="bg1"/>
                </a:solidFill>
              </a:rPr>
              <a:t>-: QED background, intra-beam scatter., beam-gas, synchrotron</a:t>
            </a:r>
          </a:p>
          <a:p>
            <a:pPr algn="ctr">
              <a:defRPr/>
            </a:pPr>
            <a:endParaRPr lang="en-US" dirty="0">
              <a:solidFill>
                <a:schemeClr val="bg1"/>
              </a:solidFill>
            </a:endParaRPr>
          </a:p>
        </p:txBody>
      </p:sp>
      <p:sp>
        <p:nvSpPr>
          <p:cNvPr id="23" name="Curved Right Arrow 22"/>
          <p:cNvSpPr>
            <a:spLocks noChangeArrowheads="1"/>
          </p:cNvSpPr>
          <p:nvPr/>
        </p:nvSpPr>
        <p:spPr bwMode="auto">
          <a:xfrm rot="5400000" flipV="1">
            <a:off x="3623469" y="5085557"/>
            <a:ext cx="381000" cy="944562"/>
          </a:xfrm>
          <a:prstGeom prst="curvedRightArrow">
            <a:avLst>
              <a:gd name="adj1" fmla="val 24356"/>
              <a:gd name="adj2" fmla="val 49836"/>
              <a:gd name="adj3" fmla="val 25000"/>
            </a:avLst>
          </a:prstGeom>
          <a:solidFill>
            <a:srgbClr val="7CA6B1"/>
          </a:solidFill>
          <a:ln w="12700" algn="ctr">
            <a:noFill/>
            <a:round/>
            <a:headEnd/>
            <a:tailEnd/>
          </a:ln>
        </p:spPr>
        <p:txBody>
          <a:bodyPr/>
          <a:lstStyle/>
          <a:p>
            <a:pPr algn="ctr" eaLnBrk="0" hangingPunct="0"/>
            <a:endParaRPr lang="en-US"/>
          </a:p>
        </p:txBody>
      </p:sp>
      <p:sp>
        <p:nvSpPr>
          <p:cNvPr id="28" name="TextBox 27"/>
          <p:cNvSpPr txBox="1"/>
          <p:nvPr/>
        </p:nvSpPr>
        <p:spPr>
          <a:xfrm>
            <a:off x="696869" y="2828260"/>
            <a:ext cx="4332331" cy="1815882"/>
          </a:xfrm>
          <a:prstGeom prst="rect">
            <a:avLst/>
          </a:prstGeom>
          <a:noFill/>
        </p:spPr>
        <p:txBody>
          <a:bodyPr wrap="square" rtlCol="0">
            <a:spAutoFit/>
          </a:bodyPr>
          <a:lstStyle/>
          <a:p>
            <a:pPr algn="l"/>
            <a:r>
              <a:rPr lang="en-US" dirty="0" smtClean="0"/>
              <a:t>Schedule and Milestones:</a:t>
            </a:r>
          </a:p>
          <a:p>
            <a:pPr algn="l"/>
            <a:endParaRPr lang="en-US" dirty="0" smtClean="0"/>
          </a:p>
          <a:p>
            <a:pPr algn="l"/>
            <a:r>
              <a:rPr lang="en-US" dirty="0" smtClean="0"/>
              <a:t>10/2014 ……………………. first beam</a:t>
            </a:r>
          </a:p>
          <a:p>
            <a:pPr algn="l"/>
            <a:r>
              <a:rPr lang="en-US" dirty="0" smtClean="0"/>
              <a:t>10/2014 – 05/2015 ……. beam commissioning</a:t>
            </a:r>
          </a:p>
          <a:p>
            <a:pPr algn="l"/>
            <a:r>
              <a:rPr lang="en-US" dirty="0" smtClean="0"/>
              <a:t>05/2015 – 09/2015 ……. shut down, sub-</a:t>
            </a:r>
            <a:r>
              <a:rPr lang="en-US" dirty="0" err="1" smtClean="0"/>
              <a:t>det</a:t>
            </a:r>
            <a:r>
              <a:rPr lang="en-US" dirty="0" smtClean="0"/>
              <a:t> install.</a:t>
            </a:r>
          </a:p>
          <a:p>
            <a:pPr algn="l"/>
            <a:r>
              <a:rPr lang="en-US" dirty="0" smtClean="0"/>
              <a:t>09/2015 – 11/2015 …….. det. commissioning</a:t>
            </a:r>
          </a:p>
          <a:p>
            <a:pPr algn="l"/>
            <a:r>
              <a:rPr lang="en-US" dirty="0" smtClean="0"/>
              <a:t>12/2015 ……………………. physics run</a:t>
            </a:r>
          </a:p>
          <a:p>
            <a:pPr algn="l"/>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5060" y="1356119"/>
            <a:ext cx="2868390" cy="2175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r>
              <a:rPr lang="de-DE" smtClean="0"/>
              <a:t>Particle Physics School Colloquium, May 2011</a:t>
            </a:r>
            <a:endParaRPr lang="de-DE" dirty="0"/>
          </a:p>
        </p:txBody>
      </p:sp>
      <p:sp>
        <p:nvSpPr>
          <p:cNvPr id="3" name="Slide Number Placeholder 2"/>
          <p:cNvSpPr>
            <a:spLocks noGrp="1"/>
          </p:cNvSpPr>
          <p:nvPr>
            <p:ph type="sldNum" sz="quarter" idx="11"/>
          </p:nvPr>
        </p:nvSpPr>
        <p:spPr/>
        <p:txBody>
          <a:bodyPr/>
          <a:lstStyle/>
          <a:p>
            <a:fld id="{1D1A195A-80B6-4608-834F-1F2C8018D99C}" type="slidenum">
              <a:rPr lang="en-US" smtClean="0"/>
              <a:pPr/>
              <a:t>5</a:t>
            </a:fld>
            <a:endParaRPr lang="en-US" dirty="0"/>
          </a:p>
        </p:txBody>
      </p:sp>
      <p:sp>
        <p:nvSpPr>
          <p:cNvPr id="4" name="Footer Placeholder 3"/>
          <p:cNvSpPr>
            <a:spLocks noGrp="1"/>
          </p:cNvSpPr>
          <p:nvPr>
            <p:ph type="ftr" sz="quarter" idx="12"/>
          </p:nvPr>
        </p:nvSpPr>
        <p:spPr/>
        <p:txBody>
          <a:bodyPr/>
          <a:lstStyle/>
          <a:p>
            <a:r>
              <a:rPr lang="de-DE" smtClean="0"/>
              <a:t>C. Koffmane, MPI für Physik, HLL, TU Berlin</a:t>
            </a:r>
            <a:endParaRPr lang="de-DE" dirty="0"/>
          </a:p>
        </p:txBody>
      </p:sp>
      <p:sp>
        <p:nvSpPr>
          <p:cNvPr id="5" name="Title 4"/>
          <p:cNvSpPr>
            <a:spLocks noGrp="1"/>
          </p:cNvSpPr>
          <p:nvPr>
            <p:ph type="title"/>
          </p:nvPr>
        </p:nvSpPr>
        <p:spPr/>
        <p:txBody>
          <a:bodyPr/>
          <a:lstStyle/>
          <a:p>
            <a:r>
              <a:rPr lang="en-US" dirty="0" smtClean="0"/>
              <a:t>The DEPFET Belle-II PXD</a:t>
            </a:r>
            <a:endParaRPr lang="en-US" dirty="0"/>
          </a:p>
        </p:txBody>
      </p:sp>
      <p:sp>
        <p:nvSpPr>
          <p:cNvPr id="6" name="39 Rectángulo"/>
          <p:cNvSpPr>
            <a:spLocks noChangeArrowheads="1"/>
          </p:cNvSpPr>
          <p:nvPr/>
        </p:nvSpPr>
        <p:spPr bwMode="auto">
          <a:xfrm>
            <a:off x="2044700" y="3990975"/>
            <a:ext cx="2160588" cy="468313"/>
          </a:xfrm>
          <a:prstGeom prst="rect">
            <a:avLst/>
          </a:prstGeom>
          <a:solidFill>
            <a:schemeClr val="bg1"/>
          </a:solidFill>
          <a:ln w="12700" algn="ctr">
            <a:noFill/>
            <a:round/>
            <a:headEnd/>
            <a:tailEnd/>
          </a:ln>
        </p:spPr>
        <p:txBody>
          <a:bodyPr>
            <a:spAutoFit/>
          </a:bodyPr>
          <a:lstStyle/>
          <a:p>
            <a:pPr algn="ctr" eaLnBrk="0" hangingPunct="0">
              <a:spcBef>
                <a:spcPct val="50000"/>
              </a:spcBef>
            </a:pPr>
            <a:endParaRPr lang="en-US"/>
          </a:p>
        </p:txBody>
      </p:sp>
      <p:graphicFrame>
        <p:nvGraphicFramePr>
          <p:cNvPr id="8" name="53 Tabla"/>
          <p:cNvGraphicFramePr>
            <a:graphicFrameLocks noGrp="1"/>
          </p:cNvGraphicFramePr>
          <p:nvPr>
            <p:extLst>
              <p:ext uri="{D42A27DB-BD31-4B8C-83A1-F6EECF244321}">
                <p14:modId xmlns:p14="http://schemas.microsoft.com/office/powerpoint/2010/main" val="1041328056"/>
              </p:ext>
            </p:extLst>
          </p:nvPr>
        </p:nvGraphicFramePr>
        <p:xfrm>
          <a:off x="459096" y="4225131"/>
          <a:ext cx="4264788" cy="2272704"/>
        </p:xfrm>
        <a:graphic>
          <a:graphicData uri="http://schemas.openxmlformats.org/drawingml/2006/table">
            <a:tbl>
              <a:tblPr firstRow="1" bandRow="1">
                <a:tableStyleId>{21E4AEA4-8DFA-4A89-87EB-49C32662AFE0}</a:tableStyleId>
              </a:tblPr>
              <a:tblGrid>
                <a:gridCol w="1257566"/>
                <a:gridCol w="1508784"/>
                <a:gridCol w="1498438"/>
              </a:tblGrid>
              <a:tr h="284088">
                <a:tc>
                  <a:txBody>
                    <a:bodyPr/>
                    <a:lstStyle/>
                    <a:p>
                      <a:pPr algn="ctr"/>
                      <a:endParaRPr lang="en-US" sz="1200" noProof="0" dirty="0">
                        <a:latin typeface="Tahoma" pitchFamily="34" charset="0"/>
                        <a:cs typeface="Tahoma" pitchFamily="34" charset="0"/>
                      </a:endParaRPr>
                    </a:p>
                  </a:txBody>
                  <a:tcPr marL="76068" marR="76068" marT="38035" marB="38035"/>
                </a:tc>
                <a:tc>
                  <a:txBody>
                    <a:bodyPr/>
                    <a:lstStyle/>
                    <a:p>
                      <a:pPr algn="ctr"/>
                      <a:r>
                        <a:rPr lang="en-US" sz="1200" noProof="0" dirty="0" smtClean="0">
                          <a:latin typeface="Tahoma" pitchFamily="34" charset="0"/>
                          <a:cs typeface="Tahoma" pitchFamily="34" charset="0"/>
                        </a:rPr>
                        <a:t>Inner layer</a:t>
                      </a:r>
                      <a:endParaRPr lang="en-US" sz="1200" noProof="0" dirty="0">
                        <a:latin typeface="Tahoma" pitchFamily="34" charset="0"/>
                        <a:cs typeface="Tahoma" pitchFamily="34" charset="0"/>
                      </a:endParaRPr>
                    </a:p>
                  </a:txBody>
                  <a:tcPr marL="76068" marR="76068" marT="38035" marB="38035"/>
                </a:tc>
                <a:tc>
                  <a:txBody>
                    <a:bodyPr/>
                    <a:lstStyle/>
                    <a:p>
                      <a:pPr algn="ctr"/>
                      <a:r>
                        <a:rPr lang="en-US" sz="1200" noProof="0" dirty="0" smtClean="0">
                          <a:latin typeface="Tahoma" pitchFamily="34" charset="0"/>
                          <a:cs typeface="Tahoma" pitchFamily="34" charset="0"/>
                        </a:rPr>
                        <a:t>Outer layer</a:t>
                      </a:r>
                      <a:endParaRPr lang="en-US" sz="1200" noProof="0" dirty="0">
                        <a:latin typeface="Tahoma" pitchFamily="34" charset="0"/>
                        <a:cs typeface="Tahoma" pitchFamily="34" charset="0"/>
                      </a:endParaRPr>
                    </a:p>
                  </a:txBody>
                  <a:tcPr marL="76068" marR="76068" marT="38035" marB="38035"/>
                </a:tc>
              </a:tr>
              <a:tr h="284088">
                <a:tc>
                  <a:txBody>
                    <a:bodyPr/>
                    <a:lstStyle/>
                    <a:p>
                      <a:pPr algn="ctr"/>
                      <a:r>
                        <a:rPr lang="en-US" sz="1200" noProof="0" dirty="0" smtClean="0">
                          <a:latin typeface="Tahoma" pitchFamily="34" charset="0"/>
                          <a:cs typeface="Tahoma" pitchFamily="34" charset="0"/>
                        </a:rPr>
                        <a:t># ladders</a:t>
                      </a:r>
                      <a:endParaRPr lang="en-US" sz="1200" noProof="0" dirty="0">
                        <a:latin typeface="Tahoma" pitchFamily="34" charset="0"/>
                        <a:cs typeface="Tahoma" pitchFamily="34" charset="0"/>
                      </a:endParaRPr>
                    </a:p>
                  </a:txBody>
                  <a:tcPr marL="76068" marR="76068" marT="38035" marB="38035"/>
                </a:tc>
                <a:tc>
                  <a:txBody>
                    <a:bodyPr/>
                    <a:lstStyle/>
                    <a:p>
                      <a:pPr algn="ctr"/>
                      <a:r>
                        <a:rPr lang="en-US" sz="1200" noProof="0" dirty="0" smtClean="0">
                          <a:latin typeface="Tahoma" pitchFamily="34" charset="0"/>
                          <a:cs typeface="Tahoma" pitchFamily="34" charset="0"/>
                        </a:rPr>
                        <a:t>8</a:t>
                      </a:r>
                      <a:endParaRPr lang="en-US" sz="1200" noProof="0" dirty="0">
                        <a:latin typeface="Tahoma" pitchFamily="34" charset="0"/>
                        <a:cs typeface="Tahoma" pitchFamily="34" charset="0"/>
                      </a:endParaRPr>
                    </a:p>
                  </a:txBody>
                  <a:tcPr marL="76068" marR="76068" marT="38035" marB="38035"/>
                </a:tc>
                <a:tc>
                  <a:txBody>
                    <a:bodyPr/>
                    <a:lstStyle/>
                    <a:p>
                      <a:pPr algn="ctr"/>
                      <a:r>
                        <a:rPr lang="en-US" sz="1200" noProof="0" dirty="0" smtClean="0">
                          <a:latin typeface="Tahoma" pitchFamily="34" charset="0"/>
                          <a:cs typeface="Tahoma" pitchFamily="34" charset="0"/>
                        </a:rPr>
                        <a:t>12</a:t>
                      </a:r>
                      <a:endParaRPr lang="en-US" sz="1200" noProof="0" dirty="0">
                        <a:latin typeface="Tahoma" pitchFamily="34" charset="0"/>
                        <a:cs typeface="Tahoma" pitchFamily="34" charset="0"/>
                      </a:endParaRPr>
                    </a:p>
                  </a:txBody>
                  <a:tcPr marL="76068" marR="76068" marT="38035" marB="38035"/>
                </a:tc>
              </a:tr>
              <a:tr h="284088">
                <a:tc>
                  <a:txBody>
                    <a:bodyPr/>
                    <a:lstStyle/>
                    <a:p>
                      <a:pPr algn="ctr"/>
                      <a:r>
                        <a:rPr lang="en-US" sz="1200" noProof="0" dirty="0" smtClean="0">
                          <a:latin typeface="Tahoma" pitchFamily="34" charset="0"/>
                          <a:cs typeface="Tahoma" pitchFamily="34" charset="0"/>
                        </a:rPr>
                        <a:t>Sens. length</a:t>
                      </a:r>
                      <a:r>
                        <a:rPr lang="en-US" sz="1200" baseline="0" noProof="0" dirty="0" smtClean="0">
                          <a:latin typeface="Tahoma" pitchFamily="34" charset="0"/>
                          <a:cs typeface="Tahoma" pitchFamily="34" charset="0"/>
                        </a:rPr>
                        <a:t> </a:t>
                      </a:r>
                      <a:endParaRPr lang="en-US" sz="1200" noProof="0" dirty="0">
                        <a:latin typeface="Tahoma" pitchFamily="34" charset="0"/>
                        <a:cs typeface="Tahoma" pitchFamily="34" charset="0"/>
                      </a:endParaRPr>
                    </a:p>
                  </a:txBody>
                  <a:tcPr marL="76068" marR="76068" marT="38035" marB="38035"/>
                </a:tc>
                <a:tc>
                  <a:txBody>
                    <a:bodyPr/>
                    <a:lstStyle/>
                    <a:p>
                      <a:pPr algn="ctr"/>
                      <a:r>
                        <a:rPr lang="en-US" sz="1200" noProof="0" dirty="0" smtClean="0">
                          <a:latin typeface="Tahoma" pitchFamily="34" charset="0"/>
                          <a:cs typeface="Tahoma" pitchFamily="34" charset="0"/>
                        </a:rPr>
                        <a:t>90 mm</a:t>
                      </a:r>
                      <a:endParaRPr lang="en-US" sz="1200" noProof="0" dirty="0">
                        <a:latin typeface="Tahoma" pitchFamily="34" charset="0"/>
                        <a:cs typeface="Tahoma" pitchFamily="34" charset="0"/>
                      </a:endParaRPr>
                    </a:p>
                  </a:txBody>
                  <a:tcPr marL="76068" marR="76068" marT="38035" marB="38035"/>
                </a:tc>
                <a:tc>
                  <a:txBody>
                    <a:bodyPr/>
                    <a:lstStyle/>
                    <a:p>
                      <a:pPr algn="ctr"/>
                      <a:r>
                        <a:rPr lang="en-US" sz="1200" noProof="0" dirty="0" smtClean="0">
                          <a:latin typeface="Tahoma" pitchFamily="34" charset="0"/>
                          <a:cs typeface="Tahoma" pitchFamily="34" charset="0"/>
                        </a:rPr>
                        <a:t>123 mm</a:t>
                      </a:r>
                      <a:endParaRPr lang="en-US" sz="1200" noProof="0" dirty="0">
                        <a:latin typeface="Tahoma" pitchFamily="34" charset="0"/>
                        <a:cs typeface="Tahoma" pitchFamily="34" charset="0"/>
                      </a:endParaRPr>
                    </a:p>
                  </a:txBody>
                  <a:tcPr marL="76068" marR="76068" marT="38035" marB="38035"/>
                </a:tc>
              </a:tr>
              <a:tr h="284088">
                <a:tc>
                  <a:txBody>
                    <a:bodyPr/>
                    <a:lstStyle/>
                    <a:p>
                      <a:pPr algn="ctr"/>
                      <a:r>
                        <a:rPr lang="en-US" sz="1200" noProof="0" smtClean="0">
                          <a:latin typeface="Tahoma" pitchFamily="34" charset="0"/>
                          <a:cs typeface="Tahoma" pitchFamily="34" charset="0"/>
                        </a:rPr>
                        <a:t>Radius</a:t>
                      </a:r>
                      <a:endParaRPr lang="en-US" sz="1200" noProof="0">
                        <a:latin typeface="Tahoma" pitchFamily="34" charset="0"/>
                        <a:cs typeface="Tahoma" pitchFamily="34" charset="0"/>
                      </a:endParaRPr>
                    </a:p>
                  </a:txBody>
                  <a:tcPr marL="76068" marR="76068" marT="38035" marB="38035"/>
                </a:tc>
                <a:tc>
                  <a:txBody>
                    <a:bodyPr/>
                    <a:lstStyle/>
                    <a:p>
                      <a:pPr algn="ctr"/>
                      <a:r>
                        <a:rPr lang="en-US" sz="1200" noProof="0" dirty="0" smtClean="0">
                          <a:latin typeface="Tahoma" pitchFamily="34" charset="0"/>
                          <a:cs typeface="Tahoma" pitchFamily="34" charset="0"/>
                        </a:rPr>
                        <a:t>1.4 cm</a:t>
                      </a:r>
                      <a:endParaRPr lang="en-US" sz="1200" noProof="0" dirty="0">
                        <a:latin typeface="Tahoma" pitchFamily="34" charset="0"/>
                        <a:cs typeface="Tahoma" pitchFamily="34" charset="0"/>
                      </a:endParaRPr>
                    </a:p>
                  </a:txBody>
                  <a:tcPr marL="76068" marR="76068" marT="38035" marB="38035"/>
                </a:tc>
                <a:tc>
                  <a:txBody>
                    <a:bodyPr/>
                    <a:lstStyle/>
                    <a:p>
                      <a:pPr algn="ctr"/>
                      <a:r>
                        <a:rPr lang="en-US" sz="1200" noProof="0" smtClean="0">
                          <a:latin typeface="Tahoma" pitchFamily="34" charset="0"/>
                          <a:cs typeface="Tahoma" pitchFamily="34" charset="0"/>
                        </a:rPr>
                        <a:t>2.2 cm</a:t>
                      </a:r>
                      <a:endParaRPr lang="en-US" sz="1200" noProof="0">
                        <a:latin typeface="Tahoma" pitchFamily="34" charset="0"/>
                        <a:cs typeface="Tahoma" pitchFamily="34" charset="0"/>
                      </a:endParaRPr>
                    </a:p>
                  </a:txBody>
                  <a:tcPr marL="76068" marR="76068" marT="38035" marB="38035"/>
                </a:tc>
              </a:tr>
              <a:tr h="284088">
                <a:tc>
                  <a:txBody>
                    <a:bodyPr/>
                    <a:lstStyle/>
                    <a:p>
                      <a:pPr algn="ctr"/>
                      <a:r>
                        <a:rPr lang="en-US" sz="1200" noProof="0" smtClean="0">
                          <a:latin typeface="Tahoma" pitchFamily="34" charset="0"/>
                          <a:cs typeface="Tahoma" pitchFamily="34" charset="0"/>
                        </a:rPr>
                        <a:t>Pixel size</a:t>
                      </a:r>
                      <a:endParaRPr lang="en-US" sz="1200" noProof="0">
                        <a:latin typeface="Tahoma" pitchFamily="34" charset="0"/>
                        <a:cs typeface="Tahoma" pitchFamily="34" charset="0"/>
                      </a:endParaRPr>
                    </a:p>
                  </a:txBody>
                  <a:tcPr marL="76068" marR="76068" marT="38035" marB="3803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noProof="0" dirty="0" smtClean="0">
                          <a:latin typeface="Tahoma" pitchFamily="34" charset="0"/>
                          <a:cs typeface="Tahoma" pitchFamily="34" charset="0"/>
                        </a:rPr>
                        <a:t>50x50 µm</a:t>
                      </a:r>
                      <a:r>
                        <a:rPr lang="en-US" sz="1200" baseline="30000" noProof="0" dirty="0" smtClean="0">
                          <a:latin typeface="Tahoma" pitchFamily="34" charset="0"/>
                          <a:cs typeface="Tahoma" pitchFamily="34" charset="0"/>
                        </a:rPr>
                        <a:t>2</a:t>
                      </a:r>
                    </a:p>
                  </a:txBody>
                  <a:tcPr marL="76068" marR="76068" marT="38035" marB="38035"/>
                </a:tc>
                <a:tc>
                  <a:txBody>
                    <a:bodyPr/>
                    <a:lstStyle/>
                    <a:p>
                      <a:pPr algn="ctr"/>
                      <a:r>
                        <a:rPr lang="en-US" sz="1200" noProof="0" dirty="0" smtClean="0">
                          <a:latin typeface="Tahoma" pitchFamily="34" charset="0"/>
                          <a:cs typeface="Tahoma" pitchFamily="34" charset="0"/>
                        </a:rPr>
                        <a:t>50x75 µm</a:t>
                      </a:r>
                      <a:r>
                        <a:rPr lang="en-US" sz="1200" baseline="30000" noProof="0" dirty="0" smtClean="0">
                          <a:latin typeface="Tahoma" pitchFamily="34" charset="0"/>
                          <a:cs typeface="Tahoma" pitchFamily="34" charset="0"/>
                        </a:rPr>
                        <a:t>2</a:t>
                      </a:r>
                      <a:endParaRPr lang="en-US" sz="1200" noProof="0" dirty="0">
                        <a:latin typeface="Tahoma" pitchFamily="34" charset="0"/>
                        <a:cs typeface="Tahoma" pitchFamily="34" charset="0"/>
                      </a:endParaRPr>
                    </a:p>
                  </a:txBody>
                  <a:tcPr marL="76068" marR="76068" marT="38035" marB="38035"/>
                </a:tc>
              </a:tr>
              <a:tr h="284088">
                <a:tc>
                  <a:txBody>
                    <a:bodyPr/>
                    <a:lstStyle/>
                    <a:p>
                      <a:pPr algn="ctr"/>
                      <a:r>
                        <a:rPr lang="en-US" sz="1200" noProof="0" smtClean="0">
                          <a:latin typeface="Tahoma" pitchFamily="34" charset="0"/>
                          <a:cs typeface="Tahoma" pitchFamily="34" charset="0"/>
                        </a:rPr>
                        <a:t># pixels</a:t>
                      </a:r>
                      <a:endParaRPr lang="en-US" sz="1200" noProof="0">
                        <a:latin typeface="Tahoma" pitchFamily="34" charset="0"/>
                        <a:cs typeface="Tahoma" pitchFamily="34" charset="0"/>
                      </a:endParaRPr>
                    </a:p>
                  </a:txBody>
                  <a:tcPr marL="76068" marR="76068" marT="38035" marB="38035"/>
                </a:tc>
                <a:tc>
                  <a:txBody>
                    <a:bodyPr/>
                    <a:lstStyle/>
                    <a:p>
                      <a:pPr algn="ctr"/>
                      <a:r>
                        <a:rPr lang="en-US" sz="1200" noProof="0" dirty="0" smtClean="0">
                          <a:latin typeface="Tahoma" pitchFamily="34" charset="0"/>
                          <a:cs typeface="Tahoma" pitchFamily="34" charset="0"/>
                        </a:rPr>
                        <a:t>1600(z)x250(R-ɸ)</a:t>
                      </a:r>
                      <a:endParaRPr lang="en-US" sz="1200" noProof="0" dirty="0">
                        <a:latin typeface="Tahoma" pitchFamily="34" charset="0"/>
                        <a:cs typeface="Tahoma" pitchFamily="34" charset="0"/>
                      </a:endParaRPr>
                    </a:p>
                  </a:txBody>
                  <a:tcPr marL="76068" marR="76068" marT="38035" marB="3803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noProof="0" dirty="0" smtClean="0">
                          <a:latin typeface="Tahoma" pitchFamily="34" charset="0"/>
                          <a:cs typeface="Tahoma" pitchFamily="34" charset="0"/>
                        </a:rPr>
                        <a:t>1600(z)x250(R-ɸ)</a:t>
                      </a:r>
                    </a:p>
                  </a:txBody>
                  <a:tcPr marL="76068" marR="76068" marT="38035" marB="38035"/>
                </a:tc>
              </a:tr>
              <a:tr h="284088">
                <a:tc>
                  <a:txBody>
                    <a:bodyPr/>
                    <a:lstStyle/>
                    <a:p>
                      <a:pPr algn="ctr"/>
                      <a:r>
                        <a:rPr lang="en-US" sz="1200" noProof="0" dirty="0" smtClean="0">
                          <a:latin typeface="Tahoma" pitchFamily="34" charset="0"/>
                          <a:cs typeface="Tahoma" pitchFamily="34" charset="0"/>
                        </a:rPr>
                        <a:t>Thickness</a:t>
                      </a:r>
                      <a:endParaRPr lang="en-US" sz="1200" noProof="0" dirty="0">
                        <a:latin typeface="Tahoma" pitchFamily="34" charset="0"/>
                        <a:cs typeface="Tahoma" pitchFamily="34" charset="0"/>
                      </a:endParaRPr>
                    </a:p>
                  </a:txBody>
                  <a:tcPr marL="76068" marR="76068" marT="38035" marB="38035"/>
                </a:tc>
                <a:tc>
                  <a:txBody>
                    <a:bodyPr/>
                    <a:lstStyle/>
                    <a:p>
                      <a:pPr algn="ctr"/>
                      <a:r>
                        <a:rPr lang="en-US" sz="1200" noProof="0" dirty="0" smtClean="0">
                          <a:latin typeface="Tahoma" pitchFamily="34" charset="0"/>
                          <a:cs typeface="Tahoma" pitchFamily="34" charset="0"/>
                        </a:rPr>
                        <a:t>75 µm</a:t>
                      </a:r>
                      <a:endParaRPr lang="en-US" sz="1200" noProof="0" dirty="0">
                        <a:latin typeface="Tahoma" pitchFamily="34" charset="0"/>
                        <a:cs typeface="Tahoma" pitchFamily="34" charset="0"/>
                      </a:endParaRPr>
                    </a:p>
                  </a:txBody>
                  <a:tcPr marL="76068" marR="76068" marT="38035" marB="3803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noProof="0" dirty="0" smtClean="0">
                          <a:latin typeface="Tahoma" pitchFamily="34" charset="0"/>
                          <a:cs typeface="Tahoma" pitchFamily="34" charset="0"/>
                        </a:rPr>
                        <a:t>75 µm</a:t>
                      </a:r>
                    </a:p>
                  </a:txBody>
                  <a:tcPr marL="76068" marR="76068" marT="38035" marB="38035"/>
                </a:tc>
              </a:tr>
              <a:tr h="284088">
                <a:tc>
                  <a:txBody>
                    <a:bodyPr/>
                    <a:lstStyle/>
                    <a:p>
                      <a:pPr algn="ctr"/>
                      <a:r>
                        <a:rPr lang="en-US" sz="1200" noProof="0" dirty="0" smtClean="0">
                          <a:latin typeface="Tahoma" pitchFamily="34" charset="0"/>
                          <a:cs typeface="Tahoma" pitchFamily="34" charset="0"/>
                        </a:rPr>
                        <a:t>Frame/row rate</a:t>
                      </a:r>
                      <a:endParaRPr lang="en-US" sz="1200" noProof="0" dirty="0">
                        <a:latin typeface="Tahoma" pitchFamily="34" charset="0"/>
                        <a:cs typeface="Tahoma" pitchFamily="34" charset="0"/>
                      </a:endParaRPr>
                    </a:p>
                  </a:txBody>
                  <a:tcPr marL="76068" marR="76068" marT="38035" marB="38035"/>
                </a:tc>
                <a:tc>
                  <a:txBody>
                    <a:bodyPr/>
                    <a:lstStyle/>
                    <a:p>
                      <a:pPr algn="ctr"/>
                      <a:r>
                        <a:rPr lang="en-US" sz="1200" noProof="0" dirty="0" smtClean="0">
                          <a:latin typeface="Tahoma" pitchFamily="34" charset="0"/>
                          <a:cs typeface="Tahoma" pitchFamily="34" charset="0"/>
                        </a:rPr>
                        <a:t>50 kHz/10 MHz</a:t>
                      </a:r>
                      <a:endParaRPr lang="en-US" sz="1200" noProof="0" dirty="0">
                        <a:latin typeface="Tahoma" pitchFamily="34" charset="0"/>
                        <a:cs typeface="Tahoma" pitchFamily="34" charset="0"/>
                      </a:endParaRPr>
                    </a:p>
                  </a:txBody>
                  <a:tcPr marL="76068" marR="76068" marT="38035" marB="3803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noProof="0" dirty="0" smtClean="0">
                          <a:latin typeface="Tahoma" pitchFamily="34" charset="0"/>
                          <a:cs typeface="Tahoma" pitchFamily="34" charset="0"/>
                        </a:rPr>
                        <a:t>50 kHz/10 MHz</a:t>
                      </a:r>
                    </a:p>
                  </a:txBody>
                  <a:tcPr marL="76068" marR="76068" marT="38035" marB="38035"/>
                </a:tc>
              </a:tr>
            </a:tbl>
          </a:graphicData>
        </a:graphic>
      </p:graphicFrame>
      <p:sp>
        <p:nvSpPr>
          <p:cNvPr id="13" name="Rectangle 12"/>
          <p:cNvSpPr/>
          <p:nvPr/>
        </p:nvSpPr>
        <p:spPr>
          <a:xfrm>
            <a:off x="1216161" y="3530056"/>
            <a:ext cx="2744788" cy="307975"/>
          </a:xfrm>
          <a:prstGeom prst="rect">
            <a:avLst/>
          </a:prstGeom>
          <a:solidFill>
            <a:srgbClr val="C9DBD8"/>
          </a:solidFill>
          <a:effectLst>
            <a:outerShdw blurRad="50800" dist="50800" dir="5400000" algn="ctr" rotWithShape="0">
              <a:srgbClr val="000000">
                <a:alpha val="52000"/>
              </a:srgbClr>
            </a:outerShdw>
          </a:effectLst>
        </p:spPr>
        <p:txBody>
          <a:bodyPr wrap="none">
            <a:spAutoFit/>
          </a:bodyPr>
          <a:lstStyle/>
          <a:p>
            <a:pPr>
              <a:defRPr/>
            </a:pPr>
            <a:r>
              <a:rPr lang="en-US" dirty="0"/>
              <a:t>Angular coverage 17°&lt;</a:t>
            </a:r>
            <a:r>
              <a:rPr lang="el-GR" dirty="0"/>
              <a:t>θ</a:t>
            </a:r>
            <a:r>
              <a:rPr lang="en-US" dirty="0"/>
              <a:t> &lt; 155°</a:t>
            </a:r>
          </a:p>
        </p:txBody>
      </p:sp>
      <p:pic>
        <p:nvPicPr>
          <p:cNvPr id="18" name="Picture 3"/>
          <p:cNvPicPr>
            <a:picLocks noChangeAspect="1" noChangeArrowheads="1"/>
          </p:cNvPicPr>
          <p:nvPr/>
        </p:nvPicPr>
        <p:blipFill>
          <a:blip r:embed="rId3" cstate="print"/>
          <a:srcRect/>
          <a:stretch>
            <a:fillRect/>
          </a:stretch>
        </p:blipFill>
        <p:spPr bwMode="auto">
          <a:xfrm>
            <a:off x="4904449" y="3990975"/>
            <a:ext cx="3775785" cy="2569354"/>
          </a:xfrm>
          <a:prstGeom prst="rect">
            <a:avLst/>
          </a:prstGeom>
          <a:noFill/>
          <a:ln w="9525">
            <a:noFill/>
            <a:miter lim="800000"/>
            <a:headEnd/>
            <a:tailEnd/>
          </a:ln>
        </p:spPr>
      </p:pic>
      <p:sp>
        <p:nvSpPr>
          <p:cNvPr id="19" name="Rectangle 12"/>
          <p:cNvSpPr/>
          <p:nvPr/>
        </p:nvSpPr>
        <p:spPr>
          <a:xfrm>
            <a:off x="4543424" y="3531604"/>
            <a:ext cx="4497833" cy="307777"/>
          </a:xfrm>
          <a:prstGeom prst="rect">
            <a:avLst/>
          </a:prstGeom>
          <a:solidFill>
            <a:srgbClr val="C9DBD8"/>
          </a:solidFill>
          <a:effectLst>
            <a:outerShdw blurRad="50800" dist="50800" dir="5400000" algn="ctr" rotWithShape="0">
              <a:srgbClr val="000000">
                <a:alpha val="52000"/>
              </a:srgbClr>
            </a:outerShdw>
          </a:effectLst>
        </p:spPr>
        <p:txBody>
          <a:bodyPr wrap="none">
            <a:spAutoFit/>
          </a:bodyPr>
          <a:lstStyle/>
          <a:p>
            <a:pPr>
              <a:defRPr/>
            </a:pPr>
            <a:r>
              <a:rPr lang="en-US" dirty="0"/>
              <a:t>z vertex resolution significantly improved (PXD &amp; SVD</a:t>
            </a:r>
            <a:r>
              <a:rPr lang="en-US" dirty="0" smtClean="0"/>
              <a:t>)</a:t>
            </a:r>
            <a:endParaRPr lang="en-US" dirty="0"/>
          </a:p>
        </p:txBody>
      </p:sp>
      <p:sp>
        <p:nvSpPr>
          <p:cNvPr id="20" name="Rectangle 12"/>
          <p:cNvSpPr/>
          <p:nvPr/>
        </p:nvSpPr>
        <p:spPr>
          <a:xfrm>
            <a:off x="4845332" y="1006752"/>
            <a:ext cx="3894015" cy="307777"/>
          </a:xfrm>
          <a:prstGeom prst="rect">
            <a:avLst/>
          </a:prstGeom>
          <a:solidFill>
            <a:srgbClr val="C9DBD8"/>
          </a:solidFill>
          <a:effectLst>
            <a:outerShdw blurRad="50800" dist="50800" dir="5400000" algn="ctr" rotWithShape="0">
              <a:srgbClr val="000000">
                <a:alpha val="52000"/>
              </a:srgbClr>
            </a:outerShdw>
          </a:effectLst>
        </p:spPr>
        <p:txBody>
          <a:bodyPr wrap="none">
            <a:spAutoFit/>
          </a:bodyPr>
          <a:lstStyle/>
          <a:p>
            <a:pPr>
              <a:defRPr/>
            </a:pPr>
            <a:r>
              <a:rPr lang="en-US" dirty="0" smtClean="0">
                <a:sym typeface="Wingdings" pitchFamily="2" charset="2"/>
              </a:rPr>
              <a:t> </a:t>
            </a:r>
            <a:r>
              <a:rPr lang="en-US" dirty="0">
                <a:sym typeface="Wingdings" pitchFamily="2" charset="2"/>
              </a:rPr>
              <a:t>0.19 </a:t>
            </a:r>
            <a:r>
              <a:rPr lang="en-US" dirty="0"/>
              <a:t>%X0 in </a:t>
            </a:r>
            <a:r>
              <a:rPr lang="en-US" dirty="0" smtClean="0"/>
              <a:t>total  - Si contribution (0.15%)</a:t>
            </a:r>
            <a:endParaRPr lang="en-US" dirty="0"/>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969" y="1071371"/>
            <a:ext cx="3344785" cy="227249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10"/>
          <p:cNvSpPr>
            <a:spLocks noGrp="1"/>
          </p:cNvSpPr>
          <p:nvPr>
            <p:ph type="dt" sz="half" idx="10"/>
          </p:nvPr>
        </p:nvSpPr>
        <p:spPr/>
        <p:txBody>
          <a:bodyPr/>
          <a:lstStyle/>
          <a:p>
            <a:r>
              <a:rPr lang="de-DE" smtClean="0"/>
              <a:t>Particle Physics School Colloquium, May 2011</a:t>
            </a:r>
            <a:endParaRPr lang="de-DE" dirty="0"/>
          </a:p>
        </p:txBody>
      </p:sp>
      <p:sp>
        <p:nvSpPr>
          <p:cNvPr id="12" name="Slide Number Placeholder 11"/>
          <p:cNvSpPr>
            <a:spLocks noGrp="1"/>
          </p:cNvSpPr>
          <p:nvPr>
            <p:ph type="sldNum" sz="quarter" idx="11"/>
          </p:nvPr>
        </p:nvSpPr>
        <p:spPr/>
        <p:txBody>
          <a:bodyPr/>
          <a:lstStyle/>
          <a:p>
            <a:fld id="{1D1A195A-80B6-4608-834F-1F2C8018D99C}" type="slidenum">
              <a:rPr lang="en-US" smtClean="0"/>
              <a:pPr/>
              <a:t>6</a:t>
            </a:fld>
            <a:endParaRPr lang="en-US" dirty="0"/>
          </a:p>
        </p:txBody>
      </p:sp>
      <p:sp>
        <p:nvSpPr>
          <p:cNvPr id="13" name="Footer Placeholder 12"/>
          <p:cNvSpPr>
            <a:spLocks noGrp="1"/>
          </p:cNvSpPr>
          <p:nvPr>
            <p:ph type="ftr" sz="quarter" idx="12"/>
          </p:nvPr>
        </p:nvSpPr>
        <p:spPr/>
        <p:txBody>
          <a:bodyPr/>
          <a:lstStyle/>
          <a:p>
            <a:r>
              <a:rPr lang="de-DE" dirty="0" smtClean="0"/>
              <a:t>C. Koffmane, MPI für Physik, HLL, TU Berlin</a:t>
            </a:r>
            <a:endParaRPr lang="de-DE" dirty="0"/>
          </a:p>
        </p:txBody>
      </p:sp>
      <p:sp>
        <p:nvSpPr>
          <p:cNvPr id="5" name="Title 4"/>
          <p:cNvSpPr>
            <a:spLocks noGrp="1"/>
          </p:cNvSpPr>
          <p:nvPr>
            <p:ph type="title"/>
          </p:nvPr>
        </p:nvSpPr>
        <p:spPr/>
        <p:txBody>
          <a:bodyPr/>
          <a:lstStyle/>
          <a:p>
            <a:r>
              <a:rPr lang="en-US" dirty="0" smtClean="0"/>
              <a:t>Self Supporting All-Silicon Module</a:t>
            </a:r>
            <a:endParaRPr lang="en-US" dirty="0"/>
          </a:p>
        </p:txBody>
      </p:sp>
      <p:pic>
        <p:nvPicPr>
          <p:cNvPr id="54" name="Picture 2"/>
          <p:cNvPicPr>
            <a:picLocks noChangeAspect="1" noChangeArrowheads="1"/>
          </p:cNvPicPr>
          <p:nvPr/>
        </p:nvPicPr>
        <p:blipFill>
          <a:blip r:embed="rId2" cstate="print"/>
          <a:srcRect/>
          <a:stretch>
            <a:fillRect/>
          </a:stretch>
        </p:blipFill>
        <p:spPr bwMode="auto">
          <a:xfrm>
            <a:off x="649325" y="3882356"/>
            <a:ext cx="3929172" cy="1964586"/>
          </a:xfrm>
          <a:prstGeom prst="rect">
            <a:avLst/>
          </a:prstGeom>
          <a:noFill/>
          <a:ln w="9525">
            <a:noFill/>
            <a:miter lim="800000"/>
            <a:headEnd/>
            <a:tailEnd/>
          </a:ln>
        </p:spPr>
      </p:pic>
      <p:pic>
        <p:nvPicPr>
          <p:cNvPr id="55" name="Picture 2"/>
          <p:cNvPicPr>
            <a:picLocks noChangeAspect="1" noChangeArrowheads="1"/>
          </p:cNvPicPr>
          <p:nvPr/>
        </p:nvPicPr>
        <p:blipFill>
          <a:blip r:embed="rId3" cstate="print"/>
          <a:srcRect/>
          <a:stretch>
            <a:fillRect/>
          </a:stretch>
        </p:blipFill>
        <p:spPr bwMode="auto">
          <a:xfrm>
            <a:off x="4933706" y="3963045"/>
            <a:ext cx="3671777" cy="1835889"/>
          </a:xfrm>
          <a:prstGeom prst="rect">
            <a:avLst/>
          </a:prstGeom>
          <a:noFill/>
          <a:ln w="9525">
            <a:noFill/>
            <a:miter lim="800000"/>
            <a:headEnd/>
            <a:tailEnd/>
          </a:ln>
        </p:spPr>
      </p:pic>
      <p:pic>
        <p:nvPicPr>
          <p:cNvPr id="56" name="Picture 2"/>
          <p:cNvPicPr>
            <a:picLocks noChangeAspect="1" noChangeArrowheads="1"/>
          </p:cNvPicPr>
          <p:nvPr/>
        </p:nvPicPr>
        <p:blipFill>
          <a:blip r:embed="rId4" cstate="print"/>
          <a:srcRect/>
          <a:stretch>
            <a:fillRect/>
          </a:stretch>
        </p:blipFill>
        <p:spPr bwMode="auto">
          <a:xfrm rot="3462059">
            <a:off x="3411663" y="4842704"/>
            <a:ext cx="1148990" cy="1392858"/>
          </a:xfrm>
          <a:prstGeom prst="rect">
            <a:avLst/>
          </a:prstGeom>
          <a:noFill/>
          <a:ln w="9525">
            <a:noFill/>
            <a:miter lim="800000"/>
            <a:headEnd/>
            <a:tailEnd/>
          </a:ln>
        </p:spPr>
      </p:pic>
      <p:pic>
        <p:nvPicPr>
          <p:cNvPr id="18" name="Grafik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11611">
            <a:off x="1191819" y="157452"/>
            <a:ext cx="6036752" cy="4527564"/>
          </a:xfrm>
          <a:prstGeom prst="rect">
            <a:avLst/>
          </a:prstGeom>
        </p:spPr>
      </p:pic>
      <p:pic>
        <p:nvPicPr>
          <p:cNvPr id="62" name="Grafik 61"/>
          <p:cNvPicPr>
            <a:picLocks noChangeAspect="1"/>
          </p:cNvPicPr>
          <p:nvPr/>
        </p:nvPicPr>
        <p:blipFill rotWithShape="1">
          <a:blip r:embed="rId6" cstate="print">
            <a:extLst>
              <a:ext uri="{28A0092B-C50C-407E-A947-70E740481C1C}">
                <a14:useLocalDpi xmlns:a14="http://schemas.microsoft.com/office/drawing/2010/main" val="0"/>
              </a:ext>
            </a:extLst>
          </a:blip>
          <a:srcRect l="22412" t="14569" r="16521" b="23403"/>
          <a:stretch/>
        </p:blipFill>
        <p:spPr>
          <a:xfrm rot="703709">
            <a:off x="4675718" y="923423"/>
            <a:ext cx="4187755" cy="3190196"/>
          </a:xfrm>
          <a:prstGeom prst="rect">
            <a:avLst/>
          </a:prstGeom>
        </p:spPr>
      </p:pic>
      <p:sp>
        <p:nvSpPr>
          <p:cNvPr id="58" name="Rectangle 25"/>
          <p:cNvSpPr/>
          <p:nvPr/>
        </p:nvSpPr>
        <p:spPr>
          <a:xfrm>
            <a:off x="1201521" y="1501484"/>
            <a:ext cx="1814286" cy="584775"/>
          </a:xfrm>
          <a:prstGeom prst="rect">
            <a:avLst/>
          </a:prstGeom>
          <a:solidFill>
            <a:srgbClr val="C9DBD8"/>
          </a:solidFill>
          <a:effectLst>
            <a:outerShdw blurRad="50800" dist="50800" dir="5400000" algn="ctr" rotWithShape="0">
              <a:srgbClr val="000000">
                <a:alpha val="50000"/>
              </a:srgbClr>
            </a:outerShdw>
          </a:effectLst>
        </p:spPr>
        <p:txBody>
          <a:bodyPr wrap="square">
            <a:spAutoFit/>
          </a:bodyPr>
          <a:lstStyle/>
          <a:p>
            <a:pPr algn="l">
              <a:buSzPct val="80000"/>
            </a:pPr>
            <a:r>
              <a:rPr lang="en-US" sz="1600" dirty="0" smtClean="0"/>
              <a:t>3D Modell of Belle-II Ladder</a:t>
            </a:r>
          </a:p>
        </p:txBody>
      </p:sp>
      <p:sp>
        <p:nvSpPr>
          <p:cNvPr id="59" name="Rectangle 25"/>
          <p:cNvSpPr/>
          <p:nvPr/>
        </p:nvSpPr>
        <p:spPr>
          <a:xfrm>
            <a:off x="7010400" y="2865339"/>
            <a:ext cx="1814286" cy="584775"/>
          </a:xfrm>
          <a:prstGeom prst="rect">
            <a:avLst/>
          </a:prstGeom>
          <a:solidFill>
            <a:srgbClr val="C9DBD8"/>
          </a:solidFill>
          <a:effectLst>
            <a:outerShdw blurRad="50800" dist="50800" dir="5400000" algn="ctr" rotWithShape="0">
              <a:srgbClr val="000000">
                <a:alpha val="50000"/>
              </a:srgbClr>
            </a:outerShdw>
          </a:effectLst>
        </p:spPr>
        <p:txBody>
          <a:bodyPr wrap="square">
            <a:spAutoFit/>
          </a:bodyPr>
          <a:lstStyle/>
          <a:p>
            <a:pPr algn="l">
              <a:buSzPct val="80000"/>
            </a:pPr>
            <a:r>
              <a:rPr lang="en-US" sz="1600" dirty="0" smtClean="0"/>
              <a:t>Photo of thinned backside </a:t>
            </a:r>
          </a:p>
        </p:txBody>
      </p:sp>
      <p:sp>
        <p:nvSpPr>
          <p:cNvPr id="60" name="Rectangle 25"/>
          <p:cNvSpPr/>
          <p:nvPr/>
        </p:nvSpPr>
        <p:spPr>
          <a:xfrm>
            <a:off x="823633" y="5798934"/>
            <a:ext cx="2570061" cy="738664"/>
          </a:xfrm>
          <a:prstGeom prst="rect">
            <a:avLst/>
          </a:prstGeom>
          <a:solidFill>
            <a:srgbClr val="C9DBD8"/>
          </a:solidFill>
          <a:effectLst>
            <a:outerShdw blurRad="50800" dist="50800" dir="5400000" algn="ctr" rotWithShape="0">
              <a:srgbClr val="000000">
                <a:alpha val="50000"/>
              </a:srgbClr>
            </a:outerShdw>
          </a:effectLst>
        </p:spPr>
        <p:txBody>
          <a:bodyPr wrap="square">
            <a:spAutoFit/>
          </a:bodyPr>
          <a:lstStyle/>
          <a:p>
            <a:r>
              <a:rPr lang="en-US" dirty="0"/>
              <a:t>end-flange with CO2 channels</a:t>
            </a:r>
          </a:p>
          <a:p>
            <a:r>
              <a:rPr lang="en-US" dirty="0"/>
              <a:t>and capillaries for air cooling</a:t>
            </a:r>
          </a:p>
          <a:p>
            <a:r>
              <a:rPr lang="en-US" dirty="0"/>
              <a:t>(RPT sinter process)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Particle Physics School Colloquium, May 2011</a:t>
            </a:r>
            <a:endParaRPr lang="de-DE" dirty="0"/>
          </a:p>
        </p:txBody>
      </p:sp>
      <p:sp>
        <p:nvSpPr>
          <p:cNvPr id="3" name="Foliennummernplatzhalter 2"/>
          <p:cNvSpPr>
            <a:spLocks noGrp="1"/>
          </p:cNvSpPr>
          <p:nvPr>
            <p:ph type="sldNum" sz="quarter" idx="11"/>
          </p:nvPr>
        </p:nvSpPr>
        <p:spPr/>
        <p:txBody>
          <a:bodyPr/>
          <a:lstStyle/>
          <a:p>
            <a:fld id="{1D1A195A-80B6-4608-834F-1F2C8018D99C}" type="slidenum">
              <a:rPr lang="en-US" smtClean="0"/>
              <a:pPr/>
              <a:t>7</a:t>
            </a:fld>
            <a:endParaRPr lang="en-US" dirty="0"/>
          </a:p>
        </p:txBody>
      </p:sp>
      <p:sp>
        <p:nvSpPr>
          <p:cNvPr id="4" name="Fußzeilenplatzhalter 3"/>
          <p:cNvSpPr>
            <a:spLocks noGrp="1"/>
          </p:cNvSpPr>
          <p:nvPr>
            <p:ph type="ftr" sz="quarter" idx="12"/>
          </p:nvPr>
        </p:nvSpPr>
        <p:spPr/>
        <p:txBody>
          <a:bodyPr/>
          <a:lstStyle/>
          <a:p>
            <a:r>
              <a:rPr lang="de-DE" smtClean="0"/>
              <a:t>C. Koffmane, MPI für Physik, HLL, TU Berlin</a:t>
            </a:r>
            <a:endParaRPr lang="de-DE" dirty="0"/>
          </a:p>
        </p:txBody>
      </p:sp>
      <p:sp>
        <p:nvSpPr>
          <p:cNvPr id="5" name="Titel 4"/>
          <p:cNvSpPr>
            <a:spLocks noGrp="1"/>
          </p:cNvSpPr>
          <p:nvPr>
            <p:ph type="title"/>
          </p:nvPr>
        </p:nvSpPr>
        <p:spPr/>
        <p:txBody>
          <a:bodyPr/>
          <a:lstStyle/>
          <a:p>
            <a:r>
              <a:rPr lang="en-US" dirty="0" smtClean="0"/>
              <a:t>MPI Semiconductor Laboratory</a:t>
            </a:r>
            <a:endParaRPr lang="en-US" dirty="0"/>
          </a:p>
        </p:txBody>
      </p:sp>
      <p:sp>
        <p:nvSpPr>
          <p:cNvPr id="6" name="Text Box 15"/>
          <p:cNvSpPr txBox="1">
            <a:spLocks noChangeArrowheads="1"/>
          </p:cNvSpPr>
          <p:nvPr/>
        </p:nvSpPr>
        <p:spPr bwMode="auto">
          <a:xfrm>
            <a:off x="7265987" y="1243013"/>
            <a:ext cx="186063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200" dirty="0"/>
              <a:t>MPI </a:t>
            </a:r>
            <a:r>
              <a:rPr lang="de-DE" sz="1200" dirty="0" err="1"/>
              <a:t>semiconductor</a:t>
            </a:r>
            <a:r>
              <a:rPr lang="de-DE" sz="1200" dirty="0"/>
              <a:t> lab</a:t>
            </a:r>
          </a:p>
          <a:p>
            <a:pPr algn="l"/>
            <a:r>
              <a:rPr lang="de-DE" sz="1200" dirty="0" err="1"/>
              <a:t>Munich</a:t>
            </a:r>
            <a:r>
              <a:rPr lang="de-DE" sz="1200" dirty="0"/>
              <a:t>-Neuperlach</a:t>
            </a:r>
          </a:p>
          <a:p>
            <a:pPr algn="l"/>
            <a:endParaRPr lang="de-DE" sz="1200" dirty="0"/>
          </a:p>
          <a:p>
            <a:pPr algn="l"/>
            <a:r>
              <a:rPr lang="de-DE" sz="1200" dirty="0"/>
              <a:t>800 m² clean </a:t>
            </a:r>
            <a:r>
              <a:rPr lang="de-DE" sz="1200" dirty="0" err="1"/>
              <a:t>room</a:t>
            </a:r>
            <a:endParaRPr lang="de-DE" sz="1200" dirty="0"/>
          </a:p>
          <a:p>
            <a:pPr algn="l"/>
            <a:endParaRPr lang="de-DE" sz="1200" dirty="0"/>
          </a:p>
          <a:p>
            <a:pPr algn="l"/>
            <a:r>
              <a:rPr lang="de-DE" sz="1200" dirty="0" err="1"/>
              <a:t>class</a:t>
            </a:r>
            <a:r>
              <a:rPr lang="de-DE" sz="1200" dirty="0"/>
              <a:t> 100 … 1</a:t>
            </a:r>
          </a:p>
          <a:p>
            <a:pPr algn="l"/>
            <a:endParaRPr lang="de-DE" sz="1200" dirty="0"/>
          </a:p>
          <a:p>
            <a:pPr algn="l"/>
            <a:r>
              <a:rPr lang="de-DE" sz="1200" dirty="0"/>
              <a:t>15 cm Si </a:t>
            </a:r>
            <a:r>
              <a:rPr lang="de-DE" sz="1200" dirty="0" err="1"/>
              <a:t>process</a:t>
            </a:r>
            <a:r>
              <a:rPr lang="de-DE" sz="1200" dirty="0"/>
              <a:t> </a:t>
            </a:r>
            <a:r>
              <a:rPr lang="de-DE" sz="1200" dirty="0" err="1"/>
              <a:t>line</a:t>
            </a:r>
            <a:endParaRPr lang="de-DE" sz="1200" dirty="0"/>
          </a:p>
          <a:p>
            <a:pPr algn="l"/>
            <a:endParaRPr lang="de-DE" sz="1200" dirty="0"/>
          </a:p>
          <a:p>
            <a:pPr algn="l"/>
            <a:r>
              <a:rPr lang="de-DE" sz="1200" dirty="0" err="1"/>
              <a:t>custom</a:t>
            </a:r>
            <a:r>
              <a:rPr lang="de-DE" sz="1200" dirty="0"/>
              <a:t> </a:t>
            </a:r>
            <a:r>
              <a:rPr lang="de-DE" sz="1200" dirty="0" err="1"/>
              <a:t>made</a:t>
            </a:r>
            <a:r>
              <a:rPr lang="de-DE" sz="1200" dirty="0"/>
              <a:t>,</a:t>
            </a:r>
          </a:p>
          <a:p>
            <a:pPr algn="l"/>
            <a:r>
              <a:rPr lang="de-DE" sz="1200" dirty="0"/>
              <a:t>non-standard </a:t>
            </a:r>
            <a:r>
              <a:rPr lang="de-DE" sz="1200" dirty="0" err="1"/>
              <a:t>equipment</a:t>
            </a:r>
            <a:endParaRPr lang="de-DE" sz="1200" dirty="0"/>
          </a:p>
        </p:txBody>
      </p:sp>
      <p:grpSp>
        <p:nvGrpSpPr>
          <p:cNvPr id="7" name="Group 19"/>
          <p:cNvGrpSpPr>
            <a:grpSpLocks/>
          </p:cNvGrpSpPr>
          <p:nvPr/>
        </p:nvGrpSpPr>
        <p:grpSpPr bwMode="auto">
          <a:xfrm>
            <a:off x="297569" y="1222375"/>
            <a:ext cx="7005637" cy="2439988"/>
            <a:chOff x="173" y="770"/>
            <a:chExt cx="4413" cy="1537"/>
          </a:xfrm>
        </p:grpSpPr>
        <p:pic>
          <p:nvPicPr>
            <p:cNvPr id="8" name="inspektion.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r="9872"/>
            <a:stretch>
              <a:fillRect/>
            </a:stretch>
          </p:blipFill>
          <p:spPr bwMode="auto">
            <a:xfrm>
              <a:off x="1811" y="770"/>
              <a:ext cx="1634" cy="1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reinraum.avi">
              <a:hlinkClick r:id="" action="ppaction://media"/>
            </p:cNvPr>
            <p:cNvPicPr>
              <a:picLocks noRot="1" noChangeAspect="1" noChangeArrowheads="1"/>
            </p:cNvPicPr>
            <p:nvPr>
              <a:videoFile r:link="rId2"/>
            </p:nvPr>
          </p:nvPicPr>
          <p:blipFill>
            <a:blip r:embed="rId5">
              <a:lum bright="24000"/>
              <a:extLst>
                <a:ext uri="{28A0092B-C50C-407E-A947-70E740481C1C}">
                  <a14:useLocalDpi xmlns:a14="http://schemas.microsoft.com/office/drawing/2010/main" val="0"/>
                </a:ext>
              </a:extLst>
            </a:blip>
            <a:srcRect t="6036" r="12494"/>
            <a:stretch>
              <a:fillRect/>
            </a:stretch>
          </p:blipFill>
          <p:spPr bwMode="auto">
            <a:xfrm>
              <a:off x="173" y="770"/>
              <a:ext cx="1583"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Belack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8" y="770"/>
              <a:ext cx="1088"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6"/>
            <p:cNvSpPr txBox="1">
              <a:spLocks noChangeArrowheads="1"/>
            </p:cNvSpPr>
            <p:nvPr/>
          </p:nvSpPr>
          <p:spPr bwMode="auto">
            <a:xfrm>
              <a:off x="523" y="2153"/>
              <a:ext cx="911"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clean room building</a:t>
              </a:r>
            </a:p>
          </p:txBody>
        </p:sp>
        <p:sp>
          <p:nvSpPr>
            <p:cNvPr id="12" name="Text Box 17"/>
            <p:cNvSpPr txBox="1">
              <a:spLocks noChangeArrowheads="1"/>
            </p:cNvSpPr>
            <p:nvPr/>
          </p:nvSpPr>
          <p:spPr bwMode="auto">
            <a:xfrm>
              <a:off x="1980" y="2153"/>
              <a:ext cx="129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15 cm wafers in furnace boat</a:t>
              </a:r>
            </a:p>
          </p:txBody>
        </p:sp>
        <p:sp>
          <p:nvSpPr>
            <p:cNvPr id="13" name="Text Box 18"/>
            <p:cNvSpPr txBox="1">
              <a:spLocks noChangeArrowheads="1"/>
            </p:cNvSpPr>
            <p:nvPr/>
          </p:nvSpPr>
          <p:spPr bwMode="auto">
            <a:xfrm>
              <a:off x="3760" y="2153"/>
              <a:ext cx="56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spin coater</a:t>
              </a:r>
            </a:p>
          </p:txBody>
        </p:sp>
      </p:grpSp>
      <p:grpSp>
        <p:nvGrpSpPr>
          <p:cNvPr id="14" name="Group 23"/>
          <p:cNvGrpSpPr>
            <a:grpSpLocks/>
          </p:cNvGrpSpPr>
          <p:nvPr/>
        </p:nvGrpSpPr>
        <p:grpSpPr bwMode="auto">
          <a:xfrm>
            <a:off x="275079" y="3813175"/>
            <a:ext cx="8458200" cy="2433638"/>
            <a:chOff x="169" y="2402"/>
            <a:chExt cx="5328" cy="1533"/>
          </a:xfrm>
        </p:grpSpPr>
        <p:pic>
          <p:nvPicPr>
            <p:cNvPr id="15" name="Picture 8" descr="Belichtung"/>
            <p:cNvPicPr>
              <a:picLocks noChangeAspect="1" noChangeArrowheads="1"/>
            </p:cNvPicPr>
            <p:nvPr/>
          </p:nvPicPr>
          <p:blipFill>
            <a:blip r:embed="rId7" cstate="print">
              <a:extLst>
                <a:ext uri="{28A0092B-C50C-407E-A947-70E740481C1C}">
                  <a14:useLocalDpi xmlns:a14="http://schemas.microsoft.com/office/drawing/2010/main" val="0"/>
                </a:ext>
              </a:extLst>
            </a:blip>
            <a:srcRect l="12303"/>
            <a:stretch>
              <a:fillRect/>
            </a:stretch>
          </p:blipFill>
          <p:spPr bwMode="auto">
            <a:xfrm>
              <a:off x="169" y="2402"/>
              <a:ext cx="1589" cy="13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descr="SD4_wafer_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87" y="2402"/>
              <a:ext cx="1810" cy="13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sdd_inspec_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17" y="2402"/>
              <a:ext cx="1813" cy="13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20"/>
            <p:cNvSpPr txBox="1">
              <a:spLocks noChangeArrowheads="1"/>
            </p:cNvSpPr>
            <p:nvPr/>
          </p:nvSpPr>
          <p:spPr bwMode="auto">
            <a:xfrm>
              <a:off x="220" y="3781"/>
              <a:ext cx="148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mask aligner for photolithography</a:t>
              </a:r>
            </a:p>
          </p:txBody>
        </p:sp>
        <p:sp>
          <p:nvSpPr>
            <p:cNvPr id="19" name="Text Box 21"/>
            <p:cNvSpPr txBox="1">
              <a:spLocks noChangeArrowheads="1"/>
            </p:cNvSpPr>
            <p:nvPr/>
          </p:nvSpPr>
          <p:spPr bwMode="auto">
            <a:xfrm>
              <a:off x="2310" y="3781"/>
              <a:ext cx="77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wafer inspection</a:t>
              </a:r>
            </a:p>
          </p:txBody>
        </p:sp>
        <p:sp>
          <p:nvSpPr>
            <p:cNvPr id="20" name="Text Box 22"/>
            <p:cNvSpPr txBox="1">
              <a:spLocks noChangeArrowheads="1"/>
            </p:cNvSpPr>
            <p:nvPr/>
          </p:nvSpPr>
          <p:spPr bwMode="auto">
            <a:xfrm>
              <a:off x="4226" y="3781"/>
              <a:ext cx="77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t>processed wafer</a:t>
              </a:r>
            </a:p>
          </p:txBody>
        </p:sp>
      </p:grpSp>
    </p:spTree>
    <p:extLst>
      <p:ext uri="{BB962C8B-B14F-4D97-AF65-F5344CB8AC3E}">
        <p14:creationId xmlns:p14="http://schemas.microsoft.com/office/powerpoint/2010/main" val="14551155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Particle Physics School Colloquium, May 2011</a:t>
            </a:r>
            <a:endParaRPr lang="de-DE" dirty="0"/>
          </a:p>
        </p:txBody>
      </p:sp>
      <p:sp>
        <p:nvSpPr>
          <p:cNvPr id="3" name="Foliennummernplatzhalter 2"/>
          <p:cNvSpPr>
            <a:spLocks noGrp="1"/>
          </p:cNvSpPr>
          <p:nvPr>
            <p:ph type="sldNum" sz="quarter" idx="11"/>
          </p:nvPr>
        </p:nvSpPr>
        <p:spPr/>
        <p:txBody>
          <a:bodyPr/>
          <a:lstStyle/>
          <a:p>
            <a:fld id="{1D1A195A-80B6-4608-834F-1F2C8018D99C}" type="slidenum">
              <a:rPr lang="en-US" smtClean="0"/>
              <a:pPr/>
              <a:t>8</a:t>
            </a:fld>
            <a:endParaRPr lang="en-US" dirty="0"/>
          </a:p>
        </p:txBody>
      </p:sp>
      <p:sp>
        <p:nvSpPr>
          <p:cNvPr id="4" name="Fußzeilenplatzhalter 3"/>
          <p:cNvSpPr>
            <a:spLocks noGrp="1"/>
          </p:cNvSpPr>
          <p:nvPr>
            <p:ph type="ftr" sz="quarter" idx="12"/>
          </p:nvPr>
        </p:nvSpPr>
        <p:spPr/>
        <p:txBody>
          <a:bodyPr/>
          <a:lstStyle/>
          <a:p>
            <a:r>
              <a:rPr lang="de-DE" smtClean="0"/>
              <a:t>C. Koffmane, MPI für Physik, HLL, TU Berlin</a:t>
            </a:r>
            <a:endParaRPr lang="de-DE" dirty="0"/>
          </a:p>
        </p:txBody>
      </p:sp>
      <p:sp>
        <p:nvSpPr>
          <p:cNvPr id="5" name="Titel 4"/>
          <p:cNvSpPr>
            <a:spLocks noGrp="1"/>
          </p:cNvSpPr>
          <p:nvPr>
            <p:ph type="title"/>
          </p:nvPr>
        </p:nvSpPr>
        <p:spPr/>
        <p:txBody>
          <a:bodyPr/>
          <a:lstStyle/>
          <a:p>
            <a:r>
              <a:rPr lang="en-US" dirty="0" smtClean="0"/>
              <a:t>Semiconductor Processing</a:t>
            </a:r>
            <a:endParaRPr lang="en-US" dirty="0"/>
          </a:p>
        </p:txBody>
      </p:sp>
      <p:sp>
        <p:nvSpPr>
          <p:cNvPr id="6" name="Textfeld 5"/>
          <p:cNvSpPr txBox="1"/>
          <p:nvPr/>
        </p:nvSpPr>
        <p:spPr>
          <a:xfrm>
            <a:off x="735106" y="1317171"/>
            <a:ext cx="3137647" cy="2946961"/>
          </a:xfrm>
          <a:prstGeom prst="rect">
            <a:avLst/>
          </a:prstGeom>
          <a:noFill/>
        </p:spPr>
        <p:txBody>
          <a:bodyPr wrap="square" rtlCol="0">
            <a:spAutoFit/>
          </a:bodyPr>
          <a:lstStyle/>
          <a:p>
            <a:pPr algn="l"/>
            <a:r>
              <a:rPr lang="en-GB" b="1" dirty="0">
                <a:ea typeface="MS Mincho" pitchFamily="49" charset="-128"/>
              </a:rPr>
              <a:t>planar technology </a:t>
            </a:r>
          </a:p>
          <a:p>
            <a:pPr algn="l">
              <a:spcBef>
                <a:spcPct val="25000"/>
              </a:spcBef>
              <a:buFontTx/>
              <a:buNone/>
            </a:pPr>
            <a:r>
              <a:rPr lang="en-GB" dirty="0">
                <a:ea typeface="MS Mincho" pitchFamily="49" charset="-128"/>
              </a:rPr>
              <a:t>	</a:t>
            </a:r>
            <a:r>
              <a:rPr lang="en-GB" sz="1000" dirty="0">
                <a:ea typeface="MS Mincho" pitchFamily="49" charset="-128"/>
              </a:rPr>
              <a:t>J. </a:t>
            </a:r>
            <a:r>
              <a:rPr lang="en-GB" sz="1000" dirty="0" err="1">
                <a:ea typeface="MS Mincho" pitchFamily="49" charset="-128"/>
              </a:rPr>
              <a:t>Kemmer</a:t>
            </a:r>
            <a:r>
              <a:rPr lang="en-GB" sz="1000" dirty="0">
                <a:ea typeface="MS Mincho" pitchFamily="49" charset="-128"/>
              </a:rPr>
              <a:t>, 1983</a:t>
            </a:r>
          </a:p>
          <a:p>
            <a:pPr marL="0" lvl="1" indent="271463" algn="l">
              <a:spcBef>
                <a:spcPct val="100000"/>
              </a:spcBef>
            </a:pPr>
            <a:r>
              <a:rPr lang="en-GB" dirty="0">
                <a:ea typeface="MS Mincho" pitchFamily="49" charset="-128"/>
              </a:rPr>
              <a:t>example: </a:t>
            </a:r>
            <a:r>
              <a:rPr lang="en-GB" dirty="0">
                <a:ea typeface="MS Mincho" pitchFamily="49" charset="-128"/>
                <a:sym typeface="Wingdings 3" pitchFamily="18" charset="2"/>
              </a:rPr>
              <a:t>‘</a:t>
            </a:r>
            <a:r>
              <a:rPr lang="en-GB" dirty="0">
                <a:ea typeface="MS Mincho" pitchFamily="49" charset="-128"/>
              </a:rPr>
              <a:t>simple</a:t>
            </a:r>
            <a:r>
              <a:rPr lang="en-GB" dirty="0">
                <a:ea typeface="MS Mincho" pitchFamily="49" charset="-128"/>
                <a:sym typeface="Wingdings 3" pitchFamily="18" charset="2"/>
              </a:rPr>
              <a:t>’ diode process</a:t>
            </a:r>
            <a:endParaRPr lang="en-GB" dirty="0">
              <a:ea typeface="MS Mincho" pitchFamily="49" charset="-128"/>
            </a:endParaRPr>
          </a:p>
          <a:p>
            <a:pPr marL="0" lvl="2" indent="271463" algn="l">
              <a:spcBef>
                <a:spcPct val="100000"/>
              </a:spcBef>
            </a:pPr>
            <a:r>
              <a:rPr lang="en-GB" dirty="0">
                <a:ea typeface="MS Mincho" pitchFamily="49" charset="-128"/>
              </a:rPr>
              <a:t>1 photolithographic step</a:t>
            </a:r>
          </a:p>
          <a:p>
            <a:pPr marL="0" lvl="2" indent="271463" algn="l">
              <a:spcBef>
                <a:spcPct val="100000"/>
              </a:spcBef>
            </a:pPr>
            <a:r>
              <a:rPr lang="en-GB" dirty="0">
                <a:ea typeface="MS Mincho" pitchFamily="49" charset="-128"/>
              </a:rPr>
              <a:t>2 ion implantations</a:t>
            </a:r>
          </a:p>
          <a:p>
            <a:pPr marL="0" lvl="2" indent="271463" algn="l">
              <a:spcBef>
                <a:spcPct val="100000"/>
              </a:spcBef>
            </a:pPr>
            <a:r>
              <a:rPr lang="en-GB" dirty="0">
                <a:ea typeface="MS Mincho" pitchFamily="49" charset="-128"/>
              </a:rPr>
              <a:t>1 etching step</a:t>
            </a:r>
          </a:p>
          <a:p>
            <a:pPr marL="0" lvl="2" indent="271463" algn="l">
              <a:spcBef>
                <a:spcPct val="100000"/>
              </a:spcBef>
            </a:pPr>
            <a:r>
              <a:rPr lang="en-GB" dirty="0">
                <a:ea typeface="MS Mincho" pitchFamily="49" charset="-128"/>
              </a:rPr>
              <a:t>2 layer depositions</a:t>
            </a:r>
          </a:p>
          <a:p>
            <a:pPr algn="l"/>
            <a:endParaRPr lang="en-US" dirty="0"/>
          </a:p>
        </p:txBody>
      </p:sp>
      <p:pic>
        <p:nvPicPr>
          <p:cNvPr id="9" name="Picture 6" descr="Bl_5_6a"/>
          <p:cNvPicPr>
            <a:picLocks noChangeAspect="1" noChangeArrowheads="1"/>
          </p:cNvPicPr>
          <p:nvPr/>
        </p:nvPicPr>
        <p:blipFill>
          <a:blip r:embed="rId2" cstate="print">
            <a:lum bright="-54000"/>
            <a:extLst>
              <a:ext uri="{28A0092B-C50C-407E-A947-70E740481C1C}">
                <a14:useLocalDpi xmlns:a14="http://schemas.microsoft.com/office/drawing/2010/main" val="0"/>
              </a:ext>
            </a:extLst>
          </a:blip>
          <a:srcRect r="40044"/>
          <a:stretch>
            <a:fillRect/>
          </a:stretch>
        </p:blipFill>
        <p:spPr bwMode="auto">
          <a:xfrm>
            <a:off x="3553948" y="1317171"/>
            <a:ext cx="3184178" cy="5029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8"/>
          <p:cNvSpPr txBox="1">
            <a:spLocks noChangeArrowheads="1"/>
          </p:cNvSpPr>
          <p:nvPr/>
        </p:nvSpPr>
        <p:spPr bwMode="auto">
          <a:xfrm>
            <a:off x="6721421" y="1284513"/>
            <a:ext cx="1898212"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180975" algn="l"/>
              </a:tabLst>
              <a:defRPr sz="2400">
                <a:solidFill>
                  <a:schemeClr val="tx1"/>
                </a:solidFill>
                <a:latin typeface="Times New Roman" pitchFamily="18" charset="0"/>
              </a:defRPr>
            </a:lvl1pPr>
            <a:lvl2pPr>
              <a:tabLst>
                <a:tab pos="180975" algn="l"/>
              </a:tabLst>
              <a:defRPr sz="2400">
                <a:solidFill>
                  <a:schemeClr val="tx1"/>
                </a:solidFill>
                <a:latin typeface="Times New Roman" pitchFamily="18" charset="0"/>
              </a:defRPr>
            </a:lvl2pPr>
            <a:lvl3pPr>
              <a:tabLst>
                <a:tab pos="180975" algn="l"/>
              </a:tabLst>
              <a:defRPr sz="2400">
                <a:solidFill>
                  <a:schemeClr val="tx1"/>
                </a:solidFill>
                <a:latin typeface="Times New Roman" pitchFamily="18" charset="0"/>
              </a:defRPr>
            </a:lvl3pPr>
            <a:lvl4pPr>
              <a:tabLst>
                <a:tab pos="180975" algn="l"/>
              </a:tabLst>
              <a:defRPr sz="2400">
                <a:solidFill>
                  <a:schemeClr val="tx1"/>
                </a:solidFill>
                <a:latin typeface="Times New Roman" pitchFamily="18" charset="0"/>
              </a:defRPr>
            </a:lvl4pPr>
            <a:lvl5pPr>
              <a:tabLst>
                <a:tab pos="180975" algn="l"/>
              </a:tabLst>
              <a:defRPr sz="2400">
                <a:solidFill>
                  <a:schemeClr val="tx1"/>
                </a:solidFill>
                <a:latin typeface="Times New Roman" pitchFamily="18" charset="0"/>
              </a:defRPr>
            </a:lvl5pPr>
            <a:lvl6pPr fontAlgn="base">
              <a:spcBef>
                <a:spcPct val="0"/>
              </a:spcBef>
              <a:spcAft>
                <a:spcPct val="0"/>
              </a:spcAft>
              <a:tabLst>
                <a:tab pos="180975" algn="l"/>
              </a:tabLst>
              <a:defRPr sz="2400">
                <a:solidFill>
                  <a:schemeClr val="tx1"/>
                </a:solidFill>
                <a:latin typeface="Times New Roman" pitchFamily="18" charset="0"/>
              </a:defRPr>
            </a:lvl6pPr>
            <a:lvl7pPr fontAlgn="base">
              <a:spcBef>
                <a:spcPct val="0"/>
              </a:spcBef>
              <a:spcAft>
                <a:spcPct val="0"/>
              </a:spcAft>
              <a:tabLst>
                <a:tab pos="180975" algn="l"/>
              </a:tabLst>
              <a:defRPr sz="2400">
                <a:solidFill>
                  <a:schemeClr val="tx1"/>
                </a:solidFill>
                <a:latin typeface="Times New Roman" pitchFamily="18" charset="0"/>
              </a:defRPr>
            </a:lvl7pPr>
            <a:lvl8pPr fontAlgn="base">
              <a:spcBef>
                <a:spcPct val="0"/>
              </a:spcBef>
              <a:spcAft>
                <a:spcPct val="0"/>
              </a:spcAft>
              <a:tabLst>
                <a:tab pos="180975" algn="l"/>
              </a:tabLst>
              <a:defRPr sz="2400">
                <a:solidFill>
                  <a:schemeClr val="tx1"/>
                </a:solidFill>
                <a:latin typeface="Times New Roman" pitchFamily="18" charset="0"/>
              </a:defRPr>
            </a:lvl8pPr>
            <a:lvl9pPr fontAlgn="base">
              <a:spcBef>
                <a:spcPct val="0"/>
              </a:spcBef>
              <a:spcAft>
                <a:spcPct val="0"/>
              </a:spcAft>
              <a:tabLst>
                <a:tab pos="180975" algn="l"/>
              </a:tabLst>
              <a:defRPr sz="2400">
                <a:solidFill>
                  <a:schemeClr val="tx1"/>
                </a:solidFill>
                <a:latin typeface="Times New Roman" pitchFamily="18" charset="0"/>
              </a:defRPr>
            </a:lvl9pPr>
          </a:lstStyle>
          <a:p>
            <a:r>
              <a:rPr lang="de-DE" sz="1400" dirty="0" err="1">
                <a:latin typeface="Tahoma" pitchFamily="34" charset="0"/>
                <a:ea typeface="Tahoma" pitchFamily="34" charset="0"/>
                <a:cs typeface="Tahoma" pitchFamily="34" charset="0"/>
              </a:rPr>
              <a:t>polished</a:t>
            </a:r>
            <a:r>
              <a:rPr lang="de-DE" sz="1400" dirty="0">
                <a:latin typeface="Tahoma" pitchFamily="34" charset="0"/>
                <a:ea typeface="Tahoma" pitchFamily="34" charset="0"/>
                <a:cs typeface="Tahoma" pitchFamily="34" charset="0"/>
              </a:rPr>
              <a:t> n-type </a:t>
            </a:r>
            <a:r>
              <a:rPr lang="de-DE" sz="1400" dirty="0" err="1">
                <a:latin typeface="Tahoma" pitchFamily="34" charset="0"/>
                <a:ea typeface="Tahoma" pitchFamily="34" charset="0"/>
                <a:cs typeface="Tahoma" pitchFamily="34" charset="0"/>
              </a:rPr>
              <a:t>wafer</a:t>
            </a:r>
            <a:endParaRPr lang="de-DE" sz="1400" dirty="0">
              <a:latin typeface="Tahoma" pitchFamily="34" charset="0"/>
              <a:ea typeface="Tahoma" pitchFamily="34" charset="0"/>
              <a:cs typeface="Tahoma" pitchFamily="34" charset="0"/>
            </a:endParaRPr>
          </a:p>
          <a:p>
            <a:endParaRPr lang="de-DE" sz="1400" dirty="0">
              <a:latin typeface="Tahoma" pitchFamily="34" charset="0"/>
              <a:ea typeface="Tahoma" pitchFamily="34" charset="0"/>
              <a:cs typeface="Tahoma" pitchFamily="34" charset="0"/>
            </a:endParaRPr>
          </a:p>
          <a:p>
            <a:endParaRPr lang="de-DE" sz="1400" dirty="0">
              <a:latin typeface="Tahoma" pitchFamily="34" charset="0"/>
              <a:ea typeface="Tahoma" pitchFamily="34" charset="0"/>
              <a:cs typeface="Tahoma" pitchFamily="34" charset="0"/>
            </a:endParaRPr>
          </a:p>
          <a:p>
            <a:r>
              <a:rPr lang="de-DE" sz="1400" dirty="0" err="1">
                <a:latin typeface="Tahoma" pitchFamily="34" charset="0"/>
                <a:ea typeface="Tahoma" pitchFamily="34" charset="0"/>
                <a:cs typeface="Tahoma" pitchFamily="34" charset="0"/>
              </a:rPr>
              <a:t>oxidation</a:t>
            </a:r>
            <a:endParaRPr lang="de-DE" sz="1400" dirty="0">
              <a:latin typeface="Tahoma" pitchFamily="34" charset="0"/>
              <a:ea typeface="Tahoma" pitchFamily="34" charset="0"/>
              <a:cs typeface="Tahoma" pitchFamily="34" charset="0"/>
            </a:endParaRPr>
          </a:p>
          <a:p>
            <a:endParaRPr lang="de-DE" sz="1400" dirty="0">
              <a:latin typeface="Tahoma" pitchFamily="34" charset="0"/>
              <a:ea typeface="Tahoma" pitchFamily="34" charset="0"/>
              <a:cs typeface="Tahoma" pitchFamily="34" charset="0"/>
            </a:endParaRPr>
          </a:p>
          <a:p>
            <a:r>
              <a:rPr lang="de-DE" sz="1400" dirty="0" err="1">
                <a:latin typeface="Tahoma" pitchFamily="34" charset="0"/>
                <a:ea typeface="Tahoma" pitchFamily="34" charset="0"/>
                <a:cs typeface="Tahoma" pitchFamily="34" charset="0"/>
              </a:rPr>
              <a:t>photolithography</a:t>
            </a:r>
            <a:r>
              <a:rPr lang="de-DE" sz="1400" dirty="0">
                <a:latin typeface="Tahoma" pitchFamily="34" charset="0"/>
                <a:ea typeface="Tahoma" pitchFamily="34" charset="0"/>
                <a:cs typeface="Tahoma" pitchFamily="34" charset="0"/>
              </a:rPr>
              <a:t>:</a:t>
            </a:r>
          </a:p>
          <a:p>
            <a:endParaRPr lang="de-DE" sz="1400" dirty="0">
              <a:latin typeface="Tahoma" pitchFamily="34" charset="0"/>
              <a:ea typeface="Tahoma" pitchFamily="34" charset="0"/>
              <a:cs typeface="Tahoma" pitchFamily="34" charset="0"/>
            </a:endParaRPr>
          </a:p>
          <a:p>
            <a:r>
              <a:rPr lang="de-DE" sz="1400" dirty="0">
                <a:latin typeface="Tahoma" pitchFamily="34" charset="0"/>
                <a:ea typeface="Tahoma" pitchFamily="34" charset="0"/>
                <a:cs typeface="Tahoma" pitchFamily="34" charset="0"/>
              </a:rPr>
              <a:t>-  	UV </a:t>
            </a:r>
            <a:r>
              <a:rPr lang="de-DE" sz="1400" dirty="0" err="1">
                <a:latin typeface="Tahoma" pitchFamily="34" charset="0"/>
                <a:ea typeface="Tahoma" pitchFamily="34" charset="0"/>
                <a:cs typeface="Tahoma" pitchFamily="34" charset="0"/>
              </a:rPr>
              <a:t>illumination</a:t>
            </a:r>
            <a:endParaRPr lang="de-DE" sz="1400" dirty="0">
              <a:latin typeface="Tahoma" pitchFamily="34" charset="0"/>
              <a:ea typeface="Tahoma" pitchFamily="34" charset="0"/>
              <a:cs typeface="Tahoma" pitchFamily="34" charset="0"/>
            </a:endParaRPr>
          </a:p>
          <a:p>
            <a:r>
              <a:rPr lang="de-DE" sz="1400" dirty="0" smtClean="0">
                <a:latin typeface="Tahoma" pitchFamily="34" charset="0"/>
                <a:ea typeface="Tahoma" pitchFamily="34" charset="0"/>
                <a:cs typeface="Tahoma" pitchFamily="34" charset="0"/>
              </a:rPr>
              <a:t>-  </a:t>
            </a:r>
            <a:r>
              <a:rPr lang="de-DE" sz="1400" dirty="0">
                <a:latin typeface="Tahoma" pitchFamily="34" charset="0"/>
                <a:ea typeface="Tahoma" pitchFamily="34" charset="0"/>
                <a:cs typeface="Tahoma" pitchFamily="34" charset="0"/>
              </a:rPr>
              <a:t>	</a:t>
            </a:r>
            <a:r>
              <a:rPr lang="de-DE" sz="1400" dirty="0" err="1">
                <a:latin typeface="Tahoma" pitchFamily="34" charset="0"/>
                <a:ea typeface="Tahoma" pitchFamily="34" charset="0"/>
                <a:cs typeface="Tahoma" pitchFamily="34" charset="0"/>
              </a:rPr>
              <a:t>mask</a:t>
            </a:r>
            <a:endParaRPr lang="de-DE" sz="1400" dirty="0">
              <a:latin typeface="Tahoma" pitchFamily="34" charset="0"/>
              <a:ea typeface="Tahoma" pitchFamily="34" charset="0"/>
              <a:cs typeface="Tahoma" pitchFamily="34" charset="0"/>
            </a:endParaRPr>
          </a:p>
          <a:p>
            <a:r>
              <a:rPr lang="de-DE" sz="1400" dirty="0" smtClean="0">
                <a:latin typeface="Tahoma" pitchFamily="34" charset="0"/>
                <a:ea typeface="Tahoma" pitchFamily="34" charset="0"/>
                <a:cs typeface="Tahoma" pitchFamily="34" charset="0"/>
              </a:rPr>
              <a:t>-  </a:t>
            </a:r>
            <a:r>
              <a:rPr lang="de-DE" sz="1400" dirty="0">
                <a:latin typeface="Tahoma" pitchFamily="34" charset="0"/>
                <a:ea typeface="Tahoma" pitchFamily="34" charset="0"/>
                <a:cs typeface="Tahoma" pitchFamily="34" charset="0"/>
              </a:rPr>
              <a:t>	</a:t>
            </a:r>
            <a:r>
              <a:rPr lang="de-DE" sz="1400" dirty="0" err="1">
                <a:latin typeface="Tahoma" pitchFamily="34" charset="0"/>
                <a:ea typeface="Tahoma" pitchFamily="34" charset="0"/>
                <a:cs typeface="Tahoma" pitchFamily="34" charset="0"/>
              </a:rPr>
              <a:t>wafer</a:t>
            </a:r>
            <a:r>
              <a:rPr lang="de-DE" sz="1400" dirty="0">
                <a:latin typeface="Tahoma" pitchFamily="34" charset="0"/>
                <a:ea typeface="Tahoma" pitchFamily="34" charset="0"/>
                <a:cs typeface="Tahoma" pitchFamily="34" charset="0"/>
              </a:rPr>
              <a:t> </a:t>
            </a:r>
            <a:r>
              <a:rPr lang="de-DE" sz="1400" dirty="0" err="1">
                <a:latin typeface="Tahoma" pitchFamily="34" charset="0"/>
                <a:ea typeface="Tahoma" pitchFamily="34" charset="0"/>
                <a:cs typeface="Tahoma" pitchFamily="34" charset="0"/>
              </a:rPr>
              <a:t>coated</a:t>
            </a:r>
            <a:r>
              <a:rPr lang="de-DE" sz="1400" dirty="0">
                <a:latin typeface="Tahoma" pitchFamily="34" charset="0"/>
                <a:ea typeface="Tahoma" pitchFamily="34" charset="0"/>
                <a:cs typeface="Tahoma" pitchFamily="34" charset="0"/>
              </a:rPr>
              <a:t> </a:t>
            </a:r>
            <a:r>
              <a:rPr lang="de-DE" sz="1400" dirty="0" err="1">
                <a:latin typeface="Tahoma" pitchFamily="34" charset="0"/>
                <a:ea typeface="Tahoma" pitchFamily="34" charset="0"/>
                <a:cs typeface="Tahoma" pitchFamily="34" charset="0"/>
              </a:rPr>
              <a:t>with</a:t>
            </a:r>
            <a:r>
              <a:rPr lang="de-DE" sz="1400" dirty="0">
                <a:latin typeface="Tahoma" pitchFamily="34" charset="0"/>
                <a:ea typeface="Tahoma" pitchFamily="34" charset="0"/>
                <a:cs typeface="Tahoma" pitchFamily="34" charset="0"/>
              </a:rPr>
              <a:t> </a:t>
            </a:r>
          </a:p>
          <a:p>
            <a:r>
              <a:rPr lang="de-DE" sz="1400" dirty="0">
                <a:latin typeface="Tahoma" pitchFamily="34" charset="0"/>
                <a:ea typeface="Tahoma" pitchFamily="34" charset="0"/>
                <a:cs typeface="Tahoma" pitchFamily="34" charset="0"/>
              </a:rPr>
              <a:t>	</a:t>
            </a:r>
            <a:r>
              <a:rPr lang="de-DE" sz="1400" dirty="0" err="1">
                <a:latin typeface="Tahoma" pitchFamily="34" charset="0"/>
                <a:ea typeface="Tahoma" pitchFamily="34" charset="0"/>
                <a:cs typeface="Tahoma" pitchFamily="34" charset="0"/>
              </a:rPr>
              <a:t>photoresist</a:t>
            </a:r>
            <a:endParaRPr lang="de-DE" sz="1400" dirty="0">
              <a:latin typeface="Tahoma" pitchFamily="34" charset="0"/>
              <a:ea typeface="Tahoma" pitchFamily="34" charset="0"/>
              <a:cs typeface="Tahoma" pitchFamily="34" charset="0"/>
            </a:endParaRPr>
          </a:p>
          <a:p>
            <a:r>
              <a:rPr lang="de-DE" sz="1400" dirty="0" smtClean="0">
                <a:latin typeface="Tahoma" pitchFamily="34" charset="0"/>
                <a:ea typeface="Tahoma" pitchFamily="34" charset="0"/>
                <a:cs typeface="Tahoma" pitchFamily="34" charset="0"/>
              </a:rPr>
              <a:t>-</a:t>
            </a:r>
            <a:r>
              <a:rPr lang="de-DE" sz="1400" dirty="0">
                <a:latin typeface="Tahoma" pitchFamily="34" charset="0"/>
                <a:ea typeface="Tahoma" pitchFamily="34" charset="0"/>
                <a:cs typeface="Tahoma" pitchFamily="34" charset="0"/>
              </a:rPr>
              <a:t>	</a:t>
            </a:r>
            <a:r>
              <a:rPr lang="de-DE" sz="1400" dirty="0" err="1">
                <a:latin typeface="Tahoma" pitchFamily="34" charset="0"/>
                <a:ea typeface="Tahoma" pitchFamily="34" charset="0"/>
                <a:cs typeface="Tahoma" pitchFamily="34" charset="0"/>
              </a:rPr>
              <a:t>photoresist</a:t>
            </a:r>
            <a:r>
              <a:rPr lang="de-DE" sz="1400" dirty="0">
                <a:latin typeface="Tahoma" pitchFamily="34" charset="0"/>
                <a:ea typeface="Tahoma" pitchFamily="34" charset="0"/>
                <a:cs typeface="Tahoma" pitchFamily="34" charset="0"/>
              </a:rPr>
              <a:t> </a:t>
            </a:r>
          </a:p>
          <a:p>
            <a:r>
              <a:rPr lang="de-DE" sz="1400" dirty="0">
                <a:latin typeface="Tahoma" pitchFamily="34" charset="0"/>
                <a:ea typeface="Tahoma" pitchFamily="34" charset="0"/>
                <a:cs typeface="Tahoma" pitchFamily="34" charset="0"/>
              </a:rPr>
              <a:t>	</a:t>
            </a:r>
            <a:r>
              <a:rPr lang="de-DE" sz="1400" dirty="0" err="1">
                <a:latin typeface="Tahoma" pitchFamily="34" charset="0"/>
                <a:ea typeface="Tahoma" pitchFamily="34" charset="0"/>
                <a:cs typeface="Tahoma" pitchFamily="34" charset="0"/>
              </a:rPr>
              <a:t>development</a:t>
            </a:r>
            <a:endParaRPr lang="de-DE" sz="1400" dirty="0">
              <a:latin typeface="Tahoma" pitchFamily="34" charset="0"/>
              <a:ea typeface="Tahoma" pitchFamily="34" charset="0"/>
              <a:cs typeface="Tahoma" pitchFamily="34" charset="0"/>
            </a:endParaRPr>
          </a:p>
          <a:p>
            <a:r>
              <a:rPr lang="de-DE" sz="1400" dirty="0" smtClean="0">
                <a:latin typeface="Tahoma" pitchFamily="34" charset="0"/>
                <a:ea typeface="Tahoma" pitchFamily="34" charset="0"/>
                <a:cs typeface="Tahoma" pitchFamily="34" charset="0"/>
              </a:rPr>
              <a:t>- </a:t>
            </a:r>
            <a:r>
              <a:rPr lang="de-DE" sz="1400" dirty="0" err="1" smtClean="0">
                <a:latin typeface="Tahoma" pitchFamily="34" charset="0"/>
                <a:ea typeface="Tahoma" pitchFamily="34" charset="0"/>
                <a:cs typeface="Tahoma" pitchFamily="34" charset="0"/>
              </a:rPr>
              <a:t>oxide</a:t>
            </a:r>
            <a:r>
              <a:rPr lang="de-DE" sz="1400" dirty="0" smtClean="0">
                <a:latin typeface="Tahoma" pitchFamily="34" charset="0"/>
                <a:ea typeface="Tahoma" pitchFamily="34" charset="0"/>
                <a:cs typeface="Tahoma" pitchFamily="34" charset="0"/>
              </a:rPr>
              <a:t> </a:t>
            </a:r>
            <a:r>
              <a:rPr lang="de-DE" sz="1400" dirty="0" err="1">
                <a:latin typeface="Tahoma" pitchFamily="34" charset="0"/>
                <a:ea typeface="Tahoma" pitchFamily="34" charset="0"/>
                <a:cs typeface="Tahoma" pitchFamily="34" charset="0"/>
              </a:rPr>
              <a:t>etching</a:t>
            </a:r>
            <a:endParaRPr lang="de-DE" sz="1400" dirty="0">
              <a:latin typeface="Tahoma" pitchFamily="34" charset="0"/>
              <a:ea typeface="Tahoma" pitchFamily="34" charset="0"/>
              <a:cs typeface="Tahoma" pitchFamily="34" charset="0"/>
            </a:endParaRPr>
          </a:p>
          <a:p>
            <a:endParaRPr lang="de-DE" sz="1400" dirty="0">
              <a:latin typeface="Tahoma" pitchFamily="34" charset="0"/>
              <a:ea typeface="Tahoma" pitchFamily="34" charset="0"/>
              <a:cs typeface="Tahoma" pitchFamily="34" charset="0"/>
            </a:endParaRPr>
          </a:p>
          <a:p>
            <a:endParaRPr lang="de-DE" sz="1400" dirty="0">
              <a:latin typeface="Tahoma" pitchFamily="34" charset="0"/>
              <a:ea typeface="Tahoma" pitchFamily="34" charset="0"/>
              <a:cs typeface="Tahoma" pitchFamily="34" charset="0"/>
            </a:endParaRPr>
          </a:p>
          <a:p>
            <a:r>
              <a:rPr lang="de-DE" sz="1400" dirty="0" err="1">
                <a:latin typeface="Tahoma" pitchFamily="34" charset="0"/>
                <a:ea typeface="Tahoma" pitchFamily="34" charset="0"/>
                <a:cs typeface="Tahoma" pitchFamily="34" charset="0"/>
              </a:rPr>
              <a:t>boron</a:t>
            </a:r>
            <a:r>
              <a:rPr lang="de-DE" sz="1400" dirty="0">
                <a:latin typeface="Tahoma" pitchFamily="34" charset="0"/>
                <a:ea typeface="Tahoma" pitchFamily="34" charset="0"/>
                <a:cs typeface="Tahoma" pitchFamily="34" charset="0"/>
              </a:rPr>
              <a:t> &amp; </a:t>
            </a:r>
            <a:r>
              <a:rPr lang="de-DE" sz="1400" dirty="0" err="1">
                <a:latin typeface="Tahoma" pitchFamily="34" charset="0"/>
                <a:ea typeface="Tahoma" pitchFamily="34" charset="0"/>
                <a:cs typeface="Tahoma" pitchFamily="34" charset="0"/>
              </a:rPr>
              <a:t>phosphorous</a:t>
            </a:r>
            <a:endParaRPr lang="de-DE" sz="1400" dirty="0">
              <a:latin typeface="Tahoma" pitchFamily="34" charset="0"/>
              <a:ea typeface="Tahoma" pitchFamily="34" charset="0"/>
              <a:cs typeface="Tahoma" pitchFamily="34" charset="0"/>
            </a:endParaRPr>
          </a:p>
          <a:p>
            <a:r>
              <a:rPr lang="de-DE" sz="1400" dirty="0" err="1">
                <a:latin typeface="Tahoma" pitchFamily="34" charset="0"/>
                <a:ea typeface="Tahoma" pitchFamily="34" charset="0"/>
                <a:cs typeface="Tahoma" pitchFamily="34" charset="0"/>
              </a:rPr>
              <a:t>implantation</a:t>
            </a:r>
            <a:endParaRPr lang="de-DE" sz="1400" dirty="0">
              <a:latin typeface="Tahoma" pitchFamily="34" charset="0"/>
              <a:ea typeface="Tahoma" pitchFamily="34" charset="0"/>
              <a:cs typeface="Tahoma" pitchFamily="34" charset="0"/>
            </a:endParaRPr>
          </a:p>
          <a:p>
            <a:endParaRPr lang="de-DE" sz="1400" dirty="0" smtClean="0">
              <a:latin typeface="Tahoma" pitchFamily="34" charset="0"/>
              <a:ea typeface="Tahoma" pitchFamily="34" charset="0"/>
              <a:cs typeface="Tahoma" pitchFamily="34" charset="0"/>
            </a:endParaRPr>
          </a:p>
          <a:p>
            <a:endParaRPr lang="de-DE" sz="1400" dirty="0">
              <a:latin typeface="Tahoma" pitchFamily="34" charset="0"/>
              <a:ea typeface="Tahoma" pitchFamily="34" charset="0"/>
              <a:cs typeface="Tahoma" pitchFamily="34" charset="0"/>
            </a:endParaRPr>
          </a:p>
          <a:p>
            <a:r>
              <a:rPr lang="de-DE" sz="1400" dirty="0" err="1" smtClean="0">
                <a:latin typeface="Tahoma" pitchFamily="34" charset="0"/>
                <a:ea typeface="Tahoma" pitchFamily="34" charset="0"/>
                <a:cs typeface="Tahoma" pitchFamily="34" charset="0"/>
              </a:rPr>
              <a:t>aluminum</a:t>
            </a:r>
            <a:r>
              <a:rPr lang="de-DE" sz="1400" dirty="0" smtClean="0">
                <a:latin typeface="Tahoma" pitchFamily="34" charset="0"/>
                <a:ea typeface="Tahoma" pitchFamily="34" charset="0"/>
                <a:cs typeface="Tahoma" pitchFamily="34" charset="0"/>
              </a:rPr>
              <a:t> </a:t>
            </a:r>
            <a:r>
              <a:rPr lang="de-DE" sz="1400" dirty="0" err="1">
                <a:latin typeface="Tahoma" pitchFamily="34" charset="0"/>
                <a:ea typeface="Tahoma" pitchFamily="34" charset="0"/>
                <a:cs typeface="Tahoma" pitchFamily="34" charset="0"/>
              </a:rPr>
              <a:t>deposition</a:t>
            </a:r>
            <a:endParaRPr lang="de-DE" sz="1400" dirty="0">
              <a:latin typeface="Tahoma" pitchFamily="34" charset="0"/>
              <a:ea typeface="Tahoma" pitchFamily="34" charset="0"/>
              <a:cs typeface="Tahoma" pitchFamily="34" charset="0"/>
            </a:endParaRPr>
          </a:p>
          <a:p>
            <a:endParaRPr lang="de-DE" sz="1400" dirty="0">
              <a:latin typeface="Tahoma" pitchFamily="34" charset="0"/>
              <a:ea typeface="Tahoma" pitchFamily="34" charset="0"/>
              <a:cs typeface="Tahoma" pitchFamily="34" charset="0"/>
            </a:endParaRPr>
          </a:p>
          <a:p>
            <a:r>
              <a:rPr lang="de-DE" sz="1400" dirty="0" err="1">
                <a:latin typeface="Tahoma" pitchFamily="34" charset="0"/>
                <a:ea typeface="Tahoma" pitchFamily="34" charset="0"/>
                <a:cs typeface="Tahoma" pitchFamily="34" charset="0"/>
              </a:rPr>
              <a:t>aluminum</a:t>
            </a:r>
            <a:r>
              <a:rPr lang="de-DE" sz="1400" dirty="0">
                <a:latin typeface="Tahoma" pitchFamily="34" charset="0"/>
                <a:ea typeface="Tahoma" pitchFamily="34" charset="0"/>
                <a:cs typeface="Tahoma" pitchFamily="34" charset="0"/>
              </a:rPr>
              <a:t> </a:t>
            </a:r>
            <a:r>
              <a:rPr lang="de-DE" sz="1400" dirty="0" err="1">
                <a:latin typeface="Tahoma" pitchFamily="34" charset="0"/>
                <a:ea typeface="Tahoma" pitchFamily="34" charset="0"/>
                <a:cs typeface="Tahoma" pitchFamily="34" charset="0"/>
              </a:rPr>
              <a:t>patterning</a:t>
            </a:r>
            <a:endParaRPr lang="de-DE" sz="14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035081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Particle Physics School Colloquium, May 2011</a:t>
            </a:r>
            <a:endParaRPr lang="de-DE" dirty="0"/>
          </a:p>
        </p:txBody>
      </p:sp>
      <p:sp>
        <p:nvSpPr>
          <p:cNvPr id="3" name="Foliennummernplatzhalter 2"/>
          <p:cNvSpPr>
            <a:spLocks noGrp="1"/>
          </p:cNvSpPr>
          <p:nvPr>
            <p:ph type="sldNum" sz="quarter" idx="11"/>
          </p:nvPr>
        </p:nvSpPr>
        <p:spPr/>
        <p:txBody>
          <a:bodyPr/>
          <a:lstStyle/>
          <a:p>
            <a:fld id="{1D1A195A-80B6-4608-834F-1F2C8018D99C}" type="slidenum">
              <a:rPr lang="en-US" smtClean="0"/>
              <a:pPr/>
              <a:t>9</a:t>
            </a:fld>
            <a:endParaRPr lang="en-US" dirty="0"/>
          </a:p>
        </p:txBody>
      </p:sp>
      <p:sp>
        <p:nvSpPr>
          <p:cNvPr id="4" name="Fußzeilenplatzhalter 3"/>
          <p:cNvSpPr>
            <a:spLocks noGrp="1"/>
          </p:cNvSpPr>
          <p:nvPr>
            <p:ph type="ftr" sz="quarter" idx="12"/>
          </p:nvPr>
        </p:nvSpPr>
        <p:spPr/>
        <p:txBody>
          <a:bodyPr/>
          <a:lstStyle/>
          <a:p>
            <a:r>
              <a:rPr lang="de-DE" smtClean="0"/>
              <a:t>C. Koffmane, MPI für Physik, HLL, TU Berlin</a:t>
            </a:r>
            <a:endParaRPr lang="de-DE" dirty="0"/>
          </a:p>
        </p:txBody>
      </p:sp>
      <p:sp>
        <p:nvSpPr>
          <p:cNvPr id="5" name="Titel 4"/>
          <p:cNvSpPr>
            <a:spLocks noGrp="1"/>
          </p:cNvSpPr>
          <p:nvPr>
            <p:ph type="title"/>
          </p:nvPr>
        </p:nvSpPr>
        <p:spPr/>
        <p:txBody>
          <a:bodyPr/>
          <a:lstStyle/>
          <a:p>
            <a:r>
              <a:rPr lang="en-GB" dirty="0"/>
              <a:t>MOSFET (MOS field effect transistor) </a:t>
            </a:r>
            <a:endParaRPr lang="en-US" dirty="0"/>
          </a:p>
        </p:txBody>
      </p:sp>
      <p:pic>
        <p:nvPicPr>
          <p:cNvPr id="6" name="Picture 6" descr="structuresMOSF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8925" y="1113971"/>
            <a:ext cx="2505075" cy="55594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358775" y="1255259"/>
            <a:ext cx="4572000" cy="5581650"/>
          </a:xfrm>
          <a:prstGeom prst="rect">
            <a:avLst/>
          </a:prstGeom>
          <a:noFill/>
          <a:ln/>
        </p:spPr>
        <p:txBody>
          <a:bodyPr/>
          <a:lstStyle>
            <a:lvl1pPr marL="812800" indent="-812800" algn="l" rtl="0" fontAlgn="base">
              <a:spcBef>
                <a:spcPct val="20000"/>
              </a:spcBef>
              <a:spcAft>
                <a:spcPct val="0"/>
              </a:spcAft>
              <a:buClr>
                <a:schemeClr val="tx1"/>
              </a:buClr>
              <a:defRPr sz="1600">
                <a:solidFill>
                  <a:schemeClr val="tx1"/>
                </a:solidFill>
                <a:latin typeface="Tahoma" pitchFamily="34" charset="0"/>
                <a:ea typeface="+mn-ea"/>
                <a:cs typeface="Tahoma" pitchFamily="34" charset="0"/>
              </a:defRPr>
            </a:lvl1pPr>
            <a:lvl2pPr marL="1168400" indent="-711200" algn="l" rtl="0" fontAlgn="base">
              <a:spcBef>
                <a:spcPct val="20000"/>
              </a:spcBef>
              <a:spcAft>
                <a:spcPct val="0"/>
              </a:spcAft>
              <a:buClr>
                <a:schemeClr val="tx1"/>
              </a:buClr>
              <a:defRPr sz="1400">
                <a:solidFill>
                  <a:schemeClr val="tx1"/>
                </a:solidFill>
                <a:latin typeface="Tahoma" pitchFamily="34" charset="0"/>
                <a:cs typeface="Tahoma" pitchFamily="34" charset="0"/>
              </a:defRPr>
            </a:lvl2pPr>
            <a:lvl3pPr marL="1524000" indent="-609600" algn="l" rtl="0" fontAlgn="base">
              <a:spcBef>
                <a:spcPct val="20000"/>
              </a:spcBef>
              <a:spcAft>
                <a:spcPct val="0"/>
              </a:spcAft>
              <a:buClr>
                <a:schemeClr val="tx1"/>
              </a:buClr>
              <a:defRPr sz="1200">
                <a:solidFill>
                  <a:schemeClr val="tx1"/>
                </a:solidFill>
                <a:latin typeface="Tahoma" pitchFamily="34" charset="0"/>
                <a:cs typeface="Tahoma" pitchFamily="34" charset="0"/>
              </a:defRPr>
            </a:lvl3pPr>
            <a:lvl4pPr marL="1879600" indent="-508000" algn="l" rtl="0" fontAlgn="base">
              <a:spcBef>
                <a:spcPct val="20000"/>
              </a:spcBef>
              <a:spcAft>
                <a:spcPct val="0"/>
              </a:spcAft>
              <a:buClr>
                <a:schemeClr val="tx1"/>
              </a:buClr>
              <a:defRPr sz="1200">
                <a:solidFill>
                  <a:schemeClr val="tx1"/>
                </a:solidFill>
                <a:latin typeface="Tahoma" pitchFamily="34" charset="0"/>
                <a:cs typeface="Tahoma" pitchFamily="34" charset="0"/>
              </a:defRPr>
            </a:lvl4pPr>
            <a:lvl5pPr marL="2336800" indent="-508000" algn="l" rtl="0" fontAlgn="base">
              <a:spcBef>
                <a:spcPct val="20000"/>
              </a:spcBef>
              <a:spcAft>
                <a:spcPct val="0"/>
              </a:spcAft>
              <a:buClr>
                <a:schemeClr val="tx1"/>
              </a:buClr>
              <a:defRPr sz="1200">
                <a:solidFill>
                  <a:schemeClr val="tx1"/>
                </a:solidFill>
                <a:latin typeface="Tahoma" pitchFamily="34" charset="0"/>
                <a:cs typeface="Tahoma" pitchFamily="34" charset="0"/>
              </a:defRPr>
            </a:lvl5pPr>
            <a:lvl6pPr marL="2794000" indent="-508000" algn="l" rtl="0" fontAlgn="base">
              <a:spcBef>
                <a:spcPct val="20000"/>
              </a:spcBef>
              <a:spcAft>
                <a:spcPct val="0"/>
              </a:spcAft>
              <a:buClr>
                <a:schemeClr val="tx1"/>
              </a:buClr>
              <a:defRPr sz="1200">
                <a:solidFill>
                  <a:schemeClr val="tx1"/>
                </a:solidFill>
                <a:latin typeface="+mn-lt"/>
              </a:defRPr>
            </a:lvl6pPr>
            <a:lvl7pPr marL="3251200" indent="-508000" algn="l" rtl="0" fontAlgn="base">
              <a:spcBef>
                <a:spcPct val="20000"/>
              </a:spcBef>
              <a:spcAft>
                <a:spcPct val="0"/>
              </a:spcAft>
              <a:buClr>
                <a:schemeClr val="tx1"/>
              </a:buClr>
              <a:defRPr sz="1200">
                <a:solidFill>
                  <a:schemeClr val="tx1"/>
                </a:solidFill>
                <a:latin typeface="+mn-lt"/>
              </a:defRPr>
            </a:lvl7pPr>
            <a:lvl8pPr marL="3708400" indent="-508000" algn="l" rtl="0" fontAlgn="base">
              <a:spcBef>
                <a:spcPct val="20000"/>
              </a:spcBef>
              <a:spcAft>
                <a:spcPct val="0"/>
              </a:spcAft>
              <a:buClr>
                <a:schemeClr val="tx1"/>
              </a:buClr>
              <a:defRPr sz="1200">
                <a:solidFill>
                  <a:schemeClr val="tx1"/>
                </a:solidFill>
                <a:latin typeface="+mn-lt"/>
              </a:defRPr>
            </a:lvl8pPr>
            <a:lvl9pPr marL="4165600" indent="-508000" algn="l" rtl="0" fontAlgn="base">
              <a:spcBef>
                <a:spcPct val="20000"/>
              </a:spcBef>
              <a:spcAft>
                <a:spcPct val="0"/>
              </a:spcAft>
              <a:buClr>
                <a:schemeClr val="tx1"/>
              </a:buClr>
              <a:defRPr sz="1200">
                <a:solidFill>
                  <a:schemeClr val="tx1"/>
                </a:solidFill>
                <a:latin typeface="+mn-lt"/>
              </a:defRPr>
            </a:lvl9pPr>
          </a:lstStyle>
          <a:p>
            <a:pPr marL="266700" indent="-266700">
              <a:tabLst>
                <a:tab pos="1258888" algn="l"/>
                <a:tab pos="1527175" algn="l"/>
                <a:tab pos="2690813" algn="l"/>
              </a:tabLst>
            </a:pPr>
            <a:r>
              <a:rPr lang="en-GB" dirty="0" smtClean="0"/>
              <a:t>MOSFET – basis of the DEPFET</a:t>
            </a:r>
          </a:p>
          <a:p>
            <a:pPr lvl="1">
              <a:spcBef>
                <a:spcPct val="100000"/>
              </a:spcBef>
              <a:tabLst>
                <a:tab pos="1258888" algn="l"/>
                <a:tab pos="1527175" algn="l"/>
                <a:tab pos="2690813" algn="l"/>
              </a:tabLst>
            </a:pPr>
            <a:r>
              <a:rPr lang="en-GB" dirty="0" smtClean="0"/>
              <a:t>example: p-channel enhancement mode</a:t>
            </a:r>
          </a:p>
          <a:p>
            <a:pPr lvl="1">
              <a:spcBef>
                <a:spcPct val="100000"/>
              </a:spcBef>
              <a:tabLst>
                <a:tab pos="1258888" algn="l"/>
                <a:tab pos="1527175" algn="l"/>
                <a:tab pos="2690813" algn="l"/>
              </a:tabLst>
            </a:pPr>
            <a:r>
              <a:rPr lang="en-GB" dirty="0" smtClean="0"/>
              <a:t>controllable resistor source - drain</a:t>
            </a:r>
          </a:p>
          <a:p>
            <a:pPr lvl="2">
              <a:spcBef>
                <a:spcPct val="100000"/>
              </a:spcBef>
              <a:tabLst>
                <a:tab pos="1258888" algn="l"/>
                <a:tab pos="1527175" algn="l"/>
                <a:tab pos="2690813" algn="l"/>
              </a:tabLst>
            </a:pPr>
            <a:r>
              <a:rPr lang="en-GB" dirty="0" err="1" smtClean="0">
                <a:sym typeface="Wingdings 3" pitchFamily="18" charset="2"/>
              </a:rPr>
              <a:t>V</a:t>
            </a:r>
            <a:r>
              <a:rPr lang="en-GB" baseline="-25000" dirty="0" err="1" smtClean="0">
                <a:sym typeface="Wingdings 3" pitchFamily="18" charset="2"/>
              </a:rPr>
              <a:t>gate</a:t>
            </a:r>
            <a:r>
              <a:rPr lang="en-GB" dirty="0" smtClean="0">
                <a:sym typeface="Wingdings 3" pitchFamily="18" charset="2"/>
              </a:rPr>
              <a:t> ≥ 0 V</a:t>
            </a:r>
          </a:p>
          <a:p>
            <a:pPr lvl="1">
              <a:spcBef>
                <a:spcPct val="100000"/>
              </a:spcBef>
              <a:buFont typeface="Wingdings 3" pitchFamily="18" charset="2"/>
              <a:buNone/>
              <a:tabLst>
                <a:tab pos="1258888" algn="l"/>
                <a:tab pos="1527175" algn="l"/>
                <a:tab pos="2690813" algn="l"/>
              </a:tabLst>
            </a:pPr>
            <a:r>
              <a:rPr lang="en-GB" dirty="0" smtClean="0">
                <a:sym typeface="Wingdings 3" pitchFamily="18" charset="2"/>
              </a:rPr>
              <a:t>		</a:t>
            </a:r>
            <a:r>
              <a:rPr lang="en-GB" b="1" dirty="0" smtClean="0">
                <a:sym typeface="Wingdings 3" pitchFamily="18" charset="2"/>
              </a:rPr>
              <a:t></a:t>
            </a:r>
            <a:r>
              <a:rPr lang="en-GB" dirty="0" smtClean="0">
                <a:sym typeface="Wingdings 3" pitchFamily="18" charset="2"/>
              </a:rPr>
              <a:t>	electron accumulation layer</a:t>
            </a:r>
          </a:p>
          <a:p>
            <a:pPr lvl="1">
              <a:buFont typeface="Wingdings 3" pitchFamily="18" charset="2"/>
              <a:buNone/>
              <a:tabLst>
                <a:tab pos="1258888" algn="l"/>
                <a:tab pos="1527175" algn="l"/>
                <a:tab pos="2690813" algn="l"/>
              </a:tabLst>
            </a:pPr>
            <a:r>
              <a:rPr lang="en-GB" dirty="0" smtClean="0">
                <a:sym typeface="Wingdings 3" pitchFamily="18" charset="2"/>
              </a:rPr>
              <a:t>		</a:t>
            </a:r>
            <a:r>
              <a:rPr lang="en-GB" b="1" dirty="0" smtClean="0">
                <a:sym typeface="Wingdings 3" pitchFamily="18" charset="2"/>
              </a:rPr>
              <a:t></a:t>
            </a:r>
            <a:r>
              <a:rPr lang="en-GB" dirty="0" smtClean="0">
                <a:sym typeface="Wingdings 3" pitchFamily="18" charset="2"/>
              </a:rPr>
              <a:t>	no current flow</a:t>
            </a:r>
          </a:p>
          <a:p>
            <a:pPr lvl="2">
              <a:spcBef>
                <a:spcPct val="100000"/>
              </a:spcBef>
              <a:tabLst>
                <a:tab pos="1258888" algn="l"/>
                <a:tab pos="1527175" algn="l"/>
                <a:tab pos="2690813" algn="l"/>
              </a:tabLst>
            </a:pPr>
            <a:r>
              <a:rPr lang="en-GB" dirty="0" err="1" smtClean="0">
                <a:sym typeface="Wingdings 3" pitchFamily="18" charset="2"/>
              </a:rPr>
              <a:t>V</a:t>
            </a:r>
            <a:r>
              <a:rPr lang="en-GB" baseline="-25000" dirty="0" err="1" smtClean="0">
                <a:sym typeface="Wingdings 3" pitchFamily="18" charset="2"/>
              </a:rPr>
              <a:t>gate</a:t>
            </a:r>
            <a:r>
              <a:rPr lang="en-GB" dirty="0" smtClean="0">
                <a:sym typeface="Wingdings 3" pitchFamily="18" charset="2"/>
              </a:rPr>
              <a:t> &lt; </a:t>
            </a:r>
            <a:r>
              <a:rPr lang="en-GB" dirty="0" err="1" smtClean="0">
                <a:sym typeface="Wingdings 3" pitchFamily="18" charset="2"/>
              </a:rPr>
              <a:t>V</a:t>
            </a:r>
            <a:r>
              <a:rPr lang="en-GB" baseline="-25000" dirty="0" err="1" smtClean="0">
                <a:sym typeface="Wingdings 3" pitchFamily="18" charset="2"/>
              </a:rPr>
              <a:t>threshold</a:t>
            </a:r>
            <a:endParaRPr lang="en-GB" dirty="0" smtClean="0">
              <a:sym typeface="Wingdings 3" pitchFamily="18" charset="2"/>
            </a:endParaRPr>
          </a:p>
          <a:p>
            <a:pPr lvl="1">
              <a:spcBef>
                <a:spcPct val="100000"/>
              </a:spcBef>
              <a:buFont typeface="Wingdings 3" pitchFamily="18" charset="2"/>
              <a:buNone/>
              <a:tabLst>
                <a:tab pos="1258888" algn="l"/>
                <a:tab pos="1527175" algn="l"/>
                <a:tab pos="2690813" algn="l"/>
              </a:tabLst>
            </a:pPr>
            <a:r>
              <a:rPr lang="en-GB" dirty="0" smtClean="0">
                <a:sym typeface="Wingdings 3" pitchFamily="18" charset="2"/>
              </a:rPr>
              <a:t>		</a:t>
            </a:r>
            <a:r>
              <a:rPr lang="en-GB" b="1" dirty="0" smtClean="0">
                <a:sym typeface="Wingdings 3" pitchFamily="18" charset="2"/>
              </a:rPr>
              <a:t></a:t>
            </a:r>
            <a:r>
              <a:rPr lang="en-GB" dirty="0" smtClean="0">
                <a:sym typeface="Wingdings 3" pitchFamily="18" charset="2"/>
              </a:rPr>
              <a:t>	hole inversion layer</a:t>
            </a:r>
          </a:p>
          <a:p>
            <a:pPr lvl="1">
              <a:buFont typeface="Wingdings 3" pitchFamily="18" charset="2"/>
              <a:buNone/>
              <a:tabLst>
                <a:tab pos="1258888" algn="l"/>
                <a:tab pos="1527175" algn="l"/>
                <a:tab pos="2690813" algn="l"/>
              </a:tabLst>
            </a:pPr>
            <a:r>
              <a:rPr lang="en-GB" dirty="0" smtClean="0">
                <a:sym typeface="Wingdings 3" pitchFamily="18" charset="2"/>
              </a:rPr>
              <a:t>		</a:t>
            </a:r>
            <a:r>
              <a:rPr lang="en-GB" b="1" dirty="0" smtClean="0">
                <a:sym typeface="Wingdings 3" pitchFamily="18" charset="2"/>
              </a:rPr>
              <a:t></a:t>
            </a:r>
            <a:r>
              <a:rPr lang="en-GB" dirty="0" smtClean="0">
                <a:sym typeface="Wingdings 3" pitchFamily="18" charset="2"/>
              </a:rPr>
              <a:t>	hole current from source to drain</a:t>
            </a:r>
          </a:p>
          <a:p>
            <a:pPr lvl="1">
              <a:buFont typeface="Wingdings 3" pitchFamily="18" charset="2"/>
              <a:buNone/>
              <a:tabLst>
                <a:tab pos="1258888" algn="l"/>
                <a:tab pos="1527175" algn="l"/>
                <a:tab pos="2690813" algn="l"/>
              </a:tabLst>
            </a:pPr>
            <a:r>
              <a:rPr lang="en-GB" dirty="0" smtClean="0">
                <a:sym typeface="Wingdings 3" pitchFamily="18" charset="2"/>
              </a:rPr>
              <a:t>		</a:t>
            </a:r>
            <a:r>
              <a:rPr lang="en-GB" b="1" dirty="0" smtClean="0">
                <a:sym typeface="Wingdings 3" pitchFamily="18" charset="2"/>
              </a:rPr>
              <a:t></a:t>
            </a:r>
            <a:r>
              <a:rPr lang="en-GB" dirty="0" smtClean="0">
                <a:sym typeface="Wingdings 3" pitchFamily="18" charset="2"/>
              </a:rPr>
              <a:t>	current value adjustable by </a:t>
            </a:r>
            <a:r>
              <a:rPr lang="en-GB" dirty="0" err="1" smtClean="0">
                <a:sym typeface="Wingdings 3" pitchFamily="18" charset="2"/>
              </a:rPr>
              <a:t>V</a:t>
            </a:r>
            <a:r>
              <a:rPr lang="en-GB" baseline="-25000" dirty="0" err="1" smtClean="0">
                <a:sym typeface="Wingdings 3" pitchFamily="18" charset="2"/>
              </a:rPr>
              <a:t>gate</a:t>
            </a:r>
            <a:r>
              <a:rPr lang="en-GB" dirty="0" smtClean="0">
                <a:sym typeface="Wingdings 3" pitchFamily="18" charset="2"/>
              </a:rPr>
              <a:t> </a:t>
            </a:r>
          </a:p>
          <a:p>
            <a:pPr lvl="1">
              <a:spcBef>
                <a:spcPct val="25000"/>
              </a:spcBef>
              <a:buFont typeface="Wingdings 3" pitchFamily="18" charset="2"/>
              <a:buNone/>
              <a:tabLst>
                <a:tab pos="1258888" algn="l"/>
                <a:tab pos="1527175" algn="l"/>
                <a:tab pos="2690813" algn="l"/>
              </a:tabLst>
            </a:pPr>
            <a:r>
              <a:rPr lang="en-GB" dirty="0" smtClean="0">
                <a:sym typeface="Wingdings 3" pitchFamily="18" charset="2"/>
              </a:rPr>
              <a:t>			via inversion charge density</a:t>
            </a:r>
          </a:p>
          <a:p>
            <a:pPr lvl="1">
              <a:spcBef>
                <a:spcPct val="25000"/>
              </a:spcBef>
              <a:buFont typeface="Wingdings 3" pitchFamily="18" charset="2"/>
              <a:buNone/>
              <a:tabLst>
                <a:tab pos="1258888" algn="l"/>
                <a:tab pos="1527175" algn="l"/>
                <a:tab pos="2690813" algn="l"/>
              </a:tabLst>
            </a:pPr>
            <a:endParaRPr lang="en-GB" dirty="0" smtClean="0">
              <a:sym typeface="Wingdings 3" pitchFamily="18" charset="2"/>
            </a:endParaRPr>
          </a:p>
          <a:p>
            <a:pPr lvl="2">
              <a:tabLst>
                <a:tab pos="1258888" algn="l"/>
                <a:tab pos="1527175" algn="l"/>
                <a:tab pos="2690813" algn="l"/>
              </a:tabLst>
            </a:pPr>
            <a:endParaRPr lang="en-GB" dirty="0" smtClean="0">
              <a:sym typeface="Wingdings 3" pitchFamily="18" charset="2"/>
            </a:endParaRPr>
          </a:p>
          <a:p>
            <a:pPr lvl="1">
              <a:buFont typeface="Wingdings 3" pitchFamily="18" charset="2"/>
              <a:buNone/>
              <a:tabLst>
                <a:tab pos="1258888" algn="l"/>
                <a:tab pos="1527175" algn="l"/>
                <a:tab pos="2690813" algn="l"/>
              </a:tabLst>
            </a:pPr>
            <a:endParaRPr lang="en-GB" dirty="0" smtClean="0">
              <a:sym typeface="Wingdings 3" pitchFamily="18" charset="2"/>
            </a:endParaRPr>
          </a:p>
          <a:p>
            <a:pPr lvl="1">
              <a:buFont typeface="Wingdings 3" pitchFamily="18" charset="2"/>
              <a:buNone/>
              <a:tabLst>
                <a:tab pos="1258888" algn="l"/>
                <a:tab pos="1527175" algn="l"/>
                <a:tab pos="2690813" algn="l"/>
              </a:tabLst>
            </a:pPr>
            <a:endParaRPr lang="en-GB" dirty="0">
              <a:sym typeface="Wingdings 3" pitchFamily="18" charset="2"/>
            </a:endParaRPr>
          </a:p>
        </p:txBody>
      </p:sp>
    </p:spTree>
    <p:extLst>
      <p:ext uri="{BB962C8B-B14F-4D97-AF65-F5344CB8AC3E}">
        <p14:creationId xmlns:p14="http://schemas.microsoft.com/office/powerpoint/2010/main" val="421010935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1774</Words>
  <Application>Microsoft Office PowerPoint</Application>
  <PresentationFormat>Bildschirmpräsentation (4:3)</PresentationFormat>
  <Paragraphs>355</Paragraphs>
  <Slides>22</Slides>
  <Notes>3</Notes>
  <HiddenSlides>0</HiddenSlides>
  <MMClips>2</MMClips>
  <ScaleCrop>false</ScaleCrop>
  <HeadingPairs>
    <vt:vector size="8" baseType="variant">
      <vt:variant>
        <vt:lpstr>Verwendete Schriftarten</vt:lpstr>
      </vt:variant>
      <vt:variant>
        <vt:i4>9</vt:i4>
      </vt:variant>
      <vt:variant>
        <vt:lpstr>Design</vt:lpstr>
      </vt:variant>
      <vt:variant>
        <vt:i4>1</vt:i4>
      </vt:variant>
      <vt:variant>
        <vt:lpstr>Eingebettete OLE-Server</vt:lpstr>
      </vt:variant>
      <vt:variant>
        <vt:i4>1</vt:i4>
      </vt:variant>
      <vt:variant>
        <vt:lpstr>Folientitel</vt:lpstr>
      </vt:variant>
      <vt:variant>
        <vt:i4>22</vt:i4>
      </vt:variant>
    </vt:vector>
  </HeadingPairs>
  <TitlesOfParts>
    <vt:vector size="33" baseType="lpstr">
      <vt:lpstr>Arial</vt:lpstr>
      <vt:lpstr>Comic Sans MS</vt:lpstr>
      <vt:lpstr>Times New Roman</vt:lpstr>
      <vt:lpstr>Wingdings 3</vt:lpstr>
      <vt:lpstr>Calibri</vt:lpstr>
      <vt:lpstr>Wingdings</vt:lpstr>
      <vt:lpstr>Symbol</vt:lpstr>
      <vt:lpstr>Tahoma</vt:lpstr>
      <vt:lpstr>MS Mincho</vt:lpstr>
      <vt:lpstr>Default Design</vt:lpstr>
      <vt:lpstr>Visio</vt:lpstr>
      <vt:lpstr>PowerPoint-Präsentation</vt:lpstr>
      <vt:lpstr>ILC VXD vs. SuperKEKB PXD (from a DEPFET point of view)</vt:lpstr>
      <vt:lpstr>ILC VXD vs. SuperKEKB PXD (from a DEPFET point of view)</vt:lpstr>
      <vt:lpstr>KEKB to SuperKEKB</vt:lpstr>
      <vt:lpstr>The DEPFET Belle-II PXD</vt:lpstr>
      <vt:lpstr>Self Supporting All-Silicon Module</vt:lpstr>
      <vt:lpstr>MPI Semiconductor Laboratory</vt:lpstr>
      <vt:lpstr>Semiconductor Processing</vt:lpstr>
      <vt:lpstr>MOSFET (MOS field effect transistor) </vt:lpstr>
      <vt:lpstr>DEPFET Technology</vt:lpstr>
      <vt:lpstr>DEPFET and auxiliary ASICs</vt:lpstr>
      <vt:lpstr>Processing Thin Detectors - The SOI Approach</vt:lpstr>
      <vt:lpstr>PowerPoint-Präsentation</vt:lpstr>
      <vt:lpstr>Thin DEPFET Prototyping for Belle II and ILC</vt:lpstr>
      <vt:lpstr>DEPFET/DCD-B Test System</vt:lpstr>
      <vt:lpstr>Signal Measurement – Sr90</vt:lpstr>
      <vt:lpstr>Thin DEPFET - Beam Test Oct. 2011</vt:lpstr>
      <vt:lpstr>Signal – 120GeV Pions</vt:lpstr>
      <vt:lpstr>Spatial Resolution</vt:lpstr>
      <vt:lpstr>Angular Scan</vt:lpstr>
      <vt:lpstr>Summary</vt:lpstr>
      <vt:lpstr>PowerPoint-Präsentation</vt:lpstr>
    </vt:vector>
  </TitlesOfParts>
  <Company>MPI HLL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dc:title>
  <dc:creator>C. Koffmane</dc:creator>
  <cp:lastModifiedBy>Christian Koffmane</cp:lastModifiedBy>
  <cp:revision>760</cp:revision>
  <cp:lastPrinted>2001-12-17T12:31:23Z</cp:lastPrinted>
  <dcterms:created xsi:type="dcterms:W3CDTF">2000-08-08T15:04:12Z</dcterms:created>
  <dcterms:modified xsi:type="dcterms:W3CDTF">2012-05-11T08:20:19Z</dcterms:modified>
</cp:coreProperties>
</file>