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sldIdLst>
    <p:sldId id="256" r:id="rId2"/>
    <p:sldId id="391" r:id="rId3"/>
    <p:sldId id="306" r:id="rId4"/>
    <p:sldId id="307" r:id="rId5"/>
    <p:sldId id="309" r:id="rId6"/>
    <p:sldId id="342" r:id="rId7"/>
    <p:sldId id="257" r:id="rId8"/>
    <p:sldId id="375" r:id="rId9"/>
    <p:sldId id="310" r:id="rId10"/>
    <p:sldId id="344" r:id="rId11"/>
    <p:sldId id="383" r:id="rId12"/>
    <p:sldId id="390" r:id="rId13"/>
    <p:sldId id="388" r:id="rId14"/>
    <p:sldId id="384" r:id="rId15"/>
    <p:sldId id="386" r:id="rId16"/>
    <p:sldId id="385" r:id="rId17"/>
    <p:sldId id="387" r:id="rId18"/>
    <p:sldId id="389" r:id="rId19"/>
    <p:sldId id="346" r:id="rId20"/>
    <p:sldId id="347" r:id="rId21"/>
    <p:sldId id="348" r:id="rId22"/>
    <p:sldId id="353" r:id="rId23"/>
    <p:sldId id="354" r:id="rId24"/>
    <p:sldId id="355" r:id="rId25"/>
    <p:sldId id="356" r:id="rId26"/>
    <p:sldId id="378" r:id="rId27"/>
    <p:sldId id="379" r:id="rId28"/>
    <p:sldId id="380" r:id="rId29"/>
    <p:sldId id="381" r:id="rId30"/>
    <p:sldId id="382" r:id="rId31"/>
    <p:sldId id="357" r:id="rId32"/>
    <p:sldId id="392" r:id="rId33"/>
    <p:sldId id="394" r:id="rId34"/>
    <p:sldId id="393" r:id="rId35"/>
    <p:sldId id="395" r:id="rId36"/>
    <p:sldId id="396" r:id="rId37"/>
    <p:sldId id="360" r:id="rId38"/>
    <p:sldId id="377" r:id="rId39"/>
    <p:sldId id="341" r:id="rId40"/>
    <p:sldId id="359" r:id="rId41"/>
    <p:sldId id="376" r:id="rId42"/>
    <p:sldId id="363" r:id="rId43"/>
    <p:sldId id="400" r:id="rId44"/>
    <p:sldId id="401" r:id="rId45"/>
    <p:sldId id="402" r:id="rId46"/>
    <p:sldId id="403" r:id="rId47"/>
    <p:sldId id="404" r:id="rId48"/>
    <p:sldId id="397" r:id="rId49"/>
    <p:sldId id="398" r:id="rId50"/>
    <p:sldId id="399" r:id="rId51"/>
    <p:sldId id="302" r:id="rId52"/>
    <p:sldId id="358" r:id="rId53"/>
    <p:sldId id="361" r:id="rId54"/>
    <p:sldId id="362" r:id="rId55"/>
    <p:sldId id="367" r:id="rId5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FF"/>
    <a:srgbClr val="F8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99242-4336-49AF-9A00-DAAEB64B7E55}" type="datetimeFigureOut">
              <a:rPr lang="de-DE" smtClean="0"/>
              <a:pPr/>
              <a:t>19.12.2011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40977-D97F-4BAC-B376-F4EFEBD6EEE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Arial" pitchFamily="34" charset="0"/>
            </a:endParaRPr>
          </a:p>
        </p:txBody>
      </p:sp>
      <p:sp>
        <p:nvSpPr>
          <p:cNvPr id="645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EFBB65-8E60-4186-ABC4-00101638FEC4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 smtClean="0">
                <a:latin typeface="Arial" pitchFamily="34" charset="0"/>
              </a:rPr>
              <a:t>. </a:t>
            </a: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4B3342-0CBE-431B-9446-2E6D6BD9AFB4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Arial" pitchFamily="34" charset="0"/>
            </a:endParaRPr>
          </a:p>
        </p:txBody>
      </p:sp>
      <p:sp>
        <p:nvSpPr>
          <p:cNvPr id="675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2E49AA-3000-466D-B687-433987B52FEB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5FB40F-F76C-4A22-82F1-C9F3B3D9AD5A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4D6EA-C9D7-4952-8219-E04D6AFA9B50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147A6-9CD3-46A3-BD22-5A17F8953A65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MAGIC </a:t>
            </a:r>
            <a:r>
              <a:rPr lang="de-DE" dirty="0" err="1" smtClean="0"/>
              <a:t>Astrophysics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High </a:t>
            </a:r>
            <a:r>
              <a:rPr lang="de-DE" dirty="0" err="1" smtClean="0"/>
              <a:t>Energy</a:t>
            </a:r>
            <a:r>
              <a:rPr lang="de-DE" dirty="0" smtClean="0"/>
              <a:t> Gamma Rays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Razmik  </a:t>
            </a:r>
            <a:r>
              <a:rPr lang="de-DE" dirty="0" err="1" smtClean="0">
                <a:solidFill>
                  <a:schemeClr val="tx1"/>
                </a:solidFill>
              </a:rPr>
              <a:t>Mirzoyan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sz="2600" dirty="0" err="1" smtClean="0">
                <a:solidFill>
                  <a:schemeClr val="tx1"/>
                </a:solidFill>
              </a:rPr>
              <a:t>for</a:t>
            </a:r>
            <a:r>
              <a:rPr lang="de-DE" sz="2600" dirty="0" smtClean="0">
                <a:solidFill>
                  <a:schemeClr val="tx1"/>
                </a:solidFill>
              </a:rPr>
              <a:t> </a:t>
            </a:r>
            <a:r>
              <a:rPr lang="de-DE" sz="2600" dirty="0" err="1" smtClean="0">
                <a:solidFill>
                  <a:schemeClr val="tx1"/>
                </a:solidFill>
              </a:rPr>
              <a:t>the</a:t>
            </a:r>
            <a:r>
              <a:rPr lang="de-DE" sz="2600" dirty="0" smtClean="0">
                <a:solidFill>
                  <a:schemeClr val="tx1"/>
                </a:solidFill>
              </a:rPr>
              <a:t> MPI MAGIC Team</a:t>
            </a:r>
          </a:p>
          <a:p>
            <a:endParaRPr lang="de-DE" sz="2400" dirty="0" smtClean="0">
              <a:solidFill>
                <a:schemeClr val="tx1"/>
              </a:solidFill>
            </a:endParaRPr>
          </a:p>
          <a:p>
            <a:r>
              <a:rPr lang="de-DE" sz="2400" dirty="0" smtClean="0">
                <a:solidFill>
                  <a:schemeClr val="tx1"/>
                </a:solidFill>
              </a:rPr>
              <a:t>Max-Planck-Institute </a:t>
            </a:r>
            <a:r>
              <a:rPr lang="de-DE" sz="2400" dirty="0" err="1" smtClean="0">
                <a:solidFill>
                  <a:schemeClr val="tx1"/>
                </a:solidFill>
              </a:rPr>
              <a:t>for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Physics</a:t>
            </a:r>
            <a:endParaRPr lang="de-DE" sz="2400" dirty="0" smtClean="0">
              <a:solidFill>
                <a:schemeClr val="tx1"/>
              </a:solidFill>
            </a:endParaRPr>
          </a:p>
          <a:p>
            <a:r>
              <a:rPr lang="de-DE" sz="2400" dirty="0" err="1" smtClean="0">
                <a:solidFill>
                  <a:schemeClr val="tx1"/>
                </a:solidFill>
              </a:rPr>
              <a:t>Munich</a:t>
            </a:r>
            <a:r>
              <a:rPr lang="de-DE" sz="2400" dirty="0" smtClean="0">
                <a:solidFill>
                  <a:schemeClr val="tx1"/>
                </a:solidFill>
              </a:rPr>
              <a:t>, Germany</a:t>
            </a:r>
            <a:endParaRPr lang="de-DE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 smtClean="0"/>
              <a:t>Crab</a:t>
            </a:r>
            <a:r>
              <a:rPr lang="de-DE" sz="3600" dirty="0" smtClean="0"/>
              <a:t> </a:t>
            </a:r>
            <a:r>
              <a:rPr lang="de-DE" sz="3600" dirty="0" err="1" smtClean="0"/>
              <a:t>Nebula</a:t>
            </a:r>
            <a:r>
              <a:rPr lang="de-DE" sz="3600" dirty="0" smtClean="0"/>
              <a:t> </a:t>
            </a:r>
            <a:r>
              <a:rPr lang="de-DE" sz="3600" dirty="0" err="1" smtClean="0"/>
              <a:t>with</a:t>
            </a:r>
            <a:r>
              <a:rPr lang="de-DE" sz="3600" dirty="0" smtClean="0"/>
              <a:t> MAGIC: 50 </a:t>
            </a:r>
            <a:r>
              <a:rPr lang="de-DE" sz="3600" dirty="0" err="1" smtClean="0"/>
              <a:t>GeV</a:t>
            </a:r>
            <a:r>
              <a:rPr lang="de-DE" sz="3600" dirty="0" smtClean="0"/>
              <a:t> - 45 </a:t>
            </a:r>
            <a:r>
              <a:rPr lang="de-DE" sz="3600" dirty="0" err="1" smtClean="0"/>
              <a:t>TeV</a:t>
            </a:r>
            <a:endParaRPr lang="de-DE" sz="36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21491"/>
          <a:stretch>
            <a:fillRect/>
          </a:stretch>
        </p:blipFill>
        <p:spPr bwMode="auto">
          <a:xfrm>
            <a:off x="1023938" y="1991601"/>
            <a:ext cx="7096125" cy="381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547664" y="1403484"/>
            <a:ext cx="6299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Oct</a:t>
            </a:r>
            <a:r>
              <a:rPr lang="de-DE" dirty="0" smtClean="0"/>
              <a:t>. 2009 – March 2011 </a:t>
            </a:r>
            <a:r>
              <a:rPr lang="de-DE" dirty="0" err="1" smtClean="0"/>
              <a:t>for</a:t>
            </a:r>
            <a:r>
              <a:rPr lang="de-DE" dirty="0" smtClean="0"/>
              <a:t> 48.7h; </a:t>
            </a:r>
            <a:r>
              <a:rPr lang="de-DE" dirty="0" err="1" smtClean="0"/>
              <a:t>zenith</a:t>
            </a:r>
            <a:r>
              <a:rPr lang="de-DE" dirty="0" smtClean="0"/>
              <a:t> angle 6.7°-50°</a:t>
            </a: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680" y="274638"/>
            <a:ext cx="8686800" cy="1143000"/>
          </a:xfrm>
        </p:spPr>
        <p:txBody>
          <a:bodyPr>
            <a:noAutofit/>
          </a:bodyPr>
          <a:lstStyle/>
          <a:p>
            <a:r>
              <a:rPr lang="de-DE" sz="3600" dirty="0" smtClean="0"/>
              <a:t>@ E ≥ 0.3 </a:t>
            </a:r>
            <a:r>
              <a:rPr lang="de-DE" sz="3600" dirty="0" err="1" smtClean="0"/>
              <a:t>TeV</a:t>
            </a:r>
            <a:r>
              <a:rPr lang="de-DE" sz="3600" dirty="0" smtClean="0"/>
              <a:t> </a:t>
            </a:r>
            <a:r>
              <a:rPr lang="de-DE" sz="3600" dirty="0" err="1" smtClean="0"/>
              <a:t>no</a:t>
            </a:r>
            <a:r>
              <a:rPr lang="de-DE" sz="3600" dirty="0" smtClean="0"/>
              <a:t> </a:t>
            </a:r>
            <a:r>
              <a:rPr lang="de-DE" sz="3600" dirty="0" err="1" smtClean="0"/>
              <a:t>corellation</a:t>
            </a:r>
            <a:r>
              <a:rPr lang="de-DE" sz="3600" dirty="0" smtClean="0"/>
              <a:t> </a:t>
            </a:r>
            <a:r>
              <a:rPr lang="de-DE" sz="3600" dirty="0" err="1" smtClean="0"/>
              <a:t>with</a:t>
            </a:r>
            <a:r>
              <a:rPr lang="de-DE" sz="3600" dirty="0" smtClean="0"/>
              <a:t> </a:t>
            </a:r>
            <a:r>
              <a:rPr lang="de-DE" sz="3600" dirty="0" err="1" smtClean="0"/>
              <a:t>measured</a:t>
            </a:r>
            <a:r>
              <a:rPr lang="de-DE" sz="3600" dirty="0" smtClean="0"/>
              <a:t> </a:t>
            </a:r>
            <a:r>
              <a:rPr lang="de-DE" sz="3600" dirty="0" err="1" smtClean="0"/>
              <a:t>by</a:t>
            </a:r>
            <a:r>
              <a:rPr lang="de-DE" sz="3600" dirty="0" smtClean="0"/>
              <a:t> AGILE/FERMI strong </a:t>
            </a:r>
            <a:r>
              <a:rPr lang="de-DE" sz="3600" dirty="0" err="1" smtClean="0"/>
              <a:t>enhancement</a:t>
            </a:r>
            <a:endParaRPr lang="de-DE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36" y="1787778"/>
            <a:ext cx="8726952" cy="214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919641"/>
            <a:ext cx="4383584" cy="246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pulsar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02322"/>
            <a:ext cx="4642470" cy="291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88840"/>
            <a:ext cx="424520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7812360" y="2060848"/>
            <a:ext cx="855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Hirotani</a:t>
            </a:r>
            <a:endParaRPr lang="de-DE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err="1" smtClean="0"/>
              <a:t>Crab</a:t>
            </a:r>
            <a:r>
              <a:rPr lang="de-DE" sz="3600" dirty="0" smtClean="0"/>
              <a:t> </a:t>
            </a:r>
            <a:r>
              <a:rPr lang="de-DE" sz="3600" dirty="0" err="1" smtClean="0"/>
              <a:t>pulsar</a:t>
            </a:r>
            <a:r>
              <a:rPr lang="de-DE" sz="3600" dirty="0" smtClean="0"/>
              <a:t> mono </a:t>
            </a:r>
            <a:r>
              <a:rPr lang="de-DE" sz="3600" dirty="0" err="1" smtClean="0"/>
              <a:t>observations</a:t>
            </a:r>
            <a:endParaRPr lang="de-DE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939" y="1412776"/>
            <a:ext cx="8494533" cy="4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Crab</a:t>
            </a:r>
            <a:r>
              <a:rPr lang="de-DE" dirty="0" smtClean="0"/>
              <a:t> </a:t>
            </a:r>
            <a:r>
              <a:rPr lang="de-DE" dirty="0" err="1" smtClean="0"/>
              <a:t>pulsar</a:t>
            </a:r>
            <a:r>
              <a:rPr lang="de-DE" dirty="0" smtClean="0"/>
              <a:t> </a:t>
            </a:r>
            <a:r>
              <a:rPr lang="de-DE" dirty="0" err="1" smtClean="0"/>
              <a:t>variability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1692746"/>
            <a:ext cx="83248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73h </a:t>
            </a:r>
            <a:r>
              <a:rPr lang="de-DE" dirty="0" err="1" smtClean="0"/>
              <a:t>stereo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, Oct.2009 – Feb.2011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14457"/>
          <a:stretch>
            <a:fillRect/>
          </a:stretch>
        </p:blipFill>
        <p:spPr bwMode="auto">
          <a:xfrm>
            <a:off x="539552" y="1772816"/>
            <a:ext cx="8065145" cy="431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VHE </a:t>
            </a:r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Crab</a:t>
            </a:r>
            <a:r>
              <a:rPr lang="de-DE" dirty="0" smtClean="0"/>
              <a:t> Pulsar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1412776"/>
            <a:ext cx="81915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Pulsar pulse </a:t>
            </a:r>
            <a:r>
              <a:rPr lang="de-DE" sz="3600" dirty="0" err="1" smtClean="0"/>
              <a:t>width</a:t>
            </a:r>
            <a:r>
              <a:rPr lang="de-DE" sz="3600" dirty="0" smtClean="0"/>
              <a:t> </a:t>
            </a:r>
            <a:r>
              <a:rPr lang="de-DE" sz="3600" dirty="0" err="1" smtClean="0"/>
              <a:t>dependence</a:t>
            </a:r>
            <a:r>
              <a:rPr lang="de-DE" sz="3600" dirty="0" smtClean="0"/>
              <a:t> on </a:t>
            </a:r>
            <a:r>
              <a:rPr lang="de-DE" sz="3600" dirty="0" err="1" smtClean="0"/>
              <a:t>energy</a:t>
            </a:r>
            <a:endParaRPr lang="de-DE" sz="3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41932"/>
            <a:ext cx="5263306" cy="30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7013" y="2564904"/>
            <a:ext cx="3557475" cy="316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exponential</a:t>
            </a:r>
            <a:r>
              <a:rPr lang="de-DE" dirty="0" smtClean="0"/>
              <a:t> </a:t>
            </a:r>
            <a:r>
              <a:rPr lang="de-DE" dirty="0" err="1" smtClean="0"/>
              <a:t>cut</a:t>
            </a:r>
            <a:r>
              <a:rPr lang="de-DE" dirty="0" smtClean="0"/>
              <a:t>-off ?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t="7504"/>
          <a:stretch>
            <a:fillRect/>
          </a:stretch>
        </p:blipFill>
        <p:spPr bwMode="auto">
          <a:xfrm>
            <a:off x="467544" y="1484784"/>
            <a:ext cx="8203828" cy="471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80073C-390F-43B5-8C42-3B885768CF90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435975" cy="994122"/>
          </a:xfrm>
        </p:spPr>
        <p:txBody>
          <a:bodyPr>
            <a:noAutofit/>
          </a:bodyPr>
          <a:lstStyle/>
          <a:p>
            <a:r>
              <a:rPr lang="el-GR" sz="3200" dirty="0" smtClean="0">
                <a:latin typeface="+mn-lt"/>
                <a:cs typeface="Times New Roman" pitchFamily="18" charset="0"/>
              </a:rPr>
              <a:t>γ</a:t>
            </a:r>
            <a:r>
              <a:rPr lang="de-DE" sz="3200" dirty="0" smtClean="0">
                <a:latin typeface="+mn-lt"/>
                <a:cs typeface="Times New Roman" pitchFamily="18" charset="0"/>
              </a:rPr>
              <a:t>-</a:t>
            </a:r>
            <a:r>
              <a:rPr lang="en-US" sz="3200" dirty="0" smtClean="0">
                <a:latin typeface="+mn-lt"/>
              </a:rPr>
              <a:t>ray emission from binaries</a:t>
            </a:r>
          </a:p>
        </p:txBody>
      </p:sp>
      <p:pic>
        <p:nvPicPr>
          <p:cNvPr id="22532" name="Picture 8" descr="MicroQuasar_vs_Rotation_Plusar"/>
          <p:cNvPicPr>
            <a:picLocks noChangeAspect="1" noChangeArrowheads="1"/>
          </p:cNvPicPr>
          <p:nvPr/>
        </p:nvPicPr>
        <p:blipFill>
          <a:blip r:embed="rId3" cstate="print"/>
          <a:srcRect l="189" r="351" b="591"/>
          <a:stretch>
            <a:fillRect/>
          </a:stretch>
        </p:blipFill>
        <p:spPr bwMode="auto">
          <a:xfrm>
            <a:off x="250825" y="1773238"/>
            <a:ext cx="8642350" cy="454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250825" y="6000750"/>
            <a:ext cx="145573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Mirabel 2006</a:t>
            </a:r>
          </a:p>
        </p:txBody>
      </p:sp>
      <p:sp>
        <p:nvSpPr>
          <p:cNvPr id="22534" name="Text Box 13"/>
          <p:cNvSpPr txBox="1">
            <a:spLocks noChangeArrowheads="1"/>
          </p:cNvSpPr>
          <p:nvPr/>
        </p:nvSpPr>
        <p:spPr bwMode="auto">
          <a:xfrm>
            <a:off x="592138" y="1335088"/>
            <a:ext cx="24272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accretion powered</a:t>
            </a:r>
          </a:p>
        </p:txBody>
      </p:sp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5127625" y="1335088"/>
            <a:ext cx="22431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rotation powered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ransition advTm="1529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A79545-4437-42C0-8C7D-F8708237AC2B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85067" y="260350"/>
            <a:ext cx="8507413" cy="56197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The binary system LS I +61 303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229600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Compact object still unknown</a:t>
            </a:r>
          </a:p>
          <a:p>
            <a:pPr eaLnBrk="1" hangingPunct="1"/>
            <a:r>
              <a:rPr lang="en-US" sz="2400" dirty="0" smtClean="0"/>
              <a:t>Periodic emission with orbital </a:t>
            </a:r>
            <a:br>
              <a:rPr lang="en-US" sz="2400" dirty="0" smtClean="0"/>
            </a:br>
            <a:r>
              <a:rPr lang="en-US" sz="2400" dirty="0" smtClean="0"/>
              <a:t>period (P = 26.496 d)</a:t>
            </a:r>
          </a:p>
          <a:p>
            <a:pPr eaLnBrk="1" hangingPunct="1"/>
            <a:r>
              <a:rPr lang="en-US" sz="2400" dirty="0" smtClean="0"/>
              <a:t>Difficult to study for IACTs since period close</a:t>
            </a:r>
            <a:br>
              <a:rPr lang="en-US" sz="2400" dirty="0" smtClean="0"/>
            </a:br>
            <a:r>
              <a:rPr lang="en-US" sz="2400" dirty="0" smtClean="0"/>
              <a:t>to Moon period</a:t>
            </a:r>
            <a:br>
              <a:rPr lang="en-US" sz="2400" dirty="0" smtClean="0"/>
            </a:br>
            <a:endParaRPr lang="en-US" sz="2400" dirty="0" smtClean="0"/>
          </a:p>
          <a:p>
            <a:pPr eaLnBrk="1" hangingPunct="1"/>
            <a:r>
              <a:rPr lang="en-US" sz="2400" dirty="0" err="1" smtClean="0"/>
              <a:t>Periastron</a:t>
            </a:r>
            <a:r>
              <a:rPr lang="en-US" sz="2400" dirty="0" smtClean="0"/>
              <a:t> at phase 0.275</a:t>
            </a:r>
          </a:p>
          <a:p>
            <a:pPr eaLnBrk="1" hangingPunct="1"/>
            <a:r>
              <a:rPr lang="en-US" sz="2400" dirty="0" smtClean="0"/>
              <a:t>Eccentricity e = 0.55</a:t>
            </a:r>
          </a:p>
          <a:p>
            <a:pPr eaLnBrk="1" hangingPunct="1"/>
            <a:r>
              <a:rPr lang="en-US" sz="2400" dirty="0" smtClean="0"/>
              <a:t>Orbital parameters were modified during</a:t>
            </a:r>
            <a:br>
              <a:rPr lang="en-US" sz="2400" dirty="0" smtClean="0"/>
            </a:br>
            <a:r>
              <a:rPr lang="en-US" sz="2400" dirty="0" smtClean="0"/>
              <a:t>VHE observations</a:t>
            </a:r>
          </a:p>
          <a:p>
            <a:pPr eaLnBrk="1" hangingPunct="1"/>
            <a:endParaRPr lang="en-US" sz="2400" dirty="0" smtClean="0"/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5940425" y="4724400"/>
            <a:ext cx="1152525" cy="10795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BA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 rot="-2409176">
            <a:off x="5219700" y="3357563"/>
            <a:ext cx="3540125" cy="299878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 rot="10623853">
            <a:off x="8388350" y="4005263"/>
            <a:ext cx="360363" cy="3603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 algn="ctr"/>
            <a:endParaRPr lang="de-DE"/>
          </a:p>
        </p:txBody>
      </p:sp>
      <p:sp>
        <p:nvSpPr>
          <p:cNvPr id="23560" name="Line 12"/>
          <p:cNvSpPr>
            <a:spLocks noChangeShapeType="1"/>
          </p:cNvSpPr>
          <p:nvPr/>
        </p:nvSpPr>
        <p:spPr bwMode="auto">
          <a:xfrm>
            <a:off x="8604250" y="5445125"/>
            <a:ext cx="0" cy="6477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7994650" y="6092825"/>
            <a:ext cx="11493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to observer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4139952" y="5661248"/>
            <a:ext cx="14398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</a:rPr>
              <a:t>Periastron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3563" name="Oval 16"/>
          <p:cNvSpPr>
            <a:spLocks noChangeArrowheads="1"/>
          </p:cNvSpPr>
          <p:nvPr/>
        </p:nvSpPr>
        <p:spPr bwMode="auto">
          <a:xfrm>
            <a:off x="5435600" y="5734050"/>
            <a:ext cx="215900" cy="215900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cxnSp>
        <p:nvCxnSpPr>
          <p:cNvPr id="15" name="Gerade Verbindung mit Pfeil 14"/>
          <p:cNvCxnSpPr>
            <a:stCxn id="23560" idx="0"/>
          </p:cNvCxnSpPr>
          <p:nvPr/>
        </p:nvCxnSpPr>
        <p:spPr>
          <a:xfrm rot="16200000" flipH="1">
            <a:off x="8352272" y="5697103"/>
            <a:ext cx="504157" cy="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6806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4B58C9-6091-431D-840F-D6B21F77D392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435975" cy="561975"/>
          </a:xfrm>
        </p:spPr>
        <p:txBody>
          <a:bodyPr>
            <a:noAutofit/>
          </a:bodyPr>
          <a:lstStyle/>
          <a:p>
            <a:r>
              <a:rPr lang="en-US" sz="3200" dirty="0" smtClean="0"/>
              <a:t> LS I +61 303 &amp; </a:t>
            </a:r>
            <a:r>
              <a:rPr lang="de-DE" sz="3200" dirty="0" smtClean="0"/>
              <a:t>HESS J0632+057 </a:t>
            </a:r>
            <a:r>
              <a:rPr lang="en-US" sz="3200" dirty="0" smtClean="0"/>
              <a:t>observations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754881" y="1484784"/>
            <a:ext cx="3529087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27h data taken under partial moon illumination. Strong signal</a:t>
            </a:r>
            <a:endParaRPr lang="en-US" dirty="0"/>
          </a:p>
          <a:p>
            <a:endParaRPr lang="en-US" dirty="0"/>
          </a:p>
        </p:txBody>
      </p:sp>
      <p:sp>
        <p:nvSpPr>
          <p:cNvPr id="477205" name="Line 21"/>
          <p:cNvSpPr>
            <a:spLocks noChangeShapeType="1"/>
          </p:cNvSpPr>
          <p:nvPr/>
        </p:nvSpPr>
        <p:spPr bwMode="auto">
          <a:xfrm>
            <a:off x="4427538" y="5589588"/>
            <a:ext cx="129698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709" y="2473796"/>
            <a:ext cx="4102771" cy="268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5796136" y="1988840"/>
            <a:ext cx="171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HESS J0632+057</a:t>
            </a:r>
            <a:endParaRPr lang="de-DE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90813"/>
            <a:ext cx="3672408" cy="266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9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20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A4C5E7-F2F1-412B-9A4F-CCD49B05006A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Origin of cosmic rays</a:t>
            </a:r>
          </a:p>
        </p:txBody>
      </p:sp>
      <p:pic>
        <p:nvPicPr>
          <p:cNvPr id="29700" name="Picture 4" descr="comic_ray_sp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8650" y="1052513"/>
            <a:ext cx="4452938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79388" y="1196975"/>
            <a:ext cx="390842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/>
              <a:t>Discovered in </a:t>
            </a:r>
            <a:r>
              <a:rPr lang="en-US" sz="2400" dirty="0"/>
              <a:t>1912 but their sources are not yet identified!</a:t>
            </a:r>
          </a:p>
        </p:txBody>
      </p:sp>
      <p:sp>
        <p:nvSpPr>
          <p:cNvPr id="604166" name="Oval 6"/>
          <p:cNvSpPr>
            <a:spLocks noChangeArrowheads="1"/>
          </p:cNvSpPr>
          <p:nvPr/>
        </p:nvSpPr>
        <p:spPr bwMode="auto">
          <a:xfrm rot="-2219171">
            <a:off x="6227763" y="1916113"/>
            <a:ext cx="555625" cy="2160587"/>
          </a:xfrm>
          <a:prstGeom prst="ellipse">
            <a:avLst/>
          </a:prstGeom>
          <a:noFill/>
          <a:ln w="57150" algn="ctr">
            <a:solidFill>
              <a:srgbClr val="3399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04167" name="Text Box 7"/>
          <p:cNvSpPr txBox="1">
            <a:spLocks noChangeArrowheads="1"/>
          </p:cNvSpPr>
          <p:nvPr/>
        </p:nvSpPr>
        <p:spPr bwMode="auto">
          <a:xfrm>
            <a:off x="6784975" y="2343150"/>
            <a:ext cx="19034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99FF"/>
                </a:solidFill>
              </a:rPr>
              <a:t>galactic origin</a:t>
            </a:r>
          </a:p>
        </p:txBody>
      </p:sp>
      <p:sp>
        <p:nvSpPr>
          <p:cNvPr id="604169" name="Oval 9"/>
          <p:cNvSpPr>
            <a:spLocks noChangeArrowheads="1"/>
          </p:cNvSpPr>
          <p:nvPr/>
        </p:nvSpPr>
        <p:spPr bwMode="auto">
          <a:xfrm rot="-2046585">
            <a:off x="7596188" y="3644900"/>
            <a:ext cx="555625" cy="2592388"/>
          </a:xfrm>
          <a:prstGeom prst="ellipse">
            <a:avLst/>
          </a:prstGeom>
          <a:noFill/>
          <a:ln w="57150" algn="ctr">
            <a:solidFill>
              <a:srgbClr val="FF66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04170" name="Text Box 10"/>
          <p:cNvSpPr txBox="1">
            <a:spLocks noChangeArrowheads="1"/>
          </p:cNvSpPr>
          <p:nvPr/>
        </p:nvSpPr>
        <p:spPr bwMode="auto">
          <a:xfrm>
            <a:off x="5580063" y="4437063"/>
            <a:ext cx="17351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extragalactic</a:t>
            </a:r>
            <a:br>
              <a:rPr lang="en-US">
                <a:solidFill>
                  <a:srgbClr val="FF6600"/>
                </a:solidFill>
              </a:rPr>
            </a:br>
            <a:r>
              <a:rPr lang="en-US">
                <a:solidFill>
                  <a:srgbClr val="FF6600"/>
                </a:solidFill>
              </a:rPr>
              <a:t>origin</a:t>
            </a:r>
          </a:p>
        </p:txBody>
      </p:sp>
      <p:sp>
        <p:nvSpPr>
          <p:cNvPr id="604171" name="Text Box 11"/>
          <p:cNvSpPr txBox="1">
            <a:spLocks noChangeArrowheads="1"/>
          </p:cNvSpPr>
          <p:nvPr/>
        </p:nvSpPr>
        <p:spPr bwMode="auto">
          <a:xfrm>
            <a:off x="158750" y="2271713"/>
            <a:ext cx="429162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Which </a:t>
            </a:r>
            <a:r>
              <a:rPr lang="en-US" sz="2400" dirty="0" smtClean="0"/>
              <a:t>object(s) </a:t>
            </a:r>
            <a:r>
              <a:rPr lang="en-US" sz="2400" dirty="0"/>
              <a:t>in our galaxy can</a:t>
            </a:r>
            <a:br>
              <a:rPr lang="en-US" sz="2400" dirty="0"/>
            </a:br>
            <a:r>
              <a:rPr lang="en-US" sz="2400" dirty="0"/>
              <a:t>provide the right amount of CR?</a:t>
            </a:r>
          </a:p>
        </p:txBody>
      </p:sp>
      <p:sp>
        <p:nvSpPr>
          <p:cNvPr id="604172" name="Text Box 12"/>
          <p:cNvSpPr txBox="1">
            <a:spLocks noChangeArrowheads="1"/>
          </p:cNvSpPr>
          <p:nvPr/>
        </p:nvSpPr>
        <p:spPr bwMode="auto">
          <a:xfrm>
            <a:off x="179388" y="3429000"/>
            <a:ext cx="411805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Supernova remnants could</a:t>
            </a:r>
            <a:br>
              <a:rPr lang="en-US" sz="2400" dirty="0"/>
            </a:br>
            <a:r>
              <a:rPr lang="en-US" sz="2400" dirty="0"/>
              <a:t>accelerate swept up particles in</a:t>
            </a:r>
            <a:br>
              <a:rPr lang="en-US" sz="2400" dirty="0"/>
            </a:br>
            <a:r>
              <a:rPr lang="en-US" sz="2400" dirty="0"/>
              <a:t>their magnetic shock waves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50825" y="4797152"/>
            <a:ext cx="3889375" cy="1439862"/>
            <a:chOff x="158" y="3113"/>
            <a:chExt cx="2450" cy="907"/>
          </a:xfrm>
        </p:grpSpPr>
        <p:sp>
          <p:nvSpPr>
            <p:cNvPr id="29709" name="AutoShape 13"/>
            <p:cNvSpPr>
              <a:spLocks noChangeArrowheads="1"/>
            </p:cNvSpPr>
            <p:nvPr/>
          </p:nvSpPr>
          <p:spPr bwMode="auto">
            <a:xfrm>
              <a:off x="158" y="3113"/>
              <a:ext cx="2450" cy="90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65097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9710" name="Text Box 14"/>
            <p:cNvSpPr txBox="1">
              <a:spLocks noChangeArrowheads="1"/>
            </p:cNvSpPr>
            <p:nvPr/>
          </p:nvSpPr>
          <p:spPr bwMode="auto">
            <a:xfrm>
              <a:off x="385" y="3203"/>
              <a:ext cx="2041" cy="6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Signature: Hadronic generated Gamma-rays from SNRs</a:t>
              </a:r>
            </a:p>
          </p:txBody>
        </p:sp>
      </p:grp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0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0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0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66" grpId="0" animBg="1"/>
      <p:bldP spid="604167" grpId="0"/>
      <p:bldP spid="604169" grpId="0" animBg="1"/>
      <p:bldP spid="604170" grpId="0"/>
      <p:bldP spid="604171" grpId="0"/>
      <p:bldP spid="6041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204CE8-DF92-48CF-BC75-8EE8F982CC19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00" y="404664"/>
            <a:ext cx="7848600" cy="56197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Very interesting galactic source: SNR W51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557338"/>
            <a:ext cx="3546475" cy="3635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272088" y="1119188"/>
            <a:ext cx="28336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Infrared image of W51</a:t>
            </a: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6443663" y="2492375"/>
            <a:ext cx="1728787" cy="1728788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25502" y="1406525"/>
            <a:ext cx="5210594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SNR expanding into a complex </a:t>
            </a:r>
            <a:br>
              <a:rPr lang="en-US" sz="2400" dirty="0"/>
            </a:br>
            <a:r>
              <a:rPr lang="en-US" sz="2400" dirty="0"/>
              <a:t>environment</a:t>
            </a:r>
          </a:p>
          <a:p>
            <a:pPr>
              <a:buFontTx/>
              <a:buChar char="•"/>
            </a:pPr>
            <a:r>
              <a:rPr lang="en-US" sz="2400" dirty="0"/>
              <a:t> Distance ~ 6 – 7 </a:t>
            </a:r>
            <a:r>
              <a:rPr lang="en-US" sz="2400" dirty="0" err="1"/>
              <a:t>kpc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 Age ~ 3x10</a:t>
            </a:r>
            <a:r>
              <a:rPr lang="en-US" sz="2400" baseline="30000" dirty="0"/>
              <a:t>4 </a:t>
            </a:r>
            <a:r>
              <a:rPr lang="en-US" sz="2400" dirty="0"/>
              <a:t>years (</a:t>
            </a:r>
            <a:r>
              <a:rPr lang="en-US" sz="2400" dirty="0" err="1"/>
              <a:t>Sedov</a:t>
            </a:r>
            <a:r>
              <a:rPr lang="en-US" sz="2400" dirty="0"/>
              <a:t> – Phase)</a:t>
            </a:r>
          </a:p>
          <a:p>
            <a:pPr>
              <a:buFontTx/>
              <a:buChar char="•"/>
            </a:pPr>
            <a:r>
              <a:rPr lang="en-US" sz="2400" dirty="0"/>
              <a:t> Molecular clouds (CO – emission lines)</a:t>
            </a:r>
            <a:br>
              <a:rPr lang="en-US" sz="2400" dirty="0"/>
            </a:br>
            <a:r>
              <a:rPr lang="en-US" sz="2400" dirty="0"/>
              <a:t>  </a:t>
            </a:r>
          </a:p>
        </p:txBody>
      </p:sp>
      <p:sp>
        <p:nvSpPr>
          <p:cNvPr id="612360" name="Text Box 8"/>
          <p:cNvSpPr txBox="1">
            <a:spLocks noChangeArrowheads="1"/>
          </p:cNvSpPr>
          <p:nvPr/>
        </p:nvSpPr>
        <p:spPr bwMode="auto">
          <a:xfrm>
            <a:off x="323850" y="4005064"/>
            <a:ext cx="467995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VHE protons probable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 Enough target </a:t>
            </a:r>
            <a:r>
              <a:rPr lang="en-US" sz="2400" dirty="0" smtClean="0"/>
              <a:t>material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 A bit </a:t>
            </a:r>
            <a:r>
              <a:rPr lang="en-US" sz="2400" dirty="0" smtClean="0"/>
              <a:t>too distant </a:t>
            </a:r>
            <a:endParaRPr lang="en-US" sz="2400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C35A70-D152-4F1E-B299-5D240E02E0E3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Supernova remnant: W51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59560" y="2492896"/>
            <a:ext cx="3544888" cy="3363912"/>
            <a:chOff x="3560" y="2161"/>
            <a:chExt cx="2007" cy="1937"/>
          </a:xfrm>
        </p:grpSpPr>
        <p:pic>
          <p:nvPicPr>
            <p:cNvPr id="31754" name="Picture 7" descr="W51_hes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60" y="2161"/>
              <a:ext cx="2007" cy="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5" name="Text Box 9"/>
            <p:cNvSpPr txBox="1">
              <a:spLocks noChangeArrowheads="1"/>
            </p:cNvSpPr>
            <p:nvPr/>
          </p:nvSpPr>
          <p:spPr bwMode="auto">
            <a:xfrm>
              <a:off x="4364" y="2295"/>
              <a:ext cx="683" cy="1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E &gt; 800 GeV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5163" y="2708920"/>
            <a:ext cx="3960813" cy="3348037"/>
            <a:chOff x="158" y="2171"/>
            <a:chExt cx="2178" cy="1917"/>
          </a:xfrm>
        </p:grpSpPr>
        <p:pic>
          <p:nvPicPr>
            <p:cNvPr id="31752" name="Picture 8" descr="W51_fermi"/>
            <p:cNvPicPr>
              <a:picLocks noChangeAspect="1" noChangeArrowheads="1"/>
            </p:cNvPicPr>
            <p:nvPr/>
          </p:nvPicPr>
          <p:blipFill>
            <a:blip r:embed="rId3" cstate="print"/>
            <a:srcRect l="1106" b="1311"/>
            <a:stretch>
              <a:fillRect/>
            </a:stretch>
          </p:blipFill>
          <p:spPr bwMode="auto">
            <a:xfrm>
              <a:off x="158" y="2171"/>
              <a:ext cx="2178" cy="1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3" name="Text Box 10"/>
            <p:cNvSpPr txBox="1">
              <a:spLocks noChangeArrowheads="1"/>
            </p:cNvSpPr>
            <p:nvPr/>
          </p:nvSpPr>
          <p:spPr bwMode="auto">
            <a:xfrm>
              <a:off x="748" y="2205"/>
              <a:ext cx="1026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FERMI E = 2-10 GeV</a:t>
              </a:r>
            </a:p>
          </p:txBody>
        </p:sp>
      </p:grpSp>
      <p:sp>
        <p:nvSpPr>
          <p:cNvPr id="31750" name="Text Box 13"/>
          <p:cNvSpPr txBox="1">
            <a:spLocks noChangeArrowheads="1"/>
          </p:cNvSpPr>
          <p:nvPr/>
        </p:nvSpPr>
        <p:spPr bwMode="auto">
          <a:xfrm>
            <a:off x="250825" y="1268413"/>
            <a:ext cx="31877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2-10 </a:t>
            </a:r>
            <a:r>
              <a:rPr lang="en-US" sz="2000" dirty="0" err="1"/>
              <a:t>GeV</a:t>
            </a:r>
            <a:r>
              <a:rPr lang="en-US" sz="2000" dirty="0"/>
              <a:t> Photons detected by FERMI </a:t>
            </a:r>
          </a:p>
          <a:p>
            <a:r>
              <a:rPr lang="en-US" sz="2000" dirty="0"/>
              <a:t>0.22 deg extension</a:t>
            </a:r>
          </a:p>
        </p:txBody>
      </p:sp>
      <p:sp>
        <p:nvSpPr>
          <p:cNvPr id="31751" name="Text Box 14"/>
          <p:cNvSpPr txBox="1">
            <a:spLocks noChangeArrowheads="1"/>
          </p:cNvSpPr>
          <p:nvPr/>
        </p:nvSpPr>
        <p:spPr bwMode="auto">
          <a:xfrm>
            <a:off x="5580063" y="1268413"/>
            <a:ext cx="3240087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HESS reported detection</a:t>
            </a:r>
            <a:br>
              <a:rPr lang="en-US" sz="2000" dirty="0"/>
            </a:br>
            <a:r>
              <a:rPr lang="en-US" sz="2000" dirty="0"/>
              <a:t>no spectrum</a:t>
            </a:r>
            <a:br>
              <a:rPr lang="en-US" sz="2000" dirty="0"/>
            </a:br>
            <a:r>
              <a:rPr lang="en-US" sz="2000" dirty="0"/>
              <a:t>Flux E &gt; 1 </a:t>
            </a:r>
            <a:r>
              <a:rPr lang="en-US" sz="2000" dirty="0" err="1"/>
              <a:t>TeV</a:t>
            </a:r>
            <a:r>
              <a:rPr lang="en-US" sz="2000" dirty="0"/>
              <a:t> ~ 3% Crab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54590A-2A67-4AAD-8863-6A4E3DE24C30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W51 as seen by MAGIC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58750" y="1335088"/>
            <a:ext cx="819878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MAGIC observations of W51 in 2010 : ~ </a:t>
            </a:r>
            <a:r>
              <a:rPr lang="en-US" sz="2000" dirty="0" smtClean="0"/>
              <a:t>65h (selected </a:t>
            </a:r>
            <a:r>
              <a:rPr lang="en-US" sz="2000" dirty="0"/>
              <a:t>good quality </a:t>
            </a:r>
            <a:r>
              <a:rPr lang="en-US" sz="2000" dirty="0" smtClean="0"/>
              <a:t>data: 31h)</a:t>
            </a:r>
            <a:endParaRPr lang="en-US" sz="2000" dirty="0"/>
          </a:p>
          <a:p>
            <a:r>
              <a:rPr lang="en-US" sz="2000" dirty="0"/>
              <a:t>Energy threshold of the sky-map analysis ~ 130 </a:t>
            </a:r>
            <a:r>
              <a:rPr lang="en-US" sz="2000" dirty="0" err="1"/>
              <a:t>GeV</a:t>
            </a:r>
            <a:endParaRPr lang="en-US" sz="2000" dirty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50825" y="2420938"/>
            <a:ext cx="4392613" cy="3149600"/>
            <a:chOff x="158" y="1525"/>
            <a:chExt cx="2767" cy="1984"/>
          </a:xfrm>
        </p:grpSpPr>
        <p:pic>
          <p:nvPicPr>
            <p:cNvPr id="32780" name="Picture 5" descr="w51_skymap_full_psf"/>
            <p:cNvPicPr>
              <a:picLocks noChangeAspect="1" noChangeArrowheads="1"/>
            </p:cNvPicPr>
            <p:nvPr/>
          </p:nvPicPr>
          <p:blipFill>
            <a:blip r:embed="rId2" cstate="print"/>
            <a:srcRect r="5478"/>
            <a:stretch>
              <a:fillRect/>
            </a:stretch>
          </p:blipFill>
          <p:spPr bwMode="auto">
            <a:xfrm>
              <a:off x="158" y="1525"/>
              <a:ext cx="2767" cy="1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1" name="Text Box 7"/>
            <p:cNvSpPr txBox="1">
              <a:spLocks noChangeArrowheads="1"/>
            </p:cNvSpPr>
            <p:nvPr/>
          </p:nvSpPr>
          <p:spPr bwMode="auto">
            <a:xfrm>
              <a:off x="567" y="1706"/>
              <a:ext cx="72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Preliminary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602163" y="2420938"/>
            <a:ext cx="4446587" cy="3149600"/>
            <a:chOff x="2899" y="1525"/>
            <a:chExt cx="2801" cy="1984"/>
          </a:xfrm>
        </p:grpSpPr>
        <p:pic>
          <p:nvPicPr>
            <p:cNvPr id="32778" name="Picture 4" descr="w51_skymap_half_psf"/>
            <p:cNvPicPr>
              <a:picLocks noChangeAspect="1" noChangeArrowheads="1"/>
            </p:cNvPicPr>
            <p:nvPr/>
          </p:nvPicPr>
          <p:blipFill>
            <a:blip r:embed="rId3" cstate="print"/>
            <a:srcRect r="4347"/>
            <a:stretch>
              <a:fillRect/>
            </a:stretch>
          </p:blipFill>
          <p:spPr bwMode="auto">
            <a:xfrm>
              <a:off x="2899" y="1525"/>
              <a:ext cx="2801" cy="1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9" name="Text Box 8"/>
            <p:cNvSpPr txBox="1">
              <a:spLocks noChangeArrowheads="1"/>
            </p:cNvSpPr>
            <p:nvPr/>
          </p:nvSpPr>
          <p:spPr bwMode="auto">
            <a:xfrm>
              <a:off x="3334" y="1706"/>
              <a:ext cx="726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Preliminary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19075" y="5589240"/>
            <a:ext cx="8820150" cy="719138"/>
            <a:chOff x="138" y="3612"/>
            <a:chExt cx="5556" cy="453"/>
          </a:xfrm>
        </p:grpSpPr>
        <p:sp>
          <p:nvSpPr>
            <p:cNvPr id="32776" name="AutoShape 11"/>
            <p:cNvSpPr>
              <a:spLocks noChangeArrowheads="1"/>
            </p:cNvSpPr>
            <p:nvPr/>
          </p:nvSpPr>
          <p:spPr bwMode="auto">
            <a:xfrm>
              <a:off x="158" y="3612"/>
              <a:ext cx="5444" cy="45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65097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777" name="Text Box 13"/>
            <p:cNvSpPr txBox="1">
              <a:spLocks noChangeArrowheads="1"/>
            </p:cNvSpPr>
            <p:nvPr/>
          </p:nvSpPr>
          <p:spPr bwMode="auto">
            <a:xfrm>
              <a:off x="138" y="3708"/>
              <a:ext cx="555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smtClean="0"/>
                <a:t>        Morphology</a:t>
              </a:r>
              <a:r>
                <a:rPr lang="en-US" dirty="0"/>
                <a:t>? Angular resolution is very good but further tests needed!</a:t>
              </a:r>
            </a:p>
          </p:txBody>
        </p:sp>
      </p:grp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W51 as seen by MAGIC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27584" y="112474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Miniproposal</a:t>
            </a:r>
            <a:r>
              <a:rPr lang="en-US" sz="2000" dirty="0" smtClean="0"/>
              <a:t> for May-June 2011: 22h (eff.) added to the dataset.</a:t>
            </a:r>
            <a:endParaRPr lang="de-DE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7312"/>
            <a:ext cx="817359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2477549" y="1628800"/>
            <a:ext cx="4254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Skymaps</a:t>
            </a:r>
            <a:r>
              <a:rPr lang="de-DE" sz="3200" dirty="0" smtClean="0"/>
              <a:t>: 0.3 &lt; E &lt; 1 </a:t>
            </a:r>
            <a:r>
              <a:rPr lang="de-DE" sz="3200" dirty="0" err="1" smtClean="0"/>
              <a:t>TeV</a:t>
            </a:r>
            <a:endParaRPr lang="de-DE" sz="3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432" y="2204864"/>
            <a:ext cx="817359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W51 as seen by MAGIC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411760" y="1556792"/>
            <a:ext cx="334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/>
              <a:t>Skymaps</a:t>
            </a:r>
            <a:r>
              <a:rPr lang="de-DE" sz="3200" dirty="0" smtClean="0"/>
              <a:t>: E &gt; 1 </a:t>
            </a:r>
            <a:r>
              <a:rPr lang="de-DE" sz="3200" dirty="0" err="1" smtClean="0"/>
              <a:t>TeV</a:t>
            </a:r>
            <a:endParaRPr lang="de-DE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1" y="620688"/>
            <a:ext cx="809244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920" y="692696"/>
            <a:ext cx="8327544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/>
              <a:t>Detection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VHE </a:t>
            </a:r>
            <a:r>
              <a:rPr lang="de-DE" sz="3200" dirty="0" smtClean="0">
                <a:latin typeface="Symbol" pitchFamily="18" charset="2"/>
              </a:rPr>
              <a:t>g</a:t>
            </a:r>
            <a:r>
              <a:rPr lang="de-DE" sz="3200" dirty="0" smtClean="0"/>
              <a:t> </a:t>
            </a:r>
            <a:r>
              <a:rPr lang="de-DE" sz="3200" dirty="0" err="1" smtClean="0"/>
              <a:t>radiation</a:t>
            </a:r>
            <a:endParaRPr lang="de-DE" sz="3200" dirty="0" smtClean="0"/>
          </a:p>
        </p:txBody>
      </p:sp>
      <p:sp>
        <p:nvSpPr>
          <p:cNvPr id="12348" name="Rectangle 60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23" name="Rechteck 22"/>
          <p:cNvSpPr/>
          <p:nvPr/>
        </p:nvSpPr>
        <p:spPr>
          <a:xfrm>
            <a:off x="0" y="1600200"/>
            <a:ext cx="5643563" cy="46434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293" name="AutoShape 2"/>
          <p:cNvSpPr>
            <a:spLocks noChangeAspect="1" noChangeArrowheads="1"/>
          </p:cNvSpPr>
          <p:nvPr/>
        </p:nvSpPr>
        <p:spPr bwMode="auto">
          <a:xfrm flipV="1">
            <a:off x="0" y="4929188"/>
            <a:ext cx="5613400" cy="1295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0 w 21600"/>
              <a:gd name="T13" fmla="*/ 3360 h 21600"/>
              <a:gd name="T14" fmla="*/ 18240 w 21600"/>
              <a:gd name="T15" fmla="*/ 182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184718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Text Box 19"/>
          <p:cNvSpPr txBox="1">
            <a:spLocks noChangeArrowheads="1"/>
          </p:cNvSpPr>
          <p:nvPr/>
        </p:nvSpPr>
        <p:spPr bwMode="auto">
          <a:xfrm>
            <a:off x="2928938" y="3143250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~ 1</a:t>
            </a:r>
            <a:r>
              <a:rPr lang="en-US" sz="1400" b="1" baseline="30000"/>
              <a:t>o</a:t>
            </a:r>
            <a:endParaRPr lang="de-DE" sz="1400" b="1" baseline="30000"/>
          </a:p>
        </p:txBody>
      </p:sp>
      <p:grpSp>
        <p:nvGrpSpPr>
          <p:cNvPr id="2" name="Gruppieren 37"/>
          <p:cNvGrpSpPr>
            <a:grpSpLocks/>
          </p:cNvGrpSpPr>
          <p:nvPr/>
        </p:nvGrpSpPr>
        <p:grpSpPr bwMode="auto">
          <a:xfrm>
            <a:off x="890588" y="1600200"/>
            <a:ext cx="2308225" cy="1558925"/>
            <a:chOff x="890588" y="1600200"/>
            <a:chExt cx="2308225" cy="1558925"/>
          </a:xfrm>
        </p:grpSpPr>
        <p:pic>
          <p:nvPicPr>
            <p:cNvPr id="12345" name="Picture 11" descr="view_yz_004"/>
            <p:cNvPicPr>
              <a:picLocks noChangeAspect="1" noChangeArrowheads="1"/>
            </p:cNvPicPr>
            <p:nvPr/>
          </p:nvPicPr>
          <p:blipFill>
            <a:blip r:embed="rId3" cstate="print"/>
            <a:srcRect l="37279" t="23026" r="33728"/>
            <a:stretch>
              <a:fillRect/>
            </a:stretch>
          </p:blipFill>
          <p:spPr bwMode="auto">
            <a:xfrm>
              <a:off x="2735263" y="1757363"/>
              <a:ext cx="463550" cy="140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46" name="Textfeld 36"/>
            <p:cNvSpPr txBox="1">
              <a:spLocks noChangeArrowheads="1"/>
            </p:cNvSpPr>
            <p:nvPr/>
          </p:nvSpPr>
          <p:spPr bwMode="auto">
            <a:xfrm>
              <a:off x="890588" y="1600200"/>
              <a:ext cx="1928812" cy="1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  <a:p>
              <a:pPr>
                <a:lnSpc>
                  <a:spcPct val="250000"/>
                </a:lnSpc>
              </a:pPr>
              <a:r>
                <a:rPr lang="de-DE" dirty="0" err="1" smtClean="0">
                  <a:solidFill>
                    <a:schemeClr val="bg1"/>
                  </a:solidFill>
                </a:rPr>
                <a:t>Particle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shower</a:t>
              </a:r>
              <a:endParaRPr lang="de-DE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pieren 38"/>
          <p:cNvGrpSpPr>
            <a:grpSpLocks/>
          </p:cNvGrpSpPr>
          <p:nvPr/>
        </p:nvGrpSpPr>
        <p:grpSpPr bwMode="auto">
          <a:xfrm>
            <a:off x="4286250" y="1857375"/>
            <a:ext cx="1120775" cy="3668713"/>
            <a:chOff x="4286250" y="1857375"/>
            <a:chExt cx="1120775" cy="3668713"/>
          </a:xfrm>
        </p:grpSpPr>
        <p:sp>
          <p:nvSpPr>
            <p:cNvPr id="12343" name="Text Box 9"/>
            <p:cNvSpPr txBox="1">
              <a:spLocks noChangeArrowheads="1"/>
            </p:cNvSpPr>
            <p:nvPr/>
          </p:nvSpPr>
          <p:spPr bwMode="auto">
            <a:xfrm>
              <a:off x="4286250" y="1857375"/>
              <a:ext cx="11207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~ 10 km</a:t>
              </a:r>
              <a:endParaRPr lang="de-DE" b="1" baseline="30000">
                <a:solidFill>
                  <a:schemeClr val="bg1"/>
                </a:solidFill>
              </a:endParaRPr>
            </a:p>
          </p:txBody>
        </p:sp>
        <p:cxnSp>
          <p:nvCxnSpPr>
            <p:cNvPr id="29" name="Gerade Verbindung mit Pfeil 28"/>
            <p:cNvCxnSpPr/>
            <p:nvPr/>
          </p:nvCxnSpPr>
          <p:spPr>
            <a:xfrm flipH="1" flipV="1">
              <a:off x="4857750" y="2286000"/>
              <a:ext cx="50800" cy="32400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6"/>
          <p:cNvGrpSpPr>
            <a:grpSpLocks/>
          </p:cNvGrpSpPr>
          <p:nvPr/>
        </p:nvGrpSpPr>
        <p:grpSpPr bwMode="auto">
          <a:xfrm>
            <a:off x="928688" y="1498600"/>
            <a:ext cx="2016125" cy="514350"/>
            <a:chOff x="928688" y="1498600"/>
            <a:chExt cx="2016125" cy="513795"/>
          </a:xfrm>
        </p:grpSpPr>
        <p:cxnSp>
          <p:nvCxnSpPr>
            <p:cNvPr id="33" name="Gerade Verbindung 32"/>
            <p:cNvCxnSpPr/>
            <p:nvPr/>
          </p:nvCxnSpPr>
          <p:spPr>
            <a:xfrm rot="16200000" flipV="1">
              <a:off x="2729144" y="1711094"/>
              <a:ext cx="428163" cy="31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42" name="Textfeld 36"/>
            <p:cNvSpPr txBox="1">
              <a:spLocks noChangeArrowheads="1"/>
            </p:cNvSpPr>
            <p:nvPr/>
          </p:nvSpPr>
          <p:spPr bwMode="auto">
            <a:xfrm>
              <a:off x="928688" y="1643063"/>
              <a:ext cx="19288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Original </a:t>
              </a:r>
              <a:r>
                <a:rPr lang="de-DE" dirty="0" err="1" smtClean="0">
                  <a:solidFill>
                    <a:schemeClr val="bg1"/>
                  </a:solidFill>
                </a:rPr>
                <a:t>photon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12298" name="Textfeld 52"/>
          <p:cNvSpPr txBox="1">
            <a:spLocks noChangeArrowheads="1"/>
          </p:cNvSpPr>
          <p:nvPr/>
        </p:nvSpPr>
        <p:spPr bwMode="auto">
          <a:xfrm>
            <a:off x="5943600" y="4478338"/>
            <a:ext cx="27860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≥ 5 x 10</a:t>
            </a:r>
            <a:r>
              <a:rPr lang="de-DE" baseline="30000" dirty="0" smtClean="0"/>
              <a:t>4 </a:t>
            </a:r>
            <a:r>
              <a:rPr lang="de-DE" dirty="0" smtClean="0"/>
              <a:t>m²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telescope</a:t>
            </a:r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For</a:t>
            </a:r>
            <a:r>
              <a:rPr lang="de-DE" dirty="0" smtClean="0"/>
              <a:t> large </a:t>
            </a:r>
            <a:r>
              <a:rPr lang="de-DE" dirty="0" err="1" smtClean="0"/>
              <a:t>arrays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≥ 1 km²</a:t>
            </a:r>
            <a:endParaRPr lang="de-DE" dirty="0"/>
          </a:p>
        </p:txBody>
      </p:sp>
      <p:grpSp>
        <p:nvGrpSpPr>
          <p:cNvPr id="5" name="Gruppieren 41"/>
          <p:cNvGrpSpPr>
            <a:grpSpLocks/>
          </p:cNvGrpSpPr>
          <p:nvPr/>
        </p:nvGrpSpPr>
        <p:grpSpPr bwMode="auto">
          <a:xfrm>
            <a:off x="1000125" y="2751138"/>
            <a:ext cx="3919538" cy="3416300"/>
            <a:chOff x="996950" y="2605088"/>
            <a:chExt cx="3919538" cy="3416300"/>
          </a:xfrm>
        </p:grpSpPr>
        <p:grpSp>
          <p:nvGrpSpPr>
            <p:cNvPr id="6" name="Gruppieren 39"/>
            <p:cNvGrpSpPr>
              <a:grpSpLocks/>
            </p:cNvGrpSpPr>
            <p:nvPr/>
          </p:nvGrpSpPr>
          <p:grpSpPr bwMode="auto">
            <a:xfrm>
              <a:off x="996950" y="2605088"/>
              <a:ext cx="3919538" cy="3416300"/>
              <a:chOff x="996950" y="2605088"/>
              <a:chExt cx="3919538" cy="3416300"/>
            </a:xfrm>
          </p:grpSpPr>
          <p:sp>
            <p:nvSpPr>
              <p:cNvPr id="12336" name="AutoShape 15"/>
              <p:cNvSpPr>
                <a:spLocks noChangeAspect="1" noChangeArrowheads="1"/>
              </p:cNvSpPr>
              <p:nvPr/>
            </p:nvSpPr>
            <p:spPr bwMode="auto">
              <a:xfrm>
                <a:off x="996950" y="2605088"/>
                <a:ext cx="3919538" cy="291465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99CC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7" name="Oval 16"/>
              <p:cNvSpPr>
                <a:spLocks noChangeAspect="1" noChangeArrowheads="1"/>
              </p:cNvSpPr>
              <p:nvPr/>
            </p:nvSpPr>
            <p:spPr bwMode="auto">
              <a:xfrm>
                <a:off x="1000125" y="5072063"/>
                <a:ext cx="3908425" cy="949325"/>
              </a:xfrm>
              <a:prstGeom prst="ellipse">
                <a:avLst/>
              </a:prstGeom>
              <a:gradFill rotWithShape="0">
                <a:gsLst>
                  <a:gs pos="0">
                    <a:srgbClr val="0066FF"/>
                  </a:gs>
                  <a:gs pos="100000">
                    <a:srgbClr val="3399FF"/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8" name="Text Box 20"/>
              <p:cNvSpPr txBox="1">
                <a:spLocks noChangeArrowheads="1"/>
              </p:cNvSpPr>
              <p:nvPr/>
            </p:nvSpPr>
            <p:spPr bwMode="auto">
              <a:xfrm rot="18228467">
                <a:off x="718828" y="3471171"/>
                <a:ext cx="2011363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Cherenkov light emission at ~ 1°</a:t>
                </a:r>
                <a:endParaRPr lang="de-DE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39" name="Line 21"/>
              <p:cNvSpPr>
                <a:spLocks noChangeShapeType="1"/>
              </p:cNvSpPr>
              <p:nvPr/>
            </p:nvSpPr>
            <p:spPr bwMode="auto">
              <a:xfrm>
                <a:off x="1000125" y="5521325"/>
                <a:ext cx="1905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40" name="Text Box 22"/>
              <p:cNvSpPr txBox="1">
                <a:spLocks noChangeArrowheads="1"/>
              </p:cNvSpPr>
              <p:nvPr/>
            </p:nvSpPr>
            <p:spPr bwMode="auto">
              <a:xfrm>
                <a:off x="1620838" y="5289550"/>
                <a:ext cx="83978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/>
                  <a:t>~ 120 m</a:t>
                </a:r>
                <a:endParaRPr lang="de-DE" sz="1400" b="1" baseline="30000"/>
              </a:p>
            </p:txBody>
          </p:sp>
        </p:grpSp>
        <p:cxnSp>
          <p:nvCxnSpPr>
            <p:cNvPr id="19" name="Gerade Verbindung 18"/>
            <p:cNvCxnSpPr/>
            <p:nvPr/>
          </p:nvCxnSpPr>
          <p:spPr>
            <a:xfrm rot="16200000" flipH="1" flipV="1">
              <a:off x="1495426" y="4076700"/>
              <a:ext cx="2895600" cy="285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35" name="Arc 18"/>
            <p:cNvSpPr>
              <a:spLocks/>
            </p:cNvSpPr>
            <p:nvPr/>
          </p:nvSpPr>
          <p:spPr bwMode="auto">
            <a:xfrm flipV="1">
              <a:off x="2949575" y="2847975"/>
              <a:ext cx="504825" cy="723900"/>
            </a:xfrm>
            <a:custGeom>
              <a:avLst/>
              <a:gdLst>
                <a:gd name="T0" fmla="*/ 0 w 15074"/>
                <a:gd name="T1" fmla="*/ 0 h 21600"/>
                <a:gd name="T2" fmla="*/ 2147483647 w 15074"/>
                <a:gd name="T3" fmla="*/ 2147483647 h 21600"/>
                <a:gd name="T4" fmla="*/ 0 w 15074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5074"/>
                <a:gd name="T10" fmla="*/ 0 h 21600"/>
                <a:gd name="T11" fmla="*/ 15074 w 1507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74" h="21600" fill="none" extrusionOk="0">
                  <a:moveTo>
                    <a:pt x="-1" y="0"/>
                  </a:moveTo>
                  <a:cubicBezTo>
                    <a:pt x="5631" y="0"/>
                    <a:pt x="11040" y="2199"/>
                    <a:pt x="15074" y="6129"/>
                  </a:cubicBezTo>
                </a:path>
                <a:path w="15074" h="21600" stroke="0" extrusionOk="0">
                  <a:moveTo>
                    <a:pt x="-1" y="0"/>
                  </a:moveTo>
                  <a:cubicBezTo>
                    <a:pt x="5631" y="0"/>
                    <a:pt x="11040" y="2199"/>
                    <a:pt x="15074" y="612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6"/>
          <p:cNvGrpSpPr>
            <a:grpSpLocks noChangeAspect="1"/>
          </p:cNvGrpSpPr>
          <p:nvPr/>
        </p:nvGrpSpPr>
        <p:grpSpPr bwMode="auto">
          <a:xfrm>
            <a:off x="3155950" y="4706938"/>
            <a:ext cx="669925" cy="1189037"/>
            <a:chOff x="2385" y="3172"/>
            <a:chExt cx="313" cy="556"/>
          </a:xfrm>
        </p:grpSpPr>
        <p:sp>
          <p:nvSpPr>
            <p:cNvPr id="12321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2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3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4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5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26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27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28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9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30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31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32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uppieren 58"/>
          <p:cNvGrpSpPr>
            <a:grpSpLocks/>
          </p:cNvGrpSpPr>
          <p:nvPr/>
        </p:nvGrpSpPr>
        <p:grpSpPr bwMode="auto">
          <a:xfrm>
            <a:off x="2928938" y="2743200"/>
            <a:ext cx="898525" cy="3152775"/>
            <a:chOff x="2929466" y="2743200"/>
            <a:chExt cx="898525" cy="3153304"/>
          </a:xfrm>
        </p:grpSpPr>
        <p:grpSp>
          <p:nvGrpSpPr>
            <p:cNvPr id="9" name="Gruppieren 44"/>
            <p:cNvGrpSpPr>
              <a:grpSpLocks/>
            </p:cNvGrpSpPr>
            <p:nvPr/>
          </p:nvGrpSpPr>
          <p:grpSpPr bwMode="auto">
            <a:xfrm>
              <a:off x="2929466" y="2743200"/>
              <a:ext cx="892175" cy="2727325"/>
              <a:chOff x="2924175" y="2590800"/>
              <a:chExt cx="892175" cy="2727325"/>
            </a:xfrm>
          </p:grpSpPr>
          <p:sp>
            <p:nvSpPr>
              <p:cNvPr id="12318" name="Freeform 24"/>
              <p:cNvSpPr>
                <a:spLocks noChangeAspect="1"/>
              </p:cNvSpPr>
              <p:nvPr/>
            </p:nvSpPr>
            <p:spPr bwMode="auto">
              <a:xfrm>
                <a:off x="2971800" y="2590800"/>
                <a:ext cx="844550" cy="2725738"/>
              </a:xfrm>
              <a:custGeom>
                <a:avLst/>
                <a:gdLst>
                  <a:gd name="T0" fmla="*/ 0 w 626"/>
                  <a:gd name="T1" fmla="*/ 0 h 2020"/>
                  <a:gd name="T2" fmla="*/ 2147483647 w 626"/>
                  <a:gd name="T3" fmla="*/ 2147483647 h 2020"/>
                  <a:gd name="T4" fmla="*/ 2147483647 w 626"/>
                  <a:gd name="T5" fmla="*/ 2147483647 h 2020"/>
                  <a:gd name="T6" fmla="*/ 0 w 626"/>
                  <a:gd name="T7" fmla="*/ 0 h 20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6"/>
                  <a:gd name="T13" fmla="*/ 0 h 2020"/>
                  <a:gd name="T14" fmla="*/ 626 w 626"/>
                  <a:gd name="T15" fmla="*/ 2020 h 20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6" h="2020">
                    <a:moveTo>
                      <a:pt x="0" y="0"/>
                    </a:moveTo>
                    <a:lnTo>
                      <a:pt x="159" y="2020"/>
                    </a:lnTo>
                    <a:lnTo>
                      <a:pt x="626" y="2012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3399FF"/>
                  </a:gs>
                  <a:gs pos="100000">
                    <a:srgbClr val="000099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319" name="Freeform 25"/>
              <p:cNvSpPr>
                <a:spLocks noChangeAspect="1"/>
              </p:cNvSpPr>
              <p:nvPr/>
            </p:nvSpPr>
            <p:spPr bwMode="auto">
              <a:xfrm>
                <a:off x="3180821" y="4643783"/>
                <a:ext cx="629179" cy="674342"/>
              </a:xfrm>
              <a:custGeom>
                <a:avLst/>
                <a:gdLst>
                  <a:gd name="T0" fmla="*/ 0 w 476"/>
                  <a:gd name="T1" fmla="*/ 2147483647 h 509"/>
                  <a:gd name="T2" fmla="*/ 2147483647 w 476"/>
                  <a:gd name="T3" fmla="*/ 0 h 509"/>
                  <a:gd name="T4" fmla="*/ 2147483647 w 476"/>
                  <a:gd name="T5" fmla="*/ 2147483647 h 509"/>
                  <a:gd name="T6" fmla="*/ 0 w 476"/>
                  <a:gd name="T7" fmla="*/ 2147483647 h 5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6"/>
                  <a:gd name="T13" fmla="*/ 0 h 509"/>
                  <a:gd name="T14" fmla="*/ 476 w 476"/>
                  <a:gd name="T15" fmla="*/ 509 h 5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6" h="509">
                    <a:moveTo>
                      <a:pt x="0" y="501"/>
                    </a:moveTo>
                    <a:lnTo>
                      <a:pt x="267" y="0"/>
                    </a:lnTo>
                    <a:lnTo>
                      <a:pt x="476" y="509"/>
                    </a:lnTo>
                    <a:lnTo>
                      <a:pt x="0" y="501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tx2"/>
                  </a:gs>
                  <a:gs pos="100000">
                    <a:srgbClr val="0066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0" name="Arc 18"/>
              <p:cNvSpPr>
                <a:spLocks/>
              </p:cNvSpPr>
              <p:nvPr/>
            </p:nvSpPr>
            <p:spPr bwMode="auto">
              <a:xfrm flipV="1">
                <a:off x="2924175" y="2844801"/>
                <a:ext cx="504825" cy="723900"/>
              </a:xfrm>
              <a:custGeom>
                <a:avLst/>
                <a:gdLst>
                  <a:gd name="T0" fmla="*/ 0 w 15074"/>
                  <a:gd name="T1" fmla="*/ 0 h 21600"/>
                  <a:gd name="T2" fmla="*/ 2147483647 w 15074"/>
                  <a:gd name="T3" fmla="*/ 2147483647 h 21600"/>
                  <a:gd name="T4" fmla="*/ 0 w 15074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15074"/>
                  <a:gd name="T10" fmla="*/ 0 h 21600"/>
                  <a:gd name="T11" fmla="*/ 15074 w 1507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074" h="21600" fill="none" extrusionOk="0">
                    <a:moveTo>
                      <a:pt x="-1" y="0"/>
                    </a:moveTo>
                    <a:cubicBezTo>
                      <a:pt x="5631" y="0"/>
                      <a:pt x="11040" y="2199"/>
                      <a:pt x="15074" y="6129"/>
                    </a:cubicBezTo>
                  </a:path>
                  <a:path w="15074" h="21600" stroke="0" extrusionOk="0">
                    <a:moveTo>
                      <a:pt x="-1" y="0"/>
                    </a:moveTo>
                    <a:cubicBezTo>
                      <a:pt x="5631" y="0"/>
                      <a:pt x="11040" y="2199"/>
                      <a:pt x="15074" y="61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6"/>
            <p:cNvGrpSpPr>
              <a:grpSpLocks noChangeAspect="1"/>
            </p:cNvGrpSpPr>
            <p:nvPr/>
          </p:nvGrpSpPr>
          <p:grpSpPr bwMode="auto">
            <a:xfrm>
              <a:off x="3158066" y="4707467"/>
              <a:ext cx="669925" cy="1189037"/>
              <a:chOff x="2385" y="3172"/>
              <a:chExt cx="313" cy="556"/>
            </a:xfrm>
          </p:grpSpPr>
          <p:sp>
            <p:nvSpPr>
              <p:cNvPr id="12306" name="Oval 27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7" name="Oval 28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8" name="Oval 29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9" name="AutoShape 30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0" name="Line 31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1" name="Line 32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2" name="Line 33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3" name="AutoShape 34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4" name="Line 35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5" name="Line 36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6" name="Line 37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17" name="Line 38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pic>
        <p:nvPicPr>
          <p:cNvPr id="12303" name="Picture 26" descr="event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40413" y="1536700"/>
            <a:ext cx="2846387" cy="2892425"/>
          </a:xfrm>
        </p:spPr>
      </p:pic>
      <p:sp>
        <p:nvSpPr>
          <p:cNvPr id="61" name="Fußzeilenplatzhalter 6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2" name="Datumsplatzhalter 6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60" name="Foliennummernplatzhalt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13" y="2184995"/>
            <a:ext cx="574357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600" y="476672"/>
            <a:ext cx="76078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/>
              <a:t> Extended </a:t>
            </a:r>
            <a:r>
              <a:rPr lang="de-DE" sz="2400" dirty="0" err="1" smtClean="0"/>
              <a:t>source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measured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75GeV </a:t>
            </a:r>
            <a:r>
              <a:rPr lang="de-DE" sz="2400" dirty="0" err="1" smtClean="0"/>
              <a:t>to</a:t>
            </a:r>
            <a:r>
              <a:rPr lang="de-DE" sz="2400" dirty="0" smtClean="0"/>
              <a:t> 4.4TeV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The PWN </a:t>
            </a:r>
            <a:r>
              <a:rPr lang="de-DE" sz="2400" dirty="0" err="1" smtClean="0"/>
              <a:t>alone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responsible</a:t>
            </a:r>
            <a:r>
              <a:rPr lang="de-DE" sz="2400" dirty="0" smtClean="0"/>
              <a:t> </a:t>
            </a:r>
            <a:r>
              <a:rPr lang="de-DE" sz="2400" dirty="0" err="1" smtClean="0"/>
              <a:t>only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~20%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emission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The </a:t>
            </a:r>
            <a:r>
              <a:rPr lang="de-DE" sz="2400" dirty="0" err="1" smtClean="0"/>
              <a:t>main</a:t>
            </a:r>
            <a:r>
              <a:rPr lang="de-DE" sz="2400" dirty="0" smtClean="0"/>
              <a:t> </a:t>
            </a:r>
            <a:r>
              <a:rPr lang="de-DE" sz="2400" dirty="0" err="1" smtClean="0"/>
              <a:t>emission</a:t>
            </a:r>
            <a:r>
              <a:rPr lang="de-DE" sz="2400" dirty="0" smtClean="0"/>
              <a:t> </a:t>
            </a:r>
            <a:r>
              <a:rPr lang="de-DE" sz="2400" dirty="0" err="1" smtClean="0"/>
              <a:t>comes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region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molecular</a:t>
            </a:r>
            <a:r>
              <a:rPr lang="de-DE" sz="2400" dirty="0" smtClean="0"/>
              <a:t> </a:t>
            </a:r>
          </a:p>
          <a:p>
            <a:r>
              <a:rPr lang="de-DE" sz="2400" dirty="0" smtClean="0"/>
              <a:t>  material</a:t>
            </a:r>
            <a:endParaRPr lang="de-DE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7BC2CE-641F-40A8-ABF4-8B491B3A1B3A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69043" y="476672"/>
            <a:ext cx="8507413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SED Old/New</a:t>
            </a: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179388" y="1628800"/>
            <a:ext cx="3442417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Spectrum of the complete</a:t>
            </a:r>
            <a:br>
              <a:rPr lang="en-US" sz="2400" dirty="0"/>
            </a:br>
            <a:r>
              <a:rPr lang="en-US" sz="2400" dirty="0"/>
              <a:t>extended source</a:t>
            </a:r>
          </a:p>
          <a:p>
            <a:endParaRPr lang="en-US" sz="2400" dirty="0"/>
          </a:p>
          <a:p>
            <a:r>
              <a:rPr lang="en-US" sz="2400" dirty="0"/>
              <a:t>MAGIC spectrum well</a:t>
            </a:r>
            <a:br>
              <a:rPr lang="en-US" sz="2400" dirty="0"/>
            </a:br>
            <a:r>
              <a:rPr lang="en-US" sz="2400" dirty="0"/>
              <a:t>described by a power law</a:t>
            </a:r>
          </a:p>
        </p:txBody>
      </p:sp>
      <p:sp>
        <p:nvSpPr>
          <p:cNvPr id="33798" name="AutoShape 9"/>
          <p:cNvSpPr>
            <a:spLocks noChangeArrowheads="1"/>
          </p:cNvSpPr>
          <p:nvPr/>
        </p:nvSpPr>
        <p:spPr bwMode="auto">
          <a:xfrm>
            <a:off x="250825" y="5517232"/>
            <a:ext cx="8642350" cy="719137"/>
          </a:xfrm>
          <a:prstGeom prst="roundRect">
            <a:avLst>
              <a:gd name="adj" fmla="val 16667"/>
            </a:avLst>
          </a:prstGeom>
          <a:solidFill>
            <a:schemeClr val="accent2">
              <a:alpha val="65097"/>
            </a:schemeClr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1476375" y="5734050"/>
            <a:ext cx="626586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Candidate </a:t>
            </a:r>
            <a:r>
              <a:rPr lang="en-US" dirty="0"/>
              <a:t>cosmic ray accelerator</a:t>
            </a:r>
          </a:p>
        </p:txBody>
      </p:sp>
      <p:sp>
        <p:nvSpPr>
          <p:cNvPr id="33800" name="Text Box 12"/>
          <p:cNvSpPr txBox="1">
            <a:spLocks noChangeArrowheads="1"/>
          </p:cNvSpPr>
          <p:nvPr/>
        </p:nvSpPr>
        <p:spPr bwMode="auto">
          <a:xfrm>
            <a:off x="3759200" y="4935538"/>
            <a:ext cx="1565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Preliminary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0963" y="1357313"/>
            <a:ext cx="53435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 err="1" smtClean="0"/>
              <a:t>Few</a:t>
            </a:r>
            <a:r>
              <a:rPr lang="de-DE" sz="3600" dirty="0" smtClean="0"/>
              <a:t> </a:t>
            </a:r>
            <a:r>
              <a:rPr lang="de-DE" sz="3600" dirty="0" err="1" smtClean="0"/>
              <a:t>excerpts</a:t>
            </a:r>
            <a:r>
              <a:rPr lang="de-DE" sz="3600" dirty="0" smtClean="0"/>
              <a:t> </a:t>
            </a:r>
            <a:r>
              <a:rPr lang="de-DE" sz="3600" dirty="0" err="1" smtClean="0"/>
              <a:t>from</a:t>
            </a:r>
            <a:r>
              <a:rPr lang="de-DE" sz="3600" dirty="0" smtClean="0"/>
              <a:t> </a:t>
            </a:r>
            <a:r>
              <a:rPr lang="de-DE" sz="3600" dirty="0" err="1" smtClean="0"/>
              <a:t>the</a:t>
            </a:r>
            <a:r>
              <a:rPr lang="de-DE" sz="3600" dirty="0" smtClean="0"/>
              <a:t> last </a:t>
            </a:r>
            <a:r>
              <a:rPr lang="de-DE" sz="3600" dirty="0" err="1" smtClean="0"/>
              <a:t>weeks</a:t>
            </a:r>
            <a:r>
              <a:rPr lang="de-DE" sz="3600" dirty="0" smtClean="0"/>
              <a:t> MAGIC </a:t>
            </a:r>
            <a:r>
              <a:rPr lang="de-DE" sz="3600" dirty="0" err="1" smtClean="0"/>
              <a:t>meeting</a:t>
            </a:r>
            <a:r>
              <a:rPr lang="de-DE" sz="3600" dirty="0" smtClean="0"/>
              <a:t> in MPI</a:t>
            </a:r>
            <a:endParaRPr lang="de-DE" sz="3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693" y="1438274"/>
            <a:ext cx="7680755" cy="47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5868144" y="2924944"/>
            <a:ext cx="57606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9" y="1"/>
            <a:ext cx="8955537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901297" y="2843644"/>
            <a:ext cx="251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400 </a:t>
            </a:r>
            <a:r>
              <a:rPr lang="de-DE" dirty="0" err="1" smtClean="0"/>
              <a:t>GeV</a:t>
            </a:r>
            <a:endParaRPr lang="de-DE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4624"/>
            <a:ext cx="2448272" cy="228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8995329" cy="636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323528" y="1340768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Radio </a:t>
            </a:r>
            <a:r>
              <a:rPr lang="de-DE" dirty="0" err="1" smtClean="0"/>
              <a:t>galaxy</a:t>
            </a:r>
            <a:r>
              <a:rPr lang="de-DE" dirty="0" smtClean="0"/>
              <a:t> in Perseus </a:t>
            </a:r>
            <a:r>
              <a:rPr lang="de-DE" dirty="0" err="1" smtClean="0"/>
              <a:t>cluster</a:t>
            </a:r>
            <a:r>
              <a:rPr lang="de-DE" dirty="0" smtClean="0"/>
              <a:t> @ 80 </a:t>
            </a:r>
            <a:r>
              <a:rPr lang="de-DE" dirty="0" err="1" smtClean="0"/>
              <a:t>Mpc</a:t>
            </a:r>
            <a:endParaRPr lang="de-DE" dirty="0" smtClean="0"/>
          </a:p>
          <a:p>
            <a:r>
              <a:rPr lang="de-DE" dirty="0" smtClean="0"/>
              <a:t>Emission </a:t>
            </a:r>
            <a:r>
              <a:rPr lang="de-DE" dirty="0" err="1" smtClean="0"/>
              <a:t>level</a:t>
            </a:r>
            <a:r>
              <a:rPr lang="de-DE" dirty="0" smtClean="0"/>
              <a:t>: ~ 2.5 % </a:t>
            </a:r>
            <a:r>
              <a:rPr lang="de-DE" dirty="0" err="1" smtClean="0"/>
              <a:t>Crab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8991658" cy="63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36</a:t>
            </a:fld>
            <a:endParaRPr lang="de-DE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157" y="0"/>
            <a:ext cx="8911339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MAGIC Upgrade </a:t>
            </a:r>
            <a:r>
              <a:rPr lang="de-DE" sz="3200" dirty="0" err="1" smtClean="0"/>
              <a:t>plans</a:t>
            </a:r>
            <a:endParaRPr lang="de-DE" sz="32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Autofit/>
          </a:bodyPr>
          <a:lstStyle/>
          <a:p>
            <a:r>
              <a:rPr lang="de-DE" sz="2400" dirty="0" smtClean="0"/>
              <a:t>MAGIC-I Upgrade </a:t>
            </a:r>
            <a:r>
              <a:rPr lang="de-DE" sz="2400" dirty="0" err="1" smtClean="0"/>
              <a:t>camera</a:t>
            </a:r>
            <a:r>
              <a:rPr lang="de-DE" sz="2400" dirty="0" smtClean="0"/>
              <a:t> </a:t>
            </a:r>
            <a:r>
              <a:rPr lang="de-DE" sz="2400" dirty="0" err="1" smtClean="0"/>
              <a:t>work</a:t>
            </a:r>
            <a:r>
              <a:rPr lang="de-DE" sz="2400" dirty="0" smtClean="0"/>
              <a:t> was </a:t>
            </a:r>
            <a:r>
              <a:rPr lang="de-DE" sz="2400" dirty="0" err="1" smtClean="0"/>
              <a:t>completed</a:t>
            </a:r>
            <a:r>
              <a:rPr lang="de-DE" sz="2400" dirty="0" smtClean="0"/>
              <a:t> in </a:t>
            </a:r>
            <a:r>
              <a:rPr lang="de-DE" sz="2400" dirty="0" err="1" smtClean="0"/>
              <a:t>our</a:t>
            </a:r>
            <a:r>
              <a:rPr lang="de-DE" sz="2400" dirty="0" smtClean="0"/>
              <a:t> </a:t>
            </a:r>
            <a:r>
              <a:rPr lang="de-DE" sz="2400" dirty="0" err="1" smtClean="0"/>
              <a:t>institute</a:t>
            </a:r>
            <a:r>
              <a:rPr lang="de-DE" sz="2400" dirty="0" smtClean="0"/>
              <a:t>. The </a:t>
            </a:r>
            <a:r>
              <a:rPr lang="de-DE" sz="2400" dirty="0" err="1" smtClean="0"/>
              <a:t>camera</a:t>
            </a:r>
            <a:r>
              <a:rPr lang="de-DE" sz="2400" dirty="0" smtClean="0"/>
              <a:t> was </a:t>
            </a:r>
            <a:r>
              <a:rPr lang="de-DE" sz="2400" dirty="0" err="1" smtClean="0"/>
              <a:t>shipped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La Palma in spring 2011.</a:t>
            </a:r>
          </a:p>
          <a:p>
            <a:r>
              <a:rPr lang="de-DE" sz="2400" dirty="0" err="1" smtClean="0"/>
              <a:t>Both</a:t>
            </a:r>
            <a:r>
              <a:rPr lang="de-DE" sz="2400" dirty="0" smtClean="0"/>
              <a:t> MAGIC </a:t>
            </a:r>
            <a:r>
              <a:rPr lang="de-DE" sz="2400" dirty="0" err="1" smtClean="0"/>
              <a:t>telescopes</a:t>
            </a:r>
            <a:r>
              <a:rPr lang="de-DE" sz="2400" dirty="0" smtClean="0"/>
              <a:t> </a:t>
            </a:r>
            <a:r>
              <a:rPr lang="de-DE" sz="2400" dirty="0" err="1" smtClean="0"/>
              <a:t>were</a:t>
            </a:r>
            <a:r>
              <a:rPr lang="de-DE" sz="2400" dirty="0" smtClean="0"/>
              <a:t> </a:t>
            </a:r>
            <a:r>
              <a:rPr lang="de-DE" sz="2400" dirty="0" err="1" smtClean="0"/>
              <a:t>planned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obtain</a:t>
            </a:r>
            <a:r>
              <a:rPr lang="de-DE" sz="2400" dirty="0" smtClean="0"/>
              <a:t> a </a:t>
            </a:r>
            <a:r>
              <a:rPr lang="de-DE" sz="2400" dirty="0" err="1" smtClean="0"/>
              <a:t>new</a:t>
            </a:r>
            <a:r>
              <a:rPr lang="de-DE" sz="2400" dirty="0" smtClean="0"/>
              <a:t>, same 2GSample/s </a:t>
            </a:r>
            <a:r>
              <a:rPr lang="de-DE" sz="2400" dirty="0" err="1" smtClean="0"/>
              <a:t>readout</a:t>
            </a:r>
            <a:r>
              <a:rPr lang="de-DE" sz="2400" dirty="0" smtClean="0"/>
              <a:t>  </a:t>
            </a:r>
            <a:r>
              <a:rPr lang="de-DE" sz="2400" dirty="0" err="1" smtClean="0"/>
              <a:t>based</a:t>
            </a:r>
            <a:r>
              <a:rPr lang="de-DE" sz="2400" dirty="0" smtClean="0"/>
              <a:t> on DRS4 </a:t>
            </a:r>
            <a:r>
              <a:rPr lang="de-DE" sz="2400" dirty="0" err="1" smtClean="0"/>
              <a:t>chips</a:t>
            </a:r>
            <a:r>
              <a:rPr lang="de-DE" sz="2400" dirty="0" smtClean="0"/>
              <a:t>, </a:t>
            </a:r>
            <a:r>
              <a:rPr lang="de-DE" sz="2400" dirty="0" err="1" smtClean="0"/>
              <a:t>mezanins</a:t>
            </a:r>
            <a:r>
              <a:rPr lang="de-DE" sz="2400" dirty="0" smtClean="0"/>
              <a:t> </a:t>
            </a:r>
            <a:r>
              <a:rPr lang="de-DE" sz="2400" dirty="0" err="1" smtClean="0"/>
              <a:t>produced</a:t>
            </a:r>
            <a:r>
              <a:rPr lang="de-DE" sz="2400" dirty="0" smtClean="0"/>
              <a:t> in Pisa, </a:t>
            </a:r>
            <a:r>
              <a:rPr lang="de-DE" sz="2400" dirty="0" err="1" smtClean="0"/>
              <a:t>Italy</a:t>
            </a:r>
            <a:r>
              <a:rPr lang="de-DE" sz="2400" dirty="0" smtClean="0"/>
              <a:t>. </a:t>
            </a:r>
          </a:p>
          <a:p>
            <a:r>
              <a:rPr lang="de-DE" sz="2400" dirty="0" smtClean="0"/>
              <a:t>The </a:t>
            </a:r>
            <a:r>
              <a:rPr lang="de-DE" sz="2400" dirty="0" err="1" smtClean="0"/>
              <a:t>above</a:t>
            </a:r>
            <a:r>
              <a:rPr lang="de-DE" sz="2400" dirty="0" smtClean="0"/>
              <a:t> </a:t>
            </a:r>
            <a:r>
              <a:rPr lang="de-DE" sz="2400" dirty="0" err="1" smtClean="0"/>
              <a:t>upgrades</a:t>
            </a:r>
            <a:r>
              <a:rPr lang="de-DE" sz="2400" dirty="0" smtClean="0"/>
              <a:t> </a:t>
            </a:r>
            <a:r>
              <a:rPr lang="de-DE" sz="2400" dirty="0" err="1" smtClean="0"/>
              <a:t>were</a:t>
            </a:r>
            <a:r>
              <a:rPr lang="de-DE" sz="2400" dirty="0" smtClean="0"/>
              <a:t> </a:t>
            </a:r>
            <a:r>
              <a:rPr lang="de-DE" sz="2400" dirty="0" err="1" smtClean="0"/>
              <a:t>planned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improve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 </a:t>
            </a:r>
          </a:p>
          <a:p>
            <a:r>
              <a:rPr lang="de-DE" sz="2400" dirty="0" err="1" smtClean="0"/>
              <a:t>Unforeseen</a:t>
            </a:r>
            <a:r>
              <a:rPr lang="de-DE" sz="2400" dirty="0" smtClean="0"/>
              <a:t> </a:t>
            </a:r>
            <a:r>
              <a:rPr lang="de-DE" sz="2400" dirty="0" err="1" smtClean="0"/>
              <a:t>problems</a:t>
            </a:r>
            <a:r>
              <a:rPr lang="de-DE" sz="2400" dirty="0" smtClean="0"/>
              <a:t> </a:t>
            </a:r>
            <a:r>
              <a:rPr lang="de-DE" sz="2400" dirty="0" err="1" smtClean="0"/>
              <a:t>related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mechanics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MAGIC-I </a:t>
            </a:r>
            <a:r>
              <a:rPr lang="de-DE" sz="2400" dirty="0" err="1" smtClean="0"/>
              <a:t>popped</a:t>
            </a:r>
            <a:r>
              <a:rPr lang="de-DE" sz="2400" dirty="0" smtClean="0"/>
              <a:t> </a:t>
            </a:r>
            <a:r>
              <a:rPr lang="de-DE" sz="2400" dirty="0" err="1" smtClean="0"/>
              <a:t>up</a:t>
            </a:r>
            <a:endParaRPr lang="de-DE" sz="2400" dirty="0" smtClean="0"/>
          </a:p>
          <a:p>
            <a:r>
              <a:rPr lang="de-DE" sz="2400" dirty="0" err="1" smtClean="0"/>
              <a:t>While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were</a:t>
            </a:r>
            <a:r>
              <a:rPr lang="de-DE" sz="2400" dirty="0" smtClean="0"/>
              <a:t> </a:t>
            </a:r>
            <a:r>
              <a:rPr lang="de-DE" sz="2400" dirty="0" err="1" smtClean="0"/>
              <a:t>investigating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mechanical</a:t>
            </a:r>
            <a:r>
              <a:rPr lang="de-DE" sz="2400" dirty="0" smtClean="0"/>
              <a:t> </a:t>
            </a:r>
            <a:r>
              <a:rPr lang="de-DE" sz="2400" dirty="0" err="1" smtClean="0"/>
              <a:t>problems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company</a:t>
            </a:r>
            <a:r>
              <a:rPr lang="de-DE" sz="2400" dirty="0" smtClean="0"/>
              <a:t> MERO </a:t>
            </a:r>
            <a:r>
              <a:rPr lang="de-DE" sz="2400" dirty="0" err="1" smtClean="0"/>
              <a:t>our</a:t>
            </a:r>
            <a:r>
              <a:rPr lang="de-DE" sz="2400" dirty="0" smtClean="0"/>
              <a:t> </a:t>
            </a:r>
            <a:r>
              <a:rPr lang="de-DE" sz="2400" dirty="0" err="1" smtClean="0"/>
              <a:t>collaboration</a:t>
            </a:r>
            <a:r>
              <a:rPr lang="de-DE" sz="2400" dirty="0" smtClean="0"/>
              <a:t> </a:t>
            </a:r>
            <a:r>
              <a:rPr lang="de-DE" sz="2400" dirty="0" err="1" smtClean="0"/>
              <a:t>entered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Upgrade </a:t>
            </a:r>
            <a:r>
              <a:rPr lang="de-DE" sz="2400" dirty="0" err="1" smtClean="0"/>
              <a:t>scheme</a:t>
            </a:r>
            <a:r>
              <a:rPr lang="de-DE" sz="2400" dirty="0" smtClean="0"/>
              <a:t>. </a:t>
            </a:r>
          </a:p>
          <a:p>
            <a:r>
              <a:rPr lang="de-DE" sz="2400" dirty="0" smtClean="0"/>
              <a:t>The </a:t>
            </a:r>
            <a:r>
              <a:rPr lang="de-DE" sz="2400" dirty="0" err="1" smtClean="0"/>
              <a:t>array</a:t>
            </a:r>
            <a:r>
              <a:rPr lang="de-DE" sz="2400" dirty="0" smtClean="0"/>
              <a:t> was </a:t>
            </a:r>
            <a:r>
              <a:rPr lang="de-DE" sz="2400" dirty="0" err="1" smtClean="0"/>
              <a:t>stopped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6 </a:t>
            </a:r>
            <a:r>
              <a:rPr lang="de-DE" sz="2400" dirty="0" err="1" smtClean="0"/>
              <a:t>months</a:t>
            </a:r>
            <a:r>
              <a:rPr lang="de-DE" sz="2400" dirty="0" smtClean="0"/>
              <a:t>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19 </a:t>
            </a:r>
            <a:r>
              <a:rPr lang="de-DE" dirty="0" err="1" smtClean="0"/>
              <a:t>December</a:t>
            </a:r>
            <a:r>
              <a:rPr lang="de-DE" dirty="0" smtClean="0"/>
              <a:t> 2011                    MPI Project Review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37</a:t>
            </a:fld>
            <a:endParaRPr lang="de-DE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 smtClean="0"/>
              <a:t>DRS4 </a:t>
            </a:r>
            <a:r>
              <a:rPr lang="de-DE" sz="2400" dirty="0" err="1" smtClean="0"/>
              <a:t>installed</a:t>
            </a:r>
            <a:r>
              <a:rPr lang="de-DE" sz="2400" dirty="0" smtClean="0"/>
              <a:t> in M-I in September, in M-II in </a:t>
            </a:r>
            <a:r>
              <a:rPr lang="de-DE" sz="2400" dirty="0" err="1" smtClean="0"/>
              <a:t>December</a:t>
            </a:r>
            <a:r>
              <a:rPr lang="de-DE" sz="2400" dirty="0" smtClean="0"/>
              <a:t> 2011. Today </a:t>
            </a:r>
            <a:r>
              <a:rPr lang="de-DE" sz="2400" dirty="0" err="1" smtClean="0"/>
              <a:t>both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MAGIC-I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old</a:t>
            </a:r>
            <a:r>
              <a:rPr lang="de-DE" sz="2400" dirty="0" smtClean="0"/>
              <a:t> </a:t>
            </a:r>
            <a:r>
              <a:rPr lang="de-DE" sz="2400" dirty="0" err="1" smtClean="0"/>
              <a:t>camera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MAGIC-II </a:t>
            </a:r>
            <a:r>
              <a:rPr lang="de-DE" sz="2400" dirty="0" err="1" smtClean="0"/>
              <a:t>telescopes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read</a:t>
            </a:r>
            <a:r>
              <a:rPr lang="de-DE" sz="2400" dirty="0" smtClean="0"/>
              <a:t> out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DRS4 2GSample/s </a:t>
            </a:r>
            <a:r>
              <a:rPr lang="de-DE" sz="2400" dirty="0" err="1" smtClean="0"/>
              <a:t>systems</a:t>
            </a:r>
            <a:r>
              <a:rPr lang="de-DE" sz="2400" dirty="0" smtClean="0"/>
              <a:t>.</a:t>
            </a:r>
          </a:p>
          <a:p>
            <a:r>
              <a:rPr lang="de-DE" sz="2400" dirty="0" err="1" smtClean="0"/>
              <a:t>Currently</a:t>
            </a:r>
            <a:r>
              <a:rPr lang="de-DE" sz="2400" dirty="0" smtClean="0"/>
              <a:t> M-I </a:t>
            </a:r>
            <a:r>
              <a:rPr lang="de-DE" sz="2400" dirty="0" err="1" smtClean="0"/>
              <a:t>is</a:t>
            </a:r>
            <a:r>
              <a:rPr lang="de-DE" sz="2400" dirty="0" smtClean="0"/>
              <a:t> on hold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one</a:t>
            </a:r>
            <a:r>
              <a:rPr lang="de-DE" sz="2400" dirty="0" smtClean="0"/>
              <a:t> </a:t>
            </a:r>
            <a:r>
              <a:rPr lang="de-DE" sz="2400" dirty="0" err="1" smtClean="0"/>
              <a:t>month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repairing</a:t>
            </a:r>
            <a:r>
              <a:rPr lang="de-DE" sz="2400" dirty="0" smtClean="0"/>
              <a:t> a </a:t>
            </a:r>
            <a:r>
              <a:rPr lang="de-DE" sz="2400" dirty="0" err="1" smtClean="0"/>
              <a:t>serious</a:t>
            </a:r>
            <a:r>
              <a:rPr lang="de-DE" sz="2400" dirty="0" smtClean="0"/>
              <a:t> </a:t>
            </a:r>
            <a:r>
              <a:rPr lang="de-DE" sz="2400" dirty="0" err="1" smtClean="0"/>
              <a:t>defect</a:t>
            </a:r>
            <a:r>
              <a:rPr lang="de-DE" sz="2400" dirty="0" smtClean="0"/>
              <a:t> on </a:t>
            </a:r>
            <a:r>
              <a:rPr lang="de-DE" sz="2400" dirty="0" err="1" smtClean="0"/>
              <a:t>lower</a:t>
            </a:r>
            <a:r>
              <a:rPr lang="de-DE" sz="2400" dirty="0" smtClean="0"/>
              <a:t> </a:t>
            </a:r>
            <a:r>
              <a:rPr lang="de-DE" sz="2400" dirty="0" err="1" smtClean="0"/>
              <a:t>mast</a:t>
            </a:r>
            <a:r>
              <a:rPr lang="de-DE" sz="2400" dirty="0" smtClean="0"/>
              <a:t>. </a:t>
            </a:r>
            <a:r>
              <a:rPr lang="de-DE" sz="2400" dirty="0" err="1" smtClean="0"/>
              <a:t>Our</a:t>
            </a:r>
            <a:r>
              <a:rPr lang="de-DE" sz="2400" dirty="0" smtClean="0"/>
              <a:t> </a:t>
            </a:r>
            <a:r>
              <a:rPr lang="de-DE" sz="2400" dirty="0" err="1" smtClean="0"/>
              <a:t>workshop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preparing</a:t>
            </a:r>
            <a:r>
              <a:rPr lang="de-DE" sz="2400" dirty="0" smtClean="0"/>
              <a:t> an </a:t>
            </a:r>
            <a:r>
              <a:rPr lang="de-DE" sz="2400" dirty="0" err="1" smtClean="0"/>
              <a:t>action</a:t>
            </a:r>
            <a:r>
              <a:rPr lang="de-DE" sz="2400" dirty="0" smtClean="0"/>
              <a:t> in </a:t>
            </a:r>
            <a:r>
              <a:rPr lang="de-DE" sz="2400" dirty="0" err="1" smtClean="0"/>
              <a:t>mid-January</a:t>
            </a:r>
            <a:r>
              <a:rPr lang="de-DE" sz="2400" dirty="0" smtClean="0"/>
              <a:t> 2012.</a:t>
            </a:r>
          </a:p>
          <a:p>
            <a:r>
              <a:rPr lang="de-DE" sz="2400" dirty="0" smtClean="0"/>
              <a:t>After </a:t>
            </a:r>
            <a:r>
              <a:rPr lang="de-DE" sz="2400" dirty="0" err="1" smtClean="0"/>
              <a:t>that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telescopes</a:t>
            </a:r>
            <a:r>
              <a:rPr lang="de-DE" sz="2400" dirty="0" smtClean="0"/>
              <a:t> will </a:t>
            </a:r>
            <a:r>
              <a:rPr lang="de-DE" sz="2400" dirty="0" err="1" smtClean="0"/>
              <a:t>operate</a:t>
            </a:r>
            <a:r>
              <a:rPr lang="de-DE" sz="2400" dirty="0" smtClean="0"/>
              <a:t> </a:t>
            </a:r>
            <a:r>
              <a:rPr lang="de-DE" sz="2400" dirty="0" err="1" smtClean="0"/>
              <a:t>till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2nd </a:t>
            </a:r>
            <a:r>
              <a:rPr lang="de-DE" sz="2400" dirty="0" err="1" smtClean="0"/>
              <a:t>stage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Upgrade, </a:t>
            </a:r>
            <a:r>
              <a:rPr lang="de-DE" sz="2400" dirty="0" err="1" smtClean="0"/>
              <a:t>planned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late</a:t>
            </a:r>
            <a:r>
              <a:rPr lang="de-DE" sz="2400" dirty="0" smtClean="0"/>
              <a:t> Spring 2012 (</a:t>
            </a:r>
            <a:r>
              <a:rPr lang="de-DE" sz="2400" dirty="0" err="1" smtClean="0"/>
              <a:t>estimated</a:t>
            </a:r>
            <a:r>
              <a:rPr lang="de-DE" sz="2400" dirty="0" smtClean="0"/>
              <a:t> </a:t>
            </a:r>
            <a:r>
              <a:rPr lang="de-DE" sz="2400" dirty="0" err="1" smtClean="0"/>
              <a:t>duration</a:t>
            </a:r>
            <a:r>
              <a:rPr lang="de-DE" sz="2400" dirty="0" smtClean="0"/>
              <a:t> ~ 5 </a:t>
            </a:r>
            <a:r>
              <a:rPr lang="de-DE" sz="2400" dirty="0" err="1" smtClean="0"/>
              <a:t>weeks</a:t>
            </a:r>
            <a:r>
              <a:rPr lang="de-DE" sz="2400" dirty="0" smtClean="0"/>
              <a:t>).</a:t>
            </a:r>
          </a:p>
          <a:p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anticipate</a:t>
            </a:r>
            <a:r>
              <a:rPr lang="de-DE" sz="2400" dirty="0" smtClean="0"/>
              <a:t> a ~15%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 </a:t>
            </a:r>
            <a:r>
              <a:rPr lang="de-DE" sz="2400" dirty="0" err="1" smtClean="0"/>
              <a:t>improvement</a:t>
            </a:r>
            <a:r>
              <a:rPr lang="de-DE" sz="2400" dirty="0" smtClean="0"/>
              <a:t> after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full</a:t>
            </a:r>
            <a:r>
              <a:rPr lang="de-DE" sz="2400" dirty="0" smtClean="0"/>
              <a:t> Upgrade</a:t>
            </a:r>
          </a:p>
          <a:p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/>
              <a:t>MAGIC Upgrade </a:t>
            </a:r>
            <a:r>
              <a:rPr lang="de-DE" sz="3200" dirty="0" err="1" smtClean="0"/>
              <a:t>plans</a:t>
            </a:r>
            <a:endParaRPr lang="de-DE" sz="3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447159" cy="5589240"/>
          </a:xfrm>
          <a:prstGeom prst="rect">
            <a:avLst/>
          </a:prstGeom>
        </p:spPr>
      </p:pic>
      <p:sp>
        <p:nvSpPr>
          <p:cNvPr id="136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44624"/>
            <a:ext cx="7772400" cy="11521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200" dirty="0" smtClean="0"/>
              <a:t>Cherenkov Telescope Array (CTA) Project</a:t>
            </a:r>
            <a:br>
              <a:rPr lang="en-US" altLang="ja-JP" sz="3200" dirty="0" smtClean="0"/>
            </a:br>
            <a:r>
              <a:rPr lang="en-US" altLang="ja-JP" sz="3200" dirty="0" smtClean="0"/>
              <a:t>(see the CTA talk later)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92080" y="1268760"/>
            <a:ext cx="30829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The </a:t>
            </a:r>
            <a:r>
              <a:rPr lang="de-DE" dirty="0" err="1" smtClean="0">
                <a:solidFill>
                  <a:srgbClr val="FFFF00"/>
                </a:solidFill>
              </a:rPr>
              <a:t>array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currently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under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r>
              <a:rPr lang="de-DE" dirty="0" smtClean="0">
                <a:solidFill>
                  <a:srgbClr val="FFFF00"/>
                </a:solidFill>
              </a:rPr>
              <a:t>design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prototyping</a:t>
            </a:r>
            <a:r>
              <a:rPr lang="de-DE" dirty="0" smtClean="0">
                <a:solidFill>
                  <a:srgbClr val="FFFF00"/>
                </a:solidFill>
              </a:rPr>
              <a:t>.</a:t>
            </a:r>
          </a:p>
          <a:p>
            <a:r>
              <a:rPr lang="de-DE" dirty="0" smtClean="0">
                <a:solidFill>
                  <a:srgbClr val="FFFF00"/>
                </a:solidFill>
              </a:rPr>
              <a:t>~ 100 </a:t>
            </a:r>
            <a:r>
              <a:rPr lang="de-DE" dirty="0" err="1" smtClean="0">
                <a:solidFill>
                  <a:srgbClr val="FFFF00"/>
                </a:solidFill>
              </a:rPr>
              <a:t>telescopes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3 different </a:t>
            </a:r>
          </a:p>
          <a:p>
            <a:r>
              <a:rPr lang="de-DE" dirty="0" err="1" smtClean="0">
                <a:solidFill>
                  <a:srgbClr val="FFFF00"/>
                </a:solidFill>
              </a:rPr>
              <a:t>sizes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are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planed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built</a:t>
            </a:r>
            <a:r>
              <a:rPr lang="de-DE" dirty="0" smtClean="0">
                <a:solidFill>
                  <a:srgbClr val="FFFF00"/>
                </a:solidFill>
              </a:rPr>
              <a:t>.</a:t>
            </a:r>
          </a:p>
          <a:p>
            <a:r>
              <a:rPr lang="de-DE" dirty="0" err="1" smtClean="0">
                <a:solidFill>
                  <a:srgbClr val="FFFF00"/>
                </a:solidFill>
              </a:rPr>
              <a:t>Sensitivity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should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~10 </a:t>
            </a:r>
          </a:p>
          <a:p>
            <a:r>
              <a:rPr lang="de-DE" dirty="0" err="1" smtClean="0">
                <a:solidFill>
                  <a:srgbClr val="FFFF00"/>
                </a:solidFill>
              </a:rPr>
              <a:t>higher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compared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current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r>
              <a:rPr lang="de-DE" dirty="0" smtClean="0">
                <a:solidFill>
                  <a:srgbClr val="FFFF00"/>
                </a:solidFill>
              </a:rPr>
              <a:t>mini-</a:t>
            </a:r>
            <a:r>
              <a:rPr lang="de-DE" dirty="0" err="1" smtClean="0">
                <a:solidFill>
                  <a:srgbClr val="FFFF00"/>
                </a:solidFill>
              </a:rPr>
              <a:t>arrays</a:t>
            </a:r>
            <a:r>
              <a:rPr lang="de-DE" dirty="0" smtClean="0">
                <a:solidFill>
                  <a:srgbClr val="FFFF00"/>
                </a:solidFill>
              </a:rPr>
              <a:t>, </a:t>
            </a:r>
            <a:r>
              <a:rPr lang="de-DE" dirty="0" err="1" smtClean="0">
                <a:solidFill>
                  <a:srgbClr val="FFFF00"/>
                </a:solidFill>
              </a:rPr>
              <a:t>much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weaker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FFFF00"/>
                </a:solidFill>
              </a:rPr>
              <a:t>sources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could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measured</a:t>
            </a:r>
            <a:endParaRPr lang="de-DE" dirty="0" smtClean="0">
              <a:solidFill>
                <a:srgbClr val="FFFF00"/>
              </a:solidFill>
            </a:endParaRPr>
          </a:p>
          <a:p>
            <a:endParaRPr lang="de-DE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0" name="Rectangle 8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13315" name="Picture 26" descr="even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43588" y="1536700"/>
            <a:ext cx="2846387" cy="2892425"/>
          </a:xfrm>
        </p:spPr>
      </p:pic>
      <p:sp>
        <p:nvSpPr>
          <p:cNvPr id="23" name="Rechteck 22"/>
          <p:cNvSpPr/>
          <p:nvPr/>
        </p:nvSpPr>
        <p:spPr>
          <a:xfrm>
            <a:off x="0" y="1600200"/>
            <a:ext cx="5643563" cy="46434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318" name="AutoShape 2"/>
          <p:cNvSpPr>
            <a:spLocks noChangeAspect="1" noChangeArrowheads="1"/>
          </p:cNvSpPr>
          <p:nvPr/>
        </p:nvSpPr>
        <p:spPr bwMode="auto">
          <a:xfrm flipV="1">
            <a:off x="0" y="4929188"/>
            <a:ext cx="5613400" cy="1295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60 w 21600"/>
              <a:gd name="T13" fmla="*/ 3360 h 21600"/>
              <a:gd name="T14" fmla="*/ 18240 w 21600"/>
              <a:gd name="T15" fmla="*/ 182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184718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19"/>
          <p:cNvSpPr txBox="1">
            <a:spLocks noChangeArrowheads="1"/>
          </p:cNvSpPr>
          <p:nvPr/>
        </p:nvSpPr>
        <p:spPr bwMode="auto">
          <a:xfrm>
            <a:off x="2928938" y="3143250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~ 1</a:t>
            </a:r>
            <a:r>
              <a:rPr lang="en-US" sz="1400" b="1" baseline="30000"/>
              <a:t>o</a:t>
            </a:r>
            <a:endParaRPr lang="de-DE" sz="1400" b="1" baseline="30000"/>
          </a:p>
        </p:txBody>
      </p:sp>
      <p:pic>
        <p:nvPicPr>
          <p:cNvPr id="13397" name="Picture 11" descr="view_yz_004"/>
          <p:cNvPicPr>
            <a:picLocks noChangeAspect="1" noChangeArrowheads="1"/>
          </p:cNvPicPr>
          <p:nvPr/>
        </p:nvPicPr>
        <p:blipFill>
          <a:blip r:embed="rId4" cstate="print"/>
          <a:srcRect l="37279" t="23026" r="33728"/>
          <a:stretch>
            <a:fillRect/>
          </a:stretch>
        </p:blipFill>
        <p:spPr bwMode="auto">
          <a:xfrm>
            <a:off x="2735263" y="1757363"/>
            <a:ext cx="463550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en 38"/>
          <p:cNvGrpSpPr>
            <a:grpSpLocks/>
          </p:cNvGrpSpPr>
          <p:nvPr/>
        </p:nvGrpSpPr>
        <p:grpSpPr bwMode="auto">
          <a:xfrm>
            <a:off x="4286250" y="1857375"/>
            <a:ext cx="1120775" cy="3668713"/>
            <a:chOff x="4286250" y="1857375"/>
            <a:chExt cx="1120775" cy="3668713"/>
          </a:xfrm>
        </p:grpSpPr>
        <p:sp>
          <p:nvSpPr>
            <p:cNvPr id="13395" name="Text Box 9"/>
            <p:cNvSpPr txBox="1">
              <a:spLocks noChangeArrowheads="1"/>
            </p:cNvSpPr>
            <p:nvPr/>
          </p:nvSpPr>
          <p:spPr bwMode="auto">
            <a:xfrm>
              <a:off x="4286250" y="1857375"/>
              <a:ext cx="11207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~ 10 km</a:t>
              </a:r>
              <a:endParaRPr lang="de-DE" b="1" baseline="30000">
                <a:solidFill>
                  <a:schemeClr val="bg1"/>
                </a:solidFill>
              </a:endParaRPr>
            </a:p>
          </p:txBody>
        </p:sp>
        <p:cxnSp>
          <p:nvCxnSpPr>
            <p:cNvPr id="29" name="Gerade Verbindung mit Pfeil 28"/>
            <p:cNvCxnSpPr/>
            <p:nvPr/>
          </p:nvCxnSpPr>
          <p:spPr>
            <a:xfrm flipH="1" flipV="1">
              <a:off x="4857750" y="2286000"/>
              <a:ext cx="50800" cy="32400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23" name="AutoShape 15"/>
          <p:cNvSpPr>
            <a:spLocks noChangeAspect="1" noChangeArrowheads="1"/>
          </p:cNvSpPr>
          <p:nvPr/>
        </p:nvSpPr>
        <p:spPr bwMode="auto">
          <a:xfrm>
            <a:off x="1000125" y="2751138"/>
            <a:ext cx="3919538" cy="29146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99CCFF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Oval 16"/>
          <p:cNvSpPr>
            <a:spLocks noChangeAspect="1" noChangeArrowheads="1"/>
          </p:cNvSpPr>
          <p:nvPr/>
        </p:nvSpPr>
        <p:spPr bwMode="auto">
          <a:xfrm>
            <a:off x="1003300" y="5218113"/>
            <a:ext cx="3908425" cy="949325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3399FF"/>
              </a:gs>
            </a:gsLst>
            <a:lin ang="5400000" scaled="1"/>
          </a:gra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>
            <a:off x="1003300" y="5667375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327" name="Text Box 22"/>
          <p:cNvSpPr txBox="1">
            <a:spLocks noChangeArrowheads="1"/>
          </p:cNvSpPr>
          <p:nvPr/>
        </p:nvSpPr>
        <p:spPr bwMode="auto">
          <a:xfrm>
            <a:off x="1624013" y="5435600"/>
            <a:ext cx="83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~ 120 m</a:t>
            </a:r>
            <a:endParaRPr lang="de-DE" sz="1400" b="1" baseline="30000"/>
          </a:p>
        </p:txBody>
      </p:sp>
      <p:grpSp>
        <p:nvGrpSpPr>
          <p:cNvPr id="5" name="Group 26"/>
          <p:cNvGrpSpPr>
            <a:grpSpLocks noChangeAspect="1"/>
          </p:cNvGrpSpPr>
          <p:nvPr/>
        </p:nvGrpSpPr>
        <p:grpSpPr bwMode="auto">
          <a:xfrm>
            <a:off x="2438400" y="4267200"/>
            <a:ext cx="669925" cy="1189038"/>
            <a:chOff x="2385" y="3172"/>
            <a:chExt cx="313" cy="556"/>
          </a:xfrm>
        </p:grpSpPr>
        <p:sp>
          <p:nvSpPr>
            <p:cNvPr id="13381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2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3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4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5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86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87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88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9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90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91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92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26"/>
          <p:cNvGrpSpPr>
            <a:grpSpLocks noChangeAspect="1"/>
          </p:cNvGrpSpPr>
          <p:nvPr/>
        </p:nvGrpSpPr>
        <p:grpSpPr bwMode="auto">
          <a:xfrm>
            <a:off x="3155950" y="4706938"/>
            <a:ext cx="669925" cy="1189037"/>
            <a:chOff x="2385" y="3172"/>
            <a:chExt cx="313" cy="556"/>
          </a:xfrm>
        </p:grpSpPr>
        <p:sp>
          <p:nvSpPr>
            <p:cNvPr id="13369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0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1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2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3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4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5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6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7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8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79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80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26"/>
          <p:cNvGrpSpPr>
            <a:grpSpLocks noChangeAspect="1"/>
          </p:cNvGrpSpPr>
          <p:nvPr/>
        </p:nvGrpSpPr>
        <p:grpSpPr bwMode="auto">
          <a:xfrm>
            <a:off x="1828800" y="4800600"/>
            <a:ext cx="669925" cy="1189038"/>
            <a:chOff x="2385" y="3172"/>
            <a:chExt cx="313" cy="556"/>
          </a:xfrm>
        </p:grpSpPr>
        <p:sp>
          <p:nvSpPr>
            <p:cNvPr id="13357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8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9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0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1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2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3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4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5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6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7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68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331" name="Textfeld 112"/>
          <p:cNvSpPr txBox="1">
            <a:spLocks noChangeArrowheads="1"/>
          </p:cNvSpPr>
          <p:nvPr/>
        </p:nvSpPr>
        <p:spPr bwMode="auto">
          <a:xfrm>
            <a:off x="5953125" y="4495800"/>
            <a:ext cx="316496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smtClean="0"/>
              <a:t>Image </a:t>
            </a:r>
            <a:r>
              <a:rPr lang="de-DE" dirty="0" err="1" smtClean="0"/>
              <a:t>intensity</a:t>
            </a:r>
            <a:r>
              <a:rPr lang="de-DE" dirty="0" smtClean="0"/>
              <a:t> ~ </a:t>
            </a:r>
            <a:r>
              <a:rPr lang="de-DE" dirty="0" err="1" smtClean="0"/>
              <a:t>shower</a:t>
            </a:r>
            <a:r>
              <a:rPr lang="de-DE" dirty="0" smtClean="0"/>
              <a:t> E</a:t>
            </a:r>
            <a:endParaRPr lang="de-DE" dirty="0"/>
          </a:p>
          <a:p>
            <a:pPr>
              <a:lnSpc>
                <a:spcPct val="200000"/>
              </a:lnSpc>
            </a:pPr>
            <a:r>
              <a:rPr lang="de-DE" dirty="0" smtClean="0"/>
              <a:t>Cross-</a:t>
            </a:r>
            <a:r>
              <a:rPr lang="de-DE" dirty="0" err="1" smtClean="0"/>
              <a:t>point</a:t>
            </a:r>
            <a:r>
              <a:rPr lang="de-DE" dirty="0" smtClean="0"/>
              <a:t>- </a:t>
            </a:r>
            <a:r>
              <a:rPr lang="de-DE" dirty="0" err="1" smtClean="0"/>
              <a:t>shower</a:t>
            </a:r>
            <a:r>
              <a:rPr lang="de-DE" dirty="0" smtClean="0"/>
              <a:t> </a:t>
            </a:r>
            <a:r>
              <a:rPr lang="de-DE" dirty="0" err="1" smtClean="0"/>
              <a:t>axis</a:t>
            </a:r>
            <a:r>
              <a:rPr lang="de-DE" dirty="0" smtClean="0"/>
              <a:t> </a:t>
            </a:r>
            <a:r>
              <a:rPr lang="de-DE" dirty="0" err="1" smtClean="0"/>
              <a:t>impact</a:t>
            </a:r>
            <a:endParaRPr lang="de-DE" dirty="0"/>
          </a:p>
          <a:p>
            <a:pPr>
              <a:lnSpc>
                <a:spcPct val="200000"/>
              </a:lnSpc>
            </a:pPr>
            <a:r>
              <a:rPr lang="de-DE" dirty="0" smtClean="0"/>
              <a:t>Image </a:t>
            </a:r>
            <a:r>
              <a:rPr lang="de-DE" dirty="0" err="1" smtClean="0"/>
              <a:t>shapes</a:t>
            </a:r>
            <a:r>
              <a:rPr lang="de-DE" dirty="0" smtClean="0"/>
              <a:t> ~ </a:t>
            </a:r>
            <a:r>
              <a:rPr lang="de-DE" dirty="0" err="1" smtClean="0"/>
              <a:t>particle</a:t>
            </a:r>
            <a:r>
              <a:rPr lang="de-DE" dirty="0" smtClean="0"/>
              <a:t> type</a:t>
            </a:r>
            <a:endParaRPr lang="de-DE" dirty="0"/>
          </a:p>
        </p:txBody>
      </p:sp>
      <p:grpSp>
        <p:nvGrpSpPr>
          <p:cNvPr id="8" name="Gruppieren 90"/>
          <p:cNvGrpSpPr>
            <a:grpSpLocks/>
          </p:cNvGrpSpPr>
          <p:nvPr/>
        </p:nvGrpSpPr>
        <p:grpSpPr bwMode="auto">
          <a:xfrm>
            <a:off x="6388100" y="2012950"/>
            <a:ext cx="2076450" cy="2286000"/>
            <a:chOff x="6388100" y="2012950"/>
            <a:chExt cx="2076450" cy="2286000"/>
          </a:xfrm>
        </p:grpSpPr>
        <p:grpSp>
          <p:nvGrpSpPr>
            <p:cNvPr id="9" name="Group 104"/>
            <p:cNvGrpSpPr>
              <a:grpSpLocks noChangeAspect="1"/>
            </p:cNvGrpSpPr>
            <p:nvPr/>
          </p:nvGrpSpPr>
          <p:grpSpPr bwMode="auto">
            <a:xfrm>
              <a:off x="6388100" y="2012950"/>
              <a:ext cx="908050" cy="1114425"/>
              <a:chOff x="5760" y="936"/>
              <a:chExt cx="841" cy="1032"/>
            </a:xfrm>
          </p:grpSpPr>
          <p:sp>
            <p:nvSpPr>
              <p:cNvPr id="13355" name="Oval 52"/>
              <p:cNvSpPr>
                <a:spLocks noChangeArrowheads="1"/>
              </p:cNvSpPr>
              <p:nvPr/>
            </p:nvSpPr>
            <p:spPr bwMode="auto">
              <a:xfrm rot="3125935">
                <a:off x="5835" y="1338"/>
                <a:ext cx="667" cy="19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3366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6" name="Line 53"/>
              <p:cNvSpPr>
                <a:spLocks noChangeShapeType="1"/>
              </p:cNvSpPr>
              <p:nvPr/>
            </p:nvSpPr>
            <p:spPr bwMode="auto">
              <a:xfrm>
                <a:off x="5760" y="936"/>
                <a:ext cx="841" cy="103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" name="Group 106"/>
            <p:cNvGrpSpPr>
              <a:grpSpLocks/>
            </p:cNvGrpSpPr>
            <p:nvPr/>
          </p:nvGrpSpPr>
          <p:grpSpPr bwMode="auto">
            <a:xfrm>
              <a:off x="6648465" y="2754313"/>
              <a:ext cx="628651" cy="1544637"/>
              <a:chOff x="7427" y="960"/>
              <a:chExt cx="466" cy="1144"/>
            </a:xfrm>
          </p:grpSpPr>
          <p:sp>
            <p:nvSpPr>
              <p:cNvPr id="13353" name="Oval 69"/>
              <p:cNvSpPr>
                <a:spLocks noChangeArrowheads="1"/>
              </p:cNvSpPr>
              <p:nvPr/>
            </p:nvSpPr>
            <p:spPr bwMode="auto">
              <a:xfrm rot="-4080992">
                <a:off x="7314" y="1448"/>
                <a:ext cx="667" cy="194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3366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4" name="Line 70"/>
              <p:cNvSpPr>
                <a:spLocks noChangeShapeType="1"/>
              </p:cNvSpPr>
              <p:nvPr/>
            </p:nvSpPr>
            <p:spPr bwMode="auto">
              <a:xfrm flipV="1">
                <a:off x="7427" y="960"/>
                <a:ext cx="466" cy="114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3352" name="Line 34"/>
            <p:cNvSpPr>
              <a:spLocks noChangeAspect="1" noChangeShapeType="1"/>
            </p:cNvSpPr>
            <p:nvPr/>
          </p:nvSpPr>
          <p:spPr bwMode="auto">
            <a:xfrm flipV="1">
              <a:off x="7072313" y="2822575"/>
              <a:ext cx="1392237" cy="17145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333" name="Freeform 24"/>
          <p:cNvSpPr>
            <a:spLocks noChangeAspect="1"/>
          </p:cNvSpPr>
          <p:nvPr/>
        </p:nvSpPr>
        <p:spPr bwMode="auto">
          <a:xfrm>
            <a:off x="2976563" y="2743200"/>
            <a:ext cx="844550" cy="2725738"/>
          </a:xfrm>
          <a:custGeom>
            <a:avLst/>
            <a:gdLst>
              <a:gd name="T0" fmla="*/ 0 w 626"/>
              <a:gd name="T1" fmla="*/ 0 h 2020"/>
              <a:gd name="T2" fmla="*/ 2147483647 w 626"/>
              <a:gd name="T3" fmla="*/ 2147483647 h 2020"/>
              <a:gd name="T4" fmla="*/ 2147483647 w 626"/>
              <a:gd name="T5" fmla="*/ 2147483647 h 2020"/>
              <a:gd name="T6" fmla="*/ 0 w 626"/>
              <a:gd name="T7" fmla="*/ 0 h 2020"/>
              <a:gd name="T8" fmla="*/ 0 60000 65536"/>
              <a:gd name="T9" fmla="*/ 0 60000 65536"/>
              <a:gd name="T10" fmla="*/ 0 60000 65536"/>
              <a:gd name="T11" fmla="*/ 0 60000 65536"/>
              <a:gd name="T12" fmla="*/ 0 w 626"/>
              <a:gd name="T13" fmla="*/ 0 h 2020"/>
              <a:gd name="T14" fmla="*/ 626 w 626"/>
              <a:gd name="T15" fmla="*/ 2020 h 20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26" h="2020">
                <a:moveTo>
                  <a:pt x="0" y="0"/>
                </a:moveTo>
                <a:lnTo>
                  <a:pt x="159" y="2020"/>
                </a:lnTo>
                <a:lnTo>
                  <a:pt x="626" y="201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3399FF"/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4" name="Freeform 25"/>
          <p:cNvSpPr>
            <a:spLocks noChangeAspect="1"/>
          </p:cNvSpPr>
          <p:nvPr/>
        </p:nvSpPr>
        <p:spPr bwMode="auto">
          <a:xfrm>
            <a:off x="3186113" y="4795838"/>
            <a:ext cx="628650" cy="674687"/>
          </a:xfrm>
          <a:custGeom>
            <a:avLst/>
            <a:gdLst>
              <a:gd name="T0" fmla="*/ 0 w 476"/>
              <a:gd name="T1" fmla="*/ 2147483647 h 509"/>
              <a:gd name="T2" fmla="*/ 2147483647 w 476"/>
              <a:gd name="T3" fmla="*/ 0 h 509"/>
              <a:gd name="T4" fmla="*/ 2147483647 w 476"/>
              <a:gd name="T5" fmla="*/ 2147483647 h 509"/>
              <a:gd name="T6" fmla="*/ 0 w 476"/>
              <a:gd name="T7" fmla="*/ 2147483647 h 509"/>
              <a:gd name="T8" fmla="*/ 0 60000 65536"/>
              <a:gd name="T9" fmla="*/ 0 60000 65536"/>
              <a:gd name="T10" fmla="*/ 0 60000 65536"/>
              <a:gd name="T11" fmla="*/ 0 60000 65536"/>
              <a:gd name="T12" fmla="*/ 0 w 476"/>
              <a:gd name="T13" fmla="*/ 0 h 509"/>
              <a:gd name="T14" fmla="*/ 476 w 476"/>
              <a:gd name="T15" fmla="*/ 509 h 5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6" h="509">
                <a:moveTo>
                  <a:pt x="0" y="501"/>
                </a:moveTo>
                <a:lnTo>
                  <a:pt x="267" y="0"/>
                </a:lnTo>
                <a:lnTo>
                  <a:pt x="476" y="509"/>
                </a:lnTo>
                <a:lnTo>
                  <a:pt x="0" y="501"/>
                </a:lnTo>
                <a:close/>
              </a:path>
            </a:pathLst>
          </a:custGeom>
          <a:gradFill rotWithShape="0">
            <a:gsLst>
              <a:gs pos="0">
                <a:schemeClr val="tx2"/>
              </a:gs>
              <a:gs pos="100000">
                <a:srgbClr val="0066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26"/>
          <p:cNvGrpSpPr>
            <a:grpSpLocks noChangeAspect="1"/>
          </p:cNvGrpSpPr>
          <p:nvPr/>
        </p:nvGrpSpPr>
        <p:grpSpPr bwMode="auto">
          <a:xfrm>
            <a:off x="3157538" y="4706938"/>
            <a:ext cx="669925" cy="1189037"/>
            <a:chOff x="2385" y="3172"/>
            <a:chExt cx="313" cy="556"/>
          </a:xfrm>
        </p:grpSpPr>
        <p:sp>
          <p:nvSpPr>
            <p:cNvPr id="13338" name="Oval 27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9" name="Oval 28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0" name="Oval 29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1" name="AutoShape 30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2" name="Line 31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3" name="Line 32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4" name="Line 33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5" name="AutoShape 34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6" name="Line 35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7" name="Line 36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8" name="Line 37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49" name="Line 38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cxnSp>
        <p:nvCxnSpPr>
          <p:cNvPr id="19" name="Gerade Verbindung 18"/>
          <p:cNvCxnSpPr/>
          <p:nvPr/>
        </p:nvCxnSpPr>
        <p:spPr>
          <a:xfrm rot="16200000" flipH="1" flipV="1">
            <a:off x="1498601" y="4222750"/>
            <a:ext cx="2895600" cy="28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7" name="Arc 18"/>
          <p:cNvSpPr>
            <a:spLocks/>
          </p:cNvSpPr>
          <p:nvPr/>
        </p:nvSpPr>
        <p:spPr bwMode="auto">
          <a:xfrm flipV="1">
            <a:off x="2928938" y="2997200"/>
            <a:ext cx="504825" cy="723900"/>
          </a:xfrm>
          <a:custGeom>
            <a:avLst/>
            <a:gdLst>
              <a:gd name="T0" fmla="*/ 0 w 15074"/>
              <a:gd name="T1" fmla="*/ 0 h 21600"/>
              <a:gd name="T2" fmla="*/ 2147483647 w 15074"/>
              <a:gd name="T3" fmla="*/ 2147483647 h 21600"/>
              <a:gd name="T4" fmla="*/ 0 w 15074"/>
              <a:gd name="T5" fmla="*/ 2147483647 h 21600"/>
              <a:gd name="T6" fmla="*/ 0 60000 65536"/>
              <a:gd name="T7" fmla="*/ 0 60000 65536"/>
              <a:gd name="T8" fmla="*/ 0 60000 65536"/>
              <a:gd name="T9" fmla="*/ 0 w 15074"/>
              <a:gd name="T10" fmla="*/ 0 h 21600"/>
              <a:gd name="T11" fmla="*/ 15074 w 1507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74" h="21600" fill="none" extrusionOk="0">
                <a:moveTo>
                  <a:pt x="-1" y="0"/>
                </a:moveTo>
                <a:cubicBezTo>
                  <a:pt x="5631" y="0"/>
                  <a:pt x="11040" y="2199"/>
                  <a:pt x="15074" y="6129"/>
                </a:cubicBezTo>
              </a:path>
              <a:path w="15074" h="21600" stroke="0" extrusionOk="0">
                <a:moveTo>
                  <a:pt x="-1" y="0"/>
                </a:moveTo>
                <a:cubicBezTo>
                  <a:pt x="5631" y="0"/>
                  <a:pt x="11040" y="2199"/>
                  <a:pt x="15074" y="6129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" name="Gruppieren 37"/>
          <p:cNvGrpSpPr>
            <a:grpSpLocks/>
          </p:cNvGrpSpPr>
          <p:nvPr/>
        </p:nvGrpSpPr>
        <p:grpSpPr bwMode="auto">
          <a:xfrm>
            <a:off x="890588" y="1600200"/>
            <a:ext cx="2308225" cy="1558925"/>
            <a:chOff x="890588" y="1600200"/>
            <a:chExt cx="2308225" cy="1558925"/>
          </a:xfrm>
        </p:grpSpPr>
        <p:pic>
          <p:nvPicPr>
            <p:cNvPr id="89" name="Picture 11" descr="view_yz_004"/>
            <p:cNvPicPr>
              <a:picLocks noChangeAspect="1" noChangeArrowheads="1"/>
            </p:cNvPicPr>
            <p:nvPr/>
          </p:nvPicPr>
          <p:blipFill>
            <a:blip r:embed="rId4" cstate="print"/>
            <a:srcRect l="37279" t="23026" r="33728"/>
            <a:stretch>
              <a:fillRect/>
            </a:stretch>
          </p:blipFill>
          <p:spPr bwMode="auto">
            <a:xfrm>
              <a:off x="2735263" y="1757363"/>
              <a:ext cx="463550" cy="140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Textfeld 36"/>
            <p:cNvSpPr txBox="1">
              <a:spLocks noChangeArrowheads="1"/>
            </p:cNvSpPr>
            <p:nvPr/>
          </p:nvSpPr>
          <p:spPr bwMode="auto">
            <a:xfrm>
              <a:off x="890588" y="1600200"/>
              <a:ext cx="1928812" cy="1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dirty="0">
                <a:solidFill>
                  <a:schemeClr val="bg1"/>
                </a:solidFill>
              </a:endParaRPr>
            </a:p>
            <a:p>
              <a:pPr>
                <a:lnSpc>
                  <a:spcPct val="250000"/>
                </a:lnSpc>
              </a:pPr>
              <a:r>
                <a:rPr lang="de-DE" dirty="0" err="1" smtClean="0">
                  <a:solidFill>
                    <a:schemeClr val="bg1"/>
                  </a:solidFill>
                </a:rPr>
                <a:t>Particle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shower</a:t>
              </a:r>
              <a:endParaRPr lang="de-DE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91" name="Gruppieren 36"/>
          <p:cNvGrpSpPr>
            <a:grpSpLocks/>
          </p:cNvGrpSpPr>
          <p:nvPr/>
        </p:nvGrpSpPr>
        <p:grpSpPr bwMode="auto">
          <a:xfrm>
            <a:off x="928688" y="1498600"/>
            <a:ext cx="2016125" cy="514350"/>
            <a:chOff x="928688" y="1498600"/>
            <a:chExt cx="2016125" cy="513795"/>
          </a:xfrm>
        </p:grpSpPr>
        <p:cxnSp>
          <p:nvCxnSpPr>
            <p:cNvPr id="92" name="Gerade Verbindung 91"/>
            <p:cNvCxnSpPr/>
            <p:nvPr/>
          </p:nvCxnSpPr>
          <p:spPr>
            <a:xfrm rot="16200000" flipV="1">
              <a:off x="2729144" y="1711094"/>
              <a:ext cx="428163" cy="31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feld 36"/>
            <p:cNvSpPr txBox="1">
              <a:spLocks noChangeArrowheads="1"/>
            </p:cNvSpPr>
            <p:nvPr/>
          </p:nvSpPr>
          <p:spPr bwMode="auto">
            <a:xfrm>
              <a:off x="928688" y="1643063"/>
              <a:ext cx="19288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Original </a:t>
              </a:r>
              <a:r>
                <a:rPr lang="de-DE" dirty="0" err="1" smtClean="0">
                  <a:solidFill>
                    <a:schemeClr val="bg1"/>
                  </a:solidFill>
                </a:rPr>
                <a:t>photon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Text Box 20"/>
          <p:cNvSpPr txBox="1">
            <a:spLocks noChangeArrowheads="1"/>
          </p:cNvSpPr>
          <p:nvPr/>
        </p:nvSpPr>
        <p:spPr bwMode="auto">
          <a:xfrm rot="18228467">
            <a:off x="722003" y="3617221"/>
            <a:ext cx="2011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Cherenkov light emission at ~ 1°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/>
              <a:t>Detection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VHE </a:t>
            </a:r>
            <a:r>
              <a:rPr lang="de-DE" sz="3200" dirty="0" smtClean="0">
                <a:latin typeface="Symbol" pitchFamily="18" charset="2"/>
              </a:rPr>
              <a:t>g </a:t>
            </a:r>
            <a:r>
              <a:rPr lang="de-DE" sz="3200" dirty="0" err="1" smtClean="0"/>
              <a:t>radiation</a:t>
            </a:r>
            <a:endParaRPr lang="de-DE" sz="3200" dirty="0" smtClean="0"/>
          </a:p>
        </p:txBody>
      </p:sp>
      <p:sp>
        <p:nvSpPr>
          <p:cNvPr id="99" name="Fußzeilenplatzhalter 9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00" name="Datumsplatzhalter 9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95" name="Foliennummernplatzhalter 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Conclusions-1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320480"/>
          </a:xfrm>
        </p:spPr>
        <p:txBody>
          <a:bodyPr>
            <a:noAutofit/>
          </a:bodyPr>
          <a:lstStyle/>
          <a:p>
            <a:r>
              <a:rPr lang="de-DE" sz="2400" dirty="0" smtClean="0"/>
              <a:t>In 2010 MAGIC </a:t>
            </a:r>
            <a:r>
              <a:rPr lang="de-DE" sz="2400" dirty="0" err="1" smtClean="0"/>
              <a:t>has</a:t>
            </a:r>
            <a:r>
              <a:rPr lang="de-DE" sz="2400" dirty="0" smtClean="0"/>
              <a:t> </a:t>
            </a:r>
            <a:r>
              <a:rPr lang="de-DE" sz="2400" dirty="0" err="1" smtClean="0"/>
              <a:t>reached</a:t>
            </a:r>
            <a:r>
              <a:rPr lang="de-DE" sz="2400" dirty="0" smtClean="0"/>
              <a:t> a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,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comparable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H.E.S.S.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VERITAS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energies</a:t>
            </a:r>
            <a:r>
              <a:rPr lang="de-DE" sz="2400" dirty="0" smtClean="0"/>
              <a:t> </a:t>
            </a:r>
            <a:r>
              <a:rPr lang="de-DE" sz="2400" dirty="0" err="1" smtClean="0"/>
              <a:t>above</a:t>
            </a:r>
            <a:r>
              <a:rPr lang="de-DE" sz="2400" dirty="0" smtClean="0"/>
              <a:t> ~250 </a:t>
            </a:r>
            <a:r>
              <a:rPr lang="de-DE" sz="2400" dirty="0" err="1" smtClean="0"/>
              <a:t>GeV</a:t>
            </a:r>
            <a:endParaRPr lang="de-DE" sz="2400" dirty="0" smtClean="0"/>
          </a:p>
          <a:p>
            <a:r>
              <a:rPr lang="de-DE" sz="2400" dirty="0" smtClean="0"/>
              <a:t>Below 200 </a:t>
            </a:r>
            <a:r>
              <a:rPr lang="de-DE" sz="2400" dirty="0" err="1" smtClean="0"/>
              <a:t>GeV</a:t>
            </a:r>
            <a:r>
              <a:rPr lang="de-DE" sz="2400" dirty="0" smtClean="0"/>
              <a:t> </a:t>
            </a:r>
            <a:r>
              <a:rPr lang="de-DE" sz="2400" dirty="0" err="1" smtClean="0"/>
              <a:t>currently</a:t>
            </a:r>
            <a:r>
              <a:rPr lang="de-DE" sz="2400" dirty="0" smtClean="0"/>
              <a:t> MAGIC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only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most</a:t>
            </a:r>
            <a:r>
              <a:rPr lang="de-DE" sz="2400" dirty="0" smtClean="0"/>
              <a:t> sensitive </a:t>
            </a:r>
            <a:r>
              <a:rPr lang="de-DE" sz="2400" dirty="0" err="1" smtClean="0"/>
              <a:t>instrument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energies</a:t>
            </a:r>
            <a:r>
              <a:rPr lang="de-DE" sz="2400" dirty="0" smtClean="0"/>
              <a:t> down </a:t>
            </a:r>
            <a:r>
              <a:rPr lang="de-DE" sz="2400" dirty="0" err="1" smtClean="0"/>
              <a:t>to</a:t>
            </a:r>
            <a:r>
              <a:rPr lang="de-DE" sz="2400" dirty="0" smtClean="0"/>
              <a:t> 50 (25) </a:t>
            </a:r>
            <a:r>
              <a:rPr lang="de-DE" sz="2400" dirty="0" err="1" smtClean="0"/>
              <a:t>GeV</a:t>
            </a:r>
            <a:endParaRPr lang="de-DE" sz="2400" dirty="0" smtClean="0"/>
          </a:p>
          <a:p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extragalactic</a:t>
            </a:r>
            <a:r>
              <a:rPr lang="de-DE" sz="2400" dirty="0" smtClean="0"/>
              <a:t>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discovered</a:t>
            </a:r>
            <a:r>
              <a:rPr lang="de-DE" sz="2400" dirty="0" smtClean="0"/>
              <a:t>, </a:t>
            </a:r>
            <a:r>
              <a:rPr lang="de-DE" sz="2400" dirty="0" err="1" smtClean="0"/>
              <a:t>several</a:t>
            </a:r>
            <a:r>
              <a:rPr lang="de-DE" sz="2400" dirty="0" smtClean="0"/>
              <a:t> </a:t>
            </a:r>
            <a:r>
              <a:rPr lang="de-DE" sz="2400" dirty="0" err="1" smtClean="0"/>
              <a:t>galactic</a:t>
            </a:r>
            <a:r>
              <a:rPr lang="de-DE" sz="2400" dirty="0" smtClean="0"/>
              <a:t>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monitored</a:t>
            </a:r>
            <a:r>
              <a:rPr lang="de-DE" sz="2400" dirty="0" smtClean="0"/>
              <a:t>, </a:t>
            </a:r>
            <a:r>
              <a:rPr lang="de-DE" sz="2400" dirty="0" err="1" smtClean="0"/>
              <a:t>morphological</a:t>
            </a:r>
            <a:r>
              <a:rPr lang="de-DE" sz="2400" dirty="0" smtClean="0"/>
              <a:t> </a:t>
            </a:r>
            <a:r>
              <a:rPr lang="de-DE" sz="2400" dirty="0" err="1" smtClean="0"/>
              <a:t>studies</a:t>
            </a:r>
            <a:r>
              <a:rPr lang="de-DE" sz="2400" dirty="0" smtClean="0"/>
              <a:t> </a:t>
            </a:r>
            <a:r>
              <a:rPr lang="de-DE" sz="2400" dirty="0" err="1" smtClean="0"/>
              <a:t>reveal</a:t>
            </a:r>
            <a:r>
              <a:rPr lang="de-DE" sz="2400" dirty="0" smtClean="0"/>
              <a:t> </a:t>
            </a:r>
            <a:r>
              <a:rPr lang="de-DE" sz="2400" dirty="0" err="1" smtClean="0"/>
              <a:t>great</a:t>
            </a:r>
            <a:r>
              <a:rPr lang="de-DE" sz="2400" dirty="0" smtClean="0"/>
              <a:t>, </a:t>
            </a:r>
            <a:r>
              <a:rPr lang="de-DE" sz="2400" dirty="0" err="1" smtClean="0"/>
              <a:t>facsinating</a:t>
            </a:r>
            <a:r>
              <a:rPr lang="de-DE" sz="2400" dirty="0" smtClean="0"/>
              <a:t> </a:t>
            </a:r>
            <a:r>
              <a:rPr lang="de-DE" sz="2400" dirty="0" err="1" smtClean="0"/>
              <a:t>physics</a:t>
            </a:r>
            <a:endParaRPr lang="de-DE" sz="2400" dirty="0" smtClean="0"/>
          </a:p>
          <a:p>
            <a:r>
              <a:rPr lang="de-DE" sz="2400" dirty="0" smtClean="0"/>
              <a:t>Professional </a:t>
            </a:r>
            <a:r>
              <a:rPr lang="de-DE" sz="2400" dirty="0" err="1" smtClean="0"/>
              <a:t>Sum-trigger</a:t>
            </a:r>
            <a:r>
              <a:rPr lang="de-DE" sz="2400" dirty="0" smtClean="0"/>
              <a:t> Upgrade (MPI + </a:t>
            </a:r>
            <a:r>
              <a:rPr lang="de-DE" sz="2400" dirty="0" err="1" smtClean="0"/>
              <a:t>Padova</a:t>
            </a:r>
            <a:r>
              <a:rPr lang="de-DE" sz="2400" dirty="0" smtClean="0"/>
              <a:t>)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next</a:t>
            </a:r>
            <a:r>
              <a:rPr lang="de-DE" sz="2400" dirty="0" smtClean="0"/>
              <a:t> </a:t>
            </a:r>
            <a:r>
              <a:rPr lang="de-DE" sz="2400" dirty="0" err="1" smtClean="0"/>
              <a:t>year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both</a:t>
            </a:r>
            <a:r>
              <a:rPr lang="de-DE" sz="2400" dirty="0" smtClean="0"/>
              <a:t> </a:t>
            </a:r>
            <a:r>
              <a:rPr lang="de-DE" sz="2400" dirty="0" err="1" smtClean="0"/>
              <a:t>telescopes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under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production</a:t>
            </a:r>
            <a:r>
              <a:rPr lang="de-DE" sz="2400" dirty="0" smtClean="0"/>
              <a:t>: M-C </a:t>
            </a:r>
            <a:r>
              <a:rPr lang="de-DE" sz="2400" dirty="0" err="1" smtClean="0"/>
              <a:t>studies</a:t>
            </a:r>
            <a:r>
              <a:rPr lang="de-DE" sz="2400" dirty="0" smtClean="0"/>
              <a:t> </a:t>
            </a:r>
            <a:r>
              <a:rPr lang="de-DE" sz="2400" dirty="0" err="1" smtClean="0"/>
              <a:t>show</a:t>
            </a:r>
            <a:r>
              <a:rPr lang="de-DE" sz="2400" dirty="0" smtClean="0"/>
              <a:t> </a:t>
            </a:r>
            <a:r>
              <a:rPr lang="de-DE" sz="2400" dirty="0" err="1" smtClean="0"/>
              <a:t>this</a:t>
            </a:r>
            <a:r>
              <a:rPr lang="de-DE" sz="2400" dirty="0" smtClean="0"/>
              <a:t> </a:t>
            </a:r>
            <a:r>
              <a:rPr lang="de-DE" sz="2400" dirty="0" err="1" smtClean="0"/>
              <a:t>should</a:t>
            </a:r>
            <a:r>
              <a:rPr lang="de-DE" sz="2400" dirty="0" smtClean="0"/>
              <a:t> </a:t>
            </a:r>
            <a:r>
              <a:rPr lang="de-DE" sz="2400" dirty="0" err="1" smtClean="0"/>
              <a:t>allow</a:t>
            </a:r>
            <a:r>
              <a:rPr lang="de-DE" sz="2400" dirty="0" smtClean="0"/>
              <a:t> </a:t>
            </a:r>
            <a:r>
              <a:rPr lang="de-DE" sz="2400" dirty="0" err="1" smtClean="0"/>
              <a:t>us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</a:t>
            </a:r>
            <a:r>
              <a:rPr lang="de-DE" sz="2400" dirty="0" smtClean="0"/>
              <a:t> </a:t>
            </a:r>
            <a:r>
              <a:rPr lang="de-DE" sz="2400" dirty="0" err="1" smtClean="0"/>
              <a:t>pulsars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GRBs @ E ≥ 20GeV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40</a:t>
            </a:fld>
            <a:endParaRPr lang="de-DE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Conclusions-2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system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2 MAGICs will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best</a:t>
            </a:r>
            <a:r>
              <a:rPr lang="de-DE" sz="2400" dirty="0" smtClean="0"/>
              <a:t> </a:t>
            </a:r>
            <a:r>
              <a:rPr lang="de-DE" sz="2400" dirty="0" err="1" smtClean="0"/>
              <a:t>instrument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energies</a:t>
            </a:r>
            <a:r>
              <a:rPr lang="de-DE" sz="2400" dirty="0" smtClean="0"/>
              <a:t> 20-200GeV </a:t>
            </a:r>
            <a:r>
              <a:rPr lang="de-DE" sz="2400" dirty="0" err="1" smtClean="0"/>
              <a:t>at</a:t>
            </a:r>
            <a:r>
              <a:rPr lang="de-DE" sz="2400" dirty="0" smtClean="0"/>
              <a:t> least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next</a:t>
            </a:r>
            <a:r>
              <a:rPr lang="de-DE" sz="2400" dirty="0" smtClean="0"/>
              <a:t> 5-7 </a:t>
            </a:r>
            <a:r>
              <a:rPr lang="de-DE" sz="2400" dirty="0" err="1" smtClean="0"/>
              <a:t>years</a:t>
            </a:r>
            <a:endParaRPr lang="de-DE" sz="2400" dirty="0" smtClean="0"/>
          </a:p>
          <a:p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41</a:t>
            </a:fld>
            <a:endParaRPr lang="de-DE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Spare </a:t>
            </a:r>
            <a:r>
              <a:rPr lang="de-DE" dirty="0" err="1" smtClean="0"/>
              <a:t>slides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42</a:t>
            </a:fld>
            <a:endParaRPr lang="de-DE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5B6536-BCCD-4F0A-853B-A0DC294C0E15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EBL studies</a:t>
            </a:r>
          </a:p>
        </p:txBody>
      </p:sp>
      <p:grpSp>
        <p:nvGrpSpPr>
          <p:cNvPr id="2" name="図形グループ 6"/>
          <p:cNvGrpSpPr>
            <a:grpSpLocks/>
          </p:cNvGrpSpPr>
          <p:nvPr/>
        </p:nvGrpSpPr>
        <p:grpSpPr bwMode="auto">
          <a:xfrm>
            <a:off x="250825" y="981075"/>
            <a:ext cx="8642350" cy="3167063"/>
            <a:chOff x="819150" y="1143013"/>
            <a:chExt cx="7486650" cy="2743200"/>
          </a:xfrm>
        </p:grpSpPr>
        <p:pic>
          <p:nvPicPr>
            <p:cNvPr id="13320" name="Picture 3" descr="ssc2005-19b1_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9150" y="1219204"/>
              <a:ext cx="7486650" cy="265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1" name="Picture 4" descr="IMG_58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62750" y="2133613"/>
              <a:ext cx="1468438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2" name="Oval 5"/>
            <p:cNvSpPr>
              <a:spLocks noChangeArrowheads="1"/>
            </p:cNvSpPr>
            <p:nvPr/>
          </p:nvSpPr>
          <p:spPr bwMode="auto">
            <a:xfrm>
              <a:off x="3190875" y="1457338"/>
              <a:ext cx="2986088" cy="2428875"/>
            </a:xfrm>
            <a:prstGeom prst="ellipse">
              <a:avLst/>
            </a:prstGeom>
            <a:solidFill>
              <a:srgbClr val="FFCC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339" tIns="45668" rIns="91339" bIns="45668" anchor="ctr"/>
            <a:lstStyle/>
            <a:p>
              <a:pPr algn="ctr" eaLnBrk="0" hangingPunct="0">
                <a:spcBef>
                  <a:spcPct val="0"/>
                </a:spcBef>
              </a:pPr>
              <a:endParaRPr lang="de-DE" sz="1800" b="0">
                <a:solidFill>
                  <a:schemeClr val="tx1"/>
                </a:solidFill>
                <a:latin typeface="Textile"/>
                <a:ea typeface="ＭＳ Ｐゴシック" pitchFamily="34" charset="-128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 rot="1349530">
              <a:off x="4000514" y="1987562"/>
              <a:ext cx="460376" cy="87313"/>
              <a:chOff x="1734" y="2314"/>
              <a:chExt cx="290" cy="55"/>
            </a:xfrm>
          </p:grpSpPr>
          <p:sp>
            <p:nvSpPr>
              <p:cNvPr id="13385" name="Freeform 7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6" name="Freeform 8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7" name="Freeform 9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2315793">
              <a:off x="4881551" y="1954250"/>
              <a:ext cx="460376" cy="87313"/>
              <a:chOff x="1734" y="2314"/>
              <a:chExt cx="290" cy="55"/>
            </a:xfrm>
          </p:grpSpPr>
          <p:sp>
            <p:nvSpPr>
              <p:cNvPr id="13382" name="Freeform 11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3" name="Freeform 12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4" name="Freeform 13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-1813193">
              <a:off x="4652978" y="2339985"/>
              <a:ext cx="460376" cy="87313"/>
              <a:chOff x="1734" y="2314"/>
              <a:chExt cx="290" cy="55"/>
            </a:xfrm>
          </p:grpSpPr>
          <p:sp>
            <p:nvSpPr>
              <p:cNvPr id="13379" name="Freeform 15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0" name="Freeform 16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81" name="Freeform 17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 rot="-5643383">
              <a:off x="4409333" y="1712110"/>
              <a:ext cx="460376" cy="87313"/>
              <a:chOff x="1734" y="2314"/>
              <a:chExt cx="290" cy="55"/>
            </a:xfrm>
          </p:grpSpPr>
          <p:sp>
            <p:nvSpPr>
              <p:cNvPr id="13376" name="Freeform 19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77" name="Freeform 20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78" name="Freeform 21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 rot="283483">
              <a:off x="3386149" y="3014705"/>
              <a:ext cx="460376" cy="87313"/>
              <a:chOff x="1734" y="2314"/>
              <a:chExt cx="290" cy="55"/>
            </a:xfrm>
          </p:grpSpPr>
          <p:sp>
            <p:nvSpPr>
              <p:cNvPr id="13373" name="Freeform 23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4" name="Freeform 24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5" name="Freeform 25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-1846119">
              <a:off x="4310078" y="3454405"/>
              <a:ext cx="460376" cy="87313"/>
              <a:chOff x="1734" y="2314"/>
              <a:chExt cx="290" cy="55"/>
            </a:xfrm>
          </p:grpSpPr>
          <p:sp>
            <p:nvSpPr>
              <p:cNvPr id="13370" name="Freeform 27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1" name="Freeform 28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72" name="Freeform 29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 rot="-3141866">
              <a:off x="5066552" y="3269480"/>
              <a:ext cx="460376" cy="87313"/>
              <a:chOff x="1734" y="2314"/>
              <a:chExt cx="290" cy="55"/>
            </a:xfrm>
          </p:grpSpPr>
          <p:sp>
            <p:nvSpPr>
              <p:cNvPr id="13367" name="Freeform 31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68" name="Freeform 32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69" name="Freeform 33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</p:grpSp>
        <p:grpSp>
          <p:nvGrpSpPr>
            <p:cNvPr id="10" name="Group 34"/>
            <p:cNvGrpSpPr>
              <a:grpSpLocks/>
            </p:cNvGrpSpPr>
            <p:nvPr/>
          </p:nvGrpSpPr>
          <p:grpSpPr bwMode="auto">
            <a:xfrm rot="10370767">
              <a:off x="3538540" y="2197114"/>
              <a:ext cx="460376" cy="87313"/>
              <a:chOff x="1734" y="2314"/>
              <a:chExt cx="290" cy="55"/>
            </a:xfrm>
          </p:grpSpPr>
          <p:sp>
            <p:nvSpPr>
              <p:cNvPr id="13364" name="Freeform 35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65" name="Freeform 36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66" name="Freeform 37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 rot="-6715982">
              <a:off x="5466603" y="2326461"/>
              <a:ext cx="460376" cy="87313"/>
              <a:chOff x="1734" y="2314"/>
              <a:chExt cx="290" cy="55"/>
            </a:xfrm>
          </p:grpSpPr>
          <p:sp>
            <p:nvSpPr>
              <p:cNvPr id="13361" name="Freeform 39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62" name="Freeform 40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  <p:sp>
            <p:nvSpPr>
              <p:cNvPr id="13363" name="Freeform 41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de-DE"/>
              </a:p>
            </p:txBody>
          </p:sp>
        </p:grp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 rot="1434008">
              <a:off x="3690935" y="3325854"/>
              <a:ext cx="460376" cy="87313"/>
              <a:chOff x="1734" y="2314"/>
              <a:chExt cx="290" cy="55"/>
            </a:xfrm>
          </p:grpSpPr>
          <p:sp>
            <p:nvSpPr>
              <p:cNvPr id="13358" name="Freeform 43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59" name="Freeform 44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60" name="Freeform 45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 rot="-9128478">
              <a:off x="3532210" y="2843171"/>
              <a:ext cx="460376" cy="87313"/>
              <a:chOff x="1734" y="2314"/>
              <a:chExt cx="290" cy="55"/>
            </a:xfrm>
          </p:grpSpPr>
          <p:sp>
            <p:nvSpPr>
              <p:cNvPr id="13355" name="Freeform 47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56" name="Freeform 48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57" name="Freeform 49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</p:grpSp>
        <p:grpSp>
          <p:nvGrpSpPr>
            <p:cNvPr id="14" name="Group 50"/>
            <p:cNvGrpSpPr>
              <a:grpSpLocks/>
            </p:cNvGrpSpPr>
            <p:nvPr/>
          </p:nvGrpSpPr>
          <p:grpSpPr bwMode="auto">
            <a:xfrm rot="7980235">
              <a:off x="4518825" y="2548742"/>
              <a:ext cx="460376" cy="87313"/>
              <a:chOff x="1734" y="2314"/>
              <a:chExt cx="290" cy="55"/>
            </a:xfrm>
          </p:grpSpPr>
          <p:sp>
            <p:nvSpPr>
              <p:cNvPr id="13352" name="Freeform 51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de-DE"/>
              </a:p>
            </p:txBody>
          </p:sp>
          <p:sp>
            <p:nvSpPr>
              <p:cNvPr id="13353" name="Freeform 52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de-DE"/>
              </a:p>
            </p:txBody>
          </p:sp>
          <p:sp>
            <p:nvSpPr>
              <p:cNvPr id="13354" name="Freeform 53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de-DE"/>
              </a:p>
            </p:txBody>
          </p:sp>
        </p:grpSp>
        <p:sp>
          <p:nvSpPr>
            <p:cNvPr id="13335" name="Line 54"/>
            <p:cNvSpPr>
              <a:spLocks noChangeShapeType="1"/>
            </p:cNvSpPr>
            <p:nvPr/>
          </p:nvSpPr>
          <p:spPr bwMode="auto">
            <a:xfrm>
              <a:off x="4552951" y="2743200"/>
              <a:ext cx="425450" cy="698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sp>
          <p:nvSpPr>
            <p:cNvPr id="13336" name="Line 55"/>
            <p:cNvSpPr>
              <a:spLocks noChangeShapeType="1"/>
            </p:cNvSpPr>
            <p:nvPr/>
          </p:nvSpPr>
          <p:spPr bwMode="auto">
            <a:xfrm>
              <a:off x="4552951" y="2819403"/>
              <a:ext cx="349250" cy="2095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grpSp>
          <p:nvGrpSpPr>
            <p:cNvPr id="15" name="Group 56"/>
            <p:cNvGrpSpPr>
              <a:grpSpLocks/>
            </p:cNvGrpSpPr>
            <p:nvPr/>
          </p:nvGrpSpPr>
          <p:grpSpPr bwMode="auto">
            <a:xfrm rot="-9128478">
              <a:off x="4122762" y="2335171"/>
              <a:ext cx="460376" cy="87313"/>
              <a:chOff x="1734" y="2314"/>
              <a:chExt cx="290" cy="55"/>
            </a:xfrm>
          </p:grpSpPr>
          <p:sp>
            <p:nvSpPr>
              <p:cNvPr id="13349" name="Freeform 57"/>
              <p:cNvSpPr>
                <a:spLocks/>
              </p:cNvSpPr>
              <p:nvPr/>
            </p:nvSpPr>
            <p:spPr bwMode="auto">
              <a:xfrm>
                <a:off x="1734" y="2314"/>
                <a:ext cx="285" cy="54"/>
              </a:xfrm>
              <a:custGeom>
                <a:avLst/>
                <a:gdLst>
                  <a:gd name="T0" fmla="*/ 0 w 285"/>
                  <a:gd name="T1" fmla="*/ 32 h 54"/>
                  <a:gd name="T2" fmla="*/ 42 w 285"/>
                  <a:gd name="T3" fmla="*/ 2 h 54"/>
                  <a:gd name="T4" fmla="*/ 78 w 285"/>
                  <a:gd name="T5" fmla="*/ 42 h 54"/>
                  <a:gd name="T6" fmla="*/ 118 w 285"/>
                  <a:gd name="T7" fmla="*/ 6 h 54"/>
                  <a:gd name="T8" fmla="*/ 154 w 285"/>
                  <a:gd name="T9" fmla="*/ 46 h 54"/>
                  <a:gd name="T10" fmla="*/ 198 w 285"/>
                  <a:gd name="T11" fmla="*/ 6 h 54"/>
                  <a:gd name="T12" fmla="*/ 242 w 285"/>
                  <a:gd name="T13" fmla="*/ 50 h 54"/>
                  <a:gd name="T14" fmla="*/ 285 w 285"/>
                  <a:gd name="T15" fmla="*/ 29 h 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5"/>
                  <a:gd name="T25" fmla="*/ 0 h 54"/>
                  <a:gd name="T26" fmla="*/ 285 w 285"/>
                  <a:gd name="T27" fmla="*/ 54 h 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5" h="54">
                    <a:moveTo>
                      <a:pt x="0" y="32"/>
                    </a:moveTo>
                    <a:cubicBezTo>
                      <a:pt x="7" y="27"/>
                      <a:pt x="29" y="0"/>
                      <a:pt x="42" y="2"/>
                    </a:cubicBezTo>
                    <a:cubicBezTo>
                      <a:pt x="55" y="4"/>
                      <a:pt x="65" y="41"/>
                      <a:pt x="78" y="42"/>
                    </a:cubicBezTo>
                    <a:cubicBezTo>
                      <a:pt x="91" y="43"/>
                      <a:pt x="105" y="5"/>
                      <a:pt x="118" y="6"/>
                    </a:cubicBezTo>
                    <a:cubicBezTo>
                      <a:pt x="131" y="7"/>
                      <a:pt x="141" y="46"/>
                      <a:pt x="154" y="46"/>
                    </a:cubicBezTo>
                    <a:cubicBezTo>
                      <a:pt x="167" y="46"/>
                      <a:pt x="183" y="5"/>
                      <a:pt x="198" y="6"/>
                    </a:cubicBezTo>
                    <a:cubicBezTo>
                      <a:pt x="213" y="7"/>
                      <a:pt x="228" y="46"/>
                      <a:pt x="242" y="50"/>
                    </a:cubicBezTo>
                    <a:cubicBezTo>
                      <a:pt x="256" y="54"/>
                      <a:pt x="276" y="33"/>
                      <a:pt x="285" y="2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50" name="Freeform 58"/>
              <p:cNvSpPr>
                <a:spLocks/>
              </p:cNvSpPr>
              <p:nvPr/>
            </p:nvSpPr>
            <p:spPr bwMode="auto">
              <a:xfrm>
                <a:off x="1992" y="2339"/>
                <a:ext cx="32" cy="3"/>
              </a:xfrm>
              <a:custGeom>
                <a:avLst/>
                <a:gdLst>
                  <a:gd name="T0" fmla="*/ 32 w 32"/>
                  <a:gd name="T1" fmla="*/ 0 h 3"/>
                  <a:gd name="T2" fmla="*/ 0 w 32"/>
                  <a:gd name="T3" fmla="*/ 3 h 3"/>
                  <a:gd name="T4" fmla="*/ 0 60000 65536"/>
                  <a:gd name="T5" fmla="*/ 0 60000 65536"/>
                  <a:gd name="T6" fmla="*/ 0 w 32"/>
                  <a:gd name="T7" fmla="*/ 0 h 3"/>
                  <a:gd name="T8" fmla="*/ 32 w 32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">
                    <a:moveTo>
                      <a:pt x="32" y="0"/>
                    </a:move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  <p:sp>
            <p:nvSpPr>
              <p:cNvPr id="13351" name="Freeform 59"/>
              <p:cNvSpPr>
                <a:spLocks/>
              </p:cNvSpPr>
              <p:nvPr/>
            </p:nvSpPr>
            <p:spPr bwMode="auto">
              <a:xfrm>
                <a:off x="2012" y="2338"/>
                <a:ext cx="11" cy="31"/>
              </a:xfrm>
              <a:custGeom>
                <a:avLst/>
                <a:gdLst>
                  <a:gd name="T0" fmla="*/ 11 w 11"/>
                  <a:gd name="T1" fmla="*/ 0 h 31"/>
                  <a:gd name="T2" fmla="*/ 0 w 11"/>
                  <a:gd name="T3" fmla="*/ 31 h 31"/>
                  <a:gd name="T4" fmla="*/ 0 60000 65536"/>
                  <a:gd name="T5" fmla="*/ 0 60000 65536"/>
                  <a:gd name="T6" fmla="*/ 0 w 11"/>
                  <a:gd name="T7" fmla="*/ 0 h 31"/>
                  <a:gd name="T8" fmla="*/ 11 w 11"/>
                  <a:gd name="T9" fmla="*/ 31 h 3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" h="31">
                    <a:moveTo>
                      <a:pt x="11" y="0"/>
                    </a:moveTo>
                    <a:lnTo>
                      <a:pt x="0" y="3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de-DE"/>
              </a:p>
            </p:txBody>
          </p:sp>
        </p:grpSp>
        <p:sp>
          <p:nvSpPr>
            <p:cNvPr id="13338" name="Text Box 60"/>
            <p:cNvSpPr txBox="1">
              <a:spLocks noChangeArrowheads="1"/>
            </p:cNvSpPr>
            <p:nvPr/>
          </p:nvSpPr>
          <p:spPr bwMode="auto">
            <a:xfrm>
              <a:off x="5010794" y="2666555"/>
              <a:ext cx="346553" cy="317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sz="1800" b="0">
                  <a:solidFill>
                    <a:schemeClr val="tx1"/>
                  </a:solidFill>
                  <a:latin typeface="Textile"/>
                  <a:ea typeface="ＭＳ Ｐゴシック" pitchFamily="34" charset="-128"/>
                </a:rPr>
                <a:t>e</a:t>
              </a:r>
              <a:r>
                <a:rPr lang="en-US" altLang="ja-JP" sz="1800" b="0" baseline="30000">
                  <a:solidFill>
                    <a:schemeClr val="tx1"/>
                  </a:solidFill>
                  <a:latin typeface="Textile"/>
                  <a:ea typeface="ＭＳ Ｐゴシック" pitchFamily="34" charset="-128"/>
                </a:rPr>
                <a:t>+</a:t>
              </a:r>
            </a:p>
          </p:txBody>
        </p:sp>
        <p:sp>
          <p:nvSpPr>
            <p:cNvPr id="13339" name="Text Box 61"/>
            <p:cNvSpPr txBox="1">
              <a:spLocks noChangeArrowheads="1"/>
            </p:cNvSpPr>
            <p:nvPr/>
          </p:nvSpPr>
          <p:spPr bwMode="auto">
            <a:xfrm>
              <a:off x="4933782" y="2896186"/>
              <a:ext cx="313548" cy="317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sz="1800" b="0">
                  <a:solidFill>
                    <a:schemeClr val="tx1"/>
                  </a:solidFill>
                  <a:latin typeface="Textile"/>
                  <a:ea typeface="ＭＳ Ｐゴシック" pitchFamily="34" charset="-128"/>
                </a:rPr>
                <a:t>e</a:t>
              </a:r>
              <a:r>
                <a:rPr lang="en-US" altLang="ja-JP" sz="1800" b="0" baseline="30000">
                  <a:solidFill>
                    <a:schemeClr val="tx1"/>
                  </a:solidFill>
                  <a:latin typeface="Textile"/>
                  <a:ea typeface="ＭＳ Ｐゴシック" pitchFamily="34" charset="-128"/>
                </a:rPr>
                <a:t>-</a:t>
              </a:r>
            </a:p>
          </p:txBody>
        </p:sp>
        <p:sp>
          <p:nvSpPr>
            <p:cNvPr id="13340" name="Text Box 62"/>
            <p:cNvSpPr txBox="1">
              <a:spLocks noChangeArrowheads="1"/>
            </p:cNvSpPr>
            <p:nvPr/>
          </p:nvSpPr>
          <p:spPr bwMode="auto">
            <a:xfrm>
              <a:off x="4647738" y="1981786"/>
              <a:ext cx="489575" cy="317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sz="1800" b="0">
                  <a:solidFill>
                    <a:schemeClr val="tx1"/>
                  </a:solidFill>
                  <a:latin typeface="Textile"/>
                  <a:ea typeface="ＭＳ Ｐゴシック" pitchFamily="34" charset="-128"/>
                  <a:sym typeface="Symbol" pitchFamily="18" charset="2"/>
                </a:rPr>
                <a:t></a:t>
              </a:r>
              <a:r>
                <a:rPr lang="en-US" altLang="ja-JP" sz="1800" b="0" baseline="-25000">
                  <a:solidFill>
                    <a:schemeClr val="tx1"/>
                  </a:solidFill>
                  <a:latin typeface="Textile"/>
                  <a:ea typeface="ＭＳ Ｐゴシック" pitchFamily="34" charset="-128"/>
                  <a:sym typeface="Symbol" pitchFamily="18" charset="2"/>
                </a:rPr>
                <a:t>EBL</a:t>
              </a:r>
              <a:endParaRPr lang="en-US" altLang="ja-JP" sz="1800" b="0" baseline="-25000">
                <a:solidFill>
                  <a:schemeClr val="tx1"/>
                </a:solidFill>
                <a:latin typeface="Textile"/>
                <a:ea typeface="ＭＳ Ｐゴシック" pitchFamily="34" charset="-128"/>
              </a:endParaRPr>
            </a:p>
          </p:txBody>
        </p:sp>
        <p:sp>
          <p:nvSpPr>
            <p:cNvPr id="13341" name="Text Box 63"/>
            <p:cNvSpPr txBox="1">
              <a:spLocks noChangeArrowheads="1"/>
            </p:cNvSpPr>
            <p:nvPr/>
          </p:nvSpPr>
          <p:spPr bwMode="auto">
            <a:xfrm>
              <a:off x="2590422" y="1981786"/>
              <a:ext cx="628472" cy="396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sz="2400">
                  <a:solidFill>
                    <a:srgbClr val="FFFFFF"/>
                  </a:solidFill>
                  <a:latin typeface="Textile"/>
                  <a:ea typeface="ＭＳ Ｐゴシック" pitchFamily="34" charset="-128"/>
                  <a:sym typeface="Symbol" pitchFamily="18" charset="2"/>
                </a:rPr>
                <a:t></a:t>
              </a:r>
              <a:r>
                <a:rPr lang="en-US" altLang="ja-JP" sz="2400" baseline="-25000">
                  <a:solidFill>
                    <a:srgbClr val="FFFFFF"/>
                  </a:solidFill>
                  <a:latin typeface="Textile"/>
                  <a:ea typeface="ＭＳ Ｐゴシック" pitchFamily="34" charset="-128"/>
                  <a:sym typeface="Symbol" pitchFamily="18" charset="2"/>
                </a:rPr>
                <a:t>VHE</a:t>
              </a:r>
              <a:endParaRPr lang="en-US" altLang="ja-JP" sz="2400" baseline="-25000">
                <a:solidFill>
                  <a:srgbClr val="FFFFFF"/>
                </a:solidFill>
                <a:latin typeface="Textile"/>
                <a:ea typeface="ＭＳ Ｐゴシック" pitchFamily="34" charset="-128"/>
              </a:endParaRPr>
            </a:p>
          </p:txBody>
        </p:sp>
        <p:sp>
          <p:nvSpPr>
            <p:cNvPr id="13342" name="Text Box 64"/>
            <p:cNvSpPr txBox="1">
              <a:spLocks noChangeArrowheads="1"/>
            </p:cNvSpPr>
            <p:nvPr/>
          </p:nvSpPr>
          <p:spPr bwMode="auto">
            <a:xfrm>
              <a:off x="7147872" y="1660027"/>
              <a:ext cx="673854" cy="343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>
                  <a:solidFill>
                    <a:srgbClr val="FFFFFF"/>
                  </a:solidFill>
                  <a:latin typeface="Textile"/>
                  <a:ea typeface="ＭＳ Ｐゴシック" pitchFamily="34" charset="-128"/>
                </a:rPr>
                <a:t>IACT</a:t>
              </a:r>
            </a:p>
          </p:txBody>
        </p:sp>
        <p:sp>
          <p:nvSpPr>
            <p:cNvPr id="13343" name="Text Box 65"/>
            <p:cNvSpPr txBox="1">
              <a:spLocks noChangeArrowheads="1"/>
            </p:cNvSpPr>
            <p:nvPr/>
          </p:nvSpPr>
          <p:spPr bwMode="auto">
            <a:xfrm>
              <a:off x="3029114" y="1143013"/>
              <a:ext cx="3961984" cy="343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39" tIns="45668" rIns="91339" bIns="45668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ja-JP" b="0">
                  <a:solidFill>
                    <a:srgbClr val="FFFFFF"/>
                  </a:solidFill>
                  <a:latin typeface="Textile"/>
                  <a:ea typeface="ＭＳ Ｐゴシック" pitchFamily="34" charset="-128"/>
                </a:rPr>
                <a:t>Extragalactic Background Light</a:t>
              </a:r>
            </a:p>
          </p:txBody>
        </p:sp>
        <p:sp>
          <p:nvSpPr>
            <p:cNvPr id="13344" name="Line 66"/>
            <p:cNvSpPr>
              <a:spLocks noChangeShapeType="1"/>
            </p:cNvSpPr>
            <p:nvPr/>
          </p:nvSpPr>
          <p:spPr bwMode="auto">
            <a:xfrm>
              <a:off x="2647950" y="2667000"/>
              <a:ext cx="1905000" cy="7620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dash"/>
              <a:round/>
              <a:headEnd/>
              <a:tailEnd type="stealth" w="med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sp>
          <p:nvSpPr>
            <p:cNvPr id="13345" name="Line 67"/>
            <p:cNvSpPr>
              <a:spLocks noChangeShapeType="1"/>
            </p:cNvSpPr>
            <p:nvPr/>
          </p:nvSpPr>
          <p:spPr bwMode="auto">
            <a:xfrm>
              <a:off x="2571750" y="2590800"/>
              <a:ext cx="4267200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dash"/>
              <a:round/>
              <a:headEnd/>
              <a:tailEnd type="stealth" w="med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sp>
          <p:nvSpPr>
            <p:cNvPr id="13346" name="Line 68"/>
            <p:cNvSpPr>
              <a:spLocks noChangeShapeType="1"/>
            </p:cNvSpPr>
            <p:nvPr/>
          </p:nvSpPr>
          <p:spPr bwMode="auto">
            <a:xfrm>
              <a:off x="2495550" y="2514600"/>
              <a:ext cx="4343400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dash"/>
              <a:round/>
              <a:headEnd/>
              <a:tailEnd type="stealth" w="med" len="med"/>
            </a:ln>
          </p:spPr>
          <p:txBody>
            <a:bodyPr lIns="91339" tIns="45668" rIns="91339" bIns="45668"/>
            <a:lstStyle/>
            <a:p>
              <a:endParaRPr lang="de-DE"/>
            </a:p>
          </p:txBody>
        </p:sp>
        <p:pic>
          <p:nvPicPr>
            <p:cNvPr id="13347" name="Picture 69" descr="imag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3173266">
              <a:off x="1139036" y="2058205"/>
              <a:ext cx="1528763" cy="1222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48" name="Text Box 70"/>
            <p:cNvSpPr txBox="1">
              <a:spLocks noChangeArrowheads="1"/>
            </p:cNvSpPr>
            <p:nvPr/>
          </p:nvSpPr>
          <p:spPr bwMode="auto">
            <a:xfrm>
              <a:off x="1371985" y="1525273"/>
              <a:ext cx="1034159" cy="246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39" tIns="45668" rIns="91339" bIns="45668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en-US" altLang="ja-JP" sz="1800" b="0">
                  <a:solidFill>
                    <a:srgbClr val="FFFFFF"/>
                  </a:solidFill>
                  <a:latin typeface="Verdana" pitchFamily="34" charset="0"/>
                  <a:ea typeface="ＭＳ Ｐゴシック" pitchFamily="34" charset="-128"/>
                </a:rPr>
                <a:t>blazar</a:t>
              </a:r>
            </a:p>
          </p:txBody>
        </p:sp>
      </p:grpSp>
      <p:grpSp>
        <p:nvGrpSpPr>
          <p:cNvPr id="16" name="図形グループ 4"/>
          <p:cNvGrpSpPr>
            <a:grpSpLocks/>
          </p:cNvGrpSpPr>
          <p:nvPr/>
        </p:nvGrpSpPr>
        <p:grpSpPr bwMode="auto">
          <a:xfrm>
            <a:off x="1619250" y="4114800"/>
            <a:ext cx="5938838" cy="2743200"/>
            <a:chOff x="281356" y="1828800"/>
            <a:chExt cx="8629829" cy="4648200"/>
          </a:xfrm>
        </p:grpSpPr>
        <p:pic>
          <p:nvPicPr>
            <p:cNvPr id="13318" name="図 2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1356" y="1828800"/>
              <a:ext cx="8629829" cy="464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フリーフォーム 33"/>
            <p:cNvSpPr>
              <a:spLocks noChangeArrowheads="1"/>
            </p:cNvSpPr>
            <p:nvPr/>
          </p:nvSpPr>
          <p:spPr bwMode="auto">
            <a:xfrm>
              <a:off x="4149900" y="3986124"/>
              <a:ext cx="1296435" cy="583716"/>
            </a:xfrm>
            <a:custGeom>
              <a:avLst/>
              <a:gdLst>
                <a:gd name="T0" fmla="*/ 36146 w 1404408"/>
                <a:gd name="T1" fmla="*/ 533400 h 583142"/>
                <a:gd name="T2" fmla="*/ 42007 w 1404408"/>
                <a:gd name="T3" fmla="*/ 533400 h 583142"/>
                <a:gd name="T4" fmla="*/ 42007 w 1404408"/>
                <a:gd name="T5" fmla="*/ 527050 h 583142"/>
                <a:gd name="T6" fmla="*/ 288192 w 1404408"/>
                <a:gd name="T7" fmla="*/ 234950 h 583142"/>
                <a:gd name="T8" fmla="*/ 469900 w 1404408"/>
                <a:gd name="T9" fmla="*/ 69850 h 583142"/>
                <a:gd name="T10" fmla="*/ 698500 w 1404408"/>
                <a:gd name="T11" fmla="*/ 0 h 583142"/>
                <a:gd name="T12" fmla="*/ 927100 w 1404408"/>
                <a:gd name="T13" fmla="*/ 69850 h 583142"/>
                <a:gd name="T14" fmla="*/ 1155700 w 1404408"/>
                <a:gd name="T15" fmla="*/ 234950 h 583142"/>
                <a:gd name="T16" fmla="*/ 1296377 w 1404408"/>
                <a:gd name="T17" fmla="*/ 349250 h 5831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04408"/>
                <a:gd name="T28" fmla="*/ 0 h 583142"/>
                <a:gd name="T29" fmla="*/ 1404408 w 1404408"/>
                <a:gd name="T30" fmla="*/ 583142 h 5831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04408" h="583142">
                  <a:moveTo>
                    <a:pt x="39158" y="533400"/>
                  </a:moveTo>
                  <a:cubicBezTo>
                    <a:pt x="40216" y="533400"/>
                    <a:pt x="0" y="583142"/>
                    <a:pt x="45508" y="533400"/>
                  </a:cubicBezTo>
                  <a:cubicBezTo>
                    <a:pt x="46566" y="532342"/>
                    <a:pt x="1058" y="576792"/>
                    <a:pt x="45508" y="527050"/>
                  </a:cubicBezTo>
                  <a:cubicBezTo>
                    <a:pt x="89958" y="477308"/>
                    <a:pt x="234950" y="311150"/>
                    <a:pt x="312208" y="234950"/>
                  </a:cubicBezTo>
                  <a:cubicBezTo>
                    <a:pt x="389466" y="158750"/>
                    <a:pt x="434975" y="109008"/>
                    <a:pt x="509058" y="69850"/>
                  </a:cubicBezTo>
                  <a:cubicBezTo>
                    <a:pt x="583141" y="30692"/>
                    <a:pt x="674158" y="0"/>
                    <a:pt x="756708" y="0"/>
                  </a:cubicBezTo>
                  <a:cubicBezTo>
                    <a:pt x="839258" y="0"/>
                    <a:pt x="921808" y="30692"/>
                    <a:pt x="1004358" y="69850"/>
                  </a:cubicBezTo>
                  <a:cubicBezTo>
                    <a:pt x="1086908" y="109008"/>
                    <a:pt x="1185333" y="188383"/>
                    <a:pt x="1252008" y="234950"/>
                  </a:cubicBezTo>
                  <a:cubicBezTo>
                    <a:pt x="1318683" y="281517"/>
                    <a:pt x="1337733" y="294217"/>
                    <a:pt x="1404408" y="349250"/>
                  </a:cubicBezTo>
                </a:path>
              </a:pathLst>
            </a:custGeom>
            <a:noFill/>
            <a:ln w="762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436" tIns="45717" rIns="91436" bIns="45717" anchor="ctr"/>
            <a:lstStyle/>
            <a:p>
              <a:pPr algn="ctr">
                <a:spcBef>
                  <a:spcPct val="0"/>
                </a:spcBef>
                <a:defRPr/>
              </a:pPr>
              <a:endParaRPr kumimoji="1" lang="ja-JP" altLang="en-US" sz="2400" b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76" name="Datumsplatzhalter 7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77" name="Fußzeilenplatzhalt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3826768" cy="3052936"/>
          </a:xfrm>
        </p:spPr>
        <p:txBody>
          <a:bodyPr>
            <a:normAutofit/>
          </a:bodyPr>
          <a:lstStyle/>
          <a:p>
            <a:r>
              <a:rPr lang="de-DE" sz="2000" dirty="0" smtClean="0"/>
              <a:t>In Perseus </a:t>
            </a:r>
            <a:r>
              <a:rPr lang="de-DE" sz="2000" dirty="0" err="1" smtClean="0"/>
              <a:t>cluster</a:t>
            </a:r>
            <a:r>
              <a:rPr lang="de-DE" sz="2000" dirty="0" smtClean="0"/>
              <a:t> @ 80 </a:t>
            </a:r>
            <a:r>
              <a:rPr lang="de-DE" sz="2000" dirty="0" err="1" smtClean="0"/>
              <a:t>Mpc</a:t>
            </a:r>
            <a:endParaRPr lang="de-DE" sz="2000" dirty="0" smtClean="0"/>
          </a:p>
          <a:p>
            <a:r>
              <a:rPr lang="de-DE" sz="2000" dirty="0" smtClean="0"/>
              <a:t>Emission </a:t>
            </a:r>
            <a:r>
              <a:rPr lang="de-DE" sz="2000" dirty="0" err="1" smtClean="0"/>
              <a:t>level</a:t>
            </a:r>
            <a:r>
              <a:rPr lang="de-DE" sz="2000" dirty="0" smtClean="0"/>
              <a:t>: ~ 2.5 % </a:t>
            </a:r>
            <a:r>
              <a:rPr lang="de-DE" sz="2000" dirty="0" err="1" smtClean="0"/>
              <a:t>Crab</a:t>
            </a:r>
            <a:endParaRPr lang="de-DE" sz="2000" dirty="0" smtClean="0"/>
          </a:p>
          <a:p>
            <a:r>
              <a:rPr lang="de-DE" sz="2000" dirty="0" err="1" smtClean="0"/>
              <a:t>Detected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FERMI/LAT &gt;100 </a:t>
            </a:r>
            <a:r>
              <a:rPr lang="de-DE" sz="2000" dirty="0" err="1" smtClean="0"/>
              <a:t>GeV</a:t>
            </a:r>
            <a:r>
              <a:rPr lang="de-DE" sz="2000" dirty="0" smtClean="0"/>
              <a:t> (2-days </a:t>
            </a:r>
            <a:r>
              <a:rPr lang="de-DE" sz="2000" dirty="0" err="1" smtClean="0"/>
              <a:t>earlier</a:t>
            </a:r>
            <a:r>
              <a:rPr lang="de-DE" sz="2000" dirty="0" smtClean="0"/>
              <a:t> </a:t>
            </a:r>
            <a:r>
              <a:rPr lang="de-DE" sz="2000" dirty="0" err="1" smtClean="0"/>
              <a:t>than</a:t>
            </a:r>
            <a:r>
              <a:rPr lang="de-DE" sz="2000" dirty="0" smtClean="0"/>
              <a:t> MAGIC)</a:t>
            </a:r>
          </a:p>
          <a:p>
            <a:r>
              <a:rPr lang="de-DE" sz="2000" dirty="0" smtClean="0"/>
              <a:t>Gammas </a:t>
            </a:r>
            <a:r>
              <a:rPr lang="de-DE" sz="2000" dirty="0" err="1" smtClean="0"/>
              <a:t>could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produced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endParaRPr lang="de-DE" sz="2000" dirty="0" smtClean="0"/>
          </a:p>
          <a:p>
            <a:pPr lvl="1"/>
            <a:r>
              <a:rPr lang="de-DE" sz="1600" dirty="0" smtClean="0"/>
              <a:t>Close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central</a:t>
            </a:r>
            <a:r>
              <a:rPr lang="de-DE" sz="1600" dirty="0" smtClean="0"/>
              <a:t> BH (</a:t>
            </a:r>
            <a:r>
              <a:rPr lang="de-DE" sz="1600" dirty="0" err="1" smtClean="0"/>
              <a:t>like</a:t>
            </a:r>
            <a:r>
              <a:rPr lang="de-DE" sz="1600" dirty="0" smtClean="0"/>
              <a:t> M87)</a:t>
            </a:r>
          </a:p>
          <a:p>
            <a:pPr lvl="1"/>
            <a:r>
              <a:rPr lang="de-DE" sz="1600" dirty="0" err="1" smtClean="0"/>
              <a:t>Intercation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relativistic</a:t>
            </a:r>
            <a:r>
              <a:rPr lang="de-DE" sz="1600" dirty="0" smtClean="0"/>
              <a:t> </a:t>
            </a:r>
            <a:r>
              <a:rPr lang="de-DE" sz="1600" dirty="0" err="1" smtClean="0"/>
              <a:t>outflow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intra-cluster</a:t>
            </a:r>
            <a:r>
              <a:rPr lang="de-DE" sz="1600" dirty="0" smtClean="0"/>
              <a:t> medium ?</a:t>
            </a:r>
          </a:p>
          <a:p>
            <a:pPr lvl="1">
              <a:buNone/>
            </a:pPr>
            <a:endParaRPr lang="de-DE" sz="200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44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340768"/>
            <a:ext cx="2416972" cy="211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288032" y="4725144"/>
            <a:ext cx="3851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de-DE" sz="2000" dirty="0" smtClean="0"/>
              <a:t>Source variable, but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detailed</a:t>
            </a:r>
            <a:r>
              <a:rPr lang="de-DE" sz="2000" dirty="0" smtClean="0"/>
              <a:t> time </a:t>
            </a:r>
            <a:r>
              <a:rPr lang="de-DE" sz="2000" dirty="0" err="1" smtClean="0"/>
              <a:t>behavior</a:t>
            </a:r>
            <a:r>
              <a:rPr lang="de-DE" sz="2000" dirty="0" smtClean="0"/>
              <a:t> </a:t>
            </a:r>
            <a:r>
              <a:rPr lang="de-DE" sz="2000" dirty="0" err="1" smtClean="0"/>
              <a:t>needs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studied</a:t>
            </a:r>
            <a:endParaRPr lang="de-DE" sz="2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17180" r="49606" b="49134"/>
          <a:stretch>
            <a:fillRect/>
          </a:stretch>
        </p:blipFill>
        <p:spPr bwMode="auto">
          <a:xfrm>
            <a:off x="5004048" y="3524083"/>
            <a:ext cx="2952328" cy="271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7777162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Radio Galaxy: IC 310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9BFB07-E64E-4E34-8172-D0B11470735F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7777162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Radio Galaxy: IC 310</a:t>
            </a:r>
          </a:p>
        </p:txBody>
      </p:sp>
      <p:pic>
        <p:nvPicPr>
          <p:cNvPr id="19460" name="Picture 4" descr="sky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980728"/>
            <a:ext cx="5133975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212976"/>
            <a:ext cx="403383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50825" y="1589891"/>
            <a:ext cx="349723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Discovery while observing </a:t>
            </a:r>
            <a:br>
              <a:rPr lang="en-US" sz="2400" dirty="0"/>
            </a:br>
            <a:r>
              <a:rPr lang="en-US" sz="2400" dirty="0"/>
              <a:t>NGC 1275!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51520" y="2535287"/>
            <a:ext cx="274261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Very hard spectrum!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4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Dark Matter </a:t>
            </a:r>
            <a:r>
              <a:rPr lang="de-DE" sz="3200" dirty="0" err="1" smtClean="0"/>
              <a:t>Search</a:t>
            </a:r>
            <a:r>
              <a:rPr lang="de-DE" sz="3200" dirty="0" smtClean="0"/>
              <a:t> (</a:t>
            </a:r>
            <a:r>
              <a:rPr lang="de-DE" sz="3200" dirty="0" err="1" smtClean="0"/>
              <a:t>indirect</a:t>
            </a:r>
            <a:r>
              <a:rPr lang="de-DE" sz="3200" dirty="0" smtClean="0"/>
              <a:t>)</a:t>
            </a:r>
            <a:endParaRPr lang="de-DE" sz="3200" dirty="0"/>
          </a:p>
        </p:txBody>
      </p:sp>
      <p:sp>
        <p:nvSpPr>
          <p:cNvPr id="28764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1520" y="1340768"/>
            <a:ext cx="5974432" cy="4678362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de-DE" sz="2400" dirty="0" smtClean="0"/>
              <a:t>DM </a:t>
            </a:r>
            <a:r>
              <a:rPr lang="de-DE" sz="2400" dirty="0" err="1" smtClean="0"/>
              <a:t>candidate</a:t>
            </a:r>
            <a:r>
              <a:rPr lang="de-DE" sz="2400" dirty="0" smtClean="0"/>
              <a:t> </a:t>
            </a:r>
            <a:r>
              <a:rPr lang="de-DE" sz="2400" dirty="0" err="1" smtClean="0"/>
              <a:t>source</a:t>
            </a:r>
            <a:r>
              <a:rPr lang="de-DE" sz="2400" dirty="0" smtClean="0"/>
              <a:t>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endParaRPr lang="de-DE" sz="2400" dirty="0" smtClean="0"/>
          </a:p>
          <a:p>
            <a:r>
              <a:rPr lang="de-DE" sz="2400" dirty="0" err="1" smtClean="0"/>
              <a:t>Dwarf</a:t>
            </a:r>
            <a:r>
              <a:rPr lang="de-DE" sz="2400" dirty="0" smtClean="0"/>
              <a:t> </a:t>
            </a:r>
            <a:r>
              <a:rPr lang="de-DE" sz="2400" dirty="0" err="1" smtClean="0"/>
              <a:t>spheriodals</a:t>
            </a:r>
            <a:r>
              <a:rPr lang="de-DE" sz="2400" dirty="0" smtClean="0"/>
              <a:t> Draco, </a:t>
            </a:r>
            <a:r>
              <a:rPr lang="de-DE" sz="2400" dirty="0" err="1" smtClean="0"/>
              <a:t>Ursa</a:t>
            </a:r>
            <a:r>
              <a:rPr lang="de-DE" sz="2400" dirty="0" smtClean="0"/>
              <a:t> </a:t>
            </a:r>
            <a:r>
              <a:rPr lang="de-DE" sz="2400" dirty="0" err="1" smtClean="0"/>
              <a:t>Minor</a:t>
            </a:r>
            <a:r>
              <a:rPr lang="de-DE" sz="2400" dirty="0" smtClean="0"/>
              <a:t>, </a:t>
            </a:r>
            <a:r>
              <a:rPr lang="de-DE" sz="2400" dirty="0" err="1" smtClean="0"/>
              <a:t>Wilman</a:t>
            </a:r>
            <a:r>
              <a:rPr lang="de-DE" sz="2400" dirty="0" smtClean="0"/>
              <a:t> 1, </a:t>
            </a:r>
            <a:r>
              <a:rPr lang="de-DE" sz="2400" dirty="0" err="1" smtClean="0"/>
              <a:t>Boötes</a:t>
            </a:r>
            <a:r>
              <a:rPr lang="de-DE" sz="2400" dirty="0" smtClean="0"/>
              <a:t> 1, </a:t>
            </a:r>
            <a:r>
              <a:rPr lang="de-DE" sz="2400" dirty="0" err="1" smtClean="0"/>
              <a:t>Canis</a:t>
            </a:r>
            <a:r>
              <a:rPr lang="de-DE" sz="2400" dirty="0" smtClean="0"/>
              <a:t> Major, </a:t>
            </a:r>
            <a:r>
              <a:rPr lang="de-DE" sz="2400" dirty="0" err="1" smtClean="0"/>
              <a:t>Sagittarius</a:t>
            </a:r>
            <a:r>
              <a:rPr lang="de-DE" sz="2400" dirty="0" smtClean="0"/>
              <a:t> </a:t>
            </a:r>
            <a:r>
              <a:rPr lang="de-DE" sz="2400" dirty="0" err="1" smtClean="0"/>
              <a:t>Dwarf</a:t>
            </a:r>
            <a:r>
              <a:rPr lang="de-DE" sz="2400" dirty="0" smtClean="0"/>
              <a:t>, .. (</a:t>
            </a:r>
            <a:r>
              <a:rPr lang="de-DE" sz="2400" dirty="0" err="1" smtClean="0"/>
              <a:t>high</a:t>
            </a:r>
            <a:r>
              <a:rPr lang="de-DE" sz="2400" dirty="0" smtClean="0"/>
              <a:t> </a:t>
            </a:r>
            <a:r>
              <a:rPr lang="de-DE" sz="2400" dirty="0" err="1" smtClean="0"/>
              <a:t>light</a:t>
            </a:r>
            <a:r>
              <a:rPr lang="de-DE" sz="2400" dirty="0" smtClean="0"/>
              <a:t>/</a:t>
            </a:r>
            <a:r>
              <a:rPr lang="de-DE" sz="2400" dirty="0" err="1" smtClean="0"/>
              <a:t>mass</a:t>
            </a:r>
            <a:r>
              <a:rPr lang="de-DE" sz="2400" dirty="0" smtClean="0"/>
              <a:t> </a:t>
            </a:r>
            <a:r>
              <a:rPr lang="de-DE" sz="2400" dirty="0" err="1" smtClean="0"/>
              <a:t>ratio</a:t>
            </a:r>
            <a:r>
              <a:rPr lang="de-DE" sz="2400" dirty="0" smtClean="0"/>
              <a:t>) </a:t>
            </a:r>
            <a:endParaRPr lang="de-DE" sz="2400" dirty="0"/>
          </a:p>
          <a:p>
            <a:r>
              <a:rPr lang="de-DE" sz="2400" dirty="0" err="1"/>
              <a:t>Galactic</a:t>
            </a:r>
            <a:r>
              <a:rPr lang="de-DE" sz="2400" dirty="0"/>
              <a:t> </a:t>
            </a:r>
            <a:r>
              <a:rPr lang="de-DE" sz="2400" dirty="0" err="1"/>
              <a:t>center</a:t>
            </a:r>
            <a:endParaRPr lang="de-DE" sz="2400" dirty="0"/>
          </a:p>
          <a:p>
            <a:r>
              <a:rPr lang="de-DE" sz="2400" dirty="0" err="1"/>
              <a:t>Globular</a:t>
            </a:r>
            <a:r>
              <a:rPr lang="de-DE" sz="2400" dirty="0"/>
              <a:t> </a:t>
            </a:r>
            <a:r>
              <a:rPr lang="de-DE" sz="2400" dirty="0" err="1" smtClean="0"/>
              <a:t>cluster</a:t>
            </a:r>
            <a:r>
              <a:rPr lang="de-DE" sz="2400" dirty="0" err="1"/>
              <a:t>s</a:t>
            </a:r>
            <a:endParaRPr lang="de-DE" sz="2400" dirty="0" smtClean="0"/>
          </a:p>
          <a:p>
            <a:r>
              <a:rPr lang="de-DE" sz="2400" dirty="0" err="1"/>
              <a:t>Local</a:t>
            </a:r>
            <a:r>
              <a:rPr lang="de-DE" sz="2400" dirty="0"/>
              <a:t> </a:t>
            </a:r>
            <a:r>
              <a:rPr lang="de-DE" sz="2400" dirty="0" err="1"/>
              <a:t>group</a:t>
            </a:r>
            <a:r>
              <a:rPr lang="de-DE" sz="2400" dirty="0"/>
              <a:t> </a:t>
            </a:r>
            <a:r>
              <a:rPr lang="de-DE" sz="2400" dirty="0" err="1"/>
              <a:t>galaxies</a:t>
            </a:r>
            <a:r>
              <a:rPr lang="de-DE" sz="2400" dirty="0"/>
              <a:t> M32, </a:t>
            </a:r>
            <a:r>
              <a:rPr lang="de-DE" sz="2400" dirty="0" smtClean="0"/>
              <a:t>M33</a:t>
            </a:r>
          </a:p>
          <a:p>
            <a:r>
              <a:rPr lang="de-DE" sz="2400" dirty="0" smtClean="0"/>
              <a:t>Clusters of </a:t>
            </a:r>
            <a:r>
              <a:rPr lang="de-DE" sz="2400" dirty="0" err="1" smtClean="0"/>
              <a:t>galaxies</a:t>
            </a:r>
            <a:r>
              <a:rPr lang="de-DE" sz="2400" dirty="0" smtClean="0"/>
              <a:t>: Perseus, ...</a:t>
            </a:r>
            <a:endParaRPr lang="de-DE" sz="2400" dirty="0"/>
          </a:p>
          <a:p>
            <a:pPr>
              <a:buFontTx/>
              <a:buNone/>
            </a:pPr>
            <a:r>
              <a:rPr lang="de-DE" sz="2400" dirty="0" err="1" smtClean="0"/>
              <a:t>Though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estimated</a:t>
            </a:r>
            <a:r>
              <a:rPr lang="de-DE" sz="2400" dirty="0" smtClean="0"/>
              <a:t> IACT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 </a:t>
            </a:r>
            <a:r>
              <a:rPr lang="de-DE" sz="2400" dirty="0" err="1" smtClean="0"/>
              <a:t>fails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few</a:t>
            </a:r>
            <a:r>
              <a:rPr lang="de-DE" sz="2400" dirty="0" smtClean="0"/>
              <a:t> </a:t>
            </a:r>
            <a:r>
              <a:rPr lang="de-DE" sz="2400" dirty="0" err="1" smtClean="0"/>
              <a:t>orders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magnitude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detecting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assumed</a:t>
            </a:r>
            <a:r>
              <a:rPr lang="de-DE" sz="2400" dirty="0" smtClean="0"/>
              <a:t> type „</a:t>
            </a:r>
            <a:r>
              <a:rPr lang="de-DE" sz="2400" dirty="0" err="1" smtClean="0"/>
              <a:t>classical</a:t>
            </a:r>
            <a:r>
              <a:rPr lang="de-DE" sz="2400" dirty="0" smtClean="0"/>
              <a:t>“ DM, still 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a </a:t>
            </a:r>
            <a:r>
              <a:rPr lang="de-DE" sz="2400" dirty="0" err="1" smtClean="0"/>
              <a:t>challenge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candidates</a:t>
            </a:r>
            <a:r>
              <a:rPr lang="de-DE" sz="2400" dirty="0" smtClean="0"/>
              <a:t> </a:t>
            </a:r>
          </a:p>
          <a:p>
            <a:pPr>
              <a:buFontTx/>
              <a:buNone/>
            </a:pPr>
            <a:r>
              <a:rPr lang="de-DE" sz="2400" dirty="0" smtClean="0"/>
              <a:t>  </a:t>
            </a:r>
          </a:p>
          <a:p>
            <a:pPr>
              <a:buFontTx/>
              <a:buNone/>
            </a:pPr>
            <a:endParaRPr lang="de-DE" sz="2400" dirty="0" smtClean="0"/>
          </a:p>
          <a:p>
            <a:r>
              <a:rPr lang="de-DE" sz="2400" dirty="0" err="1"/>
              <a:t>Intermediate</a:t>
            </a:r>
            <a:r>
              <a:rPr lang="de-DE" sz="2400" dirty="0"/>
              <a:t> </a:t>
            </a:r>
            <a:r>
              <a:rPr lang="de-DE" sz="2400" dirty="0" err="1"/>
              <a:t>mass</a:t>
            </a:r>
            <a:r>
              <a:rPr lang="de-DE" sz="2400" dirty="0"/>
              <a:t> </a:t>
            </a:r>
            <a:r>
              <a:rPr lang="de-DE" sz="2400" dirty="0" err="1"/>
              <a:t>black</a:t>
            </a:r>
            <a:r>
              <a:rPr lang="de-DE" sz="2400" dirty="0"/>
              <a:t> </a:t>
            </a:r>
            <a:r>
              <a:rPr lang="de-DE" sz="2400" dirty="0" err="1"/>
              <a:t>holes</a:t>
            </a:r>
            <a:r>
              <a:rPr lang="de-DE" sz="2400" dirty="0"/>
              <a:t> in </a:t>
            </a:r>
            <a:r>
              <a:rPr lang="de-DE" sz="2400" dirty="0" err="1"/>
              <a:t>Milky</a:t>
            </a:r>
            <a:r>
              <a:rPr lang="de-DE" sz="2400" dirty="0"/>
              <a:t> Way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3111" y="1556792"/>
            <a:ext cx="236137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645224"/>
            <a:ext cx="246088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46</a:t>
            </a:fld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Gamma Ray Bursts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afterglow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412776"/>
            <a:ext cx="4752528" cy="4525963"/>
          </a:xfrm>
        </p:spPr>
        <p:txBody>
          <a:bodyPr>
            <a:noAutofit/>
          </a:bodyPr>
          <a:lstStyle/>
          <a:p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interesting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studying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rapid </a:t>
            </a:r>
            <a:r>
              <a:rPr lang="de-DE" sz="2400" dirty="0" err="1" smtClean="0"/>
              <a:t>variability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most</a:t>
            </a:r>
            <a:r>
              <a:rPr lang="de-DE" sz="2400" dirty="0" smtClean="0"/>
              <a:t> </a:t>
            </a:r>
            <a:r>
              <a:rPr lang="de-DE" sz="2400" dirty="0" err="1" smtClean="0"/>
              <a:t>luminous</a:t>
            </a:r>
            <a:r>
              <a:rPr lang="de-DE" sz="2400" dirty="0" smtClean="0"/>
              <a:t> </a:t>
            </a:r>
            <a:r>
              <a:rPr lang="de-DE" sz="2400" dirty="0" err="1" smtClean="0"/>
              <a:t>objects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Universe</a:t>
            </a:r>
            <a:endParaRPr lang="de-DE" sz="2400" dirty="0" smtClean="0"/>
          </a:p>
          <a:p>
            <a:r>
              <a:rPr lang="de-DE" sz="2400" dirty="0" err="1" smtClean="0"/>
              <a:t>Interesting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LIV </a:t>
            </a:r>
            <a:r>
              <a:rPr lang="de-DE" sz="2400" dirty="0" err="1" smtClean="0"/>
              <a:t>studies</a:t>
            </a:r>
            <a:endParaRPr lang="de-DE" sz="2400" dirty="0" smtClean="0"/>
          </a:p>
          <a:p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help</a:t>
            </a:r>
            <a:r>
              <a:rPr lang="de-DE" sz="2400" dirty="0" smtClean="0"/>
              <a:t> in </a:t>
            </a:r>
            <a:r>
              <a:rPr lang="de-DE" sz="2400" dirty="0" err="1" smtClean="0"/>
              <a:t>modeling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high-energy</a:t>
            </a:r>
            <a:r>
              <a:rPr lang="de-DE" sz="2400" dirty="0" smtClean="0"/>
              <a:t> end </a:t>
            </a:r>
            <a:r>
              <a:rPr lang="de-DE" sz="2400" dirty="0" err="1" smtClean="0"/>
              <a:t>of</a:t>
            </a:r>
            <a:r>
              <a:rPr lang="de-DE" sz="2400" dirty="0" smtClean="0"/>
              <a:t> GRBs</a:t>
            </a:r>
          </a:p>
          <a:p>
            <a:r>
              <a:rPr lang="de-DE" sz="2400" dirty="0" smtClean="0"/>
              <a:t>Propagation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absorption</a:t>
            </a:r>
            <a:r>
              <a:rPr lang="de-DE" sz="2400" dirty="0" smtClean="0"/>
              <a:t> </a:t>
            </a:r>
            <a:r>
              <a:rPr lang="de-DE" sz="2400" dirty="0" err="1" smtClean="0"/>
              <a:t>effects</a:t>
            </a:r>
            <a:r>
              <a:rPr lang="de-DE" sz="2400" dirty="0" smtClean="0"/>
              <a:t>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studied</a:t>
            </a:r>
            <a:endParaRPr lang="de-DE" sz="2400" dirty="0" smtClean="0"/>
          </a:p>
          <a:p>
            <a:r>
              <a:rPr lang="de-DE" sz="2400" dirty="0" smtClean="0"/>
              <a:t>2 </a:t>
            </a:r>
            <a:r>
              <a:rPr lang="de-DE" sz="2400" dirty="0" err="1" smtClean="0"/>
              <a:t>populations</a:t>
            </a:r>
            <a:r>
              <a:rPr lang="de-DE" sz="2400" dirty="0" smtClean="0"/>
              <a:t>: &lt; 1 sec.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few</a:t>
            </a:r>
            <a:r>
              <a:rPr lang="de-DE" sz="2400" dirty="0" smtClean="0"/>
              <a:t> </a:t>
            </a:r>
            <a:r>
              <a:rPr lang="de-DE" sz="2400" dirty="0" err="1" smtClean="0"/>
              <a:t>tens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seconds</a:t>
            </a:r>
            <a:r>
              <a:rPr lang="de-DE" sz="2400" dirty="0" smtClean="0"/>
              <a:t>; </a:t>
            </a:r>
            <a:r>
              <a:rPr lang="de-DE" sz="2400" dirty="0" err="1" smtClean="0"/>
              <a:t>even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latter</a:t>
            </a:r>
            <a:r>
              <a:rPr lang="de-DE" sz="2400" dirty="0" smtClean="0"/>
              <a:t> </a:t>
            </a:r>
            <a:r>
              <a:rPr lang="de-DE" sz="2400" dirty="0" err="1" smtClean="0"/>
              <a:t>need</a:t>
            </a:r>
            <a:r>
              <a:rPr lang="de-DE" sz="2400" dirty="0" smtClean="0"/>
              <a:t> </a:t>
            </a:r>
            <a:r>
              <a:rPr lang="de-DE" sz="2400" dirty="0" err="1" smtClean="0"/>
              <a:t>very</a:t>
            </a:r>
            <a:r>
              <a:rPr lang="de-DE" sz="2400" dirty="0" smtClean="0"/>
              <a:t> fast </a:t>
            </a:r>
            <a:r>
              <a:rPr lang="de-DE" sz="2400" dirty="0" err="1" smtClean="0"/>
              <a:t>reaction</a:t>
            </a:r>
            <a:r>
              <a:rPr lang="de-DE" sz="2400" dirty="0" smtClean="0"/>
              <a:t> time</a:t>
            </a:r>
          </a:p>
          <a:p>
            <a:r>
              <a:rPr lang="de-DE" sz="2400" dirty="0" smtClean="0"/>
              <a:t>Also </a:t>
            </a:r>
            <a:r>
              <a:rPr lang="de-DE" sz="2400" dirty="0" err="1" smtClean="0"/>
              <a:t>afterglow</a:t>
            </a:r>
            <a:r>
              <a:rPr lang="de-DE" sz="2400" dirty="0" smtClean="0"/>
              <a:t> </a:t>
            </a:r>
            <a:r>
              <a:rPr lang="de-DE" sz="2400" dirty="0" err="1" smtClean="0"/>
              <a:t>has</a:t>
            </a:r>
            <a:r>
              <a:rPr lang="de-DE" sz="2400" dirty="0" smtClean="0"/>
              <a:t> a </a:t>
            </a:r>
            <a:r>
              <a:rPr lang="de-DE" sz="2400" dirty="0" err="1" smtClean="0"/>
              <a:t>high</a:t>
            </a:r>
            <a:r>
              <a:rPr lang="de-DE" sz="2400" dirty="0" smtClean="0"/>
              <a:t> </a:t>
            </a:r>
            <a:r>
              <a:rPr lang="de-DE" sz="2400" dirty="0" err="1" smtClean="0"/>
              <a:t>chance</a:t>
            </a:r>
            <a:r>
              <a:rPr lang="de-DE" sz="2400" dirty="0" smtClean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Razmik</a:t>
            </a:r>
            <a:r>
              <a:rPr lang="en-US" dirty="0" smtClean="0"/>
              <a:t> </a:t>
            </a:r>
            <a:r>
              <a:rPr lang="en-US" dirty="0" err="1" smtClean="0"/>
              <a:t>Mirzoyan</a:t>
            </a:r>
            <a:r>
              <a:rPr lang="en-US" dirty="0" smtClean="0"/>
              <a:t>: MAGIC Astrophysics with VHE Gamma Rays</a:t>
            </a:r>
            <a:endParaRPr lang="de-DE" dirty="0"/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6600" y="2420888"/>
            <a:ext cx="4217400" cy="2708920"/>
          </a:xfrm>
          <a:prstGeom prst="rect">
            <a:avLst/>
          </a:prstGeom>
        </p:spPr>
      </p:pic>
      <p:sp>
        <p:nvSpPr>
          <p:cNvPr id="7" name="TextBox 13"/>
          <p:cNvSpPr txBox="1"/>
          <p:nvPr/>
        </p:nvSpPr>
        <p:spPr>
          <a:xfrm>
            <a:off x="5004048" y="1484784"/>
            <a:ext cx="3849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GRB050713A</a:t>
            </a:r>
          </a:p>
          <a:p>
            <a:pPr algn="ctr"/>
            <a:r>
              <a:rPr lang="en-US" dirty="0" smtClean="0"/>
              <a:t>The telescope started measuring in 27s</a:t>
            </a:r>
          </a:p>
          <a:p>
            <a:pPr algn="ctr"/>
            <a:r>
              <a:rPr lang="en-US" dirty="0" smtClean="0"/>
              <a:t>after the GCN signal arrived; no signal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340478" y="5229200"/>
            <a:ext cx="36087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Observed at T</a:t>
            </a:r>
            <a:r>
              <a:rPr lang="da-DK" baseline="-25000" dirty="0" smtClean="0"/>
              <a:t>0</a:t>
            </a:r>
            <a:r>
              <a:rPr lang="da-DK" dirty="0" smtClean="0"/>
              <a:t>+4753s; </a:t>
            </a:r>
            <a:r>
              <a:rPr lang="da-DK" dirty="0" smtClean="0">
                <a:solidFill>
                  <a:srgbClr val="FF0000"/>
                </a:solidFill>
              </a:rPr>
              <a:t>z: 0.76</a:t>
            </a:r>
            <a:r>
              <a:rPr lang="da-DK" dirty="0" smtClean="0"/>
              <a:t>; </a:t>
            </a:r>
          </a:p>
          <a:p>
            <a:r>
              <a:rPr lang="da-DK" dirty="0" smtClean="0"/>
              <a:t>GRB080430; T=16s; energy &gt; 80 GeV</a:t>
            </a:r>
          </a:p>
          <a:p>
            <a:r>
              <a:rPr lang="da-DK" dirty="0" smtClean="0"/>
              <a:t>No detection, upper limit</a:t>
            </a: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4788024" y="5805264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7"/>
          <p:cNvSpPr>
            <a:spLocks noGrp="1"/>
          </p:cNvSpPr>
          <p:nvPr>
            <p:ph type="title"/>
          </p:nvPr>
        </p:nvSpPr>
        <p:spPr>
          <a:xfrm>
            <a:off x="914400" y="288925"/>
            <a:ext cx="7313613" cy="8683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rgbClr val="000000"/>
                </a:solidFill>
              </a:rPr>
              <a:t>New Discoveries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21388" y="5476097"/>
            <a:ext cx="1483056" cy="851848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01C7323-E5B3-4B4D-BEDB-9448118D8D4B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en-US" dirty="0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sp>
        <p:nvSpPr>
          <p:cNvPr id="14340" name="Title 7"/>
          <p:cNvSpPr txBox="1">
            <a:spLocks/>
          </p:cNvSpPr>
          <p:nvPr/>
        </p:nvSpPr>
        <p:spPr bwMode="auto">
          <a:xfrm>
            <a:off x="457200" y="1524000"/>
            <a:ext cx="73136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endParaRPr lang="de-DE" sz="4600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 bwMode="auto">
          <a:xfrm>
            <a:off x="207963" y="2057400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2000">
                <a:solidFill>
                  <a:srgbClr val="000000"/>
                </a:solidFill>
                <a:latin typeface="Goudy Old Style" pitchFamily="18" charset="0"/>
              </a:rPr>
              <a:t>Two Radio Galaxies</a:t>
            </a:r>
          </a:p>
        </p:txBody>
      </p:sp>
      <p:sp>
        <p:nvSpPr>
          <p:cNvPr id="13" name="Title 7"/>
          <p:cNvSpPr txBox="1">
            <a:spLocks/>
          </p:cNvSpPr>
          <p:nvPr/>
        </p:nvSpPr>
        <p:spPr bwMode="auto">
          <a:xfrm>
            <a:off x="3581400" y="1524000"/>
            <a:ext cx="571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3200" b="1" i="1" dirty="0">
                <a:solidFill>
                  <a:srgbClr val="000000"/>
                </a:solidFill>
                <a:latin typeface="Goudy Old Style" pitchFamily="18" charset="0"/>
              </a:rPr>
              <a:t>IC310 </a:t>
            </a:r>
            <a:r>
              <a:rPr lang="en-US" sz="1200" b="1" i="1" dirty="0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200" dirty="0">
                <a:solidFill>
                  <a:srgbClr val="404040"/>
                </a:solidFill>
                <a:latin typeface="Goudy Old Style" pitchFamily="18" charset="0"/>
              </a:rPr>
              <a:t>J. </a:t>
            </a:r>
            <a:r>
              <a:rPr lang="en-US" sz="1200" dirty="0" err="1">
                <a:solidFill>
                  <a:srgbClr val="404040"/>
                </a:solidFill>
                <a:latin typeface="Goudy Old Style" pitchFamily="18" charset="0"/>
              </a:rPr>
              <a:t>Aleksić</a:t>
            </a:r>
            <a:r>
              <a:rPr lang="en-US" sz="1200" dirty="0">
                <a:solidFill>
                  <a:srgbClr val="404040"/>
                </a:solidFill>
                <a:latin typeface="Goudy Old Style" pitchFamily="18" charset="0"/>
              </a:rPr>
              <a:t> et al. (MAGIC Coll.), </a:t>
            </a:r>
            <a:r>
              <a:rPr lang="en-US" sz="1200" dirty="0" err="1">
                <a:solidFill>
                  <a:srgbClr val="404040"/>
                </a:solidFill>
                <a:latin typeface="Goudy Old Style" pitchFamily="18" charset="0"/>
              </a:rPr>
              <a:t>Astrophys</a:t>
            </a:r>
            <a:r>
              <a:rPr lang="en-US" sz="1200" dirty="0">
                <a:solidFill>
                  <a:srgbClr val="404040"/>
                </a:solidFill>
                <a:latin typeface="Goudy Old Style" pitchFamily="18" charset="0"/>
              </a:rPr>
              <a:t>. J. </a:t>
            </a:r>
            <a:r>
              <a:rPr lang="en-US" sz="1200" dirty="0" err="1">
                <a:solidFill>
                  <a:srgbClr val="404040"/>
                </a:solidFill>
                <a:latin typeface="Goudy Old Style" pitchFamily="18" charset="0"/>
              </a:rPr>
              <a:t>Lett</a:t>
            </a:r>
            <a:r>
              <a:rPr lang="en-US" sz="1200" dirty="0">
                <a:solidFill>
                  <a:srgbClr val="404040"/>
                </a:solidFill>
                <a:latin typeface="Goudy Old Style" pitchFamily="18" charset="0"/>
              </a:rPr>
              <a:t>. 2010 </a:t>
            </a:r>
            <a:r>
              <a:rPr lang="en-US" sz="1200" dirty="0">
                <a:latin typeface="Goudy Old Style" pitchFamily="18" charset="0"/>
              </a:rPr>
              <a:t> </a:t>
            </a:r>
            <a:r>
              <a:rPr lang="en-US" sz="1200" b="1" i="1" dirty="0">
                <a:solidFill>
                  <a:srgbClr val="000000"/>
                </a:solidFill>
                <a:latin typeface="Goudy Old Style" pitchFamily="18" charset="0"/>
              </a:rPr>
              <a:t>)</a:t>
            </a:r>
          </a:p>
        </p:txBody>
      </p:sp>
      <p:sp>
        <p:nvSpPr>
          <p:cNvPr id="14" name="Title 7"/>
          <p:cNvSpPr txBox="1">
            <a:spLocks/>
          </p:cNvSpPr>
          <p:nvPr/>
        </p:nvSpPr>
        <p:spPr bwMode="auto">
          <a:xfrm>
            <a:off x="3581400" y="24765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3200" b="1" i="1">
                <a:solidFill>
                  <a:srgbClr val="000000"/>
                </a:solidFill>
                <a:latin typeface="Goudy Old Style" pitchFamily="18" charset="0"/>
              </a:rPr>
              <a:t>NGC 1275 </a:t>
            </a:r>
            <a:r>
              <a:rPr lang="en-US" sz="1600" b="1" i="1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600">
                <a:solidFill>
                  <a:srgbClr val="404040"/>
                </a:solidFill>
                <a:latin typeface="Goudy Old Style" pitchFamily="18" charset="0"/>
              </a:rPr>
              <a:t>ATel #2916</a:t>
            </a:r>
            <a:r>
              <a:rPr lang="es-ES_tradnl" sz="1600">
                <a:solidFill>
                  <a:srgbClr val="404040"/>
                </a:solidFill>
                <a:latin typeface="Goudy Old Style" pitchFamily="18" charset="0"/>
              </a:rPr>
              <a:t>, October 2010</a:t>
            </a:r>
            <a:r>
              <a:rPr lang="en-US" sz="1600" b="1" i="1">
                <a:solidFill>
                  <a:srgbClr val="000000"/>
                </a:solidFill>
                <a:latin typeface="Goudy Old Style" pitchFamily="18" charset="0"/>
              </a:rPr>
              <a:t>)</a:t>
            </a:r>
          </a:p>
        </p:txBody>
      </p:sp>
      <p:sp>
        <p:nvSpPr>
          <p:cNvPr id="14344" name="Title 7"/>
          <p:cNvSpPr txBox="1">
            <a:spLocks/>
          </p:cNvSpPr>
          <p:nvPr/>
        </p:nvSpPr>
        <p:spPr bwMode="auto">
          <a:xfrm>
            <a:off x="207963" y="3581400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endParaRPr lang="de-DE" sz="2000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6" name="Title 7"/>
          <p:cNvSpPr txBox="1">
            <a:spLocks/>
          </p:cNvSpPr>
          <p:nvPr/>
        </p:nvSpPr>
        <p:spPr bwMode="auto">
          <a:xfrm>
            <a:off x="207963" y="4419600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2000">
                <a:solidFill>
                  <a:srgbClr val="000000"/>
                </a:solidFill>
                <a:latin typeface="Goudy Old Style" pitchFamily="18" charset="0"/>
              </a:rPr>
              <a:t>High Frequency peaking BL Lac</a:t>
            </a:r>
          </a:p>
        </p:txBody>
      </p:sp>
      <p:sp>
        <p:nvSpPr>
          <p:cNvPr id="17" name="Title 7"/>
          <p:cNvSpPr txBox="1">
            <a:spLocks/>
          </p:cNvSpPr>
          <p:nvPr/>
        </p:nvSpPr>
        <p:spPr bwMode="auto">
          <a:xfrm>
            <a:off x="3581400" y="4419600"/>
            <a:ext cx="434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3200" b="1" i="1">
                <a:solidFill>
                  <a:srgbClr val="000000"/>
                </a:solidFill>
                <a:latin typeface="Goudy Old Style" pitchFamily="18" charset="0"/>
              </a:rPr>
              <a:t>B3 2247+381</a:t>
            </a:r>
            <a:r>
              <a:rPr lang="es-ES_tradnl" sz="1600" b="1" i="1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600">
                <a:solidFill>
                  <a:srgbClr val="404040"/>
                </a:solidFill>
                <a:latin typeface="Goudy Old Style" pitchFamily="18" charset="0"/>
              </a:rPr>
              <a:t>ATel #2910</a:t>
            </a:r>
            <a:r>
              <a:rPr lang="es-ES_tradnl" sz="1600">
                <a:solidFill>
                  <a:srgbClr val="404040"/>
                </a:solidFill>
                <a:latin typeface="Goudy Old Style" pitchFamily="18" charset="0"/>
              </a:rPr>
              <a:t>, October 2010</a:t>
            </a:r>
            <a:r>
              <a:rPr lang="es-ES_tradnl" sz="1600" b="1" i="1">
                <a:solidFill>
                  <a:srgbClr val="000000"/>
                </a:solidFill>
                <a:latin typeface="Goudy Old Style" pitchFamily="18" charset="0"/>
              </a:rPr>
              <a:t>)</a:t>
            </a:r>
            <a:endParaRPr lang="en-US" sz="1600" b="1" i="1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8" name="Title 7"/>
          <p:cNvSpPr txBox="1">
            <a:spLocks/>
          </p:cNvSpPr>
          <p:nvPr/>
        </p:nvSpPr>
        <p:spPr bwMode="auto">
          <a:xfrm>
            <a:off x="207963" y="5527675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2000">
                <a:solidFill>
                  <a:srgbClr val="000000"/>
                </a:solidFill>
                <a:latin typeface="Goudy Old Style" pitchFamily="18" charset="0"/>
              </a:rPr>
              <a:t>Unknown Fermi source</a:t>
            </a:r>
          </a:p>
        </p:txBody>
      </p:sp>
      <p:sp>
        <p:nvSpPr>
          <p:cNvPr id="19" name="Title 7"/>
          <p:cNvSpPr txBox="1">
            <a:spLocks/>
          </p:cNvSpPr>
          <p:nvPr/>
        </p:nvSpPr>
        <p:spPr bwMode="auto">
          <a:xfrm>
            <a:off x="3581400" y="5527675"/>
            <a:ext cx="51038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s-ES_tradnl" sz="3200" b="1" i="1">
                <a:solidFill>
                  <a:srgbClr val="000000"/>
                </a:solidFill>
                <a:latin typeface="Goudy Old Style" pitchFamily="18" charset="0"/>
              </a:rPr>
              <a:t>MAGIC J2001+435 </a:t>
            </a:r>
            <a:r>
              <a:rPr lang="es-ES_tradnl" sz="1600" b="1" i="1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600">
                <a:solidFill>
                  <a:srgbClr val="404040"/>
                </a:solidFill>
                <a:latin typeface="Goudy Old Style" pitchFamily="18" charset="0"/>
              </a:rPr>
              <a:t>ATel #2753</a:t>
            </a:r>
            <a:r>
              <a:rPr lang="es-ES_tradnl" sz="1600">
                <a:solidFill>
                  <a:srgbClr val="404040"/>
                </a:solidFill>
                <a:latin typeface="Goudy Old Style" pitchFamily="18" charset="0"/>
              </a:rPr>
              <a:t>, July 2010</a:t>
            </a:r>
            <a:r>
              <a:rPr lang="es-ES_tradnl" sz="1600" b="1" i="1">
                <a:solidFill>
                  <a:srgbClr val="000000"/>
                </a:solidFill>
                <a:latin typeface="Goudy Old Style" pitchFamily="18" charset="0"/>
              </a:rPr>
              <a:t>)</a:t>
            </a:r>
            <a:endParaRPr lang="en-US" sz="1600" b="1" i="1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20" name="Title 7"/>
          <p:cNvSpPr txBox="1">
            <a:spLocks/>
          </p:cNvSpPr>
          <p:nvPr/>
        </p:nvSpPr>
        <p:spPr bwMode="auto">
          <a:xfrm>
            <a:off x="207963" y="3314700"/>
            <a:ext cx="27638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2000">
                <a:solidFill>
                  <a:srgbClr val="000000"/>
                </a:solidFill>
                <a:latin typeface="Goudy Old Style" pitchFamily="18" charset="0"/>
              </a:rPr>
              <a:t>Flat Spectrum Radio Quasar</a:t>
            </a:r>
          </a:p>
        </p:txBody>
      </p:sp>
      <p:sp>
        <p:nvSpPr>
          <p:cNvPr id="21" name="Title 7"/>
          <p:cNvSpPr txBox="1">
            <a:spLocks/>
          </p:cNvSpPr>
          <p:nvPr/>
        </p:nvSpPr>
        <p:spPr bwMode="auto">
          <a:xfrm>
            <a:off x="3581400" y="3314700"/>
            <a:ext cx="6019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r>
              <a:rPr lang="en-US" sz="3200" b="1" i="1">
                <a:solidFill>
                  <a:srgbClr val="000000"/>
                </a:solidFill>
                <a:latin typeface="Goudy Old Style" pitchFamily="18" charset="0"/>
              </a:rPr>
              <a:t>PKS 1222+216</a:t>
            </a:r>
            <a:r>
              <a:rPr lang="en-US" sz="2400" b="1" i="1">
                <a:solidFill>
                  <a:srgbClr val="000000"/>
                </a:solidFill>
                <a:latin typeface="Goudy Old Style" pitchFamily="18" charset="0"/>
              </a:rPr>
              <a:t>(4C +21.35)</a:t>
            </a:r>
          </a:p>
          <a:p>
            <a:pPr defTabSz="914400"/>
            <a:r>
              <a:rPr lang="en-US" sz="1600" b="1" i="1">
                <a:solidFill>
                  <a:srgbClr val="000000"/>
                </a:solidFill>
                <a:latin typeface="Goudy Old Style" pitchFamily="18" charset="0"/>
              </a:rPr>
              <a:t>(</a:t>
            </a:r>
            <a:r>
              <a:rPr lang="en-US" sz="1600">
                <a:solidFill>
                  <a:srgbClr val="404040"/>
                </a:solidFill>
                <a:latin typeface="Goudy Old Style" pitchFamily="18" charset="0"/>
              </a:rPr>
              <a:t>ATel #2684</a:t>
            </a:r>
            <a:r>
              <a:rPr lang="es-ES_tradnl" sz="1600">
                <a:solidFill>
                  <a:srgbClr val="404040"/>
                </a:solidFill>
                <a:latin typeface="Goudy Old Style" pitchFamily="18" charset="0"/>
              </a:rPr>
              <a:t>, June 2010</a:t>
            </a:r>
            <a:r>
              <a:rPr lang="en-US" sz="1600" b="1" i="1">
                <a:solidFill>
                  <a:srgbClr val="000000"/>
                </a:solidFill>
                <a:latin typeface="Goudy Old Style" pitchFamily="18" charset="0"/>
              </a:rPr>
              <a:t>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743200" y="1828800"/>
            <a:ext cx="838200" cy="457200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4" idx="1"/>
          </p:cNvCxnSpPr>
          <p:nvPr/>
        </p:nvCxnSpPr>
        <p:spPr>
          <a:xfrm>
            <a:off x="2743200" y="2286000"/>
            <a:ext cx="838200" cy="457200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743200" y="3579813"/>
            <a:ext cx="838200" cy="1587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87650" y="4724400"/>
            <a:ext cx="838200" cy="1588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805113" y="5791200"/>
            <a:ext cx="838200" cy="1588"/>
          </a:xfrm>
          <a:prstGeom prst="straightConnector1">
            <a:avLst/>
          </a:prstGeom>
          <a:ln w="44450">
            <a:beve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fig2a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457450"/>
            <a:ext cx="5870575" cy="417195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 smtClean="0">
                <a:latin typeface="+mj-lt"/>
                <a:ea typeface="+mj-ea"/>
                <a:cs typeface="+mj-cs"/>
              </a:rPr>
              <a:t>Flat </a:t>
            </a:r>
            <a:r>
              <a:rPr lang="de-DE" sz="3200" dirty="0" err="1" smtClean="0">
                <a:latin typeface="+mj-lt"/>
                <a:ea typeface="+mj-ea"/>
                <a:cs typeface="+mj-cs"/>
              </a:rPr>
              <a:t>Spectrum</a:t>
            </a:r>
            <a:r>
              <a:rPr lang="de-DE" sz="3200" dirty="0" smtClean="0">
                <a:latin typeface="+mj-lt"/>
                <a:ea typeface="+mj-ea"/>
                <a:cs typeface="+mj-cs"/>
              </a:rPr>
              <a:t> Radio Quasar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 smtClean="0">
                <a:latin typeface="+mj-lt"/>
                <a:ea typeface="+mj-ea"/>
                <a:cs typeface="+mj-cs"/>
              </a:rPr>
              <a:t>PKS 1222 +216 (4C 21.35)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23528" y="1844824"/>
            <a:ext cx="41764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Discovered recently by MAGIC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z = 0.432 (after 3C279 2</a:t>
            </a:r>
            <a:r>
              <a:rPr lang="en-US" sz="2400" baseline="30000" dirty="0" smtClean="0">
                <a:solidFill>
                  <a:srgbClr val="FF0000"/>
                </a:solidFill>
                <a:latin typeface="+mj-lt"/>
              </a:rPr>
              <a:t>nd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most distant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(reliable z) measured source)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measured signal strength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~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8.5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in 0.5</a:t>
            </a:r>
            <a:r>
              <a:rPr lang="en-US" sz="2400" baseline="30000" dirty="0" smtClean="0">
                <a:solidFill>
                  <a:srgbClr val="FF0000"/>
                </a:solidFill>
                <a:latin typeface="+mj-lt"/>
              </a:rPr>
              <a:t>h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Along with 3C279 and PKS 1510-089 this is the 3</a:t>
            </a:r>
            <a:r>
              <a:rPr lang="en-US" sz="2400" baseline="30000" dirty="0" smtClean="0">
                <a:solidFill>
                  <a:srgbClr val="000000"/>
                </a:solidFill>
                <a:latin typeface="+mj-lt"/>
              </a:rPr>
              <a:t>rd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FSRQ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Variability time scale: ~ 10’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Short-time variability conflicts with external Compton model</a:t>
            </a:r>
          </a:p>
          <a:p>
            <a:pPr>
              <a:buFont typeface="Arial" pitchFamily="34" charset="0"/>
              <a:buChar char="•"/>
            </a:pPr>
            <a:endParaRPr lang="de-DE" sz="2400" dirty="0">
              <a:latin typeface="+mj-lt"/>
            </a:endParaRPr>
          </a:p>
        </p:txBody>
      </p:sp>
      <p:pic>
        <p:nvPicPr>
          <p:cNvPr id="6" name="Picture Placeholder 5" descr="SED_PK1222_flare17June2010.pdf"/>
          <p:cNvPicPr>
            <a:picLocks noChangeAspect="1"/>
          </p:cNvPicPr>
          <p:nvPr/>
        </p:nvPicPr>
        <p:blipFill>
          <a:blip r:embed="rId2" cstate="print"/>
          <a:srcRect t="5002" b="1666"/>
          <a:stretch>
            <a:fillRect/>
          </a:stretch>
        </p:blipFill>
        <p:spPr>
          <a:xfrm>
            <a:off x="4427984" y="2417559"/>
            <a:ext cx="4534095" cy="31716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4716016" y="1844824"/>
            <a:ext cx="364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FERMI &amp; MAGIC </a:t>
            </a:r>
            <a:r>
              <a:rPr lang="de-DE" dirty="0" err="1" smtClean="0">
                <a:solidFill>
                  <a:srgbClr val="002060"/>
                </a:solidFill>
              </a:rPr>
              <a:t>data</a:t>
            </a:r>
            <a:r>
              <a:rPr lang="de-DE" dirty="0" smtClean="0">
                <a:solidFill>
                  <a:srgbClr val="002060"/>
                </a:solidFill>
              </a:rPr>
              <a:t>:  0.1 – 400 </a:t>
            </a:r>
            <a:r>
              <a:rPr lang="de-DE" dirty="0" err="1" smtClean="0">
                <a:solidFill>
                  <a:srgbClr val="002060"/>
                </a:solidFill>
              </a:rPr>
              <a:t>GeV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49</a:t>
            </a:fld>
            <a:endParaRPr lang="de-DE" dirty="0"/>
          </a:p>
        </p:txBody>
      </p:sp>
      <p:pic>
        <p:nvPicPr>
          <p:cNvPr id="10" name="Picture 7" descr="lc_PKS1222"/>
          <p:cNvPicPr>
            <a:picLocks noChangeAspect="1" noChangeArrowheads="1"/>
          </p:cNvPicPr>
          <p:nvPr/>
        </p:nvPicPr>
        <p:blipFill>
          <a:blip r:embed="rId3" cstate="print"/>
          <a:srcRect t="4707"/>
          <a:stretch>
            <a:fillRect/>
          </a:stretch>
        </p:blipFill>
        <p:spPr bwMode="auto">
          <a:xfrm>
            <a:off x="6300193" y="5517232"/>
            <a:ext cx="1440160" cy="98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Autofit/>
          </a:bodyPr>
          <a:lstStyle/>
          <a:p>
            <a:r>
              <a:rPr lang="de-DE" sz="3200" dirty="0" smtClean="0"/>
              <a:t>H.E.S.S., VERITAS &amp; MAGIC</a:t>
            </a:r>
            <a:br>
              <a:rPr lang="de-DE" sz="3200" dirty="0" smtClean="0"/>
            </a:br>
            <a:endParaRPr lang="de-DE" sz="3200" dirty="0" smtClean="0"/>
          </a:p>
        </p:txBody>
      </p:sp>
      <p:sp>
        <p:nvSpPr>
          <p:cNvPr id="15371" name="Textfeld 5"/>
          <p:cNvSpPr txBox="1">
            <a:spLocks noChangeArrowheads="1"/>
          </p:cNvSpPr>
          <p:nvPr/>
        </p:nvSpPr>
        <p:spPr bwMode="auto">
          <a:xfrm>
            <a:off x="763464" y="4127500"/>
            <a:ext cx="7840984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79388">
              <a:tabLst>
                <a:tab pos="2336800" algn="l"/>
                <a:tab pos="4487863" algn="l"/>
              </a:tabLst>
            </a:pPr>
            <a:r>
              <a:rPr lang="de-DE" dirty="0"/>
              <a:t>	H.E.S.S. 	MAGIC</a:t>
            </a:r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smtClean="0"/>
              <a:t># </a:t>
            </a:r>
            <a:r>
              <a:rPr lang="de-DE" dirty="0" err="1" smtClean="0"/>
              <a:t>telescopes</a:t>
            </a:r>
            <a:r>
              <a:rPr lang="de-DE" dirty="0"/>
              <a:t>	4	</a:t>
            </a:r>
            <a:r>
              <a:rPr lang="de-DE" dirty="0" smtClean="0"/>
              <a:t>2</a:t>
            </a:r>
            <a:endParaRPr lang="de-DE" dirty="0"/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smtClean="0"/>
              <a:t>Field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view</a:t>
            </a:r>
            <a:r>
              <a:rPr lang="de-DE" dirty="0"/>
              <a:t>	5°	3.5°	</a:t>
            </a:r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err="1" smtClean="0"/>
              <a:t>Reflector</a:t>
            </a:r>
            <a:r>
              <a:rPr lang="de-DE" dirty="0" smtClean="0"/>
              <a:t> </a:t>
            </a:r>
            <a:r>
              <a:rPr lang="de-DE" dirty="0" err="1" smtClean="0"/>
              <a:t>diameter</a:t>
            </a:r>
            <a:r>
              <a:rPr lang="de-DE" dirty="0"/>
              <a:t>	</a:t>
            </a:r>
            <a:r>
              <a:rPr lang="de-DE" dirty="0" smtClean="0"/>
              <a:t>12 </a:t>
            </a:r>
            <a:r>
              <a:rPr lang="de-DE" dirty="0"/>
              <a:t>m	17 m	</a:t>
            </a:r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threshold</a:t>
            </a:r>
            <a:r>
              <a:rPr lang="de-DE" dirty="0"/>
              <a:t>	</a:t>
            </a:r>
            <a:r>
              <a:rPr lang="de-DE" dirty="0" smtClean="0"/>
              <a:t>160 </a:t>
            </a:r>
            <a:r>
              <a:rPr lang="de-DE" dirty="0" err="1"/>
              <a:t>GeV</a:t>
            </a:r>
            <a:r>
              <a:rPr lang="de-DE" dirty="0"/>
              <a:t>	</a:t>
            </a:r>
            <a:r>
              <a:rPr lang="de-DE" dirty="0" smtClean="0"/>
              <a:t>50 </a:t>
            </a:r>
            <a:r>
              <a:rPr lang="de-DE" dirty="0" err="1"/>
              <a:t>GeV</a:t>
            </a:r>
            <a:r>
              <a:rPr lang="de-DE" dirty="0"/>
              <a:t> (25 </a:t>
            </a:r>
            <a:r>
              <a:rPr lang="de-DE" dirty="0" err="1" smtClean="0"/>
              <a:t>GeV</a:t>
            </a:r>
            <a:r>
              <a:rPr lang="de-DE" dirty="0" smtClean="0"/>
              <a:t> – </a:t>
            </a:r>
            <a:r>
              <a:rPr lang="de-DE" dirty="0" err="1" smtClean="0"/>
              <a:t>special</a:t>
            </a:r>
            <a:r>
              <a:rPr lang="de-DE" dirty="0" smtClean="0"/>
              <a:t> </a:t>
            </a:r>
            <a:r>
              <a:rPr lang="de-DE" dirty="0" err="1" smtClean="0"/>
              <a:t>trigger</a:t>
            </a:r>
            <a:r>
              <a:rPr lang="de-DE" dirty="0" smtClean="0"/>
              <a:t>)</a:t>
            </a:r>
            <a:endParaRPr lang="de-DE" dirty="0"/>
          </a:p>
          <a:p>
            <a:pPr defTabSz="179388">
              <a:spcBef>
                <a:spcPts val="600"/>
              </a:spcBef>
              <a:tabLst>
                <a:tab pos="2336800" algn="l"/>
                <a:tab pos="4487863" algn="l"/>
              </a:tabLst>
            </a:pPr>
            <a:r>
              <a:rPr lang="de-DE" dirty="0" err="1" smtClean="0"/>
              <a:t>Sensitivity</a:t>
            </a:r>
            <a:r>
              <a:rPr lang="de-DE" dirty="0" smtClean="0"/>
              <a:t>:</a:t>
            </a:r>
            <a:r>
              <a:rPr lang="de-DE" dirty="0"/>
              <a:t>	</a:t>
            </a:r>
            <a:r>
              <a:rPr lang="de-DE" dirty="0" smtClean="0"/>
              <a:t>0.8 % </a:t>
            </a:r>
            <a:r>
              <a:rPr lang="de-DE" dirty="0" err="1"/>
              <a:t>Crab</a:t>
            </a:r>
            <a:r>
              <a:rPr lang="de-DE" dirty="0"/>
              <a:t> (25 h) 	</a:t>
            </a:r>
            <a:r>
              <a:rPr lang="de-DE" dirty="0" smtClean="0"/>
              <a:t>0.8 % </a:t>
            </a:r>
            <a:r>
              <a:rPr lang="de-DE" dirty="0" err="1"/>
              <a:t>Crab</a:t>
            </a:r>
            <a:r>
              <a:rPr lang="de-DE" dirty="0"/>
              <a:t> (50 </a:t>
            </a:r>
            <a:r>
              <a:rPr lang="de-DE" dirty="0" smtClean="0"/>
              <a:t>h, E ≥ 260 </a:t>
            </a:r>
            <a:r>
              <a:rPr lang="de-DE" dirty="0" err="1" smtClean="0"/>
              <a:t>GeV</a:t>
            </a:r>
            <a:r>
              <a:rPr lang="de-DE" dirty="0" smtClean="0"/>
              <a:t>)</a:t>
            </a:r>
            <a:endParaRPr lang="de-DE" dirty="0"/>
          </a:p>
        </p:txBody>
      </p:sp>
      <p:grpSp>
        <p:nvGrpSpPr>
          <p:cNvPr id="3" name="Gruppieren 18"/>
          <p:cNvGrpSpPr>
            <a:grpSpLocks noChangeAspect="1"/>
          </p:cNvGrpSpPr>
          <p:nvPr/>
        </p:nvGrpSpPr>
        <p:grpSpPr bwMode="auto">
          <a:xfrm>
            <a:off x="467544" y="980728"/>
            <a:ext cx="2937470" cy="1814320"/>
            <a:chOff x="4800600" y="1430376"/>
            <a:chExt cx="2743200" cy="1693824"/>
          </a:xfrm>
        </p:grpSpPr>
        <p:pic>
          <p:nvPicPr>
            <p:cNvPr id="15367" name="Picture 5" descr="HESS-dark-full"/>
            <p:cNvPicPr>
              <a:picLocks noChangeAspect="1" noChangeArrowheads="1"/>
            </p:cNvPicPr>
            <p:nvPr/>
          </p:nvPicPr>
          <p:blipFill>
            <a:blip r:embed="rId3" cstate="print"/>
            <a:srcRect t="3740" b="3642"/>
            <a:stretch>
              <a:fillRect/>
            </a:stretch>
          </p:blipFill>
          <p:spPr bwMode="auto">
            <a:xfrm>
              <a:off x="4800600" y="1430376"/>
              <a:ext cx="2743200" cy="1693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Textfeld 14"/>
            <p:cNvSpPr txBox="1">
              <a:spLocks noChangeAspect="1" noChangeArrowheads="1"/>
            </p:cNvSpPr>
            <p:nvPr/>
          </p:nvSpPr>
          <p:spPr bwMode="auto">
            <a:xfrm>
              <a:off x="4800600" y="1432820"/>
              <a:ext cx="1447393" cy="234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chemeClr val="bg1"/>
                  </a:solidFill>
                </a:rPr>
                <a:t>H.E.S.S. </a:t>
              </a:r>
            </a:p>
          </p:txBody>
        </p:sp>
      </p:grp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/>
          <a:srcRect t="5847"/>
          <a:stretch>
            <a:fillRect/>
          </a:stretch>
        </p:blipFill>
        <p:spPr bwMode="auto">
          <a:xfrm>
            <a:off x="5843637" y="980728"/>
            <a:ext cx="2904827" cy="182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Grafik 12" descr="Veritas.jpg"/>
          <p:cNvPicPr>
            <a:picLocks noChangeAspect="1"/>
          </p:cNvPicPr>
          <p:nvPr/>
        </p:nvPicPr>
        <p:blipFill>
          <a:blip r:embed="rId5" cstate="print"/>
          <a:srcRect r="6176"/>
          <a:stretch>
            <a:fillRect/>
          </a:stretch>
        </p:blipFill>
        <p:spPr>
          <a:xfrm>
            <a:off x="1835696" y="2564904"/>
            <a:ext cx="3983007" cy="151216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868144" y="3140968"/>
            <a:ext cx="3046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Parameters </a:t>
            </a:r>
            <a:r>
              <a:rPr lang="de-DE" dirty="0" err="1" smtClean="0"/>
              <a:t>of</a:t>
            </a:r>
            <a:r>
              <a:rPr lang="de-DE" dirty="0" smtClean="0"/>
              <a:t> VERITAS </a:t>
            </a:r>
            <a:r>
              <a:rPr lang="de-DE" dirty="0" err="1" smtClean="0"/>
              <a:t>almost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those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H.E.S.S.</a:t>
            </a:r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grpSp>
        <p:nvGrpSpPr>
          <p:cNvPr id="19" name="Group 12"/>
          <p:cNvGrpSpPr/>
          <p:nvPr/>
        </p:nvGrpSpPr>
        <p:grpSpPr>
          <a:xfrm>
            <a:off x="3419872" y="1268760"/>
            <a:ext cx="2230794" cy="1124695"/>
            <a:chOff x="0" y="4142070"/>
            <a:chExt cx="4700648" cy="2715930"/>
          </a:xfrm>
        </p:grpSpPr>
        <p:pic>
          <p:nvPicPr>
            <p:cNvPr id="20" name="Picture 4" descr="aerialShot"/>
            <p:cNvPicPr>
              <a:picLocks noChangeAspect="1" noChangeArrowheads="1"/>
            </p:cNvPicPr>
            <p:nvPr/>
          </p:nvPicPr>
          <p:blipFill>
            <a:blip r:embed="rId6" cstate="print"/>
            <a:srcRect l="3473" t="23148" r="3473" b="4630"/>
            <a:stretch>
              <a:fillRect/>
            </a:stretch>
          </p:blipFill>
          <p:spPr bwMode="auto">
            <a:xfrm>
              <a:off x="0" y="4142070"/>
              <a:ext cx="4700648" cy="2715930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50800" dist="1778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9"/>
            <p:cNvSpPr txBox="1"/>
            <p:nvPr/>
          </p:nvSpPr>
          <p:spPr>
            <a:xfrm>
              <a:off x="363193" y="4290396"/>
              <a:ext cx="14059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MILAGRO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759C0A2-0AF8-467A-AC58-6D58B0994582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130" y="274638"/>
            <a:ext cx="7561262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Optical </a:t>
            </a:r>
            <a:r>
              <a:rPr lang="en-US" sz="3600" dirty="0" smtClean="0"/>
              <a:t>trigger</a:t>
            </a:r>
            <a:r>
              <a:rPr lang="en-US" sz="3200" dirty="0" smtClean="0"/>
              <a:t> for </a:t>
            </a:r>
            <a:r>
              <a:rPr lang="en-US" sz="3200" dirty="0" err="1" smtClean="0"/>
              <a:t>Blazars</a:t>
            </a:r>
            <a:endParaRPr lang="en-US" sz="3200" dirty="0" smtClean="0"/>
          </a:p>
        </p:txBody>
      </p:sp>
      <p:pic>
        <p:nvPicPr>
          <p:cNvPr id="17412" name="Picture 4" descr="At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4338" y="1038225"/>
            <a:ext cx="4646612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7504" y="1696740"/>
            <a:ext cx="4143378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New discovery thanks to optical</a:t>
            </a:r>
            <a:br>
              <a:rPr lang="en-US" sz="2400" dirty="0"/>
            </a:br>
            <a:r>
              <a:rPr lang="en-US" sz="2400" dirty="0"/>
              <a:t>trigger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Why only some AGN are optical</a:t>
            </a:r>
            <a:br>
              <a:rPr lang="en-US" sz="2400" dirty="0"/>
            </a:br>
            <a:r>
              <a:rPr lang="en-US" sz="2400" dirty="0"/>
              <a:t>trigger able ?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IC310: 1st Head-</a:t>
            </a:r>
            <a:r>
              <a:rPr lang="de-DE" dirty="0" err="1" smtClean="0"/>
              <a:t>Tail</a:t>
            </a:r>
            <a:r>
              <a:rPr lang="de-DE" dirty="0" smtClean="0"/>
              <a:t> </a:t>
            </a:r>
            <a:r>
              <a:rPr lang="de-DE" dirty="0" err="1" smtClean="0"/>
              <a:t>Galaxy</a:t>
            </a:r>
            <a:r>
              <a:rPr lang="de-DE" dirty="0" smtClean="0"/>
              <a:t> in </a:t>
            </a:r>
            <a:r>
              <a:rPr lang="de-DE" dirty="0" err="1" smtClean="0"/>
              <a:t>TeVs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412776"/>
            <a:ext cx="7239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902189" y="404664"/>
            <a:ext cx="4181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err="1" smtClean="0"/>
              <a:t>Blazar</a:t>
            </a:r>
            <a:r>
              <a:rPr lang="de-DE" sz="4800" dirty="0" smtClean="0"/>
              <a:t> </a:t>
            </a:r>
            <a:r>
              <a:rPr lang="de-DE" sz="4800" dirty="0" err="1" smtClean="0"/>
              <a:t>modeling</a:t>
            </a:r>
            <a:endParaRPr lang="de-DE" sz="4800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539552" y="1628800"/>
            <a:ext cx="79069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/>
              <a:t> MWL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mandatory</a:t>
            </a:r>
            <a:r>
              <a:rPr lang="de-DE" sz="2400" dirty="0" smtClean="0"/>
              <a:t>, </a:t>
            </a:r>
            <a:r>
              <a:rPr lang="de-DE" sz="2400" dirty="0" err="1" smtClean="0"/>
              <a:t>best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  <a:r>
              <a:rPr lang="de-DE" sz="2400" dirty="0" err="1" smtClean="0"/>
              <a:t>till</a:t>
            </a:r>
            <a:r>
              <a:rPr lang="de-DE" sz="2400" dirty="0" smtClean="0"/>
              <a:t> VHE </a:t>
            </a:r>
            <a:r>
              <a:rPr lang="de-DE" sz="2400" dirty="0" err="1" smtClean="0"/>
              <a:t>gammas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The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highly</a:t>
            </a:r>
            <a:r>
              <a:rPr lang="de-DE" sz="2400" dirty="0" smtClean="0"/>
              <a:t> variable, SED </a:t>
            </a:r>
            <a:r>
              <a:rPr lang="de-DE" sz="2400" dirty="0" err="1" smtClean="0"/>
              <a:t>changes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Which</a:t>
            </a:r>
            <a:r>
              <a:rPr lang="de-DE" sz="2400" dirty="0" smtClean="0"/>
              <a:t> model </a:t>
            </a:r>
            <a:r>
              <a:rPr lang="de-DE" sz="2400" dirty="0" err="1" smtClean="0"/>
              <a:t>fits</a:t>
            </a:r>
            <a:r>
              <a:rPr lang="de-DE" sz="2400" dirty="0" smtClean="0"/>
              <a:t> </a:t>
            </a:r>
            <a:r>
              <a:rPr lang="de-DE" sz="2400" dirty="0" err="1" smtClean="0"/>
              <a:t>best</a:t>
            </a:r>
            <a:r>
              <a:rPr lang="de-DE" sz="2400" dirty="0" smtClean="0"/>
              <a:t>, </a:t>
            </a:r>
            <a:r>
              <a:rPr lang="de-DE" sz="2400" dirty="0" err="1" smtClean="0"/>
              <a:t>leptonic</a:t>
            </a:r>
            <a:r>
              <a:rPr lang="de-DE" sz="2400" dirty="0" smtClean="0"/>
              <a:t> </a:t>
            </a:r>
            <a:r>
              <a:rPr lang="de-DE" sz="2400" dirty="0" err="1" smtClean="0"/>
              <a:t>or</a:t>
            </a:r>
            <a:r>
              <a:rPr lang="de-DE" sz="2400" dirty="0" smtClean="0"/>
              <a:t> </a:t>
            </a:r>
            <a:r>
              <a:rPr lang="de-DE" sz="2400" dirty="0" err="1" smtClean="0"/>
              <a:t>hadronic</a:t>
            </a:r>
            <a:r>
              <a:rPr lang="de-DE" sz="2400" dirty="0" smtClean="0"/>
              <a:t> , </a:t>
            </a: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types</a:t>
            </a:r>
            <a:r>
              <a:rPr lang="de-DE" sz="2400" dirty="0" smtClean="0"/>
              <a:t> ?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became</a:t>
            </a:r>
            <a:r>
              <a:rPr lang="de-DE" sz="2400" dirty="0" smtClean="0"/>
              <a:t> </a:t>
            </a:r>
            <a:r>
              <a:rPr lang="de-DE" sz="2400" dirty="0" err="1" smtClean="0"/>
              <a:t>usual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start</a:t>
            </a:r>
            <a:r>
              <a:rPr lang="de-DE" sz="2400" dirty="0" smtClean="0"/>
              <a:t> a MWL </a:t>
            </a:r>
            <a:r>
              <a:rPr lang="de-DE" sz="2400" dirty="0" err="1" smtClean="0"/>
              <a:t>with</a:t>
            </a:r>
            <a:r>
              <a:rPr lang="de-DE" sz="2400" dirty="0" smtClean="0"/>
              <a:t> LAT, SWIFT, AGILE, </a:t>
            </a:r>
          </a:p>
          <a:p>
            <a:r>
              <a:rPr lang="de-DE" sz="2400" dirty="0" smtClean="0"/>
              <a:t>Chandra, XMM, RXTE, </a:t>
            </a:r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other</a:t>
            </a:r>
            <a:r>
              <a:rPr lang="de-DE" sz="2400" dirty="0" smtClean="0"/>
              <a:t> </a:t>
            </a:r>
            <a:r>
              <a:rPr lang="de-DE" sz="2400" dirty="0" err="1" smtClean="0"/>
              <a:t>optical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  <a:r>
              <a:rPr lang="de-DE" sz="2400" dirty="0" err="1" smtClean="0"/>
              <a:t>telescopes</a:t>
            </a:r>
            <a:endParaRPr lang="de-DE" sz="2400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9075" y="3645024"/>
            <a:ext cx="3489349" cy="262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7092280" y="544522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3C279</a:t>
            </a:r>
            <a:endParaRPr lang="de-DE" dirty="0"/>
          </a:p>
        </p:txBody>
      </p:sp>
      <p:pic>
        <p:nvPicPr>
          <p:cNvPr id="8" name="図 4" descr="SED_MW.tiff"/>
          <p:cNvPicPr>
            <a:picLocks noChangeAspect="1"/>
          </p:cNvPicPr>
          <p:nvPr/>
        </p:nvPicPr>
        <p:blipFill>
          <a:blip r:embed="rId3" cstate="print"/>
          <a:srcRect t="1398"/>
          <a:stretch>
            <a:fillRect/>
          </a:stretch>
        </p:blipFill>
        <p:spPr bwMode="auto">
          <a:xfrm>
            <a:off x="649411" y="3640752"/>
            <a:ext cx="3706565" cy="259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M87 – Giant </a:t>
            </a:r>
            <a:r>
              <a:rPr lang="de-DE" dirty="0" err="1" smtClean="0"/>
              <a:t>Elliptical</a:t>
            </a:r>
            <a:r>
              <a:rPr lang="de-DE" dirty="0" smtClean="0"/>
              <a:t> Radio </a:t>
            </a:r>
            <a:r>
              <a:rPr lang="de-DE" dirty="0" err="1" smtClean="0"/>
              <a:t>Galaxy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>
            <a:normAutofit/>
          </a:bodyPr>
          <a:lstStyle/>
          <a:p>
            <a:r>
              <a:rPr lang="de-DE" sz="2400" dirty="0" err="1" smtClean="0"/>
              <a:t>Distance</a:t>
            </a:r>
            <a:r>
              <a:rPr lang="de-DE" sz="2400" dirty="0" smtClean="0"/>
              <a:t>: 16.7 </a:t>
            </a:r>
            <a:r>
              <a:rPr lang="de-DE" sz="2400" dirty="0" err="1" smtClean="0"/>
              <a:t>Mpc</a:t>
            </a:r>
            <a:endParaRPr lang="de-DE" sz="2400" dirty="0" smtClean="0"/>
          </a:p>
          <a:p>
            <a:r>
              <a:rPr lang="de-DE" sz="2400" dirty="0" smtClean="0"/>
              <a:t>Jet angle: 30° (in </a:t>
            </a:r>
            <a:r>
              <a:rPr lang="de-DE" sz="2400" dirty="0" err="1" smtClean="0"/>
              <a:t>inner</a:t>
            </a:r>
            <a:r>
              <a:rPr lang="de-DE" sz="2400" dirty="0" smtClean="0"/>
              <a:t> </a:t>
            </a:r>
            <a:r>
              <a:rPr lang="de-DE" sz="2400" dirty="0" err="1" smtClean="0"/>
              <a:t>region</a:t>
            </a:r>
            <a:r>
              <a:rPr lang="de-DE" sz="2400" dirty="0" smtClean="0"/>
              <a:t> </a:t>
            </a:r>
          </a:p>
          <a:p>
            <a:pPr>
              <a:buNone/>
            </a:pPr>
            <a:r>
              <a:rPr lang="de-DE" sz="2400" dirty="0" smtClean="0"/>
              <a:t>	&lt; 19°)</a:t>
            </a:r>
          </a:p>
          <a:p>
            <a:r>
              <a:rPr lang="de-DE" sz="2400" dirty="0" smtClean="0"/>
              <a:t>Black Hole: 6 x 10</a:t>
            </a:r>
            <a:r>
              <a:rPr lang="de-DE" sz="2400" baseline="30000" dirty="0" smtClean="0"/>
              <a:t>9</a:t>
            </a:r>
            <a:r>
              <a:rPr lang="de-DE" sz="2400" dirty="0" smtClean="0"/>
              <a:t> Solar </a:t>
            </a:r>
            <a:r>
              <a:rPr lang="de-DE" sz="2400" dirty="0" err="1" smtClean="0"/>
              <a:t>mass</a:t>
            </a:r>
            <a:endParaRPr lang="de-DE" sz="2400" dirty="0" smtClean="0"/>
          </a:p>
          <a:p>
            <a:r>
              <a:rPr lang="de-DE" sz="2400" dirty="0" smtClean="0"/>
              <a:t>Giant  </a:t>
            </a:r>
            <a:r>
              <a:rPr lang="de-DE" sz="2400" dirty="0" err="1" smtClean="0"/>
              <a:t>outer</a:t>
            </a:r>
            <a:r>
              <a:rPr lang="de-DE" sz="2400" dirty="0" smtClean="0"/>
              <a:t> </a:t>
            </a:r>
            <a:r>
              <a:rPr lang="de-DE" sz="2400" dirty="0" err="1" smtClean="0"/>
              <a:t>lobs</a:t>
            </a:r>
            <a:r>
              <a:rPr lang="de-DE" sz="2400" dirty="0" smtClean="0"/>
              <a:t>: 0.2° x 0.2°</a:t>
            </a:r>
          </a:p>
          <a:p>
            <a:r>
              <a:rPr lang="de-DE" sz="2400" dirty="0" smtClean="0"/>
              <a:t>High </a:t>
            </a:r>
            <a:r>
              <a:rPr lang="de-DE" sz="2400" dirty="0" err="1" smtClean="0"/>
              <a:t>polarisation</a:t>
            </a:r>
            <a:r>
              <a:rPr lang="de-DE" sz="2400" dirty="0" smtClean="0"/>
              <a:t> in </a:t>
            </a:r>
            <a:r>
              <a:rPr lang="de-DE" sz="2400" dirty="0" err="1" smtClean="0"/>
              <a:t>radio</a:t>
            </a:r>
            <a:endParaRPr lang="de-DE" sz="2400" dirty="0" smtClean="0"/>
          </a:p>
          <a:p>
            <a:r>
              <a:rPr lang="de-DE" sz="2400" dirty="0" err="1" smtClean="0"/>
              <a:t>Superluminal</a:t>
            </a:r>
            <a:r>
              <a:rPr lang="de-DE" sz="2400" dirty="0" smtClean="0"/>
              <a:t> </a:t>
            </a:r>
            <a:r>
              <a:rPr lang="de-DE" sz="2400" dirty="0" err="1" smtClean="0"/>
              <a:t>motion</a:t>
            </a:r>
            <a:endParaRPr lang="de-DE" sz="2400" dirty="0" smtClean="0"/>
          </a:p>
          <a:p>
            <a:r>
              <a:rPr lang="de-DE" sz="2400" dirty="0" smtClean="0"/>
              <a:t>A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interesting</a:t>
            </a:r>
            <a:r>
              <a:rPr lang="de-DE" sz="2400" dirty="0" smtClean="0"/>
              <a:t> „</a:t>
            </a:r>
            <a:r>
              <a:rPr lang="de-DE" sz="2400" dirty="0" err="1" smtClean="0"/>
              <a:t>nearby</a:t>
            </a:r>
            <a:r>
              <a:rPr lang="de-DE" sz="2400" dirty="0" smtClean="0"/>
              <a:t> </a:t>
            </a:r>
            <a:r>
              <a:rPr lang="de-DE" sz="2400" dirty="0" err="1" smtClean="0"/>
              <a:t>laboratory</a:t>
            </a:r>
            <a:r>
              <a:rPr lang="de-DE" sz="2400" dirty="0" smtClean="0"/>
              <a:t>“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studying</a:t>
            </a:r>
            <a:endParaRPr lang="de-DE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556792"/>
            <a:ext cx="4355977" cy="448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M87 Plasma Jet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/>
          </a:bodyPr>
          <a:lstStyle/>
          <a:p>
            <a:r>
              <a:rPr lang="de-DE" sz="2400" dirty="0" err="1" smtClean="0"/>
              <a:t>Highly</a:t>
            </a:r>
            <a:r>
              <a:rPr lang="de-DE" sz="2400" dirty="0" smtClean="0"/>
              <a:t> </a:t>
            </a:r>
            <a:r>
              <a:rPr lang="de-DE" sz="2400" dirty="0" err="1" smtClean="0"/>
              <a:t>structured</a:t>
            </a:r>
            <a:r>
              <a:rPr lang="de-DE" sz="2400" dirty="0" smtClean="0"/>
              <a:t> </a:t>
            </a:r>
            <a:r>
              <a:rPr lang="de-DE" sz="2400" dirty="0" err="1" smtClean="0"/>
              <a:t>jets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knots</a:t>
            </a:r>
            <a:endParaRPr lang="de-DE" sz="2400" dirty="0" smtClean="0"/>
          </a:p>
          <a:p>
            <a:pPr>
              <a:buNone/>
            </a:pPr>
            <a:r>
              <a:rPr lang="de-DE" sz="2400" dirty="0" smtClean="0"/>
              <a:t>(</a:t>
            </a:r>
            <a:r>
              <a:rPr lang="de-DE" sz="2400" dirty="0" err="1" smtClean="0"/>
              <a:t>shocks</a:t>
            </a:r>
            <a:r>
              <a:rPr lang="de-DE" sz="2400" dirty="0" smtClean="0"/>
              <a:t> ?) in Radio, </a:t>
            </a:r>
            <a:r>
              <a:rPr lang="de-DE" sz="2400" dirty="0" err="1" smtClean="0"/>
              <a:t>optical</a:t>
            </a:r>
            <a:r>
              <a:rPr lang="de-DE" sz="2400" dirty="0" smtClean="0"/>
              <a:t>, X-</a:t>
            </a:r>
            <a:r>
              <a:rPr lang="de-DE" sz="2400" dirty="0" err="1" smtClean="0"/>
              <a:t>rays</a:t>
            </a:r>
            <a:endParaRPr lang="de-DE" sz="2400" dirty="0" smtClean="0"/>
          </a:p>
          <a:p>
            <a:r>
              <a:rPr lang="de-DE" sz="2400" dirty="0" smtClean="0"/>
              <a:t>Radio-</a:t>
            </a:r>
            <a:r>
              <a:rPr lang="de-DE" sz="2400" dirty="0" err="1" smtClean="0"/>
              <a:t>optical</a:t>
            </a:r>
            <a:r>
              <a:rPr lang="de-DE" sz="2400" dirty="0" smtClean="0"/>
              <a:t> </a:t>
            </a:r>
            <a:r>
              <a:rPr lang="de-DE" sz="2400" dirty="0" err="1" smtClean="0"/>
              <a:t>similar</a:t>
            </a:r>
            <a:r>
              <a:rPr lang="de-DE" sz="2400" dirty="0" smtClean="0"/>
              <a:t> </a:t>
            </a:r>
            <a:r>
              <a:rPr lang="de-DE" sz="2400" dirty="0" err="1" smtClean="0"/>
              <a:t>polarisation</a:t>
            </a:r>
            <a:r>
              <a:rPr lang="de-DE" sz="2400" dirty="0" smtClean="0"/>
              <a:t> (also X-</a:t>
            </a:r>
            <a:r>
              <a:rPr lang="de-DE" sz="2400" dirty="0" err="1" smtClean="0"/>
              <a:t>rays</a:t>
            </a:r>
            <a:r>
              <a:rPr lang="de-DE" sz="2400" dirty="0" smtClean="0"/>
              <a:t> ?)</a:t>
            </a:r>
          </a:p>
          <a:p>
            <a:r>
              <a:rPr lang="de-DE" sz="2400" dirty="0" err="1" smtClean="0"/>
              <a:t>Variability</a:t>
            </a:r>
            <a:r>
              <a:rPr lang="de-DE" sz="2400" dirty="0" smtClean="0"/>
              <a:t> </a:t>
            </a:r>
            <a:r>
              <a:rPr lang="de-DE" sz="2400" dirty="0" err="1" smtClean="0"/>
              <a:t>scale</a:t>
            </a:r>
            <a:r>
              <a:rPr lang="de-DE" sz="2400" dirty="0" smtClean="0"/>
              <a:t>: </a:t>
            </a:r>
            <a:r>
              <a:rPr lang="de-DE" sz="2400" dirty="0" err="1" smtClean="0"/>
              <a:t>weeks</a:t>
            </a:r>
            <a:r>
              <a:rPr lang="de-DE" sz="2400" dirty="0" smtClean="0"/>
              <a:t> – </a:t>
            </a:r>
            <a:r>
              <a:rPr lang="de-DE" sz="2400" dirty="0" err="1" smtClean="0"/>
              <a:t>years</a:t>
            </a:r>
            <a:endParaRPr lang="de-DE" sz="2400" dirty="0" smtClean="0"/>
          </a:p>
          <a:p>
            <a:r>
              <a:rPr lang="de-DE" sz="2400" dirty="0" err="1" smtClean="0"/>
              <a:t>Inner</a:t>
            </a:r>
            <a:r>
              <a:rPr lang="de-DE" sz="2400" dirty="0" smtClean="0"/>
              <a:t> </a:t>
            </a:r>
            <a:r>
              <a:rPr lang="de-DE" sz="2400" dirty="0" err="1" smtClean="0"/>
              <a:t>jet</a:t>
            </a:r>
            <a:r>
              <a:rPr lang="de-DE" sz="2400" dirty="0" smtClean="0"/>
              <a:t>: </a:t>
            </a:r>
            <a:r>
              <a:rPr lang="de-DE" sz="2400" dirty="0" err="1" smtClean="0"/>
              <a:t>superluminal</a:t>
            </a:r>
            <a:r>
              <a:rPr lang="de-DE" sz="2400" dirty="0" smtClean="0"/>
              <a:t> </a:t>
            </a:r>
            <a:r>
              <a:rPr lang="de-DE" sz="2400" dirty="0" err="1" smtClean="0"/>
              <a:t>motion</a:t>
            </a:r>
            <a:r>
              <a:rPr lang="de-DE" sz="2400" dirty="0" smtClean="0"/>
              <a:t> ~ 2 x c (</a:t>
            </a:r>
            <a:r>
              <a:rPr lang="de-DE" sz="2400" dirty="0" err="1" smtClean="0"/>
              <a:t>relativistic</a:t>
            </a:r>
            <a:r>
              <a:rPr lang="de-DE" sz="2400" dirty="0" smtClean="0"/>
              <a:t> </a:t>
            </a:r>
            <a:r>
              <a:rPr lang="de-DE" sz="2400" dirty="0" err="1" smtClean="0"/>
              <a:t>particles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Jet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flare</a:t>
            </a:r>
            <a:r>
              <a:rPr lang="de-DE" sz="2400" dirty="0" smtClean="0"/>
              <a:t>,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X-</a:t>
            </a:r>
            <a:r>
              <a:rPr lang="de-DE" sz="2400" dirty="0" err="1" smtClean="0"/>
              <a:t>rays</a:t>
            </a:r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  <a:p>
            <a:pPr>
              <a:buNone/>
            </a:pPr>
            <a:endParaRPr lang="de-DE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268760"/>
            <a:ext cx="3312368" cy="494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267744" y="476672"/>
            <a:ext cx="455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VHE </a:t>
            </a:r>
            <a:r>
              <a:rPr lang="de-DE" sz="3200" dirty="0" err="1" smtClean="0"/>
              <a:t>Active</a:t>
            </a:r>
            <a:r>
              <a:rPr lang="de-DE" sz="3200" dirty="0" smtClean="0"/>
              <a:t> </a:t>
            </a:r>
            <a:r>
              <a:rPr lang="de-DE" sz="3200" dirty="0" err="1" smtClean="0"/>
              <a:t>Galactic</a:t>
            </a:r>
            <a:r>
              <a:rPr lang="de-DE" sz="3200" dirty="0" smtClean="0"/>
              <a:t> </a:t>
            </a:r>
            <a:r>
              <a:rPr lang="de-DE" sz="3200" dirty="0" err="1" smtClean="0"/>
              <a:t>Nuclei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467544" y="1640989"/>
            <a:ext cx="46805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/>
              <a:t> I </a:t>
            </a:r>
            <a:r>
              <a:rPr lang="de-DE" sz="2400" dirty="0" err="1" smtClean="0"/>
              <a:t>could</a:t>
            </a:r>
            <a:r>
              <a:rPr lang="de-DE" sz="2400" dirty="0" smtClean="0"/>
              <a:t> </a:t>
            </a:r>
            <a:r>
              <a:rPr lang="de-DE" sz="2400" dirty="0" err="1" smtClean="0"/>
              <a:t>count</a:t>
            </a:r>
            <a:r>
              <a:rPr lang="de-DE" sz="2400" dirty="0" smtClean="0"/>
              <a:t> 27 HBL, 3 LBL, 4 IBL + 4 </a:t>
            </a:r>
            <a:r>
              <a:rPr lang="de-DE" sz="2400" dirty="0" err="1" smtClean="0"/>
              <a:t>radio</a:t>
            </a:r>
            <a:r>
              <a:rPr lang="de-DE" sz="2400" dirty="0" smtClean="0"/>
              <a:t> </a:t>
            </a:r>
            <a:r>
              <a:rPr lang="de-DE" sz="2400" dirty="0" err="1" smtClean="0"/>
              <a:t>galaxies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The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appear</a:t>
            </a:r>
            <a:r>
              <a:rPr lang="de-DE" sz="2400" dirty="0" smtClean="0"/>
              <a:t> </a:t>
            </a:r>
            <a:r>
              <a:rPr lang="de-DE" sz="2400" dirty="0" err="1" smtClean="0"/>
              <a:t>faster</a:t>
            </a:r>
            <a:r>
              <a:rPr lang="de-DE" sz="2400" dirty="0" smtClean="0"/>
              <a:t> </a:t>
            </a:r>
            <a:r>
              <a:rPr lang="de-DE" sz="2400" dirty="0" err="1" smtClean="0"/>
              <a:t>than</a:t>
            </a:r>
            <a:r>
              <a:rPr lang="de-DE" sz="2400" dirty="0" smtClean="0"/>
              <a:t> </a:t>
            </a:r>
            <a:r>
              <a:rPr lang="de-DE" sz="2400" dirty="0" err="1" smtClean="0"/>
              <a:t>their</a:t>
            </a:r>
            <a:r>
              <a:rPr lang="de-DE" sz="2400" dirty="0" smtClean="0"/>
              <a:t> </a:t>
            </a:r>
            <a:r>
              <a:rPr lang="de-DE" sz="2400" dirty="0" err="1" smtClean="0"/>
              <a:t>classification</a:t>
            </a:r>
            <a:r>
              <a:rPr lang="de-DE" sz="2400" dirty="0" smtClean="0"/>
              <a:t> </a:t>
            </a:r>
            <a:r>
              <a:rPr lang="de-DE" sz="2400" dirty="0" err="1" smtClean="0"/>
              <a:t>happens</a:t>
            </a:r>
            <a:endParaRPr lang="de-DE" sz="2400" dirty="0" smtClean="0"/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~ 70 % </a:t>
            </a:r>
            <a:r>
              <a:rPr lang="de-DE" sz="2400" dirty="0" err="1" smtClean="0"/>
              <a:t>are</a:t>
            </a:r>
            <a:r>
              <a:rPr lang="de-DE" sz="2400" dirty="0" smtClean="0"/>
              <a:t> HBL (non-HBL </a:t>
            </a:r>
            <a:r>
              <a:rPr lang="de-DE" sz="2400" dirty="0" err="1" smtClean="0"/>
              <a:t>could</a:t>
            </a:r>
            <a:r>
              <a:rPr lang="de-DE" sz="2400" dirty="0" smtClean="0"/>
              <a:t> „catch“ </a:t>
            </a:r>
            <a:r>
              <a:rPr lang="de-DE" sz="2400" dirty="0" err="1" smtClean="0"/>
              <a:t>mostly</a:t>
            </a:r>
            <a:r>
              <a:rPr lang="de-DE" sz="2400" dirty="0" smtClean="0"/>
              <a:t> </a:t>
            </a:r>
            <a:r>
              <a:rPr lang="de-DE" sz="2400" dirty="0" err="1" smtClean="0"/>
              <a:t>when</a:t>
            </a:r>
            <a:r>
              <a:rPr lang="de-DE" sz="2400" dirty="0" smtClean="0"/>
              <a:t> </a:t>
            </a:r>
            <a:r>
              <a:rPr lang="de-DE" sz="2400" dirty="0" err="1" smtClean="0"/>
              <a:t>flaring</a:t>
            </a:r>
            <a:r>
              <a:rPr lang="de-DE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Due </a:t>
            </a:r>
            <a:r>
              <a:rPr lang="de-DE" sz="2400" dirty="0" err="1" smtClean="0"/>
              <a:t>to</a:t>
            </a:r>
            <a:r>
              <a:rPr lang="de-DE" sz="2400" dirty="0" smtClean="0"/>
              <a:t> EBL </a:t>
            </a:r>
            <a:r>
              <a:rPr lang="de-DE" sz="2400" dirty="0" err="1" smtClean="0"/>
              <a:t>absorption</a:t>
            </a:r>
            <a:r>
              <a:rPr lang="de-DE" sz="2400" dirty="0" smtClean="0"/>
              <a:t>, </a:t>
            </a:r>
            <a:r>
              <a:rPr lang="de-DE" sz="2400" dirty="0" err="1" smtClean="0"/>
              <a:t>threshold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sensitivity</a:t>
            </a:r>
            <a:r>
              <a:rPr lang="de-DE" sz="2400" dirty="0" smtClean="0"/>
              <a:t> </a:t>
            </a:r>
            <a:r>
              <a:rPr lang="de-DE" sz="2400" dirty="0" err="1" smtClean="0"/>
              <a:t>issues</a:t>
            </a:r>
            <a:r>
              <a:rPr lang="de-DE" sz="2400" dirty="0" smtClean="0"/>
              <a:t> </a:t>
            </a:r>
            <a:r>
              <a:rPr lang="de-DE" sz="2400" dirty="0" err="1" smtClean="0"/>
              <a:t>mostly</a:t>
            </a:r>
            <a:r>
              <a:rPr lang="de-DE" sz="2400" dirty="0" smtClean="0"/>
              <a:t>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observed</a:t>
            </a:r>
            <a:r>
              <a:rPr lang="de-DE" sz="2400" dirty="0" smtClean="0"/>
              <a:t> &lt; z=0.2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Distant</a:t>
            </a:r>
            <a:r>
              <a:rPr lang="de-DE" sz="2400" dirty="0" smtClean="0"/>
              <a:t> </a:t>
            </a:r>
            <a:r>
              <a:rPr lang="de-DE" sz="2400" dirty="0" err="1" smtClean="0"/>
              <a:t>blazars</a:t>
            </a:r>
            <a:r>
              <a:rPr lang="de-DE" sz="2400" dirty="0" smtClean="0"/>
              <a:t> </a:t>
            </a:r>
            <a:r>
              <a:rPr lang="de-DE" sz="2400" dirty="0" err="1" smtClean="0"/>
              <a:t>harden</a:t>
            </a:r>
            <a:r>
              <a:rPr lang="de-DE" sz="2400" dirty="0" smtClean="0"/>
              <a:t> </a:t>
            </a:r>
            <a:r>
              <a:rPr lang="de-DE" sz="2400" dirty="0" err="1" smtClean="0"/>
              <a:t>than</a:t>
            </a:r>
            <a:r>
              <a:rPr lang="de-DE" sz="2400" dirty="0" smtClean="0"/>
              <a:t> </a:t>
            </a:r>
            <a:r>
              <a:rPr lang="de-DE" sz="2400" dirty="0" err="1" smtClean="0"/>
              <a:t>expected</a:t>
            </a:r>
            <a:r>
              <a:rPr lang="de-DE" sz="2400" dirty="0" smtClean="0"/>
              <a:t> (</a:t>
            </a:r>
            <a:r>
              <a:rPr lang="de-DE" sz="2400" dirty="0" err="1" smtClean="0"/>
              <a:t>hint</a:t>
            </a:r>
            <a:r>
              <a:rPr lang="de-DE" sz="2400" dirty="0" smtClean="0"/>
              <a:t> on </a:t>
            </a:r>
            <a:r>
              <a:rPr lang="de-DE" sz="2400" dirty="0" err="1" smtClean="0"/>
              <a:t>low</a:t>
            </a:r>
            <a:r>
              <a:rPr lang="de-DE" sz="2400" dirty="0" smtClean="0"/>
              <a:t> EBL-</a:t>
            </a:r>
            <a:r>
              <a:rPr lang="de-DE" sz="2400" dirty="0" err="1" smtClean="0"/>
              <a:t>level</a:t>
            </a:r>
            <a:r>
              <a:rPr lang="de-DE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Variability</a:t>
            </a:r>
            <a:r>
              <a:rPr lang="de-DE" sz="2400" dirty="0" smtClean="0"/>
              <a:t> time </a:t>
            </a:r>
            <a:r>
              <a:rPr lang="de-DE" sz="2400" dirty="0" err="1" smtClean="0"/>
              <a:t>scale</a:t>
            </a:r>
            <a:r>
              <a:rPr lang="de-DE" sz="2400" dirty="0" smtClean="0"/>
              <a:t> ≥ 2 min.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092658"/>
            <a:ext cx="2929508" cy="221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7800" y="1429532"/>
            <a:ext cx="3162672" cy="264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7550503" y="3356992"/>
            <a:ext cx="909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Fossati</a:t>
            </a:r>
            <a:r>
              <a:rPr lang="de-DE" sz="1400" dirty="0" smtClean="0"/>
              <a:t> 98</a:t>
            </a:r>
            <a:endParaRPr lang="de-DE" sz="14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01F226-921A-4076-9B1A-A424739C3784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8229600" cy="1143000"/>
          </a:xfrm>
        </p:spPr>
        <p:txBody>
          <a:bodyPr lIns="45668" tIns="45668" rIns="45668" bIns="45668">
            <a:normAutofit/>
          </a:bodyPr>
          <a:lstStyle/>
          <a:p>
            <a:pPr eaLnBrk="1" hangingPunct="1">
              <a:defRPr/>
            </a:pPr>
            <a:r>
              <a:rPr lang="en-US" altLang="ja-JP" sz="3200" dirty="0" smtClean="0">
                <a:ea typeface="ＭＳ Ｐゴシック" pitchFamily="34" charset="-128"/>
              </a:rPr>
              <a:t>The MAGIC Collaboration</a:t>
            </a:r>
            <a:endParaRPr lang="ja-JP" altLang="en-US" sz="3200" smtClean="0">
              <a:ea typeface="ＭＳ Ｐゴシック" pitchFamily="34" charset="-128"/>
            </a:endParaRPr>
          </a:p>
        </p:txBody>
      </p:sp>
      <p:sp>
        <p:nvSpPr>
          <p:cNvPr id="18" name="コンテンツ プレースホルダ 17"/>
          <p:cNvSpPr>
            <a:spLocks noGrp="1"/>
          </p:cNvSpPr>
          <p:nvPr>
            <p:ph sz="half" idx="4294967295"/>
          </p:nvPr>
        </p:nvSpPr>
        <p:spPr>
          <a:xfrm>
            <a:off x="4932040" y="980728"/>
            <a:ext cx="4000500" cy="5328592"/>
          </a:xfrm>
          <a:gradFill rotWithShape="1">
            <a:gsLst>
              <a:gs pos="0">
                <a:schemeClr val="accent2">
                  <a:alpha val="64999"/>
                </a:schemeClr>
              </a:gs>
              <a:gs pos="100000">
                <a:schemeClr val="accent2">
                  <a:gamma/>
                  <a:shade val="46275"/>
                  <a:invGamma/>
                  <a:alpha val="64999"/>
                </a:schemeClr>
              </a:gs>
            </a:gsLst>
            <a:lin ang="5400000" scaled="1"/>
          </a:gradFill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  <p:txBody>
          <a:bodyPr lIns="91339" tIns="45668" rIns="91339" bIns="45668">
            <a:normAutofit lnSpcReduction="10000"/>
          </a:bodyPr>
          <a:lstStyle/>
          <a:p>
            <a:pPr marL="417513" indent="-381000" eaLnBrk="1" hangingPunct="1">
              <a:buFontTx/>
              <a:buNone/>
              <a:defRPr/>
            </a:pPr>
            <a:r>
              <a:rPr lang="en-US" altLang="ja-JP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~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160 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Scientists from 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9 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countries</a:t>
            </a:r>
            <a:endParaRPr lang="en-US" altLang="ja-JP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Bulgaria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Sofia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Croatia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Consortium 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Finland	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Tuorla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 Observatory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Germany  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DESY, Dortmund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MPI Munich, 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Würzburg</a:t>
            </a:r>
            <a:endParaRPr lang="en-US" altLang="ja-JP" sz="1600" b="1" dirty="0" smtClean="0"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Italy  	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INFN 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Padova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, INFN Siena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INFN Udine, INFN Como, 	INAF Rome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Poland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INRNE Lodz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Spain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U. Barcelona, UAB Barcelona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IEEC-CSIC Barcelona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IFAE Barcelona, IAA Granada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IAC Tenerife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	U </a:t>
            </a:r>
            <a:r>
              <a:rPr lang="en-US" altLang="ja-JP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Compultense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 Madrid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Switzerland   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ETH</a:t>
            </a:r>
          </a:p>
          <a:p>
            <a:pPr marL="417513" indent="-381000" eaLnBrk="1" hangingPunct="1">
              <a:buFontTx/>
              <a:buNone/>
              <a:defRPr/>
            </a:pPr>
            <a:r>
              <a:rPr lang="en-US" altLang="ja-JP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+ Japan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	(since  last Thursday)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196752"/>
            <a:ext cx="4429125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円/楕円 3"/>
          <p:cNvSpPr/>
          <p:nvPr/>
        </p:nvSpPr>
        <p:spPr>
          <a:xfrm>
            <a:off x="2462213" y="4357688"/>
            <a:ext cx="14922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2536825" y="5072063"/>
            <a:ext cx="150813" cy="142875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1112838" y="5500688"/>
            <a:ext cx="150812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3286125" y="4000500"/>
            <a:ext cx="150813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3511550" y="2571750"/>
            <a:ext cx="14922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2236788" y="4786313"/>
            <a:ext cx="150812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3960813" y="5214938"/>
            <a:ext cx="14922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3062288" y="5000625"/>
            <a:ext cx="149225" cy="1428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kumimoji="1" lang="ja-JP" altLang="en-US" sz="1800" b="0" dirty="0">
              <a:solidFill>
                <a:srgbClr val="FFFFFF"/>
              </a:solidFill>
              <a:cs typeface="ＭＳ ゴシック" charset="-128"/>
            </a:endParaRPr>
          </a:p>
        </p:txBody>
      </p:sp>
      <p:sp>
        <p:nvSpPr>
          <p:cNvPr id="4110" name="Rectangle 16"/>
          <p:cNvSpPr>
            <a:spLocks noChangeArrowheads="1"/>
          </p:cNvSpPr>
          <p:nvPr/>
        </p:nvSpPr>
        <p:spPr bwMode="auto">
          <a:xfrm>
            <a:off x="323850" y="1412875"/>
            <a:ext cx="1368425" cy="15843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Young </a:t>
            </a:r>
            <a:r>
              <a:rPr lang="de-DE" sz="3200" dirty="0" err="1" smtClean="0"/>
              <a:t>science</a:t>
            </a:r>
            <a:r>
              <a:rPr lang="de-DE" sz="3200" dirty="0" smtClean="0"/>
              <a:t>, </a:t>
            </a:r>
            <a:r>
              <a:rPr lang="de-DE" sz="3200" dirty="0" err="1" smtClean="0"/>
              <a:t>ground-based</a:t>
            </a:r>
            <a:r>
              <a:rPr lang="de-DE" sz="3200" dirty="0" smtClean="0"/>
              <a:t> VHE </a:t>
            </a:r>
            <a:br>
              <a:rPr lang="de-DE" sz="3200" dirty="0" smtClean="0"/>
            </a:br>
            <a:r>
              <a:rPr lang="de-DE" sz="3200" dirty="0" smtClean="0">
                <a:latin typeface="Symbol" pitchFamily="18" charset="2"/>
              </a:rPr>
              <a:t>g</a:t>
            </a:r>
            <a:r>
              <a:rPr lang="de-DE" sz="3200" dirty="0" smtClean="0"/>
              <a:t>-</a:t>
            </a:r>
            <a:r>
              <a:rPr lang="de-DE" sz="3200" dirty="0" err="1" smtClean="0"/>
              <a:t>astrophysics</a:t>
            </a:r>
            <a:r>
              <a:rPr lang="de-DE" sz="3200" dirty="0" smtClean="0"/>
              <a:t>: 20GeV – 100TeV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686447" y="1650280"/>
            <a:ext cx="822750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The 1st strong </a:t>
            </a:r>
            <a:r>
              <a:rPr lang="de-DE" sz="2400" dirty="0" err="1" smtClean="0">
                <a:latin typeface="+mj-lt"/>
              </a:rPr>
              <a:t>signal</a:t>
            </a:r>
            <a:r>
              <a:rPr lang="de-DE" sz="2400" dirty="0" smtClean="0">
                <a:latin typeface="+mj-lt"/>
              </a:rPr>
              <a:t> (9</a:t>
            </a:r>
            <a:r>
              <a:rPr lang="de-DE" sz="2400" dirty="0" smtClean="0">
                <a:latin typeface="Symbol" pitchFamily="18" charset="2"/>
              </a:rPr>
              <a:t>s</a:t>
            </a:r>
            <a:r>
              <a:rPr lang="de-DE" sz="2400" dirty="0" smtClean="0">
                <a:latin typeface="+mj-lt"/>
              </a:rPr>
              <a:t>) </a:t>
            </a:r>
            <a:r>
              <a:rPr lang="de-DE" sz="2400" dirty="0" err="1" smtClean="0">
                <a:latin typeface="+mj-lt"/>
              </a:rPr>
              <a:t>reported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by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the</a:t>
            </a:r>
            <a:r>
              <a:rPr lang="de-DE" sz="2400" dirty="0" smtClean="0">
                <a:latin typeface="+mj-lt"/>
              </a:rPr>
              <a:t> Whipple </a:t>
            </a:r>
            <a:r>
              <a:rPr lang="de-DE" sz="2400" dirty="0" err="1" smtClean="0">
                <a:latin typeface="+mj-lt"/>
              </a:rPr>
              <a:t>team</a:t>
            </a:r>
            <a:r>
              <a:rPr lang="de-DE" sz="2400" dirty="0" smtClean="0">
                <a:latin typeface="+mj-lt"/>
              </a:rPr>
              <a:t> in </a:t>
            </a:r>
          </a:p>
          <a:p>
            <a:r>
              <a:rPr lang="de-DE" sz="2400" dirty="0" smtClean="0">
                <a:latin typeface="+mj-lt"/>
              </a:rPr>
              <a:t>  Arizona ~ @ 1TeV </a:t>
            </a:r>
            <a:r>
              <a:rPr lang="de-DE" sz="2400" dirty="0" err="1" smtClean="0">
                <a:latin typeface="+mj-lt"/>
              </a:rPr>
              <a:t>from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Crab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Nebula</a:t>
            </a:r>
            <a:r>
              <a:rPr lang="de-DE" sz="2400" dirty="0" smtClean="0">
                <a:latin typeface="+mj-lt"/>
              </a:rPr>
              <a:t> in 1989</a:t>
            </a:r>
          </a:p>
          <a:p>
            <a:endParaRPr lang="de-DE" sz="24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The 1st </a:t>
            </a:r>
            <a:r>
              <a:rPr lang="de-DE" sz="2400" dirty="0" err="1" smtClean="0">
                <a:latin typeface="+mj-lt"/>
              </a:rPr>
              <a:t>Extragalactic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source</a:t>
            </a:r>
            <a:r>
              <a:rPr lang="de-DE" sz="2400" dirty="0" smtClean="0">
                <a:latin typeface="+mj-lt"/>
              </a:rPr>
              <a:t> (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the</a:t>
            </a:r>
            <a:r>
              <a:rPr lang="de-DE" sz="2400" dirty="0" smtClean="0">
                <a:latin typeface="+mj-lt"/>
              </a:rPr>
              <a:t> 2nd </a:t>
            </a:r>
            <a:r>
              <a:rPr lang="de-DE" sz="2400" dirty="0" err="1" smtClean="0">
                <a:latin typeface="+mj-lt"/>
              </a:rPr>
              <a:t>source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at</a:t>
            </a:r>
            <a:r>
              <a:rPr lang="de-DE" sz="2400" dirty="0" smtClean="0">
                <a:latin typeface="+mj-lt"/>
              </a:rPr>
              <a:t> all) </a:t>
            </a:r>
          </a:p>
          <a:p>
            <a:r>
              <a:rPr lang="de-DE" sz="2400" dirty="0" smtClean="0">
                <a:latin typeface="+mj-lt"/>
              </a:rPr>
              <a:t>  Mkn-421 was </a:t>
            </a:r>
            <a:r>
              <a:rPr lang="de-DE" sz="2400" dirty="0" err="1" smtClean="0">
                <a:latin typeface="+mj-lt"/>
              </a:rPr>
              <a:t>reported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by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the</a:t>
            </a:r>
            <a:r>
              <a:rPr lang="de-DE" sz="2400" dirty="0" smtClean="0">
                <a:latin typeface="+mj-lt"/>
              </a:rPr>
              <a:t> Whipple </a:t>
            </a:r>
            <a:r>
              <a:rPr lang="de-DE" sz="2400" dirty="0" err="1" smtClean="0">
                <a:latin typeface="+mj-lt"/>
              </a:rPr>
              <a:t>team</a:t>
            </a:r>
            <a:r>
              <a:rPr lang="de-DE" sz="2400" dirty="0" smtClean="0">
                <a:latin typeface="+mj-lt"/>
              </a:rPr>
              <a:t> in 1992</a:t>
            </a:r>
          </a:p>
          <a:p>
            <a:endParaRPr lang="de-DE" sz="24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source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next</a:t>
            </a:r>
            <a:r>
              <a:rPr lang="de-DE" sz="2400" dirty="0" smtClean="0"/>
              <a:t> </a:t>
            </a:r>
            <a:r>
              <a:rPr lang="de-DE" sz="2400" dirty="0" err="1" smtClean="0"/>
              <a:t>few</a:t>
            </a:r>
            <a:r>
              <a:rPr lang="de-DE" sz="2400" dirty="0" smtClean="0"/>
              <a:t> </a:t>
            </a:r>
            <a:r>
              <a:rPr lang="de-DE" sz="2400" dirty="0" err="1" smtClean="0"/>
              <a:t>years</a:t>
            </a:r>
            <a:r>
              <a:rPr lang="de-DE" sz="2400" dirty="0" smtClean="0"/>
              <a:t>; </a:t>
            </a:r>
            <a:r>
              <a:rPr lang="de-DE" sz="2400" dirty="0" err="1" smtClean="0"/>
              <a:t>initiated</a:t>
            </a:r>
            <a:r>
              <a:rPr lang="de-DE" sz="2400" dirty="0" smtClean="0"/>
              <a:t> </a:t>
            </a:r>
            <a:r>
              <a:rPr lang="de-DE" sz="2400" dirty="0" smtClean="0">
                <a:latin typeface="+mj-lt"/>
              </a:rPr>
              <a:t>a </a:t>
            </a:r>
            <a:r>
              <a:rPr lang="de-DE" sz="2400" dirty="0" err="1" smtClean="0">
                <a:latin typeface="+mj-lt"/>
              </a:rPr>
              <a:t>serious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discussion</a:t>
            </a:r>
            <a:r>
              <a:rPr lang="de-DE" sz="2400" dirty="0" smtClean="0">
                <a:latin typeface="+mj-lt"/>
              </a:rPr>
              <a:t> </a:t>
            </a:r>
          </a:p>
          <a:p>
            <a:r>
              <a:rPr lang="de-DE" sz="2400" dirty="0" smtClean="0">
                <a:latin typeface="+mj-lt"/>
              </a:rPr>
              <a:t>  in </a:t>
            </a:r>
            <a:r>
              <a:rPr lang="de-DE" sz="2400" dirty="0" err="1" smtClean="0">
                <a:latin typeface="+mj-lt"/>
              </a:rPr>
              <a:t>cosmic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ray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community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if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this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is</a:t>
            </a:r>
            <a:r>
              <a:rPr lang="de-DE" sz="2400" dirty="0" smtClean="0">
                <a:latin typeface="+mj-lt"/>
              </a:rPr>
              <a:t> not a </a:t>
            </a:r>
            <a:r>
              <a:rPr lang="de-DE" sz="2400" dirty="0" err="1" smtClean="0">
                <a:latin typeface="+mj-lt"/>
              </a:rPr>
              <a:t>science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of</a:t>
            </a:r>
            <a:r>
              <a:rPr lang="de-DE" sz="2400" dirty="0" smtClean="0">
                <a:latin typeface="+mj-lt"/>
              </a:rPr>
              <a:t> just 2 </a:t>
            </a:r>
            <a:r>
              <a:rPr lang="de-DE" sz="2400" dirty="0" err="1" smtClean="0">
                <a:latin typeface="+mj-lt"/>
              </a:rPr>
              <a:t>sources</a:t>
            </a:r>
            <a:endParaRPr lang="de-DE" sz="2400" dirty="0" smtClean="0">
              <a:latin typeface="+mj-lt"/>
            </a:endParaRPr>
          </a:p>
          <a:p>
            <a:endParaRPr lang="de-DE" sz="24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de-DE" sz="2400" dirty="0" smtClean="0">
                <a:latin typeface="+mj-lt"/>
              </a:rPr>
              <a:t> Today, after ~ 22 </a:t>
            </a:r>
            <a:r>
              <a:rPr lang="de-DE" sz="2400" dirty="0" err="1" smtClean="0">
                <a:latin typeface="+mj-lt"/>
              </a:rPr>
              <a:t>years</a:t>
            </a:r>
            <a:r>
              <a:rPr lang="de-DE" sz="2400" dirty="0" smtClean="0">
                <a:latin typeface="+mj-lt"/>
              </a:rPr>
              <a:t>, 152 VHE </a:t>
            </a:r>
            <a:r>
              <a:rPr lang="de-DE" sz="2400" dirty="0" err="1" smtClean="0">
                <a:latin typeface="+mj-lt"/>
              </a:rPr>
              <a:t>gamma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sources</a:t>
            </a:r>
            <a:r>
              <a:rPr lang="de-DE" sz="2400" dirty="0" smtClean="0">
                <a:latin typeface="+mj-lt"/>
              </a:rPr>
              <a:t>  </a:t>
            </a:r>
            <a:r>
              <a:rPr lang="de-DE" sz="2400" dirty="0" err="1" smtClean="0">
                <a:latin typeface="+mj-lt"/>
              </a:rPr>
              <a:t>are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reported</a:t>
            </a:r>
            <a:r>
              <a:rPr lang="de-DE" sz="2400" dirty="0" smtClean="0">
                <a:latin typeface="+mj-lt"/>
              </a:rPr>
              <a:t> </a:t>
            </a:r>
          </a:p>
          <a:p>
            <a:r>
              <a:rPr lang="de-DE" sz="2400" dirty="0" smtClean="0">
                <a:latin typeface="+mj-lt"/>
              </a:rPr>
              <a:t>	           </a:t>
            </a:r>
            <a:r>
              <a:rPr lang="de-DE" dirty="0" smtClean="0">
                <a:latin typeface="+mj-lt"/>
              </a:rPr>
              <a:t>(</a:t>
            </a:r>
            <a:r>
              <a:rPr lang="de-DE" dirty="0" err="1" smtClean="0">
                <a:latin typeface="+mj-lt"/>
              </a:rPr>
              <a:t>report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taken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from</a:t>
            </a:r>
            <a:r>
              <a:rPr lang="de-DE" dirty="0" smtClean="0">
                <a:latin typeface="+mj-lt"/>
              </a:rPr>
              <a:t> http://tevcat.uchicago.edu/)</a:t>
            </a:r>
            <a:endParaRPr lang="de-DE" dirty="0">
              <a:latin typeface="+mj-lt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95" y="1772816"/>
            <a:ext cx="8778593" cy="4041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890703" y="334397"/>
            <a:ext cx="7290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600" dirty="0" smtClean="0"/>
              <a:t>VHE</a:t>
            </a:r>
            <a:r>
              <a:rPr lang="de-DE" sz="3600" dirty="0" smtClean="0"/>
              <a:t> </a:t>
            </a:r>
            <a:r>
              <a:rPr lang="de-DE" sz="3600" dirty="0" smtClean="0">
                <a:latin typeface="Symbol" pitchFamily="18" charset="2"/>
              </a:rPr>
              <a:t>g </a:t>
            </a:r>
            <a:r>
              <a:rPr lang="de-DE" sz="3600" dirty="0" smtClean="0">
                <a:latin typeface="+mj-lt"/>
              </a:rPr>
              <a:t>Ray</a:t>
            </a:r>
            <a:r>
              <a:rPr lang="de-DE" sz="3600" dirty="0" smtClean="0"/>
              <a:t> Sky Status (</a:t>
            </a:r>
            <a:r>
              <a:rPr lang="de-DE" sz="2400" dirty="0" smtClean="0"/>
              <a:t>Last Update: </a:t>
            </a:r>
            <a:r>
              <a:rPr lang="de-DE" sz="2400" dirty="0" err="1" smtClean="0"/>
              <a:t>yesterday</a:t>
            </a:r>
            <a:r>
              <a:rPr lang="de-DE" sz="2400" dirty="0" smtClean="0"/>
              <a:t>):</a:t>
            </a:r>
            <a:endParaRPr lang="de-DE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3131840" y="5877272"/>
            <a:ext cx="310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 total </a:t>
            </a:r>
            <a:r>
              <a:rPr lang="de-DE" dirty="0" err="1" smtClean="0"/>
              <a:t>of</a:t>
            </a:r>
            <a:r>
              <a:rPr lang="de-DE" dirty="0" smtClean="0"/>
              <a:t> 152 </a:t>
            </a:r>
            <a:r>
              <a:rPr lang="de-DE" dirty="0" err="1" smtClean="0"/>
              <a:t>reported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11560" y="980728"/>
            <a:ext cx="8016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#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sources</a:t>
            </a:r>
            <a:r>
              <a:rPr lang="de-DE" b="1" dirty="0" smtClean="0"/>
              <a:t> </a:t>
            </a:r>
            <a:r>
              <a:rPr lang="de-DE" b="1" dirty="0" err="1" smtClean="0"/>
              <a:t>discovered</a:t>
            </a:r>
            <a:r>
              <a:rPr lang="de-DE" b="1" dirty="0" smtClean="0"/>
              <a:t> </a:t>
            </a:r>
            <a:r>
              <a:rPr lang="de-DE" b="1" dirty="0" err="1" smtClean="0"/>
              <a:t>by</a:t>
            </a:r>
            <a:r>
              <a:rPr lang="de-DE" b="1" dirty="0" smtClean="0"/>
              <a:t> H.E.S.S., MAGIC, VERITAS, </a:t>
            </a:r>
            <a:r>
              <a:rPr lang="de-DE" b="1" dirty="0" err="1" smtClean="0"/>
              <a:t>Milagro</a:t>
            </a:r>
            <a:r>
              <a:rPr lang="de-DE" b="1" dirty="0" smtClean="0"/>
              <a:t>, </a:t>
            </a:r>
            <a:r>
              <a:rPr lang="de-DE" b="1" dirty="0" err="1" smtClean="0"/>
              <a:t>Cangaroo</a:t>
            </a:r>
            <a:r>
              <a:rPr lang="de-DE" b="1" dirty="0" smtClean="0"/>
              <a:t>: 133</a:t>
            </a:r>
          </a:p>
          <a:p>
            <a:pPr algn="ctr"/>
            <a:r>
              <a:rPr lang="de-DE" dirty="0" smtClean="0"/>
              <a:t>Also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Whipple, HEGRA, Durham, </a:t>
            </a:r>
            <a:r>
              <a:rPr lang="de-DE" dirty="0" err="1" smtClean="0"/>
              <a:t>Crimea</a:t>
            </a:r>
            <a:r>
              <a:rPr lang="de-DE" dirty="0" smtClean="0"/>
              <a:t>, </a:t>
            </a:r>
            <a:r>
              <a:rPr lang="de-DE" dirty="0" err="1" smtClean="0"/>
              <a:t>Potchefstroom</a:t>
            </a:r>
            <a:r>
              <a:rPr lang="de-DE" dirty="0" smtClean="0"/>
              <a:t>, </a:t>
            </a:r>
            <a:r>
              <a:rPr lang="de-DE" dirty="0" err="1" smtClean="0"/>
              <a:t>Telescope</a:t>
            </a:r>
            <a:r>
              <a:rPr lang="de-DE" dirty="0" smtClean="0"/>
              <a:t> Array</a:t>
            </a:r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36912"/>
            <a:ext cx="700351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/>
              <a:t>GeV</a:t>
            </a:r>
            <a:r>
              <a:rPr lang="de-DE" sz="3200" dirty="0" smtClean="0"/>
              <a:t> </a:t>
            </a:r>
            <a:r>
              <a:rPr lang="de-DE" sz="3200" dirty="0" smtClean="0"/>
              <a:t>- </a:t>
            </a:r>
            <a:r>
              <a:rPr lang="de-DE" sz="3200" dirty="0" err="1" smtClean="0"/>
              <a:t>TeV</a:t>
            </a:r>
            <a:r>
              <a:rPr lang="de-DE" sz="3200" dirty="0" smtClean="0"/>
              <a:t> </a:t>
            </a:r>
            <a:r>
              <a:rPr lang="de-DE" sz="3200" dirty="0" smtClean="0">
                <a:latin typeface="Symbol" pitchFamily="18" charset="2"/>
              </a:rPr>
              <a:t>g</a:t>
            </a:r>
            <a:r>
              <a:rPr lang="de-DE" sz="3200" dirty="0" smtClean="0"/>
              <a:t>-</a:t>
            </a:r>
            <a:r>
              <a:rPr lang="de-DE" sz="3200" dirty="0" err="1" smtClean="0"/>
              <a:t>astrophysics</a:t>
            </a:r>
            <a:endParaRPr lang="de-DE" sz="3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3077078"/>
            <a:ext cx="1800200" cy="265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467544" y="1916832"/>
            <a:ext cx="7243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The FERMI </a:t>
            </a:r>
            <a:r>
              <a:rPr lang="de-DE" sz="2000" dirty="0" err="1" smtClean="0"/>
              <a:t>satellite</a:t>
            </a:r>
            <a:r>
              <a:rPr lang="de-DE" sz="2000" dirty="0" smtClean="0"/>
              <a:t> </a:t>
            </a:r>
            <a:r>
              <a:rPr lang="de-DE" sz="2000" dirty="0" err="1" smtClean="0"/>
              <a:t>mission</a:t>
            </a:r>
            <a:r>
              <a:rPr lang="de-DE" sz="2000" dirty="0" smtClean="0"/>
              <a:t> </a:t>
            </a:r>
            <a:r>
              <a:rPr lang="de-DE" sz="2000" dirty="0" err="1" smtClean="0"/>
              <a:t>has</a:t>
            </a:r>
            <a:r>
              <a:rPr lang="de-DE" sz="2000" dirty="0" smtClean="0"/>
              <a:t> </a:t>
            </a:r>
            <a:r>
              <a:rPr lang="de-DE" sz="2000" dirty="0" err="1" smtClean="0"/>
              <a:t>revolutionized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&gt; 100 </a:t>
            </a:r>
            <a:r>
              <a:rPr lang="de-DE" sz="2000" dirty="0" err="1" smtClean="0"/>
              <a:t>MeV</a:t>
            </a:r>
            <a:r>
              <a:rPr lang="de-DE" sz="2000" dirty="0" smtClean="0"/>
              <a:t> </a:t>
            </a:r>
            <a:r>
              <a:rPr lang="de-DE" sz="2000" dirty="0" smtClean="0">
                <a:latin typeface="Symbol" pitchFamily="18" charset="2"/>
              </a:rPr>
              <a:t>g</a:t>
            </a:r>
            <a:r>
              <a:rPr lang="de-DE" sz="2000" dirty="0" smtClean="0"/>
              <a:t> </a:t>
            </a:r>
            <a:r>
              <a:rPr lang="de-DE" sz="2000" dirty="0" err="1" smtClean="0"/>
              <a:t>sky</a:t>
            </a:r>
            <a:r>
              <a:rPr lang="de-DE" sz="2000" dirty="0" smtClean="0"/>
              <a:t>, </a:t>
            </a:r>
          </a:p>
          <a:p>
            <a:r>
              <a:rPr lang="de-DE" sz="2000" dirty="0" smtClean="0"/>
              <a:t>after 3.5 </a:t>
            </a:r>
            <a:r>
              <a:rPr lang="de-DE" sz="2000" dirty="0" err="1" smtClean="0"/>
              <a:t>years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flight</a:t>
            </a:r>
            <a:r>
              <a:rPr lang="de-DE" sz="2000" dirty="0" smtClean="0"/>
              <a:t> </a:t>
            </a:r>
            <a:r>
              <a:rPr lang="de-DE" sz="2000" dirty="0" err="1" smtClean="0"/>
              <a:t>few</a:t>
            </a:r>
            <a:r>
              <a:rPr lang="de-DE" sz="2000" dirty="0" smtClean="0"/>
              <a:t> </a:t>
            </a:r>
            <a:r>
              <a:rPr lang="de-DE" sz="2000" dirty="0" err="1" smtClean="0"/>
              <a:t>thousand</a:t>
            </a:r>
            <a:r>
              <a:rPr lang="de-DE" sz="2000" dirty="0" smtClean="0"/>
              <a:t> </a:t>
            </a:r>
            <a:r>
              <a:rPr lang="de-DE" sz="2000" dirty="0" err="1" smtClean="0"/>
              <a:t>sources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reported</a:t>
            </a:r>
            <a:endParaRPr lang="de-DE" sz="2000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Razmik Mirzoyan: MAGIC Astrophysics with VHE Gamma Rays</a:t>
            </a:r>
            <a:endParaRPr lang="de-DE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19 December 2011                    MPI Project Review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2574</Words>
  <Application>Microsoft Office PowerPoint</Application>
  <PresentationFormat>Bildschirmpräsentation (4:3)</PresentationFormat>
  <Paragraphs>447</Paragraphs>
  <Slides>55</Slides>
  <Notes>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56" baseType="lpstr">
      <vt:lpstr>Larissa-Design</vt:lpstr>
      <vt:lpstr>MAGIC Astrophysics with Very High Energy Gamma Rays</vt:lpstr>
      <vt:lpstr>Folie 2</vt:lpstr>
      <vt:lpstr>Detection of VHE g radiation</vt:lpstr>
      <vt:lpstr>Detection of VHE g radiation</vt:lpstr>
      <vt:lpstr>H.E.S.S., VERITAS &amp; MAGIC </vt:lpstr>
      <vt:lpstr>The MAGIC Collaboration</vt:lpstr>
      <vt:lpstr>Young science, ground-based VHE  g-astrophysics: 20GeV – 100TeV</vt:lpstr>
      <vt:lpstr>Folie 8</vt:lpstr>
      <vt:lpstr>GeV - TeV g-astrophysics</vt:lpstr>
      <vt:lpstr>Crab Nebula with MAGIC: 50 GeV - 45 TeV</vt:lpstr>
      <vt:lpstr>@ E ≥ 0.3 TeV no corellation with measured by AGILE/FERMI strong enhancement</vt:lpstr>
      <vt:lpstr>A pulsar</vt:lpstr>
      <vt:lpstr>Crab pulsar mono observations</vt:lpstr>
      <vt:lpstr>Crab pulsar variability</vt:lpstr>
      <vt:lpstr>73h stereo data, Oct.2009 – Feb.2011</vt:lpstr>
      <vt:lpstr>VHE spectrum of Crab Pulsar</vt:lpstr>
      <vt:lpstr>Pulsar pulse width dependence on energy</vt:lpstr>
      <vt:lpstr>Why there is no exponential cut-off ?</vt:lpstr>
      <vt:lpstr>γ-ray emission from binaries</vt:lpstr>
      <vt:lpstr>The binary system LS I +61 303</vt:lpstr>
      <vt:lpstr> LS I +61 303 &amp; HESS J0632+057 observations</vt:lpstr>
      <vt:lpstr>Origin of cosmic rays</vt:lpstr>
      <vt:lpstr>Very interesting galactic source: SNR W51</vt:lpstr>
      <vt:lpstr>Supernova remnant: W51</vt:lpstr>
      <vt:lpstr>W51 as seen by MAGIC</vt:lpstr>
      <vt:lpstr>W51 as seen by MAGIC</vt:lpstr>
      <vt:lpstr>W51 as seen by MAGIC</vt:lpstr>
      <vt:lpstr>Folie 28</vt:lpstr>
      <vt:lpstr>Folie 29</vt:lpstr>
      <vt:lpstr>Folie 30</vt:lpstr>
      <vt:lpstr>SED Old/New</vt:lpstr>
      <vt:lpstr>Few excerpts from the last weeks MAGIC meeting in MPI</vt:lpstr>
      <vt:lpstr>Folie 33</vt:lpstr>
      <vt:lpstr>Folie 34</vt:lpstr>
      <vt:lpstr>Folie 35</vt:lpstr>
      <vt:lpstr>Folie 36</vt:lpstr>
      <vt:lpstr>MAGIC Upgrade plans</vt:lpstr>
      <vt:lpstr>MAGIC Upgrade plans</vt:lpstr>
      <vt:lpstr>Cherenkov Telescope Array (CTA) Project (see the CTA talk later)</vt:lpstr>
      <vt:lpstr>Conclusions-1</vt:lpstr>
      <vt:lpstr>Conclusions-2</vt:lpstr>
      <vt:lpstr>Spare slides</vt:lpstr>
      <vt:lpstr>EBL studies</vt:lpstr>
      <vt:lpstr>Radio Galaxy: IC 310</vt:lpstr>
      <vt:lpstr>Radio Galaxy: IC 310</vt:lpstr>
      <vt:lpstr>Dark Matter Search (indirect)</vt:lpstr>
      <vt:lpstr>Gamma Ray Bursts and afterglow</vt:lpstr>
      <vt:lpstr>New Discoveries</vt:lpstr>
      <vt:lpstr>Folie 49</vt:lpstr>
      <vt:lpstr>Optical trigger for Blazars</vt:lpstr>
      <vt:lpstr>IC310: 1st Head-Tail Galaxy in TeVs </vt:lpstr>
      <vt:lpstr>Folie 52</vt:lpstr>
      <vt:lpstr>M87 – Giant Elliptical Radio Galaxy</vt:lpstr>
      <vt:lpstr>M87 Plasma Jet</vt:lpstr>
      <vt:lpstr>Folie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of Extragalactic Sources of Very High Energy Gamma Rays</dc:title>
  <dc:creator>Mir</dc:creator>
  <cp:lastModifiedBy>Mir</cp:lastModifiedBy>
  <cp:revision>242</cp:revision>
  <dcterms:created xsi:type="dcterms:W3CDTF">2010-12-09T15:39:37Z</dcterms:created>
  <dcterms:modified xsi:type="dcterms:W3CDTF">2011-12-19T07:56:36Z</dcterms:modified>
</cp:coreProperties>
</file>