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328" r:id="rId2"/>
    <p:sldId id="499" r:id="rId3"/>
    <p:sldId id="511" r:id="rId4"/>
    <p:sldId id="492" r:id="rId5"/>
    <p:sldId id="498" r:id="rId6"/>
    <p:sldId id="493" r:id="rId7"/>
    <p:sldId id="515" r:id="rId8"/>
    <p:sldId id="494" r:id="rId9"/>
    <p:sldId id="512" r:id="rId10"/>
    <p:sldId id="513" r:id="rId11"/>
    <p:sldId id="514" r:id="rId12"/>
    <p:sldId id="505" r:id="rId13"/>
    <p:sldId id="467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508" r:id="rId25"/>
    <p:sldId id="469" r:id="rId26"/>
    <p:sldId id="497" r:id="rId27"/>
    <p:sldId id="509" r:id="rId28"/>
    <p:sldId id="490" r:id="rId29"/>
    <p:sldId id="510" r:id="rId30"/>
    <p:sldId id="500" r:id="rId31"/>
    <p:sldId id="501" r:id="rId32"/>
    <p:sldId id="502" r:id="rId33"/>
    <p:sldId id="503" r:id="rId34"/>
    <p:sldId id="504" r:id="rId35"/>
    <p:sldId id="506" r:id="rId36"/>
  </p:sldIdLst>
  <p:sldSz cx="9144000" cy="6858000" type="screen4x3"/>
  <p:notesSz cx="9296400" cy="7010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24"/>
    <a:srgbClr val="FBD225"/>
    <a:srgbClr val="F8EE28"/>
    <a:srgbClr val="DAEB35"/>
    <a:srgbClr val="FF33CC"/>
    <a:srgbClr val="FF9900"/>
    <a:srgbClr val="00FFFF"/>
    <a:srgbClr val="00CC00"/>
    <a:srgbClr val="0000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5" autoAdjust="0"/>
    <p:restoredTop sz="96237" autoAdjust="0"/>
  </p:normalViewPr>
  <p:slideViewPr>
    <p:cSldViewPr>
      <p:cViewPr varScale="1">
        <p:scale>
          <a:sx n="70" d="100"/>
          <a:sy n="70" d="100"/>
        </p:scale>
        <p:origin x="-17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6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2208"/>
        <p:guide pos="29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9453" cy="350520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lnSpc>
                <a:spcPct val="80000"/>
              </a:lnSpc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264776" y="1"/>
            <a:ext cx="4029453" cy="350520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lnSpc>
                <a:spcPct val="80000"/>
              </a:lnSpc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5C19E3E-FA72-4E57-934D-746FCDA5E7D8}" type="datetimeFigureOut">
              <a:rPr lang="zh-TW" altLang="en-US"/>
              <a:pPr>
                <a:defRPr/>
              </a:pPr>
              <a:t>2012/7/21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658753"/>
            <a:ext cx="4029453" cy="350520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lnSpc>
                <a:spcPct val="80000"/>
              </a:lnSpc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264776" y="6658753"/>
            <a:ext cx="4029453" cy="350520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lnSpc>
                <a:spcPct val="80000"/>
              </a:lnSpc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947D37A-BFA5-4D37-8C8C-BB209E00AE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5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>
            <a:lvl1pPr defTabSz="951233">
              <a:lnSpc>
                <a:spcPct val="100000"/>
              </a:lnSpc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776" y="1"/>
            <a:ext cx="402945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>
            <a:lvl1pPr algn="r" defTabSz="951233">
              <a:lnSpc>
                <a:spcPct val="100000"/>
              </a:lnSpc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78" y="3328250"/>
            <a:ext cx="7433647" cy="315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753"/>
            <a:ext cx="402945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5" tIns="47627" rIns="95255" bIns="47627" numCol="1" anchor="b" anchorCtr="0" compatLnSpc="1">
            <a:prstTxWarp prst="textNoShape">
              <a:avLst/>
            </a:prstTxWarp>
          </a:bodyPr>
          <a:lstStyle>
            <a:lvl1pPr defTabSz="951233">
              <a:lnSpc>
                <a:spcPct val="100000"/>
              </a:lnSpc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776" y="6658753"/>
            <a:ext cx="402945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5" tIns="47627" rIns="95255" bIns="47627" numCol="1" anchor="b" anchorCtr="0" compatLnSpc="1">
            <a:prstTxWarp prst="textNoShape">
              <a:avLst/>
            </a:prstTxWarp>
          </a:bodyPr>
          <a:lstStyle>
            <a:lvl1pPr algn="r" defTabSz="951233">
              <a:lnSpc>
                <a:spcPct val="100000"/>
              </a:lnSpc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C339340-2324-47F5-913A-8D60F9E644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Previous speaker; 2010 data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B7C627E6-8590-440F-ACA8-E770AF049429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1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 radiation mechanisms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err="1" smtClean="0">
                <a:latin typeface="Arial" pitchFamily="34" charset="0"/>
              </a:rPr>
              <a:t>Axises</a:t>
            </a:r>
            <a:r>
              <a:rPr lang="en-US" altLang="zh-TW" dirty="0" smtClean="0">
                <a:latin typeface="Arial" pitchFamily="34" charset="0"/>
              </a:rPr>
              <a:t>; 3 components; bands; </a:t>
            </a:r>
          </a:p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12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Lc</a:t>
            </a:r>
            <a:r>
              <a:rPr lang="en-US" altLang="zh-TW" dirty="0" smtClean="0"/>
              <a:t>-&gt;spectrum day</a:t>
            </a:r>
            <a:r>
              <a:rPr lang="en-US" altLang="zh-TW" baseline="0" dirty="0" smtClean="0"/>
              <a:t> by day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Evolution</a:t>
            </a:r>
            <a:r>
              <a:rPr lang="en-US" altLang="zh-TW" baseline="0" dirty="0" smtClean="0">
                <a:latin typeface="Arial" pitchFamily="34" charset="0"/>
              </a:rPr>
              <a:t> of SED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14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15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16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17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18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19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20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MW </a:t>
            </a:r>
            <a:r>
              <a:rPr lang="en-US" altLang="zh-TW" dirty="0" err="1" smtClean="0">
                <a:latin typeface="Arial" pitchFamily="34" charset="0"/>
              </a:rPr>
              <a:t>intruments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20419F2E-8E7D-4F1D-8670-35F97D980D14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2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21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22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Fermi spectrum: because there are few photons detected by Fermi in a short time, they provide instead the region of 68% confidence level 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AA77A3-EFCB-400B-8653-35E9CE26243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23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Go back to daily SEDs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A </a:t>
            </a:r>
            <a:r>
              <a:rPr lang="en-US" altLang="zh-TW" sz="1200" dirty="0" err="1" smtClean="0"/>
              <a:t>scenerio</a:t>
            </a:r>
            <a:endParaRPr lang="en-US" altLang="zh-TW" sz="1200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4D3DF16A-FDBF-44D7-9E9F-479862A2128C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26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Pulsar/Pulsar Wind Nebula, Active Galactic Nuclei, Gamma Ray Burst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52E3054C-DE5E-4A68-AEA6-E813B3560FAE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32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AGN is the very active emission regions of an active galaxy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EBAF483C-C315-4889-8D2E-8E32866216D4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33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4D3DF16A-FDBF-44D7-9E9F-479862A2128C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35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MW </a:t>
            </a:r>
            <a:r>
              <a:rPr lang="en-US" altLang="zh-TW" dirty="0" err="1" smtClean="0">
                <a:latin typeface="Arial" pitchFamily="34" charset="0"/>
              </a:rPr>
              <a:t>intruments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20419F2E-8E7D-4F1D-8670-35F97D980D14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defTabSz="950913"/>
              <a:t>3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Complete list of all the wave bands ~ 30 ;http://www.slac.stanford.edu/~dpaneque/MW_Mrk421_2010/Obs.html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Axises</a:t>
            </a:r>
            <a:r>
              <a:rPr lang="en-US" altLang="zh-TW" dirty="0" smtClean="0"/>
              <a:t>; bands</a:t>
            </a:r>
            <a:r>
              <a:rPr lang="en-US" altLang="zh-TW" baseline="0" dirty="0" smtClean="0"/>
              <a:t> and correlation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 flares; 2</a:t>
            </a:r>
            <a:r>
              <a:rPr lang="en-US" altLang="zh-TW" baseline="0" dirty="0" smtClean="0"/>
              <a:t> flavors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Purpose; 3 terms; results(active</a:t>
            </a:r>
            <a:r>
              <a:rPr lang="en-US" altLang="zh-TW" baseline="0" dirty="0" smtClean="0"/>
              <a:t> and low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Purpose; 3 terms; results(active</a:t>
            </a:r>
            <a:r>
              <a:rPr lang="en-US" altLang="zh-TW" baseline="0" dirty="0" smtClean="0"/>
              <a:t> and low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Jet-dominated emission; SSC</a:t>
            </a:r>
            <a:r>
              <a:rPr lang="en-US" altLang="zh-TW" baseline="0" dirty="0" smtClean="0"/>
              <a:t> model parameters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9340-2324-47F5-913A-8D60F9E644B0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rgbClr val="CDC7A7">
                  <a:gamma/>
                  <a:tint val="0"/>
                  <a:invGamma/>
                </a:srgbClr>
              </a:gs>
              <a:gs pos="100000">
                <a:srgbClr val="CDC7A7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 flipV="1">
            <a:off x="0" y="-242888"/>
            <a:ext cx="9144000" cy="71438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latin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ltGray">
          <a:xfrm flipH="1">
            <a:off x="5756275" y="6596063"/>
            <a:ext cx="146050" cy="146050"/>
          </a:xfrm>
          <a:prstGeom prst="ellipse">
            <a:avLst/>
          </a:prstGeom>
          <a:gradFill rotWithShape="1">
            <a:gsLst>
              <a:gs pos="0">
                <a:srgbClr val="DEDAC4"/>
              </a:gs>
              <a:gs pos="100000">
                <a:srgbClr val="CDC7A7">
                  <a:alpha val="5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zh-TW" altLang="en-US">
              <a:latin typeface="Arial" charset="0"/>
            </a:endParaRPr>
          </a:p>
        </p:txBody>
      </p:sp>
      <p:pic>
        <p:nvPicPr>
          <p:cNvPr id="7" name="圖片 32" descr="minerva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728787" cy="958850"/>
          </a:xfrm>
          <a:prstGeom prst="rect">
            <a:avLst/>
          </a:prstGeom>
          <a:noFill/>
          <a:ln w="12700" cmpd="thickThin">
            <a:solidFill>
              <a:srgbClr val="33CCFF">
                <a:alpha val="94901"/>
              </a:srgbClr>
            </a:solidFill>
            <a:miter lim="800000"/>
            <a:headEnd/>
            <a:tailEnd/>
          </a:ln>
        </p:spPr>
      </p:pic>
      <p:pic>
        <p:nvPicPr>
          <p:cNvPr id="8" name="Picture 2" descr="D:\doc\pptphotos\MAGICLaPalma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88913"/>
            <a:ext cx="1020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3059113" y="333375"/>
            <a:ext cx="3608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Vladimir Script" pitchFamily="66" charset="0"/>
              </a:rPr>
              <a:t>M</a:t>
            </a:r>
            <a:r>
              <a:rPr lang="en-US" altLang="zh-TW" sz="2400" b="1" dirty="0">
                <a:latin typeface="Vladimir Script" pitchFamily="66" charset="0"/>
              </a:rPr>
              <a:t>ax </a:t>
            </a:r>
            <a:r>
              <a:rPr lang="en-US" altLang="zh-TW" sz="2400" b="1" dirty="0">
                <a:solidFill>
                  <a:schemeClr val="bg1"/>
                </a:solidFill>
                <a:latin typeface="Vladimir Script" pitchFamily="66" charset="0"/>
              </a:rPr>
              <a:t>P</a:t>
            </a:r>
            <a:r>
              <a:rPr lang="en-US" altLang="zh-TW" sz="2400" b="1" dirty="0">
                <a:latin typeface="Vladimir Script" pitchFamily="66" charset="0"/>
              </a:rPr>
              <a:t>lanck </a:t>
            </a:r>
            <a:r>
              <a:rPr lang="en-US" altLang="zh-TW" sz="2400" b="1" dirty="0" err="1">
                <a:solidFill>
                  <a:schemeClr val="bg1"/>
                </a:solidFill>
                <a:latin typeface="Vladimir Script" pitchFamily="66" charset="0"/>
              </a:rPr>
              <a:t>I</a:t>
            </a:r>
            <a:r>
              <a:rPr lang="en-US" altLang="zh-TW" sz="2400" b="1" dirty="0" err="1">
                <a:latin typeface="Vladimir Script" pitchFamily="66" charset="0"/>
              </a:rPr>
              <a:t>nstitut</a:t>
            </a:r>
            <a:r>
              <a:rPr lang="en-US" altLang="zh-TW" sz="2400" b="1" dirty="0">
                <a:latin typeface="Vladimir Script" pitchFamily="66" charset="0"/>
              </a:rPr>
              <a:t>  f</a:t>
            </a:r>
            <a:r>
              <a:rPr lang="de-DE" altLang="zh-TW" sz="2400" b="1" dirty="0" err="1">
                <a:latin typeface="Vladimir Script" pitchFamily="66" charset="0"/>
              </a:rPr>
              <a:t>ür</a:t>
            </a:r>
            <a:r>
              <a:rPr lang="de-DE" altLang="zh-TW" sz="2400" b="1" dirty="0" err="1">
                <a:solidFill>
                  <a:schemeClr val="bg1"/>
                </a:solidFill>
                <a:latin typeface="Vladimir Script" pitchFamily="66" charset="0"/>
              </a:rPr>
              <a:t>P</a:t>
            </a:r>
            <a:r>
              <a:rPr lang="de-DE" altLang="zh-TW" sz="2400" b="1" dirty="0" err="1">
                <a:latin typeface="Vladimir Script" pitchFamily="66" charset="0"/>
              </a:rPr>
              <a:t>hzsik</a:t>
            </a:r>
            <a:endParaRPr lang="en-US" altLang="zh-TW" sz="2400" b="1" dirty="0">
              <a:latin typeface="Vladimir Script" pitchFamily="66" charset="0"/>
            </a:endParaRPr>
          </a:p>
          <a:p>
            <a:pPr algn="ctr">
              <a:defRPr/>
            </a:pPr>
            <a:r>
              <a:rPr lang="en-US" altLang="zh-TW" sz="2400" b="1" dirty="0">
                <a:latin typeface="Vladimir Script" pitchFamily="66" charset="0"/>
              </a:rPr>
              <a:t>The </a:t>
            </a:r>
            <a:r>
              <a:rPr lang="en-US" altLang="zh-TW" sz="2400" b="1" dirty="0">
                <a:solidFill>
                  <a:schemeClr val="bg1"/>
                </a:solidFill>
                <a:latin typeface="Vladimir Script" pitchFamily="66" charset="0"/>
              </a:rPr>
              <a:t>MAGIC</a:t>
            </a:r>
            <a:r>
              <a:rPr lang="en-US" altLang="zh-TW" sz="2400" b="1" dirty="0">
                <a:latin typeface="Vladimir Script" pitchFamily="66" charset="0"/>
              </a:rPr>
              <a:t> Telescope 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149080"/>
            <a:ext cx="7920037" cy="158417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 i="1" baseline="0"/>
            </a:lvl1pPr>
          </a:lstStyle>
          <a:p>
            <a:r>
              <a:rPr lang="en-US" altLang="zh-TW" smtClean="0"/>
              <a:t>Click to edit Master subtitle style</a:t>
            </a:r>
            <a:endParaRPr lang="en-US" altLang="zh-TW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60400" y="2060575"/>
            <a:ext cx="7772400" cy="194627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Headline</a:t>
            </a: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dt" sz="half" idx="10"/>
          </p:nvPr>
        </p:nvSpPr>
        <p:spPr bwMode="auto">
          <a:xfrm>
            <a:off x="34925" y="6453188"/>
            <a:ext cx="2133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1" i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27_01_2011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6CD5F-3A9A-4CBB-B699-C6EF7A0644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5761037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5761037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7EAD-6E80-4B80-9797-2F67DE5661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77787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4752975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244975" cy="23002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49663"/>
            <a:ext cx="4244975" cy="2300287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4C50-9693-4E33-A158-3F4530F81C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8642350" cy="77787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4244975" cy="23002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244975" cy="23002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0825" y="3649663"/>
            <a:ext cx="4244975" cy="2300287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49663"/>
            <a:ext cx="4244975" cy="2300287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ABB07-FDF4-4CF4-99A8-FF2E96CA3F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610E-135E-4E26-9B7A-B530F9FCF6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69B3-F831-42A8-B67D-1E87BC0EC6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6258-1159-4743-8B44-E31FD59181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1060-7C40-4173-8B46-91BDA96184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2870-4A34-4A01-AEC2-70B71CF397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D363A-EBB4-466D-836F-9968787A7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7B76-B863-41CA-A89B-90815E7AE5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B719-A65A-4DF9-B3C5-702802F064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rgbClr val="CDC7A7">
                  <a:gamma/>
                  <a:tint val="0"/>
                  <a:invGamma/>
                </a:srgbClr>
              </a:gs>
              <a:gs pos="100000">
                <a:srgbClr val="CDC7A7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latin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Headline in 28pt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Headline in 20pt</a:t>
            </a:r>
          </a:p>
          <a:p>
            <a:pPr lvl="1"/>
            <a:r>
              <a:rPr lang="en-US" altLang="zh-TW" smtClean="0"/>
              <a:t>Headline in 18pt</a:t>
            </a:r>
          </a:p>
          <a:p>
            <a:pPr lvl="2"/>
            <a:r>
              <a:rPr lang="en-US" altLang="zh-TW" smtClean="0"/>
              <a:t>Headline in 16pt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4163" y="6481763"/>
            <a:ext cx="9096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1BB52A4-36DB-4B3E-8DDF-D06528C498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408738"/>
            <a:ext cx="2159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2000" b="1">
                <a:latin typeface="Monotype Corsiva" pitchFamily="66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ShangYu SUN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8031163" y="6400800"/>
            <a:ext cx="87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u="sng" dirty="0">
                <a:latin typeface="Monotype Corsiva" pitchFamily="66" charset="0"/>
              </a:rPr>
              <a:t>MAGIC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Trebuchet MS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Trebuchet MS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Trebuchet MS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Trebuchet MS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Trebuchet MS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Trebuchet MS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Trebuchet MS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 b="1" i="1">
          <a:solidFill>
            <a:srgbClr val="4F1919"/>
          </a:solidFill>
          <a:latin typeface="Trebuchet MS" pitchFamily="34" charset="0"/>
          <a:ea typeface="新細明體" pitchFamily="18" charset="-12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w"/>
        <a:defRPr kumimoji="1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5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defRPr kumimoji="1" sz="19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©"/>
        <a:defRPr kumimoji="1" sz="19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kumimoji="1" sz="19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kumimoji="1" sz="19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kumimoji="1" sz="19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last.gsfc.nasa.gov/" TargetMode="External"/><Relationship Id="rId7" Type="http://schemas.openxmlformats.org/officeDocument/2006/relationships/image" Target="../media/image52.png"/><Relationship Id="rId2" Type="http://schemas.openxmlformats.org/officeDocument/2006/relationships/hyperlink" Target="http://agile.rm.iasf.cnr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talian_Space_Agency" TargetMode="External"/><Relationship Id="rId5" Type="http://schemas.openxmlformats.org/officeDocument/2006/relationships/hyperlink" Target="http://en.wikipedia.org/wiki/Gamma_ray" TargetMode="External"/><Relationship Id="rId4" Type="http://schemas.openxmlformats.org/officeDocument/2006/relationships/hyperlink" Target="http://en.wikipedia.org/wiki/X-ray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5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slide" Target="slide23.xml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:\doc\pptphotos\Mrk421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-71438"/>
            <a:ext cx="9282113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副標題 1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7920037" cy="1079500"/>
          </a:xfrm>
        </p:spPr>
        <p:txBody>
          <a:bodyPr/>
          <a:lstStyle/>
          <a:p>
            <a:r>
              <a:rPr lang="en-US" altLang="zh-TW" sz="1800" dirty="0" err="1" smtClean="0">
                <a:solidFill>
                  <a:srgbClr val="FFC000"/>
                </a:solidFill>
              </a:rPr>
              <a:t>ShangYu</a:t>
            </a:r>
            <a:r>
              <a:rPr lang="en-US" altLang="zh-TW" sz="1800" dirty="0" smtClean="0">
                <a:solidFill>
                  <a:srgbClr val="FFC000"/>
                </a:solidFill>
              </a:rPr>
              <a:t> </a:t>
            </a:r>
            <a:r>
              <a:rPr lang="en-US" altLang="zh-TW" sz="1800" dirty="0" smtClean="0">
                <a:solidFill>
                  <a:srgbClr val="FFC000"/>
                </a:solidFill>
              </a:rPr>
              <a:t>Sun</a:t>
            </a:r>
          </a:p>
          <a:p>
            <a:r>
              <a:rPr lang="en-US" altLang="zh-TW" sz="1800" dirty="0" smtClean="0">
                <a:solidFill>
                  <a:srgbClr val="FFC000"/>
                </a:solidFill>
              </a:rPr>
              <a:t>A. </a:t>
            </a:r>
            <a:r>
              <a:rPr lang="en-US" altLang="zh-TW" sz="1800" dirty="0" err="1" smtClean="0">
                <a:solidFill>
                  <a:srgbClr val="FFC000"/>
                </a:solidFill>
              </a:rPr>
              <a:t>Boller</a:t>
            </a:r>
            <a:r>
              <a:rPr lang="en-US" altLang="zh-TW" sz="1800" dirty="0" smtClean="0">
                <a:solidFill>
                  <a:srgbClr val="FFC000"/>
                </a:solidFill>
              </a:rPr>
              <a:t>, L. Fortson, N. </a:t>
            </a:r>
            <a:r>
              <a:rPr lang="en-US" altLang="zh-TW" sz="1800" dirty="0" err="1" smtClean="0">
                <a:solidFill>
                  <a:srgbClr val="FFC000"/>
                </a:solidFill>
              </a:rPr>
              <a:t>Galante</a:t>
            </a:r>
            <a:r>
              <a:rPr lang="en-US" altLang="zh-TW" sz="1800" dirty="0" smtClean="0">
                <a:solidFill>
                  <a:srgbClr val="FFC000"/>
                </a:solidFill>
              </a:rPr>
              <a:t>, D. </a:t>
            </a:r>
            <a:r>
              <a:rPr lang="en-US" altLang="zh-TW" sz="1800" dirty="0" err="1" smtClean="0">
                <a:solidFill>
                  <a:srgbClr val="FFC000"/>
                </a:solidFill>
              </a:rPr>
              <a:t>Paneque</a:t>
            </a:r>
            <a:r>
              <a:rPr lang="en-US" altLang="zh-TW" sz="1800" dirty="0" smtClean="0">
                <a:solidFill>
                  <a:srgbClr val="FFC000"/>
                </a:solidFill>
              </a:rPr>
              <a:t> and B. Steinke On behalf of the Fermi, MAGIC, VERITAS collaborations and the participants/groups of the MW campaign on Mrk421 in 2010, which include GASP-WEBT, F-GAMMA and many others  </a:t>
            </a:r>
          </a:p>
          <a:p>
            <a:endParaRPr lang="zh-TW" altLang="en-US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708920"/>
            <a:ext cx="7772400" cy="1946275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solidFill>
                  <a:srgbClr val="FFC000"/>
                </a:solidFill>
              </a:rPr>
              <a:t>Detailed characterization and scientific interpretation of the broadband emission of Mrk421 during flaring activity in 2010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279400"/>
          </a:xfrm>
          <a:noFill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24_07_2012</a:t>
            </a:r>
          </a:p>
        </p:txBody>
      </p:sp>
      <p:pic>
        <p:nvPicPr>
          <p:cNvPr id="8198" name="圖片 32" descr="minerv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728787" cy="958850"/>
          </a:xfrm>
          <a:prstGeom prst="rect">
            <a:avLst/>
          </a:prstGeom>
          <a:noFill/>
          <a:ln w="12700" cmpd="thickThin">
            <a:solidFill>
              <a:srgbClr val="33CCFF">
                <a:alpha val="94901"/>
              </a:srgbClr>
            </a:solidFill>
            <a:miter lim="800000"/>
            <a:headEnd/>
            <a:tailEnd/>
          </a:ln>
        </p:spPr>
      </p:pic>
      <p:pic>
        <p:nvPicPr>
          <p:cNvPr id="8199" name="Picture 2" descr="D:\doc\pptphotos\MAGICLaPalma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188913"/>
            <a:ext cx="1020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76488" y="333375"/>
            <a:ext cx="4973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 Rounded MT Bold" pitchFamily="34" charset="0"/>
              </a:rPr>
              <a:t>Max Planck Institute  f</a:t>
            </a:r>
            <a:r>
              <a:rPr lang="de-DE" altLang="zh-TW" sz="2400" b="1" dirty="0">
                <a:solidFill>
                  <a:schemeClr val="bg1"/>
                </a:solidFill>
                <a:latin typeface="Arial Rounded MT Bold" pitchFamily="34" charset="0"/>
              </a:rPr>
              <a:t>or</a:t>
            </a:r>
            <a:r>
              <a:rPr lang="zh-TW" altLang="en-US" sz="24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de-DE" altLang="zh-TW" sz="2400" b="1" dirty="0">
                <a:solidFill>
                  <a:schemeClr val="bg1"/>
                </a:solidFill>
                <a:latin typeface="Arial Rounded MT Bold" pitchFamily="34" charset="0"/>
              </a:rPr>
              <a:t>Physics</a:t>
            </a:r>
            <a:endParaRPr lang="en-US" altLang="zh-TW" sz="24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altLang="zh-TW" sz="2400" b="1" dirty="0">
                <a:solidFill>
                  <a:srgbClr val="FFFF00"/>
                </a:solidFill>
                <a:latin typeface="+mn-lt"/>
              </a:rPr>
              <a:t>MAGIC </a:t>
            </a:r>
            <a:r>
              <a:rPr lang="en-US" altLang="zh-TW" sz="2400" b="1" dirty="0">
                <a:solidFill>
                  <a:schemeClr val="bg1"/>
                </a:solidFill>
                <a:latin typeface="+mn-lt"/>
              </a:rPr>
              <a:t>Telescope </a:t>
            </a:r>
          </a:p>
        </p:txBody>
      </p:sp>
      <p:sp>
        <p:nvSpPr>
          <p:cNvPr id="9" name="副標題 1"/>
          <p:cNvSpPr txBox="1">
            <a:spLocks/>
          </p:cNvSpPr>
          <p:nvPr/>
        </p:nvSpPr>
        <p:spPr bwMode="auto">
          <a:xfrm>
            <a:off x="611560" y="2060848"/>
            <a:ext cx="79200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zh-TW" sz="280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</a:rPr>
              <a:t>Ringberg</a:t>
            </a:r>
            <a:r>
              <a:rPr kumimoji="1" lang="en-US" altLang="zh-TW" sz="280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</a:rPr>
              <a:t> Young Scientist Workshop 2012</a:t>
            </a:r>
            <a:endParaRPr kumimoji="1" lang="en-US" altLang="zh-TW" sz="280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S PGothic" pitchFamily="34" charset="-128"/>
              <a:ea typeface="MS PGothic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zh-TW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zh-TW" alt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4" cstate="print"/>
          <a:srcRect l="2228" t="81908" r="6985" b="3542"/>
          <a:stretch>
            <a:fillRect/>
          </a:stretch>
        </p:blipFill>
        <p:spPr bwMode="auto">
          <a:xfrm>
            <a:off x="1065684" y="4652393"/>
            <a:ext cx="32226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B69097-2035-4F19-87AB-67333D821D28}" type="slidenum">
              <a:rPr lang="en-US" altLang="zh-TW" smtClean="0">
                <a:latin typeface="Arial" pitchFamily="34" charset="0"/>
              </a:rPr>
              <a:pPr/>
              <a:t>10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0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Describe Spectra with </a:t>
            </a:r>
          </a:p>
          <a:p>
            <a:pPr algn="ctr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One-Zone Synchrotron </a:t>
            </a: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Self-Compton Model</a:t>
            </a:r>
            <a:endParaRPr lang="zh-TW" altLang="en-US" sz="2800" dirty="0"/>
          </a:p>
          <a:p>
            <a:pPr algn="ctr" eaLnBrk="0" hangingPunct="0">
              <a:defRPr/>
            </a:pP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4205784" y="4367386"/>
          <a:ext cx="4810170" cy="1221854"/>
        </p:xfrm>
        <a:graphic>
          <a:graphicData uri="http://schemas.openxmlformats.org/presentationml/2006/ole">
            <p:oleObj spid="_x0000_s305154" name="Equation" r:id="rId5" imgW="2997000" imgH="761760" progId="Equation.3">
              <p:embed/>
            </p:oleObj>
          </a:graphicData>
        </a:graphic>
      </p:graphicFrame>
      <p:cxnSp>
        <p:nvCxnSpPr>
          <p:cNvPr id="2060" name="Straight Connector 10"/>
          <p:cNvCxnSpPr>
            <a:cxnSpLocks noChangeShapeType="1"/>
          </p:cNvCxnSpPr>
          <p:nvPr/>
        </p:nvCxnSpPr>
        <p:spPr bwMode="auto">
          <a:xfrm>
            <a:off x="2454747" y="2933328"/>
            <a:ext cx="0" cy="7191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2576984" y="3265116"/>
            <a:ext cx="144463" cy="1428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zh-TW" altLang="en-US"/>
          </a:p>
        </p:txBody>
      </p:sp>
      <p:cxnSp>
        <p:nvCxnSpPr>
          <p:cNvPr id="2062" name="Straight Connector 14"/>
          <p:cNvCxnSpPr>
            <a:cxnSpLocks noChangeShapeType="1"/>
          </p:cNvCxnSpPr>
          <p:nvPr/>
        </p:nvCxnSpPr>
        <p:spPr bwMode="auto">
          <a:xfrm>
            <a:off x="2454747" y="3647703"/>
            <a:ext cx="190500" cy="1033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3" name="Straight Connector 20"/>
          <p:cNvCxnSpPr>
            <a:cxnSpLocks noChangeShapeType="1"/>
          </p:cNvCxnSpPr>
          <p:nvPr/>
        </p:nvCxnSpPr>
        <p:spPr bwMode="auto">
          <a:xfrm flipH="1">
            <a:off x="2645247" y="3642941"/>
            <a:ext cx="209550" cy="1042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4" name="Straight Connector 27"/>
          <p:cNvCxnSpPr>
            <a:cxnSpLocks noChangeShapeType="1"/>
          </p:cNvCxnSpPr>
          <p:nvPr/>
        </p:nvCxnSpPr>
        <p:spPr bwMode="auto">
          <a:xfrm flipH="1">
            <a:off x="2853209" y="2938091"/>
            <a:ext cx="11113" cy="727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65" name="Oval 30"/>
          <p:cNvSpPr>
            <a:spLocks noChangeArrowheads="1"/>
          </p:cNvSpPr>
          <p:nvPr/>
        </p:nvSpPr>
        <p:spPr bwMode="auto">
          <a:xfrm>
            <a:off x="2459509" y="2976191"/>
            <a:ext cx="406400" cy="400050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zh-TW" altLang="en-US"/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3053656" y="3935338"/>
          <a:ext cx="4589462" cy="309563"/>
        </p:xfrm>
        <a:graphic>
          <a:graphicData uri="http://schemas.openxmlformats.org/presentationml/2006/ole">
            <p:oleObj spid="_x0000_s305155" name="Equation" r:id="rId6" imgW="3390840" imgH="228600" progId="Equation.3">
              <p:embed/>
            </p:oleObj>
          </a:graphicData>
        </a:graphic>
      </p:graphicFrame>
      <p:cxnSp>
        <p:nvCxnSpPr>
          <p:cNvPr id="2068" name="Straight Arrow Connector 41"/>
          <p:cNvCxnSpPr>
            <a:cxnSpLocks noChangeShapeType="1"/>
          </p:cNvCxnSpPr>
          <p:nvPr/>
        </p:nvCxnSpPr>
        <p:spPr bwMode="auto">
          <a:xfrm flipV="1">
            <a:off x="2656359" y="2695203"/>
            <a:ext cx="9525" cy="2019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" name="Straight Connector 44"/>
          <p:cNvCxnSpPr/>
          <p:nvPr/>
        </p:nvCxnSpPr>
        <p:spPr bwMode="auto">
          <a:xfrm flipH="1" flipV="1">
            <a:off x="2297584" y="2330078"/>
            <a:ext cx="398463" cy="2365375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2559522" y="3866778"/>
          <a:ext cx="114300" cy="177800"/>
        </p:xfrm>
        <a:graphic>
          <a:graphicData uri="http://schemas.openxmlformats.org/presentationml/2006/ole">
            <p:oleObj spid="_x0000_s305156" name="Equation" r:id="rId7" imgW="126720" imgH="177480" progId="Equation.3">
              <p:embed/>
            </p:oleObj>
          </a:graphicData>
        </a:graphic>
      </p:graphicFrame>
      <p:cxnSp>
        <p:nvCxnSpPr>
          <p:cNvPr id="2070" name="Straight Arrow Connector 51"/>
          <p:cNvCxnSpPr>
            <a:cxnSpLocks noChangeShapeType="1"/>
          </p:cNvCxnSpPr>
          <p:nvPr/>
        </p:nvCxnSpPr>
        <p:spPr bwMode="auto">
          <a:xfrm>
            <a:off x="2299172" y="2357066"/>
            <a:ext cx="77787" cy="293687"/>
          </a:xfrm>
          <a:prstGeom prst="straightConnector1">
            <a:avLst/>
          </a:prstGeom>
          <a:noFill/>
          <a:ln w="22225" algn="ctr">
            <a:solidFill>
              <a:srgbClr val="FF3300"/>
            </a:solidFill>
            <a:round/>
            <a:headEnd/>
            <a:tailEnd type="arrow" w="med" len="med"/>
          </a:ln>
        </p:spPr>
      </p:cxnSp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1397472" y="2495178"/>
          <a:ext cx="912812" cy="720725"/>
        </p:xfrm>
        <a:graphic>
          <a:graphicData uri="http://schemas.openxmlformats.org/presentationml/2006/ole">
            <p:oleObj spid="_x0000_s305157" name="Equation" r:id="rId8" imgW="799920" imgH="66024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406057" y="3295799"/>
          <a:ext cx="244475" cy="311150"/>
        </p:xfrm>
        <a:graphic>
          <a:graphicData uri="http://schemas.openxmlformats.org/presentationml/2006/ole">
            <p:oleObj spid="_x0000_s305158" name="Equation" r:id="rId9" imgW="139680" imgH="177480" progId="Equation.3">
              <p:embed/>
            </p:oleObj>
          </a:graphicData>
        </a:graphic>
      </p:graphicFrame>
      <p:graphicFrame>
        <p:nvGraphicFramePr>
          <p:cNvPr id="2055" name="Object 8"/>
          <p:cNvGraphicFramePr>
            <a:graphicFrameLocks noChangeAspect="1"/>
          </p:cNvGraphicFramePr>
          <p:nvPr/>
        </p:nvGraphicFramePr>
        <p:xfrm>
          <a:off x="2627784" y="2780928"/>
          <a:ext cx="222250" cy="246063"/>
        </p:xfrm>
        <a:graphic>
          <a:graphicData uri="http://schemas.openxmlformats.org/presentationml/2006/ole">
            <p:oleObj spid="_x0000_s305159" name="Equation" r:id="rId10" imgW="126720" imgH="13968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7544" y="5589240"/>
            <a:ext cx="31069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Using  Hajime </a:t>
            </a:r>
            <a:r>
              <a:rPr lang="en-US" altLang="zh-TW" sz="1400" dirty="0" err="1" smtClean="0"/>
              <a:t>Takami</a:t>
            </a:r>
            <a:r>
              <a:rPr lang="en-US" altLang="zh-TW" sz="1400" dirty="0" smtClean="0"/>
              <a:t> ‘s SSC code</a:t>
            </a:r>
          </a:p>
          <a:p>
            <a:r>
              <a:rPr lang="en-US" altLang="zh-TW" sz="1000" dirty="0" smtClean="0"/>
              <a:t>Monthly Notices of the Royal Astronomical Society, </a:t>
            </a:r>
          </a:p>
          <a:p>
            <a:r>
              <a:rPr lang="en-US" altLang="zh-TW" sz="1000" dirty="0" smtClean="0"/>
              <a:t>Volume 413, Issue 3, pp. 1845-1851</a:t>
            </a:r>
          </a:p>
          <a:p>
            <a:endParaRPr lang="zh-TW" altLang="en-US" dirty="0"/>
          </a:p>
        </p:txBody>
      </p:sp>
      <p:pic>
        <p:nvPicPr>
          <p:cNvPr id="25" name="Picture 2" descr="D:\doc\pptphotos\新增資料夾 (2)\agn-cartoon-340x24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1628800"/>
            <a:ext cx="1988824" cy="14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Box 31"/>
          <p:cNvSpPr txBox="1">
            <a:spLocks noChangeArrowheads="1"/>
          </p:cNvSpPr>
          <p:nvPr/>
        </p:nvSpPr>
        <p:spPr bwMode="auto">
          <a:xfrm>
            <a:off x="3007197" y="2576141"/>
            <a:ext cx="2222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dirty="0"/>
              <a:t>An emission blob with:</a:t>
            </a:r>
          </a:p>
          <a:p>
            <a:r>
              <a:rPr lang="en-US" altLang="zh-TW" sz="1600" dirty="0"/>
              <a:t>Radius R</a:t>
            </a:r>
          </a:p>
          <a:p>
            <a:r>
              <a:rPr lang="en-US" altLang="zh-TW" sz="1600" dirty="0"/>
              <a:t>Magnetic field B</a:t>
            </a:r>
          </a:p>
          <a:p>
            <a:r>
              <a:rPr lang="en-US" altLang="zh-TW" sz="1600" dirty="0" err="1"/>
              <a:t>Doopler</a:t>
            </a:r>
            <a:r>
              <a:rPr lang="en-US" altLang="zh-TW" sz="1600" dirty="0"/>
              <a:t> factor </a:t>
            </a:r>
          </a:p>
          <a:p>
            <a:r>
              <a:rPr lang="en-US" altLang="zh-TW" sz="1600" dirty="0"/>
              <a:t>Relativistic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2228" t="57500" r="6985" b="3542"/>
          <a:stretch>
            <a:fillRect/>
          </a:stretch>
        </p:blipFill>
        <p:spPr bwMode="auto">
          <a:xfrm>
            <a:off x="0" y="2709877"/>
            <a:ext cx="3563888" cy="247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B69097-2035-4F19-87AB-67333D821D28}" type="slidenum">
              <a:rPr lang="en-US" altLang="zh-TW" smtClean="0">
                <a:latin typeface="Arial" pitchFamily="34" charset="0"/>
              </a:rPr>
              <a:pPr/>
              <a:t>11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0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Describe Spectra with </a:t>
            </a:r>
          </a:p>
          <a:p>
            <a:pPr algn="ctr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One-Zone Synchrotron </a:t>
            </a: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Self-Compton Model</a:t>
            </a:r>
            <a:endParaRPr lang="zh-TW" altLang="en-US" sz="2800" dirty="0"/>
          </a:p>
          <a:p>
            <a:pPr algn="ctr" eaLnBrk="0" hangingPunct="0">
              <a:defRPr/>
            </a:pP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67" name="Rectangle 38"/>
          <p:cNvSpPr>
            <a:spLocks noChangeArrowheads="1"/>
          </p:cNvSpPr>
          <p:nvPr/>
        </p:nvSpPr>
        <p:spPr bwMode="auto">
          <a:xfrm>
            <a:off x="7308304" y="1484784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inverse Compton</a:t>
            </a:r>
          </a:p>
          <a:p>
            <a:r>
              <a:rPr lang="en-US" altLang="zh-TW" sz="1400" dirty="0" smtClean="0"/>
              <a:t>=&gt;</a:t>
            </a:r>
            <a:r>
              <a:rPr lang="en-US" altLang="zh-TW" sz="1400" dirty="0" err="1"/>
              <a:t>GammaRay</a:t>
            </a:r>
            <a:endParaRPr lang="zh-TW" altLang="en-US" sz="1400" dirty="0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 l="12500" t="8485" r="12500" b="12326"/>
          <a:stretch>
            <a:fillRect/>
          </a:stretch>
        </p:blipFill>
        <p:spPr bwMode="auto">
          <a:xfrm>
            <a:off x="3563888" y="1988840"/>
            <a:ext cx="5400600" cy="34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076056" y="1484784"/>
            <a:ext cx="2898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C000"/>
                </a:solidFill>
              </a:rPr>
              <a:t>synchrotron radiation</a:t>
            </a:r>
          </a:p>
          <a:p>
            <a:r>
              <a:rPr lang="en-US" altLang="zh-TW" sz="1400" dirty="0" smtClean="0"/>
              <a:t>=&gt;</a:t>
            </a:r>
            <a:r>
              <a:rPr lang="en-US" altLang="zh-TW" sz="1400" dirty="0" err="1" smtClean="0"/>
              <a:t>Xray</a:t>
            </a:r>
            <a:endParaRPr lang="en-US" altLang="zh-TW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1484784"/>
            <a:ext cx="6878441" cy="4942800"/>
          </a:xfrm>
          <a:prstGeom prst="rect">
            <a:avLst/>
          </a:prstGeom>
          <a:noFill/>
        </p:spPr>
      </p:pic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12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Broadband SED and SSC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odeling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Content of this plot:</a:t>
            </a:r>
          </a:p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1. 2009 average SED (low state ) </a:t>
            </a:r>
          </a:p>
          <a:p>
            <a:r>
              <a:rPr lang="en-US" altLang="zh-TW" sz="1600" dirty="0" smtClean="0"/>
              <a:t>2. </a:t>
            </a:r>
            <a:r>
              <a:rPr lang="en-US" altLang="zh-TW" sz="1600" kern="0" dirty="0" smtClean="0">
                <a:solidFill>
                  <a:srgbClr val="0000FF"/>
                </a:solidFill>
              </a:rPr>
              <a:t>2010_03_14(high </a:t>
            </a:r>
            <a:r>
              <a:rPr lang="en-US" altLang="zh-TW" sz="1600" kern="0" dirty="0" smtClean="0">
                <a:solidFill>
                  <a:srgbClr val="0000FF"/>
                </a:solidFill>
              </a:rPr>
              <a:t>state)</a:t>
            </a:r>
            <a:r>
              <a:rPr lang="en-US" altLang="zh-TW" sz="1600" dirty="0" smtClean="0">
                <a:solidFill>
                  <a:srgbClr val="0000FF"/>
                </a:solidFill>
              </a:rPr>
              <a:t> SED </a:t>
            </a:r>
          </a:p>
          <a:p>
            <a:r>
              <a:rPr lang="en-US" altLang="zh-TW" sz="1600" dirty="0" smtClean="0"/>
              <a:t>3. one-zone one-break </a:t>
            </a:r>
            <a:r>
              <a:rPr lang="en-US" altLang="zh-TW" sz="1600" dirty="0" smtClean="0">
                <a:solidFill>
                  <a:srgbClr val="FF0000"/>
                </a:solidFill>
              </a:rPr>
              <a:t>SSC fit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4437112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FF33CC"/>
                </a:solidFill>
              </a:rPr>
              <a:t>Fermi (two days)</a:t>
            </a:r>
            <a:endParaRPr lang="zh-TW" altLang="en-US" sz="1200" dirty="0" smtClean="0">
              <a:solidFill>
                <a:srgbClr val="FF33CC"/>
              </a:solidFill>
            </a:endParaRPr>
          </a:p>
          <a:p>
            <a:r>
              <a:rPr lang="en-US" altLang="zh-TW" sz="1200" dirty="0" smtClean="0">
                <a:solidFill>
                  <a:srgbClr val="FF33CC"/>
                </a:solidFill>
              </a:rPr>
              <a:t>SED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</a:rPr>
              <a:t>region of 68% confidence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332656"/>
            <a:ext cx="8496944" cy="69269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2010 March </a:t>
            </a:r>
            <a:endParaRPr lang="en-US" altLang="zh-TW" sz="2800" b="1" i="1" kern="0" dirty="0" smtClean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Very High Energy Light </a:t>
            </a: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Curve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99792" y="1340768"/>
            <a:ext cx="6012160" cy="4597111"/>
            <a:chOff x="2699792" y="1340768"/>
            <a:chExt cx="6012160" cy="4597111"/>
          </a:xfrm>
        </p:grpSpPr>
        <p:grpSp>
          <p:nvGrpSpPr>
            <p:cNvPr id="15" name="Group 14"/>
            <p:cNvGrpSpPr/>
            <p:nvPr/>
          </p:nvGrpSpPr>
          <p:grpSpPr>
            <a:xfrm>
              <a:off x="2915816" y="1772816"/>
              <a:ext cx="5796136" cy="4165063"/>
              <a:chOff x="3131840" y="1772816"/>
              <a:chExt cx="5796136" cy="4165063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7972426" y="4879182"/>
                <a:ext cx="936450" cy="952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pic>
            <p:nvPicPr>
              <p:cNvPr id="10" name="Picture 78" descr="C:\Users\SuMeru\Downloads\col_MAGIC_fullEallZenithAB.txt_VERITAS_10min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3131840" y="1772816"/>
                <a:ext cx="5796136" cy="4165063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flipH="1">
                <a:off x="3718747" y="4299425"/>
                <a:ext cx="4643022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66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8361769" y="4162866"/>
                <a:ext cx="506467" cy="262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="1" dirty="0" smtClean="0">
                    <a:solidFill>
                      <a:schemeClr val="tx1"/>
                    </a:solidFill>
                  </a:rPr>
                  <a:t>Crab</a:t>
                </a:r>
                <a:endParaRPr lang="zh-TW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2699792" y="1340768"/>
              <a:ext cx="5759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dirty="0" smtClean="0"/>
                <a:t> March</a:t>
              </a:r>
              <a:r>
                <a:rPr lang="zh-TW" altLang="en-US" dirty="0" smtClean="0"/>
                <a:t>   </a:t>
              </a:r>
              <a:r>
                <a:rPr lang="en-US" altLang="zh-TW" dirty="0" smtClean="0"/>
                <a:t>10      12       14       16      </a:t>
              </a:r>
              <a:r>
                <a:rPr lang="en-US" altLang="zh-TW" dirty="0"/>
                <a:t>18 </a:t>
              </a:r>
              <a:r>
                <a:rPr lang="en-US" altLang="zh-TW" dirty="0" smtClean="0"/>
                <a:t>      20       </a:t>
              </a:r>
              <a:r>
                <a:rPr lang="en-US" altLang="zh-TW" dirty="0"/>
                <a:t>22 </a:t>
              </a:r>
              <a:endParaRPr lang="zh-TW" alt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79512" y="1484784"/>
            <a:ext cx="2736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400" dirty="0" smtClean="0"/>
          </a:p>
          <a:p>
            <a:r>
              <a:rPr lang="en-US" altLang="zh-TW" sz="2000" dirty="0" smtClean="0"/>
              <a:t>•  A decaying flare in </a:t>
            </a:r>
            <a:r>
              <a:rPr lang="en-US" altLang="zh-TW" sz="2000" dirty="0" err="1" smtClean="0"/>
              <a:t>Mrk</a:t>
            </a:r>
            <a:r>
              <a:rPr lang="en-US" altLang="zh-TW" sz="2000" dirty="0" smtClean="0"/>
              <a:t> 421 was observed by MAGIC and VERITAS in  March (peak ~2 Crab</a:t>
            </a:r>
            <a:r>
              <a:rPr lang="en-US" altLang="zh-TW" sz="2000" dirty="0" smtClean="0"/>
              <a:t>). </a:t>
            </a:r>
            <a:r>
              <a:rPr lang="en-US" altLang="zh-TW" sz="2000" dirty="0" smtClean="0"/>
              <a:t>(Low </a:t>
            </a:r>
            <a:r>
              <a:rPr lang="en-US" altLang="zh-TW" sz="2000" dirty="0" smtClean="0"/>
              <a:t>state around 50% </a:t>
            </a:r>
            <a:r>
              <a:rPr lang="en-US" altLang="zh-TW" sz="2000" dirty="0" smtClean="0"/>
              <a:t>Crab)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•  10/03/2010 (</a:t>
            </a:r>
            <a:r>
              <a:rPr lang="en-US" altLang="zh-TW" sz="2000" dirty="0" smtClean="0"/>
              <a:t>55255</a:t>
            </a:r>
            <a:r>
              <a:rPr lang="en-US" altLang="zh-TW" sz="2000" dirty="0" smtClean="0"/>
              <a:t>) - 22/03/2010 (55267) ; MAGIC 11 nights (10~ 80 min obs.)</a:t>
            </a:r>
          </a:p>
          <a:p>
            <a:r>
              <a:rPr lang="en-US" altLang="zh-TW" sz="2000" dirty="0" smtClean="0"/>
              <a:t>VERITAS 6 nights (~10 min obs.)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6021288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Next: </a:t>
            </a:r>
            <a:r>
              <a:rPr lang="en-US" altLang="zh-TW" dirty="0" smtClean="0">
                <a:solidFill>
                  <a:srgbClr val="FF0000"/>
                </a:solidFill>
              </a:rPr>
              <a:t>unprecedented</a:t>
            </a:r>
            <a:r>
              <a:rPr lang="en-US" altLang="zh-TW" dirty="0" smtClean="0"/>
              <a:t> data for </a:t>
            </a:r>
            <a:r>
              <a:rPr lang="en-US" altLang="zh-TW" dirty="0" err="1" smtClean="0"/>
              <a:t>blazar</a:t>
            </a:r>
            <a:r>
              <a:rPr lang="en-US" altLang="zh-TW" dirty="0" smtClean="0"/>
              <a:t> study: </a:t>
            </a:r>
          </a:p>
          <a:p>
            <a:r>
              <a:rPr lang="en-US" altLang="zh-TW" dirty="0" smtClean="0">
                <a:solidFill>
                  <a:srgbClr val="00B0F0"/>
                </a:solidFill>
              </a:rPr>
              <a:t>day-by-day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broadband</a:t>
            </a:r>
            <a:r>
              <a:rPr lang="en-US" altLang="zh-TW" dirty="0" smtClean="0"/>
              <a:t> Mrk421 SEDs in </a:t>
            </a:r>
            <a:r>
              <a:rPr lang="en-US" altLang="zh-TW" dirty="0" smtClean="0">
                <a:solidFill>
                  <a:srgbClr val="FF0000"/>
                </a:solidFill>
              </a:rPr>
              <a:t>flaring</a:t>
            </a:r>
            <a:r>
              <a:rPr lang="en-US" altLang="zh-TW" dirty="0" smtClean="0"/>
              <a:t> activity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14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2010_03_10 (55265)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000" y="4582800"/>
            <a:ext cx="2124151" cy="1526400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39200"/>
            <a:ext cx="6878443" cy="494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40352" y="3789040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Electron </a:t>
            </a:r>
          </a:p>
          <a:p>
            <a:r>
              <a:rPr lang="en-US" altLang="zh-TW" dirty="0" smtClean="0"/>
              <a:t>Energy </a:t>
            </a:r>
          </a:p>
          <a:p>
            <a:r>
              <a:rPr lang="en-US" altLang="zh-TW" dirty="0" smtClean="0"/>
              <a:t>Spectrum</a:t>
            </a:r>
            <a:endParaRPr lang="zh-TW" altLang="en-US" dirty="0"/>
          </a:p>
        </p:txBody>
      </p:sp>
      <p:graphicFrame>
        <p:nvGraphicFramePr>
          <p:cNvPr id="289793" name="Object 7"/>
          <p:cNvGraphicFramePr>
            <a:graphicFrameLocks noChangeAspect="1"/>
          </p:cNvGraphicFramePr>
          <p:nvPr/>
        </p:nvGraphicFramePr>
        <p:xfrm>
          <a:off x="6732240" y="4005064"/>
          <a:ext cx="693737" cy="673100"/>
        </p:xfrm>
        <a:graphic>
          <a:graphicData uri="http://schemas.openxmlformats.org/presentationml/2006/ole">
            <p:oleObj spid="_x0000_s289793" name="Equation" r:id="rId6" imgW="431640" imgH="419040" progId="Equation.3">
              <p:embed/>
            </p:oleObj>
          </a:graphicData>
        </a:graphic>
      </p:graphicFrame>
      <p:graphicFrame>
        <p:nvGraphicFramePr>
          <p:cNvPr id="289794" name="Object 7"/>
          <p:cNvGraphicFramePr>
            <a:graphicFrameLocks noChangeAspect="1"/>
          </p:cNvGraphicFramePr>
          <p:nvPr/>
        </p:nvGraphicFramePr>
        <p:xfrm>
          <a:off x="8676456" y="6093296"/>
          <a:ext cx="203200" cy="265112"/>
        </p:xfrm>
        <a:graphic>
          <a:graphicData uri="http://schemas.openxmlformats.org/presentationml/2006/ole">
            <p:oleObj spid="_x0000_s289794" name="Equation" r:id="rId7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15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2010_03_11 (55266)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000" y="4582800"/>
            <a:ext cx="2124151" cy="1526400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339200"/>
            <a:ext cx="6878441" cy="494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16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2010_03_13 (55268)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000" y="4582800"/>
            <a:ext cx="2124151" cy="1526400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339200"/>
            <a:ext cx="6878441" cy="494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17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2010_03_14 (55269)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000" y="4582800"/>
            <a:ext cx="2124151" cy="1526400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339200"/>
            <a:ext cx="6878441" cy="494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18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2010_03_15 (55270)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000" y="4582800"/>
            <a:ext cx="2124151" cy="1526400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339200"/>
            <a:ext cx="6878441" cy="494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19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2010_03_17 (55272)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000" y="4582800"/>
            <a:ext cx="2124151" cy="1526400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339200"/>
            <a:ext cx="6878441" cy="494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9F61E6-6D92-46FC-A063-F871A0A66FF3}" type="slidenum">
              <a:rPr lang="en-US" altLang="zh-TW" smtClean="0">
                <a:latin typeface="Arial" pitchFamily="34" charset="0"/>
              </a:rPr>
              <a:pPr/>
              <a:t>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 Multi-wavelength Campaign for </a:t>
            </a:r>
            <a:r>
              <a:rPr lang="en-US" altLang="zh-TW" sz="2800" b="1" i="1" kern="0" dirty="0" err="1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 421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6327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971600" y="4797152"/>
            <a:ext cx="9412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MAGIC</a:t>
            </a:r>
          </a:p>
          <a:p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51920" y="5565338"/>
            <a:ext cx="31965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latin typeface="+mn-lt"/>
              </a:rPr>
              <a:t>GLAST-AGILE Support Program</a:t>
            </a:r>
            <a:r>
              <a:rPr lang="zh-TW" altLang="en-US" sz="1200" b="1" dirty="0" smtClean="0">
                <a:latin typeface="+mn-lt"/>
              </a:rPr>
              <a:t> </a:t>
            </a:r>
            <a:endParaRPr lang="en-US" altLang="zh-TW" sz="1200" b="1" dirty="0" smtClean="0">
              <a:latin typeface="+mn-lt"/>
            </a:endParaRPr>
          </a:p>
          <a:p>
            <a:r>
              <a:rPr lang="en-US" altLang="zh-TW" sz="1200" b="1" dirty="0" smtClean="0">
                <a:latin typeface="+mn-lt"/>
              </a:rPr>
              <a:t>Goddard Robotic Telescope</a:t>
            </a:r>
          </a:p>
          <a:p>
            <a:r>
              <a:rPr lang="en-US" altLang="zh-TW" sz="1200" b="1" dirty="0" smtClean="0">
                <a:solidFill>
                  <a:srgbClr val="000000"/>
                </a:solidFill>
                <a:latin typeface="+mn-lt"/>
              </a:rPr>
              <a:t>New Mexico Skies</a:t>
            </a:r>
          </a:p>
          <a:p>
            <a:r>
              <a:rPr lang="en-US" altLang="zh-TW" sz="1200" b="1" dirty="0" smtClean="0">
                <a:solidFill>
                  <a:srgbClr val="000000"/>
                </a:solidFill>
                <a:latin typeface="+mn-lt"/>
              </a:rPr>
              <a:t>ROVOR</a:t>
            </a:r>
          </a:p>
          <a:p>
            <a:r>
              <a:rPr lang="en-US" altLang="zh-TW" sz="1200" b="1" dirty="0" err="1" smtClean="0">
                <a:latin typeface="+mn-lt"/>
              </a:rPr>
              <a:t>St.Petersburg</a:t>
            </a:r>
            <a:r>
              <a:rPr lang="en-US" altLang="zh-TW" sz="1200" b="1" dirty="0" smtClean="0">
                <a:latin typeface="+mn-lt"/>
              </a:rPr>
              <a:t> </a:t>
            </a:r>
            <a:r>
              <a:rPr lang="en-US" altLang="zh-TW" sz="1200" b="1" dirty="0" smtClean="0">
                <a:latin typeface="+mn-lt"/>
              </a:rPr>
              <a:t>……</a:t>
            </a:r>
            <a:endParaRPr lang="en-US" altLang="zh-TW" sz="1200" b="1" dirty="0" smtClean="0">
              <a:latin typeface="+mn-lt"/>
            </a:endParaRPr>
          </a:p>
          <a:p>
            <a:pPr algn="ctr"/>
            <a:endParaRPr lang="en-US" altLang="zh-TW" dirty="0" smtClean="0">
              <a:solidFill>
                <a:srgbClr val="000000"/>
              </a:solidFill>
              <a:latin typeface="Liberation Sans"/>
            </a:endParaRPr>
          </a:p>
          <a:p>
            <a:pPr algn="ctr"/>
            <a:endParaRPr lang="en-US" altLang="zh-TW" dirty="0" smtClean="0">
              <a:solidFill>
                <a:srgbClr val="000000"/>
              </a:solidFill>
              <a:latin typeface="Liberation Sans"/>
            </a:endParaRPr>
          </a:p>
          <a:p>
            <a:pPr algn="ctr"/>
            <a:endParaRPr lang="en-US" altLang="zh-TW" dirty="0" smtClean="0">
              <a:solidFill>
                <a:srgbClr val="000000"/>
              </a:solidFill>
              <a:latin typeface="Liberation Sans"/>
            </a:endParaRPr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6228184" y="5229200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err="1" smtClean="0">
                <a:solidFill>
                  <a:srgbClr val="FF33CC"/>
                </a:solidFill>
                <a:latin typeface="Liberation Sans"/>
              </a:rPr>
              <a:t>Metsahovi</a:t>
            </a:r>
            <a:endParaRPr lang="en-US" altLang="zh-TW" dirty="0">
              <a:solidFill>
                <a:srgbClr val="FF33CC"/>
              </a:solidFill>
              <a:latin typeface="Liberation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8184" y="5445224"/>
            <a:ext cx="1071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smtClean="0">
                <a:solidFill>
                  <a:srgbClr val="FF33CC"/>
                </a:solidFill>
                <a:latin typeface="Liberation Sans"/>
              </a:rPr>
              <a:t>UMRAO</a:t>
            </a:r>
            <a:endParaRPr lang="en-US" altLang="zh-TW" dirty="0">
              <a:solidFill>
                <a:srgbClr val="FF33CC"/>
              </a:solidFill>
              <a:latin typeface="Liberation 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576" y="5157192"/>
            <a:ext cx="115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VERITAS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20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2010_03_18 (55273)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000" y="4582800"/>
            <a:ext cx="2124151" cy="1526400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" y="1339200"/>
            <a:ext cx="6879600" cy="4943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21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2010_03_19 (55274)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000" y="4582800"/>
            <a:ext cx="2124151" cy="1526400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" y="1339200"/>
            <a:ext cx="6879600" cy="4943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22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2010_03_21 (55276)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4582800"/>
            <a:ext cx="2123727" cy="1526095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339200"/>
            <a:ext cx="6879383" cy="4943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38E0D4-2E71-41BA-85A4-7D1733C384F6}" type="slidenum">
              <a:rPr lang="en-US" altLang="zh-TW" smtClean="0">
                <a:latin typeface="Arial" pitchFamily="34" charset="0"/>
              </a:rPr>
              <a:pPr/>
              <a:t>23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MW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2010_03_22 (55277)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D:\doc\pptphotos\MWSED\plots\onebreak_fixedBDRGb2_hDlB\eSED_onebreak_fixedBDRGb2_hDlB_5526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3" y="4581128"/>
            <a:ext cx="2123727" cy="1526095"/>
          </a:xfrm>
          <a:prstGeom prst="rect">
            <a:avLst/>
          </a:prstGeom>
          <a:noFill/>
        </p:spPr>
      </p:pic>
      <p:pic>
        <p:nvPicPr>
          <p:cNvPr id="215043" name="Picture 3" descr="D:\doc\pptphotos\MWSED\plots\onebreak_fixedBDRGb2_hDlB\GIF\fitcSED_5526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340768"/>
            <a:ext cx="6879383" cy="4943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D363A-EBB4-466D-836F-9968787A7D17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ShangYu SUN</a:t>
            </a:r>
            <a:endParaRPr lang="en-US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3530" t="30392" b="3760"/>
          <a:stretch>
            <a:fillRect/>
          </a:stretch>
        </p:blipFill>
        <p:spPr bwMode="auto">
          <a:xfrm>
            <a:off x="1" y="3068960"/>
            <a:ext cx="260385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3530" t="30392" b="3760"/>
          <a:stretch>
            <a:fillRect/>
          </a:stretch>
        </p:blipFill>
        <p:spPr bwMode="auto">
          <a:xfrm>
            <a:off x="3059832" y="1988840"/>
            <a:ext cx="260385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3530" t="30392" b="3760"/>
          <a:stretch>
            <a:fillRect/>
          </a:stretch>
        </p:blipFill>
        <p:spPr bwMode="auto">
          <a:xfrm>
            <a:off x="6012160" y="3212976"/>
            <a:ext cx="260385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393305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FFFF"/>
                </a:solidFill>
              </a:rPr>
              <a:t>B</a:t>
            </a:r>
            <a:endParaRPr lang="zh-TW" altLang="en-US" sz="2400" b="1" dirty="0">
              <a:solidFill>
                <a:srgbClr val="00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5010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FFFF"/>
                </a:solidFill>
              </a:rPr>
              <a:t>B</a:t>
            </a:r>
            <a:endParaRPr lang="zh-TW" altLang="en-US" b="1" dirty="0">
              <a:solidFill>
                <a:srgbClr val="00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37890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9900"/>
                </a:solidFill>
              </a:rPr>
              <a:t>v</a:t>
            </a:r>
            <a:endParaRPr lang="zh-TW" altLang="en-US" sz="2400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2849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9900"/>
                </a:solidFill>
              </a:rPr>
              <a:t>v</a:t>
            </a:r>
            <a:endParaRPr lang="zh-TW" altLang="en-US" b="1" dirty="0">
              <a:solidFill>
                <a:srgbClr val="FF99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7544" y="3429000"/>
            <a:ext cx="432048" cy="432048"/>
          </a:xfrm>
          <a:prstGeom prst="ellipse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99592" y="4077072"/>
            <a:ext cx="216024" cy="216024"/>
          </a:xfrm>
          <a:prstGeom prst="ellipse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67944" y="3140968"/>
            <a:ext cx="216024" cy="216024"/>
          </a:xfrm>
          <a:prstGeom prst="ellipse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35896" y="2780928"/>
            <a:ext cx="216024" cy="216024"/>
          </a:xfrm>
          <a:prstGeom prst="ellipse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851920" y="2204864"/>
            <a:ext cx="216024" cy="216024"/>
          </a:xfrm>
          <a:prstGeom prst="ellipse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444208" y="3501008"/>
            <a:ext cx="216024" cy="21602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588224" y="3717032"/>
            <a:ext cx="216024" cy="216024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32240" y="3933056"/>
            <a:ext cx="216024" cy="21602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76256" y="4149080"/>
            <a:ext cx="216024" cy="216024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020272" y="4365104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27809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Electron energy ?</a:t>
            </a:r>
            <a:endParaRPr lang="zh-TW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31840" y="155679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Blob bouncing in the jet?</a:t>
            </a:r>
            <a:endParaRPr lang="zh-TW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206084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Magnetic field ?</a:t>
            </a:r>
          </a:p>
          <a:p>
            <a:r>
              <a:rPr lang="en-US" altLang="zh-TW" dirty="0" smtClean="0"/>
              <a:t>Blob speed ?</a:t>
            </a:r>
          </a:p>
          <a:p>
            <a:r>
              <a:rPr lang="en-US" altLang="zh-TW" dirty="0" smtClean="0"/>
              <a:t>Blob size?</a:t>
            </a:r>
            <a:endParaRPr lang="zh-TW" alt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Which parameter changes during flaring </a:t>
            </a:r>
            <a:r>
              <a:rPr lang="en-US" altLang="zh-TW" sz="2800" b="1" i="1" kern="0" dirty="0" err="1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acyivity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?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C3104B-AD82-4112-AC7B-ECD97AB10E2C}" type="slidenum">
              <a:rPr lang="en-US" altLang="zh-TW" smtClean="0">
                <a:latin typeface="Arial" pitchFamily="34" charset="0"/>
              </a:rPr>
              <a:pPr/>
              <a:t>25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0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Describe 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Variation of Spectra </a:t>
            </a: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with </a:t>
            </a:r>
          </a:p>
          <a:p>
            <a:pPr algn="ctr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Electron SEDs</a:t>
            </a:r>
            <a:endParaRPr lang="zh-TW" altLang="en-US" sz="2800" dirty="0"/>
          </a:p>
          <a:p>
            <a:pPr algn="ctr" eaLnBrk="0" hangingPunct="0">
              <a:defRPr/>
            </a:pP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4020" name="Picture 4" descr="D:\doc\pptphotos\MWSED\plots\onebreak_fixedBDRGb2_hDlB\eSED_onebreak_fixedBDRGb2_hDl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5652120" cy="4061574"/>
          </a:xfrm>
          <a:prstGeom prst="rect">
            <a:avLst/>
          </a:prstGeom>
          <a:noFill/>
        </p:spPr>
      </p:pic>
      <p:graphicFrame>
        <p:nvGraphicFramePr>
          <p:cNvPr id="197633" name="Object 3"/>
          <p:cNvGraphicFramePr>
            <a:graphicFrameLocks noChangeAspect="1"/>
          </p:cNvGraphicFramePr>
          <p:nvPr/>
        </p:nvGraphicFramePr>
        <p:xfrm>
          <a:off x="6732240" y="3501008"/>
          <a:ext cx="1060996" cy="2664296"/>
        </p:xfrm>
        <a:graphic>
          <a:graphicData uri="http://schemas.openxmlformats.org/presentationml/2006/ole">
            <p:oleObj spid="_x0000_s197633" name="Equation" r:id="rId5" imgW="444240" imgH="11048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60232" y="306896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Fixed Parameters</a:t>
            </a:r>
            <a:endParaRPr lang="zh-TW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7956376" y="364502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1.e3. </a:t>
            </a:r>
            <a:endParaRPr lang="zh-TW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56376" y="422108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1.e8. </a:t>
            </a:r>
            <a:endParaRPr lang="zh-TW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56376" y="472514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35. </a:t>
            </a:r>
            <a:endParaRPr lang="zh-TW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56376" y="530120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16.7 </a:t>
            </a:r>
            <a:endParaRPr lang="zh-TW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56376" y="580526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18. </a:t>
            </a:r>
            <a:endParaRPr lang="zh-TW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1967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TW" dirty="0" smtClean="0"/>
              <a:t>The evolution of the SED during the flare can be explained, within the one-zone Synchrotron Self-Compton scenario, with variations in the high-energy part of the electron  energy distribution, rather than the environment parameters (B,R, Doppler factor).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C607AC-6AFF-444D-B480-09D1ED871D7F}" type="slidenum">
              <a:rPr lang="en-US" altLang="zh-TW" smtClean="0">
                <a:latin typeface="Arial" pitchFamily="34" charset="0"/>
              </a:rPr>
              <a:pPr/>
              <a:t>26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24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332656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Conclusion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41277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We found that the </a:t>
            </a:r>
            <a:r>
              <a:rPr lang="en-US" altLang="zh-TW" u="sng" dirty="0" err="1" smtClean="0"/>
              <a:t>Mrk</a:t>
            </a:r>
            <a:r>
              <a:rPr lang="en-US" altLang="zh-TW" u="sng" dirty="0" smtClean="0"/>
              <a:t> 421 flaring activity in 2010</a:t>
            </a:r>
            <a:r>
              <a:rPr lang="en-US" altLang="zh-TW" dirty="0" smtClean="0"/>
              <a:t> could be explained within a </a:t>
            </a:r>
            <a:r>
              <a:rPr lang="en-US" altLang="zh-TW" u="sng" dirty="0" smtClean="0"/>
              <a:t>one-zone Synchrotron Self-Compton Emission Model </a:t>
            </a:r>
            <a:r>
              <a:rPr lang="en-US" altLang="zh-TW" dirty="0" smtClean="0"/>
              <a:t>by only changing </a:t>
            </a:r>
            <a:r>
              <a:rPr lang="en-US" altLang="zh-TW" u="sng" dirty="0" smtClean="0"/>
              <a:t>the shape of electron energy distribution</a:t>
            </a:r>
            <a:endParaRPr lang="zh-TW" altLang="en-US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530" t="30392" b="3760"/>
          <a:stretch>
            <a:fillRect/>
          </a:stretch>
        </p:blipFill>
        <p:spPr bwMode="auto">
          <a:xfrm>
            <a:off x="827584" y="2996952"/>
            <a:ext cx="260385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259632" y="3284984"/>
            <a:ext cx="216024" cy="21602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03648" y="3501008"/>
            <a:ext cx="216024" cy="216024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47664" y="3717032"/>
            <a:ext cx="216024" cy="21602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91680" y="3933056"/>
            <a:ext cx="216024" cy="216024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35696" y="4149080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3" name="Picture 4" descr="D:\doc\pptphotos\MWSED\plots\onebreak_fixedBDRGb2_hDlB\eSED_onebreak_fixedBDRGb2_hDl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92896"/>
            <a:ext cx="4860032" cy="3492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D363A-EBB4-466D-836F-9968787A7D1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ShangYu SUN</a:t>
            </a:r>
            <a:endParaRPr lang="en-US" altLang="zh-TW"/>
          </a:p>
        </p:txBody>
      </p:sp>
      <p:sp>
        <p:nvSpPr>
          <p:cNvPr id="4" name="TextBox 3"/>
          <p:cNvSpPr txBox="1"/>
          <p:nvPr/>
        </p:nvSpPr>
        <p:spPr>
          <a:xfrm>
            <a:off x="3059832" y="292494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Backup Slides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D363A-EBB4-466D-836F-9968787A7D17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ShangYu</a:t>
            </a:r>
            <a:r>
              <a:rPr lang="en-US" altLang="zh-TW" dirty="0" smtClean="0"/>
              <a:t> SUN</a:t>
            </a:r>
            <a:endParaRPr lang="en-US" altLang="zh-TW" dirty="0"/>
          </a:p>
        </p:txBody>
      </p:sp>
      <p:sp>
        <p:nvSpPr>
          <p:cNvPr id="5" name="Rectangle 4"/>
          <p:cNvSpPr/>
          <p:nvPr/>
        </p:nvSpPr>
        <p:spPr>
          <a:xfrm>
            <a:off x="5508104" y="5877273"/>
            <a:ext cx="3635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Flares are mainly driven by changes in electron number density</a:t>
            </a:r>
            <a:endParaRPr lang="zh-TW" altLang="en-US" sz="1600" dirty="0"/>
          </a:p>
        </p:txBody>
      </p:sp>
      <p:pic>
        <p:nvPicPr>
          <p:cNvPr id="221185" name="Picture 1" descr="D:\doc\pptphotos\MW2010\MarchLC\March12L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354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D363A-EBB4-466D-836F-9968787A7D1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ShangYu</a:t>
            </a:r>
            <a:r>
              <a:rPr lang="en-US" altLang="zh-TW" dirty="0" smtClean="0"/>
              <a:t> SUN</a:t>
            </a:r>
            <a:endParaRPr lang="en-US" altLang="zh-TW" dirty="0"/>
          </a:p>
        </p:txBody>
      </p:sp>
      <p:sp>
        <p:nvSpPr>
          <p:cNvPr id="5" name="Rectangle 4"/>
          <p:cNvSpPr/>
          <p:nvPr/>
        </p:nvSpPr>
        <p:spPr>
          <a:xfrm>
            <a:off x="5508104" y="5877273"/>
            <a:ext cx="3635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Flares are mainly driven by changes in electron number density</a:t>
            </a:r>
            <a:endParaRPr lang="zh-TW" altLang="en-US" sz="1600" dirty="0"/>
          </a:p>
        </p:txBody>
      </p:sp>
      <p:pic>
        <p:nvPicPr>
          <p:cNvPr id="221185" name="Picture 1" descr="D:\doc\pptphotos\MW2010\MarchLC\March12L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89799"/>
            <a:ext cx="9144000" cy="1354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9F61E6-6D92-46FC-A063-F871A0A66FF3}" type="slidenum">
              <a:rPr lang="en-US" altLang="zh-TW" smtClean="0">
                <a:latin typeface="Arial" pitchFamily="34" charset="0"/>
              </a:rPr>
              <a:pPr/>
              <a:t>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2010 Multi-wavelength Campaign for </a:t>
            </a:r>
            <a:r>
              <a:rPr lang="en-US" altLang="zh-TW" sz="2800" b="1" i="1" kern="0" dirty="0" err="1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</a:t>
            </a: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 421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6327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971600" y="4797152"/>
            <a:ext cx="9412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MAGIC</a:t>
            </a:r>
          </a:p>
          <a:p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2411760" y="3861048"/>
            <a:ext cx="1016112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C000"/>
                </a:solidFill>
              </a:rPr>
              <a:t>Fermi-LAT</a:t>
            </a:r>
            <a:endParaRPr lang="en-US" altLang="zh-TW" sz="1400" dirty="0" smtClean="0">
              <a:solidFill>
                <a:srgbClr val="FFC000"/>
              </a:solidFill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419872" y="3140968"/>
            <a:ext cx="663964" cy="73866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FC24"/>
                </a:solidFill>
              </a:rPr>
              <a:t>RXTE</a:t>
            </a:r>
          </a:p>
          <a:p>
            <a:r>
              <a:rPr lang="en-US" altLang="zh-TW" sz="1400" dirty="0" smtClean="0">
                <a:solidFill>
                  <a:srgbClr val="FFFC24"/>
                </a:solidFill>
              </a:rPr>
              <a:t>MAXI</a:t>
            </a:r>
          </a:p>
          <a:p>
            <a:r>
              <a:rPr lang="en-US" altLang="zh-TW" sz="1400" dirty="0" smtClean="0">
                <a:solidFill>
                  <a:srgbClr val="FFFC24"/>
                </a:solidFill>
              </a:rPr>
              <a:t>Swift</a:t>
            </a:r>
            <a:endParaRPr lang="en-US" altLang="zh-TW" sz="1400" dirty="0" smtClean="0">
              <a:solidFill>
                <a:srgbClr val="FFFC2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7944" y="5565338"/>
            <a:ext cx="31965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00B050"/>
                </a:solidFill>
                <a:latin typeface="+mn-lt"/>
              </a:rPr>
              <a:t>GLAST-AGILE Support Program</a:t>
            </a:r>
            <a:r>
              <a:rPr lang="zh-TW" altLang="en-US" sz="1200" b="1" dirty="0" smtClean="0">
                <a:solidFill>
                  <a:srgbClr val="00B050"/>
                </a:solidFill>
                <a:latin typeface="+mn-lt"/>
              </a:rPr>
              <a:t> </a:t>
            </a:r>
            <a:endParaRPr lang="en-US" altLang="zh-TW" sz="1200" b="1" dirty="0" smtClean="0">
              <a:solidFill>
                <a:srgbClr val="00B050"/>
              </a:solidFill>
              <a:latin typeface="+mn-lt"/>
            </a:endParaRPr>
          </a:p>
          <a:p>
            <a:r>
              <a:rPr lang="en-US" altLang="zh-TW" sz="1200" b="1" dirty="0" smtClean="0">
                <a:solidFill>
                  <a:srgbClr val="00B050"/>
                </a:solidFill>
                <a:latin typeface="+mn-lt"/>
              </a:rPr>
              <a:t>Goddard Robotic Telescope</a:t>
            </a:r>
          </a:p>
          <a:p>
            <a:r>
              <a:rPr lang="en-US" altLang="zh-TW" sz="1200" b="1" dirty="0" smtClean="0">
                <a:solidFill>
                  <a:srgbClr val="00B050"/>
                </a:solidFill>
                <a:latin typeface="+mn-lt"/>
              </a:rPr>
              <a:t>New Mexico Skies</a:t>
            </a:r>
          </a:p>
          <a:p>
            <a:r>
              <a:rPr lang="en-US" altLang="zh-TW" sz="1200" b="1" dirty="0" smtClean="0">
                <a:solidFill>
                  <a:srgbClr val="00B050"/>
                </a:solidFill>
                <a:latin typeface="+mn-lt"/>
              </a:rPr>
              <a:t>ROVOR</a:t>
            </a:r>
          </a:p>
          <a:p>
            <a:r>
              <a:rPr lang="en-US" altLang="zh-TW" sz="1200" b="1" dirty="0" err="1" smtClean="0">
                <a:solidFill>
                  <a:srgbClr val="00B050"/>
                </a:solidFill>
                <a:latin typeface="+mn-lt"/>
              </a:rPr>
              <a:t>St.Petersburg</a:t>
            </a:r>
            <a:r>
              <a:rPr lang="en-US" altLang="zh-TW" sz="1200" b="1" dirty="0" smtClean="0">
                <a:solidFill>
                  <a:srgbClr val="00B050"/>
                </a:solidFill>
                <a:latin typeface="+mn-lt"/>
              </a:rPr>
              <a:t> …….</a:t>
            </a:r>
            <a:endParaRPr lang="en-US" altLang="zh-TW" sz="1200" b="1" dirty="0" smtClean="0">
              <a:solidFill>
                <a:srgbClr val="00B050"/>
              </a:solidFill>
              <a:latin typeface="+mn-lt"/>
            </a:endParaRPr>
          </a:p>
          <a:p>
            <a:pPr algn="ctr"/>
            <a:endParaRPr lang="en-US" altLang="zh-TW" dirty="0" smtClean="0">
              <a:solidFill>
                <a:srgbClr val="000000"/>
              </a:solidFill>
              <a:latin typeface="Liberation Sans"/>
            </a:endParaRPr>
          </a:p>
          <a:p>
            <a:pPr algn="ctr"/>
            <a:endParaRPr lang="en-US" altLang="zh-TW" dirty="0" smtClean="0">
              <a:solidFill>
                <a:srgbClr val="000000"/>
              </a:solidFill>
              <a:latin typeface="Liberation Sans"/>
            </a:endParaRPr>
          </a:p>
          <a:p>
            <a:pPr algn="ctr"/>
            <a:endParaRPr lang="en-US" altLang="zh-TW" dirty="0" smtClean="0">
              <a:solidFill>
                <a:srgbClr val="000000"/>
              </a:solidFill>
              <a:latin typeface="Liberation Sans"/>
            </a:endParaRPr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23728" y="692696"/>
            <a:ext cx="7425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50TeV-</a:t>
            </a:r>
          </a:p>
          <a:p>
            <a:r>
              <a:rPr lang="en-US" altLang="zh-TW" sz="1400" dirty="0" smtClean="0">
                <a:solidFill>
                  <a:srgbClr val="FF0000"/>
                </a:solidFill>
              </a:rPr>
              <a:t>50GeV</a:t>
            </a:r>
            <a:endParaRPr lang="en-US" altLang="zh-TW" sz="1400" dirty="0" smtClean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43808" y="692696"/>
            <a:ext cx="891334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C000"/>
                </a:solidFill>
              </a:rPr>
              <a:t>300GeV-</a:t>
            </a:r>
            <a:endParaRPr lang="zh-TW" altLang="en-US" sz="1400" dirty="0" smtClean="0">
              <a:solidFill>
                <a:srgbClr val="FFC000"/>
              </a:solidFill>
            </a:endParaRPr>
          </a:p>
          <a:p>
            <a:r>
              <a:rPr lang="en-US" altLang="zh-TW" sz="1400" dirty="0" smtClean="0">
                <a:solidFill>
                  <a:srgbClr val="FFC000"/>
                </a:solidFill>
              </a:rPr>
              <a:t>300MeV</a:t>
            </a:r>
            <a:endParaRPr lang="en-US" altLang="zh-TW" sz="1400" dirty="0" smtClean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6176" y="5157192"/>
            <a:ext cx="11554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altLang="zh-TW" sz="1400" dirty="0" err="1" smtClean="0">
                <a:solidFill>
                  <a:srgbClr val="0070C0"/>
                </a:solidFill>
                <a:latin typeface="Liberation Sans"/>
              </a:rPr>
              <a:t>Metsahovi</a:t>
            </a:r>
            <a:endParaRPr lang="en-US" altLang="zh-TW" sz="1400" dirty="0" smtClean="0">
              <a:solidFill>
                <a:srgbClr val="0070C0"/>
              </a:solidFill>
              <a:latin typeface="Liberation Sans"/>
            </a:endParaRPr>
          </a:p>
          <a:p>
            <a:pPr fontAlgn="ctr"/>
            <a:r>
              <a:rPr lang="en-US" altLang="zh-TW" sz="1400" dirty="0" smtClean="0">
                <a:solidFill>
                  <a:srgbClr val="0070C0"/>
                </a:solidFill>
                <a:latin typeface="Liberation Sans"/>
              </a:rPr>
              <a:t> UMRAO</a:t>
            </a:r>
            <a:endParaRPr lang="en-US" altLang="zh-TW" sz="1400" dirty="0" smtClean="0">
              <a:solidFill>
                <a:srgbClr val="0070C0"/>
              </a:solidFill>
              <a:latin typeface="Liberation Sans"/>
            </a:endParaRPr>
          </a:p>
          <a:p>
            <a:pPr algn="ctr" fontAlgn="ctr"/>
            <a:endParaRPr lang="en-US" altLang="zh-TW" dirty="0">
              <a:solidFill>
                <a:srgbClr val="0070C0"/>
              </a:solidFill>
              <a:latin typeface="Liberation 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576" y="5157192"/>
            <a:ext cx="115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VERITAS</a:t>
            </a:r>
            <a:endParaRPr lang="zh-TW" alt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2368646" y="2057400"/>
            <a:ext cx="476154" cy="463550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683767" y="2060451"/>
            <a:ext cx="621407" cy="451881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23928" y="2064246"/>
            <a:ext cx="424036" cy="451881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533900" y="2060848"/>
            <a:ext cx="152400" cy="451881"/>
          </a:xfrm>
          <a:prstGeom prst="rect">
            <a:avLst/>
          </a:prstGeom>
          <a:solidFill>
            <a:srgbClr val="92D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16016" y="2060848"/>
            <a:ext cx="72008" cy="451881"/>
          </a:xfrm>
          <a:prstGeom prst="rect">
            <a:avLst/>
          </a:prstGeom>
          <a:solidFill>
            <a:srgbClr val="00B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08104" y="2060848"/>
            <a:ext cx="216024" cy="451881"/>
          </a:xfrm>
          <a:prstGeom prst="rect">
            <a:avLst/>
          </a:prstGeom>
          <a:solidFill>
            <a:srgbClr val="00B0F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79912" y="692696"/>
            <a:ext cx="752129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FC24"/>
                </a:solidFill>
              </a:rPr>
              <a:t>50keV-</a:t>
            </a:r>
            <a:endParaRPr lang="zh-TW" altLang="en-US" sz="1400" dirty="0" smtClean="0">
              <a:solidFill>
                <a:srgbClr val="FFFC24"/>
              </a:solidFill>
            </a:endParaRPr>
          </a:p>
          <a:p>
            <a:r>
              <a:rPr lang="en-US" altLang="zh-TW" sz="1400" dirty="0" smtClean="0">
                <a:solidFill>
                  <a:srgbClr val="FFFC24"/>
                </a:solidFill>
              </a:rPr>
              <a:t>300 </a:t>
            </a:r>
            <a:r>
              <a:rPr lang="en-US" altLang="zh-TW" sz="1400" dirty="0" err="1" smtClean="0">
                <a:solidFill>
                  <a:srgbClr val="FFFC24"/>
                </a:solidFill>
              </a:rPr>
              <a:t>eV</a:t>
            </a:r>
            <a:endParaRPr lang="en-US" altLang="zh-TW" sz="1400" dirty="0" smtClean="0">
              <a:solidFill>
                <a:srgbClr val="FFFC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GLAST-AGILE Support Program (GASP) was organized within the Whole Earth </a:t>
            </a:r>
            <a:r>
              <a:rPr lang="en-US" altLang="zh-TW" dirty="0" err="1" smtClean="0"/>
              <a:t>Blazar</a:t>
            </a:r>
            <a:r>
              <a:rPr lang="en-US" altLang="zh-TW" dirty="0" smtClean="0"/>
              <a:t> Telescope (WEBT: 43</a:t>
            </a:r>
            <a:r>
              <a:rPr lang="zh-TW" altLang="en-US" dirty="0" smtClean="0"/>
              <a:t> </a:t>
            </a:r>
            <a:r>
              <a:rPr lang="en-US" altLang="zh-TW" dirty="0" smtClean="0"/>
              <a:t>radio to optical)to provide optical-to-radio long-term continuous monitoring of a list of selected gamma-ray-loud </a:t>
            </a:r>
            <a:r>
              <a:rPr lang="en-US" altLang="zh-TW" dirty="0" err="1" smtClean="0"/>
              <a:t>blazars</a:t>
            </a:r>
            <a:r>
              <a:rPr lang="en-US" altLang="zh-TW" dirty="0" smtClean="0"/>
              <a:t> during the operation of the </a:t>
            </a:r>
            <a:r>
              <a:rPr lang="en-US" altLang="zh-TW" dirty="0" smtClean="0">
                <a:hlinkClick r:id="rId2"/>
              </a:rPr>
              <a:t>AGILE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hlinkClick r:id="rId3"/>
              </a:rPr>
              <a:t>GLAST</a:t>
            </a:r>
            <a:r>
              <a:rPr lang="en-US" altLang="zh-TW" dirty="0" smtClean="0"/>
              <a:t> satellites.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Font typeface="Wingdings" pitchFamily="2" charset="2"/>
              <a:buNone/>
            </a:pPr>
            <a:endParaRPr lang="en-US" altLang="zh-TW" dirty="0" smtClean="0"/>
          </a:p>
          <a:p>
            <a:r>
              <a:rPr lang="en-US" altLang="zh-TW" b="1" dirty="0" smtClean="0"/>
              <a:t>AGILE</a:t>
            </a:r>
            <a:r>
              <a:rPr lang="en-US" altLang="zh-TW" dirty="0" smtClean="0"/>
              <a:t> (</a:t>
            </a:r>
            <a:r>
              <a:rPr lang="en-US" altLang="zh-TW" b="1" dirty="0" err="1" smtClean="0"/>
              <a:t>Astro‐rivelatore</a:t>
            </a:r>
            <a:r>
              <a:rPr lang="en-US" altLang="zh-TW" b="1" dirty="0" smtClean="0"/>
              <a:t> Gamma a </a:t>
            </a:r>
            <a:r>
              <a:rPr lang="en-US" altLang="zh-TW" b="1" dirty="0" err="1" smtClean="0"/>
              <a:t>Immagini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LEggero</a:t>
            </a:r>
            <a:r>
              <a:rPr lang="en-US" altLang="zh-TW" dirty="0" smtClean="0"/>
              <a:t>) is an </a:t>
            </a:r>
            <a:r>
              <a:rPr lang="en-US" altLang="zh-TW" dirty="0" smtClean="0">
                <a:hlinkClick r:id="rId4" action="ppaction://hlinkfile" tooltip="X-ray"/>
              </a:rPr>
              <a:t>X-ray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hlinkClick r:id="rId5" action="ppaction://hlinkfile" tooltip="Gamma ray"/>
              </a:rPr>
              <a:t>Gamma ray</a:t>
            </a:r>
            <a:r>
              <a:rPr lang="en-US" altLang="zh-TW" dirty="0" smtClean="0"/>
              <a:t> astronomical satellite of the </a:t>
            </a:r>
            <a:r>
              <a:rPr lang="en-US" altLang="zh-TW" dirty="0" smtClean="0">
                <a:hlinkClick r:id="rId6" action="ppaction://hlinkfile" tooltip="Italian Space Agency"/>
              </a:rPr>
              <a:t>Italian Space Agency</a:t>
            </a:r>
            <a:r>
              <a:rPr lang="en-US" altLang="zh-TW" dirty="0" smtClean="0"/>
              <a:t> (ASI). </a:t>
            </a:r>
            <a:endParaRPr lang="zh-TW" altLang="zh-TW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C7BC7F-11C1-4E88-8318-34F47F3FCD28}" type="slidenum">
              <a:rPr lang="en-US" altLang="zh-TW" smtClean="0">
                <a:latin typeface="Arial" pitchFamily="34" charset="0"/>
              </a:rPr>
              <a:pPr/>
              <a:t>30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93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pic>
        <p:nvPicPr>
          <p:cNvPr id="296962" name="Picture 2" descr="D:\doc\pptphotos\world_sites_webt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852936"/>
            <a:ext cx="4786511" cy="2414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D:\doc\pptphotos\MW2010\MarchLC\2010_12L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079571" y="6154837"/>
            <a:ext cx="4067944" cy="561851"/>
          </a:xfrm>
        </p:spPr>
        <p:txBody>
          <a:bodyPr/>
          <a:lstStyle/>
          <a:p>
            <a:r>
              <a:rPr lang="en-US" altLang="zh-TW" dirty="0" smtClean="0"/>
              <a:t>Mrk421 2010 </a:t>
            </a:r>
            <a:br>
              <a:rPr lang="en-US" altLang="zh-TW" dirty="0" smtClean="0"/>
            </a:br>
            <a:r>
              <a:rPr lang="en-US" altLang="zh-TW" dirty="0" smtClean="0"/>
              <a:t>MW light curves</a:t>
            </a:r>
            <a:br>
              <a:rPr lang="en-US" altLang="zh-TW" dirty="0" smtClean="0"/>
            </a:br>
            <a:endParaRPr lang="zh-TW" altLang="en-US" dirty="0" smtClean="0"/>
          </a:p>
        </p:txBody>
      </p:sp>
      <p:cxnSp>
        <p:nvCxnSpPr>
          <p:cNvPr id="24588" name="Straight Connector 11"/>
          <p:cNvCxnSpPr>
            <a:cxnSpLocks noChangeShapeType="1"/>
          </p:cNvCxnSpPr>
          <p:nvPr/>
        </p:nvCxnSpPr>
        <p:spPr bwMode="auto">
          <a:xfrm>
            <a:off x="2667000" y="168523"/>
            <a:ext cx="0" cy="670217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4589" name="Straight Connector 12"/>
          <p:cNvCxnSpPr>
            <a:cxnSpLocks noChangeShapeType="1"/>
          </p:cNvCxnSpPr>
          <p:nvPr/>
        </p:nvCxnSpPr>
        <p:spPr bwMode="auto">
          <a:xfrm>
            <a:off x="2817466" y="137716"/>
            <a:ext cx="1934" cy="6720284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8" name="Straight Connector 11"/>
          <p:cNvCxnSpPr>
            <a:cxnSpLocks noChangeShapeType="1"/>
          </p:cNvCxnSpPr>
          <p:nvPr/>
        </p:nvCxnSpPr>
        <p:spPr bwMode="auto">
          <a:xfrm>
            <a:off x="2222500" y="164852"/>
            <a:ext cx="0" cy="6693148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9" name="Straight Connector 11"/>
          <p:cNvCxnSpPr>
            <a:cxnSpLocks noChangeShapeType="1"/>
          </p:cNvCxnSpPr>
          <p:nvPr/>
        </p:nvCxnSpPr>
        <p:spPr bwMode="auto">
          <a:xfrm>
            <a:off x="2108200" y="164852"/>
            <a:ext cx="15528" cy="6693148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4" name="Straight Connector 11"/>
          <p:cNvCxnSpPr>
            <a:cxnSpLocks noChangeShapeType="1"/>
          </p:cNvCxnSpPr>
          <p:nvPr/>
        </p:nvCxnSpPr>
        <p:spPr bwMode="auto">
          <a:xfrm>
            <a:off x="7277422" y="176311"/>
            <a:ext cx="12378" cy="5500589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5" name="Straight Connector 12"/>
          <p:cNvCxnSpPr>
            <a:cxnSpLocks noChangeShapeType="1"/>
          </p:cNvCxnSpPr>
          <p:nvPr/>
        </p:nvCxnSpPr>
        <p:spPr bwMode="auto">
          <a:xfrm>
            <a:off x="7427888" y="145504"/>
            <a:ext cx="14312" cy="5544096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6" name="Straight Connector 11"/>
          <p:cNvCxnSpPr>
            <a:cxnSpLocks noChangeShapeType="1"/>
          </p:cNvCxnSpPr>
          <p:nvPr/>
        </p:nvCxnSpPr>
        <p:spPr bwMode="auto">
          <a:xfrm>
            <a:off x="6832922" y="172640"/>
            <a:ext cx="12378" cy="552966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7" name="Straight Connector 11"/>
          <p:cNvCxnSpPr>
            <a:cxnSpLocks noChangeShapeType="1"/>
          </p:cNvCxnSpPr>
          <p:nvPr/>
        </p:nvCxnSpPr>
        <p:spPr bwMode="auto">
          <a:xfrm>
            <a:off x="6718622" y="172640"/>
            <a:ext cx="25078" cy="555506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2"/>
          <p:cNvSpPr>
            <a:spLocks noGrp="1"/>
          </p:cNvSpPr>
          <p:nvPr>
            <p:ph type="title"/>
          </p:nvPr>
        </p:nvSpPr>
        <p:spPr>
          <a:xfrm>
            <a:off x="827088" y="0"/>
            <a:ext cx="7496175" cy="1143000"/>
          </a:xfrm>
        </p:spPr>
        <p:txBody>
          <a:bodyPr/>
          <a:lstStyle/>
          <a:p>
            <a:r>
              <a:rPr lang="en-US" altLang="zh-TW" smtClean="0"/>
              <a:t>TeV Sources</a:t>
            </a:r>
            <a:endParaRPr lang="ja-JP" altLang="en-US" smtClean="0"/>
          </a:p>
        </p:txBody>
      </p:sp>
      <p:pic>
        <p:nvPicPr>
          <p:cNvPr id="13315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275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765175"/>
            <a:ext cx="5362575" cy="1962150"/>
            <a:chOff x="-109" y="587"/>
            <a:chExt cx="3674" cy="2067"/>
          </a:xfrm>
        </p:grpSpPr>
        <p:pic>
          <p:nvPicPr>
            <p:cNvPr id="13323" name="Picture 18" descr="crab_chandr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98" y="663"/>
              <a:ext cx="998" cy="1441"/>
            </a:xfrm>
            <a:prstGeom prst="rect">
              <a:avLst/>
            </a:prstGeom>
            <a:noFill/>
            <a:ln w="15875">
              <a:solidFill>
                <a:srgbClr val="FFFF66"/>
              </a:solidFill>
              <a:miter lim="800000"/>
              <a:headEnd/>
              <a:tailEnd/>
            </a:ln>
          </p:spPr>
        </p:pic>
        <p:pic>
          <p:nvPicPr>
            <p:cNvPr id="13324" name="Picture 19" descr="CXO_CasA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890"/>
              <a:ext cx="998" cy="1592"/>
            </a:xfrm>
            <a:prstGeom prst="rect">
              <a:avLst/>
            </a:prstGeom>
            <a:noFill/>
            <a:ln w="15875">
              <a:solidFill>
                <a:srgbClr val="FFFF66"/>
              </a:solidFill>
              <a:miter lim="800000"/>
              <a:headEnd/>
              <a:tailEnd/>
            </a:ln>
          </p:spPr>
        </p:pic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1149" y="2104"/>
              <a:ext cx="1211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None/>
                <a:defRPr/>
              </a:pPr>
              <a:r>
                <a:rPr lang="en-US" altLang="zh-TW" sz="1400" dirty="0"/>
                <a:t>Pulsar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None/>
                <a:defRPr/>
              </a:pPr>
              <a:r>
                <a:rPr lang="en-US" altLang="zh-TW" sz="1400" dirty="0"/>
                <a:t>Pulsar Wind Nebula</a:t>
              </a:r>
              <a:endParaRPr kumimoji="0" lang="ja-JP" altLang="es-ES" sz="1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ahoma" charset="0"/>
                <a:ea typeface="新細明體" charset="-12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-109" y="587"/>
              <a:ext cx="1251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None/>
                <a:defRPr/>
              </a:pPr>
              <a:r>
                <a:rPr lang="en-US" altLang="zh-TW" sz="1400" dirty="0"/>
                <a:t>Supernova Remnant</a:t>
              </a:r>
              <a:endParaRPr kumimoji="0" lang="es-ES" altLang="ja-JP" sz="1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ahoma" charset="0"/>
                <a:ea typeface="新細明體" charset="-120"/>
              </a:endParaRPr>
            </a:p>
          </p:txBody>
        </p:sp>
        <p:pic>
          <p:nvPicPr>
            <p:cNvPr id="13327" name="Picture 2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1" y="1269"/>
              <a:ext cx="1134" cy="1286"/>
            </a:xfrm>
            <a:prstGeom prst="rect">
              <a:avLst/>
            </a:prstGeom>
            <a:noFill/>
            <a:ln w="1587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2627" y="662"/>
              <a:ext cx="835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None/>
                <a:defRPr/>
              </a:pPr>
              <a:r>
                <a:rPr lang="en-US" altLang="ja-JP" sz="1400" dirty="0">
                  <a:solidFill>
                    <a:schemeClr val="tx2"/>
                  </a:solidFill>
                  <a:latin typeface="+mn-lt"/>
                  <a:ea typeface="新細明體" charset="-120"/>
                </a:rPr>
                <a:t>Micro quasar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None/>
                <a:defRPr/>
              </a:pPr>
              <a:r>
                <a:rPr lang="en-US" altLang="ja-JP" sz="1400" dirty="0">
                  <a:solidFill>
                    <a:schemeClr val="tx2"/>
                  </a:solidFill>
                  <a:latin typeface="+mn-lt"/>
                  <a:ea typeface="新細明體" charset="-120"/>
                </a:rPr>
                <a:t>X-ray binary</a:t>
              </a:r>
              <a:endParaRPr kumimoji="0" lang="es-ES" altLang="ja-JP" sz="1400" dirty="0">
                <a:solidFill>
                  <a:schemeClr val="tx2"/>
                </a:solidFill>
                <a:latin typeface="+mn-lt"/>
                <a:ea typeface="新細明體" charset="-120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526088" y="836613"/>
            <a:ext cx="3617912" cy="1584325"/>
            <a:chOff x="3472" y="684"/>
            <a:chExt cx="2444" cy="1770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4796" y="684"/>
              <a:ext cx="112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None/>
                <a:defRPr/>
              </a:pPr>
              <a:r>
                <a:rPr lang="en-US" altLang="zh-TW" sz="1400" dirty="0"/>
                <a:t>Gamma Ray Burst</a:t>
              </a:r>
              <a:endParaRPr kumimoji="0" lang="es-ES" altLang="ja-JP" sz="1400" dirty="0">
                <a:solidFill>
                  <a:srgbClr val="FFAF0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ahoma" charset="0"/>
                <a:ea typeface="新細明體" charset="-120"/>
              </a:endParaRPr>
            </a:p>
          </p:txBody>
        </p:sp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890"/>
              <a:ext cx="998" cy="997"/>
            </a:xfrm>
            <a:prstGeom prst="rect">
              <a:avLst/>
            </a:prstGeom>
            <a:noFill/>
            <a:ln w="15875">
              <a:solidFill>
                <a:srgbClr val="FFFF66"/>
              </a:solidFill>
              <a:miter lim="800000"/>
              <a:headEnd/>
              <a:tailEnd/>
            </a:ln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472" y="1979"/>
              <a:ext cx="1297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None/>
                <a:defRPr/>
              </a:pPr>
              <a:r>
                <a:rPr lang="en-US" altLang="zh-TW" sz="1400" dirty="0"/>
                <a:t>Active Galactic Nuclei</a:t>
              </a:r>
              <a:endParaRPr kumimoji="0" lang="es-ES" altLang="ja-JP" sz="1400" dirty="0">
                <a:solidFill>
                  <a:srgbClr val="FFAF0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ahoma" charset="0"/>
                <a:ea typeface="新細明體" charset="-120"/>
              </a:endParaRPr>
            </a:p>
          </p:txBody>
        </p:sp>
        <p:pic>
          <p:nvPicPr>
            <p:cNvPr id="1332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19" y="1006"/>
              <a:ext cx="632" cy="144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</p:spPr>
        </p:pic>
      </p:grp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6084888" y="476250"/>
            <a:ext cx="260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extragalactic sources 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ja-JP" smtClean="0"/>
              <a:t>Active Galactic Nuclei(AGN) of Active Galaxies</a:t>
            </a:r>
            <a:endParaRPr lang="ja-JP" altLang="en-US" smtClean="0"/>
          </a:p>
        </p:txBody>
      </p:sp>
      <p:pic>
        <p:nvPicPr>
          <p:cNvPr id="14339" name="Picture 2" descr="D:\doc\pptphotos\新增資料夾 (2)\agn-cartoon-340x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96975"/>
            <a:ext cx="38433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doc\pptphotos\新增資料夾 (2)\AGN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33825"/>
            <a:ext cx="4152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D:\doc\pptphotos\新增資料夾 (2)\AGNSpectr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196975"/>
            <a:ext cx="29511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D:\doc\pptphotos\新增資料夾 (2)\PhotonEmissi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375" y="3933825"/>
            <a:ext cx="42052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68313" y="2997200"/>
            <a:ext cx="1020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/>
              <a:t>Credits from Brooks/Cole Thomson Learning</a:t>
            </a:r>
            <a:endParaRPr lang="zh-TW" altLang="en-US" sz="1200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2484438" y="2997200"/>
            <a:ext cx="647700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zh-TW" alt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3203575" y="1484313"/>
            <a:ext cx="936625" cy="18002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zh-TW" altLang="en-US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1763713" y="1700213"/>
            <a:ext cx="159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FF00"/>
                </a:solidFill>
              </a:rPr>
              <a:t>Active Galaxy</a:t>
            </a:r>
            <a:endParaRPr lang="zh-TW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D3E657-4913-423D-8421-7F4236C6B862}" type="slidenum">
              <a:rPr lang="en-US" altLang="zh-TW" smtClean="0">
                <a:latin typeface="Arial" pitchFamily="34" charset="0"/>
              </a:rPr>
              <a:pPr/>
              <a:t>34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l="3513" t="14497" r="43640"/>
          <a:stretch>
            <a:fillRect/>
          </a:stretch>
        </p:blipFill>
        <p:spPr bwMode="auto">
          <a:xfrm>
            <a:off x="0" y="1052513"/>
            <a:ext cx="47815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924175"/>
            <a:ext cx="3527425" cy="351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直線矢印コネクタ 9"/>
          <p:cNvCxnSpPr/>
          <p:nvPr/>
        </p:nvCxnSpPr>
        <p:spPr>
          <a:xfrm flipH="1">
            <a:off x="7599363" y="2733675"/>
            <a:ext cx="576262" cy="649288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テキスト ボックス 10"/>
          <p:cNvSpPr txBox="1">
            <a:spLocks noChangeArrowheads="1"/>
          </p:cNvSpPr>
          <p:nvPr/>
        </p:nvSpPr>
        <p:spPr bwMode="auto">
          <a:xfrm>
            <a:off x="7380288" y="2060575"/>
            <a:ext cx="19764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5" rIns="87229" bIns="43615">
            <a:spAutoFit/>
          </a:bodyPr>
          <a:lstStyle/>
          <a:p>
            <a:r>
              <a:rPr lang="en-US" altLang="ja-JP" sz="1900" b="1">
                <a:solidFill>
                  <a:srgbClr val="C00000"/>
                </a:solidFill>
              </a:rPr>
              <a:t>BL Lac, FSRQ</a:t>
            </a:r>
          </a:p>
          <a:p>
            <a:r>
              <a:rPr lang="en-US" altLang="ja-JP" sz="1900">
                <a:solidFill>
                  <a:srgbClr val="C00000"/>
                </a:solidFill>
              </a:rPr>
              <a:t>(</a:t>
            </a:r>
            <a:r>
              <a:rPr lang="en-US" altLang="ja-JP" sz="1900" b="1">
                <a:solidFill>
                  <a:srgbClr val="C00000"/>
                </a:solidFill>
              </a:rPr>
              <a:t>Blazars</a:t>
            </a:r>
            <a:r>
              <a:rPr lang="en-US" altLang="ja-JP" sz="1900">
                <a:solidFill>
                  <a:srgbClr val="C00000"/>
                </a:solidFill>
              </a:rPr>
              <a:t>)</a:t>
            </a:r>
            <a:endParaRPr lang="ja-JP" altLang="en-US" sz="1900">
              <a:solidFill>
                <a:srgbClr val="C00000"/>
              </a:solidFill>
            </a:endParaRPr>
          </a:p>
        </p:txBody>
      </p:sp>
      <p:cxnSp>
        <p:nvCxnSpPr>
          <p:cNvPr id="8" name="直線矢印コネクタ 11"/>
          <p:cNvCxnSpPr/>
          <p:nvPr/>
        </p:nvCxnSpPr>
        <p:spPr>
          <a:xfrm>
            <a:off x="5656263" y="2733675"/>
            <a:ext cx="0" cy="720725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テキスト ボックス 14"/>
          <p:cNvSpPr txBox="1">
            <a:spLocks noChangeArrowheads="1"/>
          </p:cNvSpPr>
          <p:nvPr/>
        </p:nvSpPr>
        <p:spPr bwMode="auto">
          <a:xfrm>
            <a:off x="4791075" y="2159000"/>
            <a:ext cx="21605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5" rIns="87229" bIns="43615">
            <a:spAutoFit/>
          </a:bodyPr>
          <a:lstStyle/>
          <a:p>
            <a:r>
              <a:rPr lang="en-US" altLang="ja-JP" sz="1900" b="1">
                <a:solidFill>
                  <a:srgbClr val="0000FF"/>
                </a:solidFill>
              </a:rPr>
              <a:t>FRI, FRII</a:t>
            </a:r>
          </a:p>
          <a:p>
            <a:r>
              <a:rPr lang="en-US" altLang="ja-JP" sz="1900" b="1">
                <a:solidFill>
                  <a:srgbClr val="0000FF"/>
                </a:solidFill>
              </a:rPr>
              <a:t> (Radio Galaxies)</a:t>
            </a:r>
            <a:endParaRPr lang="ja-JP" altLang="en-US" sz="1900" b="1">
              <a:solidFill>
                <a:srgbClr val="0000FF"/>
              </a:solidFill>
            </a:endParaRPr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5508625" y="836613"/>
            <a:ext cx="3635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46 TeV extragalacic sources </a:t>
            </a:r>
          </a:p>
          <a:p>
            <a:r>
              <a:rPr lang="en-US" altLang="ja-JP">
                <a:solidFill>
                  <a:srgbClr val="0000FF"/>
                </a:solidFill>
              </a:rPr>
              <a:t>  3 x FR-I, </a:t>
            </a:r>
          </a:p>
          <a:p>
            <a:r>
              <a:rPr lang="en-US" altLang="ja-JP"/>
              <a:t>  2 x Starburst galaxies,</a:t>
            </a:r>
          </a:p>
          <a:p>
            <a:r>
              <a:rPr lang="en-US" altLang="ja-JP">
                <a:solidFill>
                  <a:srgbClr val="C00000"/>
                </a:solidFill>
              </a:rPr>
              <a:t>  4 x FSRQs, </a:t>
            </a:r>
          </a:p>
          <a:p>
            <a:r>
              <a:rPr lang="en-US" altLang="ja-JP">
                <a:solidFill>
                  <a:srgbClr val="C00000"/>
                </a:solidFill>
              </a:rPr>
              <a:t>37 x BL Lacs </a:t>
            </a:r>
            <a:endParaRPr lang="ja-JP" altLang="en-US">
              <a:solidFill>
                <a:srgbClr val="C00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11188" y="188913"/>
            <a:ext cx="8137525" cy="9540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3400" b="1" i="1" kern="0" dirty="0" err="1">
                <a:solidFill>
                  <a:srgbClr val="4F1919"/>
                </a:solidFill>
                <a:latin typeface="+mj-lt"/>
                <a:ea typeface="+mj-ea"/>
                <a:cs typeface="+mj-cs"/>
              </a:rPr>
              <a:t>TeV</a:t>
            </a:r>
            <a:r>
              <a:rPr lang="en-US" altLang="ja-JP" sz="34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 Extragalactic Sources</a:t>
            </a:r>
            <a:endParaRPr lang="zh-TW" altLang="en-US" sz="3600" dirty="0">
              <a:latin typeface="Arial" charset="0"/>
              <a:ea typeface="新細明體" charset="-12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843213" y="981075"/>
            <a:ext cx="179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/>
              <a:t>Credits from R. Wagner</a:t>
            </a:r>
            <a:endParaRPr lang="zh-TW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C607AC-6AFF-444D-B480-09D1ED871D7F}" type="slidenum">
              <a:rPr lang="en-US" altLang="zh-TW" smtClean="0">
                <a:latin typeface="Arial" pitchFamily="34" charset="0"/>
              </a:rPr>
              <a:pPr/>
              <a:t>35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24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Summary</a:t>
            </a: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7705725" cy="5244513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altLang="zh-TW" dirty="0" smtClean="0"/>
              <a:t>1.  </a:t>
            </a:r>
            <a:r>
              <a:rPr lang="en-US" altLang="zh-TW" dirty="0"/>
              <a:t>MAGIC in its first year(2010) of stereo observation on </a:t>
            </a:r>
            <a:r>
              <a:rPr lang="en-US" altLang="zh-TW" dirty="0" err="1"/>
              <a:t>Mrk</a:t>
            </a:r>
            <a:r>
              <a:rPr lang="en-US" altLang="zh-TW" dirty="0"/>
              <a:t> 421 caught three </a:t>
            </a:r>
            <a:r>
              <a:rPr lang="en-US" altLang="zh-TW" dirty="0" err="1"/>
              <a:t>TeV</a:t>
            </a:r>
            <a:r>
              <a:rPr lang="en-US" altLang="zh-TW" dirty="0"/>
              <a:t> flares: January (~3 Crab), March (~2 Crab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342900" indent="-342900">
              <a:lnSpc>
                <a:spcPct val="80000"/>
              </a:lnSpc>
              <a:defRPr/>
            </a:pPr>
            <a:r>
              <a:rPr lang="en-US" altLang="zh-TW" dirty="0"/>
              <a:t>                </a:t>
            </a:r>
            <a:r>
              <a:rPr lang="en-US" altLang="zh-TW" dirty="0">
                <a:solidFill>
                  <a:srgbClr val="FF0000"/>
                </a:solidFill>
              </a:rPr>
              <a:t>high state</a:t>
            </a:r>
            <a:r>
              <a:rPr lang="en-US" altLang="zh-TW" dirty="0"/>
              <a:t>:  </a:t>
            </a:r>
            <a:r>
              <a:rPr lang="en-US" altLang="zh-TW" dirty="0" err="1" smtClean="0">
                <a:solidFill>
                  <a:srgbClr val="FFC000"/>
                </a:solidFill>
              </a:rPr>
              <a:t>TeV,GeV,X,Opt</a:t>
            </a:r>
            <a:r>
              <a:rPr lang="en-US" altLang="zh-TW" dirty="0" smtClean="0">
                <a:solidFill>
                  <a:srgbClr val="FFC000"/>
                </a:solidFill>
              </a:rPr>
              <a:t>       </a:t>
            </a:r>
            <a:r>
              <a:rPr lang="en-US" altLang="zh-TW" dirty="0" err="1" smtClean="0">
                <a:solidFill>
                  <a:srgbClr val="FFC000"/>
                </a:solidFill>
              </a:rPr>
              <a:t>TeV,X</a:t>
            </a:r>
            <a:endParaRPr lang="en-US" altLang="zh-TW" dirty="0">
              <a:solidFill>
                <a:srgbClr val="FFC000"/>
              </a:solidFill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en-US" altLang="zh-TW" dirty="0"/>
              <a:t> </a:t>
            </a:r>
          </a:p>
          <a:p>
            <a:pPr marL="342900" indent="-342900">
              <a:lnSpc>
                <a:spcPct val="80000"/>
              </a:lnSpc>
              <a:buAutoNum type="arabicPeriod" startAt="2"/>
              <a:defRPr/>
            </a:pPr>
            <a:r>
              <a:rPr lang="en-US" altLang="zh-TW" dirty="0" err="1" smtClean="0"/>
              <a:t>Mrk</a:t>
            </a:r>
            <a:r>
              <a:rPr lang="en-US" altLang="zh-TW" dirty="0" smtClean="0"/>
              <a:t> </a:t>
            </a:r>
            <a:r>
              <a:rPr lang="en-US" altLang="zh-TW" dirty="0"/>
              <a:t>421 2010 MW light curves:  </a:t>
            </a:r>
            <a:endParaRPr lang="en-US" altLang="zh-TW" dirty="0" smtClean="0"/>
          </a:p>
          <a:p>
            <a:pPr marL="342900" indent="-342900">
              <a:lnSpc>
                <a:spcPct val="80000"/>
              </a:lnSpc>
              <a:defRPr/>
            </a:pPr>
            <a:r>
              <a:rPr lang="en-US" altLang="zh-TW" dirty="0" smtClean="0"/>
              <a:t>     Variability of (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, X, Opt)~(1.1, 0.2, 0.75, 0.2)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altLang="zh-TW" dirty="0" smtClean="0"/>
              <a:t>     </a:t>
            </a:r>
            <a:endParaRPr lang="en-US" altLang="zh-TW" dirty="0"/>
          </a:p>
          <a:p>
            <a:pPr marL="342900" indent="-342900">
              <a:defRPr/>
            </a:pPr>
            <a:endParaRPr lang="en-US" altLang="zh-TW" dirty="0"/>
          </a:p>
          <a:p>
            <a:pPr marL="342900" indent="-342900">
              <a:defRPr/>
            </a:pPr>
            <a:r>
              <a:rPr lang="en-US" altLang="zh-TW" dirty="0" smtClean="0"/>
              <a:t>3.  MAGIC </a:t>
            </a:r>
            <a:r>
              <a:rPr lang="en-US" altLang="zh-TW" dirty="0"/>
              <a:t>stereo had </a:t>
            </a:r>
            <a:r>
              <a:rPr lang="en-US" altLang="zh-TW" dirty="0" smtClean="0">
                <a:solidFill>
                  <a:srgbClr val="FF0000"/>
                </a:solidFill>
              </a:rPr>
              <a:t>10 </a:t>
            </a:r>
            <a:r>
              <a:rPr lang="en-US" altLang="zh-TW" dirty="0">
                <a:solidFill>
                  <a:srgbClr val="FF0000"/>
                </a:solidFill>
              </a:rPr>
              <a:t>observation </a:t>
            </a:r>
            <a:r>
              <a:rPr lang="en-US" altLang="zh-TW" dirty="0"/>
              <a:t>on Mrk421 in March 2010, catching </a:t>
            </a:r>
            <a:r>
              <a:rPr lang="en-US" altLang="zh-TW" dirty="0" smtClean="0"/>
              <a:t>a decaying flare, </a:t>
            </a:r>
            <a:r>
              <a:rPr lang="en-US" altLang="zh-TW" dirty="0"/>
              <a:t>with fluxes of 4 observations &gt; 1 Crab, with </a:t>
            </a:r>
            <a:r>
              <a:rPr lang="en-US" altLang="zh-TW" dirty="0">
                <a:solidFill>
                  <a:srgbClr val="0000FF"/>
                </a:solidFill>
              </a:rPr>
              <a:t>simultaneous</a:t>
            </a:r>
            <a:r>
              <a:rPr lang="en-US" altLang="zh-TW" dirty="0"/>
              <a:t> spectra from Optical, SWIFT/XRT*BAT, RXTE/ASM, Fermi, MAGIC 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marL="342900" indent="-342900">
              <a:defRPr/>
            </a:pPr>
            <a:endParaRPr lang="en-US" altLang="zh-TW" dirty="0"/>
          </a:p>
          <a:p>
            <a:pPr marL="342900" indent="-342900">
              <a:defRPr/>
            </a:pPr>
            <a:r>
              <a:rPr lang="en-US" altLang="zh-TW" dirty="0" smtClean="0"/>
              <a:t>4.  </a:t>
            </a:r>
            <a:r>
              <a:rPr lang="en-US" altLang="zh-TW" dirty="0"/>
              <a:t>1-zone Synchrotron Self-Compton Emission Model can describe well </a:t>
            </a:r>
            <a:r>
              <a:rPr lang="en-US" altLang="zh-TW" dirty="0" err="1"/>
              <a:t>Mrk</a:t>
            </a:r>
            <a:r>
              <a:rPr lang="en-US" altLang="zh-TW" dirty="0"/>
              <a:t> 421 spectrum evolution. The physical properties which changes during </a:t>
            </a:r>
            <a:r>
              <a:rPr lang="en-US" altLang="zh-TW" dirty="0" smtClean="0"/>
              <a:t>decaying flare </a:t>
            </a:r>
            <a:r>
              <a:rPr lang="en-US" altLang="zh-TW" dirty="0"/>
              <a:t>might be the </a:t>
            </a:r>
            <a:r>
              <a:rPr lang="en-US" altLang="zh-TW" dirty="0">
                <a:solidFill>
                  <a:srgbClr val="00B050"/>
                </a:solidFill>
              </a:rPr>
              <a:t>intrinsic characteristics of electrons</a:t>
            </a:r>
            <a:r>
              <a:rPr lang="en-US" altLang="zh-TW" dirty="0"/>
              <a:t>, rather than the environment parameters(B,R). </a:t>
            </a:r>
            <a:endParaRPr lang="zh-TW" altLang="en-US" dirty="0"/>
          </a:p>
          <a:p>
            <a:pPr marL="342900" indent="-342900"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 </a:t>
            </a:r>
            <a:endParaRPr lang="zh-TW" altLang="en-US" dirty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2350" cy="777875"/>
          </a:xfrm>
        </p:spPr>
        <p:txBody>
          <a:bodyPr/>
          <a:lstStyle/>
          <a:p>
            <a:r>
              <a:rPr lang="en-US" altLang="zh-TW" dirty="0" smtClean="0"/>
              <a:t>MW Light-Curve Frequency-Bands  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B610E-135E-4E26-9B7A-B530F9FCF68B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ShangYu</a:t>
            </a:r>
            <a:r>
              <a:rPr lang="en-US" altLang="zh-TW" dirty="0" smtClean="0"/>
              <a:t> SUN</a:t>
            </a:r>
            <a:endParaRPr lang="en-US" altLang="zh-TW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692696"/>
          <a:ext cx="9144005" cy="5672238"/>
        </p:xfrm>
        <a:graphic>
          <a:graphicData uri="http://schemas.openxmlformats.org/drawingml/2006/table">
            <a:tbl>
              <a:tblPr/>
              <a:tblGrid>
                <a:gridCol w="1140807"/>
                <a:gridCol w="2135049"/>
                <a:gridCol w="1080120"/>
                <a:gridCol w="936104"/>
                <a:gridCol w="1152128"/>
                <a:gridCol w="1080120"/>
                <a:gridCol w="792088"/>
                <a:gridCol w="827589"/>
              </a:tblGrid>
              <a:tr h="2846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Wave band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instrument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flux unit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mean freq. Hz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low freq. Hz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high freq. Hz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low energy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high energy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VHE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MAGIC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count/cm^2/s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4.84E+025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1.21E+028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200GeV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VHE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VERITAS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count/cm^2/s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4.84E+025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1.21E+028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200GeV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Liberation Sans"/>
                        </a:rPr>
                        <a:t>GammaRays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Fermi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ph/cm2/s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6.06E+022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6.06E+025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300MeV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300GeV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Liberation Sans"/>
                        </a:rPr>
                        <a:t>XRays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RXTE/PCA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erg/cm2/s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4.84E+017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2.42E+018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2.00keV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10.0keV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Xrays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SWIFT/BAT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count/cm2/s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3.63E+018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1.21E+019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15keV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50keV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Xrays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SWIFT/XRT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erg/cm2/s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4.84E+017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2.41E+018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10keV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Xrays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SWIFT/XRT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erg/cm2/s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7.25E+016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4.84E+017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0.3keV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Xrays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RXTE/ASM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ph/s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4.84E+017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2.41E+018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10keV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XRays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MAXI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ph/s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9.67E+017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2.41E+018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10keV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UVW2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SWIFT/UVOT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1.60E+015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1.37E+015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1.93E+015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UVM2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SWIFT/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UVOT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1.38E+015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1.24E+015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1.55E+015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UVW1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SWIFT/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UVOT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1.19E+015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1.05E+015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1.37E+015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b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ROVOR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6.81E+014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6.14E+014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7.66E+014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b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100" dirty="0" smtClean="0"/>
                        <a:t>Bradford Robotic Telescope</a:t>
                      </a:r>
                      <a:endParaRPr lang="en-US" altLang="zh-TW" sz="110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6.81E+014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6.14E+014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7.66E+014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New Mexico Skies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5.45e14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5.04e14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5.92e14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ROVOR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5.45e14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5.04e14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5.92e14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100" dirty="0" smtClean="0"/>
                        <a:t>Bradford Robotic Telescope</a:t>
                      </a:r>
                      <a:endParaRPr lang="en-US" altLang="zh-TW" sz="110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5.45e14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5.04e14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5.92e14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New Mexico Skies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4.68E+014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4.20E+014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5.29E+014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ROV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4.68e14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4.20e14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5.29e14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100" dirty="0" smtClean="0"/>
                        <a:t>Bradford Robotic Telescope</a:t>
                      </a:r>
                      <a:endParaRPr lang="en-US" altLang="zh-TW" sz="110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4.68e14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4.20e14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5.29e14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GLAST-AGILE Support Program </a:t>
                      </a:r>
                      <a:endParaRPr lang="zh-TW" altLang="en-US" sz="110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4.68e14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4.20e14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5.29e14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Goddard Robotic Telescope</a:t>
                      </a:r>
                      <a:endParaRPr lang="en-US" altLang="zh-TW" sz="110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Liberation Sans"/>
                        </a:rPr>
                        <a:t>4.68e14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Liberation Sans"/>
                        </a:rPr>
                        <a:t>4.20e14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Liberation Sans"/>
                        </a:rPr>
                        <a:t>5.29e14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Perkins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4.68e14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4.20e14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5.29e14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/>
                        <a:t>Steward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4.68e14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4.20e14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5.29e14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Crimean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4.68e14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4.20e14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5.29e14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err="1" smtClean="0"/>
                        <a:t>St.Petersburg</a:t>
                      </a:r>
                      <a:endParaRPr lang="en-US" altLang="zh-TW" sz="1100" dirty="0" smtClean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4.68e14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4.20e14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5.29e14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I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Liberation Sans"/>
                        </a:rPr>
                        <a:t>ROVOR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mJy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3.79e14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3.47e14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4.19e14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Radio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Liberation Sans"/>
                        </a:rPr>
                        <a:t>Metsahovi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Liberation Sans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37GHz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3.63E+010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3.87E+010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1.5e-4eV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1.6e-4eV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Radio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UMRAO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14GHz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1.26E+010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1.64E+010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5.2e-5eV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6.8e-5eV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Radio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UMRAO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Jy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8GHz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7.25E+009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iberation Sans"/>
                        </a:rPr>
                        <a:t>8.70E+009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3.0e-5eV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iberation Sans"/>
                        </a:rPr>
                        <a:t>3.6-5eV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D:\doc\pptphotos\MW2010\MarchLC\2010_12L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079571" y="6154837"/>
            <a:ext cx="4067944" cy="561851"/>
          </a:xfrm>
        </p:spPr>
        <p:txBody>
          <a:bodyPr/>
          <a:lstStyle/>
          <a:p>
            <a:r>
              <a:rPr lang="en-US" altLang="zh-TW" dirty="0" smtClean="0"/>
              <a:t>Mrk421 2010 </a:t>
            </a:r>
            <a:br>
              <a:rPr lang="en-US" altLang="zh-TW" dirty="0" smtClean="0"/>
            </a:br>
            <a:r>
              <a:rPr lang="en-US" altLang="zh-TW" dirty="0" smtClean="0"/>
              <a:t>MW light curves</a:t>
            </a:r>
            <a:br>
              <a:rPr lang="en-US" altLang="zh-TW" dirty="0" smtClean="0"/>
            </a:br>
            <a:endParaRPr lang="zh-TW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87824" y="90872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</a:t>
            </a:r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flux</a:t>
            </a:r>
            <a:endParaRPr lang="zh-TW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39552" y="18864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smtClean="0">
                <a:solidFill>
                  <a:srgbClr val="000000"/>
                </a:solidFill>
                <a:latin typeface="Liberation Sans"/>
              </a:rPr>
              <a:t>VHE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268760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err="1" smtClean="0">
                <a:solidFill>
                  <a:srgbClr val="000000"/>
                </a:solidFill>
                <a:latin typeface="Liberation Sans"/>
              </a:rPr>
              <a:t>GammaRays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42088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err="1" smtClean="0">
                <a:solidFill>
                  <a:srgbClr val="000000"/>
                </a:solidFill>
                <a:latin typeface="Liberation Sans"/>
              </a:rPr>
              <a:t>XRays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3573016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err="1" smtClean="0">
                <a:solidFill>
                  <a:srgbClr val="000000"/>
                </a:solidFill>
                <a:latin typeface="Liberation Sans"/>
              </a:rPr>
              <a:t>XRays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472514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err="1" smtClean="0">
                <a:solidFill>
                  <a:srgbClr val="000000"/>
                </a:solidFill>
                <a:latin typeface="Liberation Sans"/>
              </a:rPr>
              <a:t>XRays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587727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err="1" smtClean="0">
                <a:solidFill>
                  <a:srgbClr val="000000"/>
                </a:solidFill>
                <a:latin typeface="Liberation Sans"/>
              </a:rPr>
              <a:t>XRays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6356" y="188640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smtClean="0">
                <a:solidFill>
                  <a:srgbClr val="000000"/>
                </a:solidFill>
                <a:latin typeface="Liberation Sans"/>
              </a:rPr>
              <a:t>UV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0335" y="1268760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smtClean="0">
                <a:solidFill>
                  <a:srgbClr val="000000"/>
                </a:solidFill>
                <a:latin typeface="Liberation Sans"/>
              </a:rPr>
              <a:t>Optical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056" y="2420888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smtClean="0">
                <a:solidFill>
                  <a:srgbClr val="000000"/>
                </a:solidFill>
                <a:latin typeface="Liberation Sans"/>
              </a:rPr>
              <a:t>Optical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3573016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smtClean="0">
                <a:solidFill>
                  <a:srgbClr val="000000"/>
                </a:solidFill>
                <a:latin typeface="Liberation Sans"/>
              </a:rPr>
              <a:t>Optical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8064" y="4725144"/>
            <a:ext cx="80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 smtClean="0">
                <a:solidFill>
                  <a:srgbClr val="000000"/>
                </a:solidFill>
                <a:latin typeface="Liberation Sans"/>
              </a:rPr>
              <a:t>Radio</a:t>
            </a:r>
            <a:endParaRPr lang="en-US" altLang="zh-TW" dirty="0">
              <a:solidFill>
                <a:srgbClr val="000000"/>
              </a:solidFill>
              <a:latin typeface="Liberatio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D:\doc\pptphotos\MW2010U\FixRange\VHE\VHE\col_MAGIC_fullEallZenithAB.txt_VERITASyyy.gif"/>
          <p:cNvPicPr>
            <a:picLocks noChangeAspect="1" noChangeArrowheads="1"/>
          </p:cNvPicPr>
          <p:nvPr/>
        </p:nvPicPr>
        <p:blipFill>
          <a:blip r:embed="rId3" cstate="print"/>
          <a:srcRect l="81667" t="7501" r="5139" b="80318"/>
          <a:stretch>
            <a:fillRect/>
          </a:stretch>
        </p:blipFill>
        <p:spPr bwMode="auto">
          <a:xfrm>
            <a:off x="7308304" y="1124744"/>
            <a:ext cx="1206500" cy="393700"/>
          </a:xfrm>
          <a:prstGeom prst="rect">
            <a:avLst/>
          </a:prstGeom>
          <a:noFill/>
        </p:spPr>
      </p:pic>
      <p:pic>
        <p:nvPicPr>
          <p:cNvPr id="201731" name="Picture 3" descr="D:\doc\pptphotos\MW2010U\FixRange\VHE\VHE\col_MAGIC_fullEallZenithAB.txt_VERITASyyy.gif"/>
          <p:cNvPicPr>
            <a:picLocks noChangeAspect="1" noChangeArrowheads="1"/>
          </p:cNvPicPr>
          <p:nvPr/>
        </p:nvPicPr>
        <p:blipFill>
          <a:blip r:embed="rId3" cstate="print"/>
          <a:srcRect t="61044"/>
          <a:stretch>
            <a:fillRect/>
          </a:stretch>
        </p:blipFill>
        <p:spPr bwMode="auto">
          <a:xfrm>
            <a:off x="0" y="1501140"/>
            <a:ext cx="9144000" cy="1495812"/>
          </a:xfrm>
          <a:prstGeom prst="rect">
            <a:avLst/>
          </a:prstGeom>
          <a:noFill/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Mrk421 2010 Flares</a:t>
            </a:r>
            <a:br>
              <a:rPr lang="en-US" altLang="zh-TW" dirty="0" smtClean="0"/>
            </a:br>
            <a:r>
              <a:rPr lang="en-US" altLang="zh-TW" dirty="0" smtClean="0"/>
              <a:t> VHE, HE,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, Optical light curves </a:t>
            </a:r>
            <a:endParaRPr lang="zh-TW" altLang="en-US" dirty="0" smtClean="0"/>
          </a:p>
        </p:txBody>
      </p:sp>
      <p:pic>
        <p:nvPicPr>
          <p:cNvPr id="24583" name="Picture 3" descr="D:\doc\pptphotos\MW2010U\FixRange\GammaRays\col_Fermi_Flux_300MeV_2DayBin_StandardFormat.tx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1115616" y="1628800"/>
            <a:ext cx="206550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MAGIC&amp;VERITAS</a:t>
            </a:r>
            <a:endParaRPr lang="en-US" altLang="zh-TW" dirty="0"/>
          </a:p>
          <a:p>
            <a:pPr>
              <a:lnSpc>
                <a:spcPct val="80000"/>
              </a:lnSpc>
            </a:pPr>
            <a:r>
              <a:rPr lang="en-US" altLang="zh-TW" dirty="0"/>
              <a:t>200GeV~50TeV</a:t>
            </a:r>
            <a:endParaRPr lang="zh-TW" altLang="en-US" dirty="0"/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1115616" y="2780928"/>
            <a:ext cx="202491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/>
              <a:t>Fermi</a:t>
            </a:r>
          </a:p>
          <a:p>
            <a:pPr>
              <a:lnSpc>
                <a:spcPct val="80000"/>
              </a:lnSpc>
            </a:pPr>
            <a:r>
              <a:rPr lang="en-US" altLang="zh-TW" dirty="0" smtClean="0"/>
              <a:t>300MeV~300GeV</a:t>
            </a:r>
            <a:endParaRPr lang="zh-TW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19872" y="1052736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i="1" kern="0" dirty="0" smtClean="0">
                <a:solidFill>
                  <a:srgbClr val="4F1919"/>
                </a:solidFill>
              </a:rPr>
              <a:t>2010  Jan            Mar               May </a:t>
            </a:r>
            <a:endParaRPr lang="zh-TW" altLang="en-US" dirty="0"/>
          </a:p>
        </p:txBody>
      </p:sp>
      <p:pic>
        <p:nvPicPr>
          <p:cNvPr id="15" name="Picture 2" descr="D:\doc\pptphotos\MW2010U\FixRange\XRays\col_SWIFT_1.tx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9144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15616" y="4365104"/>
            <a:ext cx="142442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SWIFT/XRT</a:t>
            </a:r>
            <a:endParaRPr lang="en-US" altLang="zh-TW" dirty="0"/>
          </a:p>
          <a:p>
            <a:pPr>
              <a:lnSpc>
                <a:spcPct val="80000"/>
              </a:lnSpc>
            </a:pPr>
            <a:r>
              <a:rPr lang="en-US" altLang="zh-TW" dirty="0" smtClean="0"/>
              <a:t>2-10keV</a:t>
            </a:r>
            <a:endParaRPr lang="en-US" altLang="zh-TW" dirty="0"/>
          </a:p>
          <a:p>
            <a:pPr>
              <a:lnSpc>
                <a:spcPct val="80000"/>
              </a:lnSpc>
            </a:pPr>
            <a:endParaRPr lang="zh-TW" altLang="en-US" dirty="0"/>
          </a:p>
        </p:txBody>
      </p:sp>
      <p:pic>
        <p:nvPicPr>
          <p:cNvPr id="17" name="Picture 2" descr="D:\doc\pptphotos\MW2010U\FixRange\Optical\col_GASP_FluxRBAnd_Mrk421_MW2010.tx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72138"/>
            <a:ext cx="91440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15616" y="6093296"/>
            <a:ext cx="9286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/>
              <a:t>GASP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R band</a:t>
            </a:r>
            <a:endParaRPr lang="zh-TW" altLang="en-US" dirty="0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3779912" y="2780928"/>
            <a:ext cx="36792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900" dirty="0"/>
              <a:t>55197    </a:t>
            </a:r>
            <a:r>
              <a:rPr lang="en-US" altLang="zh-TW" sz="900" dirty="0" smtClean="0"/>
              <a:t>      55228         </a:t>
            </a:r>
            <a:r>
              <a:rPr lang="en-US" altLang="zh-TW" sz="900" dirty="0"/>
              <a:t>55256       </a:t>
            </a:r>
            <a:r>
              <a:rPr lang="en-US" altLang="zh-TW" sz="900" dirty="0" smtClean="0"/>
              <a:t>   55287         55317          </a:t>
            </a:r>
            <a:r>
              <a:rPr lang="en-US" altLang="zh-TW" sz="900" dirty="0"/>
              <a:t>55348</a:t>
            </a:r>
            <a:endParaRPr lang="zh-TW" altLang="en-US" sz="900" dirty="0"/>
          </a:p>
        </p:txBody>
      </p:sp>
      <p:cxnSp>
        <p:nvCxnSpPr>
          <p:cNvPr id="20" name="Straight Connector 11"/>
          <p:cNvCxnSpPr>
            <a:cxnSpLocks noChangeShapeType="1"/>
          </p:cNvCxnSpPr>
          <p:nvPr/>
        </p:nvCxnSpPr>
        <p:spPr bwMode="auto">
          <a:xfrm>
            <a:off x="4191000" y="1581150"/>
            <a:ext cx="0" cy="516255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1" name="Straight Connector 11"/>
          <p:cNvCxnSpPr>
            <a:cxnSpLocks noChangeShapeType="1"/>
          </p:cNvCxnSpPr>
          <p:nvPr/>
        </p:nvCxnSpPr>
        <p:spPr bwMode="auto">
          <a:xfrm>
            <a:off x="4425950" y="1587500"/>
            <a:ext cx="6350" cy="514985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4588" name="Straight Connector 11"/>
          <p:cNvCxnSpPr>
            <a:cxnSpLocks noChangeShapeType="1"/>
          </p:cNvCxnSpPr>
          <p:nvPr/>
        </p:nvCxnSpPr>
        <p:spPr bwMode="auto">
          <a:xfrm flipH="1">
            <a:off x="5365751" y="1587500"/>
            <a:ext cx="6349" cy="514985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4589" name="Straight Connector 12"/>
          <p:cNvCxnSpPr>
            <a:cxnSpLocks noChangeShapeType="1"/>
          </p:cNvCxnSpPr>
          <p:nvPr/>
        </p:nvCxnSpPr>
        <p:spPr bwMode="auto">
          <a:xfrm flipH="1">
            <a:off x="5537200" y="1587500"/>
            <a:ext cx="12700" cy="514985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3995936" y="558924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50"/>
                </a:solidFill>
              </a:rPr>
              <a:t>high</a:t>
            </a:r>
            <a:endParaRPr lang="zh-TW" altLang="en-US" sz="16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936" y="314096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50"/>
                </a:solidFill>
              </a:rPr>
              <a:t>high</a:t>
            </a:r>
            <a:endParaRPr lang="zh-TW" altLang="en-US" sz="16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450912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50"/>
                </a:solidFill>
              </a:rPr>
              <a:t>high</a:t>
            </a:r>
            <a:endParaRPr lang="zh-TW" altLang="en-US" sz="16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4" y="126876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50"/>
                </a:solidFill>
              </a:rPr>
              <a:t>high</a:t>
            </a:r>
            <a:endParaRPr lang="zh-TW" altLang="en-US" sz="16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26876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</a:rPr>
              <a:t>high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064" y="450912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</a:rPr>
              <a:t>high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1880" y="6309320"/>
            <a:ext cx="2713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Flares of different </a:t>
            </a:r>
            <a:r>
              <a:rPr lang="en-US" altLang="zh-TW" sz="1600" dirty="0" smtClean="0"/>
              <a:t>type</a:t>
            </a:r>
            <a:r>
              <a:rPr lang="en-US" altLang="zh-TW" sz="1600" dirty="0" smtClean="0"/>
              <a:t>s </a:t>
            </a:r>
            <a:r>
              <a:rPr lang="en-US" altLang="zh-TW" sz="2000" b="1" dirty="0" smtClean="0">
                <a:solidFill>
                  <a:srgbClr val="00CC00"/>
                </a:solidFill>
              </a:rPr>
              <a:t>!</a:t>
            </a:r>
            <a:r>
              <a:rPr lang="en-US" altLang="zh-TW" sz="2000" dirty="0" smtClean="0"/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!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31" name="Picture 3" descr="D:\doc\pptphotos\MW2010U\FixRange\VHE\VHE\col_MAGIC_fullEallZenithAB.txt_VERITASyyy.gif"/>
          <p:cNvPicPr>
            <a:picLocks noChangeAspect="1" noChangeArrowheads="1"/>
          </p:cNvPicPr>
          <p:nvPr/>
        </p:nvPicPr>
        <p:blipFill>
          <a:blip r:embed="rId3" cstate="print"/>
          <a:srcRect l="2183" r="95005" b="38315"/>
          <a:stretch>
            <a:fillRect/>
          </a:stretch>
        </p:blipFill>
        <p:spPr bwMode="auto">
          <a:xfrm>
            <a:off x="251520" y="1412776"/>
            <a:ext cx="216024" cy="1260241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11560" y="1268760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 smtClean="0"/>
              <a:t>x1.e-9</a:t>
            </a:r>
            <a:endParaRPr lang="zh-TW" alt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BEE98F-AFBA-48EC-8BDE-93769BBF0E26}" type="slidenum">
              <a:rPr lang="en-US" altLang="zh-TW" smtClean="0">
                <a:latin typeface="Arial" pitchFamily="34" charset="0"/>
              </a:rPr>
              <a:pPr/>
              <a:t>7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668344" cy="46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 smtClean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Broadband Spectral Energy Distribution </a:t>
            </a: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</a:br>
            <a:endParaRPr lang="zh-TW" altLang="en-US" sz="2800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755576" y="1340768"/>
            <a:ext cx="1209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/>
              <a:t>2009 data</a:t>
            </a:r>
            <a:endParaRPr lang="zh-TW" altLang="en-US" dirty="0"/>
          </a:p>
        </p:txBody>
      </p:sp>
      <p:sp>
        <p:nvSpPr>
          <p:cNvPr id="25607" name="Slide Number Placeholder 3"/>
          <p:cNvSpPr txBox="1">
            <a:spLocks/>
          </p:cNvSpPr>
          <p:nvPr/>
        </p:nvSpPr>
        <p:spPr bwMode="auto">
          <a:xfrm>
            <a:off x="4094163" y="6481763"/>
            <a:ext cx="9096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1DBA0F0-CF74-4C3F-B17D-50FB329A7553}" type="slidenum">
              <a:rPr lang="en-US" altLang="zh-TW" sz="1400" b="1"/>
              <a:pPr algn="ctr"/>
              <a:t>7</a:t>
            </a:fld>
            <a:endParaRPr lang="en-US" altLang="zh-TW" sz="1400" b="1"/>
          </a:p>
        </p:txBody>
      </p:sp>
      <p:sp>
        <p:nvSpPr>
          <p:cNvPr id="25608" name="Footer Placeholder 4"/>
          <p:cNvSpPr txBox="1">
            <a:spLocks/>
          </p:cNvSpPr>
          <p:nvPr/>
        </p:nvSpPr>
        <p:spPr bwMode="auto">
          <a:xfrm>
            <a:off x="252413" y="6408738"/>
            <a:ext cx="2159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2000" b="1">
                <a:latin typeface="Monotype Corsiva" pitchFamily="66" charset="0"/>
              </a:rPr>
              <a:t>ShangYu SUN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C26551-7E5E-49A3-A789-96957D23E22A}" type="slidenum">
              <a:rPr lang="en-US" altLang="zh-TW" smtClean="0">
                <a:latin typeface="Arial" pitchFamily="34" charset="0"/>
              </a:rPr>
              <a:pPr/>
              <a:t>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2010 MW Light Curve Variability</a:t>
            </a:r>
          </a:p>
          <a:p>
            <a:pPr algn="ctr" eaLnBrk="0" hangingPunct="0">
              <a:defRPr/>
            </a:pPr>
            <a:r>
              <a:rPr lang="en-US" altLang="zh-TW" b="1" i="1" kern="0" dirty="0">
                <a:solidFill>
                  <a:srgbClr val="4F1919"/>
                </a:solidFill>
              </a:rPr>
              <a:t>Variability: t</a:t>
            </a:r>
            <a:r>
              <a:rPr lang="en-US" altLang="zh-TW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he quantity showing how much each light curve fluctuates</a:t>
            </a:r>
            <a:endParaRPr lang="zh-TW" altLang="en-US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475656" y="2132856"/>
          <a:ext cx="3240360" cy="3456912"/>
        </p:xfrm>
        <a:graphic>
          <a:graphicData uri="http://schemas.openxmlformats.org/presentationml/2006/ole">
            <p:oleObj spid="_x0000_s245762" name="Equation" r:id="rId4" imgW="1117440" imgH="119376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1196752"/>
            <a:ext cx="42414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i="1" kern="0" dirty="0" smtClean="0">
                <a:solidFill>
                  <a:srgbClr val="4F1919"/>
                </a:solidFill>
              </a:rPr>
              <a:t>Variability </a:t>
            </a:r>
          </a:p>
          <a:p>
            <a:pPr>
              <a:defRPr/>
            </a:pPr>
            <a:r>
              <a:rPr lang="en-US" altLang="zh-TW" sz="1200" b="1" kern="0" dirty="0" smtClean="0">
                <a:solidFill>
                  <a:srgbClr val="4F1919"/>
                </a:solidFill>
              </a:rPr>
              <a:t>(</a:t>
            </a:r>
            <a:r>
              <a:rPr lang="en-US" altLang="zh-TW" sz="1200" dirty="0" smtClean="0"/>
              <a:t>S. Vaughan et al. Mon.Not.Roy.Astron.Soc.345:1271,2003</a:t>
            </a:r>
            <a:r>
              <a:rPr lang="en-US" altLang="zh-TW" sz="1200" b="1" kern="0" dirty="0" smtClean="0">
                <a:solidFill>
                  <a:srgbClr val="4F1919"/>
                </a:solidFill>
              </a:rPr>
              <a:t>)</a:t>
            </a:r>
            <a:endParaRPr lang="zh-TW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04248" y="3068960"/>
            <a:ext cx="18722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Variance of Flux 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Mean of  error sq</a:t>
            </a:r>
            <a:r>
              <a:rPr lang="en-US" altLang="zh-TW" sz="1400" dirty="0" smtClean="0"/>
              <a:t>.</a:t>
            </a:r>
          </a:p>
          <a:p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Mean of Flux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45763" name="Object 8"/>
          <p:cNvGraphicFramePr>
            <a:graphicFrameLocks noChangeAspect="1"/>
          </p:cNvGraphicFramePr>
          <p:nvPr/>
        </p:nvGraphicFramePr>
        <p:xfrm>
          <a:off x="6156176" y="2924944"/>
          <a:ext cx="562927" cy="1916944"/>
        </p:xfrm>
        <a:graphic>
          <a:graphicData uri="http://schemas.openxmlformats.org/presentationml/2006/ole">
            <p:oleObj spid="_x0000_s245763" name="Equation" r:id="rId5" imgW="253800" imgH="799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C26551-7E5E-49A3-A789-96957D23E22A}" type="slidenum">
              <a:rPr lang="en-US" altLang="zh-TW" smtClean="0">
                <a:latin typeface="Arial" pitchFamily="34" charset="0"/>
              </a:rPr>
              <a:pPr/>
              <a:t>9</a:t>
            </a:fld>
            <a:endParaRPr lang="en-US" altLang="zh-TW" dirty="0" smtClean="0">
              <a:latin typeface="Arial" pitchFamily="34" charset="0"/>
            </a:endParaRPr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ShangYu SUN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825" y="188913"/>
            <a:ext cx="864235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TW" sz="2800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Mrk421 2010 MW Light Curve Variability</a:t>
            </a:r>
          </a:p>
          <a:p>
            <a:pPr algn="ctr" eaLnBrk="0" hangingPunct="0">
              <a:defRPr/>
            </a:pPr>
            <a:r>
              <a:rPr lang="en-US" altLang="zh-TW" b="1" i="1" kern="0" dirty="0">
                <a:solidFill>
                  <a:srgbClr val="4F1919"/>
                </a:solidFill>
              </a:rPr>
              <a:t>Variability: t</a:t>
            </a:r>
            <a:r>
              <a:rPr lang="en-US" altLang="zh-TW" b="1" i="1" kern="0" dirty="0">
                <a:solidFill>
                  <a:srgbClr val="4F1919"/>
                </a:solidFill>
                <a:latin typeface="+mj-lt"/>
                <a:ea typeface="+mj-ea"/>
                <a:cs typeface="+mj-cs"/>
              </a:rPr>
              <a:t>he quantity showing how much each light curve fluctuates</a:t>
            </a:r>
            <a:endParaRPr lang="zh-TW" altLang="en-US" b="1" i="1" kern="0" dirty="0">
              <a:solidFill>
                <a:srgbClr val="4F19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3" descr="C:\Users\SuMeru\Downloads\新增資料夾\FVar_Mrk421_2009_Nina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1550"/>
            <a:ext cx="4788024" cy="33184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5877272"/>
            <a:ext cx="36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Opt 0.2  X 0.45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0.2 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 0.25</a:t>
            </a:r>
            <a:endParaRPr lang="zh-TW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20608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2009</a:t>
            </a:r>
            <a:endParaRPr lang="zh-TW" alt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4547703" y="2204864"/>
            <a:ext cx="4596297" cy="3741420"/>
            <a:chOff x="2411760" y="1495852"/>
            <a:chExt cx="6732240" cy="4837653"/>
          </a:xfrm>
        </p:grpSpPr>
        <p:pic>
          <p:nvPicPr>
            <p:cNvPr id="1030" name="Picture 2" descr="D:\doc\pptphotos\MWperBand\freq_variability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1495852"/>
              <a:ext cx="6732240" cy="4837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102503" y="2671901"/>
              <a:ext cx="59984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800" b="1" dirty="0" smtClean="0"/>
                <a:t>2_10keV</a:t>
              </a:r>
              <a:endParaRPr lang="zh-TW" altLang="en-US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2665" y="2848223"/>
              <a:ext cx="6286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800" b="1" dirty="0" smtClean="0"/>
                <a:t>0.3_2keV</a:t>
              </a:r>
              <a:endParaRPr lang="zh-TW" altLang="en-US" sz="8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43650" y="5882523"/>
            <a:ext cx="2632483" cy="28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Opt 0.2  X 0.7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0.2 </a:t>
            </a:r>
            <a:r>
              <a:rPr lang="en-US" altLang="zh-TW" dirty="0" err="1" smtClean="0"/>
              <a:t>TeV</a:t>
            </a:r>
            <a:r>
              <a:rPr lang="en-US" altLang="zh-TW" dirty="0" smtClean="0"/>
              <a:t> 1.1</a:t>
            </a:r>
            <a:endParaRPr lang="zh-TW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44208" y="2132856"/>
            <a:ext cx="546425" cy="28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2010</a:t>
            </a:r>
            <a:endParaRPr lang="zh-TW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3848" y="5517232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Nina Nowak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實驗室母片">
  <a:themeElements>
    <a:clrScheme name="1_實驗室母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實驗室母片">
      <a:majorFont>
        <a:latin typeface="Trebuchet MS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實驗室母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實驗室母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實驗室母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實驗室母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實驗室母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實驗室母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實驗室母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實驗室母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實驗室母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實驗室母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實驗室母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實驗室母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46035</TotalTime>
  <Words>1687</Words>
  <Application>Microsoft Office PowerPoint</Application>
  <PresentationFormat>On-screen Show (4:3)</PresentationFormat>
  <Paragraphs>541</Paragraphs>
  <Slides>35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1_實驗室母片</vt:lpstr>
      <vt:lpstr>Equation</vt:lpstr>
      <vt:lpstr>Microsoft Equation 3.0</vt:lpstr>
      <vt:lpstr>Detailed characterization and scientific interpretation of the broadband emission of Mrk421 during flaring activity in 2010 </vt:lpstr>
      <vt:lpstr>Slide 2</vt:lpstr>
      <vt:lpstr>Slide 3</vt:lpstr>
      <vt:lpstr>MW Light-Curve Frequency-Bands   </vt:lpstr>
      <vt:lpstr>Mrk421 2010  MW light curves </vt:lpstr>
      <vt:lpstr>Mrk421 2010 Flares  VHE, HE, Xray, Optical light curves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Mrk421 2010  MW light curves </vt:lpstr>
      <vt:lpstr>TeV Sources</vt:lpstr>
      <vt:lpstr>Active Galactic Nuclei(AGN) of Active Galaxies</vt:lpstr>
      <vt:lpstr>Slide 34</vt:lpstr>
      <vt:lpstr>Slide 35</vt:lpstr>
    </vt:vector>
  </TitlesOfParts>
  <Company>台大電子所博理館430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劉彥廷</dc:creator>
  <cp:lastModifiedBy>SuMeru</cp:lastModifiedBy>
  <cp:revision>1593</cp:revision>
  <dcterms:created xsi:type="dcterms:W3CDTF">2005-09-11T11:13:01Z</dcterms:created>
  <dcterms:modified xsi:type="dcterms:W3CDTF">2012-07-21T14:35:32Z</dcterms:modified>
</cp:coreProperties>
</file>